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71" r:id="rId6"/>
    <p:sldId id="260" r:id="rId7"/>
    <p:sldId id="265" r:id="rId8"/>
    <p:sldId id="261" r:id="rId9"/>
    <p:sldId id="262" r:id="rId10"/>
    <p:sldId id="266" r:id="rId11"/>
    <p:sldId id="263" r:id="rId12"/>
    <p:sldId id="267" r:id="rId13"/>
    <p:sldId id="269" r:id="rId14"/>
    <p:sldId id="268" r:id="rId15"/>
    <p:sldId id="270" r:id="rId16"/>
    <p:sldId id="264" r:id="rId17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5" d="100"/>
          <a:sy n="75" d="100"/>
        </p:scale>
        <p:origin x="-1236" y="-21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2012/3/21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2012/3/21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2012/3/21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2012/3/21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2012/3/21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2012/3/21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2012/3/21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2012/3/21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2012/3/21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2012/3/21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2012/3/21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2012/3/21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.emf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2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3568" y="1124744"/>
            <a:ext cx="7772400" cy="1152128"/>
          </a:xfrm>
        </p:spPr>
        <p:txBody>
          <a:bodyPr>
            <a:normAutofit/>
          </a:bodyPr>
          <a:lstStyle/>
          <a:p>
            <a:r>
              <a:rPr lang="en-US" altLang="zh-CN" sz="3600" dirty="0" err="1" smtClean="0">
                <a:solidFill>
                  <a:schemeClr val="bg1"/>
                </a:solidFill>
              </a:rPr>
              <a:t>SaaS</a:t>
            </a:r>
            <a:r>
              <a:rPr lang="zh-CN" altLang="en-US" sz="3600" dirty="0" smtClean="0">
                <a:solidFill>
                  <a:schemeClr val="bg1"/>
                </a:solidFill>
              </a:rPr>
              <a:t>私密性研究</a:t>
            </a:r>
            <a:r>
              <a:rPr lang="zh-CN" altLang="en-US" sz="3600" dirty="0">
                <a:solidFill>
                  <a:schemeClr val="bg1"/>
                </a:solidFill>
              </a:rPr>
              <a:t>汇报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475656" y="4581128"/>
            <a:ext cx="6400800" cy="625624"/>
          </a:xfrm>
        </p:spPr>
        <p:txBody>
          <a:bodyPr/>
          <a:lstStyle/>
          <a:p>
            <a:r>
              <a:rPr lang="en-US" altLang="zh-CN" dirty="0" smtClean="0">
                <a:solidFill>
                  <a:schemeClr val="bg1"/>
                </a:solidFill>
              </a:rPr>
              <a:t>2012.3.21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426286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94122"/>
          </a:xfrm>
        </p:spPr>
        <p:txBody>
          <a:bodyPr>
            <a:normAutofit/>
          </a:bodyPr>
          <a:lstStyle/>
          <a:p>
            <a:r>
              <a:rPr lang="zh-CN" altLang="en-US" sz="3200" b="1" dirty="0">
                <a:solidFill>
                  <a:srgbClr val="FFFF00"/>
                </a:solidFill>
              </a:rPr>
              <a:t>目前研究工作</a:t>
            </a:r>
            <a:r>
              <a:rPr lang="en-US" altLang="zh-CN" sz="3200" b="1" dirty="0">
                <a:solidFill>
                  <a:srgbClr val="FFFF00"/>
                </a:solidFill>
              </a:rPr>
              <a:t>-</a:t>
            </a:r>
            <a:r>
              <a:rPr lang="zh-CN" altLang="en-US" sz="3200" b="1" dirty="0">
                <a:solidFill>
                  <a:srgbClr val="FFFF00"/>
                </a:solidFill>
              </a:rPr>
              <a:t>保序加密</a:t>
            </a:r>
            <a:r>
              <a:rPr lang="en-US" altLang="zh-CN" sz="3200" b="1" dirty="0">
                <a:solidFill>
                  <a:srgbClr val="FFFF00"/>
                </a:solidFill>
              </a:rPr>
              <a:t>+</a:t>
            </a:r>
            <a:r>
              <a:rPr lang="zh-CN" altLang="en-US" sz="3200" b="1" dirty="0">
                <a:solidFill>
                  <a:srgbClr val="FFFF00"/>
                </a:solidFill>
              </a:rPr>
              <a:t>校验</a:t>
            </a:r>
            <a:endParaRPr lang="zh-CN" altLang="en-US" sz="32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1412776"/>
            <a:ext cx="8229600" cy="1296144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 smtClean="0">
                <a:solidFill>
                  <a:srgbClr val="FFFF00"/>
                </a:solidFill>
              </a:rPr>
              <a:t>在保续加密机制下，属性密文后附校验片段方式，同时解决校验问题。</a:t>
            </a:r>
            <a:endParaRPr lang="zh-CN" altLang="en-US" sz="2400" dirty="0">
              <a:solidFill>
                <a:srgbClr val="FFFF00"/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0556" y="2891284"/>
            <a:ext cx="5688632" cy="1800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内容占位符 2"/>
          <p:cNvSpPr txBox="1">
            <a:spLocks/>
          </p:cNvSpPr>
          <p:nvPr/>
        </p:nvSpPr>
        <p:spPr>
          <a:xfrm>
            <a:off x="619944" y="4725144"/>
            <a:ext cx="8229600" cy="19442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400" dirty="0" smtClean="0">
                <a:solidFill>
                  <a:srgbClr val="FFFF00"/>
                </a:solidFill>
              </a:rPr>
              <a:t>避免无校验下的直接</a:t>
            </a:r>
            <a:r>
              <a:rPr lang="en-US" altLang="zh-CN" sz="2400" dirty="0" smtClean="0">
                <a:solidFill>
                  <a:srgbClr val="FFFF00"/>
                </a:solidFill>
              </a:rPr>
              <a:t>copy</a:t>
            </a:r>
            <a:r>
              <a:rPr lang="zh-CN" altLang="en-US" sz="2400" dirty="0" smtClean="0">
                <a:solidFill>
                  <a:srgbClr val="FFFF00"/>
                </a:solidFill>
              </a:rPr>
              <a:t>攻击</a:t>
            </a:r>
            <a:endParaRPr lang="en-US" altLang="zh-CN" sz="2400" dirty="0" smtClean="0">
              <a:solidFill>
                <a:srgbClr val="FFFF00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 smtClean="0">
                <a:solidFill>
                  <a:srgbClr val="FFFF00"/>
                </a:solidFill>
              </a:rPr>
              <a:t>校验可实时验证</a:t>
            </a:r>
            <a:endParaRPr lang="en-US" altLang="zh-CN" sz="2400" dirty="0" smtClean="0">
              <a:solidFill>
                <a:srgbClr val="FFFF00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 smtClean="0">
                <a:solidFill>
                  <a:srgbClr val="FFFF00"/>
                </a:solidFill>
              </a:rPr>
              <a:t>降低效率，效率影响大小基于校验码长度</a:t>
            </a:r>
            <a:endParaRPr lang="zh-CN" altLang="en-US" sz="2400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42041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3200" b="1" dirty="0">
                <a:solidFill>
                  <a:srgbClr val="FFFF00"/>
                </a:solidFill>
              </a:rPr>
              <a:t>目前研究工作</a:t>
            </a:r>
            <a:r>
              <a:rPr lang="en-US" altLang="zh-CN" sz="3200" b="1" dirty="0" smtClean="0">
                <a:solidFill>
                  <a:srgbClr val="FFFF00"/>
                </a:solidFill>
              </a:rPr>
              <a:t>-</a:t>
            </a:r>
            <a:r>
              <a:rPr lang="zh-CN" altLang="en-US" sz="3200" b="1" dirty="0" smtClean="0">
                <a:solidFill>
                  <a:srgbClr val="FFFF00"/>
                </a:solidFill>
              </a:rPr>
              <a:t>半保序加密方法</a:t>
            </a:r>
            <a:endParaRPr lang="zh-CN" altLang="en-US" sz="32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141167"/>
          </a:xfrm>
        </p:spPr>
        <p:txBody>
          <a:bodyPr>
            <a:normAutofit fontScale="92500" lnSpcReduction="10000"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 smtClean="0">
                <a:solidFill>
                  <a:srgbClr val="FFFF00"/>
                </a:solidFill>
              </a:rPr>
              <a:t>目前通过加密的方法用于</a:t>
            </a:r>
            <a:r>
              <a:rPr lang="en-US" altLang="zh-CN" sz="2400" dirty="0" err="1" smtClean="0">
                <a:solidFill>
                  <a:srgbClr val="FFFF00"/>
                </a:solidFill>
              </a:rPr>
              <a:t>SaaS</a:t>
            </a:r>
            <a:r>
              <a:rPr lang="zh-CN" altLang="en-US" sz="2400" dirty="0" smtClean="0">
                <a:solidFill>
                  <a:srgbClr val="FFFF00"/>
                </a:solidFill>
              </a:rPr>
              <a:t>存在很多问题，总结一下主要是一下两个方面的问题。</a:t>
            </a:r>
            <a:endParaRPr lang="en-US" altLang="zh-CN" sz="2400" dirty="0" smtClean="0">
              <a:solidFill>
                <a:srgbClr val="FFFF00"/>
              </a:solidFill>
            </a:endParaRPr>
          </a:p>
          <a:p>
            <a:pPr lvl="1">
              <a:lnSpc>
                <a:spcPct val="150000"/>
              </a:lnSpc>
            </a:pPr>
            <a:r>
              <a:rPr lang="zh-CN" altLang="en-US" sz="2000" dirty="0" smtClean="0">
                <a:solidFill>
                  <a:srgbClr val="FFFF00"/>
                </a:solidFill>
              </a:rPr>
              <a:t>传统加密或强度高的加密损失原数据的顺序，直接应用效率很低，范围类查询要先全部解密数据；增加索引字段，可以解决部分问题，但也会增加额外负担，增加索引也存在泄露问题。</a:t>
            </a:r>
            <a:endParaRPr lang="en-US" altLang="zh-CN" sz="2000" dirty="0" smtClean="0">
              <a:solidFill>
                <a:srgbClr val="FFFF00"/>
              </a:solidFill>
            </a:endParaRPr>
          </a:p>
          <a:p>
            <a:pPr lvl="1">
              <a:lnSpc>
                <a:spcPct val="150000"/>
              </a:lnSpc>
            </a:pPr>
            <a:r>
              <a:rPr lang="zh-CN" altLang="en-US" sz="2000" dirty="0" smtClean="0">
                <a:solidFill>
                  <a:srgbClr val="FFFF00"/>
                </a:solidFill>
              </a:rPr>
              <a:t>保序加密存在安全强度不够的问题，目前采用的先打乱明文分布一些方法可以增加强度，但在多租户分别考虑的情况下，会造成很多的空间浪费。</a:t>
            </a:r>
            <a:endParaRPr lang="en-US" altLang="zh-CN" sz="2000" dirty="0" smtClean="0">
              <a:solidFill>
                <a:srgbClr val="FFFF00"/>
              </a:solidFill>
            </a:endParaRPr>
          </a:p>
          <a:p>
            <a:pPr marL="342900" lvl="1" indent="-342900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sz="2400" dirty="0">
                <a:solidFill>
                  <a:srgbClr val="FFFF00"/>
                </a:solidFill>
              </a:rPr>
              <a:t>考虑新的或组合的</a:t>
            </a:r>
            <a:r>
              <a:rPr lang="zh-CN" altLang="en-US" sz="2400" dirty="0" smtClean="0">
                <a:solidFill>
                  <a:srgbClr val="FFFF00"/>
                </a:solidFill>
              </a:rPr>
              <a:t>方法</a:t>
            </a:r>
            <a:endParaRPr lang="en-US" altLang="zh-CN" sz="2400" dirty="0" smtClean="0">
              <a:solidFill>
                <a:srgbClr val="FFFF00"/>
              </a:solidFill>
            </a:endParaRPr>
          </a:p>
          <a:p>
            <a:pPr marL="400050" lvl="2" indent="0">
              <a:lnSpc>
                <a:spcPct val="150000"/>
              </a:lnSpc>
              <a:buNone/>
            </a:pPr>
            <a:r>
              <a:rPr lang="zh-CN" altLang="en-US" sz="2000" dirty="0" smtClean="0">
                <a:solidFill>
                  <a:srgbClr val="FFFF00"/>
                </a:solidFill>
              </a:rPr>
              <a:t>顺序是效率的根本所在，当然也是安全考量的一个重要方面，考虑找介于传统加密方法与保续方法之间的方法。</a:t>
            </a:r>
            <a:endParaRPr lang="zh-CN" altLang="en-US" sz="2000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46280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3200" b="1" dirty="0">
                <a:solidFill>
                  <a:srgbClr val="FFFF00"/>
                </a:solidFill>
              </a:rPr>
              <a:t>目前研究工作</a:t>
            </a:r>
            <a:r>
              <a:rPr lang="en-US" altLang="zh-CN" sz="3200" b="1" dirty="0">
                <a:solidFill>
                  <a:srgbClr val="FFFF00"/>
                </a:solidFill>
              </a:rPr>
              <a:t>-</a:t>
            </a:r>
            <a:r>
              <a:rPr lang="zh-CN" altLang="en-US" sz="3200" b="1" dirty="0">
                <a:solidFill>
                  <a:srgbClr val="FFFF00"/>
                </a:solidFill>
              </a:rPr>
              <a:t>半保序加密方法</a:t>
            </a:r>
            <a:endParaRPr lang="zh-CN" altLang="en-US" sz="32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1700808"/>
            <a:ext cx="8229600" cy="3484983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 smtClean="0">
                <a:solidFill>
                  <a:srgbClr val="FFFF00"/>
                </a:solidFill>
              </a:rPr>
              <a:t>半保序（部分保续、非全序）加密方法</a:t>
            </a:r>
            <a:endParaRPr lang="en-US" altLang="zh-CN" sz="2400" dirty="0" smtClean="0">
              <a:solidFill>
                <a:srgbClr val="FFFF00"/>
              </a:solidFill>
            </a:endParaRPr>
          </a:p>
          <a:p>
            <a:pPr lvl="1">
              <a:lnSpc>
                <a:spcPct val="150000"/>
              </a:lnSpc>
            </a:pPr>
            <a:r>
              <a:rPr lang="zh-CN" altLang="en-US" sz="2000" dirty="0" smtClean="0">
                <a:solidFill>
                  <a:srgbClr val="FFFF00"/>
                </a:solidFill>
              </a:rPr>
              <a:t>定义</a:t>
            </a:r>
            <a:endParaRPr lang="en-US" altLang="zh-CN" sz="2000" dirty="0" smtClean="0">
              <a:solidFill>
                <a:srgbClr val="FFFF00"/>
              </a:solidFill>
            </a:endParaRPr>
          </a:p>
          <a:p>
            <a:pPr marL="457200" lvl="1" indent="0">
              <a:lnSpc>
                <a:spcPct val="150000"/>
              </a:lnSpc>
              <a:buNone/>
            </a:pPr>
            <a:r>
              <a:rPr lang="zh-CN" altLang="en-US" sz="2000" dirty="0" smtClean="0">
                <a:solidFill>
                  <a:srgbClr val="FFFF00"/>
                </a:solidFill>
              </a:rPr>
              <a:t>加密变换</a:t>
            </a:r>
            <a:r>
              <a:rPr lang="en-US" altLang="zh-CN" sz="2000" dirty="0" smtClean="0">
                <a:solidFill>
                  <a:srgbClr val="FFFF00"/>
                </a:solidFill>
              </a:rPr>
              <a:t>E,</a:t>
            </a:r>
            <a:r>
              <a:rPr lang="zh-CN" altLang="en-US" sz="2000" dirty="0" smtClean="0">
                <a:solidFill>
                  <a:srgbClr val="FFFF00"/>
                </a:solidFill>
              </a:rPr>
              <a:t>若满足：</a:t>
            </a:r>
            <a:r>
              <a:rPr lang="zh-CN" altLang="en-US" sz="2000" dirty="0">
                <a:solidFill>
                  <a:srgbClr val="FFFF00"/>
                </a:solidFill>
              </a:rPr>
              <a:t>当</a:t>
            </a:r>
            <a:r>
              <a:rPr lang="en-US" altLang="zh-CN" sz="2000" dirty="0" smtClean="0">
                <a:solidFill>
                  <a:srgbClr val="FFFF00"/>
                </a:solidFill>
              </a:rPr>
              <a:t>x&lt;y</a:t>
            </a:r>
            <a:r>
              <a:rPr lang="zh-CN" altLang="en-US" sz="2000" dirty="0" smtClean="0">
                <a:solidFill>
                  <a:srgbClr val="FFFF00"/>
                </a:solidFill>
              </a:rPr>
              <a:t>时</a:t>
            </a:r>
            <a:r>
              <a:rPr lang="en-US" altLang="zh-CN" sz="2000" dirty="0" smtClean="0">
                <a:solidFill>
                  <a:srgbClr val="FFFF00"/>
                </a:solidFill>
              </a:rPr>
              <a:t>,E(x)&lt;E(y)+K,</a:t>
            </a:r>
            <a:r>
              <a:rPr lang="zh-CN" altLang="en-US" sz="2000" dirty="0" smtClean="0">
                <a:solidFill>
                  <a:srgbClr val="FFFF00"/>
                </a:solidFill>
              </a:rPr>
              <a:t>其中</a:t>
            </a:r>
            <a:r>
              <a:rPr lang="en-US" altLang="zh-CN" sz="2000" dirty="0" smtClean="0">
                <a:solidFill>
                  <a:srgbClr val="FFFF00"/>
                </a:solidFill>
              </a:rPr>
              <a:t>K</a:t>
            </a:r>
            <a:r>
              <a:rPr lang="zh-CN" altLang="en-US" sz="2000" dirty="0" smtClean="0">
                <a:solidFill>
                  <a:srgbClr val="FFFF00"/>
                </a:solidFill>
              </a:rPr>
              <a:t>是常数，则称</a:t>
            </a:r>
            <a:r>
              <a:rPr lang="en-US" altLang="zh-CN" sz="2000" dirty="0" smtClean="0">
                <a:solidFill>
                  <a:srgbClr val="FFFF00"/>
                </a:solidFill>
              </a:rPr>
              <a:t>E</a:t>
            </a:r>
            <a:r>
              <a:rPr lang="zh-CN" altLang="en-US" sz="2000" dirty="0" smtClean="0">
                <a:solidFill>
                  <a:srgbClr val="FFFF00"/>
                </a:solidFill>
              </a:rPr>
              <a:t>为半保序的，</a:t>
            </a:r>
            <a:r>
              <a:rPr lang="en-US" altLang="zh-CN" sz="2000" dirty="0" smtClean="0">
                <a:solidFill>
                  <a:srgbClr val="FFFF00"/>
                </a:solidFill>
              </a:rPr>
              <a:t>K</a:t>
            </a:r>
            <a:r>
              <a:rPr lang="zh-CN" altLang="en-US" sz="2000" dirty="0" smtClean="0">
                <a:solidFill>
                  <a:srgbClr val="FFFF00"/>
                </a:solidFill>
              </a:rPr>
              <a:t>为保序系数。</a:t>
            </a:r>
            <a:endParaRPr lang="en-US" altLang="zh-CN" sz="2000" dirty="0" smtClean="0">
              <a:solidFill>
                <a:srgbClr val="FFFF00"/>
              </a:solidFill>
            </a:endParaRPr>
          </a:p>
          <a:p>
            <a:pPr marL="457200" lvl="1" indent="0">
              <a:lnSpc>
                <a:spcPct val="150000"/>
              </a:lnSpc>
              <a:buNone/>
            </a:pPr>
            <a:r>
              <a:rPr lang="zh-CN" altLang="en-US" sz="2000" dirty="0" smtClean="0">
                <a:solidFill>
                  <a:srgbClr val="FFFF00"/>
                </a:solidFill>
              </a:rPr>
              <a:t>定义分析：若</a:t>
            </a:r>
            <a:r>
              <a:rPr lang="en-US" altLang="zh-CN" sz="2000" dirty="0" smtClean="0">
                <a:solidFill>
                  <a:srgbClr val="FFFF00"/>
                </a:solidFill>
              </a:rPr>
              <a:t>K</a:t>
            </a:r>
            <a:r>
              <a:rPr lang="zh-CN" altLang="en-US" sz="2000" dirty="0" smtClean="0">
                <a:solidFill>
                  <a:srgbClr val="FFFF00"/>
                </a:solidFill>
              </a:rPr>
              <a:t>为</a:t>
            </a:r>
            <a:r>
              <a:rPr lang="en-US" altLang="zh-CN" sz="2000" dirty="0" smtClean="0">
                <a:solidFill>
                  <a:srgbClr val="FFFF00"/>
                </a:solidFill>
              </a:rPr>
              <a:t>0</a:t>
            </a:r>
            <a:r>
              <a:rPr lang="zh-CN" altLang="en-US" sz="2000" dirty="0" smtClean="0">
                <a:solidFill>
                  <a:srgbClr val="FFFF00"/>
                </a:solidFill>
              </a:rPr>
              <a:t>则为保序算法，</a:t>
            </a:r>
            <a:r>
              <a:rPr lang="en-US" altLang="zh-CN" sz="2000" dirty="0" smtClean="0">
                <a:solidFill>
                  <a:srgbClr val="FFFF00"/>
                </a:solidFill>
              </a:rPr>
              <a:t>K</a:t>
            </a:r>
            <a:r>
              <a:rPr lang="zh-CN" altLang="en-US" sz="2000" dirty="0" smtClean="0">
                <a:solidFill>
                  <a:srgbClr val="FFFF00"/>
                </a:solidFill>
              </a:rPr>
              <a:t>越大，保序性越差。</a:t>
            </a:r>
            <a:endParaRPr lang="en-US" altLang="zh-CN" sz="2000" dirty="0" smtClean="0">
              <a:solidFill>
                <a:srgbClr val="FFFF00"/>
              </a:solidFill>
            </a:endParaRPr>
          </a:p>
          <a:p>
            <a:pPr marL="457200" lvl="1" indent="0">
              <a:buNone/>
            </a:pPr>
            <a:endParaRPr lang="en-US" altLang="zh-CN" sz="2000" dirty="0">
              <a:solidFill>
                <a:srgbClr val="FFFF00"/>
              </a:solidFill>
            </a:endParaRPr>
          </a:p>
          <a:p>
            <a:pPr marL="457200" lvl="1" indent="0">
              <a:buNone/>
            </a:pPr>
            <a:endParaRPr lang="en-US" altLang="zh-CN" sz="2000" dirty="0" smtClean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533694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3200" b="1" dirty="0">
                <a:solidFill>
                  <a:srgbClr val="FFFF00"/>
                </a:solidFill>
              </a:rPr>
              <a:t>目前研究工作</a:t>
            </a:r>
            <a:r>
              <a:rPr lang="en-US" altLang="zh-CN" sz="3200" b="1" dirty="0">
                <a:solidFill>
                  <a:srgbClr val="FFFF00"/>
                </a:solidFill>
              </a:rPr>
              <a:t>-</a:t>
            </a:r>
            <a:r>
              <a:rPr lang="zh-CN" altLang="en-US" sz="3200" b="1" dirty="0">
                <a:solidFill>
                  <a:srgbClr val="FFFF00"/>
                </a:solidFill>
              </a:rPr>
              <a:t>半保序加密方法</a:t>
            </a:r>
            <a:endParaRPr lang="zh-CN" altLang="en-US" sz="32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1700808"/>
            <a:ext cx="8229600" cy="4320480"/>
          </a:xfrm>
        </p:spPr>
        <p:txBody>
          <a:bodyPr>
            <a:normAutofit/>
          </a:bodyPr>
          <a:lstStyle/>
          <a:p>
            <a:pPr lvl="1">
              <a:lnSpc>
                <a:spcPct val="160000"/>
              </a:lnSpc>
            </a:pPr>
            <a:r>
              <a:rPr lang="zh-CN" altLang="en-US" sz="2000" dirty="0">
                <a:solidFill>
                  <a:srgbClr val="FFFF00"/>
                </a:solidFill>
              </a:rPr>
              <a:t>应用意义</a:t>
            </a:r>
            <a:endParaRPr lang="en-US" altLang="zh-CN" sz="2000" dirty="0">
              <a:solidFill>
                <a:srgbClr val="FFFF00"/>
              </a:solidFill>
            </a:endParaRPr>
          </a:p>
          <a:p>
            <a:pPr marL="457200" lvl="1" indent="0">
              <a:lnSpc>
                <a:spcPct val="160000"/>
              </a:lnSpc>
              <a:buNone/>
            </a:pPr>
            <a:r>
              <a:rPr lang="en-US" altLang="zh-CN" sz="2000" dirty="0">
                <a:solidFill>
                  <a:srgbClr val="FFFF00"/>
                </a:solidFill>
              </a:rPr>
              <a:t>1. </a:t>
            </a:r>
            <a:r>
              <a:rPr lang="zh-CN" altLang="en-US" sz="2000" dirty="0">
                <a:solidFill>
                  <a:srgbClr val="FFFF00"/>
                </a:solidFill>
              </a:rPr>
              <a:t>可以提供不同程度的保密，租户可以根据实际安全需要和效率平衡选择。</a:t>
            </a:r>
            <a:endParaRPr lang="en-US" altLang="zh-CN" sz="2000" dirty="0">
              <a:solidFill>
                <a:srgbClr val="FFFF00"/>
              </a:solidFill>
            </a:endParaRPr>
          </a:p>
          <a:p>
            <a:pPr marL="457200" lvl="1" indent="0">
              <a:lnSpc>
                <a:spcPct val="160000"/>
              </a:lnSpc>
              <a:buNone/>
            </a:pPr>
            <a:r>
              <a:rPr lang="en-US" altLang="zh-CN" sz="2000" dirty="0">
                <a:solidFill>
                  <a:srgbClr val="FFFF00"/>
                </a:solidFill>
              </a:rPr>
              <a:t>2. </a:t>
            </a:r>
            <a:r>
              <a:rPr lang="zh-CN" altLang="en-US" sz="2000" dirty="0">
                <a:solidFill>
                  <a:srgbClr val="FFFF00"/>
                </a:solidFill>
              </a:rPr>
              <a:t>本身密文有保序成份，</a:t>
            </a:r>
            <a:r>
              <a:rPr lang="en-US" altLang="zh-CN" sz="2000" dirty="0">
                <a:solidFill>
                  <a:srgbClr val="FFFF00"/>
                </a:solidFill>
              </a:rPr>
              <a:t>K</a:t>
            </a:r>
            <a:r>
              <a:rPr lang="zh-CN" altLang="en-US" sz="2000" dirty="0">
                <a:solidFill>
                  <a:srgbClr val="FFFF00"/>
                </a:solidFill>
              </a:rPr>
              <a:t>反应其程度，在确定的情况下可以分析其最低效率</a:t>
            </a:r>
            <a:r>
              <a:rPr lang="zh-CN" altLang="en-US" sz="2000" dirty="0" smtClean="0">
                <a:solidFill>
                  <a:srgbClr val="FFFF00"/>
                </a:solidFill>
              </a:rPr>
              <a:t>。</a:t>
            </a:r>
            <a:endParaRPr lang="en-US" altLang="zh-CN" sz="2000" dirty="0" smtClean="0">
              <a:solidFill>
                <a:srgbClr val="FFFF00"/>
              </a:solidFill>
            </a:endParaRPr>
          </a:p>
          <a:p>
            <a:pPr marL="457200" lvl="1" indent="0">
              <a:lnSpc>
                <a:spcPct val="160000"/>
              </a:lnSpc>
              <a:buNone/>
            </a:pPr>
            <a:r>
              <a:rPr lang="en-US" altLang="zh-CN" sz="2000" dirty="0" smtClean="0">
                <a:solidFill>
                  <a:srgbClr val="FFFF00"/>
                </a:solidFill>
              </a:rPr>
              <a:t>3. </a:t>
            </a:r>
            <a:r>
              <a:rPr lang="zh-CN" altLang="en-US" sz="2000" dirty="0" smtClean="0">
                <a:solidFill>
                  <a:srgbClr val="FFFF00"/>
                </a:solidFill>
              </a:rPr>
              <a:t>与目前一些方法相比可以不用附加</a:t>
            </a:r>
            <a:r>
              <a:rPr lang="zh-CN" altLang="en-US" sz="2000" dirty="0" smtClean="0">
                <a:solidFill>
                  <a:srgbClr val="FFFF00"/>
                </a:solidFill>
              </a:rPr>
              <a:t>字段。</a:t>
            </a:r>
            <a:endParaRPr lang="en-US" altLang="zh-CN" sz="2000" dirty="0" smtClean="0">
              <a:solidFill>
                <a:srgbClr val="FFFF00"/>
              </a:solidFill>
            </a:endParaRPr>
          </a:p>
          <a:p>
            <a:pPr marL="457200" lvl="1" indent="0">
              <a:lnSpc>
                <a:spcPct val="160000"/>
              </a:lnSpc>
              <a:buNone/>
            </a:pPr>
            <a:r>
              <a:rPr lang="en-US" altLang="zh-CN" sz="2000" dirty="0" smtClean="0">
                <a:solidFill>
                  <a:srgbClr val="FFFF00"/>
                </a:solidFill>
              </a:rPr>
              <a:t>4. </a:t>
            </a:r>
            <a:r>
              <a:rPr lang="zh-CN" altLang="en-US" sz="2000" dirty="0">
                <a:solidFill>
                  <a:srgbClr val="FFFF00"/>
                </a:solidFill>
              </a:rPr>
              <a:t> </a:t>
            </a:r>
            <a:r>
              <a:rPr lang="zh-CN" altLang="en-US" sz="2000" dirty="0" smtClean="0">
                <a:solidFill>
                  <a:srgbClr val="FFFF00"/>
                </a:solidFill>
              </a:rPr>
              <a:t>因加密相当于在顺序上增加了扰动，可以不用对明文分布再做变换。</a:t>
            </a:r>
            <a:endParaRPr lang="en-US" altLang="zh-CN" sz="2000" dirty="0" smtClean="0">
              <a:solidFill>
                <a:srgbClr val="FFFF00"/>
              </a:solidFill>
            </a:endParaRPr>
          </a:p>
          <a:p>
            <a:pPr marL="457200" lvl="1" indent="0">
              <a:buNone/>
            </a:pPr>
            <a:endParaRPr lang="en-US" altLang="zh-CN" sz="2000" dirty="0">
              <a:solidFill>
                <a:srgbClr val="FFFF00"/>
              </a:solidFill>
            </a:endParaRPr>
          </a:p>
          <a:p>
            <a:endParaRPr lang="zh-CN" altLang="en-US" sz="2400" dirty="0"/>
          </a:p>
        </p:txBody>
      </p:sp>
    </p:spTree>
    <p:extLst>
      <p:ext uri="{BB962C8B-B14F-4D97-AF65-F5344CB8AC3E}">
        <p14:creationId xmlns:p14="http://schemas.microsoft.com/office/powerpoint/2010/main" val="261635957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3200" b="1" dirty="0">
                <a:solidFill>
                  <a:srgbClr val="FFFF00"/>
                </a:solidFill>
              </a:rPr>
              <a:t>目前研究工作</a:t>
            </a:r>
            <a:r>
              <a:rPr lang="en-US" altLang="zh-CN" sz="3200" b="1" dirty="0">
                <a:solidFill>
                  <a:srgbClr val="FFFF00"/>
                </a:solidFill>
              </a:rPr>
              <a:t>-</a:t>
            </a:r>
            <a:r>
              <a:rPr lang="zh-CN" altLang="en-US" sz="3200" b="1" dirty="0">
                <a:solidFill>
                  <a:srgbClr val="FFFF00"/>
                </a:solidFill>
              </a:rPr>
              <a:t>半保序加密方法</a:t>
            </a:r>
            <a:endParaRPr lang="zh-CN" altLang="en-US" sz="32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39552" y="1628800"/>
            <a:ext cx="8229600" cy="1252735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 smtClean="0">
                <a:solidFill>
                  <a:srgbClr val="FFFF00"/>
                </a:solidFill>
              </a:rPr>
              <a:t>目前有一个算法，组合一个基于增多项式保序算法和改造的</a:t>
            </a:r>
            <a:r>
              <a:rPr lang="en-US" altLang="zh-CN" sz="2400" dirty="0" smtClean="0">
                <a:solidFill>
                  <a:srgbClr val="FFFF00"/>
                </a:solidFill>
              </a:rPr>
              <a:t>TEA</a:t>
            </a:r>
            <a:r>
              <a:rPr lang="zh-CN" altLang="en-US" sz="2400" dirty="0" smtClean="0">
                <a:solidFill>
                  <a:srgbClr val="FFFF00"/>
                </a:solidFill>
              </a:rPr>
              <a:t>算法。</a:t>
            </a:r>
            <a:endParaRPr lang="en-US" altLang="zh-CN" sz="2400" dirty="0" smtClean="0">
              <a:solidFill>
                <a:srgbClr val="FFFF00"/>
              </a:solidFill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4" y="3645024"/>
            <a:ext cx="2266950" cy="1828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0255267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3200" b="1" dirty="0">
                <a:solidFill>
                  <a:srgbClr val="FFFF00"/>
                </a:solidFill>
              </a:rPr>
              <a:t>目前研究工作</a:t>
            </a:r>
            <a:r>
              <a:rPr lang="en-US" altLang="zh-CN" sz="3200" b="1" dirty="0">
                <a:solidFill>
                  <a:srgbClr val="FFFF00"/>
                </a:solidFill>
              </a:rPr>
              <a:t>-</a:t>
            </a:r>
            <a:r>
              <a:rPr lang="zh-CN" altLang="en-US" sz="3200" b="1" dirty="0">
                <a:solidFill>
                  <a:srgbClr val="FFFF00"/>
                </a:solidFill>
              </a:rPr>
              <a:t>半保序加密方法</a:t>
            </a:r>
            <a:endParaRPr lang="zh-CN" altLang="en-US" sz="32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205063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 smtClean="0">
                <a:solidFill>
                  <a:srgbClr val="FFFF00"/>
                </a:solidFill>
              </a:rPr>
              <a:t>针对算法还许需要以下工作：</a:t>
            </a:r>
            <a:endParaRPr lang="en-US" altLang="zh-CN" sz="2400" dirty="0" smtClean="0">
              <a:solidFill>
                <a:srgbClr val="FFFF00"/>
              </a:solidFill>
            </a:endParaRPr>
          </a:p>
          <a:p>
            <a:pPr lvl="1">
              <a:lnSpc>
                <a:spcPct val="150000"/>
              </a:lnSpc>
            </a:pPr>
            <a:r>
              <a:rPr lang="zh-CN" altLang="en-US" sz="2000" dirty="0" smtClean="0">
                <a:solidFill>
                  <a:srgbClr val="FFFF00"/>
                </a:solidFill>
              </a:rPr>
              <a:t>形式化的安全分析（与传统对称密码对比、与保序机制对比）</a:t>
            </a:r>
            <a:endParaRPr lang="en-US" altLang="zh-CN" sz="2000" dirty="0" smtClean="0">
              <a:solidFill>
                <a:srgbClr val="FFFF00"/>
              </a:solidFill>
            </a:endParaRPr>
          </a:p>
          <a:p>
            <a:pPr lvl="1">
              <a:lnSpc>
                <a:spcPct val="150000"/>
              </a:lnSpc>
            </a:pPr>
            <a:r>
              <a:rPr lang="zh-CN" altLang="en-US" sz="2000" dirty="0" smtClean="0">
                <a:solidFill>
                  <a:srgbClr val="FFFF00"/>
                </a:solidFill>
              </a:rPr>
              <a:t>相应的</a:t>
            </a:r>
            <a:r>
              <a:rPr lang="en-US" altLang="zh-CN" sz="2000" dirty="0" smtClean="0">
                <a:solidFill>
                  <a:srgbClr val="FFFF00"/>
                </a:solidFill>
              </a:rPr>
              <a:t>SQL</a:t>
            </a:r>
            <a:r>
              <a:rPr lang="zh-CN" altLang="en-US" sz="2000" dirty="0" smtClean="0">
                <a:solidFill>
                  <a:srgbClr val="FFFF00"/>
                </a:solidFill>
              </a:rPr>
              <a:t>重写描述（范围查询、等号、连接等的转换）</a:t>
            </a:r>
            <a:endParaRPr lang="en-US" altLang="zh-CN" sz="2000" dirty="0" smtClean="0">
              <a:solidFill>
                <a:srgbClr val="FFFF00"/>
              </a:solidFill>
            </a:endParaRPr>
          </a:p>
          <a:p>
            <a:pPr lvl="1">
              <a:lnSpc>
                <a:spcPct val="150000"/>
              </a:lnSpc>
            </a:pPr>
            <a:r>
              <a:rPr lang="zh-CN" altLang="en-US" sz="2000" dirty="0" smtClean="0">
                <a:solidFill>
                  <a:srgbClr val="FFFF00"/>
                </a:solidFill>
              </a:rPr>
              <a:t>对比实验设计及实验（与传统对称机制、与保序加密机制对比）</a:t>
            </a:r>
            <a:endParaRPr lang="en-US" altLang="zh-CN" sz="2000" dirty="0" smtClean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896318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3200" b="1" dirty="0" smtClean="0">
                <a:solidFill>
                  <a:srgbClr val="FFFF00"/>
                </a:solidFill>
              </a:rPr>
              <a:t>下一步需研究工作</a:t>
            </a:r>
            <a:endParaRPr lang="zh-CN" altLang="en-US" sz="32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 smtClean="0">
                <a:solidFill>
                  <a:srgbClr val="FFFF00"/>
                </a:solidFill>
              </a:rPr>
              <a:t>加密后数据索引机制</a:t>
            </a:r>
            <a:endParaRPr lang="en-US" altLang="zh-CN" sz="2400" dirty="0" smtClean="0">
              <a:solidFill>
                <a:srgbClr val="FFFF00"/>
              </a:solidFill>
            </a:endParaRPr>
          </a:p>
          <a:p>
            <a:pPr lvl="1">
              <a:lnSpc>
                <a:spcPct val="150000"/>
              </a:lnSpc>
            </a:pPr>
            <a:r>
              <a:rPr lang="zh-CN" altLang="en-US" sz="2000" dirty="0" smtClean="0">
                <a:solidFill>
                  <a:srgbClr val="FFFF00"/>
                </a:solidFill>
              </a:rPr>
              <a:t>半保序密文数据在目前数据库索引的表现实验</a:t>
            </a:r>
            <a:endParaRPr lang="en-US" altLang="zh-CN" sz="2000" dirty="0" smtClean="0">
              <a:solidFill>
                <a:srgbClr val="FFFF00"/>
              </a:solidFill>
            </a:endParaRPr>
          </a:p>
          <a:p>
            <a:pPr lvl="1">
              <a:lnSpc>
                <a:spcPct val="150000"/>
              </a:lnSpc>
            </a:pPr>
            <a:r>
              <a:rPr lang="zh-CN" altLang="en-US" sz="2000" dirty="0" smtClean="0">
                <a:solidFill>
                  <a:srgbClr val="FFFF00"/>
                </a:solidFill>
              </a:rPr>
              <a:t>实验看可否根据不同</a:t>
            </a:r>
            <a:r>
              <a:rPr lang="en-US" altLang="zh-CN" sz="2000" dirty="0" smtClean="0">
                <a:solidFill>
                  <a:srgbClr val="FFFF00"/>
                </a:solidFill>
              </a:rPr>
              <a:t>K</a:t>
            </a:r>
            <a:r>
              <a:rPr lang="zh-CN" altLang="en-US" sz="2000" dirty="0" smtClean="0">
                <a:solidFill>
                  <a:srgbClr val="FFFF00"/>
                </a:solidFill>
              </a:rPr>
              <a:t>分别组织索引</a:t>
            </a:r>
            <a:endParaRPr lang="en-US" altLang="zh-CN" sz="2000" dirty="0" smtClean="0">
              <a:solidFill>
                <a:srgbClr val="FFFF00"/>
              </a:solidFill>
            </a:endParaRPr>
          </a:p>
          <a:p>
            <a:pPr lvl="1"/>
            <a:endParaRPr lang="en-US" altLang="zh-CN" sz="2000" dirty="0" smtClean="0">
              <a:solidFill>
                <a:srgbClr val="FFFF00"/>
              </a:solidFill>
            </a:endParaRPr>
          </a:p>
          <a:p>
            <a:pPr marL="0" indent="0">
              <a:buNone/>
            </a:pPr>
            <a:endParaRPr lang="zh-CN" altLang="en-US" sz="2400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73617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>
            <a:normAutofit/>
          </a:bodyPr>
          <a:lstStyle/>
          <a:p>
            <a:r>
              <a:rPr lang="zh-CN" altLang="en-US" sz="3200" dirty="0" smtClean="0">
                <a:solidFill>
                  <a:schemeClr val="bg1"/>
                </a:solidFill>
              </a:rPr>
              <a:t>汇报内容</a:t>
            </a:r>
            <a:endParaRPr lang="zh-CN" altLang="en-US" sz="3200" dirty="0">
              <a:solidFill>
                <a:schemeClr val="bg1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1124744"/>
            <a:ext cx="8229600" cy="5184576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FF00"/>
                </a:solidFill>
              </a:rPr>
              <a:t>相关研究介绍</a:t>
            </a:r>
            <a:endParaRPr lang="en-US" altLang="zh-CN" sz="2800" b="1" dirty="0" smtClean="0">
              <a:solidFill>
                <a:srgbClr val="FFFF00"/>
              </a:solidFill>
            </a:endParaRPr>
          </a:p>
          <a:p>
            <a:pPr lvl="1"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FF00"/>
                </a:solidFill>
              </a:rPr>
              <a:t>基于加密的私密性保护机制</a:t>
            </a:r>
            <a:endParaRPr lang="en-US" altLang="zh-CN" sz="2400" b="1" dirty="0" smtClean="0">
              <a:solidFill>
                <a:srgbClr val="FFFF00"/>
              </a:solidFill>
            </a:endParaRPr>
          </a:p>
          <a:p>
            <a:pPr lvl="1"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FF00"/>
                </a:solidFill>
              </a:rPr>
              <a:t>基于信息分解的私密性保护机制</a:t>
            </a:r>
            <a:endParaRPr lang="en-US" altLang="zh-CN" sz="2400" b="1" dirty="0" smtClean="0">
              <a:solidFill>
                <a:srgbClr val="FFFF00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FF00"/>
                </a:solidFill>
              </a:rPr>
              <a:t>目前研究工作汇报</a:t>
            </a:r>
            <a:endParaRPr lang="en-US" altLang="zh-CN" sz="2800" b="1" dirty="0" smtClean="0">
              <a:solidFill>
                <a:srgbClr val="FFFF00"/>
              </a:solidFill>
            </a:endParaRPr>
          </a:p>
          <a:p>
            <a:pPr lvl="1"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FF00"/>
                </a:solidFill>
              </a:rPr>
              <a:t>基于应用服务可信机制下的安全协议</a:t>
            </a:r>
            <a:endParaRPr lang="en-US" altLang="zh-CN" sz="2400" b="1" dirty="0" smtClean="0">
              <a:solidFill>
                <a:srgbClr val="FFFF00"/>
              </a:solidFill>
            </a:endParaRPr>
          </a:p>
          <a:p>
            <a:pPr lvl="1"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FF00"/>
                </a:solidFill>
              </a:rPr>
              <a:t>适合</a:t>
            </a:r>
            <a:r>
              <a:rPr lang="en-US" altLang="zh-CN" sz="2400" b="1" dirty="0" err="1" smtClean="0">
                <a:solidFill>
                  <a:srgbClr val="FFFF00"/>
                </a:solidFill>
              </a:rPr>
              <a:t>SaaS</a:t>
            </a:r>
            <a:r>
              <a:rPr lang="zh-CN" altLang="en-US" sz="2400" b="1" dirty="0" smtClean="0">
                <a:solidFill>
                  <a:srgbClr val="FFFF00"/>
                </a:solidFill>
              </a:rPr>
              <a:t>的加密机制</a:t>
            </a:r>
            <a:endParaRPr lang="en-US" altLang="zh-CN" sz="2400" b="1" dirty="0" smtClean="0">
              <a:solidFill>
                <a:srgbClr val="FFFF00"/>
              </a:solidFill>
            </a:endParaRPr>
          </a:p>
          <a:p>
            <a:pPr lvl="1"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FF00"/>
                </a:solidFill>
              </a:rPr>
              <a:t>加密条件下的索引机制</a:t>
            </a:r>
            <a:endParaRPr lang="en-US" altLang="zh-CN" sz="2400" b="1" dirty="0" smtClean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271349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>
                <a:solidFill>
                  <a:srgbClr val="FFFF00"/>
                </a:solidFill>
              </a:rPr>
              <a:t>相关研究</a:t>
            </a:r>
            <a:r>
              <a:rPr lang="zh-CN" altLang="en-US" sz="3200" dirty="0" smtClean="0">
                <a:solidFill>
                  <a:srgbClr val="FFFF00"/>
                </a:solidFill>
              </a:rPr>
              <a:t>介绍</a:t>
            </a:r>
            <a:r>
              <a:rPr lang="en-US" altLang="zh-CN" sz="3200" dirty="0" smtClean="0">
                <a:solidFill>
                  <a:srgbClr val="FFFF00"/>
                </a:solidFill>
              </a:rPr>
              <a:t>-</a:t>
            </a:r>
            <a:r>
              <a:rPr lang="zh-CN" altLang="en-US" sz="3200" dirty="0" smtClean="0">
                <a:solidFill>
                  <a:srgbClr val="FFFF00"/>
                </a:solidFill>
              </a:rPr>
              <a:t>基于加密的私密性保护</a:t>
            </a:r>
            <a:endParaRPr lang="en-US" altLang="zh-CN" sz="3200" dirty="0">
              <a:solidFill>
                <a:srgbClr val="FFFF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412776"/>
            <a:ext cx="8229600" cy="5256583"/>
          </a:xfrm>
        </p:spPr>
        <p:txBody>
          <a:bodyPr>
            <a:normAutofit lnSpcReduction="10000"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FF00"/>
                </a:solidFill>
              </a:rPr>
              <a:t>同态加密机制</a:t>
            </a:r>
            <a:endParaRPr lang="en-US" altLang="zh-CN" sz="2400" b="1" dirty="0" smtClean="0">
              <a:solidFill>
                <a:srgbClr val="FFFF00"/>
              </a:solidFill>
            </a:endParaRPr>
          </a:p>
          <a:p>
            <a:pPr lvl="1">
              <a:lnSpc>
                <a:spcPct val="150000"/>
              </a:lnSpc>
            </a:pPr>
            <a:r>
              <a:rPr lang="zh-CN" altLang="en-US" sz="2000" b="1" dirty="0" smtClean="0">
                <a:solidFill>
                  <a:srgbClr val="FFFF00"/>
                </a:solidFill>
              </a:rPr>
              <a:t>定义</a:t>
            </a:r>
            <a:endParaRPr lang="en-US" altLang="zh-CN" sz="2000" b="1" dirty="0" smtClean="0">
              <a:solidFill>
                <a:srgbClr val="FFFF00"/>
              </a:solidFill>
            </a:endParaRPr>
          </a:p>
          <a:p>
            <a:pPr marL="457200" lvl="1" indent="0">
              <a:lnSpc>
                <a:spcPct val="150000"/>
              </a:lnSpc>
              <a:buNone/>
            </a:pPr>
            <a:r>
              <a:rPr lang="zh-CN" altLang="en-US" sz="1600" b="1" dirty="0">
                <a:solidFill>
                  <a:srgbClr val="FFFF00"/>
                </a:solidFill>
              </a:rPr>
              <a:t>加法同态，有效算法⊕，</a:t>
            </a:r>
            <a:r>
              <a:rPr lang="en-US" altLang="zh-CN" sz="1600" b="1" dirty="0">
                <a:solidFill>
                  <a:srgbClr val="FFFF00"/>
                </a:solidFill>
              </a:rPr>
              <a:t>E(</a:t>
            </a:r>
            <a:r>
              <a:rPr lang="en-US" altLang="zh-CN" sz="1600" b="1" dirty="0" err="1">
                <a:solidFill>
                  <a:srgbClr val="FFFF00"/>
                </a:solidFill>
              </a:rPr>
              <a:t>x+y</a:t>
            </a:r>
            <a:r>
              <a:rPr lang="en-US" altLang="zh-CN" sz="1600" b="1" dirty="0">
                <a:solidFill>
                  <a:srgbClr val="FFFF00"/>
                </a:solidFill>
              </a:rPr>
              <a:t>)=E(x)⊕E(y)</a:t>
            </a:r>
            <a:r>
              <a:rPr lang="zh-CN" altLang="en-US" sz="1600" b="1" dirty="0">
                <a:solidFill>
                  <a:srgbClr val="FFFF00"/>
                </a:solidFill>
              </a:rPr>
              <a:t>或者 </a:t>
            </a:r>
            <a:r>
              <a:rPr lang="en-US" altLang="zh-CN" sz="1600" b="1" dirty="0" err="1">
                <a:solidFill>
                  <a:srgbClr val="FFFF00"/>
                </a:solidFill>
              </a:rPr>
              <a:t>x+y</a:t>
            </a:r>
            <a:r>
              <a:rPr lang="en-US" altLang="zh-CN" sz="1600" b="1" dirty="0">
                <a:solidFill>
                  <a:srgbClr val="FFFF00"/>
                </a:solidFill>
              </a:rPr>
              <a:t>=D(E(x)⊕E(y))</a:t>
            </a:r>
            <a:r>
              <a:rPr lang="zh-CN" altLang="en-US" sz="1600" b="1" dirty="0">
                <a:solidFill>
                  <a:srgbClr val="FFFF00"/>
                </a:solidFill>
              </a:rPr>
              <a:t>成立</a:t>
            </a:r>
            <a:endParaRPr lang="en-US" altLang="zh-CN" sz="1600" b="1" dirty="0">
              <a:solidFill>
                <a:srgbClr val="FFFF00"/>
              </a:solidFill>
            </a:endParaRPr>
          </a:p>
          <a:p>
            <a:pPr marL="457200" lvl="1" indent="0">
              <a:lnSpc>
                <a:spcPct val="150000"/>
              </a:lnSpc>
              <a:buNone/>
            </a:pPr>
            <a:r>
              <a:rPr lang="zh-CN" altLang="en-US" sz="1600" b="1" dirty="0">
                <a:solidFill>
                  <a:srgbClr val="FFFF00"/>
                </a:solidFill>
              </a:rPr>
              <a:t>乘法同态</a:t>
            </a:r>
            <a:r>
              <a:rPr lang="zh-CN" altLang="en-US" sz="1600" b="1" dirty="0" smtClean="0">
                <a:solidFill>
                  <a:srgbClr val="FFFF00"/>
                </a:solidFill>
              </a:rPr>
              <a:t>，有效算法</a:t>
            </a:r>
            <a:r>
              <a:rPr lang="en-US" altLang="zh-CN" sz="1600" b="1" dirty="0" smtClean="0">
                <a:solidFill>
                  <a:srgbClr val="FFFF00"/>
                </a:solidFill>
                <a:sym typeface="Wingdings"/>
              </a:rPr>
              <a:t></a:t>
            </a:r>
            <a:r>
              <a:rPr lang="zh-CN" altLang="en-US" sz="1600" b="1" dirty="0" smtClean="0">
                <a:solidFill>
                  <a:srgbClr val="FFFF00"/>
                </a:solidFill>
              </a:rPr>
              <a:t>，</a:t>
            </a:r>
            <a:r>
              <a:rPr lang="en-US" altLang="zh-CN" sz="1600" b="1" dirty="0" smtClean="0">
                <a:solidFill>
                  <a:srgbClr val="FFFF00"/>
                </a:solidFill>
              </a:rPr>
              <a:t>E(</a:t>
            </a:r>
            <a:r>
              <a:rPr lang="en-US" altLang="zh-CN" sz="1600" b="1" dirty="0" err="1" smtClean="0">
                <a:solidFill>
                  <a:srgbClr val="FFFF00"/>
                </a:solidFill>
              </a:rPr>
              <a:t>x</a:t>
            </a:r>
            <a:r>
              <a:rPr lang="en-US" altLang="zh-CN" sz="1600" b="1" dirty="0" err="1">
                <a:solidFill>
                  <a:srgbClr val="FFFF00"/>
                </a:solidFill>
              </a:rPr>
              <a:t>.</a:t>
            </a:r>
            <a:r>
              <a:rPr lang="en-US" altLang="zh-CN" sz="1600" b="1" dirty="0" err="1" smtClean="0">
                <a:solidFill>
                  <a:srgbClr val="FFFF00"/>
                </a:solidFill>
              </a:rPr>
              <a:t>y</a:t>
            </a:r>
            <a:r>
              <a:rPr lang="en-US" altLang="zh-CN" sz="1600" b="1" dirty="0">
                <a:solidFill>
                  <a:srgbClr val="FFFF00"/>
                </a:solidFill>
              </a:rPr>
              <a:t>)=E(x</a:t>
            </a:r>
            <a:r>
              <a:rPr lang="en-US" altLang="zh-CN" sz="1600" b="1" dirty="0" smtClean="0">
                <a:solidFill>
                  <a:srgbClr val="FFFF00"/>
                </a:solidFill>
              </a:rPr>
              <a:t>)</a:t>
            </a:r>
            <a:r>
              <a:rPr lang="en-US" altLang="zh-CN" sz="1600" b="1" dirty="0">
                <a:solidFill>
                  <a:srgbClr val="FFFF00"/>
                </a:solidFill>
                <a:sym typeface="Wingdings"/>
              </a:rPr>
              <a:t>  </a:t>
            </a:r>
            <a:r>
              <a:rPr lang="en-US" altLang="zh-CN" sz="1600" b="1" dirty="0" smtClean="0">
                <a:solidFill>
                  <a:srgbClr val="FFFF00"/>
                </a:solidFill>
              </a:rPr>
              <a:t>E(y</a:t>
            </a:r>
            <a:r>
              <a:rPr lang="en-US" altLang="zh-CN" sz="1600" b="1" dirty="0">
                <a:solidFill>
                  <a:srgbClr val="FFFF00"/>
                </a:solidFill>
              </a:rPr>
              <a:t>)</a:t>
            </a:r>
            <a:r>
              <a:rPr lang="zh-CN" altLang="en-US" sz="1600" b="1" dirty="0">
                <a:solidFill>
                  <a:srgbClr val="FFFF00"/>
                </a:solidFill>
              </a:rPr>
              <a:t>或者 </a:t>
            </a:r>
            <a:r>
              <a:rPr lang="en-US" altLang="zh-CN" sz="1600" b="1" dirty="0" err="1" smtClean="0">
                <a:solidFill>
                  <a:srgbClr val="FFFF00"/>
                </a:solidFill>
              </a:rPr>
              <a:t>x.y</a:t>
            </a:r>
            <a:r>
              <a:rPr lang="en-US" altLang="zh-CN" sz="1600" b="1" dirty="0" smtClean="0">
                <a:solidFill>
                  <a:srgbClr val="FFFF00"/>
                </a:solidFill>
              </a:rPr>
              <a:t>=D(E(x)</a:t>
            </a:r>
            <a:r>
              <a:rPr lang="en-US" altLang="zh-CN" sz="1600" b="1" dirty="0">
                <a:solidFill>
                  <a:srgbClr val="FFFF00"/>
                </a:solidFill>
                <a:sym typeface="Wingdings"/>
              </a:rPr>
              <a:t> </a:t>
            </a:r>
            <a:r>
              <a:rPr lang="en-US" altLang="zh-CN" sz="1600" b="1" dirty="0" smtClean="0">
                <a:solidFill>
                  <a:srgbClr val="FFFF00"/>
                </a:solidFill>
              </a:rPr>
              <a:t> </a:t>
            </a:r>
            <a:r>
              <a:rPr lang="en-US" altLang="zh-CN" sz="1600" b="1" dirty="0">
                <a:solidFill>
                  <a:srgbClr val="FFFF00"/>
                </a:solidFill>
              </a:rPr>
              <a:t>E(y))</a:t>
            </a:r>
            <a:r>
              <a:rPr lang="zh-CN" altLang="en-US" sz="1600" b="1" dirty="0" smtClean="0">
                <a:solidFill>
                  <a:srgbClr val="FFFF00"/>
                </a:solidFill>
              </a:rPr>
              <a:t>成立</a:t>
            </a:r>
            <a:endParaRPr lang="en-US" altLang="zh-CN" sz="1600" b="1" dirty="0" smtClean="0">
              <a:solidFill>
                <a:srgbClr val="FFFF00"/>
              </a:solidFill>
            </a:endParaRPr>
          </a:p>
          <a:p>
            <a:pPr marL="457200" lvl="1" indent="0">
              <a:lnSpc>
                <a:spcPct val="150000"/>
              </a:lnSpc>
              <a:buNone/>
            </a:pPr>
            <a:r>
              <a:rPr lang="zh-CN" altLang="en-US" sz="2000" b="1" dirty="0">
                <a:solidFill>
                  <a:srgbClr val="FFFF00"/>
                </a:solidFill>
              </a:rPr>
              <a:t>算术同态，如果 </a:t>
            </a:r>
            <a:r>
              <a:rPr lang="en-US" altLang="zh-CN" sz="2000" b="1" dirty="0">
                <a:solidFill>
                  <a:srgbClr val="FFFF00"/>
                </a:solidFill>
              </a:rPr>
              <a:t>E </a:t>
            </a:r>
            <a:r>
              <a:rPr lang="zh-CN" altLang="en-US" sz="2000" b="1" dirty="0">
                <a:solidFill>
                  <a:srgbClr val="FFFF00"/>
                </a:solidFill>
              </a:rPr>
              <a:t>同时为加法同态、减法同态、乘法同态和除法同态</a:t>
            </a:r>
            <a:r>
              <a:rPr lang="zh-CN" altLang="en-US" sz="2000" b="1" dirty="0" smtClean="0">
                <a:solidFill>
                  <a:srgbClr val="FFFF00"/>
                </a:solidFill>
              </a:rPr>
              <a:t>。</a:t>
            </a:r>
            <a:endParaRPr lang="en-US" altLang="zh-CN" sz="2000" b="1" dirty="0" smtClean="0">
              <a:solidFill>
                <a:srgbClr val="FFFF00"/>
              </a:solidFill>
            </a:endParaRPr>
          </a:p>
          <a:p>
            <a:pPr marL="457200" lvl="1" indent="0">
              <a:lnSpc>
                <a:spcPct val="150000"/>
              </a:lnSpc>
              <a:buNone/>
            </a:pPr>
            <a:r>
              <a:rPr lang="zh-CN" altLang="en-US" sz="2000" b="1" dirty="0" smtClean="0">
                <a:solidFill>
                  <a:srgbClr val="FFFF00"/>
                </a:solidFill>
              </a:rPr>
              <a:t>这类算法的提出是针对云计算、移动代码等</a:t>
            </a:r>
            <a:r>
              <a:rPr lang="zh-CN" altLang="en-US" sz="2000" b="1" dirty="0">
                <a:solidFill>
                  <a:srgbClr val="FFFF00"/>
                </a:solidFill>
              </a:rPr>
              <a:t>应用模式</a:t>
            </a:r>
            <a:r>
              <a:rPr lang="zh-CN" altLang="en-US" sz="2000" b="1" dirty="0" smtClean="0">
                <a:solidFill>
                  <a:srgbClr val="FFFF00"/>
                </a:solidFill>
              </a:rPr>
              <a:t>。同态加密实现密文上进行各种运算，解决数据存储在异地的安全问题。</a:t>
            </a:r>
            <a:endParaRPr lang="en-US" altLang="zh-CN" sz="2000" b="1" dirty="0">
              <a:solidFill>
                <a:srgbClr val="FFFF00"/>
              </a:solidFill>
            </a:endParaRPr>
          </a:p>
          <a:p>
            <a:pPr lvl="1">
              <a:lnSpc>
                <a:spcPct val="150000"/>
              </a:lnSpc>
            </a:pPr>
            <a:r>
              <a:rPr lang="zh-CN" altLang="en-US" sz="2000" b="1" dirty="0">
                <a:solidFill>
                  <a:srgbClr val="FFFF00"/>
                </a:solidFill>
              </a:rPr>
              <a:t>进展</a:t>
            </a:r>
            <a:r>
              <a:rPr lang="zh-CN" altLang="en-US" sz="2000" b="1" dirty="0" smtClean="0">
                <a:solidFill>
                  <a:srgbClr val="FFFF00"/>
                </a:solidFill>
              </a:rPr>
              <a:t>情况</a:t>
            </a:r>
            <a:endParaRPr lang="en-US" altLang="zh-CN" sz="2000" b="1" dirty="0" smtClean="0">
              <a:solidFill>
                <a:srgbClr val="FFFF00"/>
              </a:solidFill>
            </a:endParaRPr>
          </a:p>
          <a:p>
            <a:pPr marL="457200" lvl="1" indent="0">
              <a:lnSpc>
                <a:spcPct val="150000"/>
              </a:lnSpc>
              <a:buNone/>
            </a:pPr>
            <a:r>
              <a:rPr lang="zh-CN" altLang="en-US" sz="2000" b="1" dirty="0" smtClean="0">
                <a:solidFill>
                  <a:srgbClr val="FFFF00"/>
                </a:solidFill>
              </a:rPr>
              <a:t>目前有</a:t>
            </a:r>
            <a:r>
              <a:rPr lang="en-US" altLang="zh-CN" sz="2000" b="1" dirty="0" smtClean="0">
                <a:solidFill>
                  <a:srgbClr val="FFFF00"/>
                </a:solidFill>
              </a:rPr>
              <a:t>IBM</a:t>
            </a:r>
            <a:r>
              <a:rPr lang="zh-CN" altLang="en-US" sz="2000" b="1" dirty="0" smtClean="0">
                <a:solidFill>
                  <a:srgbClr val="FFFF00"/>
                </a:solidFill>
              </a:rPr>
              <a:t>的一篇文章，设计出了这样的算法，基于对位的运算。也有相应文章对此进行分析，离实用还有很大距离。</a:t>
            </a:r>
            <a:endParaRPr lang="en-US" altLang="zh-CN" sz="2000" b="1" dirty="0">
              <a:solidFill>
                <a:srgbClr val="FFFF00"/>
              </a:solidFill>
            </a:endParaRPr>
          </a:p>
          <a:p>
            <a:pPr lvl="1">
              <a:lnSpc>
                <a:spcPct val="150000"/>
              </a:lnSpc>
            </a:pPr>
            <a:endParaRPr lang="en-US" altLang="zh-CN" sz="2000" dirty="0" smtClean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611451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3200" dirty="0">
                <a:solidFill>
                  <a:srgbClr val="FFFF00"/>
                </a:solidFill>
              </a:rPr>
              <a:t>相关研究介绍</a:t>
            </a:r>
            <a:r>
              <a:rPr lang="en-US" altLang="zh-CN" sz="3200" dirty="0">
                <a:solidFill>
                  <a:srgbClr val="FFFF00"/>
                </a:solidFill>
              </a:rPr>
              <a:t>-</a:t>
            </a:r>
            <a:r>
              <a:rPr lang="zh-CN" altLang="en-US" sz="3200" dirty="0">
                <a:solidFill>
                  <a:srgbClr val="FFFF00"/>
                </a:solidFill>
              </a:rPr>
              <a:t>基于加密的私密性保护</a:t>
            </a:r>
            <a:endParaRPr lang="zh-CN" altLang="en-US" sz="32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altLang="en-US" sz="2400" b="1" dirty="0">
                <a:solidFill>
                  <a:srgbClr val="FFFF00"/>
                </a:solidFill>
              </a:rPr>
              <a:t>传统对称加密</a:t>
            </a:r>
            <a:r>
              <a:rPr lang="zh-CN" altLang="en-US" sz="2400" b="1" dirty="0" smtClean="0">
                <a:solidFill>
                  <a:srgbClr val="FFFF00"/>
                </a:solidFill>
              </a:rPr>
              <a:t>机制</a:t>
            </a:r>
            <a:endParaRPr lang="en-US" altLang="zh-CN" sz="2400" b="1" dirty="0" smtClean="0">
              <a:solidFill>
                <a:srgbClr val="FFFF00"/>
              </a:solidFill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US" altLang="zh-CN" sz="2400" b="1" dirty="0">
                <a:solidFill>
                  <a:srgbClr val="FFFF00"/>
                </a:solidFill>
              </a:rPr>
              <a:t> </a:t>
            </a:r>
            <a:r>
              <a:rPr lang="en-US" altLang="zh-CN" sz="2400" b="1" dirty="0" smtClean="0">
                <a:solidFill>
                  <a:srgbClr val="FFFF00"/>
                </a:solidFill>
              </a:rPr>
              <a:t>    </a:t>
            </a:r>
            <a:r>
              <a:rPr lang="zh-CN" altLang="en-US" sz="2000" b="1" dirty="0" smtClean="0">
                <a:solidFill>
                  <a:srgbClr val="FFFF00"/>
                </a:solidFill>
              </a:rPr>
              <a:t>传统的对称加密算法如：</a:t>
            </a:r>
            <a:r>
              <a:rPr lang="en-US" altLang="zh-CN" sz="2000" b="1" dirty="0" smtClean="0">
                <a:solidFill>
                  <a:srgbClr val="FFFF00"/>
                </a:solidFill>
              </a:rPr>
              <a:t>DES</a:t>
            </a:r>
            <a:r>
              <a:rPr lang="zh-CN" altLang="en-US" sz="2000" b="1" dirty="0" smtClean="0">
                <a:solidFill>
                  <a:srgbClr val="FFFF00"/>
                </a:solidFill>
              </a:rPr>
              <a:t>、</a:t>
            </a:r>
            <a:r>
              <a:rPr lang="en-US" altLang="zh-CN" sz="2000" b="1" dirty="0" smtClean="0">
                <a:solidFill>
                  <a:srgbClr val="FFFF00"/>
                </a:solidFill>
              </a:rPr>
              <a:t>AES</a:t>
            </a:r>
            <a:r>
              <a:rPr lang="zh-CN" altLang="en-US" sz="2000" b="1" dirty="0" smtClean="0">
                <a:solidFill>
                  <a:srgbClr val="FFFF00"/>
                </a:solidFill>
              </a:rPr>
              <a:t>、</a:t>
            </a:r>
            <a:r>
              <a:rPr lang="en-US" altLang="zh-CN" sz="2000" b="1" dirty="0" smtClean="0">
                <a:solidFill>
                  <a:srgbClr val="FFFF00"/>
                </a:solidFill>
              </a:rPr>
              <a:t>IDEA</a:t>
            </a:r>
            <a:r>
              <a:rPr lang="zh-CN" altLang="en-US" sz="2000" b="1" dirty="0" smtClean="0">
                <a:solidFill>
                  <a:srgbClr val="FFFF00"/>
                </a:solidFill>
              </a:rPr>
              <a:t>、</a:t>
            </a:r>
            <a:r>
              <a:rPr lang="en-US" altLang="zh-CN" sz="2000" b="1" dirty="0" smtClean="0">
                <a:solidFill>
                  <a:srgbClr val="FFFF00"/>
                </a:solidFill>
              </a:rPr>
              <a:t>TEA</a:t>
            </a:r>
            <a:r>
              <a:rPr lang="zh-CN" altLang="en-US" sz="2000" b="1" dirty="0" smtClean="0">
                <a:solidFill>
                  <a:srgbClr val="FFFF00"/>
                </a:solidFill>
              </a:rPr>
              <a:t>等目前公认的算法，安全性很强，但在</a:t>
            </a:r>
            <a:r>
              <a:rPr lang="en-US" altLang="zh-CN" sz="2000" b="1" dirty="0" smtClean="0">
                <a:solidFill>
                  <a:srgbClr val="FFFF00"/>
                </a:solidFill>
              </a:rPr>
              <a:t>DAS</a:t>
            </a:r>
            <a:r>
              <a:rPr lang="zh-CN" altLang="en-US" sz="2000" b="1" dirty="0" smtClean="0">
                <a:solidFill>
                  <a:srgbClr val="FFFF00"/>
                </a:solidFill>
              </a:rPr>
              <a:t>、</a:t>
            </a:r>
            <a:r>
              <a:rPr lang="en-US" altLang="zh-CN" sz="2000" b="1" dirty="0" err="1" smtClean="0">
                <a:solidFill>
                  <a:srgbClr val="FFFF00"/>
                </a:solidFill>
              </a:rPr>
              <a:t>SaaS</a:t>
            </a:r>
            <a:r>
              <a:rPr lang="zh-CN" altLang="en-US" sz="2000" b="1" dirty="0" smtClean="0">
                <a:solidFill>
                  <a:srgbClr val="FFFF00"/>
                </a:solidFill>
              </a:rPr>
              <a:t>等云计算场景下直接应用存在效率低的问题，这主要是因为加密损失了原有数据的顺序、加密后膨胀等原因。目前采用传统对称加密算法进行保护的机制均限制一定的场景。</a:t>
            </a:r>
            <a:endParaRPr lang="en-US" altLang="zh-CN" sz="2000" b="1" dirty="0" smtClean="0">
              <a:solidFill>
                <a:srgbClr val="FFFF00"/>
              </a:solidFill>
            </a:endParaRPr>
          </a:p>
          <a:p>
            <a:pPr marL="457200" lvl="1" indent="0">
              <a:lnSpc>
                <a:spcPct val="150000"/>
              </a:lnSpc>
              <a:buNone/>
            </a:pPr>
            <a:r>
              <a:rPr lang="zh-CN" altLang="en-US" sz="1600" b="1" dirty="0" smtClean="0">
                <a:solidFill>
                  <a:srgbClr val="FFFF00"/>
                </a:solidFill>
              </a:rPr>
              <a:t>如：加密原数据（按记录或按属性）</a:t>
            </a:r>
            <a:r>
              <a:rPr lang="en-US" altLang="zh-CN" sz="1600" b="1" dirty="0" smtClean="0">
                <a:solidFill>
                  <a:srgbClr val="FFFF00"/>
                </a:solidFill>
              </a:rPr>
              <a:t>+</a:t>
            </a:r>
            <a:r>
              <a:rPr lang="zh-CN" altLang="en-US" sz="1600" b="1" dirty="0" smtClean="0">
                <a:solidFill>
                  <a:srgbClr val="FFFF00"/>
                </a:solidFill>
              </a:rPr>
              <a:t>基于信息隐藏的安全索引</a:t>
            </a:r>
            <a:endParaRPr lang="en-US" altLang="zh-CN" sz="1600" b="1" dirty="0" smtClean="0">
              <a:solidFill>
                <a:srgbClr val="FFFF00"/>
              </a:solidFill>
            </a:endParaRPr>
          </a:p>
          <a:p>
            <a:pPr marL="457200" lvl="1" indent="0">
              <a:lnSpc>
                <a:spcPct val="150000"/>
              </a:lnSpc>
              <a:buNone/>
            </a:pPr>
            <a:r>
              <a:rPr lang="zh-CN" altLang="en-US" sz="1600" b="1" dirty="0" smtClean="0">
                <a:solidFill>
                  <a:srgbClr val="FFFF00"/>
                </a:solidFill>
              </a:rPr>
              <a:t>因安全索引往往与原数据分布有关，所以仅对数据很少修改或不修改的情况有效，如果是修改频繁，不可用。</a:t>
            </a:r>
            <a:endParaRPr lang="en-US" altLang="zh-CN" sz="1600" b="1" dirty="0" smtClean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013860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3200" dirty="0">
                <a:solidFill>
                  <a:srgbClr val="FFFF00"/>
                </a:solidFill>
              </a:rPr>
              <a:t>相关研究介绍</a:t>
            </a:r>
            <a:r>
              <a:rPr lang="en-US" altLang="zh-CN" sz="3200" dirty="0">
                <a:solidFill>
                  <a:srgbClr val="FFFF00"/>
                </a:solidFill>
              </a:rPr>
              <a:t>-</a:t>
            </a:r>
            <a:r>
              <a:rPr lang="zh-CN" altLang="en-US" sz="3200" dirty="0">
                <a:solidFill>
                  <a:srgbClr val="FFFF00"/>
                </a:solidFill>
              </a:rPr>
              <a:t>基于加密的私密性保护</a:t>
            </a:r>
            <a:endParaRPr lang="zh-CN" altLang="en-US" sz="32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4853136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FFFF00"/>
                </a:solidFill>
              </a:rPr>
              <a:t>保序加密</a:t>
            </a:r>
            <a:endParaRPr lang="en-US" altLang="zh-CN" sz="2400" b="1" dirty="0">
              <a:solidFill>
                <a:srgbClr val="FFFF00"/>
              </a:solidFill>
            </a:endParaRPr>
          </a:p>
          <a:p>
            <a:pPr lvl="1">
              <a:lnSpc>
                <a:spcPct val="150000"/>
              </a:lnSpc>
            </a:pPr>
            <a:r>
              <a:rPr lang="zh-CN" altLang="en-US" sz="2000" b="1" dirty="0">
                <a:solidFill>
                  <a:srgbClr val="FFFF00"/>
                </a:solidFill>
              </a:rPr>
              <a:t>定义：</a:t>
            </a:r>
            <a:endParaRPr lang="en-US" altLang="zh-CN" sz="2000" b="1" dirty="0">
              <a:solidFill>
                <a:srgbClr val="FFFF00"/>
              </a:solidFill>
            </a:endParaRPr>
          </a:p>
          <a:p>
            <a:pPr marL="457200" lvl="1" indent="0">
              <a:lnSpc>
                <a:spcPct val="150000"/>
              </a:lnSpc>
              <a:buNone/>
            </a:pPr>
            <a:r>
              <a:rPr lang="zh-CN" altLang="en-US" sz="2000" b="1" dirty="0">
                <a:solidFill>
                  <a:srgbClr val="FFFF00"/>
                </a:solidFill>
              </a:rPr>
              <a:t>若加密函数</a:t>
            </a:r>
            <a:r>
              <a:rPr lang="en-US" altLang="zh-CN" sz="2000" b="1" dirty="0">
                <a:solidFill>
                  <a:srgbClr val="FFFF00"/>
                </a:solidFill>
              </a:rPr>
              <a:t>E</a:t>
            </a:r>
            <a:r>
              <a:rPr lang="zh-CN" altLang="en-US" sz="2000" b="1" dirty="0">
                <a:solidFill>
                  <a:srgbClr val="FFFF00"/>
                </a:solidFill>
              </a:rPr>
              <a:t>满足</a:t>
            </a:r>
            <a:r>
              <a:rPr lang="en-US" altLang="zh-CN" sz="2000" b="1" dirty="0">
                <a:solidFill>
                  <a:srgbClr val="FFFF00"/>
                </a:solidFill>
              </a:rPr>
              <a:t>:x&lt;y </a:t>
            </a:r>
            <a:r>
              <a:rPr lang="zh-CN" altLang="en-US" sz="2000" b="1" dirty="0">
                <a:solidFill>
                  <a:srgbClr val="FFFF00"/>
                </a:solidFill>
              </a:rPr>
              <a:t>则 </a:t>
            </a:r>
            <a:r>
              <a:rPr lang="en-US" altLang="zh-CN" sz="2000" b="1" dirty="0">
                <a:solidFill>
                  <a:srgbClr val="FFFF00"/>
                </a:solidFill>
              </a:rPr>
              <a:t>E(x)&lt;E(y), </a:t>
            </a:r>
            <a:r>
              <a:rPr lang="zh-CN" altLang="en-US" sz="2000" b="1" dirty="0">
                <a:solidFill>
                  <a:srgbClr val="FFFF00"/>
                </a:solidFill>
              </a:rPr>
              <a:t>称</a:t>
            </a:r>
            <a:r>
              <a:rPr lang="en-US" altLang="zh-CN" sz="2000" b="1" dirty="0">
                <a:solidFill>
                  <a:srgbClr val="FFFF00"/>
                </a:solidFill>
              </a:rPr>
              <a:t>E</a:t>
            </a:r>
            <a:r>
              <a:rPr lang="zh-CN" altLang="en-US" sz="2000" b="1" dirty="0">
                <a:solidFill>
                  <a:srgbClr val="FFFF00"/>
                </a:solidFill>
              </a:rPr>
              <a:t>是保序加密函数。</a:t>
            </a:r>
            <a:endParaRPr lang="en-US" altLang="zh-CN" sz="2000" b="1" dirty="0">
              <a:solidFill>
                <a:srgbClr val="FFFF00"/>
              </a:solidFill>
            </a:endParaRPr>
          </a:p>
          <a:p>
            <a:pPr lvl="1">
              <a:lnSpc>
                <a:spcPct val="150000"/>
              </a:lnSpc>
            </a:pPr>
            <a:r>
              <a:rPr lang="zh-CN" altLang="en-US" sz="2000" b="1" dirty="0">
                <a:solidFill>
                  <a:srgbClr val="FFFF00"/>
                </a:solidFill>
              </a:rPr>
              <a:t>应用：</a:t>
            </a:r>
            <a:endParaRPr lang="en-US" altLang="zh-CN" sz="2000" b="1" dirty="0">
              <a:solidFill>
                <a:srgbClr val="FFFF00"/>
              </a:solidFill>
            </a:endParaRPr>
          </a:p>
          <a:p>
            <a:pPr marL="457200" lvl="1" indent="0">
              <a:lnSpc>
                <a:spcPct val="150000"/>
              </a:lnSpc>
              <a:buNone/>
            </a:pPr>
            <a:r>
              <a:rPr lang="zh-CN" altLang="en-US" sz="2000" b="1" dirty="0">
                <a:solidFill>
                  <a:srgbClr val="FFFF00"/>
                </a:solidFill>
              </a:rPr>
              <a:t>因变换后保持顺序，索引等机制可以不变，所以效率较高。</a:t>
            </a:r>
            <a:endParaRPr lang="en-US" altLang="zh-CN" sz="2000" b="1" dirty="0">
              <a:solidFill>
                <a:srgbClr val="FFFF00"/>
              </a:solidFill>
            </a:endParaRPr>
          </a:p>
          <a:p>
            <a:pPr marL="457200" lvl="1" indent="0">
              <a:lnSpc>
                <a:spcPct val="150000"/>
              </a:lnSpc>
              <a:buNone/>
            </a:pPr>
            <a:r>
              <a:rPr lang="zh-CN" altLang="en-US" sz="2000" b="1" dirty="0">
                <a:solidFill>
                  <a:srgbClr val="FFFF00"/>
                </a:solidFill>
              </a:rPr>
              <a:t>但安全性不高，仅能抵御唯密文攻击，这个条件在实际应用中很难保证；</a:t>
            </a:r>
            <a:endParaRPr lang="en-US" altLang="zh-CN" sz="2000" b="1" dirty="0">
              <a:solidFill>
                <a:srgbClr val="FFFF00"/>
              </a:solidFill>
            </a:endParaRPr>
          </a:p>
          <a:p>
            <a:pPr marL="457200" lvl="1" indent="0">
              <a:lnSpc>
                <a:spcPct val="150000"/>
              </a:lnSpc>
              <a:buNone/>
            </a:pPr>
            <a:r>
              <a:rPr lang="zh-CN" altLang="en-US" sz="2000" b="1" dirty="0">
                <a:solidFill>
                  <a:srgbClr val="FFFF00"/>
                </a:solidFill>
              </a:rPr>
              <a:t>另外，明文分布规律也能直接导致唯密文的破译攻击（有论文通过桶分类机制首先对明文做变换来应对这个问题）</a:t>
            </a:r>
            <a:r>
              <a:rPr lang="zh-CN" altLang="en-US" sz="2000" b="1" dirty="0" smtClean="0">
                <a:solidFill>
                  <a:srgbClr val="FFFF00"/>
                </a:solidFill>
              </a:rPr>
              <a:t>。</a:t>
            </a:r>
            <a:endParaRPr lang="zh-CN" altLang="en-US" sz="2000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430565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3200" dirty="0">
                <a:solidFill>
                  <a:srgbClr val="FFFF00"/>
                </a:solidFill>
              </a:rPr>
              <a:t>相关研究介绍</a:t>
            </a:r>
            <a:r>
              <a:rPr lang="en-US" altLang="zh-CN" sz="3200" dirty="0">
                <a:solidFill>
                  <a:srgbClr val="FFFF00"/>
                </a:solidFill>
              </a:rPr>
              <a:t>-</a:t>
            </a:r>
            <a:r>
              <a:rPr lang="zh-CN" altLang="en-US" sz="3200" dirty="0" smtClean="0">
                <a:solidFill>
                  <a:srgbClr val="FFFF00"/>
                </a:solidFill>
              </a:rPr>
              <a:t>基于分解私密性</a:t>
            </a:r>
            <a:r>
              <a:rPr lang="zh-CN" altLang="en-US" sz="3200" dirty="0">
                <a:solidFill>
                  <a:srgbClr val="FFFF00"/>
                </a:solidFill>
              </a:rPr>
              <a:t>保护</a:t>
            </a:r>
            <a:endParaRPr lang="zh-CN" altLang="en-US" sz="32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5400600"/>
          </a:xfrm>
        </p:spPr>
        <p:txBody>
          <a:bodyPr>
            <a:normAutofit fontScale="92500"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FFFF00"/>
                </a:solidFill>
              </a:rPr>
              <a:t>信息</a:t>
            </a:r>
            <a:r>
              <a:rPr lang="zh-CN" altLang="en-US" sz="2400" b="1" dirty="0" smtClean="0">
                <a:solidFill>
                  <a:srgbClr val="FFFF00"/>
                </a:solidFill>
              </a:rPr>
              <a:t>的分解：把要保护的数据分成多份，并分别存储，除非各存储点（或足够的存储点）窜通，否则不能非法获取到秘密信息。采用多项式插值、构造</a:t>
            </a:r>
            <a:r>
              <a:rPr lang="zh-CN" altLang="en-US" sz="2400" b="1" dirty="0">
                <a:solidFill>
                  <a:srgbClr val="FFFF00"/>
                </a:solidFill>
              </a:rPr>
              <a:t>方程组等形式进行</a:t>
            </a:r>
            <a:r>
              <a:rPr lang="zh-CN" altLang="en-US" sz="2400" b="1" dirty="0" smtClean="0">
                <a:solidFill>
                  <a:srgbClr val="FFFF00"/>
                </a:solidFill>
              </a:rPr>
              <a:t>分解与合成。</a:t>
            </a:r>
            <a:endParaRPr lang="en-US" altLang="zh-CN" sz="2400" b="1" dirty="0" smtClean="0">
              <a:solidFill>
                <a:srgbClr val="FFFF00"/>
              </a:solidFill>
            </a:endParaRPr>
          </a:p>
          <a:p>
            <a:pPr lvl="1">
              <a:lnSpc>
                <a:spcPct val="150000"/>
              </a:lnSpc>
            </a:pPr>
            <a:r>
              <a:rPr lang="zh-CN" altLang="en-US" sz="2000" b="1" dirty="0" smtClean="0">
                <a:solidFill>
                  <a:srgbClr val="FFFF00"/>
                </a:solidFill>
              </a:rPr>
              <a:t>此类方法数据访问时需要进行数据重构，规模大时效率上影响也比较大。</a:t>
            </a:r>
            <a:endParaRPr lang="en-US" altLang="zh-CN" sz="2400" b="1" dirty="0">
              <a:solidFill>
                <a:srgbClr val="FFFF00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FF00"/>
                </a:solidFill>
              </a:rPr>
              <a:t>模式变换：通过模式变换，</a:t>
            </a:r>
            <a:r>
              <a:rPr lang="zh-CN" altLang="zh-CN" sz="2400" b="1" dirty="0" smtClean="0">
                <a:solidFill>
                  <a:srgbClr val="FFFF00"/>
                </a:solidFill>
              </a:rPr>
              <a:t>存储</a:t>
            </a:r>
            <a:r>
              <a:rPr lang="zh-CN" altLang="zh-CN" sz="2400" b="1" dirty="0">
                <a:solidFill>
                  <a:srgbClr val="FFFF00"/>
                </a:solidFill>
              </a:rPr>
              <a:t>时打乱属性间的关联关系，并且隐藏数据属性之间的关联关系，防止</a:t>
            </a:r>
            <a:r>
              <a:rPr lang="zh-CN" altLang="zh-CN" sz="2400" b="1" dirty="0" smtClean="0">
                <a:solidFill>
                  <a:srgbClr val="FFFF00"/>
                </a:solidFill>
              </a:rPr>
              <a:t>泄露</a:t>
            </a:r>
            <a:r>
              <a:rPr lang="zh-CN" altLang="en-US" sz="2400" b="1" dirty="0" smtClean="0">
                <a:solidFill>
                  <a:srgbClr val="FFFF00"/>
                </a:solidFill>
              </a:rPr>
              <a:t>租户</a:t>
            </a:r>
            <a:r>
              <a:rPr lang="zh-CN" altLang="zh-CN" sz="2400" b="1" dirty="0" smtClean="0">
                <a:solidFill>
                  <a:srgbClr val="FFFF00"/>
                </a:solidFill>
              </a:rPr>
              <a:t>数据</a:t>
            </a:r>
            <a:r>
              <a:rPr lang="zh-CN" altLang="zh-CN" sz="2400" b="1" dirty="0">
                <a:solidFill>
                  <a:srgbClr val="FFFF00"/>
                </a:solidFill>
              </a:rPr>
              <a:t>的组合信息，</a:t>
            </a:r>
            <a:r>
              <a:rPr lang="zh-CN" altLang="zh-CN" sz="2400" b="1" dirty="0" smtClean="0">
                <a:solidFill>
                  <a:srgbClr val="FFFF00"/>
                </a:solidFill>
              </a:rPr>
              <a:t>实现隐私保护。</a:t>
            </a:r>
            <a:endParaRPr lang="en-US" altLang="zh-CN" sz="2400" b="1" dirty="0" smtClean="0">
              <a:solidFill>
                <a:srgbClr val="FFFF00"/>
              </a:solidFill>
            </a:endParaRPr>
          </a:p>
          <a:p>
            <a:pPr lvl="1">
              <a:lnSpc>
                <a:spcPct val="150000"/>
              </a:lnSpc>
            </a:pPr>
            <a:r>
              <a:rPr lang="zh-CN" altLang="en-US" sz="2000" b="1" dirty="0">
                <a:solidFill>
                  <a:srgbClr val="FFFF00"/>
                </a:solidFill>
              </a:rPr>
              <a:t>此类方法数据访问</a:t>
            </a:r>
            <a:r>
              <a:rPr lang="zh-CN" altLang="en-US" sz="2000" b="1" dirty="0" smtClean="0">
                <a:solidFill>
                  <a:srgbClr val="FFFF00"/>
                </a:solidFill>
              </a:rPr>
              <a:t>时也需要</a:t>
            </a:r>
            <a:r>
              <a:rPr lang="zh-CN" altLang="en-US" sz="2000" b="1" dirty="0">
                <a:solidFill>
                  <a:srgbClr val="FFFF00"/>
                </a:solidFill>
              </a:rPr>
              <a:t>进行数据重构，规模大时效率上影响也比较大。</a:t>
            </a:r>
            <a:endParaRPr lang="en-US" altLang="zh-CN" sz="2000" b="1" dirty="0">
              <a:solidFill>
                <a:srgbClr val="FFFF00"/>
              </a:solidFill>
            </a:endParaRPr>
          </a:p>
          <a:p>
            <a:pPr lvl="1"/>
            <a:endParaRPr lang="en-US" altLang="zh-CN" sz="2000" b="1" dirty="0" smtClean="0">
              <a:solidFill>
                <a:srgbClr val="FFFF00"/>
              </a:solidFill>
            </a:endParaRPr>
          </a:p>
          <a:p>
            <a:pPr marL="0" indent="0">
              <a:buNone/>
            </a:pPr>
            <a:endParaRPr lang="en-US" altLang="zh-CN" sz="2400" b="1" dirty="0">
              <a:solidFill>
                <a:srgbClr val="FFFF00"/>
              </a:solidFill>
            </a:endParaRPr>
          </a:p>
          <a:p>
            <a:pPr lvl="1"/>
            <a:endParaRPr lang="zh-CN" altLang="en-US" sz="2000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950825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114"/>
          </a:xfrm>
        </p:spPr>
        <p:txBody>
          <a:bodyPr>
            <a:normAutofit/>
          </a:bodyPr>
          <a:lstStyle/>
          <a:p>
            <a:r>
              <a:rPr lang="zh-CN" altLang="en-US" sz="3200" b="1" dirty="0">
                <a:solidFill>
                  <a:srgbClr val="FFFF00"/>
                </a:solidFill>
              </a:rPr>
              <a:t>目前研究</a:t>
            </a:r>
            <a:r>
              <a:rPr lang="zh-CN" altLang="en-US" sz="3200" b="1" dirty="0" smtClean="0">
                <a:solidFill>
                  <a:srgbClr val="FFFF00"/>
                </a:solidFill>
              </a:rPr>
              <a:t>工作</a:t>
            </a:r>
            <a:r>
              <a:rPr lang="en-US" altLang="zh-CN" sz="3200" b="1" dirty="0" smtClean="0">
                <a:solidFill>
                  <a:srgbClr val="FFFF00"/>
                </a:solidFill>
              </a:rPr>
              <a:t>-</a:t>
            </a:r>
            <a:r>
              <a:rPr lang="zh-CN" altLang="en-US" sz="3200" b="1" dirty="0" smtClean="0">
                <a:solidFill>
                  <a:srgbClr val="FFFF00"/>
                </a:solidFill>
              </a:rPr>
              <a:t>安全协议</a:t>
            </a:r>
            <a:endParaRPr lang="zh-CN" altLang="en-US" sz="3200" dirty="0"/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43236896"/>
              </p:ext>
            </p:extLst>
          </p:nvPr>
        </p:nvGraphicFramePr>
        <p:xfrm>
          <a:off x="1475656" y="1196752"/>
          <a:ext cx="6696744" cy="552192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07" name="Visio" r:id="rId3" imgW="7430110" imgH="7769962" progId="Visio.Drawing.11">
                  <p:embed/>
                </p:oleObj>
              </mc:Choice>
              <mc:Fallback>
                <p:oleObj name="Visio" r:id="rId3" imgW="7430110" imgH="7769962" progId="Visio.Drawing.11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75656" y="1196752"/>
                        <a:ext cx="6696744" cy="5521926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35937739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114"/>
          </a:xfrm>
        </p:spPr>
        <p:txBody>
          <a:bodyPr>
            <a:normAutofit/>
          </a:bodyPr>
          <a:lstStyle/>
          <a:p>
            <a:r>
              <a:rPr lang="zh-CN" altLang="en-US" sz="3200" b="1" dirty="0">
                <a:solidFill>
                  <a:srgbClr val="FFFF00"/>
                </a:solidFill>
              </a:rPr>
              <a:t>目前研究</a:t>
            </a:r>
            <a:r>
              <a:rPr lang="zh-CN" altLang="en-US" sz="3200" b="1" dirty="0" smtClean="0">
                <a:solidFill>
                  <a:srgbClr val="FFFF00"/>
                </a:solidFill>
              </a:rPr>
              <a:t>工作</a:t>
            </a:r>
            <a:r>
              <a:rPr lang="en-US" altLang="zh-CN" sz="3200" b="1" dirty="0" smtClean="0">
                <a:solidFill>
                  <a:srgbClr val="FFFF00"/>
                </a:solidFill>
              </a:rPr>
              <a:t>-</a:t>
            </a:r>
            <a:r>
              <a:rPr lang="zh-CN" altLang="en-US" sz="3200" b="1" dirty="0" smtClean="0">
                <a:solidFill>
                  <a:srgbClr val="FFFF00"/>
                </a:solidFill>
              </a:rPr>
              <a:t>安全协议</a:t>
            </a:r>
            <a:endParaRPr lang="zh-CN" altLang="en-US" sz="32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4857403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 smtClean="0">
                <a:solidFill>
                  <a:srgbClr val="FFFF00"/>
                </a:solidFill>
              </a:rPr>
              <a:t>基于目前我们研究的场景，描述了一个安全协议。包括下面几个部分</a:t>
            </a:r>
            <a:endParaRPr lang="en-US" altLang="zh-CN" sz="2400" dirty="0" smtClean="0">
              <a:solidFill>
                <a:srgbClr val="FFFF00"/>
              </a:solidFill>
            </a:endParaRPr>
          </a:p>
          <a:p>
            <a:pPr lvl="1">
              <a:lnSpc>
                <a:spcPct val="150000"/>
              </a:lnSpc>
            </a:pPr>
            <a:r>
              <a:rPr lang="zh-CN" altLang="zh-CN" sz="2400" dirty="0">
                <a:solidFill>
                  <a:srgbClr val="FFFF00"/>
                </a:solidFill>
              </a:rPr>
              <a:t>服务商密钥分发</a:t>
            </a:r>
          </a:p>
          <a:p>
            <a:pPr lvl="1">
              <a:lnSpc>
                <a:spcPct val="150000"/>
              </a:lnSpc>
            </a:pPr>
            <a:r>
              <a:rPr lang="zh-CN" altLang="zh-CN" sz="2400" dirty="0">
                <a:solidFill>
                  <a:srgbClr val="FFFF00"/>
                </a:solidFill>
              </a:rPr>
              <a:t>租户密钥</a:t>
            </a:r>
            <a:r>
              <a:rPr lang="zh-CN" altLang="zh-CN" sz="2400" dirty="0" smtClean="0">
                <a:solidFill>
                  <a:srgbClr val="FFFF00"/>
                </a:solidFill>
              </a:rPr>
              <a:t>分发</a:t>
            </a:r>
            <a:endParaRPr lang="en-US" altLang="zh-CN" sz="2400" dirty="0" smtClean="0">
              <a:solidFill>
                <a:srgbClr val="FFFF00"/>
              </a:solidFill>
            </a:endParaRPr>
          </a:p>
          <a:p>
            <a:pPr lvl="1">
              <a:lnSpc>
                <a:spcPct val="150000"/>
              </a:lnSpc>
            </a:pPr>
            <a:r>
              <a:rPr lang="zh-CN" altLang="en-US" sz="2400" dirty="0" smtClean="0">
                <a:solidFill>
                  <a:srgbClr val="FFFF00"/>
                </a:solidFill>
              </a:rPr>
              <a:t>租户数据机密性配置</a:t>
            </a:r>
            <a:endParaRPr lang="en-US" altLang="zh-CN" sz="2400" dirty="0" smtClean="0">
              <a:solidFill>
                <a:srgbClr val="FFFF00"/>
              </a:solidFill>
            </a:endParaRPr>
          </a:p>
          <a:p>
            <a:pPr lvl="1">
              <a:lnSpc>
                <a:spcPct val="150000"/>
              </a:lnSpc>
            </a:pPr>
            <a:r>
              <a:rPr lang="zh-CN" altLang="zh-CN" sz="2400" dirty="0">
                <a:solidFill>
                  <a:srgbClr val="FFFF00"/>
                </a:solidFill>
              </a:rPr>
              <a:t>数据加解密密钥安全传送</a:t>
            </a:r>
          </a:p>
          <a:p>
            <a:pPr lvl="1">
              <a:lnSpc>
                <a:spcPct val="150000"/>
              </a:lnSpc>
            </a:pPr>
            <a:r>
              <a:rPr lang="zh-CN" altLang="zh-CN" sz="2400" dirty="0">
                <a:solidFill>
                  <a:srgbClr val="FFFF00"/>
                </a:solidFill>
              </a:rPr>
              <a:t>应用数据加解密</a:t>
            </a:r>
          </a:p>
        </p:txBody>
      </p:sp>
    </p:spTree>
    <p:extLst>
      <p:ext uri="{BB962C8B-B14F-4D97-AF65-F5344CB8AC3E}">
        <p14:creationId xmlns:p14="http://schemas.microsoft.com/office/powerpoint/2010/main" val="304675543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30014"/>
            <a:ext cx="8229600" cy="1143000"/>
          </a:xfrm>
        </p:spPr>
        <p:txBody>
          <a:bodyPr>
            <a:normAutofit/>
          </a:bodyPr>
          <a:lstStyle/>
          <a:p>
            <a:r>
              <a:rPr lang="zh-CN" altLang="en-US" sz="3200" b="1" dirty="0">
                <a:solidFill>
                  <a:srgbClr val="FFFF00"/>
                </a:solidFill>
              </a:rPr>
              <a:t>目前研究工作</a:t>
            </a:r>
            <a:r>
              <a:rPr lang="en-US" altLang="zh-CN" sz="3200" b="1" dirty="0" smtClean="0">
                <a:solidFill>
                  <a:srgbClr val="FFFF00"/>
                </a:solidFill>
              </a:rPr>
              <a:t>-</a:t>
            </a:r>
            <a:r>
              <a:rPr lang="zh-CN" altLang="en-US" sz="3200" b="1" dirty="0" smtClean="0">
                <a:solidFill>
                  <a:srgbClr val="FFFF00"/>
                </a:solidFill>
              </a:rPr>
              <a:t>保序加密</a:t>
            </a:r>
            <a:r>
              <a:rPr lang="en-US" altLang="zh-CN" sz="3200" b="1" dirty="0" smtClean="0">
                <a:solidFill>
                  <a:srgbClr val="FFFF00"/>
                </a:solidFill>
              </a:rPr>
              <a:t>+</a:t>
            </a:r>
            <a:r>
              <a:rPr lang="zh-CN" altLang="en-US" sz="3200" b="1" dirty="0" smtClean="0">
                <a:solidFill>
                  <a:srgbClr val="FFFF00"/>
                </a:solidFill>
              </a:rPr>
              <a:t>校验</a:t>
            </a:r>
            <a:endParaRPr lang="zh-CN" altLang="en-US" sz="32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1168152"/>
            <a:ext cx="8229600" cy="532656"/>
          </a:xfrm>
        </p:spPr>
        <p:txBody>
          <a:bodyPr>
            <a:normAutofit/>
          </a:bodyPr>
          <a:lstStyle/>
          <a:p>
            <a:r>
              <a:rPr lang="zh-CN" altLang="en-US" sz="2400" dirty="0" smtClean="0">
                <a:solidFill>
                  <a:srgbClr val="FFFF00"/>
                </a:solidFill>
              </a:rPr>
              <a:t>在保序加密保护基础上加完整性验证。</a:t>
            </a:r>
            <a:endParaRPr lang="en-US" altLang="zh-CN" sz="2400" dirty="0" smtClean="0">
              <a:solidFill>
                <a:srgbClr val="FFFF00"/>
              </a:solidFill>
            </a:endParaRPr>
          </a:p>
          <a:p>
            <a:endParaRPr lang="zh-CN" altLang="en-US" sz="2400" dirty="0">
              <a:solidFill>
                <a:srgbClr val="FFFF00"/>
              </a:solidFill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-244624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98259724"/>
              </p:ext>
            </p:extLst>
          </p:nvPr>
        </p:nvGraphicFramePr>
        <p:xfrm>
          <a:off x="899592" y="1772816"/>
          <a:ext cx="6264696" cy="467869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4" name="Visio" r:id="rId3" imgW="5313274" imgH="3961790" progId="Visio.Drawing.11">
                  <p:embed/>
                </p:oleObj>
              </mc:Choice>
              <mc:Fallback>
                <p:oleObj name="Visio" r:id="rId3" imgW="5313274" imgH="3961790" progId="Visio.Drawing.11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99592" y="1772816"/>
                        <a:ext cx="6264696" cy="467869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90911876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622</TotalTime>
  <Words>1150</Words>
  <Application>Microsoft Office PowerPoint</Application>
  <PresentationFormat>全屏显示(4:3)</PresentationFormat>
  <Paragraphs>81</Paragraphs>
  <Slides>16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18" baseType="lpstr">
      <vt:lpstr>Office 主题</vt:lpstr>
      <vt:lpstr>Visio</vt:lpstr>
      <vt:lpstr>SaaS私密性研究汇报</vt:lpstr>
      <vt:lpstr>汇报内容</vt:lpstr>
      <vt:lpstr>相关研究介绍-基于加密的私密性保护</vt:lpstr>
      <vt:lpstr>相关研究介绍-基于加密的私密性保护</vt:lpstr>
      <vt:lpstr>相关研究介绍-基于加密的私密性保护</vt:lpstr>
      <vt:lpstr>相关研究介绍-基于分解私密性保护</vt:lpstr>
      <vt:lpstr>目前研究工作-安全协议</vt:lpstr>
      <vt:lpstr>目前研究工作-安全协议</vt:lpstr>
      <vt:lpstr>目前研究工作-保序加密+校验</vt:lpstr>
      <vt:lpstr>目前研究工作-保序加密+校验</vt:lpstr>
      <vt:lpstr>目前研究工作-半保序加密方法</vt:lpstr>
      <vt:lpstr>目前研究工作-半保序加密方法</vt:lpstr>
      <vt:lpstr>目前研究工作-半保序加密方法</vt:lpstr>
      <vt:lpstr>目前研究工作-半保序加密方法</vt:lpstr>
      <vt:lpstr>目前研究工作-半保序加密方法</vt:lpstr>
      <vt:lpstr>下一步需研究工作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SaaS私密性研究汇报</dc:title>
  <dc:creator>admin</dc:creator>
  <cp:lastModifiedBy>admin</cp:lastModifiedBy>
  <cp:revision>107</cp:revision>
  <dcterms:created xsi:type="dcterms:W3CDTF">2012-03-20T01:00:40Z</dcterms:created>
  <dcterms:modified xsi:type="dcterms:W3CDTF">2012-03-21T02:53:00Z</dcterms:modified>
</cp:coreProperties>
</file>