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10" r:id="rId2"/>
  </p:sldMasterIdLst>
  <p:notesMasterIdLst>
    <p:notesMasterId r:id="rId21"/>
  </p:notesMasterIdLst>
  <p:sldIdLst>
    <p:sldId id="256" r:id="rId3"/>
    <p:sldId id="257" r:id="rId4"/>
    <p:sldId id="276" r:id="rId5"/>
    <p:sldId id="259" r:id="rId6"/>
    <p:sldId id="261" r:id="rId7"/>
    <p:sldId id="277" r:id="rId8"/>
    <p:sldId id="263" r:id="rId9"/>
    <p:sldId id="270" r:id="rId10"/>
    <p:sldId id="265" r:id="rId11"/>
    <p:sldId id="266" r:id="rId12"/>
    <p:sldId id="267" r:id="rId13"/>
    <p:sldId id="268" r:id="rId14"/>
    <p:sldId id="273" r:id="rId15"/>
    <p:sldId id="269" r:id="rId16"/>
    <p:sldId id="271" r:id="rId17"/>
    <p:sldId id="272" r:id="rId18"/>
    <p:sldId id="275" r:id="rId19"/>
    <p:sldId id="274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692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CAADE5-ED63-4AD9-8670-B987E0E28EF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244F6C1-E1E3-4B78-8127-584FCAEECBFF}">
      <dgm:prSet phldrT="[文本]" custT="1"/>
      <dgm:sp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dgm:spPr>
      <dgm:t>
        <a:bodyPr/>
        <a:lstStyle/>
        <a:p>
          <a:r>
            <a:rPr lang="zh-CN" altLang="en-US" sz="2400" b="0" dirty="0" smtClean="0">
              <a:solidFill>
                <a:schemeClr val="tx1"/>
              </a:solidFill>
              <a:latin typeface="华文楷体" pitchFamily="2" charset="-122"/>
              <a:ea typeface="华文楷体" pitchFamily="2" charset="-122"/>
            </a:rPr>
            <a:t>如何将支持</a:t>
          </a:r>
          <a:r>
            <a:rPr lang="en-US" altLang="zh-CN" sz="2400" b="0" dirty="0" err="1" smtClean="0">
              <a:solidFill>
                <a:schemeClr val="tx1"/>
              </a:solidFill>
              <a:latin typeface="华文楷体" pitchFamily="2" charset="-122"/>
              <a:ea typeface="华文楷体" pitchFamily="2" charset="-122"/>
            </a:rPr>
            <a:t>SaaS</a:t>
          </a:r>
          <a:r>
            <a:rPr lang="zh-CN" altLang="en-US" sz="2400" b="0" dirty="0" smtClean="0">
              <a:solidFill>
                <a:schemeClr val="tx1"/>
              </a:solidFill>
              <a:latin typeface="华文楷体" pitchFamily="2" charset="-122"/>
              <a:ea typeface="华文楷体" pitchFamily="2" charset="-122"/>
            </a:rPr>
            <a:t>应用的多租户数据，在云中多节点合理分布，实现系统动态扩展性的同时，降低分布式代价  </a:t>
          </a:r>
          <a:endParaRPr lang="en-US" altLang="zh-CN" sz="2400" b="0" dirty="0" smtClean="0">
            <a:solidFill>
              <a:schemeClr val="tx1"/>
            </a:solidFill>
            <a:latin typeface="华文楷体" pitchFamily="2" charset="-122"/>
            <a:ea typeface="华文楷体" pitchFamily="2" charset="-122"/>
          </a:endParaRPr>
        </a:p>
        <a:p>
          <a:r>
            <a:rPr lang="en-US" altLang="zh-CN" sz="2400" b="0" dirty="0" smtClean="0">
              <a:solidFill>
                <a:schemeClr val="tx1"/>
              </a:solidFill>
              <a:latin typeface="华文楷体" pitchFamily="2" charset="-122"/>
              <a:ea typeface="华文楷体" pitchFamily="2" charset="-122"/>
              <a:sym typeface="Wingdings" pitchFamily="2" charset="2"/>
            </a:rPr>
            <a:t></a:t>
          </a:r>
          <a:r>
            <a:rPr lang="zh-CN" altLang="en-US" sz="2400" b="0" dirty="0" smtClean="0">
              <a:solidFill>
                <a:schemeClr val="tx1"/>
              </a:solidFill>
              <a:latin typeface="华文楷体" pitchFamily="2" charset="-122"/>
              <a:ea typeface="华文楷体" pitchFamily="2" charset="-122"/>
              <a:sym typeface="Wingdings" pitchFamily="2" charset="2"/>
            </a:rPr>
            <a:t>提出了共享模式下的多租户数据划分模型及算法</a:t>
          </a:r>
          <a:endParaRPr lang="zh-CN" altLang="en-US" sz="2400" b="0" dirty="0">
            <a:solidFill>
              <a:schemeClr val="tx1"/>
            </a:solidFill>
            <a:latin typeface="华文楷体" pitchFamily="2" charset="-122"/>
            <a:ea typeface="华文楷体" pitchFamily="2" charset="-122"/>
          </a:endParaRPr>
        </a:p>
      </dgm:t>
    </dgm:pt>
    <dgm:pt modelId="{A97AC1F8-7E5C-4DBD-8BCF-B8C5A46A0A0D}" type="sibTrans" cxnId="{6DFEAF59-A1E6-4726-88B0-5B3CDB8C54D0}">
      <dgm:prSet/>
      <dgm:spPr/>
      <dgm:t>
        <a:bodyPr/>
        <a:lstStyle/>
        <a:p>
          <a:endParaRPr lang="zh-CN" altLang="en-US"/>
        </a:p>
      </dgm:t>
    </dgm:pt>
    <dgm:pt modelId="{F947A88D-B858-4103-A4C4-4BE308812DF1}" type="parTrans" cxnId="{6DFEAF59-A1E6-4726-88B0-5B3CDB8C54D0}">
      <dgm:prSet/>
      <dgm:spPr/>
      <dgm:t>
        <a:bodyPr/>
        <a:lstStyle/>
        <a:p>
          <a:endParaRPr lang="zh-CN" altLang="en-US"/>
        </a:p>
      </dgm:t>
    </dgm:pt>
    <dgm:pt modelId="{8D87BEA8-A4F7-4736-9BAA-38C146484572}" type="pres">
      <dgm:prSet presAssocID="{FCCAADE5-ED63-4AD9-8670-B987E0E28EF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F79ED39-E534-4096-A8D6-250D6E99E38A}" type="pres">
      <dgm:prSet presAssocID="{C244F6C1-E1E3-4B78-8127-584FCAEECBFF}" presName="parentText" presStyleLbl="node1" presStyleIdx="0" presStyleCnt="1" custScaleY="399603" custLinFactNeighborX="-833" custLinFactNeighborY="-11075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3E8E12F-E1D3-4296-AF39-702F8B0A89DF}" type="presOf" srcId="{C244F6C1-E1E3-4B78-8127-584FCAEECBFF}" destId="{1F79ED39-E534-4096-A8D6-250D6E99E38A}" srcOrd="0" destOrd="0" presId="urn:microsoft.com/office/officeart/2005/8/layout/vList2"/>
    <dgm:cxn modelId="{38645396-EE5E-4AAD-93CC-CDD983993F9C}" type="presOf" srcId="{FCCAADE5-ED63-4AD9-8670-B987E0E28EFF}" destId="{8D87BEA8-A4F7-4736-9BAA-38C146484572}" srcOrd="0" destOrd="0" presId="urn:microsoft.com/office/officeart/2005/8/layout/vList2"/>
    <dgm:cxn modelId="{6DFEAF59-A1E6-4726-88B0-5B3CDB8C54D0}" srcId="{FCCAADE5-ED63-4AD9-8670-B987E0E28EFF}" destId="{C244F6C1-E1E3-4B78-8127-584FCAEECBFF}" srcOrd="0" destOrd="0" parTransId="{F947A88D-B858-4103-A4C4-4BE308812DF1}" sibTransId="{A97AC1F8-7E5C-4DBD-8BCF-B8C5A46A0A0D}"/>
    <dgm:cxn modelId="{FA49D29C-9BDA-4C5D-9FA7-55C569F8A984}" type="presParOf" srcId="{8D87BEA8-A4F7-4736-9BAA-38C146484572}" destId="{1F79ED39-E534-4096-A8D6-250D6E99E38A}" srcOrd="0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A75C65-CB48-4837-A2AB-A4DA264BA678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5FE8D-C9C7-4729-8796-7222B302522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5FE8D-C9C7-4729-8796-7222B302522C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修改图标注出</a:t>
            </a:r>
            <a:r>
              <a:rPr lang="en-US" altLang="zh-CN" dirty="0" err="1" smtClean="0"/>
              <a:t>SssS</a:t>
            </a:r>
            <a:r>
              <a:rPr lang="zh-CN" altLang="en-US" dirty="0" smtClean="0"/>
              <a:t>应用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5FE8D-C9C7-4729-8796-7222B302522C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5FE8D-C9C7-4729-8796-7222B302522C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5FE8D-C9C7-4729-8796-7222B302522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5FE8D-C9C7-4729-8796-7222B302522C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5FE8D-C9C7-4729-8796-7222B302522C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752600" y="5911850"/>
            <a:ext cx="57308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zh-CN" sz="2400">
                <a:cs typeface="Arial" charset="0"/>
              </a:rPr>
              <a:t>_____</a:t>
            </a:r>
            <a:r>
              <a:rPr lang="zh-CN" altLang="en-US" sz="2400">
                <a:cs typeface="Arial" charset="0"/>
              </a:rPr>
              <a:t>学年度第</a:t>
            </a:r>
            <a:r>
              <a:rPr lang="en-US" altLang="zh-CN" sz="2400">
                <a:cs typeface="Arial" charset="0"/>
              </a:rPr>
              <a:t>__</a:t>
            </a:r>
            <a:r>
              <a:rPr lang="zh-CN" altLang="en-US" sz="2400">
                <a:cs typeface="Arial" charset="0"/>
              </a:rPr>
              <a:t>学期  第</a:t>
            </a:r>
            <a:r>
              <a:rPr lang="en-US" altLang="zh-CN" sz="2400">
                <a:cs typeface="Arial" charset="0"/>
              </a:rPr>
              <a:t>___</a:t>
            </a:r>
            <a:r>
              <a:rPr lang="zh-CN" altLang="en-US" sz="2400">
                <a:cs typeface="Arial" charset="0"/>
              </a:rPr>
              <a:t>次报告  </a:t>
            </a:r>
          </a:p>
        </p:txBody>
      </p:sp>
      <p:pic>
        <p:nvPicPr>
          <p:cNvPr id="5" name="Picture 5" descr="s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4001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sd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88" y="6554788"/>
            <a:ext cx="9144001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 sz="3200"/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33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33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343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3810000" cy="20955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848100"/>
            <a:ext cx="3810000" cy="20955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600200"/>
            <a:ext cx="3810000" cy="4343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343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5/23/2012</a:t>
            </a:fld>
            <a:endParaRPr lang="en-US" dirty="0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椭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椭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椭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椭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椭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椭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椭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椭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>
                <a:cs typeface="Arial" charset="0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3600" y="6553200"/>
            <a:ext cx="480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>
                <a:cs typeface="Arial" charset="0"/>
              </a:defRPr>
            </a:lvl1pPr>
          </a:lstStyle>
          <a:p>
            <a:endParaRPr lang="zh-CN" altLang="en-US"/>
          </a:p>
        </p:txBody>
      </p:sp>
      <p:pic>
        <p:nvPicPr>
          <p:cNvPr id="2054" name="Picture 6" descr="sd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1588" y="0"/>
            <a:ext cx="9144001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sd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6554788"/>
            <a:ext cx="9144000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SzPct val="70000"/>
        <a:buFont typeface="Monotype Sorts" pitchFamily="2" charset="2"/>
        <a:buChar char="l"/>
        <a:defRPr sz="26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003399"/>
        </a:buClr>
        <a:buSzPct val="65000"/>
        <a:buFont typeface="Monotype Sorts" pitchFamily="2" charset="2"/>
        <a:buChar char="u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2"/>
        </a:buClr>
        <a:buSzPct val="70000"/>
        <a:buFont typeface="Monotype Sort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2012-5-23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椭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7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267744" y="2636912"/>
            <a:ext cx="6174432" cy="1894362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支持</a:t>
            </a:r>
            <a:r>
              <a:rPr lang="en-US" altLang="zh-CN" dirty="0" err="1" smtClean="0"/>
              <a:t>SaaS</a:t>
            </a:r>
            <a:r>
              <a:rPr lang="zh-CN" altLang="en-US" dirty="0" smtClean="0"/>
              <a:t>应用的多租户数据划分模型及算法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                                          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                                                                       </a:t>
            </a:r>
            <a:r>
              <a:rPr lang="zh-CN" altLang="en-US" dirty="0" smtClean="0"/>
              <a:t>李晓娜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24936" cy="778098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solidFill>
                  <a:srgbClr val="FF9900"/>
                </a:solidFill>
              </a:rPr>
              <a:t>多租户数据划分算法</a:t>
            </a:r>
            <a:endParaRPr lang="zh-CN" altLang="en-US" sz="4000" b="1" dirty="0">
              <a:solidFill>
                <a:srgbClr val="FF99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073427"/>
          </a:xfrm>
        </p:spPr>
        <p:txBody>
          <a:bodyPr/>
          <a:lstStyle/>
          <a:p>
            <a:pPr>
              <a:buNone/>
            </a:pPr>
            <a:r>
              <a:rPr lang="zh-CN" altLang="en-US" sz="2400" b="1" dirty="0" smtClean="0"/>
              <a:t>数据划分步骤</a:t>
            </a:r>
            <a:endParaRPr lang="en-US" altLang="zh-CN" sz="2400" b="1" dirty="0" smtClean="0"/>
          </a:p>
          <a:p>
            <a:r>
              <a:rPr lang="en-US" altLang="zh-CN" sz="2200" dirty="0" smtClean="0"/>
              <a:t>Step1:</a:t>
            </a:r>
            <a:r>
              <a:rPr lang="zh-CN" altLang="zh-CN" sz="2200" dirty="0" smtClean="0"/>
              <a:t>初始状态系统有</a:t>
            </a:r>
            <a:r>
              <a:rPr lang="en-US" altLang="zh-CN" sz="2200" dirty="0" smtClean="0"/>
              <a:t>1</a:t>
            </a:r>
            <a:r>
              <a:rPr lang="zh-CN" altLang="zh-CN" sz="2200" dirty="0" smtClean="0"/>
              <a:t>个结点（或者小规模的几个分布式节点），</a:t>
            </a:r>
            <a:r>
              <a:rPr lang="en-US" altLang="zh-CN" sz="2200" dirty="0" smtClean="0"/>
              <a:t>A</a:t>
            </a:r>
            <a:r>
              <a:rPr lang="zh-CN" altLang="zh-CN" sz="2200" dirty="0" smtClean="0"/>
              <a:t>、</a:t>
            </a:r>
            <a:r>
              <a:rPr lang="en-US" altLang="zh-CN" sz="2200" dirty="0" smtClean="0"/>
              <a:t>B</a:t>
            </a:r>
            <a:r>
              <a:rPr lang="zh-CN" altLang="zh-CN" sz="2200" dirty="0" smtClean="0"/>
              <a:t>、</a:t>
            </a:r>
            <a:r>
              <a:rPr lang="en-US" altLang="zh-CN" sz="2200" dirty="0" smtClean="0"/>
              <a:t>C</a:t>
            </a:r>
            <a:r>
              <a:rPr lang="zh-CN" altLang="zh-CN" sz="2200" dirty="0" smtClean="0"/>
              <a:t>三个租户，数据量较小，在此环境下没有分布式事务。</a:t>
            </a:r>
            <a:endParaRPr lang="en-US" altLang="zh-CN" sz="2200" dirty="0" smtClean="0"/>
          </a:p>
          <a:p>
            <a:endParaRPr lang="en-US" altLang="zh-CN" sz="2200" dirty="0" smtClean="0"/>
          </a:p>
          <a:p>
            <a:pPr>
              <a:buNone/>
            </a:pPr>
            <a:r>
              <a:rPr lang="en-US" altLang="zh-CN" sz="2200" dirty="0" smtClean="0"/>
              <a:t>                </a:t>
            </a:r>
            <a:r>
              <a:rPr lang="zh-CN" altLang="en-US" sz="2200" dirty="0" smtClean="0"/>
              <a:t>新数据</a:t>
            </a:r>
            <a:r>
              <a:rPr lang="en-US" altLang="zh-CN" sz="2200" dirty="0" smtClean="0"/>
              <a:t>,</a:t>
            </a:r>
            <a:r>
              <a:rPr lang="zh-CN" altLang="en-US" sz="2200" dirty="0" smtClean="0"/>
              <a:t>放入新节点</a:t>
            </a:r>
            <a:r>
              <a:rPr lang="en-US" altLang="zh-CN" sz="2200" dirty="0" smtClean="0">
                <a:sym typeface="Wingdings" pitchFamily="2" charset="2"/>
              </a:rPr>
              <a:t></a:t>
            </a:r>
            <a:r>
              <a:rPr lang="zh-CN" altLang="en-US" sz="2200" dirty="0" smtClean="0">
                <a:sym typeface="Wingdings" pitchFamily="2" charset="2"/>
              </a:rPr>
              <a:t>无数据迁移</a:t>
            </a:r>
            <a:r>
              <a:rPr lang="en-US" altLang="zh-CN" sz="2200" dirty="0" smtClean="0">
                <a:sym typeface="Wingdings" pitchFamily="2" charset="2"/>
              </a:rPr>
              <a:t>,</a:t>
            </a:r>
            <a:r>
              <a:rPr lang="zh-CN" altLang="en-US" sz="2200" dirty="0" smtClean="0">
                <a:sym typeface="Wingdings" pitchFamily="2" charset="2"/>
              </a:rPr>
              <a:t>后期大量分布式代价</a:t>
            </a:r>
            <a:endParaRPr lang="en-US" altLang="zh-CN" sz="2200" dirty="0" smtClean="0"/>
          </a:p>
          <a:p>
            <a:pPr>
              <a:buNone/>
            </a:pPr>
            <a:r>
              <a:rPr lang="zh-CN" altLang="en-US" sz="2200" dirty="0" smtClean="0"/>
              <a:t>动态扩展</a:t>
            </a:r>
            <a:endParaRPr lang="en-US" altLang="zh-CN" sz="2200" dirty="0" smtClean="0"/>
          </a:p>
          <a:p>
            <a:pPr>
              <a:buNone/>
            </a:pPr>
            <a:r>
              <a:rPr lang="en-US" altLang="zh-CN" sz="2200" dirty="0" smtClean="0"/>
              <a:t>                </a:t>
            </a:r>
            <a:r>
              <a:rPr lang="zh-CN" altLang="en-US" sz="2200" dirty="0" smtClean="0"/>
              <a:t>划分模型</a:t>
            </a:r>
            <a:r>
              <a:rPr lang="en-US" altLang="zh-CN" sz="2200" dirty="0" smtClean="0"/>
              <a:t>,</a:t>
            </a:r>
            <a:r>
              <a:rPr lang="zh-CN" altLang="en-US" sz="2200" dirty="0" smtClean="0"/>
              <a:t>部分数据迁移</a:t>
            </a:r>
            <a:r>
              <a:rPr lang="en-US" altLang="zh-CN" sz="2200" dirty="0" smtClean="0">
                <a:sym typeface="Wingdings" pitchFamily="2" charset="2"/>
              </a:rPr>
              <a:t></a:t>
            </a:r>
            <a:r>
              <a:rPr lang="zh-CN" altLang="en-US" sz="2200" dirty="0" smtClean="0">
                <a:sym typeface="Wingdings" pitchFamily="2" charset="2"/>
              </a:rPr>
              <a:t>小部分数据迁移</a:t>
            </a:r>
            <a:r>
              <a:rPr lang="en-US" altLang="zh-CN" sz="2200" dirty="0" smtClean="0">
                <a:sym typeface="Wingdings" pitchFamily="2" charset="2"/>
              </a:rPr>
              <a:t>,</a:t>
            </a:r>
            <a:r>
              <a:rPr lang="zh-CN" altLang="en-US" sz="2200" dirty="0" smtClean="0">
                <a:sym typeface="Wingdings" pitchFamily="2" charset="2"/>
              </a:rPr>
              <a:t>最少分布式代价</a:t>
            </a:r>
            <a:endParaRPr lang="en-US" altLang="zh-CN" sz="2200" dirty="0" smtClean="0"/>
          </a:p>
          <a:p>
            <a:endParaRPr lang="en-US" altLang="zh-CN" sz="2200" dirty="0" smtClean="0"/>
          </a:p>
          <a:p>
            <a:endParaRPr lang="en-US" altLang="zh-CN" sz="2200" dirty="0" smtClean="0"/>
          </a:p>
          <a:p>
            <a:pPr>
              <a:buNone/>
            </a:pPr>
            <a:endParaRPr lang="en-US" altLang="zh-CN" sz="2200" dirty="0" smtClean="0"/>
          </a:p>
          <a:p>
            <a:endParaRPr lang="zh-CN" altLang="en-US" sz="2400" dirty="0"/>
          </a:p>
        </p:txBody>
      </p:sp>
      <p:pic>
        <p:nvPicPr>
          <p:cNvPr id="5" name="图片 4" descr="5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649196"/>
            <a:ext cx="9144000" cy="1660124"/>
          </a:xfrm>
          <a:prstGeom prst="rect">
            <a:avLst/>
          </a:prstGeom>
        </p:spPr>
      </p:pic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1213718" y="2900164"/>
          <a:ext cx="261938" cy="1104900"/>
        </p:xfrm>
        <a:graphic>
          <a:graphicData uri="http://schemas.openxmlformats.org/presentationml/2006/ole">
            <p:oleObj spid="_x0000_s5122" name="Equation" r:id="rId5" imgW="126720" imgH="29196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0"/>
            <a:ext cx="8363272" cy="778098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solidFill>
                  <a:srgbClr val="FF9900"/>
                </a:solidFill>
              </a:rPr>
              <a:t>多租户数据划分算法</a:t>
            </a:r>
            <a:endParaRPr lang="zh-CN" altLang="en-US" sz="4000" b="1" dirty="0">
              <a:solidFill>
                <a:srgbClr val="FF99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836712"/>
            <a:ext cx="8496944" cy="5289451"/>
          </a:xfrm>
        </p:spPr>
        <p:txBody>
          <a:bodyPr/>
          <a:lstStyle/>
          <a:p>
            <a:r>
              <a:rPr lang="en-US" dirty="0" smtClean="0"/>
              <a:t>Step2</a:t>
            </a:r>
            <a:r>
              <a:rPr lang="zh-CN" altLang="en-US" dirty="0" smtClean="0"/>
              <a:t>：统计事务信息，建立租户的相关性矩阵</a:t>
            </a:r>
            <a:r>
              <a:rPr lang="en-US" altLang="zh-CN" dirty="0" err="1" smtClean="0"/>
              <a:t>TxRM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en-US" altLang="zh-CN" sz="2200" dirty="0" smtClean="0"/>
              <a:t>           </a:t>
            </a:r>
            <a:r>
              <a:rPr lang="zh-CN" altLang="en-US" sz="2200" dirty="0" smtClean="0"/>
              <a:t>矩阵项</a:t>
            </a:r>
            <a:r>
              <a:rPr lang="en-US" sz="2200" dirty="0" err="1" smtClean="0"/>
              <a:t>RM</a:t>
            </a:r>
            <a:r>
              <a:rPr lang="en-US" sz="2200" baseline="-25000" dirty="0" err="1" smtClean="0"/>
              <a:t>ij</a:t>
            </a:r>
            <a:r>
              <a:rPr lang="en-US" sz="2200" dirty="0" smtClean="0"/>
              <a:t>=</a:t>
            </a:r>
            <a:r>
              <a:rPr lang="en-US" sz="2200" dirty="0" err="1" smtClean="0"/>
              <a:t>Relevance</a:t>
            </a:r>
            <a:r>
              <a:rPr lang="en-US" sz="2200" baseline="-25000" dirty="0" err="1" smtClean="0"/>
              <a:t>ij</a:t>
            </a:r>
            <a:r>
              <a:rPr lang="zh-CN" altLang="en-US" sz="2200" dirty="0" smtClean="0"/>
              <a:t>，其值为表</a:t>
            </a:r>
            <a:r>
              <a:rPr lang="en-US" sz="2200" dirty="0" err="1" smtClean="0"/>
              <a:t>table</a:t>
            </a:r>
            <a:r>
              <a:rPr lang="en-US" sz="2200" baseline="-25000" dirty="0" err="1" smtClean="0"/>
              <a:t>i</a:t>
            </a:r>
            <a:r>
              <a:rPr lang="zh-CN" altLang="en-US" sz="2200" dirty="0" smtClean="0"/>
              <a:t>和</a:t>
            </a:r>
            <a:r>
              <a:rPr lang="en-US" sz="2200" dirty="0" err="1" smtClean="0"/>
              <a:t>table</a:t>
            </a:r>
            <a:r>
              <a:rPr lang="en-US" sz="2200" baseline="-25000" dirty="0" err="1" smtClean="0"/>
              <a:t>j</a:t>
            </a:r>
            <a:r>
              <a:rPr lang="zh-CN" altLang="en-US" sz="2200" dirty="0" smtClean="0"/>
              <a:t>之间的相关值，即同时访问两个表的事务数目。</a:t>
            </a:r>
            <a:r>
              <a:rPr lang="en-US" sz="2200" dirty="0" err="1" smtClean="0"/>
              <a:t>TxRM</a:t>
            </a:r>
            <a:r>
              <a:rPr lang="zh-CN" altLang="en-US" sz="2200" dirty="0" smtClean="0"/>
              <a:t>对角线上的数据值，表示访问某一个表的事务数目。</a:t>
            </a:r>
            <a:endParaRPr lang="en-US" altLang="zh-CN" sz="2200" dirty="0" smtClean="0"/>
          </a:p>
          <a:p>
            <a:endParaRPr lang="zh-CN" altLang="en-US" sz="2000" dirty="0"/>
          </a:p>
        </p:txBody>
      </p:sp>
      <p:pic>
        <p:nvPicPr>
          <p:cNvPr id="6" name="图片 5" descr="6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2564904"/>
            <a:ext cx="6416799" cy="1656184"/>
          </a:xfrm>
          <a:prstGeom prst="rect">
            <a:avLst/>
          </a:prstGeom>
        </p:spPr>
      </p:pic>
      <p:pic>
        <p:nvPicPr>
          <p:cNvPr id="7" name="图片 6" descr="77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22551" y="4293096"/>
            <a:ext cx="5153985" cy="227687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648072"/>
          </a:xfrm>
        </p:spPr>
        <p:txBody>
          <a:bodyPr>
            <a:noAutofit/>
          </a:bodyPr>
          <a:lstStyle/>
          <a:p>
            <a:pPr algn="ctr"/>
            <a:r>
              <a:rPr lang="zh-CN" altLang="en-US" sz="4000" b="1" dirty="0" smtClean="0">
                <a:solidFill>
                  <a:srgbClr val="FF9900"/>
                </a:solidFill>
              </a:rPr>
              <a:t>多租户数据划分算法</a:t>
            </a:r>
            <a:endParaRPr lang="zh-CN" altLang="en-US" sz="4000" b="1" dirty="0">
              <a:solidFill>
                <a:srgbClr val="FF99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764704"/>
            <a:ext cx="8964488" cy="6093296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Step3:</a:t>
            </a:r>
            <a:r>
              <a:rPr lang="zh-CN" altLang="en-US" sz="2000" dirty="0" smtClean="0"/>
              <a:t>系统规模动态扩展时，基于相关性矩阵，对表进行聚类，形成多个相关性分组</a:t>
            </a:r>
            <a:r>
              <a:rPr lang="en-US" altLang="zh-CN" sz="2000" dirty="0" err="1" smtClean="0"/>
              <a:t>RG</a:t>
            </a:r>
            <a:r>
              <a:rPr lang="en-US" altLang="zh-CN" sz="2000" baseline="30000" dirty="0" err="1" smtClean="0"/>
              <a:t>i</a:t>
            </a:r>
            <a:r>
              <a:rPr lang="en-US" altLang="zh-CN" sz="2000" baseline="30000" dirty="0" smtClean="0"/>
              <a:t> </a:t>
            </a:r>
            <a:r>
              <a:rPr lang="zh-CN" altLang="en-US" sz="2000" dirty="0" smtClean="0"/>
              <a:t>，</a:t>
            </a:r>
            <a:r>
              <a:rPr lang="en-US" altLang="zh-CN" sz="2000" dirty="0" err="1" smtClean="0"/>
              <a:t>i</a:t>
            </a:r>
            <a:r>
              <a:rPr lang="zh-CN" altLang="en-US" sz="2000" dirty="0" smtClean="0"/>
              <a:t>代表分组的度。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TxTSet</a:t>
            </a:r>
            <a:r>
              <a:rPr lang="zh-CN" altLang="en-US" sz="1800" dirty="0" smtClean="0"/>
              <a:t>：租户</a:t>
            </a:r>
            <a:r>
              <a:rPr lang="en-US" sz="1800" dirty="0" err="1" smtClean="0"/>
              <a:t>Tx</a:t>
            </a:r>
            <a:r>
              <a:rPr lang="zh-CN" altLang="en-US" sz="1800" dirty="0" smtClean="0"/>
              <a:t>定制的表集合，</a:t>
            </a:r>
            <a:r>
              <a:rPr lang="en-US" sz="1800" dirty="0" err="1" smtClean="0"/>
              <a:t>TxTSet</a:t>
            </a:r>
            <a:r>
              <a:rPr lang="en-US" sz="1800" dirty="0" smtClean="0"/>
              <a:t>={table</a:t>
            </a:r>
            <a:r>
              <a:rPr lang="en-US" sz="1800" baseline="-25000" dirty="0" smtClean="0"/>
              <a:t>1</a:t>
            </a:r>
            <a:r>
              <a:rPr lang="en-US" sz="1800" dirty="0" smtClean="0"/>
              <a:t>,table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…</a:t>
            </a:r>
            <a:r>
              <a:rPr lang="en-US" sz="1800" dirty="0" err="1" smtClean="0"/>
              <a:t>table</a:t>
            </a:r>
            <a:r>
              <a:rPr lang="en-US" sz="1800" baseline="-25000" dirty="0" err="1" smtClean="0"/>
              <a:t>n</a:t>
            </a:r>
            <a:r>
              <a:rPr lang="en-US" sz="1800" dirty="0" smtClean="0"/>
              <a:t> }</a:t>
            </a:r>
            <a:r>
              <a:rPr lang="zh-CN" altLang="en-US" sz="1800" dirty="0" smtClean="0"/>
              <a:t>。</a:t>
            </a:r>
          </a:p>
          <a:p>
            <a:pPr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GSet</a:t>
            </a:r>
            <a:r>
              <a:rPr lang="zh-CN" altLang="en-US" sz="1800" dirty="0" smtClean="0"/>
              <a:t>：经过聚类后形成的所有相关性分组的集合。</a:t>
            </a:r>
            <a:r>
              <a:rPr lang="en-US" sz="1800" dirty="0" err="1" smtClean="0"/>
              <a:t>GSet</a:t>
            </a:r>
            <a:r>
              <a:rPr lang="en-US" sz="1800" dirty="0" smtClean="0"/>
              <a:t>=&lt;</a:t>
            </a:r>
            <a:r>
              <a:rPr lang="zh-CN" altLang="en-US" sz="1800" dirty="0" smtClean="0"/>
              <a:t>∪</a:t>
            </a:r>
            <a:r>
              <a:rPr lang="en-US" sz="1800" dirty="0" err="1" smtClean="0"/>
              <a:t>RG</a:t>
            </a:r>
            <a:r>
              <a:rPr lang="en-US" sz="1800" baseline="30000" dirty="0" err="1" smtClean="0"/>
              <a:t>i</a:t>
            </a:r>
            <a:r>
              <a:rPr lang="zh-CN" altLang="en-US" sz="1800" dirty="0" smtClean="0"/>
              <a:t>∪</a:t>
            </a:r>
            <a:r>
              <a:rPr lang="en-US" sz="1800" dirty="0" err="1" smtClean="0"/>
              <a:t>RG</a:t>
            </a:r>
            <a:r>
              <a:rPr lang="en-US" sz="1800" baseline="-25000" dirty="0" err="1" smtClean="0"/>
              <a:t>solo</a:t>
            </a:r>
            <a:r>
              <a:rPr lang="en-US" sz="1800" dirty="0" smtClean="0"/>
              <a:t>&gt;</a:t>
            </a:r>
            <a:r>
              <a:rPr lang="zh-CN" altLang="en-US" sz="1800" dirty="0" smtClean="0"/>
              <a:t>。若某个表与其它表之间没有相关性，则聚类到</a:t>
            </a:r>
            <a:r>
              <a:rPr lang="en-US" sz="1800" dirty="0" err="1" smtClean="0"/>
              <a:t>RG</a:t>
            </a:r>
            <a:r>
              <a:rPr lang="en-US" sz="1800" baseline="-25000" dirty="0" err="1" smtClean="0"/>
              <a:t>solo</a:t>
            </a:r>
            <a:r>
              <a:rPr lang="zh-CN" altLang="en-US" sz="1800" dirty="0" smtClean="0"/>
              <a:t>分组。初始情况，</a:t>
            </a:r>
            <a:r>
              <a:rPr lang="en-US" sz="1800" dirty="0" err="1" smtClean="0"/>
              <a:t>GSet</a:t>
            </a:r>
            <a:r>
              <a:rPr lang="en-US" sz="1800" dirty="0" smtClean="0"/>
              <a:t>=</a:t>
            </a:r>
            <a:r>
              <a:rPr lang="en-US" altLang="zh-CN" sz="1800" dirty="0" smtClean="0"/>
              <a:t>Φ</a:t>
            </a:r>
            <a:r>
              <a:rPr lang="zh-CN" altLang="en-US" sz="1800" dirty="0" smtClean="0"/>
              <a:t>。</a:t>
            </a:r>
            <a:endParaRPr lang="en-US" altLang="zh-CN" sz="1800" dirty="0" smtClean="0"/>
          </a:p>
          <a:p>
            <a:endParaRPr lang="en-US" altLang="zh-CN" sz="1900" dirty="0" smtClean="0"/>
          </a:p>
          <a:p>
            <a:pPr>
              <a:buNone/>
            </a:pPr>
            <a:endParaRPr lang="en-US" altLang="zh-CN" sz="1900" dirty="0" smtClean="0"/>
          </a:p>
          <a:p>
            <a:endParaRPr lang="en-US" altLang="zh-CN" sz="1900" dirty="0" smtClean="0"/>
          </a:p>
          <a:p>
            <a:endParaRPr lang="en-US" altLang="zh-CN" sz="1900" dirty="0" smtClean="0"/>
          </a:p>
          <a:p>
            <a:endParaRPr lang="en-US" altLang="zh-CN" sz="1900" dirty="0" smtClean="0"/>
          </a:p>
          <a:p>
            <a:pPr>
              <a:buNone/>
            </a:pPr>
            <a:endParaRPr lang="en-US" sz="1900" dirty="0" smtClean="0"/>
          </a:p>
          <a:p>
            <a:pPr>
              <a:buNone/>
            </a:pPr>
            <a:r>
              <a:rPr lang="en-US" sz="1900" dirty="0" smtClean="0"/>
              <a:t> </a:t>
            </a:r>
            <a:r>
              <a:rPr lang="en-US" sz="1800" dirty="0" smtClean="0"/>
              <a:t>|</a:t>
            </a:r>
            <a:r>
              <a:rPr lang="en-US" sz="1800" dirty="0" err="1" smtClean="0"/>
              <a:t>RG</a:t>
            </a:r>
            <a:r>
              <a:rPr lang="en-US" sz="1800" baseline="30000" dirty="0" err="1" smtClean="0"/>
              <a:t>i</a:t>
            </a:r>
            <a:r>
              <a:rPr lang="en-US" sz="1800" dirty="0" smtClean="0"/>
              <a:t>|:</a:t>
            </a:r>
            <a:r>
              <a:rPr lang="zh-CN" altLang="en-US" sz="1800" dirty="0" smtClean="0"/>
              <a:t>度为</a:t>
            </a:r>
            <a:r>
              <a:rPr lang="en-US" altLang="zh-CN" sz="1800" dirty="0" err="1" smtClean="0"/>
              <a:t>i</a:t>
            </a:r>
            <a:r>
              <a:rPr lang="zh-CN" altLang="en-US" sz="1800" dirty="0" smtClean="0"/>
              <a:t>的分组</a:t>
            </a:r>
            <a:r>
              <a:rPr lang="en-US" altLang="zh-CN" sz="1800" dirty="0" err="1" smtClean="0"/>
              <a:t>RG</a:t>
            </a:r>
            <a:r>
              <a:rPr lang="en-US" altLang="zh-CN" sz="1800" baseline="30000" dirty="0" err="1" smtClean="0"/>
              <a:t>i</a:t>
            </a:r>
            <a:r>
              <a:rPr lang="zh-CN" altLang="en-US" sz="1800" dirty="0" smtClean="0"/>
              <a:t>的相关值。</a:t>
            </a:r>
            <a:r>
              <a:rPr lang="en-US" sz="1800" dirty="0" smtClean="0"/>
              <a:t>|</a:t>
            </a:r>
            <a:r>
              <a:rPr lang="en-US" sz="1800" dirty="0" err="1" smtClean="0"/>
              <a:t>RG</a:t>
            </a:r>
            <a:r>
              <a:rPr lang="en-US" sz="1800" baseline="30000" dirty="0" err="1" smtClean="0"/>
              <a:t>i</a:t>
            </a:r>
            <a:r>
              <a:rPr lang="en-US" sz="1800" dirty="0" smtClean="0"/>
              <a:t>|=                                                       </a:t>
            </a:r>
          </a:p>
          <a:p>
            <a:pPr>
              <a:buNone/>
            </a:pPr>
            <a:r>
              <a:rPr lang="zh-CN" altLang="en-US" sz="1800" dirty="0" smtClean="0"/>
              <a:t>    其中</a:t>
            </a:r>
            <a:r>
              <a:rPr lang="en-US" sz="1800" dirty="0" err="1" smtClean="0"/>
              <a:t>table</a:t>
            </a:r>
            <a:r>
              <a:rPr lang="en-US" sz="1800" baseline="-25000" dirty="0" err="1" smtClean="0"/>
              <a:t>i</a:t>
            </a:r>
            <a:r>
              <a:rPr lang="en-US" sz="1800" dirty="0" err="1" smtClean="0"/>
              <a:t>,table</a:t>
            </a:r>
            <a:r>
              <a:rPr lang="en-US" sz="1800" baseline="-25000" dirty="0" err="1" smtClean="0"/>
              <a:t>j</a:t>
            </a:r>
            <a:r>
              <a:rPr lang="en-US" sz="1800" dirty="0" err="1" smtClean="0"/>
              <a:t>,table</a:t>
            </a:r>
            <a:r>
              <a:rPr lang="en-US" sz="1800" baseline="-25000" dirty="0" err="1" smtClean="0"/>
              <a:t>m</a:t>
            </a:r>
            <a:r>
              <a:rPr lang="en-US" sz="1800" dirty="0" smtClean="0"/>
              <a:t>…</a:t>
            </a:r>
            <a:r>
              <a:rPr lang="zh-CN" altLang="en-US" sz="1800" dirty="0" smtClean="0"/>
              <a:t>属于分组</a:t>
            </a:r>
            <a:r>
              <a:rPr lang="en-US" sz="1800" dirty="0" err="1" smtClean="0"/>
              <a:t>RG</a:t>
            </a:r>
            <a:r>
              <a:rPr lang="en-US" sz="1800" baseline="30000" dirty="0" err="1" smtClean="0"/>
              <a:t>i</a:t>
            </a:r>
            <a:r>
              <a:rPr lang="zh-CN" altLang="en-US" sz="1800" dirty="0" smtClean="0"/>
              <a:t>中某个</a:t>
            </a:r>
            <a:r>
              <a:rPr lang="en-US" sz="1800" dirty="0" err="1" smtClean="0"/>
              <a:t>Tset</a:t>
            </a:r>
            <a:r>
              <a:rPr lang="zh-CN" altLang="en-US" sz="1800" dirty="0" smtClean="0"/>
              <a:t>集合的表。</a:t>
            </a:r>
            <a:r>
              <a:rPr lang="en-US" sz="1800" dirty="0" smtClean="0"/>
              <a:t>|</a:t>
            </a:r>
            <a:r>
              <a:rPr lang="en-US" sz="1800" dirty="0" err="1" smtClean="0"/>
              <a:t>table</a:t>
            </a:r>
            <a:r>
              <a:rPr lang="en-US" sz="1800" baseline="-25000" dirty="0" err="1" smtClean="0"/>
              <a:t>i</a:t>
            </a:r>
            <a:r>
              <a:rPr lang="en-US" sz="1800" dirty="0" smtClean="0"/>
              <a:t>|</a:t>
            </a:r>
            <a:r>
              <a:rPr lang="zh-CN" altLang="en-US" sz="1800" dirty="0" smtClean="0"/>
              <a:t>为相关性矩阵对角线数值。</a:t>
            </a:r>
          </a:p>
          <a:p>
            <a:pPr>
              <a:buNone/>
            </a:pPr>
            <a:r>
              <a:rPr lang="en-US" sz="1800" dirty="0" smtClean="0"/>
              <a:t>  |</a:t>
            </a:r>
            <a:r>
              <a:rPr lang="en-US" sz="1800" dirty="0" err="1" smtClean="0"/>
              <a:t>RG</a:t>
            </a:r>
            <a:r>
              <a:rPr lang="en-US" sz="1800" baseline="-25000" dirty="0" err="1" smtClean="0"/>
              <a:t>solo</a:t>
            </a:r>
            <a:r>
              <a:rPr lang="en-US" sz="1800" dirty="0" smtClean="0"/>
              <a:t>|:</a:t>
            </a:r>
            <a:r>
              <a:rPr lang="en-US" sz="1800" dirty="0" err="1" smtClean="0"/>
              <a:t>RG</a:t>
            </a:r>
            <a:r>
              <a:rPr lang="en-US" sz="1800" baseline="-25000" dirty="0" err="1" smtClean="0"/>
              <a:t>solo</a:t>
            </a:r>
            <a:r>
              <a:rPr lang="zh-CN" altLang="en-US" sz="1800" dirty="0" smtClean="0"/>
              <a:t>分组的相关值。</a:t>
            </a:r>
            <a:r>
              <a:rPr lang="en-US" sz="1800" dirty="0" smtClean="0"/>
              <a:t>|</a:t>
            </a:r>
            <a:r>
              <a:rPr lang="en-US" sz="1800" dirty="0" err="1" smtClean="0"/>
              <a:t>RG</a:t>
            </a:r>
            <a:r>
              <a:rPr lang="en-US" sz="1800" baseline="-25000" dirty="0" err="1" smtClean="0"/>
              <a:t>solo</a:t>
            </a:r>
            <a:r>
              <a:rPr lang="en-US" sz="1800" dirty="0" smtClean="0"/>
              <a:t>|= </a:t>
            </a:r>
            <a:endParaRPr lang="zh-CN" altLang="en-US" sz="1800" dirty="0" smtClean="0"/>
          </a:p>
          <a:p>
            <a:pPr>
              <a:buNone/>
            </a:pPr>
            <a:r>
              <a:rPr lang="en-US" sz="1800" dirty="0" smtClean="0"/>
              <a:t>  |</a:t>
            </a:r>
            <a:r>
              <a:rPr lang="en-US" sz="1800" dirty="0" err="1" smtClean="0"/>
              <a:t>GSet</a:t>
            </a:r>
            <a:r>
              <a:rPr lang="en-US" sz="1800" dirty="0" smtClean="0"/>
              <a:t>|</a:t>
            </a:r>
            <a:r>
              <a:rPr lang="zh-CN" altLang="en-US" sz="1800" dirty="0" smtClean="0"/>
              <a:t>：</a:t>
            </a:r>
            <a:r>
              <a:rPr lang="en-US" sz="1800" dirty="0" smtClean="0"/>
              <a:t>G</a:t>
            </a:r>
            <a:r>
              <a:rPr lang="en-US" sz="1800" dirty="0" err="1" smtClean="0"/>
              <a:t>Set</a:t>
            </a:r>
            <a:r>
              <a:rPr lang="zh-CN" altLang="en-US" sz="1800" dirty="0" smtClean="0"/>
              <a:t>的相关值。</a:t>
            </a:r>
            <a:r>
              <a:rPr lang="en-US" sz="1800" dirty="0" smtClean="0"/>
              <a:t>|</a:t>
            </a:r>
            <a:r>
              <a:rPr lang="en-US" sz="1800" dirty="0" err="1" smtClean="0"/>
              <a:t>GSet</a:t>
            </a:r>
            <a:r>
              <a:rPr lang="en-US" sz="1800" dirty="0" smtClean="0"/>
              <a:t>|=             +|</a:t>
            </a:r>
            <a:r>
              <a:rPr lang="en-US" sz="1800" dirty="0" err="1" smtClean="0"/>
              <a:t>RG</a:t>
            </a:r>
            <a:r>
              <a:rPr lang="en-US" sz="1800" baseline="-25000" dirty="0" err="1" smtClean="0"/>
              <a:t>solo</a:t>
            </a:r>
            <a:r>
              <a:rPr lang="en-US" sz="1800" dirty="0" smtClean="0"/>
              <a:t>| </a:t>
            </a:r>
            <a:endParaRPr lang="zh-CN" altLang="en-US" sz="1800" dirty="0" smtClean="0"/>
          </a:p>
          <a:p>
            <a:pPr>
              <a:buNone/>
            </a:pPr>
            <a:endParaRPr lang="en-US" altLang="zh-CN" sz="2400" dirty="0" smtClean="0"/>
          </a:p>
          <a:p>
            <a:endParaRPr lang="zh-CN" altLang="en-US" sz="2800" dirty="0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7596336" y="4437112"/>
          <a:ext cx="914400" cy="198438"/>
        </p:xfrm>
        <a:graphic>
          <a:graphicData uri="http://schemas.openxmlformats.org/presentationml/2006/ole">
            <p:oleObj spid="_x0000_s2049" name="Equation" r:id="rId4" imgW="914400" imgH="198720" progId="Equation.DSMT4">
              <p:embed/>
            </p:oleObj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4562475" y="5516563"/>
          <a:ext cx="1581150" cy="504825"/>
        </p:xfrm>
        <a:graphic>
          <a:graphicData uri="http://schemas.openxmlformats.org/presentationml/2006/ole">
            <p:oleObj spid="_x0000_s2050" name="Equation" r:id="rId5" imgW="1002960" imgH="368280" progId="Equation.DSMT4">
              <p:embed/>
            </p:oleObj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3863975" y="6097588"/>
          <a:ext cx="976313" cy="427037"/>
        </p:xfrm>
        <a:graphic>
          <a:graphicData uri="http://schemas.openxmlformats.org/presentationml/2006/ole">
            <p:oleObj spid="_x0000_s2052" name="Equation" r:id="rId6" imgW="812520" imgH="355320" progId="Equation.DSMT4">
              <p:embed/>
            </p:oleObj>
          </a:graphicData>
        </a:graphic>
      </p:graphicFrame>
      <p:pic>
        <p:nvPicPr>
          <p:cNvPr id="9" name="图片 8" descr="121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03648" y="2585070"/>
            <a:ext cx="6276975" cy="1924050"/>
          </a:xfrm>
          <a:prstGeom prst="rect">
            <a:avLst/>
          </a:prstGeom>
        </p:spPr>
      </p:pic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4644008" y="4365104"/>
          <a:ext cx="3960440" cy="643632"/>
        </p:xfrm>
        <a:graphic>
          <a:graphicData uri="http://schemas.openxmlformats.org/presentationml/2006/ole">
            <p:oleObj spid="_x0000_s2051" name="Equation" r:id="rId8" imgW="3340080" imgH="3553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1600" y="-27384"/>
            <a:ext cx="7467600" cy="896342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solidFill>
                  <a:srgbClr val="FF9900"/>
                </a:solidFill>
              </a:rPr>
              <a:t>多租户数据划分算法</a:t>
            </a:r>
            <a:endParaRPr lang="zh-CN" altLang="en-US" sz="4000" b="1" dirty="0">
              <a:solidFill>
                <a:srgbClr val="FF99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8640960" cy="5421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2000" dirty="0" smtClean="0"/>
              <a:t>（</a:t>
            </a:r>
            <a:r>
              <a:rPr lang="en-US" altLang="zh-CN" sz="2000" dirty="0" smtClean="0"/>
              <a:t>1</a:t>
            </a:r>
            <a:r>
              <a:rPr lang="zh-CN" altLang="en-US" sz="2000" dirty="0" smtClean="0"/>
              <a:t>）首先，初始时将租户</a:t>
            </a:r>
            <a:r>
              <a:rPr lang="en-US" altLang="zh-CN" sz="2000" dirty="0" smtClean="0"/>
              <a:t>T</a:t>
            </a:r>
            <a:r>
              <a:rPr lang="en-US" altLang="zh-CN" sz="2000" baseline="-25000" dirty="0" smtClean="0"/>
              <a:t>A</a:t>
            </a:r>
            <a:r>
              <a:rPr lang="zh-CN" altLang="en-US" sz="2000" dirty="0" smtClean="0"/>
              <a:t>定制的</a:t>
            </a:r>
            <a:r>
              <a:rPr lang="en-US" altLang="zh-CN" sz="2000" dirty="0" smtClean="0"/>
              <a:t>table</a:t>
            </a:r>
            <a:r>
              <a:rPr lang="en-US" altLang="zh-CN" sz="2000" baseline="-25000" dirty="0" smtClean="0"/>
              <a:t>1</a:t>
            </a:r>
            <a:r>
              <a:rPr lang="zh-CN" altLang="en-US" sz="2000" dirty="0" smtClean="0"/>
              <a:t>放入分组</a:t>
            </a:r>
            <a:r>
              <a:rPr lang="en-US" altLang="zh-CN" sz="2000" dirty="0" err="1" smtClean="0"/>
              <a:t>RG</a:t>
            </a:r>
            <a:r>
              <a:rPr lang="en-US" altLang="zh-CN" sz="2000" baseline="-25000" dirty="0" err="1" smtClean="0"/>
              <a:t>solo</a:t>
            </a:r>
            <a:r>
              <a:rPr lang="zh-CN" altLang="en-US" sz="2000" dirty="0" smtClean="0"/>
              <a:t>中。</a:t>
            </a:r>
            <a:endParaRPr lang="en-US" altLang="zh-CN" sz="2000" dirty="0" smtClean="0"/>
          </a:p>
          <a:p>
            <a:pPr>
              <a:buNone/>
            </a:pPr>
            <a:r>
              <a:rPr lang="zh-CN" altLang="en-US" sz="2000" dirty="0" smtClean="0"/>
              <a:t>（</a:t>
            </a:r>
            <a:r>
              <a:rPr lang="en-US" altLang="zh-CN" sz="2000" dirty="0" smtClean="0"/>
              <a:t>2</a:t>
            </a:r>
            <a:r>
              <a:rPr lang="zh-CN" altLang="en-US" sz="2000" dirty="0" smtClean="0"/>
              <a:t>）其次，依次对租户</a:t>
            </a:r>
            <a:r>
              <a:rPr lang="en-US" altLang="zh-CN" sz="2000" dirty="0" smtClean="0"/>
              <a:t>T</a:t>
            </a:r>
            <a:r>
              <a:rPr lang="en-US" altLang="zh-CN" sz="2000" baseline="-25000" dirty="0" smtClean="0"/>
              <a:t>A</a:t>
            </a:r>
            <a:r>
              <a:rPr lang="zh-CN" altLang="en-US" sz="2000" dirty="0" smtClean="0"/>
              <a:t>定制的每个表</a:t>
            </a:r>
            <a:r>
              <a:rPr lang="en-US" altLang="zh-CN" sz="2000" dirty="0" err="1" smtClean="0"/>
              <a:t>table</a:t>
            </a:r>
            <a:r>
              <a:rPr lang="en-US" altLang="zh-CN" sz="2000" baseline="-25000" dirty="0" err="1" smtClean="0"/>
              <a:t>i</a:t>
            </a:r>
            <a:r>
              <a:rPr lang="zh-CN" altLang="en-US" sz="2000" dirty="0" smtClean="0"/>
              <a:t>，计算它与已经形成的相关性分组</a:t>
            </a:r>
            <a:r>
              <a:rPr lang="en-US" altLang="zh-CN" sz="2000" dirty="0" err="1" smtClean="0"/>
              <a:t>RG</a:t>
            </a:r>
            <a:r>
              <a:rPr lang="en-US" altLang="zh-CN" sz="2000" baseline="30000" dirty="0" err="1" smtClean="0"/>
              <a:t>i</a:t>
            </a:r>
            <a:r>
              <a:rPr lang="zh-CN" altLang="en-US" sz="2000" dirty="0" smtClean="0"/>
              <a:t>及</a:t>
            </a:r>
            <a:r>
              <a:rPr lang="en-US" altLang="zh-CN" sz="2000" dirty="0" err="1" smtClean="0"/>
              <a:t>RG</a:t>
            </a:r>
            <a:r>
              <a:rPr lang="en-US" altLang="zh-CN" sz="2000" baseline="-25000" dirty="0" err="1" smtClean="0"/>
              <a:t>solo</a:t>
            </a:r>
            <a:r>
              <a:rPr lang="zh-CN" altLang="en-US" sz="2000" dirty="0" smtClean="0"/>
              <a:t>中的表的相关值，寻找出与</a:t>
            </a:r>
            <a:r>
              <a:rPr lang="en-US" altLang="zh-CN" sz="2000" dirty="0" err="1" smtClean="0"/>
              <a:t>table</a:t>
            </a:r>
            <a:r>
              <a:rPr lang="en-US" altLang="zh-CN" sz="2000" baseline="-25000" dirty="0" err="1" smtClean="0"/>
              <a:t>i</a:t>
            </a:r>
            <a:r>
              <a:rPr lang="zh-CN" altLang="en-US" sz="2000" dirty="0" smtClean="0"/>
              <a:t>相关性数值最高的表集合</a:t>
            </a:r>
            <a:r>
              <a:rPr lang="en-US" altLang="zh-CN" sz="2000" dirty="0" smtClean="0"/>
              <a:t>S,</a:t>
            </a:r>
            <a:r>
              <a:rPr lang="zh-CN" altLang="en-US" sz="2000" dirty="0" smtClean="0"/>
              <a:t>相关值为</a:t>
            </a:r>
            <a:r>
              <a:rPr lang="en-US" altLang="zh-CN" sz="2000" dirty="0" smtClean="0"/>
              <a:t>d</a:t>
            </a:r>
            <a:r>
              <a:rPr lang="zh-CN" altLang="en-US" sz="2000" dirty="0" smtClean="0"/>
              <a:t>。</a:t>
            </a:r>
            <a:r>
              <a:rPr lang="en-US" altLang="zh-CN" sz="2000" dirty="0" smtClean="0"/>
              <a:t>S</a:t>
            </a:r>
            <a:r>
              <a:rPr lang="zh-CN" altLang="en-US" sz="2000" dirty="0" smtClean="0"/>
              <a:t>中的所有表，都与</a:t>
            </a:r>
            <a:r>
              <a:rPr lang="en-US" altLang="zh-CN" sz="2000" dirty="0" err="1" smtClean="0"/>
              <a:t>table</a:t>
            </a:r>
            <a:r>
              <a:rPr lang="en-US" altLang="zh-CN" sz="2000" baseline="-25000" dirty="0" err="1" smtClean="0"/>
              <a:t>i</a:t>
            </a:r>
            <a:r>
              <a:rPr lang="zh-CN" altLang="en-US" sz="2000" dirty="0" smtClean="0"/>
              <a:t>有相同的相关值。</a:t>
            </a:r>
            <a:endParaRPr lang="en-US" altLang="zh-CN" sz="2000" dirty="0" smtClean="0"/>
          </a:p>
          <a:p>
            <a:pPr>
              <a:buNone/>
            </a:pPr>
            <a:r>
              <a:rPr lang="zh-CN" altLang="en-US" sz="2000" dirty="0" smtClean="0"/>
              <a:t>（</a:t>
            </a:r>
            <a:r>
              <a:rPr lang="en-US" altLang="zh-CN" sz="2000" dirty="0" smtClean="0"/>
              <a:t>3</a:t>
            </a:r>
            <a:r>
              <a:rPr lang="zh-CN" altLang="en-US" sz="2000" dirty="0" smtClean="0"/>
              <a:t>）然后，检测</a:t>
            </a:r>
            <a:r>
              <a:rPr lang="en-US" altLang="zh-CN" sz="2000" dirty="0" smtClean="0"/>
              <a:t>S</a:t>
            </a:r>
            <a:r>
              <a:rPr lang="zh-CN" altLang="en-US" sz="2000" dirty="0" smtClean="0"/>
              <a:t>中的表是否能与</a:t>
            </a:r>
            <a:r>
              <a:rPr lang="en-US" altLang="zh-CN" sz="2000" dirty="0" err="1" smtClean="0"/>
              <a:t>table</a:t>
            </a:r>
            <a:r>
              <a:rPr lang="en-US" altLang="zh-CN" sz="2000" baseline="-25000" dirty="0" err="1" smtClean="0"/>
              <a:t>i</a:t>
            </a:r>
            <a:r>
              <a:rPr lang="zh-CN" altLang="en-US" sz="2000" dirty="0" smtClean="0"/>
              <a:t>一起形成新的相关性分组</a:t>
            </a:r>
            <a:r>
              <a:rPr lang="en-US" altLang="zh-CN" sz="2000" dirty="0" err="1" smtClean="0"/>
              <a:t>RG</a:t>
            </a:r>
            <a:r>
              <a:rPr lang="en-US" altLang="zh-CN" sz="2000" baseline="30000" dirty="0" err="1" smtClean="0"/>
              <a:t>d</a:t>
            </a:r>
            <a:r>
              <a:rPr lang="zh-CN" altLang="en-US" sz="2000" dirty="0" smtClean="0"/>
              <a:t>。</a:t>
            </a:r>
          </a:p>
          <a:p>
            <a:pPr>
              <a:buNone/>
            </a:pPr>
            <a:r>
              <a:rPr lang="en-US" altLang="zh-CN" sz="2000" dirty="0" smtClean="0"/>
              <a:t>    Ω</a:t>
            </a:r>
            <a:r>
              <a:rPr lang="zh-CN" altLang="en-US" sz="2000" dirty="0" smtClean="0"/>
              <a:t>：</a:t>
            </a:r>
            <a:r>
              <a:rPr lang="en-US" altLang="zh-CN" sz="2000" dirty="0" err="1" smtClean="0"/>
              <a:t>table</a:t>
            </a:r>
            <a:r>
              <a:rPr lang="en-US" altLang="zh-CN" sz="2000" baseline="-25000" dirty="0" err="1" smtClean="0"/>
              <a:t>i</a:t>
            </a:r>
            <a:r>
              <a:rPr lang="zh-CN" altLang="en-US" sz="2000" dirty="0" smtClean="0"/>
              <a:t>加入</a:t>
            </a:r>
            <a:r>
              <a:rPr lang="en-US" altLang="zh-CN" sz="2000" dirty="0" err="1" smtClean="0"/>
              <a:t>GSet</a:t>
            </a:r>
            <a:r>
              <a:rPr lang="zh-CN" altLang="en-US" sz="2000" dirty="0" smtClean="0"/>
              <a:t>之前，整体的相关值，</a:t>
            </a:r>
            <a:r>
              <a:rPr lang="en-US" altLang="zh-CN" sz="2000" dirty="0" smtClean="0"/>
              <a:t>Ω=|</a:t>
            </a:r>
            <a:r>
              <a:rPr lang="en-US" altLang="zh-CN" sz="2000" dirty="0" err="1" smtClean="0"/>
              <a:t>GSet</a:t>
            </a:r>
            <a:r>
              <a:rPr lang="en-US" altLang="zh-CN" sz="2000" dirty="0" smtClean="0"/>
              <a:t>|+|</a:t>
            </a:r>
            <a:r>
              <a:rPr lang="en-US" altLang="zh-CN" sz="2000" dirty="0" err="1" smtClean="0"/>
              <a:t>table</a:t>
            </a:r>
            <a:r>
              <a:rPr lang="en-US" altLang="zh-CN" sz="2000" baseline="-25000" dirty="0" err="1" smtClean="0"/>
              <a:t>i</a:t>
            </a:r>
            <a:r>
              <a:rPr lang="en-US" altLang="zh-CN" sz="2000" dirty="0" smtClean="0"/>
              <a:t>|</a:t>
            </a:r>
            <a:r>
              <a:rPr lang="zh-CN" altLang="en-US" sz="2000" dirty="0" smtClean="0"/>
              <a:t>。</a:t>
            </a:r>
          </a:p>
          <a:p>
            <a:pPr>
              <a:buNone/>
            </a:pPr>
            <a:r>
              <a:rPr lang="en-US" altLang="zh-CN" sz="2000" dirty="0" smtClean="0"/>
              <a:t>    Ω’</a:t>
            </a:r>
            <a:r>
              <a:rPr lang="zh-CN" altLang="en-US" sz="2000" dirty="0" smtClean="0"/>
              <a:t>：</a:t>
            </a:r>
            <a:r>
              <a:rPr lang="en-US" altLang="zh-CN" sz="2000" dirty="0" err="1" smtClean="0"/>
              <a:t>table</a:t>
            </a:r>
            <a:r>
              <a:rPr lang="en-US" altLang="zh-CN" sz="2000" baseline="-25000" dirty="0" err="1" smtClean="0"/>
              <a:t>i</a:t>
            </a:r>
            <a:r>
              <a:rPr lang="zh-CN" altLang="en-US" sz="2000" dirty="0" smtClean="0"/>
              <a:t>加入</a:t>
            </a:r>
            <a:r>
              <a:rPr lang="en-US" altLang="zh-CN" sz="2000" dirty="0" err="1" smtClean="0"/>
              <a:t>GSet</a:t>
            </a:r>
            <a:r>
              <a:rPr lang="zh-CN" altLang="en-US" sz="2000" dirty="0" smtClean="0"/>
              <a:t>，形成新聚类分组集合</a:t>
            </a:r>
            <a:r>
              <a:rPr lang="en-US" altLang="zh-CN" sz="2000" dirty="0" err="1" smtClean="0"/>
              <a:t>GSet</a:t>
            </a:r>
            <a:r>
              <a:rPr lang="en-US" altLang="zh-CN" sz="2000" dirty="0" smtClean="0"/>
              <a:t>’</a:t>
            </a:r>
            <a:r>
              <a:rPr lang="zh-CN" altLang="en-US" sz="2000" dirty="0" smtClean="0"/>
              <a:t>，整体的相关值，</a:t>
            </a:r>
            <a:r>
              <a:rPr lang="en-US" altLang="zh-CN" sz="2000" dirty="0" smtClean="0"/>
              <a:t>Ω’=|</a:t>
            </a:r>
            <a:r>
              <a:rPr lang="en-US" altLang="zh-CN" sz="2000" dirty="0" err="1" smtClean="0"/>
              <a:t>GSet</a:t>
            </a:r>
            <a:r>
              <a:rPr lang="en-US" altLang="zh-CN" sz="2000" dirty="0" smtClean="0"/>
              <a:t>’|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>
              <a:buNone/>
            </a:pPr>
            <a:r>
              <a:rPr lang="zh-CN" altLang="en-US" sz="2000" dirty="0" smtClean="0"/>
              <a:t>   若</a:t>
            </a:r>
            <a:r>
              <a:rPr lang="en-US" altLang="zh-CN" sz="2000" dirty="0" smtClean="0"/>
              <a:t>Ω&lt;Ω’</a:t>
            </a:r>
            <a:r>
              <a:rPr lang="zh-CN" altLang="en-US" sz="2000" dirty="0" smtClean="0"/>
              <a:t>，表明新形成的分组能提高整体的相关性，则</a:t>
            </a:r>
            <a:r>
              <a:rPr lang="en-US" altLang="zh-CN" sz="2000" dirty="0" err="1" smtClean="0"/>
              <a:t>RG</a:t>
            </a:r>
            <a:r>
              <a:rPr lang="en-US" altLang="zh-CN" sz="2000" baseline="30000" dirty="0" err="1" smtClean="0"/>
              <a:t>d</a:t>
            </a:r>
            <a:r>
              <a:rPr lang="zh-CN" altLang="en-US" sz="2000" dirty="0" smtClean="0"/>
              <a:t>加入成功。否则，</a:t>
            </a:r>
            <a:r>
              <a:rPr lang="en-US" altLang="zh-CN" sz="2000" dirty="0" err="1" smtClean="0"/>
              <a:t>table</a:t>
            </a:r>
            <a:r>
              <a:rPr lang="en-US" altLang="zh-CN" sz="2000" baseline="-25000" dirty="0" err="1" smtClean="0"/>
              <a:t>i</a:t>
            </a:r>
            <a:r>
              <a:rPr lang="zh-CN" altLang="en-US" sz="2000" dirty="0" smtClean="0"/>
              <a:t>加入</a:t>
            </a:r>
            <a:r>
              <a:rPr lang="en-US" altLang="zh-CN" sz="2000" dirty="0" err="1" smtClean="0"/>
              <a:t>RG</a:t>
            </a:r>
            <a:r>
              <a:rPr lang="en-US" altLang="zh-CN" sz="2000" baseline="-25000" dirty="0" err="1" smtClean="0"/>
              <a:t>solo</a:t>
            </a:r>
            <a:r>
              <a:rPr lang="zh-CN" altLang="en-US" sz="2000" dirty="0" smtClean="0"/>
              <a:t>中。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63272" cy="648072"/>
          </a:xfrm>
        </p:spPr>
        <p:txBody>
          <a:bodyPr>
            <a:noAutofit/>
          </a:bodyPr>
          <a:lstStyle/>
          <a:p>
            <a:pPr algn="ctr"/>
            <a:r>
              <a:rPr lang="zh-CN" altLang="en-US" sz="4000" b="1" dirty="0" smtClean="0">
                <a:solidFill>
                  <a:srgbClr val="FF9900"/>
                </a:solidFill>
              </a:rPr>
              <a:t>多租户数据划分算法</a:t>
            </a:r>
            <a:endParaRPr lang="zh-CN" altLang="en-US" sz="4000" b="1" dirty="0">
              <a:solidFill>
                <a:srgbClr val="FF99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2000" dirty="0" smtClean="0"/>
              <a:t>           </a:t>
            </a:r>
            <a:r>
              <a:rPr lang="zh-CN" altLang="en-US" sz="2200" dirty="0" smtClean="0"/>
              <a:t>以某租户的</a:t>
            </a:r>
            <a:r>
              <a:rPr lang="en-US" altLang="zh-CN" sz="2200" dirty="0" smtClean="0"/>
              <a:t>table</a:t>
            </a:r>
            <a:r>
              <a:rPr lang="en-US" altLang="zh-CN" sz="2200" baseline="-25000" dirty="0" smtClean="0"/>
              <a:t>5</a:t>
            </a:r>
            <a:r>
              <a:rPr lang="zh-CN" altLang="en-US" sz="2200" dirty="0" smtClean="0"/>
              <a:t>为例，假设已经形成的</a:t>
            </a:r>
            <a:r>
              <a:rPr lang="en-US" altLang="zh-CN" sz="2200" dirty="0" err="1" smtClean="0"/>
              <a:t>GSet</a:t>
            </a:r>
            <a:r>
              <a:rPr lang="zh-CN" altLang="en-US" sz="2200" dirty="0" smtClean="0"/>
              <a:t>包括两个聚类分组，如图</a:t>
            </a:r>
            <a:r>
              <a:rPr lang="en-US" altLang="zh-CN" sz="2200" dirty="0" smtClean="0"/>
              <a:t>(a)</a:t>
            </a:r>
            <a:r>
              <a:rPr lang="zh-CN" altLang="en-US" sz="2200" dirty="0" smtClean="0"/>
              <a:t>所示。通过计算</a:t>
            </a:r>
            <a:r>
              <a:rPr lang="en-US" altLang="zh-CN" sz="2200" dirty="0" smtClean="0"/>
              <a:t>table</a:t>
            </a:r>
            <a:r>
              <a:rPr lang="en-US" altLang="zh-CN" sz="2200" baseline="-25000" dirty="0" smtClean="0"/>
              <a:t>5</a:t>
            </a:r>
            <a:r>
              <a:rPr lang="zh-CN" altLang="en-US" sz="2200" dirty="0" smtClean="0"/>
              <a:t>与其它表的相关值，其中</a:t>
            </a:r>
            <a:r>
              <a:rPr lang="en-US" altLang="zh-CN" sz="2200" dirty="0" smtClean="0"/>
              <a:t>table</a:t>
            </a:r>
            <a:r>
              <a:rPr lang="en-US" altLang="zh-CN" sz="2200" baseline="-25000" dirty="0" smtClean="0"/>
              <a:t>5</a:t>
            </a:r>
            <a:r>
              <a:rPr lang="zh-CN" altLang="en-US" sz="2200" dirty="0" smtClean="0"/>
              <a:t>与</a:t>
            </a:r>
            <a:r>
              <a:rPr lang="en-US" altLang="zh-CN" sz="2200" dirty="0" smtClean="0"/>
              <a:t>table</a:t>
            </a:r>
            <a:r>
              <a:rPr lang="en-US" altLang="zh-CN" sz="2200" baseline="-25000" dirty="0" smtClean="0"/>
              <a:t>4</a:t>
            </a:r>
            <a:r>
              <a:rPr lang="zh-CN" altLang="en-US" sz="2200" dirty="0" smtClean="0"/>
              <a:t>的相关值最大。如果将</a:t>
            </a:r>
            <a:r>
              <a:rPr lang="en-US" altLang="zh-CN" sz="2200" dirty="0" smtClean="0"/>
              <a:t>table</a:t>
            </a:r>
            <a:r>
              <a:rPr lang="en-US" altLang="zh-CN" sz="2200" baseline="-25000" dirty="0" smtClean="0"/>
              <a:t>5</a:t>
            </a:r>
            <a:r>
              <a:rPr lang="zh-CN" altLang="en-US" sz="2200" dirty="0" smtClean="0"/>
              <a:t>和</a:t>
            </a:r>
            <a:r>
              <a:rPr lang="en-US" altLang="zh-CN" sz="2200" dirty="0" smtClean="0"/>
              <a:t>table</a:t>
            </a:r>
            <a:r>
              <a:rPr lang="en-US" altLang="zh-CN" sz="2200" baseline="-25000" dirty="0" smtClean="0"/>
              <a:t>4</a:t>
            </a:r>
            <a:r>
              <a:rPr lang="zh-CN" altLang="en-US" sz="2200" dirty="0" smtClean="0"/>
              <a:t>形成一个新的聚类分组，则</a:t>
            </a:r>
            <a:r>
              <a:rPr lang="en-US" altLang="zh-CN" sz="2200" dirty="0" err="1" smtClean="0"/>
              <a:t>GSet</a:t>
            </a:r>
            <a:r>
              <a:rPr lang="zh-CN" altLang="en-US" sz="2200" dirty="0" smtClean="0"/>
              <a:t>转变为图（</a:t>
            </a:r>
            <a:r>
              <a:rPr lang="en-US" altLang="zh-CN" sz="2200" dirty="0" smtClean="0"/>
              <a:t>b</a:t>
            </a:r>
            <a:r>
              <a:rPr lang="zh-CN" altLang="en-US" sz="2200" dirty="0" smtClean="0"/>
              <a:t>）实线所示。此时，两部分的整体的相关值</a:t>
            </a:r>
            <a:r>
              <a:rPr lang="en-US" altLang="zh-CN" sz="2200" dirty="0" smtClean="0"/>
              <a:t>Ω&lt;Ω’</a:t>
            </a:r>
            <a:r>
              <a:rPr lang="zh-CN" altLang="en-US" sz="2200" dirty="0" smtClean="0"/>
              <a:t>，表明新的聚类的相关值比原聚类相关值要高，所以</a:t>
            </a:r>
            <a:r>
              <a:rPr lang="en-US" altLang="zh-CN" sz="2200" dirty="0" smtClean="0"/>
              <a:t>table</a:t>
            </a:r>
            <a:r>
              <a:rPr lang="en-US" altLang="zh-CN" sz="2200" baseline="-25000" dirty="0" smtClean="0"/>
              <a:t>4</a:t>
            </a:r>
            <a:r>
              <a:rPr lang="zh-CN" altLang="en-US" sz="2200" dirty="0" smtClean="0"/>
              <a:t>与</a:t>
            </a:r>
            <a:r>
              <a:rPr lang="en-US" altLang="zh-CN" sz="2200" dirty="0" smtClean="0"/>
              <a:t>table</a:t>
            </a:r>
            <a:r>
              <a:rPr lang="en-US" altLang="zh-CN" sz="2200" baseline="-25000" dirty="0" smtClean="0"/>
              <a:t>5</a:t>
            </a:r>
            <a:r>
              <a:rPr lang="zh-CN" altLang="en-US" sz="2200" dirty="0" smtClean="0"/>
              <a:t>聚为一类。</a:t>
            </a:r>
            <a:endParaRPr lang="en-US" altLang="zh-CN" sz="2200" dirty="0" smtClean="0"/>
          </a:p>
          <a:p>
            <a:pPr>
              <a:buNone/>
            </a:pPr>
            <a:endParaRPr lang="zh-CN" altLang="en-US" sz="2200" dirty="0" smtClean="0"/>
          </a:p>
          <a:p>
            <a:endParaRPr lang="en-US" altLang="zh-CN" sz="2000" dirty="0" smtClean="0"/>
          </a:p>
          <a:p>
            <a:endParaRPr lang="zh-CN" altLang="zh-CN" sz="2000" dirty="0" smtClean="0"/>
          </a:p>
          <a:p>
            <a:endParaRPr lang="zh-CN" altLang="en-US" dirty="0"/>
          </a:p>
        </p:txBody>
      </p:sp>
      <p:pic>
        <p:nvPicPr>
          <p:cNvPr id="5" name="图片 4" descr="6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3068960"/>
            <a:ext cx="7344816" cy="33901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solidFill>
                  <a:srgbClr val="FF9900"/>
                </a:solidFill>
              </a:rPr>
              <a:t>多租户数据划分算法</a:t>
            </a:r>
            <a:endParaRPr lang="zh-CN" altLang="en-US" sz="4000" b="1" dirty="0">
              <a:solidFill>
                <a:srgbClr val="FF99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147248" cy="5328592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Step4: </a:t>
            </a:r>
            <a:r>
              <a:rPr lang="zh-CN" altLang="en-US" dirty="0" smtClean="0"/>
              <a:t>对聚类图进行最小分割。</a:t>
            </a:r>
            <a:endParaRPr lang="en-US" altLang="zh-CN" dirty="0" smtClean="0"/>
          </a:p>
          <a:p>
            <a:pPr>
              <a:buNone/>
            </a:pPr>
            <a:r>
              <a:rPr lang="en-US" dirty="0" smtClean="0"/>
              <a:t>           Step3</a:t>
            </a:r>
            <a:r>
              <a:rPr lang="zh-CN" altLang="en-US" dirty="0" smtClean="0"/>
              <a:t>形成的聚类分组</a:t>
            </a:r>
            <a:r>
              <a:rPr lang="en-US" altLang="zh-CN" dirty="0" err="1" smtClean="0"/>
              <a:t>RG</a:t>
            </a:r>
            <a:r>
              <a:rPr lang="en-US" altLang="zh-CN" baseline="30000" dirty="0" err="1" smtClean="0"/>
              <a:t>i</a:t>
            </a:r>
            <a:r>
              <a:rPr lang="zh-CN" altLang="en-US" dirty="0" smtClean="0"/>
              <a:t>之间，存在一定联系。以</a:t>
            </a:r>
            <a:r>
              <a:rPr lang="en-US" altLang="zh-CN" dirty="0" err="1" smtClean="0"/>
              <a:t>RG</a:t>
            </a:r>
            <a:r>
              <a:rPr lang="en-US" altLang="zh-CN" baseline="30000" dirty="0" err="1" smtClean="0"/>
              <a:t>i</a:t>
            </a:r>
            <a:r>
              <a:rPr lang="en-US" altLang="zh-CN" baseline="30000" dirty="0" smtClean="0"/>
              <a:t> </a:t>
            </a:r>
            <a:r>
              <a:rPr lang="zh-CN" altLang="en-US" dirty="0" smtClean="0"/>
              <a:t>分组为顶点，分组之间表的相关性为边，表的相关值的和为权值，建立聚类图。根据图的最小分割算法，对聚类图进行划分，形成数据分区。使得划分后，跨越分区的权值最小，从而保证跨分区的事务代价最少。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63272" cy="994122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solidFill>
                  <a:srgbClr val="FF9900"/>
                </a:solidFill>
              </a:rPr>
              <a:t>多租户数据划分算法</a:t>
            </a:r>
            <a:endParaRPr lang="zh-CN" altLang="en-US" sz="4000" b="1" dirty="0">
              <a:solidFill>
                <a:srgbClr val="FF99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196752"/>
            <a:ext cx="8424936" cy="4968552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Step5:</a:t>
            </a:r>
            <a:r>
              <a:rPr lang="zh-CN" altLang="zh-CN" dirty="0" smtClean="0"/>
              <a:t>数据</a:t>
            </a:r>
            <a:r>
              <a:rPr lang="zh-CN" altLang="en-US" dirty="0" smtClean="0"/>
              <a:t>迁移</a:t>
            </a:r>
            <a:endParaRPr lang="en-US" altLang="zh-CN" dirty="0" smtClean="0"/>
          </a:p>
          <a:p>
            <a:pPr>
              <a:buNone/>
            </a:pPr>
            <a:r>
              <a:rPr lang="zh-CN" altLang="en-US" sz="2000" dirty="0" smtClean="0"/>
              <a:t>           当某数据节点的当前数据量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i</a:t>
            </a:r>
            <a:r>
              <a:rPr lang="en-US" sz="2000" dirty="0" err="1" smtClean="0"/>
              <a:t>Size</a:t>
            </a:r>
            <a:r>
              <a:rPr lang="en-US" sz="2000" dirty="0" smtClean="0"/>
              <a:t>&gt;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i</a:t>
            </a:r>
            <a:r>
              <a:rPr lang="en-US" sz="2000" dirty="0" err="1" smtClean="0"/>
              <a:t>Cap</a:t>
            </a:r>
            <a:r>
              <a:rPr lang="en-US" sz="2000" dirty="0" smtClean="0"/>
              <a:t>*</a:t>
            </a:r>
            <a:r>
              <a:rPr lang="en-US" altLang="zh-CN" sz="2000" dirty="0" smtClean="0"/>
              <a:t>α</a:t>
            </a:r>
            <a:r>
              <a:rPr lang="en-US" sz="2000" dirty="0" smtClean="0"/>
              <a:t>,</a:t>
            </a:r>
            <a:r>
              <a:rPr lang="zh-CN" altLang="en-US" sz="2000" dirty="0" smtClean="0"/>
              <a:t>系统申请新节点进行动态扩展，通过上述划分算法，聚类图经过最小分割后，租户</a:t>
            </a:r>
            <a:r>
              <a:rPr lang="en-US" sz="2000" dirty="0" err="1" smtClean="0"/>
              <a:t>Tx</a:t>
            </a:r>
            <a:r>
              <a:rPr lang="zh-CN" altLang="en-US" sz="2000" dirty="0" smtClean="0"/>
              <a:t>定制的表集合分为两部分，假设</a:t>
            </a:r>
            <a:r>
              <a:rPr lang="en-US" sz="2000" dirty="0" smtClean="0"/>
              <a:t> Txt1={table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,table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…</a:t>
            </a:r>
            <a:r>
              <a:rPr lang="en-US" sz="2000" dirty="0" err="1" smtClean="0"/>
              <a:t>table</a:t>
            </a:r>
            <a:r>
              <a:rPr lang="en-US" sz="2000" baseline="-25000" dirty="0" err="1" smtClean="0"/>
              <a:t>p</a:t>
            </a:r>
            <a:r>
              <a:rPr lang="en-US" sz="2000" dirty="0" smtClean="0"/>
              <a:t>},</a:t>
            </a:r>
          </a:p>
          <a:p>
            <a:pPr>
              <a:buNone/>
            </a:pPr>
            <a:r>
              <a:rPr lang="en-US" sz="2000" dirty="0" smtClean="0"/>
              <a:t>     Txt2={table</a:t>
            </a:r>
            <a:r>
              <a:rPr lang="en-US" sz="2000" baseline="-25000" dirty="0" smtClean="0"/>
              <a:t>p+1</a:t>
            </a:r>
            <a:r>
              <a:rPr lang="en-US" sz="2000" dirty="0" smtClean="0"/>
              <a:t>,table</a:t>
            </a:r>
            <a:r>
              <a:rPr lang="en-US" sz="2000" baseline="-25000" dirty="0" smtClean="0"/>
              <a:t>p+2</a:t>
            </a:r>
            <a:r>
              <a:rPr lang="en-US" sz="2000" dirty="0" smtClean="0"/>
              <a:t>...</a:t>
            </a:r>
            <a:r>
              <a:rPr lang="en-US" sz="2000" dirty="0" err="1" smtClean="0"/>
              <a:t>table</a:t>
            </a:r>
            <a:r>
              <a:rPr lang="en-US" sz="2000" baseline="-25000" dirty="0" err="1" smtClean="0"/>
              <a:t>n</a:t>
            </a:r>
            <a:r>
              <a:rPr lang="en-US" sz="2000" dirty="0" smtClean="0"/>
              <a:t>}</a:t>
            </a:r>
            <a:r>
              <a:rPr lang="zh-CN" altLang="en-US" sz="2000" dirty="0" smtClean="0"/>
              <a:t>。每一部分代表了一个数据分区，分区的大小分别为</a:t>
            </a:r>
            <a:r>
              <a:rPr lang="en-US" sz="2000" dirty="0" smtClean="0"/>
              <a:t>Partition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Size=           </a:t>
            </a:r>
            <a:r>
              <a:rPr lang="zh-CN" altLang="en-US" sz="2000" dirty="0" smtClean="0"/>
              <a:t>，</a:t>
            </a:r>
            <a:r>
              <a:rPr lang="en-US" sz="2000" dirty="0" smtClean="0"/>
              <a:t>Partiton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Size=           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>
              <a:buNone/>
            </a:pPr>
            <a:r>
              <a:rPr lang="zh-CN" altLang="en-US" sz="2000" dirty="0" smtClean="0"/>
              <a:t>           系统控制器通过某种迁移策略，确定迁移数据量最小的租户</a:t>
            </a:r>
            <a:r>
              <a:rPr lang="en-US" sz="2000" dirty="0" err="1" smtClean="0"/>
              <a:t>Tx</a:t>
            </a:r>
            <a:r>
              <a:rPr lang="zh-CN" altLang="en-US" sz="2000" dirty="0" smtClean="0"/>
              <a:t>的某个分区数据到新节点。被迁移数据的大小不能超过节点容量的上线值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i</a:t>
            </a:r>
            <a:r>
              <a:rPr lang="en-US" sz="2000" dirty="0" err="1" smtClean="0"/>
              <a:t>Cap</a:t>
            </a:r>
            <a:r>
              <a:rPr lang="en-US" sz="2000" dirty="0" smtClean="0"/>
              <a:t>*</a:t>
            </a:r>
            <a:r>
              <a:rPr lang="en-US" altLang="zh-CN" sz="2000" dirty="0" smtClean="0"/>
              <a:t>α</a:t>
            </a:r>
            <a:r>
              <a:rPr lang="zh-CN" altLang="en-US" sz="2000" dirty="0" smtClean="0"/>
              <a:t>。迁移后，</a:t>
            </a:r>
            <a:r>
              <a:rPr lang="en-US" sz="2000" dirty="0" smtClean="0"/>
              <a:t>group</a:t>
            </a:r>
            <a:r>
              <a:rPr lang="zh-CN" altLang="en-US" sz="2000" dirty="0" smtClean="0"/>
              <a:t>与节点的映射信息将加入元数据中。</a:t>
            </a:r>
          </a:p>
          <a:p>
            <a:pPr>
              <a:buNone/>
            </a:pPr>
            <a:endParaRPr lang="zh-CN" altLang="en-US" sz="2000" dirty="0" smtClean="0"/>
          </a:p>
          <a:p>
            <a:pPr>
              <a:buNone/>
            </a:pPr>
            <a:endParaRPr lang="en-US" altLang="zh-CN" sz="2000" dirty="0" smtClean="0"/>
          </a:p>
          <a:p>
            <a:endParaRPr lang="zh-CN" altLang="zh-CN" sz="2000" dirty="0" smtClean="0"/>
          </a:p>
          <a:p>
            <a:endParaRPr lang="zh-CN" altLang="en-US" dirty="0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4427984" y="2996952"/>
          <a:ext cx="594849" cy="360040"/>
        </p:xfrm>
        <a:graphic>
          <a:graphicData uri="http://schemas.openxmlformats.org/presentationml/2006/ole">
            <p:oleObj spid="_x0000_s43013" name="Equation" r:id="rId3" imgW="482400" imgH="291960" progId="Equation.DSMT4">
              <p:embed/>
            </p:oleObj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7092280" y="2924944"/>
          <a:ext cx="705078" cy="360040"/>
        </p:xfrm>
        <a:graphic>
          <a:graphicData uri="http://schemas.openxmlformats.org/presentationml/2006/ole">
            <p:oleObj spid="_x0000_s43014" name="Equation" r:id="rId4" imgW="596880" imgH="3045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868958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solidFill>
                  <a:srgbClr val="FF9900"/>
                </a:solidFill>
              </a:rPr>
              <a:t>试验</a:t>
            </a:r>
            <a:endParaRPr lang="zh-CN" altLang="en-US" sz="4000" b="1" dirty="0">
              <a:solidFill>
                <a:srgbClr val="FF99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931224" cy="5277200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          </a:t>
            </a:r>
            <a:r>
              <a:rPr lang="zh-CN" altLang="en-US" dirty="0" smtClean="0"/>
              <a:t>仿真实验对比多租户数据划分</a:t>
            </a:r>
            <a:r>
              <a:rPr lang="zh-CN" altLang="en-US" dirty="0" smtClean="0"/>
              <a:t>算法与其它几种数据划分</a:t>
            </a:r>
            <a:r>
              <a:rPr lang="zh-CN" altLang="en-US" dirty="0" smtClean="0"/>
              <a:t>方式两</a:t>
            </a:r>
            <a:r>
              <a:rPr lang="zh-CN" altLang="en-US" dirty="0" smtClean="0"/>
              <a:t>方面验证性能：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r>
              <a:rPr lang="zh-CN" altLang="en-US" dirty="0" smtClean="0"/>
              <a:t>分布式事务的数目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r>
              <a:rPr lang="zh-CN" altLang="en-US" dirty="0" smtClean="0"/>
              <a:t>系统的扩展性能</a:t>
            </a:r>
            <a:r>
              <a:rPr lang="en-US" altLang="zh-CN" dirty="0" smtClean="0"/>
              <a:t>(</a:t>
            </a:r>
            <a:r>
              <a:rPr lang="zh-CN" altLang="en-US" dirty="0" smtClean="0"/>
              <a:t>数据量增大情况下，分区的性能</a:t>
            </a:r>
            <a:r>
              <a:rPr lang="en-US" altLang="zh-CN" dirty="0" smtClean="0"/>
              <a:t>)</a:t>
            </a:r>
          </a:p>
          <a:p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467600" cy="1012974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solidFill>
                  <a:srgbClr val="FF9900"/>
                </a:solidFill>
              </a:rPr>
              <a:t>未来工作</a:t>
            </a:r>
            <a:endParaRPr lang="zh-CN" altLang="en-US" sz="4000" b="1" dirty="0">
              <a:solidFill>
                <a:srgbClr val="FF99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251520" y="1412776"/>
            <a:ext cx="8496944" cy="5061176"/>
          </a:xfrm>
        </p:spPr>
        <p:txBody>
          <a:bodyPr/>
          <a:lstStyle/>
          <a:p>
            <a:r>
              <a:rPr lang="zh-CN" altLang="en-US" dirty="0" smtClean="0"/>
              <a:t>动态定制中的数据划分：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   </a:t>
            </a:r>
            <a:r>
              <a:rPr lang="en-US" altLang="zh-CN" dirty="0" err="1" smtClean="0"/>
              <a:t>SaaS</a:t>
            </a:r>
            <a:r>
              <a:rPr lang="zh-CN" altLang="zh-CN" dirty="0" smtClean="0"/>
              <a:t>应用的特点之一，允许租户在系统运行过程中根据需求动态定制。若产生新定制的表对象，多租户数据</a:t>
            </a:r>
            <a:r>
              <a:rPr lang="zh-CN" altLang="en-US" dirty="0" smtClean="0"/>
              <a:t>划分</a:t>
            </a:r>
            <a:r>
              <a:rPr lang="zh-CN" altLang="zh-CN" dirty="0" smtClean="0"/>
              <a:t>模型</a:t>
            </a:r>
            <a:r>
              <a:rPr lang="zh-CN" altLang="en-US" dirty="0" smtClean="0"/>
              <a:t>如何</a:t>
            </a:r>
            <a:r>
              <a:rPr lang="zh-CN" altLang="zh-CN" dirty="0" smtClean="0"/>
              <a:t>调整</a:t>
            </a:r>
            <a:r>
              <a:rPr lang="zh-CN" altLang="en-US" dirty="0" smtClean="0"/>
              <a:t>，为新的表对象寻找最合适的节点位置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副本信息：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 </a:t>
            </a:r>
            <a:r>
              <a:rPr lang="zh-CN" altLang="en-US" dirty="0" smtClean="0"/>
              <a:t>为了确保系统的高可用性，数据需要冗余存储，加入副本信息后，数据划分有何影响。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560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solidFill>
                  <a:srgbClr val="FF9900"/>
                </a:solidFill>
              </a:rPr>
              <a:t>论文结构</a:t>
            </a:r>
            <a:endParaRPr lang="zh-CN" altLang="en-US" sz="4000" b="1" dirty="0">
              <a:solidFill>
                <a:srgbClr val="FF99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7467600" cy="4917160"/>
          </a:xfrm>
        </p:spPr>
        <p:txBody>
          <a:bodyPr/>
          <a:lstStyle/>
          <a:p>
            <a:r>
              <a:rPr lang="zh-CN" altLang="en-US" dirty="0" smtClean="0"/>
              <a:t>引言</a:t>
            </a:r>
            <a:endParaRPr lang="en-US" altLang="zh-CN" dirty="0" smtClean="0"/>
          </a:p>
          <a:p>
            <a:r>
              <a:rPr lang="zh-CN" altLang="en-US" dirty="0" smtClean="0"/>
              <a:t>相关研究</a:t>
            </a:r>
            <a:endParaRPr lang="en-US" altLang="zh-CN" dirty="0" smtClean="0"/>
          </a:p>
          <a:p>
            <a:r>
              <a:rPr lang="zh-CN" altLang="en-US" dirty="0" smtClean="0"/>
              <a:t>多租户数据划分模型描述</a:t>
            </a:r>
            <a:endParaRPr lang="en-US" altLang="zh-CN" dirty="0" smtClean="0"/>
          </a:p>
          <a:p>
            <a:r>
              <a:rPr lang="zh-CN" altLang="en-US" dirty="0" smtClean="0"/>
              <a:t>多租户数据划分算法</a:t>
            </a:r>
            <a:endParaRPr lang="en-US" altLang="zh-CN" dirty="0" smtClean="0"/>
          </a:p>
          <a:p>
            <a:r>
              <a:rPr lang="zh-CN" altLang="en-US" dirty="0" smtClean="0"/>
              <a:t>实验</a:t>
            </a:r>
            <a:endParaRPr lang="en-US" altLang="zh-CN" dirty="0" smtClean="0"/>
          </a:p>
          <a:p>
            <a:r>
              <a:rPr lang="zh-CN" altLang="en-US" dirty="0" smtClean="0"/>
              <a:t>未来工作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-27384"/>
            <a:ext cx="7467600" cy="954360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solidFill>
                  <a:srgbClr val="FF9900"/>
                </a:solidFill>
              </a:rPr>
              <a:t>引言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179512" y="908720"/>
            <a:ext cx="8712968" cy="410445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 err="1" smtClean="0"/>
              <a:t>SaaS</a:t>
            </a:r>
            <a:r>
              <a:rPr lang="zh-CN" altLang="en-US" dirty="0" smtClean="0"/>
              <a:t>特征</a:t>
            </a:r>
            <a:endParaRPr lang="en-US" altLang="zh-CN" dirty="0" smtClean="0"/>
          </a:p>
          <a:p>
            <a:pPr lvl="1"/>
            <a:r>
              <a:rPr lang="zh-CN" altLang="en-US" sz="1800" dirty="0" smtClean="0"/>
              <a:t>单实例多租赁</a:t>
            </a:r>
          </a:p>
          <a:p>
            <a:pPr lvl="1"/>
            <a:r>
              <a:rPr lang="zh-CN" altLang="en-US" sz="1800" dirty="0" smtClean="0"/>
              <a:t>基于一个</a:t>
            </a:r>
            <a:r>
              <a:rPr lang="en-US" altLang="zh-CN" sz="1800" dirty="0" err="1" smtClean="0"/>
              <a:t>SaaS</a:t>
            </a:r>
            <a:r>
              <a:rPr lang="zh-CN" altLang="en-US" sz="1800" dirty="0" smtClean="0"/>
              <a:t>应用标准共享模式－</a:t>
            </a:r>
            <a:r>
              <a:rPr lang="en-US" altLang="zh-CN" sz="1800" dirty="0" smtClean="0"/>
              <a:t>&gt;</a:t>
            </a:r>
            <a:r>
              <a:rPr lang="zh-CN" altLang="en-US" sz="1800" dirty="0" smtClean="0"/>
              <a:t>多个独立模式下的多租户数据</a:t>
            </a:r>
          </a:p>
          <a:p>
            <a:pPr>
              <a:buFont typeface="Wingdings" pitchFamily="2" charset="2"/>
              <a:buChar char="Ø"/>
            </a:pPr>
            <a:r>
              <a:rPr lang="zh-CN" altLang="en-US" dirty="0" smtClean="0"/>
              <a:t>多租户数据管理方式</a:t>
            </a:r>
            <a:endParaRPr lang="en-US" altLang="zh-CN" dirty="0" smtClean="0"/>
          </a:p>
          <a:p>
            <a:pPr lvl="1"/>
            <a:r>
              <a:rPr lang="zh-CN" altLang="en-US" sz="1800" dirty="0" smtClean="0"/>
              <a:t>独立数据库</a:t>
            </a:r>
          </a:p>
          <a:p>
            <a:pPr lvl="1"/>
            <a:r>
              <a:rPr lang="zh-CN" altLang="en-US" sz="1800" dirty="0" smtClean="0"/>
              <a:t>共享数据库独立模式</a:t>
            </a:r>
          </a:p>
          <a:p>
            <a:pPr lvl="1"/>
            <a:r>
              <a:rPr lang="zh-CN" altLang="en-US" sz="1800" dirty="0" smtClean="0"/>
              <a:t>共享数据库共享模式</a:t>
            </a:r>
            <a:endParaRPr lang="en-US" altLang="zh-CN" sz="1800" dirty="0" smtClean="0"/>
          </a:p>
          <a:p>
            <a:pPr lvl="0">
              <a:buFont typeface="Wingdings" pitchFamily="2" charset="2"/>
              <a:buChar char="Ø"/>
            </a:pPr>
            <a:r>
              <a:rPr lang="zh-CN" altLang="en-US" dirty="0" smtClean="0"/>
              <a:t>现有云数据管理</a:t>
            </a:r>
            <a:endParaRPr lang="en-US" altLang="zh-CN" dirty="0" smtClean="0"/>
          </a:p>
          <a:p>
            <a:pPr lvl="1"/>
            <a:r>
              <a:rPr lang="zh-CN" altLang="en-US" sz="1800" dirty="0" smtClean="0"/>
              <a:t>未引入</a:t>
            </a:r>
            <a:r>
              <a:rPr lang="en-US" altLang="zh-CN" sz="1800" dirty="0" err="1" smtClean="0"/>
              <a:t>SaaS</a:t>
            </a:r>
            <a:r>
              <a:rPr lang="zh-CN" altLang="en-US" sz="1800" dirty="0" smtClean="0"/>
              <a:t>应用多租户的特征</a:t>
            </a:r>
          </a:p>
          <a:p>
            <a:pPr lvl="1"/>
            <a:r>
              <a:rPr lang="zh-CN" altLang="en-US" sz="1800" dirty="0" smtClean="0"/>
              <a:t>通常基于数据模式、地域、时间等进行数据划分，造成租户数据杂乱的分布于多个节点、大量分布式事务</a:t>
            </a:r>
          </a:p>
          <a:p>
            <a:pPr lvl="0"/>
            <a:endParaRPr lang="en-US" altLang="zh-CN" dirty="0" smtClean="0"/>
          </a:p>
          <a:p>
            <a:pPr lvl="0"/>
            <a:endParaRPr lang="zh-CN" altLang="en-US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4" name="图示 3"/>
          <p:cNvGraphicFramePr/>
          <p:nvPr/>
        </p:nvGraphicFramePr>
        <p:xfrm>
          <a:off x="323528" y="5085184"/>
          <a:ext cx="8640960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solidFill>
                  <a:srgbClr val="FF9900"/>
                </a:solidFill>
              </a:rPr>
              <a:t>相关研究</a:t>
            </a:r>
            <a:endParaRPr lang="zh-CN" altLang="en-US" sz="4000" b="1" dirty="0">
              <a:solidFill>
                <a:srgbClr val="FF99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544616"/>
          </a:xfrm>
        </p:spPr>
        <p:txBody>
          <a:bodyPr>
            <a:normAutofit/>
          </a:bodyPr>
          <a:lstStyle/>
          <a:p>
            <a:pPr>
              <a:buSzPct val="90000"/>
              <a:buFont typeface="Wingdings" pitchFamily="2" charset="2"/>
              <a:buChar char="Ø"/>
            </a:pPr>
            <a:r>
              <a:rPr lang="zh-CN" altLang="en-US" dirty="0" smtClean="0"/>
              <a:t>数据分区的主要方案：</a:t>
            </a:r>
            <a:endParaRPr lang="en-US" altLang="zh-CN" dirty="0" smtClean="0"/>
          </a:p>
          <a:p>
            <a:pPr lvl="0"/>
            <a:r>
              <a:rPr lang="zh-CN" altLang="en-US" sz="2000" dirty="0" smtClean="0"/>
              <a:t>循环法：把连续的元组分配到不同的分区</a:t>
            </a:r>
            <a:endParaRPr lang="en-US" altLang="zh-CN" sz="2000" dirty="0" smtClean="0"/>
          </a:p>
          <a:p>
            <a:pPr lvl="0"/>
            <a:r>
              <a:rPr lang="zh-CN" altLang="en-US" sz="2000" dirty="0" smtClean="0"/>
              <a:t>范围法：根据一组谓词将元组进行划分</a:t>
            </a:r>
            <a:endParaRPr lang="en-US" altLang="zh-CN" sz="2000" dirty="0" smtClean="0"/>
          </a:p>
          <a:p>
            <a:pPr lvl="0"/>
            <a:r>
              <a:rPr lang="zh-CN" altLang="en-US" sz="2000" dirty="0" smtClean="0"/>
              <a:t>哈希法：通过计算元组的哈希值将其分配到相应分区</a:t>
            </a:r>
            <a:endParaRPr lang="en-US" altLang="zh-CN" sz="2000" dirty="0" smtClean="0"/>
          </a:p>
          <a:p>
            <a:pPr>
              <a:buSzPct val="86000"/>
              <a:buFont typeface="Wingdings" pitchFamily="2" charset="2"/>
              <a:buChar char="Ø"/>
            </a:pPr>
            <a:endParaRPr lang="en-US" altLang="zh-CN" dirty="0" smtClean="0"/>
          </a:p>
          <a:p>
            <a:pPr>
              <a:buSzPct val="86000"/>
              <a:buFont typeface="Wingdings" pitchFamily="2" charset="2"/>
              <a:buChar char="Ø"/>
            </a:pPr>
            <a:r>
              <a:rPr lang="zh-CN" altLang="en-US" dirty="0" smtClean="0"/>
              <a:t>云数据管理数据分区的解决方案</a:t>
            </a:r>
            <a:r>
              <a:rPr lang="en-US" altLang="zh-CN" dirty="0" smtClean="0"/>
              <a:t>:</a:t>
            </a:r>
          </a:p>
          <a:p>
            <a:r>
              <a:rPr lang="zh-CN" altLang="en-US" sz="2000" dirty="0" smtClean="0"/>
              <a:t>微软的</a:t>
            </a:r>
            <a:r>
              <a:rPr lang="en-US" altLang="zh-CN" sz="2000" dirty="0" smtClean="0"/>
              <a:t>SQL Azure       </a:t>
            </a:r>
            <a:r>
              <a:rPr lang="en-US" altLang="zh-CN" sz="2000" dirty="0" smtClean="0">
                <a:sym typeface="Wingdings" pitchFamily="2" charset="2"/>
              </a:rPr>
              <a:t>table group/row group</a:t>
            </a:r>
            <a:endParaRPr lang="zh-CN" altLang="en-US" sz="2000" dirty="0" smtClean="0"/>
          </a:p>
          <a:p>
            <a:r>
              <a:rPr lang="en-US" altLang="zh-CN" sz="2000" dirty="0" smtClean="0"/>
              <a:t>Schism                        </a:t>
            </a:r>
            <a:r>
              <a:rPr lang="en-US" altLang="zh-CN" sz="2000" dirty="0" smtClean="0">
                <a:sym typeface="Wingdings" pitchFamily="2" charset="2"/>
              </a:rPr>
              <a:t></a:t>
            </a:r>
            <a:r>
              <a:rPr lang="zh-CN" altLang="en-US" sz="2000" dirty="0" smtClean="0">
                <a:sym typeface="Wingdings" pitchFamily="2" charset="2"/>
              </a:rPr>
              <a:t>事务驱动分割</a:t>
            </a:r>
            <a:endParaRPr lang="en-US" altLang="zh-CN" sz="2000" dirty="0" smtClean="0"/>
          </a:p>
          <a:p>
            <a:r>
              <a:rPr lang="en-US" altLang="zh-CN" sz="2000" dirty="0" smtClean="0"/>
              <a:t>Google</a:t>
            </a:r>
            <a:r>
              <a:rPr lang="zh-CN" altLang="en-US" sz="2000" dirty="0" smtClean="0"/>
              <a:t>的</a:t>
            </a:r>
            <a:r>
              <a:rPr lang="en-US" altLang="zh-CN" sz="2000" dirty="0" err="1" smtClean="0"/>
              <a:t>Bigtable</a:t>
            </a:r>
            <a:r>
              <a:rPr lang="en-US" altLang="zh-CN" sz="2000" dirty="0" smtClean="0"/>
              <a:t>        </a:t>
            </a:r>
            <a:r>
              <a:rPr lang="en-US" altLang="zh-CN" sz="2000" dirty="0" smtClean="0">
                <a:sym typeface="Wingdings" pitchFamily="2" charset="2"/>
              </a:rPr>
              <a:t>Tablets</a:t>
            </a:r>
            <a:endParaRPr lang="en-US" altLang="zh-CN" sz="2000" dirty="0" smtClean="0"/>
          </a:p>
          <a:p>
            <a:r>
              <a:rPr lang="en-US" altLang="zh-CN" sz="2000" dirty="0" err="1" smtClean="0"/>
              <a:t>ElasTraS</a:t>
            </a:r>
            <a:r>
              <a:rPr lang="en-US" altLang="zh-CN" sz="2000" dirty="0" smtClean="0"/>
              <a:t>                     </a:t>
            </a:r>
            <a:r>
              <a:rPr lang="en-US" altLang="zh-CN" sz="2000" dirty="0" smtClean="0">
                <a:sym typeface="Wingdings" pitchFamily="2" charset="2"/>
              </a:rPr>
              <a:t></a:t>
            </a:r>
            <a:r>
              <a:rPr lang="zh-CN" altLang="en-US" sz="2000" dirty="0" smtClean="0">
                <a:sym typeface="Wingdings" pitchFamily="2" charset="2"/>
              </a:rPr>
              <a:t>模式层划分</a:t>
            </a:r>
            <a:endParaRPr lang="en-US" altLang="zh-CN" sz="2000" dirty="0" smtClean="0">
              <a:sym typeface="Wingdings" pitchFamily="2" charset="2"/>
            </a:endParaRPr>
          </a:p>
          <a:p>
            <a:endParaRPr lang="en-US" altLang="zh-CN" dirty="0" smtClean="0">
              <a:sym typeface="Wingdings" pitchFamily="2" charset="2"/>
            </a:endParaRPr>
          </a:p>
          <a:p>
            <a:pPr>
              <a:buNone/>
            </a:pPr>
            <a:r>
              <a:rPr lang="zh-CN" altLang="en-US" dirty="0" smtClean="0">
                <a:sym typeface="Wingdings" pitchFamily="2" charset="2"/>
              </a:rPr>
              <a:t>   不支持</a:t>
            </a:r>
            <a:r>
              <a:rPr lang="en-US" altLang="zh-CN" dirty="0" err="1" smtClean="0">
                <a:sym typeface="Wingdings" pitchFamily="2" charset="2"/>
              </a:rPr>
              <a:t>SaaS</a:t>
            </a:r>
            <a:r>
              <a:rPr lang="zh-CN" altLang="en-US" dirty="0" smtClean="0">
                <a:sym typeface="Wingdings" pitchFamily="2" charset="2"/>
              </a:rPr>
              <a:t>应用多租户、主要面向分析型应用、没有研究共享模式的多租户数据的划分</a:t>
            </a:r>
            <a:endParaRPr lang="en-US" altLang="zh-CN" dirty="0" smtClean="0"/>
          </a:p>
          <a:p>
            <a:endParaRPr lang="en-US" altLang="zh-CN" dirty="0" smtClean="0">
              <a:sym typeface="Wingdings" pitchFamily="2" charset="2"/>
            </a:endParaRPr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-27384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solidFill>
                  <a:srgbClr val="FF9900"/>
                </a:solidFill>
              </a:rPr>
              <a:t>多租户数据划分模型</a:t>
            </a:r>
            <a:endParaRPr lang="zh-CN" altLang="en-US" sz="4000" b="1" dirty="0">
              <a:solidFill>
                <a:srgbClr val="FF99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14543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zh-CN" altLang="en-US" sz="2400" dirty="0" smtClean="0"/>
              <a:t>基于共享模式的数据存储方式，以关系数据库实现存储。</a:t>
            </a:r>
            <a:endParaRPr lang="en-US" altLang="zh-CN" sz="2400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sz="2400" dirty="0" smtClean="0"/>
              <a:t>支持</a:t>
            </a:r>
            <a:r>
              <a:rPr lang="en-US" altLang="zh-CN" sz="2400" dirty="0" err="1" smtClean="0"/>
              <a:t>SaaS</a:t>
            </a:r>
            <a:r>
              <a:rPr lang="zh-CN" altLang="en-US" sz="2400" dirty="0" smtClean="0"/>
              <a:t>应用的多租户数据，如图所示：</a:t>
            </a:r>
            <a:endParaRPr lang="en-US" altLang="zh-CN" sz="2400" dirty="0" smtClean="0"/>
          </a:p>
          <a:p>
            <a:pPr>
              <a:buFont typeface="Wingdings" pitchFamily="2" charset="2"/>
              <a:buChar char="Ø"/>
            </a:pPr>
            <a:endParaRPr lang="en-US" altLang="zh-CN" sz="2400" dirty="0" smtClean="0"/>
          </a:p>
          <a:p>
            <a:pPr>
              <a:buFont typeface="Wingdings" pitchFamily="2" charset="2"/>
              <a:buChar char="Ø"/>
            </a:pPr>
            <a:endParaRPr lang="en-US" altLang="zh-CN" sz="2400" dirty="0" smtClean="0"/>
          </a:p>
          <a:p>
            <a:endParaRPr lang="zh-CN" altLang="en-US" sz="2400" dirty="0"/>
          </a:p>
        </p:txBody>
      </p:sp>
      <p:pic>
        <p:nvPicPr>
          <p:cNvPr id="6" name="图片 5" descr="4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599" y="2348880"/>
            <a:ext cx="7462647" cy="41044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5576" y="44624"/>
            <a:ext cx="7467600" cy="796950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solidFill>
                  <a:srgbClr val="FF9900"/>
                </a:solidFill>
              </a:rPr>
              <a:t>多租户数据划分模型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892480" cy="5949280"/>
          </a:xfrm>
        </p:spPr>
        <p:txBody>
          <a:bodyPr/>
          <a:lstStyle/>
          <a:p>
            <a:pPr>
              <a:buNone/>
            </a:pPr>
            <a:r>
              <a:rPr lang="zh-CN" altLang="en-US" sz="2800" dirty="0" smtClean="0"/>
              <a:t>多租户数据模型：</a:t>
            </a:r>
            <a:endParaRPr lang="en-US" altLang="zh-CN" sz="2800" dirty="0" smtClean="0"/>
          </a:p>
          <a:p>
            <a:r>
              <a:rPr lang="zh-CN" altLang="en-US" sz="2000" dirty="0" smtClean="0"/>
              <a:t>定义</a:t>
            </a:r>
            <a:r>
              <a:rPr lang="en-US" sz="2000" dirty="0" smtClean="0"/>
              <a:t>1.</a:t>
            </a:r>
            <a:r>
              <a:rPr lang="zh-CN" altLang="en-US" sz="2000" dirty="0" smtClean="0"/>
              <a:t>标准数据模型</a:t>
            </a:r>
            <a:r>
              <a:rPr lang="en-US" sz="2000" dirty="0" smtClean="0"/>
              <a:t>  </a:t>
            </a:r>
            <a:r>
              <a:rPr lang="en-US" sz="2000" dirty="0" smtClean="0"/>
              <a:t>    </a:t>
            </a:r>
            <a:r>
              <a:rPr lang="en-US" sz="2000" dirty="0" err="1" smtClean="0"/>
              <a:t>Appi</a:t>
            </a:r>
            <a:r>
              <a:rPr lang="en-US" sz="2000" dirty="0" smtClean="0"/>
              <a:t>=&lt;</a:t>
            </a:r>
            <a:r>
              <a:rPr lang="zh-CN" altLang="en-US" sz="2000" dirty="0" smtClean="0"/>
              <a:t>∪</a:t>
            </a:r>
            <a:r>
              <a:rPr lang="en-US" sz="2000" dirty="0" smtClean="0"/>
              <a:t>{</a:t>
            </a:r>
            <a:r>
              <a:rPr lang="en-US" sz="2000" dirty="0" err="1" smtClean="0"/>
              <a:t>Ri</a:t>
            </a:r>
            <a:r>
              <a:rPr lang="en-US" sz="2000" dirty="0" smtClean="0"/>
              <a:t>}</a:t>
            </a:r>
            <a:r>
              <a:rPr lang="zh-CN" altLang="en-US" sz="2000" dirty="0" smtClean="0"/>
              <a:t>，</a:t>
            </a:r>
            <a:r>
              <a:rPr lang="en-US" sz="2000" dirty="0" smtClean="0"/>
              <a:t>DS</a:t>
            </a:r>
            <a:r>
              <a:rPr lang="en-US" sz="2000" dirty="0" smtClean="0"/>
              <a:t>&gt;</a:t>
            </a:r>
          </a:p>
          <a:p>
            <a:r>
              <a:rPr lang="zh-CN" altLang="en-US" sz="2000" dirty="0" smtClean="0"/>
              <a:t>定义</a:t>
            </a:r>
            <a:r>
              <a:rPr lang="en-US" sz="2000" dirty="0" smtClean="0"/>
              <a:t>2.</a:t>
            </a:r>
            <a:r>
              <a:rPr lang="zh-CN" altLang="en-US" sz="2000" dirty="0" smtClean="0"/>
              <a:t>租户逻辑视图 </a:t>
            </a:r>
            <a:r>
              <a:rPr lang="zh-CN" altLang="en-US" sz="2000" dirty="0" smtClean="0"/>
              <a:t>     </a:t>
            </a:r>
            <a:r>
              <a:rPr lang="en-US" sz="2000" dirty="0" err="1" smtClean="0"/>
              <a:t>TxLV</a:t>
            </a:r>
            <a:r>
              <a:rPr lang="en-US" sz="2000" dirty="0" smtClean="0"/>
              <a:t>= &lt;</a:t>
            </a:r>
            <a:r>
              <a:rPr lang="en-US" sz="2000" dirty="0" err="1" smtClean="0"/>
              <a:t>Appi</a:t>
            </a:r>
            <a:r>
              <a:rPr lang="zh-CN" altLang="en-US" sz="2000" dirty="0" smtClean="0"/>
              <a:t>，∪</a:t>
            </a:r>
            <a:r>
              <a:rPr lang="en-US" sz="2000" dirty="0" smtClean="0"/>
              <a:t>{</a:t>
            </a:r>
            <a:r>
              <a:rPr lang="en-US" sz="2000" dirty="0" err="1" smtClean="0"/>
              <a:t>R</a:t>
            </a:r>
            <a:r>
              <a:rPr lang="en-US" sz="2000" baseline="-25000" dirty="0" err="1" smtClean="0"/>
              <a:t>i</a:t>
            </a:r>
            <a:r>
              <a:rPr lang="en-US" sz="2000" dirty="0" smtClean="0"/>
              <a:t>}</a:t>
            </a:r>
            <a:r>
              <a:rPr lang="zh-CN" altLang="en-US" sz="2000" dirty="0" smtClean="0"/>
              <a:t>，</a:t>
            </a:r>
            <a:r>
              <a:rPr lang="en-US" sz="2000" dirty="0" err="1" smtClean="0"/>
              <a:t>TxD</a:t>
            </a:r>
            <a:r>
              <a:rPr lang="zh-CN" altLang="en-US" sz="2000" dirty="0" smtClean="0"/>
              <a:t>，</a:t>
            </a:r>
            <a:r>
              <a:rPr lang="en-US" sz="2000" dirty="0" err="1" smtClean="0"/>
              <a:t>TxDESC</a:t>
            </a:r>
            <a:r>
              <a:rPr lang="en-US" sz="2000" dirty="0" smtClean="0"/>
              <a:t>&gt;</a:t>
            </a:r>
            <a:endParaRPr lang="en-US" altLang="zh-CN" sz="2000" dirty="0" smtClean="0"/>
          </a:p>
          <a:p>
            <a:r>
              <a:rPr lang="zh-CN" altLang="en-US" sz="2000" dirty="0" smtClean="0"/>
              <a:t>定义</a:t>
            </a:r>
            <a:r>
              <a:rPr lang="en-US" sz="2000" dirty="0" smtClean="0"/>
              <a:t>3.</a:t>
            </a:r>
            <a:r>
              <a:rPr lang="zh-CN" altLang="en-US" sz="2000" dirty="0" smtClean="0"/>
              <a:t>云存储</a:t>
            </a:r>
            <a:r>
              <a:rPr lang="en-US" sz="2000" dirty="0" smtClean="0"/>
              <a:t>  </a:t>
            </a:r>
            <a:r>
              <a:rPr lang="zh-CN" altLang="en-US" sz="2000" dirty="0" smtClean="0"/>
              <a:t>（</a:t>
            </a:r>
            <a:r>
              <a:rPr lang="en-US" sz="2000" dirty="0" err="1" smtClean="0"/>
              <a:t>SaaS</a:t>
            </a:r>
            <a:r>
              <a:rPr lang="zh-CN" altLang="en-US" sz="2000" dirty="0" smtClean="0"/>
              <a:t>平台中数据存储的整体</a:t>
            </a:r>
            <a:r>
              <a:rPr lang="zh-CN" altLang="en-US" sz="2000" dirty="0" smtClean="0"/>
              <a:t>模型）</a:t>
            </a:r>
            <a:endParaRPr lang="en-US" altLang="zh-CN" sz="2000" dirty="0" smtClean="0"/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                                   CSM </a:t>
            </a:r>
            <a:r>
              <a:rPr lang="en-US" sz="2000" dirty="0" smtClean="0"/>
              <a:t>=&lt;</a:t>
            </a:r>
            <a:r>
              <a:rPr lang="zh-CN" altLang="en-US" sz="2000" dirty="0" smtClean="0"/>
              <a:t>∪</a:t>
            </a:r>
            <a:r>
              <a:rPr lang="en-US" sz="2000" dirty="0" smtClean="0"/>
              <a:t>{</a:t>
            </a:r>
            <a:r>
              <a:rPr lang="en-US" sz="2000" dirty="0" err="1" smtClean="0"/>
              <a:t>CTablej</a:t>
            </a:r>
            <a:r>
              <a:rPr lang="en-US" sz="2000" dirty="0" smtClean="0"/>
              <a:t>}</a:t>
            </a:r>
            <a:r>
              <a:rPr lang="zh-CN" altLang="en-US" sz="2000" dirty="0" smtClean="0"/>
              <a:t>，</a:t>
            </a:r>
            <a:r>
              <a:rPr lang="en-US" sz="2000" dirty="0" smtClean="0"/>
              <a:t>TDESC </a:t>
            </a:r>
            <a:r>
              <a:rPr lang="zh-CN" altLang="en-US" sz="2000" dirty="0" smtClean="0"/>
              <a:t>，</a:t>
            </a:r>
            <a:r>
              <a:rPr lang="en-US" sz="2000" dirty="0" smtClean="0"/>
              <a:t>SF </a:t>
            </a:r>
            <a:r>
              <a:rPr lang="en-US" sz="2000" dirty="0" smtClean="0"/>
              <a:t>&gt;</a:t>
            </a:r>
            <a:endParaRPr lang="en-US" altLang="zh-CN" sz="2000" dirty="0" smtClean="0"/>
          </a:p>
          <a:p>
            <a:r>
              <a:rPr lang="zh-CN" altLang="en-US" sz="2000" dirty="0" smtClean="0"/>
              <a:t>定义</a:t>
            </a:r>
            <a:r>
              <a:rPr lang="en-US" sz="2000" dirty="0" smtClean="0"/>
              <a:t>4.</a:t>
            </a:r>
            <a:r>
              <a:rPr lang="zh-CN" altLang="en-US" sz="2000" dirty="0" smtClean="0"/>
              <a:t>节点</a:t>
            </a:r>
            <a:r>
              <a:rPr lang="zh-CN" altLang="en-US" sz="2000" dirty="0" smtClean="0"/>
              <a:t>存储          </a:t>
            </a:r>
            <a:r>
              <a:rPr lang="en-US" altLang="zh-CN" sz="2000" dirty="0" smtClean="0"/>
              <a:t>N</a:t>
            </a:r>
            <a:r>
              <a:rPr lang="en-US" sz="2000" dirty="0" smtClean="0"/>
              <a:t>SM </a:t>
            </a:r>
            <a:r>
              <a:rPr lang="en-US" sz="2000" dirty="0" smtClean="0"/>
              <a:t>=&lt; </a:t>
            </a:r>
            <a:r>
              <a:rPr lang="zh-CN" altLang="en-US" sz="2000" dirty="0" smtClean="0"/>
              <a:t>∪</a:t>
            </a:r>
            <a:r>
              <a:rPr lang="en-US" sz="2000" dirty="0" smtClean="0"/>
              <a:t>{</a:t>
            </a:r>
            <a:r>
              <a:rPr lang="en-US" sz="2000" dirty="0" err="1" smtClean="0"/>
              <a:t>TxPartition</a:t>
            </a:r>
            <a:r>
              <a:rPr lang="en-US" sz="2000" baseline="-25000" dirty="0" err="1" smtClean="0"/>
              <a:t>i</a:t>
            </a:r>
            <a:r>
              <a:rPr lang="en-US" sz="2000" dirty="0" smtClean="0"/>
              <a:t> } </a:t>
            </a:r>
            <a:r>
              <a:rPr lang="zh-CN" altLang="en-US" sz="2000" dirty="0" smtClean="0"/>
              <a:t>，</a:t>
            </a:r>
            <a:r>
              <a:rPr lang="en-US" sz="2000" dirty="0" smtClean="0"/>
              <a:t>METADATA</a:t>
            </a:r>
            <a:r>
              <a:rPr lang="en-US" sz="2000" dirty="0" smtClean="0"/>
              <a:t>&gt;</a:t>
            </a:r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pPr>
              <a:buNone/>
            </a:pPr>
            <a:r>
              <a:rPr lang="en-US" altLang="zh-CN" sz="2000" dirty="0" smtClean="0"/>
              <a:t>    </a:t>
            </a:r>
            <a:r>
              <a:rPr lang="zh-CN" altLang="zh-CN" sz="2000" dirty="0" smtClean="0"/>
              <a:t>多</a:t>
            </a:r>
            <a:r>
              <a:rPr lang="zh-CN" altLang="zh-CN" sz="2000" dirty="0" smtClean="0"/>
              <a:t>租户数据形成了</a:t>
            </a:r>
            <a:r>
              <a:rPr lang="zh-CN" altLang="en-US" sz="2000" dirty="0" smtClean="0"/>
              <a:t>宽表</a:t>
            </a:r>
            <a:r>
              <a:rPr lang="zh-CN" altLang="zh-CN" sz="2000" dirty="0" smtClean="0"/>
              <a:t>结构的</a:t>
            </a:r>
            <a:r>
              <a:rPr lang="zh-CN" altLang="en-US" sz="2000" dirty="0" smtClean="0"/>
              <a:t>云</a:t>
            </a:r>
            <a:r>
              <a:rPr lang="zh-CN" altLang="zh-CN" sz="2000" dirty="0" smtClean="0"/>
              <a:t>存储。租户数据分散粒度大，且相邻记录之间非同质的概率较高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endParaRPr lang="zh-CN" altLang="en-US" sz="2000" dirty="0" smtClean="0"/>
          </a:p>
          <a:p>
            <a:endParaRPr lang="zh-CN" altLang="en-US" dirty="0"/>
          </a:p>
        </p:txBody>
      </p:sp>
      <p:pic>
        <p:nvPicPr>
          <p:cNvPr id="4" name="图片 3" descr="2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528" y="3645024"/>
            <a:ext cx="9144000" cy="172819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44624"/>
            <a:ext cx="8229600" cy="648072"/>
          </a:xfrm>
        </p:spPr>
        <p:txBody>
          <a:bodyPr>
            <a:noAutofit/>
          </a:bodyPr>
          <a:lstStyle/>
          <a:p>
            <a:pPr algn="ctr"/>
            <a:r>
              <a:rPr lang="zh-CN" altLang="en-US" sz="4000" b="1" dirty="0" smtClean="0">
                <a:solidFill>
                  <a:srgbClr val="FF9900"/>
                </a:solidFill>
              </a:rPr>
              <a:t>多租户数据划分模型</a:t>
            </a:r>
            <a:endParaRPr lang="zh-CN" altLang="en-US" sz="4000" b="1" dirty="0">
              <a:solidFill>
                <a:srgbClr val="FF99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836712"/>
            <a:ext cx="2232248" cy="5832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2000" b="1" dirty="0" smtClean="0"/>
              <a:t>数据划分模型</a:t>
            </a:r>
            <a:endParaRPr lang="en-US" altLang="zh-CN" sz="2000" b="1" dirty="0" smtClean="0"/>
          </a:p>
          <a:p>
            <a:pPr>
              <a:buFont typeface="Arial" pitchFamily="34" charset="0"/>
              <a:buChar char="•"/>
            </a:pPr>
            <a:r>
              <a:rPr lang="en-US" altLang="zh-CN" sz="2000" b="1" dirty="0" smtClean="0"/>
              <a:t>Tenant-level</a:t>
            </a:r>
            <a:r>
              <a:rPr lang="zh-CN" altLang="en-US" sz="2000" b="1" dirty="0" smtClean="0"/>
              <a:t>：</a:t>
            </a:r>
            <a:r>
              <a:rPr lang="en-US" altLang="zh-CN" sz="2000" b="1" dirty="0" smtClean="0"/>
              <a:t> </a:t>
            </a:r>
            <a:r>
              <a:rPr lang="en-US" altLang="zh-CN" sz="1800" dirty="0" err="1" smtClean="0"/>
              <a:t>DataTable</a:t>
            </a:r>
            <a:r>
              <a:rPr lang="en-US" altLang="zh-CN" sz="1800" dirty="0" smtClean="0"/>
              <a:t>=&lt;</a:t>
            </a:r>
            <a:r>
              <a:rPr lang="zh-CN" altLang="zh-CN" sz="1800" dirty="0" smtClean="0"/>
              <a:t>∪</a:t>
            </a:r>
            <a:r>
              <a:rPr lang="en-US" altLang="zh-CN" sz="1800" dirty="0" smtClean="0"/>
              <a:t>{</a:t>
            </a:r>
            <a:r>
              <a:rPr lang="en-US" altLang="zh-CN" sz="1800" dirty="0" err="1" smtClean="0"/>
              <a:t>TxD</a:t>
            </a:r>
            <a:r>
              <a:rPr lang="en-US" altLang="zh-CN" sz="1800" dirty="0" smtClean="0"/>
              <a:t>}&gt;,</a:t>
            </a:r>
            <a:r>
              <a:rPr lang="en-US" sz="1800" dirty="0" err="1" smtClean="0"/>
              <a:t>TxD</a:t>
            </a:r>
            <a:r>
              <a:rPr lang="zh-CN" altLang="en-US" sz="1800" dirty="0" smtClean="0"/>
              <a:t>表示属于租户</a:t>
            </a:r>
            <a:r>
              <a:rPr lang="en-US" sz="1800" dirty="0" err="1" smtClean="0"/>
              <a:t>Tx</a:t>
            </a:r>
            <a:r>
              <a:rPr lang="zh-CN" altLang="en-US" sz="1800" dirty="0" smtClean="0"/>
              <a:t>的所有应用数据的集合。</a:t>
            </a:r>
            <a:endParaRPr lang="en-US" altLang="zh-CN" sz="1800" dirty="0" smtClean="0"/>
          </a:p>
          <a:p>
            <a:pPr>
              <a:buFont typeface="Arial" pitchFamily="34" charset="0"/>
              <a:buChar char="•"/>
            </a:pPr>
            <a:r>
              <a:rPr lang="en-US" altLang="zh-CN" sz="2000" b="1" dirty="0" smtClean="0"/>
              <a:t>Group-level</a:t>
            </a:r>
            <a:r>
              <a:rPr lang="zh-CN" altLang="en-US" sz="2000" b="1" dirty="0" smtClean="0"/>
              <a:t>：</a:t>
            </a:r>
            <a:r>
              <a:rPr lang="en-US" altLang="zh-CN" sz="2000" b="1" dirty="0" smtClean="0"/>
              <a:t> </a:t>
            </a:r>
            <a:r>
              <a:rPr lang="en-US" altLang="zh-CN" sz="1800" dirty="0" err="1" smtClean="0"/>
              <a:t>TxD</a:t>
            </a:r>
            <a:r>
              <a:rPr lang="en-US" altLang="zh-CN" sz="1800" dirty="0" smtClean="0"/>
              <a:t>=&lt;</a:t>
            </a:r>
            <a:r>
              <a:rPr lang="zh-CN" altLang="zh-CN" sz="1800" dirty="0" smtClean="0"/>
              <a:t>∪</a:t>
            </a:r>
            <a:r>
              <a:rPr lang="en-US" altLang="zh-CN" sz="1800" dirty="0" smtClean="0"/>
              <a:t>{Group</a:t>
            </a:r>
            <a:r>
              <a:rPr lang="zh-CN" altLang="zh-CN" sz="1800" dirty="0" smtClean="0"/>
              <a:t>（</a:t>
            </a:r>
            <a:r>
              <a:rPr lang="en-US" altLang="zh-CN" sz="1800" dirty="0" err="1" smtClean="0"/>
              <a:t>i</a:t>
            </a:r>
            <a:r>
              <a:rPr lang="zh-CN" altLang="zh-CN" sz="1800" dirty="0" smtClean="0"/>
              <a:t>）</a:t>
            </a:r>
            <a:r>
              <a:rPr lang="en-US" altLang="zh-CN" sz="1800" dirty="0" smtClean="0"/>
              <a:t>}&gt;,</a:t>
            </a:r>
            <a:r>
              <a:rPr lang="zh-CN" altLang="en-US" sz="1800" dirty="0" smtClean="0"/>
              <a:t>根据“相关性”聚类算法，租户</a:t>
            </a:r>
            <a:r>
              <a:rPr lang="en-US" sz="1800" dirty="0" err="1" smtClean="0"/>
              <a:t>Tx</a:t>
            </a:r>
            <a:r>
              <a:rPr lang="zh-CN" altLang="en-US" sz="1800" dirty="0" smtClean="0"/>
              <a:t>的数据划分为多个分组，</a:t>
            </a:r>
            <a:r>
              <a:rPr lang="en-US" sz="1800" dirty="0" smtClean="0"/>
              <a:t>Group</a:t>
            </a:r>
            <a:r>
              <a:rPr lang="zh-CN" altLang="en-US" sz="1800" dirty="0" smtClean="0"/>
              <a:t>（</a:t>
            </a:r>
            <a:r>
              <a:rPr lang="en-US" sz="1800" dirty="0" err="1" smtClean="0"/>
              <a:t>i</a:t>
            </a:r>
            <a:r>
              <a:rPr lang="zh-CN" altLang="en-US" sz="1800" dirty="0" smtClean="0"/>
              <a:t>）表示租户</a:t>
            </a:r>
            <a:r>
              <a:rPr lang="en-US" sz="1800" dirty="0" err="1" smtClean="0"/>
              <a:t>Tx</a:t>
            </a:r>
            <a:r>
              <a:rPr lang="zh-CN" altLang="en-US" sz="1800" dirty="0" smtClean="0"/>
              <a:t>定制的表中具有某种“相关性”的一组表形成的集合，即</a:t>
            </a:r>
            <a:r>
              <a:rPr lang="en-US" sz="1800" dirty="0" smtClean="0"/>
              <a:t>Group(</a:t>
            </a:r>
            <a:r>
              <a:rPr lang="en-US" sz="1800" dirty="0" err="1" smtClean="0"/>
              <a:t>i</a:t>
            </a:r>
            <a:r>
              <a:rPr lang="en-US" sz="1800" dirty="0" smtClean="0"/>
              <a:t>)=&lt;</a:t>
            </a:r>
            <a:r>
              <a:rPr lang="zh-CN" altLang="en-US" sz="1800" dirty="0" smtClean="0"/>
              <a:t>∪</a:t>
            </a:r>
            <a:r>
              <a:rPr lang="en-US" sz="1800" dirty="0" smtClean="0"/>
              <a:t>{Table</a:t>
            </a:r>
            <a:r>
              <a:rPr lang="zh-CN" altLang="en-US" sz="1800" dirty="0" smtClean="0"/>
              <a:t>（</a:t>
            </a:r>
            <a:r>
              <a:rPr lang="en-US" sz="1800" dirty="0" smtClean="0"/>
              <a:t>j</a:t>
            </a:r>
            <a:r>
              <a:rPr lang="zh-CN" altLang="en-US" sz="1800" dirty="0" smtClean="0"/>
              <a:t>）</a:t>
            </a:r>
            <a:r>
              <a:rPr lang="en-US" sz="1800" dirty="0" smtClean="0"/>
              <a:t>}&gt;</a:t>
            </a:r>
            <a:r>
              <a:rPr lang="zh-CN" altLang="en-US" sz="1800" dirty="0" smtClean="0"/>
              <a:t>。</a:t>
            </a:r>
            <a:endParaRPr lang="en-US" altLang="zh-CN" sz="1800" dirty="0" smtClean="0"/>
          </a:p>
          <a:p>
            <a:pPr>
              <a:buFont typeface="Arial" pitchFamily="34" charset="0"/>
              <a:buChar char="•"/>
            </a:pPr>
            <a:endParaRPr lang="en-US" altLang="zh-CN" sz="1800" dirty="0" smtClean="0"/>
          </a:p>
          <a:p>
            <a:pPr>
              <a:buNone/>
            </a:pPr>
            <a:endParaRPr lang="en-US" altLang="zh-CN" sz="2800" dirty="0" smtClean="0"/>
          </a:p>
          <a:p>
            <a:pPr>
              <a:buNone/>
            </a:pPr>
            <a:endParaRPr lang="en-US" altLang="zh-CN" sz="2800" dirty="0" smtClean="0"/>
          </a:p>
          <a:p>
            <a:pPr>
              <a:buNone/>
            </a:pP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5" name="图片 4" descr="3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76264" y="771525"/>
            <a:ext cx="6876256" cy="6086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3568" y="0"/>
            <a:ext cx="7467600" cy="926976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solidFill>
                  <a:srgbClr val="FF9900"/>
                </a:solidFill>
              </a:rPr>
              <a:t>多租户数据划分算法</a:t>
            </a:r>
            <a:endParaRPr lang="zh-CN" altLang="en-US" sz="4000" b="1" dirty="0">
              <a:solidFill>
                <a:srgbClr val="FF99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323528" y="1268760"/>
            <a:ext cx="8568952" cy="5256584"/>
          </a:xfrm>
        </p:spPr>
        <p:txBody>
          <a:bodyPr>
            <a:normAutofit lnSpcReduction="10000"/>
          </a:bodyPr>
          <a:lstStyle/>
          <a:p>
            <a:r>
              <a:rPr lang="zh-CN" altLang="en-US" dirty="0" smtClean="0"/>
              <a:t>思路</a:t>
            </a:r>
            <a:endParaRPr lang="en-US" altLang="zh-CN" dirty="0" smtClean="0"/>
          </a:p>
          <a:p>
            <a:r>
              <a:rPr lang="zh-CN" altLang="en-US" dirty="0" smtClean="0"/>
              <a:t>相关参数定义</a:t>
            </a:r>
            <a:endParaRPr lang="en-US" altLang="zh-CN" dirty="0" smtClean="0"/>
          </a:p>
          <a:p>
            <a:r>
              <a:rPr lang="zh-CN" altLang="en-US" dirty="0" smtClean="0"/>
              <a:t>步骤</a:t>
            </a:r>
            <a:endParaRPr lang="en-US" altLang="zh-CN" dirty="0" smtClean="0"/>
          </a:p>
          <a:p>
            <a:r>
              <a:rPr lang="zh-CN" altLang="en-US" dirty="0" smtClean="0"/>
              <a:t>算法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 基于建立的多租户数据划分模型，以</a:t>
            </a:r>
            <a:r>
              <a:rPr lang="en-US" dirty="0" smtClean="0"/>
              <a:t>Group</a:t>
            </a:r>
            <a:r>
              <a:rPr lang="zh-CN" altLang="en-US" dirty="0" smtClean="0"/>
              <a:t>层的</a:t>
            </a:r>
            <a:r>
              <a:rPr lang="en-US" dirty="0" smtClean="0"/>
              <a:t>Group</a:t>
            </a:r>
            <a:r>
              <a:rPr lang="zh-CN" altLang="en-US" dirty="0" smtClean="0"/>
              <a:t>作为系统负载均衡和数据迁移的单位。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   通过统计事务访问信息，建立相关性矩阵，当系统规模进行动态扩展时，对某租户定制的标准模式下的所有表进行“相关性”聚类，形成多个不同“度”的分组。在此基础上，计算权值，产生相关性聚类分组图。按照图的最小分割对其进行划分，形成数据分区，使得跨数据分区的权值最小。从而确保分布式事务代价的最小化。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      </a:t>
            </a:r>
            <a:endParaRPr lang="zh-CN" altLang="en-US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0"/>
            <a:ext cx="8496944" cy="778098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b="1" dirty="0" smtClean="0">
                <a:solidFill>
                  <a:srgbClr val="FF9900"/>
                </a:solidFill>
              </a:rPr>
              <a:t>多租户数据划分算法</a:t>
            </a:r>
            <a:endParaRPr lang="zh-CN" altLang="en-US" sz="4000" b="1" dirty="0">
              <a:solidFill>
                <a:srgbClr val="FF99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764704"/>
            <a:ext cx="8712968" cy="6093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2600" b="1" dirty="0" smtClean="0"/>
              <a:t>参数定义</a:t>
            </a:r>
            <a:endParaRPr lang="en-US" altLang="zh-CN" sz="2600" b="1" dirty="0" smtClean="0"/>
          </a:p>
          <a:p>
            <a:r>
              <a:rPr lang="zh-CN" altLang="en-US" sz="2000" dirty="0" smtClean="0"/>
              <a:t>租户</a:t>
            </a:r>
            <a:r>
              <a:rPr lang="en-US" sz="2000" dirty="0" err="1" smtClean="0"/>
              <a:t>Tx</a:t>
            </a:r>
            <a:r>
              <a:rPr lang="zh-CN" altLang="en-US" sz="2000" dirty="0" smtClean="0"/>
              <a:t>定制的每一个表</a:t>
            </a:r>
            <a:r>
              <a:rPr lang="en-US" sz="2000" dirty="0" err="1" smtClean="0"/>
              <a:t>table</a:t>
            </a:r>
            <a:r>
              <a:rPr lang="en-US" sz="2000" baseline="-25000" dirty="0" err="1" smtClean="0"/>
              <a:t>i</a:t>
            </a:r>
            <a:r>
              <a:rPr lang="zh-CN" altLang="en-US" sz="2000" dirty="0" smtClean="0"/>
              <a:t>有两个属性来表示</a:t>
            </a:r>
            <a:r>
              <a:rPr lang="en-US" sz="2000" dirty="0" smtClean="0"/>
              <a:t>&lt;</a:t>
            </a:r>
            <a:r>
              <a:rPr lang="en-US" sz="2000" dirty="0" err="1" smtClean="0"/>
              <a:t>TranS</a:t>
            </a:r>
            <a:r>
              <a:rPr lang="en-US" sz="2000" baseline="-25000" dirty="0" err="1" smtClean="0"/>
              <a:t>i</a:t>
            </a:r>
            <a:r>
              <a:rPr lang="en-US" sz="2000" dirty="0" err="1" smtClean="0"/>
              <a:t>Set,s</a:t>
            </a:r>
            <a:r>
              <a:rPr lang="en-US" sz="2000" baseline="-25000" dirty="0" err="1" smtClean="0"/>
              <a:t>i</a:t>
            </a:r>
            <a:r>
              <a:rPr lang="en-US" sz="2000" dirty="0" smtClean="0"/>
              <a:t>&gt;</a:t>
            </a:r>
            <a:r>
              <a:rPr lang="zh-CN" altLang="en-US" sz="2000" dirty="0" smtClean="0"/>
              <a:t>，其中</a:t>
            </a:r>
            <a:r>
              <a:rPr lang="en-US" sz="2000" dirty="0" err="1" smtClean="0"/>
              <a:t>TranS</a:t>
            </a:r>
            <a:r>
              <a:rPr lang="en-US" sz="2000" baseline="-25000" dirty="0" err="1" smtClean="0"/>
              <a:t>i</a:t>
            </a:r>
            <a:r>
              <a:rPr lang="en-US" sz="2000" dirty="0" err="1" smtClean="0"/>
              <a:t>Set</a:t>
            </a:r>
            <a:r>
              <a:rPr lang="zh-CN" altLang="en-US" sz="2000" dirty="0" smtClean="0"/>
              <a:t>代表一段时间内访问</a:t>
            </a:r>
            <a:r>
              <a:rPr lang="en-US" sz="2000" dirty="0" err="1" smtClean="0"/>
              <a:t>table</a:t>
            </a:r>
            <a:r>
              <a:rPr lang="en-US" sz="2000" baseline="-25000" dirty="0" err="1" smtClean="0"/>
              <a:t>i</a:t>
            </a:r>
            <a:r>
              <a:rPr lang="zh-CN" altLang="en-US" sz="2000" dirty="0" smtClean="0"/>
              <a:t>的事务集合，</a:t>
            </a:r>
            <a:r>
              <a:rPr lang="en-US" sz="2000" dirty="0" err="1" smtClean="0"/>
              <a:t>s</a:t>
            </a:r>
            <a:r>
              <a:rPr lang="en-US" sz="2000" baseline="-25000" dirty="0" err="1" smtClean="0"/>
              <a:t>i</a:t>
            </a:r>
            <a:r>
              <a:rPr lang="zh-CN" altLang="en-US" sz="2000" dirty="0" smtClean="0"/>
              <a:t>表示</a:t>
            </a:r>
            <a:r>
              <a:rPr lang="en-US" sz="2000" dirty="0" err="1" smtClean="0"/>
              <a:t>table</a:t>
            </a:r>
            <a:r>
              <a:rPr lang="en-US" sz="2000" baseline="-25000" dirty="0" err="1" smtClean="0"/>
              <a:t>i</a:t>
            </a:r>
            <a:r>
              <a:rPr lang="zh-CN" altLang="en-US" sz="2000" dirty="0" smtClean="0"/>
              <a:t>的大小。</a:t>
            </a:r>
            <a:endParaRPr lang="en-US" altLang="zh-CN" sz="2000" dirty="0" smtClean="0"/>
          </a:p>
          <a:p>
            <a:r>
              <a:rPr lang="zh-CN" altLang="en-US" sz="2000" b="1" dirty="0" smtClean="0">
                <a:solidFill>
                  <a:srgbClr val="FF0000"/>
                </a:solidFill>
              </a:rPr>
              <a:t>相关性：</a:t>
            </a:r>
            <a:r>
              <a:rPr lang="zh-CN" altLang="en-US" sz="2000" dirty="0" smtClean="0"/>
              <a:t>如果事务同时访问几个表，表明它们之间有相关性。</a:t>
            </a:r>
            <a:endParaRPr lang="en-US" altLang="zh-CN" sz="2000" dirty="0" smtClean="0"/>
          </a:p>
          <a:p>
            <a:r>
              <a:rPr lang="zh-CN" altLang="en-US" sz="2000" b="1" dirty="0" smtClean="0">
                <a:solidFill>
                  <a:srgbClr val="FF0000"/>
                </a:solidFill>
              </a:rPr>
              <a:t>相关值：</a:t>
            </a:r>
            <a:r>
              <a:rPr lang="zh-CN" altLang="en-US" sz="2000" dirty="0" smtClean="0"/>
              <a:t>同时访问指定表的事务数目。</a:t>
            </a:r>
            <a:endParaRPr lang="en-US" altLang="zh-CN" sz="2000" dirty="0" smtClean="0"/>
          </a:p>
          <a:p>
            <a:pPr lvl="1">
              <a:buFont typeface="Wingdings" pitchFamily="2" charset="2"/>
              <a:buChar char="u"/>
            </a:pPr>
            <a:r>
              <a:rPr lang="zh-CN" altLang="en-US" sz="1800" dirty="0" smtClean="0"/>
              <a:t>两个表之间的相关值</a:t>
            </a:r>
            <a:r>
              <a:rPr lang="en-US" sz="1800" dirty="0" err="1" smtClean="0"/>
              <a:t>Relevance</a:t>
            </a:r>
            <a:r>
              <a:rPr lang="en-US" sz="1800" baseline="-25000" dirty="0" err="1" smtClean="0"/>
              <a:t>ij</a:t>
            </a:r>
            <a:r>
              <a:rPr lang="zh-CN" altLang="en-US" sz="1800" dirty="0" smtClean="0"/>
              <a:t>：</a:t>
            </a:r>
            <a:endParaRPr lang="en-US" altLang="zh-CN" sz="1800" dirty="0" smtClean="0"/>
          </a:p>
          <a:p>
            <a:pPr lvl="1">
              <a:buNone/>
            </a:pPr>
            <a:r>
              <a:rPr lang="en-US" altLang="zh-CN" sz="1800" dirty="0" smtClean="0"/>
              <a:t>    </a:t>
            </a:r>
            <a:r>
              <a:rPr lang="zh-CN" altLang="en-US" sz="1800" dirty="0" smtClean="0"/>
              <a:t>  </a:t>
            </a:r>
            <a:r>
              <a:rPr lang="en-US" sz="1800" dirty="0" err="1" smtClean="0"/>
              <a:t>Relevance</a:t>
            </a:r>
            <a:r>
              <a:rPr lang="en-US" sz="1800" baseline="-25000" dirty="0" err="1" smtClean="0"/>
              <a:t>ij</a:t>
            </a:r>
            <a:r>
              <a:rPr lang="en-US" sz="1800" dirty="0" smtClean="0"/>
              <a:t>=Count(</a:t>
            </a:r>
            <a:r>
              <a:rPr lang="en-US" sz="1800" dirty="0" err="1" smtClean="0"/>
              <a:t>TranS</a:t>
            </a:r>
            <a:r>
              <a:rPr lang="en-US" sz="1800" baseline="-25000" dirty="0" err="1" smtClean="0"/>
              <a:t>i</a:t>
            </a:r>
            <a:r>
              <a:rPr lang="en-US" sz="1800" dirty="0" err="1" smtClean="0"/>
              <a:t>Set</a:t>
            </a:r>
            <a:r>
              <a:rPr lang="en-US" sz="1800" dirty="0" smtClean="0"/>
              <a:t> </a:t>
            </a:r>
            <a:r>
              <a:rPr lang="zh-CN" altLang="en-US" sz="1800" dirty="0" smtClean="0"/>
              <a:t>∩</a:t>
            </a:r>
            <a:r>
              <a:rPr lang="en-US" sz="1800" dirty="0" smtClean="0"/>
              <a:t> </a:t>
            </a:r>
            <a:r>
              <a:rPr lang="en-US" sz="1800" dirty="0" err="1" smtClean="0"/>
              <a:t>TranS</a:t>
            </a:r>
            <a:r>
              <a:rPr lang="en-US" sz="1800" baseline="-25000" dirty="0" err="1" smtClean="0"/>
              <a:t>j</a:t>
            </a:r>
            <a:r>
              <a:rPr lang="en-US" sz="1800" dirty="0" err="1" smtClean="0"/>
              <a:t>Set</a:t>
            </a:r>
            <a:r>
              <a:rPr lang="en-US" sz="1800" dirty="0" smtClean="0"/>
              <a:t>)</a:t>
            </a:r>
            <a:endParaRPr lang="zh-CN" altLang="en-US" sz="1800" dirty="0" smtClean="0"/>
          </a:p>
          <a:p>
            <a:pPr lvl="1">
              <a:buFont typeface="Wingdings" pitchFamily="2" charset="2"/>
              <a:buChar char="u"/>
            </a:pPr>
            <a:r>
              <a:rPr lang="zh-CN" altLang="en-US" sz="1800" dirty="0" smtClean="0"/>
              <a:t>多个表（表集合</a:t>
            </a:r>
            <a:r>
              <a:rPr lang="en-US" altLang="zh-CN" sz="1800" dirty="0" err="1" smtClean="0"/>
              <a:t>Tset</a:t>
            </a:r>
            <a:r>
              <a:rPr lang="zh-CN" altLang="en-US" sz="1800" dirty="0" smtClean="0"/>
              <a:t>）的相关值：</a:t>
            </a:r>
          </a:p>
          <a:p>
            <a:pPr lvl="1">
              <a:buNone/>
            </a:pPr>
            <a:r>
              <a:rPr lang="en-US" sz="1800" dirty="0" smtClean="0"/>
              <a:t>      </a:t>
            </a:r>
            <a:r>
              <a:rPr lang="en-US" sz="1800" dirty="0" err="1" smtClean="0"/>
              <a:t>Relevance</a:t>
            </a:r>
            <a:r>
              <a:rPr lang="en-US" sz="1800" baseline="-25000" dirty="0" err="1" smtClean="0"/>
              <a:t>Tset</a:t>
            </a:r>
            <a:r>
              <a:rPr lang="en-US" sz="1800" dirty="0" smtClean="0"/>
              <a:t>=Count(</a:t>
            </a:r>
            <a:r>
              <a:rPr lang="en-US" sz="1800" dirty="0" err="1" smtClean="0"/>
              <a:t>TranS</a:t>
            </a:r>
            <a:r>
              <a:rPr lang="en-US" sz="1800" baseline="-25000" dirty="0" err="1" smtClean="0"/>
              <a:t>i</a:t>
            </a:r>
            <a:r>
              <a:rPr lang="en-US" sz="1800" dirty="0" err="1" smtClean="0"/>
              <a:t>Set</a:t>
            </a:r>
            <a:r>
              <a:rPr lang="en-US" sz="1800" dirty="0" smtClean="0"/>
              <a:t> </a:t>
            </a:r>
            <a:r>
              <a:rPr lang="zh-CN" altLang="en-US" sz="1800" dirty="0" smtClean="0"/>
              <a:t>∩</a:t>
            </a:r>
            <a:r>
              <a:rPr lang="en-US" sz="1800" dirty="0" smtClean="0"/>
              <a:t> </a:t>
            </a:r>
            <a:r>
              <a:rPr lang="en-US" sz="1800" dirty="0" err="1" smtClean="0"/>
              <a:t>TranS</a:t>
            </a:r>
            <a:r>
              <a:rPr lang="en-US" sz="1800" baseline="-25000" dirty="0" err="1" smtClean="0"/>
              <a:t>j</a:t>
            </a:r>
            <a:r>
              <a:rPr lang="en-US" sz="1800" dirty="0" err="1" smtClean="0"/>
              <a:t>Set</a:t>
            </a:r>
            <a:r>
              <a:rPr lang="en-US" sz="1800" dirty="0" smtClean="0"/>
              <a:t> </a:t>
            </a:r>
            <a:r>
              <a:rPr lang="zh-CN" altLang="en-US" sz="1800" dirty="0" smtClean="0"/>
              <a:t>∩</a:t>
            </a:r>
            <a:r>
              <a:rPr lang="en-US" sz="1800" dirty="0" err="1" smtClean="0"/>
              <a:t>TranS</a:t>
            </a:r>
            <a:r>
              <a:rPr lang="en-US" sz="1800" baseline="-25000" dirty="0" err="1" smtClean="0"/>
              <a:t>m</a:t>
            </a:r>
            <a:r>
              <a:rPr lang="en-US" sz="1800" dirty="0" err="1" smtClean="0"/>
              <a:t>Set</a:t>
            </a:r>
            <a:r>
              <a:rPr lang="en-US" sz="1800" dirty="0" smtClean="0"/>
              <a:t>… </a:t>
            </a:r>
            <a:r>
              <a:rPr lang="zh-CN" altLang="en-US" sz="1800" dirty="0" smtClean="0"/>
              <a:t>∩</a:t>
            </a:r>
            <a:r>
              <a:rPr lang="en-US" sz="1800" dirty="0" err="1" smtClean="0"/>
              <a:t>TranS</a:t>
            </a:r>
            <a:r>
              <a:rPr lang="en-US" sz="1800" baseline="-25000" dirty="0" err="1" smtClean="0"/>
              <a:t>n</a:t>
            </a:r>
            <a:r>
              <a:rPr lang="en-US" sz="1800" dirty="0" err="1" smtClean="0"/>
              <a:t>Set</a:t>
            </a:r>
            <a:r>
              <a:rPr lang="en-US" sz="1800" dirty="0" smtClean="0"/>
              <a:t>),</a:t>
            </a:r>
            <a:r>
              <a:rPr lang="zh-CN" altLang="en-US" sz="1800" dirty="0" smtClean="0"/>
              <a:t>其中，</a:t>
            </a:r>
            <a:r>
              <a:rPr lang="en-US" sz="1800" dirty="0" err="1" smtClean="0"/>
              <a:t>table</a:t>
            </a:r>
            <a:r>
              <a:rPr lang="en-US" sz="1800" baseline="-25000" dirty="0" err="1" smtClean="0"/>
              <a:t>m</a:t>
            </a:r>
            <a:r>
              <a:rPr lang="en-US" sz="1800" dirty="0" err="1" smtClean="0"/>
              <a:t>,table</a:t>
            </a:r>
            <a:r>
              <a:rPr lang="en-US" sz="1800" baseline="-25000" dirty="0" err="1" smtClean="0"/>
              <a:t>n</a:t>
            </a:r>
            <a:r>
              <a:rPr lang="zh-CN" altLang="en-US" sz="1800" dirty="0" smtClean="0"/>
              <a:t>属于表</a:t>
            </a:r>
            <a:r>
              <a:rPr lang="en-US" sz="1800" dirty="0" err="1" smtClean="0"/>
              <a:t>Tset</a:t>
            </a:r>
            <a:r>
              <a:rPr lang="zh-CN" altLang="en-US" sz="1800" dirty="0" smtClean="0"/>
              <a:t>集合。</a:t>
            </a:r>
          </a:p>
          <a:p>
            <a:r>
              <a:rPr lang="en-US" sz="2000" dirty="0" err="1" smtClean="0"/>
              <a:t>N</a:t>
            </a:r>
            <a:r>
              <a:rPr lang="en-US" sz="2000" baseline="-25000" dirty="0" err="1" smtClean="0"/>
              <a:t>i</a:t>
            </a:r>
            <a:r>
              <a:rPr lang="en-US" sz="2000" dirty="0" err="1" smtClean="0"/>
              <a:t>Cap</a:t>
            </a:r>
            <a:r>
              <a:rPr lang="en-US" sz="2000" dirty="0" smtClean="0"/>
              <a:t>:</a:t>
            </a:r>
            <a:r>
              <a:rPr lang="zh-CN" altLang="en-US" sz="2000" dirty="0" smtClean="0"/>
              <a:t>数据节点</a:t>
            </a:r>
            <a:r>
              <a:rPr lang="en-US" sz="2000" dirty="0" err="1" smtClean="0"/>
              <a:t>i</a:t>
            </a:r>
            <a:r>
              <a:rPr lang="zh-CN" altLang="en-US" sz="2000" dirty="0" smtClean="0"/>
              <a:t>的容量。</a:t>
            </a:r>
          </a:p>
          <a:p>
            <a:r>
              <a:rPr lang="en-US" altLang="zh-CN" sz="2000" dirty="0" smtClean="0"/>
              <a:t>α</a:t>
            </a:r>
            <a:r>
              <a:rPr lang="zh-CN" altLang="en-US" sz="2000" dirty="0" smtClean="0"/>
              <a:t>：数据节点容量的上限百分比。</a:t>
            </a:r>
          </a:p>
          <a:p>
            <a:r>
              <a:rPr lang="en-US" sz="2000" dirty="0" err="1" smtClean="0"/>
              <a:t>N</a:t>
            </a:r>
            <a:r>
              <a:rPr lang="en-US" sz="2000" baseline="-25000" dirty="0" err="1" smtClean="0"/>
              <a:t>i</a:t>
            </a:r>
            <a:r>
              <a:rPr lang="en-US" sz="2000" dirty="0" err="1" smtClean="0"/>
              <a:t>Size</a:t>
            </a:r>
            <a:r>
              <a:rPr lang="zh-CN" altLang="en-US" sz="2000" dirty="0" smtClean="0"/>
              <a:t>：数据节点</a:t>
            </a:r>
            <a:r>
              <a:rPr lang="en-US" sz="2000" dirty="0" err="1" smtClean="0"/>
              <a:t>i</a:t>
            </a:r>
            <a:r>
              <a:rPr lang="zh-CN" altLang="en-US" sz="2000" dirty="0" smtClean="0"/>
              <a:t>的当前数据量。</a:t>
            </a:r>
          </a:p>
          <a:p>
            <a:r>
              <a:rPr lang="en-US" sz="2000" dirty="0" err="1" smtClean="0"/>
              <a:t>TxSize</a:t>
            </a:r>
            <a:r>
              <a:rPr lang="zh-CN" altLang="en-US" sz="2000" dirty="0" smtClean="0"/>
              <a:t>：租户</a:t>
            </a:r>
            <a:r>
              <a:rPr lang="en-US" sz="2000" dirty="0" err="1" smtClean="0"/>
              <a:t>Tx</a:t>
            </a:r>
            <a:r>
              <a:rPr lang="zh-CN" altLang="en-US" sz="2000" dirty="0" smtClean="0"/>
              <a:t>当前的数据量。</a:t>
            </a:r>
          </a:p>
          <a:p>
            <a:endParaRPr lang="zh-CN" altLang="zh-CN" sz="2400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主题1">
  <a:themeElements>
    <a:clrScheme name="Globus Aliance 2">
      <a:dk1>
        <a:srgbClr val="000000"/>
      </a:dk1>
      <a:lt1>
        <a:srgbClr val="FFFFFF"/>
      </a:lt1>
      <a:dk2>
        <a:srgbClr val="FF6633"/>
      </a:dk2>
      <a:lt2>
        <a:srgbClr val="666666"/>
      </a:lt2>
      <a:accent1>
        <a:srgbClr val="4B88BD"/>
      </a:accent1>
      <a:accent2>
        <a:srgbClr val="0C479D"/>
      </a:accent2>
      <a:accent3>
        <a:srgbClr val="FFFFFF"/>
      </a:accent3>
      <a:accent4>
        <a:srgbClr val="000000"/>
      </a:accent4>
      <a:accent5>
        <a:srgbClr val="B1C3DB"/>
      </a:accent5>
      <a:accent6>
        <a:srgbClr val="0A3F8E"/>
      </a:accent6>
      <a:hlink>
        <a:srgbClr val="CCCCFF"/>
      </a:hlink>
      <a:folHlink>
        <a:srgbClr val="B2B2B2"/>
      </a:folHlink>
    </a:clrScheme>
    <a:fontScheme name="Globus Alianc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  <a:cs typeface="Arial" charset="0"/>
          </a:defRPr>
        </a:defPPr>
      </a:lstStyle>
    </a:lnDef>
  </a:objectDefaults>
  <a:extraClrSchemeLst>
    <a:extraClrScheme>
      <a:clrScheme name="Globus Aliance 1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us Aliance 2">
        <a:dk1>
          <a:srgbClr val="000000"/>
        </a:dk1>
        <a:lt1>
          <a:srgbClr val="FFFFFF"/>
        </a:lt1>
        <a:dk2>
          <a:srgbClr val="FF6633"/>
        </a:dk2>
        <a:lt2>
          <a:srgbClr val="666666"/>
        </a:lt2>
        <a:accent1>
          <a:srgbClr val="4B88BD"/>
        </a:accent1>
        <a:accent2>
          <a:srgbClr val="0C479D"/>
        </a:accent2>
        <a:accent3>
          <a:srgbClr val="FFFFFF"/>
        </a:accent3>
        <a:accent4>
          <a:srgbClr val="000000"/>
        </a:accent4>
        <a:accent5>
          <a:srgbClr val="B1C3DB"/>
        </a:accent5>
        <a:accent6>
          <a:srgbClr val="0A3F8E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CCE8C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1086</TotalTime>
  <Words>1689</Words>
  <Application>Microsoft Office PowerPoint</Application>
  <PresentationFormat>全屏显示(4:3)</PresentationFormat>
  <Paragraphs>158</Paragraphs>
  <Slides>18</Slides>
  <Notes>6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1" baseType="lpstr">
      <vt:lpstr>主题1</vt:lpstr>
      <vt:lpstr>凸显</vt:lpstr>
      <vt:lpstr>Equation</vt:lpstr>
      <vt:lpstr>支持SaaS应用的多租户数据划分模型及算法</vt:lpstr>
      <vt:lpstr>论文结构</vt:lpstr>
      <vt:lpstr>引言</vt:lpstr>
      <vt:lpstr>相关研究</vt:lpstr>
      <vt:lpstr>多租户数据划分模型</vt:lpstr>
      <vt:lpstr>多租户数据划分模型</vt:lpstr>
      <vt:lpstr>多租户数据划分模型</vt:lpstr>
      <vt:lpstr>多租户数据划分算法</vt:lpstr>
      <vt:lpstr>多租户数据划分算法</vt:lpstr>
      <vt:lpstr>多租户数据划分算法</vt:lpstr>
      <vt:lpstr>多租户数据划分算法</vt:lpstr>
      <vt:lpstr>多租户数据划分算法</vt:lpstr>
      <vt:lpstr>多租户数据划分算法</vt:lpstr>
      <vt:lpstr>多租户数据划分算法</vt:lpstr>
      <vt:lpstr>多租户数据划分算法</vt:lpstr>
      <vt:lpstr>多租户数据划分算法</vt:lpstr>
      <vt:lpstr>试验</vt:lpstr>
      <vt:lpstr>未来工作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SaaS模式下多租户数据划分模型及算法</dc:title>
  <cp:lastModifiedBy>User</cp:lastModifiedBy>
  <cp:revision>111</cp:revision>
  <dcterms:modified xsi:type="dcterms:W3CDTF">2012-05-23T01:45:40Z</dcterms:modified>
</cp:coreProperties>
</file>