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3"/>
  </p:notesMasterIdLst>
  <p:sldIdLst>
    <p:sldId id="256" r:id="rId2"/>
    <p:sldId id="257" r:id="rId3"/>
    <p:sldId id="258" r:id="rId4"/>
    <p:sldId id="259" r:id="rId5"/>
    <p:sldId id="260" r:id="rId6"/>
    <p:sldId id="275" r:id="rId7"/>
    <p:sldId id="276"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115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5BE366D-3805-45E2-A81E-69D7DF87F838}" type="datetimeFigureOut">
              <a:rPr lang="zh-CN" altLang="en-US" smtClean="0"/>
              <a:pPr/>
              <a:t>2012-8-21</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95991B2-990E-4180-9D3C-D090B97766D4}"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295991B2-990E-4180-9D3C-D090B97766D4}" type="slidenum">
              <a:rPr lang="zh-CN" altLang="en-US" smtClean="0"/>
              <a:pPr/>
              <a:t>6</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295991B2-990E-4180-9D3C-D090B97766D4}" type="slidenum">
              <a:rPr lang="zh-CN" altLang="en-US" smtClean="0"/>
              <a:pPr/>
              <a:t>9</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295991B2-990E-4180-9D3C-D090B97766D4}" type="slidenum">
              <a:rPr lang="zh-CN" altLang="en-US" smtClean="0"/>
              <a:pPr/>
              <a:t>13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295991B2-990E-4180-9D3C-D090B97766D4}" type="slidenum">
              <a:rPr lang="zh-CN" altLang="en-US" smtClean="0"/>
              <a:pPr/>
              <a:t>14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295991B2-990E-4180-9D3C-D090B97766D4}" type="slidenum">
              <a:rPr lang="zh-CN" altLang="en-US" smtClean="0"/>
              <a:pPr/>
              <a:t>15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smtClean="0"/>
              <a:t>分析事务的读写集合。</a:t>
            </a:r>
            <a:endParaRPr lang="zh-CN" altLang="en-US" dirty="0"/>
          </a:p>
        </p:txBody>
      </p:sp>
      <p:sp>
        <p:nvSpPr>
          <p:cNvPr id="4" name="灯片编号占位符 3"/>
          <p:cNvSpPr>
            <a:spLocks noGrp="1"/>
          </p:cNvSpPr>
          <p:nvPr>
            <p:ph type="sldNum" sz="quarter" idx="10"/>
          </p:nvPr>
        </p:nvSpPr>
        <p:spPr/>
        <p:txBody>
          <a:bodyPr/>
          <a:lstStyle/>
          <a:p>
            <a:fld id="{295991B2-990E-4180-9D3C-D090B97766D4}" type="slidenum">
              <a:rPr lang="zh-CN" altLang="en-US" smtClean="0"/>
              <a:pPr/>
              <a:t>16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295991B2-990E-4180-9D3C-D090B97766D4}" type="slidenum">
              <a:rPr lang="zh-CN" altLang="en-US" smtClean="0"/>
              <a:pPr/>
              <a:t>18</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8" name="标题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zh-CN" altLang="en-US" smtClean="0"/>
              <a:t>单击此处编辑母版标题样式</a:t>
            </a:r>
            <a:endParaRPr kumimoji="0" lang="en-US"/>
          </a:p>
        </p:txBody>
      </p:sp>
      <p:sp>
        <p:nvSpPr>
          <p:cNvPr id="9" name="副标题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28" name="日期占位符 27"/>
          <p:cNvSpPr>
            <a:spLocks noGrp="1"/>
          </p:cNvSpPr>
          <p:nvPr>
            <p:ph type="dt" sz="half" idx="10"/>
          </p:nvPr>
        </p:nvSpPr>
        <p:spPr>
          <a:xfrm>
            <a:off x="6400800" y="6355080"/>
            <a:ext cx="2286000" cy="365760"/>
          </a:xfrm>
        </p:spPr>
        <p:txBody>
          <a:bodyPr/>
          <a:lstStyle>
            <a:lvl1pPr>
              <a:defRPr sz="1400"/>
            </a:lvl1pPr>
          </a:lstStyle>
          <a:p>
            <a:fld id="{530820CF-B880-4189-942D-D702A7CBA730}" type="datetimeFigureOut">
              <a:rPr lang="zh-CN" altLang="en-US" smtClean="0"/>
              <a:pPr/>
              <a:t>2012-8-21</a:t>
            </a:fld>
            <a:endParaRPr lang="zh-CN" altLang="en-US"/>
          </a:p>
        </p:txBody>
      </p:sp>
      <p:sp>
        <p:nvSpPr>
          <p:cNvPr id="17" name="页脚占位符 16"/>
          <p:cNvSpPr>
            <a:spLocks noGrp="1"/>
          </p:cNvSpPr>
          <p:nvPr>
            <p:ph type="ftr" sz="quarter" idx="11"/>
          </p:nvPr>
        </p:nvSpPr>
        <p:spPr>
          <a:xfrm>
            <a:off x="2898648" y="6355080"/>
            <a:ext cx="3474720" cy="365760"/>
          </a:xfrm>
        </p:spPr>
        <p:txBody>
          <a:bodyPr/>
          <a:lstStyle/>
          <a:p>
            <a:endParaRPr lang="zh-CN" altLang="en-US"/>
          </a:p>
        </p:txBody>
      </p:sp>
      <p:sp>
        <p:nvSpPr>
          <p:cNvPr id="29" name="灯片编号占位符 28"/>
          <p:cNvSpPr>
            <a:spLocks noGrp="1"/>
          </p:cNvSpPr>
          <p:nvPr>
            <p:ph type="sldNum" sz="quarter" idx="12"/>
          </p:nvPr>
        </p:nvSpPr>
        <p:spPr>
          <a:xfrm>
            <a:off x="1216152" y="6355080"/>
            <a:ext cx="1219200" cy="365760"/>
          </a:xfrm>
        </p:spPr>
        <p:txBody>
          <a:bodyPr/>
          <a:lstStyle/>
          <a:p>
            <a:fld id="{0C913308-F349-4B6D-A68A-DD1791B4A57B}" type="slidenum">
              <a:rPr lang="zh-CN" altLang="en-US" smtClean="0"/>
              <a:pPr/>
              <a:t>‹#›</a:t>
            </a:fld>
            <a:endParaRPr lang="zh-CN" altLang="en-US"/>
          </a:p>
        </p:txBody>
      </p:sp>
      <p:sp>
        <p:nvSpPr>
          <p:cNvPr id="21" name="矩形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矩形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矩形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矩形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2012-8-21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38"/>
            <a:ext cx="6019800" cy="5851525"/>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2012-8-21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7" name="直接连接符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等腰三角形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直接连接符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2012-8-21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8" name="内容占位符 7"/>
          <p:cNvSpPr>
            <a:spLocks noGrp="1"/>
          </p:cNvSpPr>
          <p:nvPr>
            <p:ph sz="quarter" idx="1"/>
          </p:nvPr>
        </p:nvSpPr>
        <p:spPr>
          <a:xfrm>
            <a:off x="457200" y="1219200"/>
            <a:ext cx="8229600" cy="493776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Ref idx="1001">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a:xfrm>
            <a:off x="6400800" y="6355080"/>
            <a:ext cx="2286000" cy="365760"/>
          </a:xfrm>
        </p:spPr>
        <p:txBody>
          <a:bodyPr/>
          <a:lstStyle/>
          <a:p>
            <a:fld id="{530820CF-B880-4189-942D-D702A7CBA730}" type="datetimeFigureOut">
              <a:rPr lang="zh-CN" altLang="en-US" smtClean="0"/>
              <a:pPr/>
              <a:t>2012-8-21</a:t>
            </a:fld>
            <a:endParaRPr lang="zh-CN" altLang="en-US"/>
          </a:p>
        </p:txBody>
      </p:sp>
      <p:sp>
        <p:nvSpPr>
          <p:cNvPr id="5" name="页脚占位符 4"/>
          <p:cNvSpPr>
            <a:spLocks noGrp="1"/>
          </p:cNvSpPr>
          <p:nvPr>
            <p:ph type="ftr" sz="quarter" idx="11"/>
          </p:nvPr>
        </p:nvSpPr>
        <p:spPr>
          <a:xfrm>
            <a:off x="2898648" y="6355080"/>
            <a:ext cx="3474720" cy="365760"/>
          </a:xfrm>
        </p:spPr>
        <p:txBody>
          <a:bodyPr/>
          <a:lstStyle/>
          <a:p>
            <a:endParaRPr lang="zh-CN" altLang="en-US"/>
          </a:p>
        </p:txBody>
      </p:sp>
      <p:sp>
        <p:nvSpPr>
          <p:cNvPr id="6" name="灯片编号占位符 5"/>
          <p:cNvSpPr>
            <a:spLocks noGrp="1"/>
          </p:cNvSpPr>
          <p:nvPr>
            <p:ph type="sldNum" sz="quarter" idx="12"/>
          </p:nvPr>
        </p:nvSpPr>
        <p:spPr>
          <a:xfrm>
            <a:off x="1069848" y="6355080"/>
            <a:ext cx="1520952" cy="365760"/>
          </a:xfrm>
        </p:spPr>
        <p:txBody>
          <a:bodyPr/>
          <a:lstStyle/>
          <a:p>
            <a:fld id="{0C913308-F349-4B6D-A68A-DD1791B4A57B}" type="slidenum">
              <a:rPr lang="zh-CN" altLang="en-US" smtClean="0"/>
              <a:pPr/>
              <a:t>‹#›</a:t>
            </a:fld>
            <a:endParaRPr lang="zh-CN" altLang="en-US"/>
          </a:p>
        </p:txBody>
      </p:sp>
      <p:sp>
        <p:nvSpPr>
          <p:cNvPr id="7" name="矩形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矩形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600"/>
            <a:ext cx="8229600" cy="914400"/>
          </a:xfrm>
        </p:spPr>
        <p:txBody>
          <a:bodyPr/>
          <a:lstStyle/>
          <a:p>
            <a:r>
              <a:rPr kumimoji="0" lang="zh-CN" altLang="en-US" smtClean="0"/>
              <a:t>单击此处编辑母版标题样式</a:t>
            </a:r>
            <a:endParaRPr kumimoji="0" 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2012-8-21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9" name="内容占位符 8"/>
          <p:cNvSpPr>
            <a:spLocks noGrp="1"/>
          </p:cNvSpPr>
          <p:nvPr>
            <p:ph sz="quarter" idx="1"/>
          </p:nvPr>
        </p:nvSpPr>
        <p:spPr>
          <a:xfrm>
            <a:off x="457200" y="1219200"/>
            <a:ext cx="4041648" cy="493776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1" name="内容占位符 10"/>
          <p:cNvSpPr>
            <a:spLocks noGrp="1"/>
          </p:cNvSpPr>
          <p:nvPr>
            <p:ph sz="quarter" idx="2"/>
          </p:nvPr>
        </p:nvSpPr>
        <p:spPr>
          <a:xfrm>
            <a:off x="4632198" y="1216152"/>
            <a:ext cx="4041648" cy="493776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600"/>
            <a:ext cx="8229600" cy="914400"/>
          </a:xfrm>
        </p:spPr>
        <p:txBody>
          <a:bodyPr anchor="ctr"/>
          <a:lstStyle>
            <a:lvl1pPr>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2012-8-21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11" name="内容占位符 10"/>
          <p:cNvSpPr>
            <a:spLocks noGrp="1"/>
          </p:cNvSpPr>
          <p:nvPr>
            <p:ph sz="quarter" idx="2"/>
          </p:nvPr>
        </p:nvSpPr>
        <p:spPr>
          <a:xfrm>
            <a:off x="457200" y="2133600"/>
            <a:ext cx="4038600" cy="403860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3" name="内容占位符 12"/>
          <p:cNvSpPr>
            <a:spLocks noGrp="1"/>
          </p:cNvSpPr>
          <p:nvPr>
            <p:ph sz="quarter" idx="4"/>
          </p:nvPr>
        </p:nvSpPr>
        <p:spPr>
          <a:xfrm>
            <a:off x="4648200" y="2133600"/>
            <a:ext cx="4038600" cy="403860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600"/>
            <a:ext cx="8229600" cy="914400"/>
          </a:xfrm>
        </p:spPr>
        <p:txBody>
          <a:bodyP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2012-8-21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6" name="等腰三角形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2012-8-21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5" name="直接连接符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等腰三角形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2012-8-21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8" name="直接连接符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直接连接符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等腰三角形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内容占位符 11"/>
          <p:cNvSpPr>
            <a:spLocks noGrp="1"/>
          </p:cNvSpPr>
          <p:nvPr>
            <p:ph sz="quarter" idx="1"/>
          </p:nvPr>
        </p:nvSpPr>
        <p:spPr>
          <a:xfrm>
            <a:off x="304800" y="304800"/>
            <a:ext cx="5715000" cy="571500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bg>
      <p:bgRef idx="1001">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zh-CN" altLang="en-US" smtClean="0"/>
              <a:t>单击此处编辑母版标题样式</a:t>
            </a:r>
            <a:endParaRPr kumimoji="0" lang="en-US"/>
          </a:p>
        </p:txBody>
      </p:sp>
      <p:sp>
        <p:nvSpPr>
          <p:cNvPr id="3" name="图片占位符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zh-CN" altLang="en-US" smtClean="0"/>
              <a:t>单击图标添加图片</a:t>
            </a:r>
            <a:endParaRPr kumimoji="0" lang="en-US" dirty="0"/>
          </a:p>
        </p:txBody>
      </p:sp>
      <p:sp>
        <p:nvSpPr>
          <p:cNvPr id="4" name="文本占位符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2012-8-21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8" name="直接连接符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等腰三角形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矩形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标题占位符 21"/>
          <p:cNvSpPr>
            <a:spLocks noGrp="1"/>
          </p:cNvSpPr>
          <p:nvPr>
            <p:ph type="title"/>
          </p:nvPr>
        </p:nvSpPr>
        <p:spPr>
          <a:xfrm>
            <a:off x="457200" y="152400"/>
            <a:ext cx="8229600" cy="990600"/>
          </a:xfrm>
          <a:prstGeom prst="rect">
            <a:avLst/>
          </a:prstGeom>
        </p:spPr>
        <p:txBody>
          <a:bodyPr vert="horz" anchor="b" anchorCtr="0">
            <a:normAutofit/>
          </a:bodyPr>
          <a:lstStyle/>
          <a:p>
            <a:r>
              <a:rPr kumimoji="0" lang="zh-CN" altLang="en-US" smtClean="0"/>
              <a:t>单击此处编辑母版标题样式</a:t>
            </a:r>
            <a:endParaRPr kumimoji="0" lang="en-US"/>
          </a:p>
        </p:txBody>
      </p:sp>
      <p:sp>
        <p:nvSpPr>
          <p:cNvPr id="13" name="文本占位符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4" name="日期占位符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530820CF-B880-4189-942D-D702A7CBA730}" type="datetimeFigureOut">
              <a:rPr lang="zh-CN" altLang="en-US" smtClean="0"/>
              <a:pPr/>
              <a:t>2012-8-21</a:t>
            </a:fld>
            <a:endParaRPr lang="zh-CN" altLang="en-US"/>
          </a:p>
        </p:txBody>
      </p:sp>
      <p:sp>
        <p:nvSpPr>
          <p:cNvPr id="3" name="页脚占位符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zh-CN" altLang="en-US"/>
          </a:p>
        </p:txBody>
      </p:sp>
      <p:sp>
        <p:nvSpPr>
          <p:cNvPr id="23" name="灯片编号占位符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0C913308-F349-4B6D-A68A-DD1791B4A57B}" type="slidenum">
              <a:rPr lang="zh-CN" altLang="en-US" smtClean="0"/>
              <a:pPr/>
              <a:t>‹#›</a:t>
            </a:fld>
            <a:endParaRPr lang="zh-CN" altLang="en-US"/>
          </a:p>
        </p:txBody>
      </p:sp>
      <p:sp>
        <p:nvSpPr>
          <p:cNvPr id="28" name="直接连接符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直接连接符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等腰三角形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www.hadapt.com/"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899592" y="3861048"/>
            <a:ext cx="7344816" cy="990600"/>
          </a:xfrm>
        </p:spPr>
        <p:txBody>
          <a:bodyPr>
            <a:normAutofit/>
          </a:bodyPr>
          <a:lstStyle/>
          <a:p>
            <a:r>
              <a:rPr lang="en-US" sz="2800" dirty="0" smtClean="0"/>
              <a:t>Calvin: Fast Distributed Transactions </a:t>
            </a:r>
            <a:r>
              <a:rPr lang="zh-CN" altLang="en-US" sz="2800" dirty="0" smtClean="0"/>
              <a:t/>
            </a:r>
            <a:br>
              <a:rPr lang="zh-CN" altLang="en-US" sz="2800" dirty="0" smtClean="0"/>
            </a:br>
            <a:r>
              <a:rPr lang="en-US" sz="2800" dirty="0" smtClean="0"/>
              <a:t>	for Partitioned Database Systems</a:t>
            </a:r>
            <a:endParaRPr lang="zh-CN" altLang="en-US" sz="2800" dirty="0"/>
          </a:p>
        </p:txBody>
      </p:sp>
      <p:sp>
        <p:nvSpPr>
          <p:cNvPr id="3" name="副标题 2"/>
          <p:cNvSpPr>
            <a:spLocks noGrp="1"/>
          </p:cNvSpPr>
          <p:nvPr>
            <p:ph type="subTitle" idx="1"/>
          </p:nvPr>
        </p:nvSpPr>
        <p:spPr/>
        <p:txBody>
          <a:bodyPr>
            <a:normAutofit fontScale="70000" lnSpcReduction="20000"/>
          </a:bodyPr>
          <a:lstStyle/>
          <a:p>
            <a:r>
              <a:rPr lang="en-US" altLang="zh-CN" dirty="0" smtClean="0"/>
              <a:t>Li </a:t>
            </a:r>
            <a:r>
              <a:rPr lang="en-US" altLang="zh-CN" dirty="0" err="1" smtClean="0"/>
              <a:t>Xiaona</a:t>
            </a:r>
            <a:endParaRPr lang="en-US" altLang="zh-CN" dirty="0" smtClean="0"/>
          </a:p>
          <a:p>
            <a:r>
              <a:rPr lang="en-US" altLang="zh-CN" dirty="0" smtClean="0"/>
              <a:t>2012-8</a:t>
            </a:r>
            <a:endParaRPr lang="zh-CN" alt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dirty="0" smtClean="0"/>
              <a:t>Ⅲ. System Architecture</a:t>
            </a:r>
            <a:endParaRPr lang="zh-CN" altLang="en-US" dirty="0"/>
          </a:p>
        </p:txBody>
      </p:sp>
      <p:sp>
        <p:nvSpPr>
          <p:cNvPr id="3" name="内容占位符 2"/>
          <p:cNvSpPr>
            <a:spLocks noGrp="1"/>
          </p:cNvSpPr>
          <p:nvPr>
            <p:ph sz="quarter" idx="1"/>
          </p:nvPr>
        </p:nvSpPr>
        <p:spPr>
          <a:xfrm>
            <a:off x="323528" y="1700808"/>
            <a:ext cx="8136904" cy="4248472"/>
          </a:xfrm>
        </p:spPr>
        <p:txBody>
          <a:bodyPr/>
          <a:lstStyle/>
          <a:p>
            <a:r>
              <a:rPr lang="en-US" dirty="0" smtClean="0"/>
              <a:t>Calvin is designed to serve as a scalable transactional layer above any storage system that implements a basic CRUD interface (create/insert, read, update, and delete)</a:t>
            </a:r>
          </a:p>
          <a:p>
            <a:r>
              <a:rPr lang="en-US" dirty="0" smtClean="0"/>
              <a:t>The essence of Calvin lies in separating the system into three separate layers of processing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79512" y="116632"/>
            <a:ext cx="8496944" cy="603448"/>
          </a:xfrm>
        </p:spPr>
        <p:txBody>
          <a:bodyPr>
            <a:normAutofit/>
          </a:bodyPr>
          <a:lstStyle/>
          <a:p>
            <a:r>
              <a:rPr lang="en-US" altLang="zh-CN" dirty="0" smtClean="0"/>
              <a:t>Ⅲ. System Architecture</a:t>
            </a:r>
            <a:endParaRPr lang="zh-CN" altLang="en-US" dirty="0"/>
          </a:p>
        </p:txBody>
      </p:sp>
      <p:pic>
        <p:nvPicPr>
          <p:cNvPr id="6" name="内容占位符 5" descr="QQ截图20120814143536.png"/>
          <p:cNvPicPr>
            <a:picLocks noGrp="1" noChangeAspect="1"/>
          </p:cNvPicPr>
          <p:nvPr>
            <p:ph sz="quarter" idx="1"/>
          </p:nvPr>
        </p:nvPicPr>
        <p:blipFill>
          <a:blip r:embed="rId2"/>
          <a:stretch>
            <a:fillRect/>
          </a:stretch>
        </p:blipFill>
        <p:spPr>
          <a:xfrm>
            <a:off x="107504" y="692696"/>
            <a:ext cx="8964488" cy="6048672"/>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152400"/>
            <a:ext cx="8229600" cy="900336"/>
          </a:xfrm>
        </p:spPr>
        <p:txBody>
          <a:bodyPr/>
          <a:lstStyle/>
          <a:p>
            <a:r>
              <a:rPr lang="en-US" altLang="zh-CN" dirty="0" smtClean="0"/>
              <a:t>Ⅲ. System Architecture</a:t>
            </a:r>
            <a:endParaRPr lang="zh-CN" altLang="en-US" dirty="0"/>
          </a:p>
        </p:txBody>
      </p:sp>
      <p:sp>
        <p:nvSpPr>
          <p:cNvPr id="3" name="内容占位符 2"/>
          <p:cNvSpPr>
            <a:spLocks noGrp="1"/>
          </p:cNvSpPr>
          <p:nvPr>
            <p:ph sz="quarter" idx="1"/>
          </p:nvPr>
        </p:nvSpPr>
        <p:spPr>
          <a:xfrm>
            <a:off x="395536" y="1124744"/>
            <a:ext cx="8568952" cy="5400600"/>
          </a:xfrm>
        </p:spPr>
        <p:txBody>
          <a:bodyPr>
            <a:normAutofit fontScale="92500" lnSpcReduction="20000"/>
          </a:bodyPr>
          <a:lstStyle/>
          <a:p>
            <a:r>
              <a:rPr lang="en-US" dirty="0" smtClean="0">
                <a:solidFill>
                  <a:srgbClr val="C00000"/>
                </a:solidFill>
              </a:rPr>
              <a:t>The sequencing layer </a:t>
            </a:r>
            <a:r>
              <a:rPr lang="en-US" dirty="0" smtClean="0"/>
              <a:t>(or “sequencer”)</a:t>
            </a:r>
          </a:p>
          <a:p>
            <a:pPr>
              <a:buNone/>
            </a:pPr>
            <a:r>
              <a:rPr lang="en-US" dirty="0" smtClean="0"/>
              <a:t>    Intercepts transactional inputs and places them into a global transactional input sequence—this sequence will be the order of transactions to which all replicas will ensure serial equivalence during their execution. The sequencer therefore also handles the replication and logging of this input sequence.</a:t>
            </a:r>
          </a:p>
          <a:p>
            <a:r>
              <a:rPr lang="en-US" dirty="0" smtClean="0">
                <a:solidFill>
                  <a:srgbClr val="C00000"/>
                </a:solidFill>
              </a:rPr>
              <a:t>The scheduling layer </a:t>
            </a:r>
            <a:r>
              <a:rPr lang="en-US" dirty="0" smtClean="0"/>
              <a:t>(or “scheduler”) </a:t>
            </a:r>
          </a:p>
          <a:p>
            <a:pPr>
              <a:buNone/>
            </a:pPr>
            <a:r>
              <a:rPr lang="en-US" dirty="0" smtClean="0"/>
              <a:t>    Orchestrates transaction execution using a </a:t>
            </a:r>
            <a:r>
              <a:rPr lang="en-US" dirty="0" smtClean="0">
                <a:solidFill>
                  <a:srgbClr val="C00000"/>
                </a:solidFill>
              </a:rPr>
              <a:t>deterministic locking scheme</a:t>
            </a:r>
            <a:r>
              <a:rPr lang="en-US" dirty="0" smtClean="0"/>
              <a:t> to guarantee equivalence to the serial order specified by the sequencing layer while allowing transactions to be executed concurrently by a pool of transaction execution threads. </a:t>
            </a:r>
          </a:p>
          <a:p>
            <a:r>
              <a:rPr lang="en-US" dirty="0" smtClean="0">
                <a:solidFill>
                  <a:srgbClr val="C00000"/>
                </a:solidFill>
              </a:rPr>
              <a:t>The storage layer</a:t>
            </a:r>
          </a:p>
          <a:p>
            <a:pPr>
              <a:buNone/>
            </a:pPr>
            <a:r>
              <a:rPr lang="en-US" dirty="0" smtClean="0"/>
              <a:t>   handles all physical data layout.  Calvin transactions access data using a simple CRUD interface; any storage engine supporting a similar interface can be plugged into Calvin fairly easily.</a:t>
            </a:r>
            <a:endParaRPr lang="zh-CN" altLang="en-US" dirty="0" smtClean="0"/>
          </a:p>
          <a:p>
            <a:endParaRPr lang="zh-CN" altLang="en-US" dirty="0" smtClean="0"/>
          </a:p>
          <a:p>
            <a:endParaRPr lang="zh-CN" alt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23528" y="152400"/>
            <a:ext cx="8363272" cy="990600"/>
          </a:xfrm>
        </p:spPr>
        <p:txBody>
          <a:bodyPr>
            <a:normAutofit fontScale="90000"/>
          </a:bodyPr>
          <a:lstStyle/>
          <a:p>
            <a:r>
              <a:rPr lang="en-US" altLang="zh-CN" dirty="0" smtClean="0"/>
              <a:t>Ⅲ. System Architecture</a:t>
            </a:r>
            <a:br>
              <a:rPr lang="en-US" altLang="zh-CN" dirty="0" smtClean="0"/>
            </a:br>
            <a:r>
              <a:rPr lang="en-US" altLang="zh-CN" dirty="0" smtClean="0"/>
              <a:t>          </a:t>
            </a:r>
            <a:r>
              <a:rPr lang="en-US" altLang="zh-CN" sz="2400" dirty="0" smtClean="0"/>
              <a:t>Sequencer and replication</a:t>
            </a:r>
            <a:endParaRPr lang="zh-CN" altLang="en-US" sz="2400" dirty="0"/>
          </a:p>
        </p:txBody>
      </p:sp>
      <p:sp>
        <p:nvSpPr>
          <p:cNvPr id="3" name="内容占位符 2"/>
          <p:cNvSpPr>
            <a:spLocks noGrp="1"/>
          </p:cNvSpPr>
          <p:nvPr>
            <p:ph sz="quarter" idx="1"/>
          </p:nvPr>
        </p:nvSpPr>
        <p:spPr>
          <a:xfrm>
            <a:off x="0" y="1268760"/>
            <a:ext cx="9144000" cy="5184576"/>
          </a:xfrm>
        </p:spPr>
        <p:txBody>
          <a:bodyPr>
            <a:normAutofit fontScale="92500" lnSpcReduction="10000"/>
          </a:bodyPr>
          <a:lstStyle/>
          <a:p>
            <a:r>
              <a:rPr lang="en-US" dirty="0" smtClean="0"/>
              <a:t>Calvin’s sequencing layer is distributed across all system replicas, and also partitioned across every machine within each replica. </a:t>
            </a:r>
            <a:endParaRPr lang="zh-CN" altLang="en-US" dirty="0" smtClean="0"/>
          </a:p>
          <a:p>
            <a:r>
              <a:rPr lang="en-US" dirty="0" smtClean="0"/>
              <a:t>Calvin divides time into 10-millisecond epochs during which every machine’s </a:t>
            </a:r>
            <a:r>
              <a:rPr lang="en-US" dirty="0" smtClean="0">
                <a:solidFill>
                  <a:srgbClr val="C00000"/>
                </a:solidFill>
              </a:rPr>
              <a:t>sequencer component </a:t>
            </a:r>
            <a:r>
              <a:rPr lang="en-US" dirty="0" smtClean="0"/>
              <a:t>collects transaction requests from clients.  At the end of each epoch, all requests that have arrived at a sequencer node are compiled into a batch.  This is the point at which </a:t>
            </a:r>
            <a:r>
              <a:rPr lang="en-US" dirty="0" smtClean="0">
                <a:solidFill>
                  <a:srgbClr val="C00000"/>
                </a:solidFill>
              </a:rPr>
              <a:t>replication of transactional inputs </a:t>
            </a:r>
            <a:r>
              <a:rPr lang="en-US" dirty="0" smtClean="0"/>
              <a:t>occurs. </a:t>
            </a:r>
          </a:p>
          <a:p>
            <a:r>
              <a:rPr lang="en-US" dirty="0" smtClean="0"/>
              <a:t>After a sequencer’s batch is successfully replicated, it sends a message to </a:t>
            </a:r>
            <a:r>
              <a:rPr lang="en-US" dirty="0" smtClean="0">
                <a:solidFill>
                  <a:srgbClr val="00B0F0"/>
                </a:solidFill>
              </a:rPr>
              <a:t>the scheduler on every partition within its replica </a:t>
            </a:r>
            <a:r>
              <a:rPr lang="en-US" dirty="0" smtClean="0"/>
              <a:t>containing </a:t>
            </a:r>
          </a:p>
          <a:p>
            <a:pPr>
              <a:buNone/>
            </a:pPr>
            <a:r>
              <a:rPr lang="en-US" sz="2400" dirty="0" smtClean="0"/>
              <a:t>   (1) the sequencer’s unique node ID</a:t>
            </a:r>
          </a:p>
          <a:p>
            <a:pPr>
              <a:buNone/>
            </a:pPr>
            <a:r>
              <a:rPr lang="en-US" sz="2400" dirty="0" smtClean="0"/>
              <a:t>   (2) the epoch number (which is synchronously incremented across the entire system once every 10 ms)</a:t>
            </a:r>
          </a:p>
          <a:p>
            <a:pPr>
              <a:buNone/>
            </a:pPr>
            <a:r>
              <a:rPr lang="en-US" sz="2400" dirty="0" smtClean="0"/>
              <a:t>   (3) all transaction inputs collected that the recipient will need to participate in. </a:t>
            </a:r>
          </a:p>
          <a:p>
            <a:pPr>
              <a:buNone/>
            </a:pPr>
            <a:endParaRPr lang="zh-CN" altLang="en-US" dirty="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dirty="0" smtClean="0"/>
              <a:t>Ⅲ. System Architecture</a:t>
            </a:r>
            <a:br>
              <a:rPr lang="en-US" altLang="zh-CN" dirty="0" smtClean="0"/>
            </a:br>
            <a:r>
              <a:rPr lang="en-US" altLang="zh-CN" dirty="0" smtClean="0"/>
              <a:t>          </a:t>
            </a:r>
            <a:r>
              <a:rPr lang="en-US" altLang="zh-CN" sz="2400" dirty="0" smtClean="0"/>
              <a:t>Sequencer and replication</a:t>
            </a:r>
            <a:endParaRPr lang="zh-CN" altLang="en-US" dirty="0"/>
          </a:p>
        </p:txBody>
      </p:sp>
      <p:sp>
        <p:nvSpPr>
          <p:cNvPr id="3" name="内容占位符 2"/>
          <p:cNvSpPr>
            <a:spLocks noGrp="1"/>
          </p:cNvSpPr>
          <p:nvPr>
            <p:ph sz="quarter" idx="1"/>
          </p:nvPr>
        </p:nvSpPr>
        <p:spPr>
          <a:xfrm>
            <a:off x="323528" y="1219200"/>
            <a:ext cx="8640960" cy="5018112"/>
          </a:xfrm>
        </p:spPr>
        <p:txBody>
          <a:bodyPr/>
          <a:lstStyle/>
          <a:p>
            <a:r>
              <a:rPr lang="en-US" dirty="0" smtClean="0">
                <a:solidFill>
                  <a:srgbClr val="C00000"/>
                </a:solidFill>
              </a:rPr>
              <a:t>Replication groups</a:t>
            </a:r>
            <a:endParaRPr lang="en-US" dirty="0" smtClean="0"/>
          </a:p>
          <a:p>
            <a:pPr>
              <a:buNone/>
            </a:pPr>
            <a:r>
              <a:rPr lang="en-US" dirty="0" smtClean="0"/>
              <a:t>   each of which contains all replicas of a particular partition.</a:t>
            </a:r>
          </a:p>
          <a:p>
            <a:r>
              <a:rPr lang="en-US" dirty="0" smtClean="0"/>
              <a:t>Calvin currently supports two modes for replicating transactional input: </a:t>
            </a:r>
          </a:p>
          <a:p>
            <a:pPr lvl="1">
              <a:buFont typeface="Arial" pitchFamily="34" charset="0"/>
              <a:buChar char="•"/>
            </a:pPr>
            <a:r>
              <a:rPr lang="en-US" altLang="zh-CN" dirty="0" smtClean="0"/>
              <a:t>asynchronous </a:t>
            </a:r>
            <a:r>
              <a:rPr lang="en-US" altLang="zh-CN" dirty="0" err="1" smtClean="0"/>
              <a:t>replication</a:t>
            </a:r>
            <a:r>
              <a:rPr lang="en-US" altLang="zh-CN" dirty="0" err="1" smtClean="0">
                <a:sym typeface="Wingdings" pitchFamily="2" charset="2"/>
              </a:rPr>
              <a:t></a:t>
            </a:r>
            <a:r>
              <a:rPr lang="en-US" altLang="zh-CN" dirty="0" err="1" smtClean="0"/>
              <a:t>a</a:t>
            </a:r>
            <a:r>
              <a:rPr lang="en-US" altLang="zh-CN" dirty="0" smtClean="0"/>
              <a:t> master replica</a:t>
            </a:r>
          </a:p>
          <a:p>
            <a:pPr lvl="1">
              <a:buFont typeface="Arial" pitchFamily="34" charset="0"/>
              <a:buChar char="•"/>
            </a:pPr>
            <a:r>
              <a:rPr lang="en-US" altLang="zh-CN" dirty="0" err="1" smtClean="0"/>
              <a:t>Paxos</a:t>
            </a:r>
            <a:r>
              <a:rPr lang="en-US" altLang="zh-CN" dirty="0" smtClean="0"/>
              <a:t>-based synchronous </a:t>
            </a:r>
            <a:r>
              <a:rPr lang="en-US" altLang="zh-CN" dirty="0" err="1" smtClean="0"/>
              <a:t>replication</a:t>
            </a:r>
            <a:r>
              <a:rPr lang="en-US" altLang="zh-CN" dirty="0" err="1" smtClean="0">
                <a:sym typeface="Wingdings" pitchFamily="2" charset="2"/>
              </a:rPr>
              <a:t></a:t>
            </a:r>
            <a:r>
              <a:rPr lang="en-US" altLang="zh-CN" dirty="0" err="1" smtClean="0"/>
              <a:t>u</a:t>
            </a:r>
            <a:r>
              <a:rPr lang="en-US" dirty="0" err="1" smtClean="0"/>
              <a:t>se</a:t>
            </a:r>
            <a:r>
              <a:rPr lang="en-US" dirty="0" smtClean="0"/>
              <a:t> </a:t>
            </a:r>
            <a:r>
              <a:rPr lang="en-US" dirty="0" err="1" smtClean="0"/>
              <a:t>Paxos</a:t>
            </a:r>
            <a:r>
              <a:rPr lang="en-US" dirty="0" smtClean="0"/>
              <a:t> to agree on a combined batch of transaction requests for each epoch</a:t>
            </a:r>
            <a:endParaRPr lang="zh-CN" altLang="en-US" dirty="0"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sz="2800" dirty="0" smtClean="0"/>
              <a:t>Ⅲ. </a:t>
            </a:r>
            <a:r>
              <a:rPr lang="en-US" altLang="zh-CN" sz="2900" dirty="0" smtClean="0"/>
              <a:t>System Architecture</a:t>
            </a:r>
            <a:r>
              <a:rPr lang="en-US" altLang="zh-CN" dirty="0" smtClean="0"/>
              <a:t/>
            </a:r>
            <a:br>
              <a:rPr lang="en-US" altLang="zh-CN" dirty="0" smtClean="0"/>
            </a:br>
            <a:r>
              <a:rPr lang="en-US" altLang="zh-CN" sz="2200" dirty="0" smtClean="0"/>
              <a:t>          Scheduler and concurrency control</a:t>
            </a:r>
            <a:endParaRPr lang="zh-CN" altLang="en-US" sz="2200" dirty="0"/>
          </a:p>
        </p:txBody>
      </p:sp>
      <p:sp>
        <p:nvSpPr>
          <p:cNvPr id="3" name="内容占位符 2"/>
          <p:cNvSpPr>
            <a:spLocks noGrp="1"/>
          </p:cNvSpPr>
          <p:nvPr>
            <p:ph sz="quarter" idx="1"/>
          </p:nvPr>
        </p:nvSpPr>
        <p:spPr>
          <a:xfrm>
            <a:off x="107504" y="1219200"/>
            <a:ext cx="8856984" cy="5162128"/>
          </a:xfrm>
        </p:spPr>
        <p:txBody>
          <a:bodyPr>
            <a:normAutofit fontScale="92500"/>
          </a:bodyPr>
          <a:lstStyle/>
          <a:p>
            <a:r>
              <a:rPr lang="en-US" dirty="0" smtClean="0"/>
              <a:t>Calvin’s </a:t>
            </a:r>
            <a:r>
              <a:rPr lang="en-US" dirty="0" smtClean="0">
                <a:solidFill>
                  <a:srgbClr val="C00000"/>
                </a:solidFill>
              </a:rPr>
              <a:t>deterministic lock manager </a:t>
            </a:r>
            <a:r>
              <a:rPr lang="en-US" dirty="0" smtClean="0"/>
              <a:t>is partitioned across the entire scheduling layer, and each node’s scheduler is only responsible for locking records that are stored at that node’s storage component.</a:t>
            </a:r>
          </a:p>
          <a:p>
            <a:pPr>
              <a:buNone/>
            </a:pPr>
            <a:endParaRPr lang="en-US" dirty="0" smtClean="0"/>
          </a:p>
          <a:p>
            <a:r>
              <a:rPr lang="en-US" dirty="0" smtClean="0"/>
              <a:t> The locking protocol resembles strict two-phase locking, but with two added invariants: </a:t>
            </a:r>
          </a:p>
          <a:p>
            <a:pPr lvl="1">
              <a:buFont typeface="Arial" pitchFamily="34" charset="0"/>
              <a:buChar char="•"/>
            </a:pPr>
            <a:r>
              <a:rPr lang="en-US" altLang="zh-CN" sz="2400" dirty="0" smtClean="0"/>
              <a:t>For any pair of transactions A and B that both request exclusive locks on some local record R, if transaction A appears before B </a:t>
            </a:r>
            <a:r>
              <a:rPr lang="en-US" altLang="zh-CN" sz="2400" dirty="0" smtClean="0">
                <a:solidFill>
                  <a:srgbClr val="C00000"/>
                </a:solidFill>
              </a:rPr>
              <a:t>in the serial order provided by the sequencing layer </a:t>
            </a:r>
            <a:r>
              <a:rPr lang="en-US" altLang="zh-CN" sz="2400" dirty="0" smtClean="0"/>
              <a:t>then A must request its lock on R before B does.</a:t>
            </a:r>
          </a:p>
          <a:p>
            <a:pPr lvl="1">
              <a:buFont typeface="Arial" pitchFamily="34" charset="0"/>
              <a:buChar char="•"/>
            </a:pPr>
            <a:r>
              <a:rPr lang="en-US" altLang="zh-CN" sz="2400" dirty="0" smtClean="0"/>
              <a:t>The lock manager must grant each lock to requesting transactions </a:t>
            </a:r>
            <a:r>
              <a:rPr lang="en-US" altLang="zh-CN" sz="2400" dirty="0" smtClean="0">
                <a:solidFill>
                  <a:srgbClr val="C00000"/>
                </a:solidFill>
              </a:rPr>
              <a:t>strictly in the order </a:t>
            </a:r>
            <a:r>
              <a:rPr lang="en-US" altLang="zh-CN" sz="2400" dirty="0" smtClean="0"/>
              <a:t>in which those transactions requested the lock</a:t>
            </a:r>
          </a:p>
          <a:p>
            <a:endParaRPr lang="zh-CN" altLang="en-US" dirty="0" smtClean="0"/>
          </a:p>
          <a:p>
            <a:endParaRPr lang="zh-CN" alt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dirty="0" smtClean="0"/>
              <a:t>Ⅲ. System Architecture</a:t>
            </a:r>
            <a:br>
              <a:rPr lang="en-US" altLang="zh-CN" dirty="0" smtClean="0"/>
            </a:br>
            <a:r>
              <a:rPr lang="en-US" altLang="zh-CN" dirty="0" smtClean="0"/>
              <a:t>          </a:t>
            </a:r>
            <a:r>
              <a:rPr lang="en-US" altLang="zh-CN" sz="2400" dirty="0" smtClean="0"/>
              <a:t>Scheduler and concurrency control</a:t>
            </a:r>
            <a:endParaRPr lang="zh-CN" altLang="en-US" sz="2400" dirty="0"/>
          </a:p>
        </p:txBody>
      </p:sp>
      <p:sp>
        <p:nvSpPr>
          <p:cNvPr id="3" name="内容占位符 2"/>
          <p:cNvSpPr>
            <a:spLocks noGrp="1"/>
          </p:cNvSpPr>
          <p:nvPr>
            <p:ph sz="quarter" idx="1"/>
          </p:nvPr>
        </p:nvSpPr>
        <p:spPr>
          <a:xfrm>
            <a:off x="251520" y="1196752"/>
            <a:ext cx="8712968" cy="5040560"/>
          </a:xfrm>
        </p:spPr>
        <p:txBody>
          <a:bodyPr/>
          <a:lstStyle/>
          <a:p>
            <a:r>
              <a:rPr lang="en-US" dirty="0" smtClean="0"/>
              <a:t>Once a transaction has acquired all of its locks under this protocol (and can therefore be safely executed in its entirety)</a:t>
            </a:r>
            <a:r>
              <a:rPr lang="zh-CN" altLang="en-US" dirty="0" smtClean="0"/>
              <a:t>，</a:t>
            </a:r>
            <a:r>
              <a:rPr lang="en-US" dirty="0" smtClean="0"/>
              <a:t> it is handed off to a worker thread to be executed. </a:t>
            </a:r>
          </a:p>
          <a:p>
            <a:pPr>
              <a:buNone/>
            </a:pPr>
            <a:r>
              <a:rPr lang="en-US" dirty="0" smtClean="0"/>
              <a:t>   Each actual transaction execution by a worker thread proceeds </a:t>
            </a:r>
            <a:r>
              <a:rPr lang="en-US" dirty="0" smtClean="0">
                <a:solidFill>
                  <a:srgbClr val="C00000"/>
                </a:solidFill>
              </a:rPr>
              <a:t>in five phases</a:t>
            </a:r>
            <a:r>
              <a:rPr lang="en-US" dirty="0" smtClean="0"/>
              <a:t>:</a:t>
            </a:r>
          </a:p>
          <a:p>
            <a:pPr lvl="1">
              <a:buFont typeface="Arial" pitchFamily="34" charset="0"/>
              <a:buChar char="•"/>
            </a:pPr>
            <a:r>
              <a:rPr lang="en-US" altLang="zh-CN" dirty="0" smtClean="0"/>
              <a:t>1.  Read/write set</a:t>
            </a:r>
          </a:p>
          <a:p>
            <a:pPr lvl="1">
              <a:buFont typeface="Arial" pitchFamily="34" charset="0"/>
              <a:buChar char="•"/>
            </a:pPr>
            <a:r>
              <a:rPr lang="en-US" altLang="zh-CN" dirty="0" smtClean="0"/>
              <a:t>2.  Perform local reads. </a:t>
            </a:r>
          </a:p>
          <a:p>
            <a:pPr lvl="1">
              <a:buFont typeface="Arial" pitchFamily="34" charset="0"/>
              <a:buChar char="•"/>
            </a:pPr>
            <a:r>
              <a:rPr lang="en-US" altLang="zh-CN" dirty="0" smtClean="0"/>
              <a:t>3.  Serve remote reads. </a:t>
            </a:r>
          </a:p>
          <a:p>
            <a:pPr lvl="1">
              <a:buFont typeface="Arial" pitchFamily="34" charset="0"/>
              <a:buChar char="•"/>
            </a:pPr>
            <a:r>
              <a:rPr lang="en-US" altLang="zh-CN" dirty="0" smtClean="0"/>
              <a:t>4.  Collect remote read results.</a:t>
            </a:r>
          </a:p>
          <a:p>
            <a:pPr lvl="1">
              <a:buFont typeface="Arial" pitchFamily="34" charset="0"/>
              <a:buChar char="•"/>
            </a:pPr>
            <a:r>
              <a:rPr lang="en-US" altLang="zh-CN" dirty="0" smtClean="0"/>
              <a:t>5.  Transaction logic execution and applying writes.</a:t>
            </a:r>
            <a:endParaRPr lang="zh-CN" altLang="en-US" dirty="0" smtClean="0"/>
          </a:p>
          <a:p>
            <a:endParaRPr lang="zh-CN" alt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23528" y="188640"/>
            <a:ext cx="8496944" cy="810344"/>
          </a:xfrm>
        </p:spPr>
        <p:txBody>
          <a:bodyPr/>
          <a:lstStyle/>
          <a:p>
            <a:r>
              <a:rPr lang="en-US" altLang="zh-CN" dirty="0" smtClean="0"/>
              <a:t>Ⅳ. Calvin with Disk-based Storage</a:t>
            </a:r>
            <a:endParaRPr lang="zh-CN" altLang="en-US" dirty="0"/>
          </a:p>
        </p:txBody>
      </p:sp>
      <p:sp>
        <p:nvSpPr>
          <p:cNvPr id="3" name="内容占位符 2"/>
          <p:cNvSpPr>
            <a:spLocks noGrp="1"/>
          </p:cNvSpPr>
          <p:nvPr>
            <p:ph sz="quarter" idx="1"/>
          </p:nvPr>
        </p:nvSpPr>
        <p:spPr>
          <a:xfrm>
            <a:off x="179512" y="1219200"/>
            <a:ext cx="8784976" cy="5306144"/>
          </a:xfrm>
        </p:spPr>
        <p:txBody>
          <a:bodyPr>
            <a:normAutofit fontScale="92500" lnSpcReduction="20000"/>
          </a:bodyPr>
          <a:lstStyle/>
          <a:p>
            <a:r>
              <a:rPr lang="en-US" dirty="0" smtClean="0">
                <a:solidFill>
                  <a:srgbClr val="C00000"/>
                </a:solidFill>
              </a:rPr>
              <a:t>A major disadvantage of deterministic database systems relative to traditional nondeterministic systems is </a:t>
            </a:r>
            <a:r>
              <a:rPr lang="en-US" dirty="0" smtClean="0"/>
              <a:t>that nondeterministic systems are able to guarantee equivalence to any serial order,  and can therefore arbitrarily </a:t>
            </a:r>
            <a:r>
              <a:rPr lang="en-US" dirty="0" smtClean="0">
                <a:solidFill>
                  <a:srgbClr val="FF0000"/>
                </a:solidFill>
              </a:rPr>
              <a:t>reorder</a:t>
            </a:r>
            <a:r>
              <a:rPr lang="en-US" dirty="0" smtClean="0"/>
              <a:t> transactions, whereas a system like Calvin is constrained to respect whatever order the sequencer chooses. </a:t>
            </a:r>
          </a:p>
          <a:p>
            <a:r>
              <a:rPr lang="en-US" dirty="0" smtClean="0"/>
              <a:t>Calvin avoids this disadvantage of determinism in the context of disk-based databases by following its guiding design </a:t>
            </a:r>
            <a:r>
              <a:rPr lang="en-US" dirty="0" smtClean="0">
                <a:solidFill>
                  <a:srgbClr val="C00000"/>
                </a:solidFill>
              </a:rPr>
              <a:t>principle:</a:t>
            </a:r>
            <a:r>
              <a:rPr lang="en-US" dirty="0" smtClean="0"/>
              <a:t> move as much as possible of the heavy lifting to earlier in the transaction processing pipeline, before locks are acquired. </a:t>
            </a:r>
          </a:p>
          <a:p>
            <a:r>
              <a:rPr lang="en-US" dirty="0" smtClean="0"/>
              <a:t>Any time a sequencer component receives a request for a transaction that may incur a disk stall, it introduces </a:t>
            </a:r>
            <a:r>
              <a:rPr lang="en-US" dirty="0" smtClean="0">
                <a:solidFill>
                  <a:srgbClr val="C00000"/>
                </a:solidFill>
              </a:rPr>
              <a:t>an artificial delay</a:t>
            </a:r>
            <a:r>
              <a:rPr lang="en-US" dirty="0" smtClean="0"/>
              <a:t> </a:t>
            </a:r>
            <a:r>
              <a:rPr lang="en-US" dirty="0" smtClean="0">
                <a:solidFill>
                  <a:srgbClr val="00B0F0"/>
                </a:solidFill>
              </a:rPr>
              <a:t>before</a:t>
            </a:r>
            <a:r>
              <a:rPr lang="en-US" dirty="0" smtClean="0"/>
              <a:t> forwarding the transaction request to the scheduling layer and meanwhile sends requests to all relevant storage components to “warm up” the disk-resident records that the transaction will access.</a:t>
            </a:r>
            <a:endParaRPr lang="zh-CN" altLang="en-US" dirty="0"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39552" y="188640"/>
            <a:ext cx="7869560" cy="828328"/>
          </a:xfrm>
        </p:spPr>
        <p:txBody>
          <a:bodyPr/>
          <a:lstStyle/>
          <a:p>
            <a:r>
              <a:rPr lang="en-US" altLang="zh-CN" dirty="0" smtClean="0"/>
              <a:t>Ⅳ. Calvin with Disk-based Storage</a:t>
            </a:r>
            <a:endParaRPr lang="zh-CN" altLang="en-US" dirty="0"/>
          </a:p>
        </p:txBody>
      </p:sp>
      <p:sp>
        <p:nvSpPr>
          <p:cNvPr id="3" name="内容占位符 2"/>
          <p:cNvSpPr>
            <a:spLocks noGrp="1"/>
          </p:cNvSpPr>
          <p:nvPr>
            <p:ph sz="quarter" idx="1"/>
          </p:nvPr>
        </p:nvSpPr>
        <p:spPr>
          <a:xfrm>
            <a:off x="251520" y="1219200"/>
            <a:ext cx="8640960" cy="5162128"/>
          </a:xfrm>
        </p:spPr>
        <p:txBody>
          <a:bodyPr>
            <a:normAutofit/>
          </a:bodyPr>
          <a:lstStyle/>
          <a:p>
            <a:pPr>
              <a:buNone/>
            </a:pPr>
            <a:r>
              <a:rPr lang="en-US" dirty="0" smtClean="0">
                <a:solidFill>
                  <a:srgbClr val="C00000"/>
                </a:solidFill>
              </a:rPr>
              <a:t>   Two main challenges </a:t>
            </a:r>
            <a:r>
              <a:rPr lang="en-US" dirty="0" smtClean="0"/>
              <a:t>in reconciling deterministic execution with disk-based storage. </a:t>
            </a:r>
          </a:p>
          <a:p>
            <a:pPr lvl="1">
              <a:buFont typeface="Arial" pitchFamily="34" charset="0"/>
              <a:buChar char="•"/>
            </a:pPr>
            <a:r>
              <a:rPr lang="en-US" altLang="zh-CN" dirty="0" smtClean="0"/>
              <a:t>disk latencies must be accurately predicted so that transactions are delayed for the appropriate amount of time.</a:t>
            </a:r>
          </a:p>
          <a:p>
            <a:pPr lvl="1">
              <a:buNone/>
            </a:pPr>
            <a:r>
              <a:rPr lang="en-US" altLang="zh-CN" dirty="0" smtClean="0">
                <a:sym typeface="Wingdings" pitchFamily="2" charset="2"/>
              </a:rPr>
              <a:t>   </a:t>
            </a:r>
            <a:r>
              <a:rPr lang="en-US" dirty="0" smtClean="0"/>
              <a:t>a fundamental tradeoff between </a:t>
            </a:r>
            <a:r>
              <a:rPr lang="en-US" dirty="0" smtClean="0">
                <a:solidFill>
                  <a:srgbClr val="C00000"/>
                </a:solidFill>
              </a:rPr>
              <a:t>total transactional latency </a:t>
            </a:r>
            <a:r>
              <a:rPr lang="en-US" dirty="0" smtClean="0"/>
              <a:t>and </a:t>
            </a:r>
            <a:r>
              <a:rPr lang="en-US" dirty="0" smtClean="0">
                <a:solidFill>
                  <a:srgbClr val="C00000"/>
                </a:solidFill>
              </a:rPr>
              <a:t>contention</a:t>
            </a:r>
            <a:r>
              <a:rPr lang="en-US" dirty="0" smtClean="0"/>
              <a:t> when estimating for disk I/O latency. </a:t>
            </a:r>
            <a:endParaRPr lang="en-US" altLang="zh-CN" dirty="0" smtClean="0"/>
          </a:p>
          <a:p>
            <a:pPr lvl="1">
              <a:buFont typeface="Arial" pitchFamily="34" charset="0"/>
              <a:buChar char="•"/>
            </a:pPr>
            <a:r>
              <a:rPr lang="en-US" altLang="zh-CN" dirty="0" smtClean="0"/>
              <a:t>Calvin’s sequencer layer must accurately track which keys are in memory across all storage nodes in order to determine when </a:t>
            </a:r>
            <a:r>
              <a:rPr lang="en-US" altLang="zh-CN" dirty="0" err="1" smtClean="0"/>
              <a:t>prefetching</a:t>
            </a:r>
            <a:r>
              <a:rPr lang="en-US" altLang="zh-CN" dirty="0" smtClean="0"/>
              <a:t> is necessary.</a:t>
            </a:r>
          </a:p>
          <a:p>
            <a:pPr lvl="1">
              <a:buNone/>
            </a:pPr>
            <a:r>
              <a:rPr lang="en-US" altLang="zh-CN" dirty="0" smtClean="0">
                <a:sym typeface="Wingdings" pitchFamily="2" charset="2"/>
              </a:rPr>
              <a:t>   </a:t>
            </a:r>
            <a:r>
              <a:rPr lang="en-US" dirty="0" smtClean="0"/>
              <a:t> If global lists of hot keys are not tracked at every sequencer, there are two solutions.</a:t>
            </a:r>
            <a:endParaRPr lang="zh-CN" alt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Ⅴ. </a:t>
            </a:r>
            <a:r>
              <a:rPr lang="en-US" altLang="zh-CN" dirty="0" err="1" smtClean="0"/>
              <a:t>Checkpointing</a:t>
            </a:r>
            <a:endParaRPr lang="zh-CN" altLang="en-US" dirty="0"/>
          </a:p>
        </p:txBody>
      </p:sp>
      <p:sp>
        <p:nvSpPr>
          <p:cNvPr id="3" name="内容占位符 2"/>
          <p:cNvSpPr>
            <a:spLocks noGrp="1"/>
          </p:cNvSpPr>
          <p:nvPr>
            <p:ph sz="quarter" idx="1"/>
          </p:nvPr>
        </p:nvSpPr>
        <p:spPr>
          <a:xfrm>
            <a:off x="107504" y="1268760"/>
            <a:ext cx="8892480" cy="4888200"/>
          </a:xfrm>
        </p:spPr>
        <p:txBody>
          <a:bodyPr>
            <a:normAutofit/>
          </a:bodyPr>
          <a:lstStyle/>
          <a:p>
            <a:r>
              <a:rPr lang="en-US" dirty="0" smtClean="0"/>
              <a:t>Deterministic database systems have two properties that simplify the task of ensuring fault tolerance. </a:t>
            </a:r>
          </a:p>
          <a:p>
            <a:pPr lvl="1">
              <a:buFont typeface="Arial" pitchFamily="34" charset="0"/>
              <a:buChar char="•"/>
            </a:pPr>
            <a:r>
              <a:rPr lang="en-US" altLang="zh-CN" sz="2100" dirty="0" smtClean="0"/>
              <a:t>First, active replication allows clients to instantaneously failover to another replica in the event of a crash. </a:t>
            </a:r>
          </a:p>
          <a:p>
            <a:pPr lvl="1">
              <a:buFont typeface="Arial" pitchFamily="34" charset="0"/>
              <a:buChar char="•"/>
            </a:pPr>
            <a:r>
              <a:rPr lang="en-US" altLang="zh-CN" sz="2100" dirty="0" smtClean="0"/>
              <a:t>Second, only the transactional input is logged—there is no need to pay the overhead of physical REDO logging. </a:t>
            </a:r>
          </a:p>
          <a:p>
            <a:r>
              <a:rPr lang="en-US" dirty="0" smtClean="0"/>
              <a:t>Calvin supports three </a:t>
            </a:r>
            <a:r>
              <a:rPr lang="en-US" dirty="0" err="1" smtClean="0"/>
              <a:t>checkpointing</a:t>
            </a:r>
            <a:r>
              <a:rPr lang="en-US" dirty="0" smtClean="0"/>
              <a:t> modes:</a:t>
            </a:r>
          </a:p>
          <a:p>
            <a:pPr lvl="1">
              <a:buFont typeface="Arial" pitchFamily="34" charset="0"/>
              <a:buChar char="•"/>
            </a:pPr>
            <a:r>
              <a:rPr lang="en-US" altLang="zh-CN" sz="2100" dirty="0" smtClean="0"/>
              <a:t>naïve synchronous </a:t>
            </a:r>
            <a:r>
              <a:rPr lang="en-US" altLang="zh-CN" sz="2100" dirty="0" err="1" smtClean="0"/>
              <a:t>checkpointing</a:t>
            </a:r>
            <a:endParaRPr lang="en-US" altLang="zh-CN" sz="2100" dirty="0" smtClean="0"/>
          </a:p>
          <a:p>
            <a:pPr lvl="1">
              <a:buFont typeface="Arial" pitchFamily="34" charset="0"/>
              <a:buChar char="•"/>
            </a:pPr>
            <a:r>
              <a:rPr lang="en-US" altLang="zh-CN" sz="2100" dirty="0" smtClean="0"/>
              <a:t>an asynchronous variation of Cao et al.’s </a:t>
            </a:r>
            <a:r>
              <a:rPr lang="en-US" altLang="zh-CN" sz="2100" dirty="0" err="1" smtClean="0"/>
              <a:t>Zig-Zag</a:t>
            </a:r>
            <a:r>
              <a:rPr lang="en-US" altLang="zh-CN" sz="2100" dirty="0" smtClean="0"/>
              <a:t> algorithm [10]</a:t>
            </a:r>
          </a:p>
          <a:p>
            <a:pPr lvl="1">
              <a:buFont typeface="Arial" pitchFamily="34" charset="0"/>
              <a:buChar char="•"/>
            </a:pPr>
            <a:r>
              <a:rPr lang="en-US" altLang="zh-CN" sz="2100" dirty="0" smtClean="0"/>
              <a:t>an asynchronous snapshot mode that is supported only when the storage layer supports full </a:t>
            </a:r>
            <a:r>
              <a:rPr lang="en-US" altLang="zh-CN" sz="2100" dirty="0" err="1" smtClean="0"/>
              <a:t>multiversioning</a:t>
            </a:r>
            <a:r>
              <a:rPr lang="en-US" altLang="zh-CN" sz="2100" dirty="0" smtClean="0"/>
              <a:t>. </a:t>
            </a:r>
            <a:endParaRPr lang="zh-CN" altLang="en-US" sz="2100" dirty="0" smtClean="0"/>
          </a:p>
        </p:txBody>
      </p:sp>
      <p:sp>
        <p:nvSpPr>
          <p:cNvPr id="4" name="TextBox 3"/>
          <p:cNvSpPr txBox="1"/>
          <p:nvPr/>
        </p:nvSpPr>
        <p:spPr>
          <a:xfrm>
            <a:off x="251520" y="6093296"/>
            <a:ext cx="8892480" cy="615553"/>
          </a:xfrm>
          <a:prstGeom prst="rect">
            <a:avLst/>
          </a:prstGeom>
          <a:noFill/>
        </p:spPr>
        <p:txBody>
          <a:bodyPr wrap="square" rtlCol="0">
            <a:spAutoFit/>
          </a:bodyPr>
          <a:lstStyle/>
          <a:p>
            <a:r>
              <a:rPr lang="en-US" altLang="zh-CN" sz="1600" dirty="0" smtClean="0"/>
              <a:t>[10]</a:t>
            </a:r>
            <a:r>
              <a:rPr lang="en-US" altLang="zh-CN" sz="1600" dirty="0" err="1" smtClean="0"/>
              <a:t>T.Cao</a:t>
            </a:r>
            <a:r>
              <a:rPr lang="en-US" altLang="zh-CN" sz="1600" dirty="0" smtClean="0"/>
              <a:t>, </a:t>
            </a:r>
            <a:r>
              <a:rPr lang="en-US" altLang="zh-CN" sz="1600" dirty="0" err="1" smtClean="0"/>
              <a:t>M.Vaz</a:t>
            </a:r>
            <a:r>
              <a:rPr lang="en-US" altLang="zh-CN" sz="1600" dirty="0" smtClean="0"/>
              <a:t> </a:t>
            </a:r>
            <a:r>
              <a:rPr lang="en-US" altLang="zh-CN" sz="1600" dirty="0" err="1" smtClean="0"/>
              <a:t>Salles</a:t>
            </a:r>
            <a:r>
              <a:rPr lang="en-US" altLang="zh-CN" sz="1600" dirty="0" smtClean="0"/>
              <a:t>, </a:t>
            </a:r>
            <a:r>
              <a:rPr lang="en-US" altLang="zh-CN" sz="1600" dirty="0" err="1" smtClean="0"/>
              <a:t>B.Sowell</a:t>
            </a:r>
            <a:r>
              <a:rPr lang="en-US" altLang="zh-CN" sz="1600" dirty="0" smtClean="0"/>
              <a:t>, </a:t>
            </a:r>
            <a:r>
              <a:rPr lang="en-US" altLang="zh-CN" sz="1600" dirty="0" err="1" smtClean="0"/>
              <a:t>Y.Yue</a:t>
            </a:r>
            <a:r>
              <a:rPr lang="en-US" altLang="zh-CN" sz="1600" dirty="0" smtClean="0"/>
              <a:t>, </a:t>
            </a:r>
            <a:r>
              <a:rPr lang="en-US" altLang="zh-CN" sz="1600" dirty="0" err="1" smtClean="0"/>
              <a:t>A.Demers</a:t>
            </a:r>
            <a:r>
              <a:rPr lang="en-US" altLang="zh-CN" sz="1600" dirty="0" smtClean="0"/>
              <a:t>, </a:t>
            </a:r>
            <a:r>
              <a:rPr lang="en-US" altLang="zh-CN" sz="1600" dirty="0" err="1" smtClean="0"/>
              <a:t>J.Gehrke</a:t>
            </a:r>
            <a:r>
              <a:rPr lang="en-US" altLang="zh-CN" sz="1600" dirty="0" smtClean="0"/>
              <a:t>, and </a:t>
            </a:r>
            <a:r>
              <a:rPr lang="en-US" altLang="zh-CN" sz="1600" dirty="0" err="1" smtClean="0"/>
              <a:t>W.White</a:t>
            </a:r>
            <a:r>
              <a:rPr lang="en-US" altLang="zh-CN" sz="1600" dirty="0" smtClean="0"/>
              <a:t>. Fast checkpoint recovery algorithms for frequently consistent application. In SIGMOD, 2011</a:t>
            </a:r>
            <a:r>
              <a:rPr lang="en-US" altLang="zh-CN" dirty="0" smtClean="0"/>
              <a:t>.</a:t>
            </a:r>
            <a:endParaRPr lang="zh-CN"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152400"/>
            <a:ext cx="8229600" cy="756320"/>
          </a:xfrm>
        </p:spPr>
        <p:txBody>
          <a:bodyPr/>
          <a:lstStyle/>
          <a:p>
            <a:r>
              <a:rPr lang="en-US" altLang="zh-CN" dirty="0" smtClean="0"/>
              <a:t>Related Information</a:t>
            </a:r>
            <a:endParaRPr lang="zh-CN" altLang="en-US" dirty="0"/>
          </a:p>
        </p:txBody>
      </p:sp>
      <p:sp>
        <p:nvSpPr>
          <p:cNvPr id="3" name="内容占位符 2"/>
          <p:cNvSpPr>
            <a:spLocks noGrp="1"/>
          </p:cNvSpPr>
          <p:nvPr>
            <p:ph sz="quarter" idx="1"/>
          </p:nvPr>
        </p:nvSpPr>
        <p:spPr>
          <a:xfrm>
            <a:off x="179512" y="1219200"/>
            <a:ext cx="8784976" cy="5450160"/>
          </a:xfrm>
        </p:spPr>
        <p:txBody>
          <a:bodyPr>
            <a:normAutofit fontScale="85000" lnSpcReduction="20000"/>
          </a:bodyPr>
          <a:lstStyle/>
          <a:p>
            <a:r>
              <a:rPr lang="en-US" dirty="0" smtClean="0"/>
              <a:t>Department of Computer </a:t>
            </a:r>
            <a:r>
              <a:rPr lang="en-US" dirty="0" err="1" smtClean="0"/>
              <a:t>Science,Yale</a:t>
            </a:r>
            <a:r>
              <a:rPr lang="en-US" dirty="0" smtClean="0"/>
              <a:t> University</a:t>
            </a:r>
            <a:endParaRPr lang="en-US" altLang="zh-CN" dirty="0" smtClean="0"/>
          </a:p>
          <a:p>
            <a:r>
              <a:rPr lang="en-US" altLang="zh-CN" dirty="0" smtClean="0"/>
              <a:t>Author</a:t>
            </a:r>
          </a:p>
          <a:p>
            <a:pPr lvl="1">
              <a:buFont typeface="Arial" pitchFamily="34" charset="0"/>
              <a:buChar char="•"/>
            </a:pPr>
            <a:r>
              <a:rPr lang="en-US" altLang="zh-CN" sz="2400" dirty="0" smtClean="0"/>
              <a:t>Alexander Thomson</a:t>
            </a:r>
            <a:r>
              <a:rPr lang="zh-CN" altLang="en-US" sz="2400" dirty="0" smtClean="0"/>
              <a:t>、</a:t>
            </a:r>
            <a:r>
              <a:rPr lang="en-US" altLang="zh-CN" sz="2400" dirty="0" smtClean="0"/>
              <a:t>Thaddeus Diamond</a:t>
            </a:r>
            <a:r>
              <a:rPr lang="zh-CN" altLang="en-US" sz="2400" dirty="0" smtClean="0"/>
              <a:t>、</a:t>
            </a:r>
            <a:r>
              <a:rPr lang="en-US" altLang="zh-CN" sz="2400" dirty="0" err="1" smtClean="0"/>
              <a:t>Shu</a:t>
            </a:r>
            <a:r>
              <a:rPr lang="en-US" altLang="zh-CN" sz="2400" dirty="0" smtClean="0"/>
              <a:t>-Chun </a:t>
            </a:r>
            <a:r>
              <a:rPr lang="en-US" altLang="zh-CN" sz="2400" dirty="0" err="1" smtClean="0"/>
              <a:t>Weng</a:t>
            </a:r>
            <a:r>
              <a:rPr lang="zh-CN" altLang="en-US" sz="2400" dirty="0" smtClean="0"/>
              <a:t>、</a:t>
            </a:r>
            <a:endParaRPr lang="en-US" altLang="zh-CN" sz="2400" dirty="0" smtClean="0"/>
          </a:p>
          <a:p>
            <a:pPr lvl="1">
              <a:buFont typeface="Arial" pitchFamily="34" charset="0"/>
              <a:buChar char="•"/>
            </a:pPr>
            <a:r>
              <a:rPr lang="en-US" altLang="zh-CN" sz="2400" dirty="0" smtClean="0"/>
              <a:t>Kun </a:t>
            </a:r>
            <a:r>
              <a:rPr lang="en-US" altLang="zh-CN" sz="2400" dirty="0" err="1" smtClean="0"/>
              <a:t>Ren</a:t>
            </a:r>
            <a:r>
              <a:rPr lang="zh-CN" altLang="en-US" sz="2400" dirty="0" smtClean="0"/>
              <a:t>、</a:t>
            </a:r>
            <a:r>
              <a:rPr lang="en-US" altLang="zh-CN" sz="2400" dirty="0" smtClean="0"/>
              <a:t>Philip </a:t>
            </a:r>
            <a:r>
              <a:rPr lang="en-US" altLang="zh-CN" sz="2400" dirty="0" err="1" smtClean="0"/>
              <a:t>Shao</a:t>
            </a:r>
            <a:r>
              <a:rPr lang="zh-CN" altLang="en-US" sz="2400" dirty="0" smtClean="0"/>
              <a:t>、</a:t>
            </a:r>
            <a:r>
              <a:rPr lang="en-US" altLang="zh-CN" sz="2400" dirty="0" smtClean="0"/>
              <a:t>Daniel J. </a:t>
            </a:r>
            <a:r>
              <a:rPr lang="en-US" altLang="zh-CN" sz="2400" dirty="0" err="1" smtClean="0"/>
              <a:t>Abadi</a:t>
            </a:r>
            <a:endParaRPr lang="en-US" altLang="zh-CN" sz="2400" dirty="0" smtClean="0"/>
          </a:p>
          <a:p>
            <a:r>
              <a:rPr lang="en-US" altLang="zh-CN" dirty="0" smtClean="0"/>
              <a:t>Research</a:t>
            </a:r>
          </a:p>
          <a:p>
            <a:pPr lvl="1">
              <a:buFont typeface="Arial" pitchFamily="34" charset="0"/>
              <a:buChar char="•"/>
            </a:pPr>
            <a:r>
              <a:rPr lang="en-US" sz="2400" dirty="0" smtClean="0"/>
              <a:t>Database system architecture and implementation, cloud computing, </a:t>
            </a:r>
            <a:r>
              <a:rPr lang="en-US" altLang="zh-CN" sz="2400" dirty="0" smtClean="0"/>
              <a:t>Distributed data management </a:t>
            </a:r>
          </a:p>
          <a:p>
            <a:pPr lvl="1">
              <a:buFont typeface="Arial" pitchFamily="34" charset="0"/>
              <a:buChar char="•"/>
            </a:pPr>
            <a:r>
              <a:rPr lang="en-US" sz="2400" dirty="0" smtClean="0"/>
              <a:t>Research on </a:t>
            </a:r>
            <a:r>
              <a:rPr lang="en-US" sz="2400" dirty="0" err="1" smtClean="0"/>
              <a:t>HadoopDB</a:t>
            </a:r>
            <a:r>
              <a:rPr lang="en-US" sz="2400" dirty="0" smtClean="0"/>
              <a:t> is currently being commercialized by </a:t>
            </a:r>
            <a:r>
              <a:rPr lang="en-US" sz="2400" b="1" dirty="0" err="1" smtClean="0">
                <a:hlinkClick r:id="rId2"/>
              </a:rPr>
              <a:t>Hadapt</a:t>
            </a:r>
            <a:r>
              <a:rPr lang="en-US" sz="2400" b="1" dirty="0" smtClean="0"/>
              <a:t> </a:t>
            </a:r>
            <a:endParaRPr lang="en-US" altLang="zh-CN" sz="2400" b="1" dirty="0" smtClean="0"/>
          </a:p>
          <a:p>
            <a:r>
              <a:rPr lang="en-US" dirty="0" smtClean="0"/>
              <a:t>Publications</a:t>
            </a:r>
          </a:p>
          <a:p>
            <a:pPr lvl="1">
              <a:buFont typeface="Arial" pitchFamily="34" charset="0"/>
              <a:buChar char="•"/>
            </a:pPr>
            <a:r>
              <a:rPr lang="en-US" altLang="zh-CN" sz="2200" dirty="0" smtClean="0">
                <a:solidFill>
                  <a:schemeClr val="tx1"/>
                </a:solidFill>
              </a:rPr>
              <a:t>Consistency tradeoffs in modern distributed database system design: CAP is only part of the story. Daniel J. </a:t>
            </a:r>
            <a:r>
              <a:rPr lang="en-US" altLang="zh-CN" sz="2200" dirty="0" err="1" smtClean="0"/>
              <a:t>Abadi</a:t>
            </a:r>
            <a:r>
              <a:rPr lang="en-US" altLang="zh-CN" sz="2200" dirty="0" smtClean="0"/>
              <a:t>. Computer, 2012</a:t>
            </a:r>
          </a:p>
          <a:p>
            <a:pPr lvl="1">
              <a:buFont typeface="Arial" pitchFamily="34" charset="0"/>
              <a:buChar char="•"/>
            </a:pPr>
            <a:r>
              <a:rPr lang="en-US" altLang="zh-CN" sz="2200" dirty="0" smtClean="0"/>
              <a:t>Scalable SPARQL Querying of Large RDF Graphs. </a:t>
            </a:r>
            <a:r>
              <a:rPr lang="en-US" altLang="zh-CN" sz="2200" dirty="0" err="1" smtClean="0"/>
              <a:t>Jiewen</a:t>
            </a:r>
            <a:r>
              <a:rPr lang="en-US" altLang="zh-CN" sz="2200" dirty="0" smtClean="0"/>
              <a:t> Huang, Daniel J. </a:t>
            </a:r>
            <a:r>
              <a:rPr lang="en-US" altLang="zh-CN" sz="2200" dirty="0" err="1" smtClean="0"/>
              <a:t>Abadi</a:t>
            </a:r>
            <a:r>
              <a:rPr lang="en-US" altLang="zh-CN" sz="2200" dirty="0" smtClean="0"/>
              <a:t>, Kun </a:t>
            </a:r>
            <a:r>
              <a:rPr lang="en-US" altLang="zh-CN" sz="2200" dirty="0" err="1" smtClean="0"/>
              <a:t>Ren</a:t>
            </a:r>
            <a:r>
              <a:rPr lang="en-US" altLang="zh-CN" sz="2200" dirty="0" smtClean="0"/>
              <a:t>. In Proceedings of VLDB, 2011.</a:t>
            </a:r>
          </a:p>
          <a:p>
            <a:pPr lvl="1">
              <a:buFont typeface="Arial" pitchFamily="34" charset="0"/>
              <a:buChar char="•"/>
            </a:pPr>
            <a:r>
              <a:rPr lang="en-US" altLang="zh-CN" sz="2200" dirty="0" smtClean="0"/>
              <a:t>Building Deterministic Transaction Processing Systems without Deterministic Thread Scheduling. Alexander Thomson and Daniel J. </a:t>
            </a:r>
            <a:r>
              <a:rPr lang="en-US" altLang="zh-CN" sz="2200" dirty="0" err="1" smtClean="0"/>
              <a:t>Abadi</a:t>
            </a:r>
            <a:r>
              <a:rPr lang="en-US" altLang="zh-CN" sz="2200" dirty="0" smtClean="0"/>
              <a:t>. In </a:t>
            </a:r>
            <a:r>
              <a:rPr lang="en-US" altLang="zh-CN" sz="2200" dirty="0" err="1" smtClean="0"/>
              <a:t>WoDet</a:t>
            </a:r>
            <a:r>
              <a:rPr lang="en-US" altLang="zh-CN" sz="2200" dirty="0" smtClean="0"/>
              <a:t>, 2011. </a:t>
            </a:r>
          </a:p>
          <a:p>
            <a:pPr lvl="1">
              <a:buFont typeface="Arial" pitchFamily="34" charset="0"/>
              <a:buChar char="•"/>
            </a:pPr>
            <a:r>
              <a:rPr lang="en-US" altLang="zh-CN" sz="2200" dirty="0" smtClean="0"/>
              <a:t>The Case for Determinism in Database Systems. Alexander Thomson and Daniel J. </a:t>
            </a:r>
            <a:r>
              <a:rPr lang="en-US" altLang="zh-CN" sz="2200" dirty="0" err="1" smtClean="0"/>
              <a:t>Abadi</a:t>
            </a:r>
            <a:r>
              <a:rPr lang="en-US" altLang="zh-CN" sz="2200" dirty="0" smtClean="0"/>
              <a:t>. In Proceedings of VLDB, 2010.  </a:t>
            </a:r>
            <a:endParaRPr lang="zh-CN" altLang="en-US" sz="2200" dirty="0" smtClean="0"/>
          </a:p>
          <a:p>
            <a:pPr>
              <a:buNone/>
            </a:pPr>
            <a:endParaRPr lang="zh-CN" altLang="en-US" dirty="0" smtClean="0"/>
          </a:p>
          <a:p>
            <a:endParaRPr lang="zh-CN" altLang="en-US" dirty="0" smtClean="0"/>
          </a:p>
          <a:p>
            <a:endParaRPr lang="zh-CN" altLang="en-US" dirty="0"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Ⅵ. Performance and Scalability</a:t>
            </a:r>
            <a:endParaRPr lang="zh-CN" altLang="en-US" dirty="0"/>
          </a:p>
        </p:txBody>
      </p:sp>
      <p:sp>
        <p:nvSpPr>
          <p:cNvPr id="3" name="内容占位符 2"/>
          <p:cNvSpPr>
            <a:spLocks noGrp="1"/>
          </p:cNvSpPr>
          <p:nvPr>
            <p:ph sz="quarter" idx="1"/>
          </p:nvPr>
        </p:nvSpPr>
        <p:spPr/>
        <p:txBody>
          <a:bodyPr/>
          <a:lstStyle/>
          <a:p>
            <a:pPr>
              <a:buNone/>
            </a:pPr>
            <a:endParaRPr lang="en-US" altLang="zh-CN" dirty="0" smtClean="0"/>
          </a:p>
          <a:p>
            <a:r>
              <a:rPr lang="en-US" altLang="zh-CN" dirty="0" smtClean="0"/>
              <a:t>TPC-C benchmark</a:t>
            </a:r>
          </a:p>
          <a:p>
            <a:r>
              <a:rPr lang="en-US" altLang="zh-CN" dirty="0" err="1" smtClean="0"/>
              <a:t>Microbenchmark</a:t>
            </a:r>
            <a:r>
              <a:rPr lang="en-US" altLang="zh-CN" dirty="0" smtClean="0"/>
              <a:t> experiments</a:t>
            </a:r>
          </a:p>
          <a:p>
            <a:endParaRPr lang="en-US" altLang="zh-CN" dirty="0" smtClean="0"/>
          </a:p>
          <a:p>
            <a:endParaRPr lang="en-US" altLang="zh-CN" dirty="0" smtClean="0"/>
          </a:p>
          <a:p>
            <a:pPr>
              <a:buNone/>
            </a:pPr>
            <a:endParaRPr lang="en-US" altLang="zh-CN" dirty="0" smtClean="0"/>
          </a:p>
          <a:p>
            <a:endParaRPr lang="zh-CN" alt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Ⅶ. Future work</a:t>
            </a:r>
            <a:endParaRPr lang="zh-CN" altLang="en-US" dirty="0"/>
          </a:p>
        </p:txBody>
      </p:sp>
      <p:sp>
        <p:nvSpPr>
          <p:cNvPr id="3" name="内容占位符 2"/>
          <p:cNvSpPr>
            <a:spLocks noGrp="1"/>
          </p:cNvSpPr>
          <p:nvPr>
            <p:ph sz="quarter" idx="1"/>
          </p:nvPr>
        </p:nvSpPr>
        <p:spPr/>
        <p:txBody>
          <a:bodyPr/>
          <a:lstStyle/>
          <a:p>
            <a:r>
              <a:rPr lang="en-US" dirty="0" smtClean="0"/>
              <a:t>In its current implementation, Calvin handles hardware failures by recovering the crashed machine from its most recent complete snapshot and then replaying all more recent transactions.  Since other nodes within the same replica may depend on remote reads from the afflicted machine, however, throughput in the rest of the replica is apt to slow or halt until recovery is complete. </a:t>
            </a:r>
            <a:endParaRPr lang="zh-CN" altLang="en-US" dirty="0" smtClean="0"/>
          </a:p>
          <a:p>
            <a:r>
              <a:rPr lang="en-US" dirty="0" smtClean="0"/>
              <a:t>In the future we intend to develop a more seamless failover system.</a:t>
            </a:r>
            <a:endParaRPr lang="zh-CN"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标题 1"/>
          <p:cNvSpPr>
            <a:spLocks noGrp="1"/>
          </p:cNvSpPr>
          <p:nvPr>
            <p:ph type="title"/>
          </p:nvPr>
        </p:nvSpPr>
        <p:spPr/>
        <p:txBody>
          <a:bodyPr/>
          <a:lstStyle/>
          <a:p>
            <a:pPr eaLnBrk="1" hangingPunct="1"/>
            <a:r>
              <a:rPr lang="en-US" altLang="zh-CN" smtClean="0"/>
              <a:t>Outline</a:t>
            </a:r>
            <a:endParaRPr lang="zh-CN" altLang="en-US" smtClean="0"/>
          </a:p>
        </p:txBody>
      </p:sp>
      <p:sp>
        <p:nvSpPr>
          <p:cNvPr id="15363" name="内容占位符 2"/>
          <p:cNvSpPr>
            <a:spLocks noGrp="1"/>
          </p:cNvSpPr>
          <p:nvPr>
            <p:ph sz="quarter" idx="1"/>
          </p:nvPr>
        </p:nvSpPr>
        <p:spPr>
          <a:xfrm>
            <a:off x="457200" y="1219200"/>
            <a:ext cx="8229600" cy="4937125"/>
          </a:xfrm>
        </p:spPr>
        <p:txBody>
          <a:bodyPr>
            <a:normAutofit/>
          </a:bodyPr>
          <a:lstStyle/>
          <a:p>
            <a:pPr eaLnBrk="1" hangingPunct="1"/>
            <a:r>
              <a:rPr lang="en-US" altLang="zh-CN" dirty="0" smtClean="0"/>
              <a:t>Abstract</a:t>
            </a:r>
          </a:p>
          <a:p>
            <a:pPr eaLnBrk="1" hangingPunct="1"/>
            <a:r>
              <a:rPr lang="en-US" altLang="zh-CN" dirty="0" smtClean="0"/>
              <a:t>Introduction</a:t>
            </a:r>
          </a:p>
          <a:p>
            <a:pPr eaLnBrk="1" hangingPunct="1"/>
            <a:r>
              <a:rPr lang="en-US" altLang="zh-CN" dirty="0" smtClean="0"/>
              <a:t>Deterministic Database Systems</a:t>
            </a:r>
          </a:p>
          <a:p>
            <a:pPr eaLnBrk="1" hangingPunct="1"/>
            <a:r>
              <a:rPr lang="en-US" altLang="zh-CN" dirty="0" err="1" smtClean="0"/>
              <a:t>Syestem</a:t>
            </a:r>
            <a:r>
              <a:rPr lang="en-US" altLang="zh-CN" dirty="0" smtClean="0"/>
              <a:t> Architecture</a:t>
            </a:r>
          </a:p>
          <a:p>
            <a:pPr eaLnBrk="1" hangingPunct="1"/>
            <a:r>
              <a:rPr lang="en-US" altLang="zh-CN" dirty="0" smtClean="0"/>
              <a:t>Calvin with Disk-based Storage</a:t>
            </a:r>
          </a:p>
          <a:p>
            <a:pPr eaLnBrk="1" hangingPunct="1"/>
            <a:r>
              <a:rPr lang="en-US" altLang="zh-CN" dirty="0" err="1" smtClean="0"/>
              <a:t>Checkpointing</a:t>
            </a:r>
            <a:endParaRPr lang="en-US" altLang="zh-CN" dirty="0" smtClean="0"/>
          </a:p>
          <a:p>
            <a:pPr eaLnBrk="1" hangingPunct="1"/>
            <a:r>
              <a:rPr lang="en-US" altLang="zh-CN" dirty="0" smtClean="0"/>
              <a:t>Performance and Scalability</a:t>
            </a:r>
          </a:p>
          <a:p>
            <a:pPr eaLnBrk="1" hangingPunct="1"/>
            <a:r>
              <a:rPr lang="en-US" altLang="zh-CN" dirty="0" smtClean="0"/>
              <a:t>Future Work</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Abstract</a:t>
            </a:r>
            <a:endParaRPr lang="zh-CN" altLang="en-US" dirty="0"/>
          </a:p>
        </p:txBody>
      </p:sp>
      <p:sp>
        <p:nvSpPr>
          <p:cNvPr id="3" name="内容占位符 2"/>
          <p:cNvSpPr>
            <a:spLocks noGrp="1"/>
          </p:cNvSpPr>
          <p:nvPr>
            <p:ph sz="quarter" idx="1"/>
          </p:nvPr>
        </p:nvSpPr>
        <p:spPr>
          <a:xfrm>
            <a:off x="323528" y="1124744"/>
            <a:ext cx="8496944" cy="5184576"/>
          </a:xfrm>
        </p:spPr>
        <p:txBody>
          <a:bodyPr>
            <a:normAutofit fontScale="92500"/>
          </a:bodyPr>
          <a:lstStyle/>
          <a:p>
            <a:r>
              <a:rPr lang="en-US" dirty="0" smtClean="0"/>
              <a:t>Current Situation</a:t>
            </a:r>
          </a:p>
          <a:p>
            <a:pPr lvl="1">
              <a:buFont typeface="Arial" pitchFamily="34" charset="0"/>
              <a:buChar char="•"/>
            </a:pPr>
            <a:r>
              <a:rPr lang="en-US" altLang="zh-CN" sz="2500" dirty="0" smtClean="0"/>
              <a:t>Many distributed storage systems achieve high data access throughput </a:t>
            </a:r>
            <a:r>
              <a:rPr lang="en-US" altLang="zh-CN" sz="2500" dirty="0" smtClean="0">
                <a:solidFill>
                  <a:srgbClr val="C00000"/>
                </a:solidFill>
              </a:rPr>
              <a:t>via partitioning and replication. </a:t>
            </a:r>
          </a:p>
          <a:p>
            <a:pPr lvl="1">
              <a:buFont typeface="Arial" pitchFamily="34" charset="0"/>
              <a:buChar char="•"/>
            </a:pPr>
            <a:r>
              <a:rPr lang="en-US" altLang="zh-CN" sz="2500" dirty="0" smtClean="0"/>
              <a:t>In order to achieve high scalability, however, today’s systems generally </a:t>
            </a:r>
            <a:r>
              <a:rPr lang="en-US" altLang="zh-CN" sz="2500" dirty="0" smtClean="0">
                <a:solidFill>
                  <a:srgbClr val="C00000"/>
                </a:solidFill>
              </a:rPr>
              <a:t>reduce transactional support</a:t>
            </a:r>
            <a:r>
              <a:rPr lang="en-US" altLang="zh-CN" sz="2500" dirty="0" smtClean="0"/>
              <a:t>, disallowing single transactions from spanning multiple partitions.</a:t>
            </a:r>
          </a:p>
          <a:p>
            <a:r>
              <a:rPr lang="en-US" dirty="0" smtClean="0"/>
              <a:t>Calvin</a:t>
            </a:r>
          </a:p>
          <a:p>
            <a:pPr lvl="1">
              <a:buFont typeface="Arial" pitchFamily="34" charset="0"/>
              <a:buChar char="•"/>
            </a:pPr>
            <a:r>
              <a:rPr lang="en-US" altLang="zh-CN" sz="2500" dirty="0" smtClean="0"/>
              <a:t>Calvin supports disk-based storage, scales near-linearly on a cluster of commodity machines, and has no single point of failure. </a:t>
            </a:r>
          </a:p>
          <a:p>
            <a:pPr lvl="1">
              <a:buFont typeface="Arial" pitchFamily="34" charset="0"/>
              <a:buChar char="•"/>
            </a:pPr>
            <a:r>
              <a:rPr lang="en-US" altLang="zh-CN" sz="2500" dirty="0" smtClean="0"/>
              <a:t>By </a:t>
            </a:r>
            <a:r>
              <a:rPr lang="en-US" altLang="zh-CN" sz="2500" dirty="0" smtClean="0">
                <a:solidFill>
                  <a:srgbClr val="C00000"/>
                </a:solidFill>
              </a:rPr>
              <a:t>replicating transaction inputs rather than effects</a:t>
            </a:r>
            <a:r>
              <a:rPr lang="en-US" altLang="zh-CN" sz="2500" dirty="0" smtClean="0"/>
              <a:t>, Calvin is also able to support multiple consistency levels—including </a:t>
            </a:r>
            <a:r>
              <a:rPr lang="en-US" altLang="zh-CN" sz="2500" dirty="0" err="1" smtClean="0"/>
              <a:t>Paxosbased</a:t>
            </a:r>
            <a:r>
              <a:rPr lang="en-US" altLang="zh-CN" sz="2500" dirty="0" smtClean="0"/>
              <a:t> strong consistency across geographically distant replicas—at no cost to transactional throughput.</a:t>
            </a:r>
            <a:endParaRPr lang="zh-CN" altLang="en-US" sz="2500" dirty="0" smtClean="0"/>
          </a:p>
          <a:p>
            <a:endParaRPr lang="zh-CN" alt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Ⅰ. Introduction</a:t>
            </a:r>
            <a:endParaRPr lang="zh-CN" altLang="en-US" dirty="0"/>
          </a:p>
        </p:txBody>
      </p:sp>
      <p:sp>
        <p:nvSpPr>
          <p:cNvPr id="3" name="内容占位符 2"/>
          <p:cNvSpPr>
            <a:spLocks noGrp="1"/>
          </p:cNvSpPr>
          <p:nvPr>
            <p:ph sz="quarter" idx="1"/>
          </p:nvPr>
        </p:nvSpPr>
        <p:spPr>
          <a:xfrm>
            <a:off x="395536" y="1124744"/>
            <a:ext cx="8568952" cy="5256584"/>
          </a:xfrm>
        </p:spPr>
        <p:txBody>
          <a:bodyPr>
            <a:normAutofit fontScale="92500" lnSpcReduction="10000"/>
          </a:bodyPr>
          <a:lstStyle/>
          <a:p>
            <a:pPr>
              <a:buNone/>
            </a:pPr>
            <a:r>
              <a:rPr lang="en-US" dirty="0" smtClean="0"/>
              <a:t>This paper’s primary contributions :</a:t>
            </a:r>
          </a:p>
          <a:p>
            <a:r>
              <a:rPr lang="en-US" sz="2400" dirty="0" smtClean="0"/>
              <a:t>The design of a </a:t>
            </a:r>
            <a:r>
              <a:rPr lang="en-US" sz="2400" dirty="0" smtClean="0">
                <a:solidFill>
                  <a:srgbClr val="C00000"/>
                </a:solidFill>
              </a:rPr>
              <a:t>transaction scheduling and data replication layer </a:t>
            </a:r>
            <a:r>
              <a:rPr lang="en-US" sz="2400" dirty="0" smtClean="0"/>
              <a:t>that transforms a non-transactional storage system into a (near-)linearly scalable shared-nothing database system that provides high availability, strong consistency, and full ACID transactions. </a:t>
            </a:r>
            <a:endParaRPr lang="zh-CN" altLang="en-US" sz="2400" dirty="0" smtClean="0"/>
          </a:p>
          <a:p>
            <a:r>
              <a:rPr lang="en-US" sz="2400" dirty="0" smtClean="0"/>
              <a:t>A practical implementation of </a:t>
            </a:r>
            <a:r>
              <a:rPr lang="en-US" sz="2400" dirty="0" smtClean="0">
                <a:solidFill>
                  <a:srgbClr val="C00000"/>
                </a:solidFill>
              </a:rPr>
              <a:t>a deterministic concurrency control protocol</a:t>
            </a:r>
            <a:r>
              <a:rPr lang="en-US" sz="2400" dirty="0" smtClean="0"/>
              <a:t> that is more scalable than previous and does not introduce a potential single point of failure. </a:t>
            </a:r>
            <a:endParaRPr lang="zh-CN" altLang="en-US" sz="2400" dirty="0" smtClean="0"/>
          </a:p>
          <a:p>
            <a:r>
              <a:rPr lang="en-US" sz="2400" dirty="0" smtClean="0">
                <a:solidFill>
                  <a:srgbClr val="C00000"/>
                </a:solidFill>
              </a:rPr>
              <a:t>A data </a:t>
            </a:r>
            <a:r>
              <a:rPr lang="en-US" sz="2400" dirty="0" err="1" smtClean="0">
                <a:solidFill>
                  <a:srgbClr val="C00000"/>
                </a:solidFill>
              </a:rPr>
              <a:t>prefetching</a:t>
            </a:r>
            <a:r>
              <a:rPr lang="en-US" sz="2400" dirty="0" smtClean="0">
                <a:solidFill>
                  <a:srgbClr val="C00000"/>
                </a:solidFill>
              </a:rPr>
              <a:t> mechanism </a:t>
            </a:r>
            <a:r>
              <a:rPr lang="en-US" sz="2400" dirty="0" smtClean="0"/>
              <a:t>that leverages the planning phase performed prior to transaction execution to allow transactions to operate on disk-resident data without extending transactions’ </a:t>
            </a:r>
            <a:r>
              <a:rPr lang="en-US" sz="2400" dirty="0" smtClean="0">
                <a:solidFill>
                  <a:srgbClr val="00B0F0"/>
                </a:solidFill>
              </a:rPr>
              <a:t>contention footprints </a:t>
            </a:r>
            <a:r>
              <a:rPr lang="en-US" sz="2400" dirty="0" smtClean="0"/>
              <a:t>for the full duration of disk lookups.</a:t>
            </a:r>
            <a:endParaRPr lang="zh-CN" altLang="en-US" sz="2400" dirty="0" smtClean="0"/>
          </a:p>
          <a:p>
            <a:r>
              <a:rPr lang="en-US" sz="2400" dirty="0" smtClean="0"/>
              <a:t>A fast </a:t>
            </a:r>
            <a:r>
              <a:rPr lang="en-US" sz="2400" dirty="0" err="1" smtClean="0">
                <a:solidFill>
                  <a:srgbClr val="C00000"/>
                </a:solidFill>
              </a:rPr>
              <a:t>checkpointing</a:t>
            </a:r>
            <a:r>
              <a:rPr lang="en-US" sz="2400" dirty="0" smtClean="0">
                <a:solidFill>
                  <a:srgbClr val="C00000"/>
                </a:solidFill>
              </a:rPr>
              <a:t> scheme </a:t>
            </a:r>
            <a:r>
              <a:rPr lang="en-US" sz="2400" dirty="0" smtClean="0"/>
              <a:t>that, together with Calvin’s determinism guarantee, completely removes the need for physical REDO logging and its associated overhead.</a:t>
            </a:r>
            <a:endParaRPr lang="zh-CN" altLang="en-US" sz="2400" dirty="0" smtClean="0"/>
          </a:p>
          <a:p>
            <a:endParaRPr lang="en-US" altLang="zh-CN" dirty="0" smtClean="0"/>
          </a:p>
          <a:p>
            <a:endParaRPr lang="zh-CN" alt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Ⅱ. Deterministic Database Systems</a:t>
            </a:r>
            <a:endParaRPr lang="zh-CN" altLang="en-US" dirty="0"/>
          </a:p>
        </p:txBody>
      </p:sp>
      <p:sp>
        <p:nvSpPr>
          <p:cNvPr id="3" name="内容占位符 2"/>
          <p:cNvSpPr>
            <a:spLocks noGrp="1"/>
          </p:cNvSpPr>
          <p:nvPr>
            <p:ph sz="quarter" idx="1"/>
          </p:nvPr>
        </p:nvSpPr>
        <p:spPr>
          <a:xfrm>
            <a:off x="395536" y="1196752"/>
            <a:ext cx="8424936" cy="4960208"/>
          </a:xfrm>
        </p:spPr>
        <p:txBody>
          <a:bodyPr/>
          <a:lstStyle/>
          <a:p>
            <a:r>
              <a:rPr lang="en-US" altLang="zh-CN" dirty="0" smtClean="0">
                <a:solidFill>
                  <a:srgbClr val="C00000"/>
                </a:solidFill>
              </a:rPr>
              <a:t>Nondeterministic</a:t>
            </a:r>
            <a:r>
              <a:rPr lang="en-US" altLang="zh-CN" dirty="0" smtClean="0"/>
              <a:t> behavior</a:t>
            </a:r>
          </a:p>
          <a:p>
            <a:pPr>
              <a:buNone/>
            </a:pPr>
            <a:r>
              <a:rPr lang="en-US" altLang="zh-CN" dirty="0" smtClean="0"/>
              <a:t>   </a:t>
            </a:r>
            <a:r>
              <a:rPr lang="en-US" altLang="zh-CN" dirty="0" smtClean="0">
                <a:sym typeface="Wingdings" pitchFamily="2" charset="2"/>
              </a:rPr>
              <a:t></a:t>
            </a:r>
            <a:r>
              <a:rPr lang="en-US" altLang="zh-CN" dirty="0" smtClean="0"/>
              <a:t>Concurrency control protocols in database systems</a:t>
            </a:r>
            <a:endParaRPr lang="en-US" altLang="zh-CN" dirty="0" smtClean="0">
              <a:sym typeface="Wingdings" pitchFamily="2" charset="2"/>
            </a:endParaRPr>
          </a:p>
          <a:p>
            <a:pPr>
              <a:buNone/>
            </a:pPr>
            <a:r>
              <a:rPr lang="en-US" altLang="zh-CN" dirty="0" smtClean="0">
                <a:sym typeface="Wingdings" pitchFamily="2" charset="2"/>
              </a:rPr>
              <a:t>   the consequence of using nondeterministic concurrency control protocol</a:t>
            </a:r>
          </a:p>
          <a:p>
            <a:pPr>
              <a:buNone/>
            </a:pPr>
            <a:endParaRPr lang="en-US" altLang="zh-CN" dirty="0" smtClean="0"/>
          </a:p>
          <a:p>
            <a:r>
              <a:rPr lang="en-US" altLang="zh-CN" dirty="0" smtClean="0"/>
              <a:t>Replication scheme</a:t>
            </a:r>
          </a:p>
          <a:p>
            <a:pPr>
              <a:buNone/>
            </a:pPr>
            <a:r>
              <a:rPr lang="en-US" altLang="zh-CN" dirty="0" smtClean="0"/>
              <a:t>   </a:t>
            </a:r>
            <a:r>
              <a:rPr lang="en-US" altLang="zh-CN" dirty="0" smtClean="0">
                <a:sym typeface="Wingdings" pitchFamily="2" charset="2"/>
              </a:rPr>
              <a:t>take precautions to prevent or limit such divergence</a:t>
            </a:r>
          </a:p>
          <a:p>
            <a:pPr>
              <a:buNone/>
            </a:pPr>
            <a:endParaRPr lang="en-US" altLang="zh-CN" dirty="0" smtClean="0"/>
          </a:p>
          <a:p>
            <a:r>
              <a:rPr lang="en-US" altLang="zh-CN" dirty="0" smtClean="0">
                <a:solidFill>
                  <a:srgbClr val="C00000"/>
                </a:solidFill>
              </a:rPr>
              <a:t>Deterministic</a:t>
            </a:r>
            <a:r>
              <a:rPr lang="en-US" altLang="zh-CN" dirty="0" smtClean="0"/>
              <a:t> manner</a:t>
            </a:r>
          </a:p>
          <a:p>
            <a:endParaRPr lang="en-US" altLang="zh-CN" dirty="0" smtClean="0"/>
          </a:p>
          <a:p>
            <a:endParaRPr lang="zh-CN" altLang="en-US" dirty="0"/>
          </a:p>
        </p:txBody>
      </p:sp>
      <p:sp>
        <p:nvSpPr>
          <p:cNvPr id="4" name="TextBox 3"/>
          <p:cNvSpPr txBox="1"/>
          <p:nvPr/>
        </p:nvSpPr>
        <p:spPr>
          <a:xfrm>
            <a:off x="323528" y="6381328"/>
            <a:ext cx="8820472" cy="307777"/>
          </a:xfrm>
          <a:prstGeom prst="rect">
            <a:avLst/>
          </a:prstGeom>
          <a:noFill/>
        </p:spPr>
        <p:txBody>
          <a:bodyPr wrap="square" rtlCol="0">
            <a:spAutoFit/>
          </a:bodyPr>
          <a:lstStyle/>
          <a:p>
            <a:pPr marL="0" lvl="1"/>
            <a:r>
              <a:rPr lang="en-US" altLang="zh-CN" sz="1400" dirty="0" smtClean="0"/>
              <a:t>The Case for Determinism in Database Systems. Alexander Thomson and Daniel J. </a:t>
            </a:r>
            <a:r>
              <a:rPr lang="en-US" altLang="zh-CN" sz="1400" dirty="0" err="1" smtClean="0"/>
              <a:t>Abadi</a:t>
            </a:r>
            <a:r>
              <a:rPr lang="en-US" altLang="zh-CN" sz="1400" dirty="0" smtClean="0"/>
              <a:t>. In Proceedings of VLDB, 2010.  </a:t>
            </a:r>
            <a:endParaRPr lang="zh-CN" altLang="en-US" sz="1400"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sz="quarter" idx="1"/>
          </p:nvPr>
        </p:nvSpPr>
        <p:spPr>
          <a:xfrm>
            <a:off x="323528" y="836712"/>
            <a:ext cx="8640960" cy="5400600"/>
          </a:xfrm>
        </p:spPr>
        <p:txBody>
          <a:bodyPr>
            <a:normAutofit fontScale="92500" lnSpcReduction="10000"/>
          </a:bodyPr>
          <a:lstStyle/>
          <a:p>
            <a:r>
              <a:rPr lang="en-US" b="1" dirty="0" smtClean="0">
                <a:solidFill>
                  <a:srgbClr val="0070C0"/>
                </a:solidFill>
              </a:rPr>
              <a:t>The Case for Determinism in Database Systems</a:t>
            </a:r>
            <a:endParaRPr lang="zh-CN" altLang="en-US" dirty="0" smtClean="0">
              <a:solidFill>
                <a:srgbClr val="0070C0"/>
              </a:solidFill>
            </a:endParaRPr>
          </a:p>
          <a:p>
            <a:pPr>
              <a:buNone/>
            </a:pPr>
            <a:r>
              <a:rPr lang="zh-CN" altLang="en-US" dirty="0" smtClean="0"/>
              <a:t>   让事务在各参与节点（或复本）中按预定顺序执行，从而避免分布式死锁检测和分布式提交。这样事务执行很快。用于复制不需要协调的事务很好，因为可以在事务执行之前批量的复制到</a:t>
            </a:r>
            <a:r>
              <a:rPr lang="en-US" dirty="0" smtClean="0"/>
              <a:t>replica</a:t>
            </a:r>
            <a:r>
              <a:rPr lang="zh-CN" altLang="en-US" dirty="0" smtClean="0"/>
              <a:t>，而且都按同样的顺序执行结果一定相同，不需要在事务提交前问别的</a:t>
            </a:r>
            <a:r>
              <a:rPr lang="en-US" dirty="0" smtClean="0"/>
              <a:t>replica</a:t>
            </a:r>
            <a:r>
              <a:rPr lang="zh-CN" altLang="en-US" dirty="0" smtClean="0"/>
              <a:t>验证。</a:t>
            </a:r>
          </a:p>
          <a:p>
            <a:r>
              <a:rPr lang="en-US" b="1" dirty="0" smtClean="0">
                <a:solidFill>
                  <a:srgbClr val="0070C0"/>
                </a:solidFill>
              </a:rPr>
              <a:t>Calvin: Fast Distributed Transactions for Partitioned Database Systems</a:t>
            </a:r>
            <a:endParaRPr lang="zh-CN" altLang="en-US" dirty="0" smtClean="0">
              <a:solidFill>
                <a:srgbClr val="0070C0"/>
              </a:solidFill>
            </a:endParaRPr>
          </a:p>
          <a:p>
            <a:pPr>
              <a:buNone/>
            </a:pPr>
            <a:r>
              <a:rPr lang="zh-CN" altLang="en-US" dirty="0" smtClean="0"/>
              <a:t>   上一篇的改进，只使用廉价服务器集群和硬盘存储提供高性能可伸缩和分布式事务处理，无单点故障，远程复制不降低事务吞吐率。核心思想每</a:t>
            </a:r>
            <a:r>
              <a:rPr lang="en-US" dirty="0" smtClean="0"/>
              <a:t>10ms</a:t>
            </a:r>
            <a:r>
              <a:rPr lang="zh-CN" altLang="en-US" dirty="0" smtClean="0"/>
              <a:t>给待执行的事务排好统一顺序</a:t>
            </a:r>
            <a:r>
              <a:rPr lang="zh-CN" altLang="en-US" dirty="0" smtClean="0"/>
              <a:t>提交</a:t>
            </a:r>
            <a:r>
              <a:rPr lang="en-US" altLang="zh-CN" dirty="0" smtClean="0"/>
              <a:t>,</a:t>
            </a:r>
            <a:r>
              <a:rPr lang="zh-CN" altLang="en-US" dirty="0" smtClean="0"/>
              <a:t>然后</a:t>
            </a:r>
            <a:r>
              <a:rPr lang="zh-CN" altLang="en-US" dirty="0" smtClean="0"/>
              <a:t>按此既定顺序执行，这样复制不会延长事务持锁时间，分布式事务的内部协调开销类似于一阶段提交。要求事务预先定义好一次性提交，并要求事务</a:t>
            </a:r>
            <a:r>
              <a:rPr lang="en-US" dirty="0" err="1" smtClean="0"/>
              <a:t>readset</a:t>
            </a:r>
            <a:r>
              <a:rPr lang="en-US" dirty="0" smtClean="0"/>
              <a:t>/</a:t>
            </a:r>
            <a:r>
              <a:rPr lang="en-US" dirty="0" err="1" smtClean="0"/>
              <a:t>writeset</a:t>
            </a:r>
            <a:r>
              <a:rPr lang="zh-CN" altLang="en-US" dirty="0" smtClean="0"/>
              <a:t>事先也定义好。</a:t>
            </a:r>
          </a:p>
          <a:p>
            <a:endParaRPr lang="zh-CN" alt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Ⅱ. Deterministic Database Systems</a:t>
            </a:r>
            <a:endParaRPr lang="zh-CN" altLang="en-US" dirty="0"/>
          </a:p>
        </p:txBody>
      </p:sp>
      <p:sp>
        <p:nvSpPr>
          <p:cNvPr id="3" name="内容占位符 2"/>
          <p:cNvSpPr>
            <a:spLocks noGrp="1"/>
          </p:cNvSpPr>
          <p:nvPr>
            <p:ph sz="quarter" idx="1"/>
          </p:nvPr>
        </p:nvSpPr>
        <p:spPr>
          <a:xfrm>
            <a:off x="323528" y="1219200"/>
            <a:ext cx="8640960" cy="4937760"/>
          </a:xfrm>
        </p:spPr>
        <p:txBody>
          <a:bodyPr>
            <a:normAutofit/>
          </a:bodyPr>
          <a:lstStyle/>
          <a:p>
            <a:r>
              <a:rPr lang="en-US" dirty="0" smtClean="0"/>
              <a:t>In traditional distributed database systems, </a:t>
            </a:r>
            <a:r>
              <a:rPr lang="en-US" dirty="0" smtClean="0">
                <a:solidFill>
                  <a:srgbClr val="C00000"/>
                </a:solidFill>
              </a:rPr>
              <a:t>the primary reason that an agreement protocol</a:t>
            </a:r>
            <a:r>
              <a:rPr lang="en-US" dirty="0" smtClean="0"/>
              <a:t> is needed when committing a distributed transaction is to ensure that all effects of a transaction have successfully made it to durable storage in an atomic fashion.</a:t>
            </a:r>
          </a:p>
          <a:p>
            <a:r>
              <a:rPr lang="en-US" dirty="0" smtClean="0">
                <a:solidFill>
                  <a:srgbClr val="C00000"/>
                </a:solidFill>
              </a:rPr>
              <a:t>Events</a:t>
            </a:r>
            <a:r>
              <a:rPr lang="en-US" dirty="0" smtClean="0"/>
              <a:t> that prevent a node from committing its local changes (and therefore cause the entire transaction to abort) fall into two categories: </a:t>
            </a:r>
          </a:p>
          <a:p>
            <a:pPr lvl="1">
              <a:buFont typeface="Arial" pitchFamily="34" charset="0"/>
              <a:buChar char="•"/>
            </a:pPr>
            <a:r>
              <a:rPr lang="en-US" altLang="zh-CN" dirty="0" smtClean="0"/>
              <a:t>nondeterministic events (such as node failures)</a:t>
            </a:r>
          </a:p>
          <a:p>
            <a:pPr lvl="1">
              <a:buFont typeface="Arial" pitchFamily="34" charset="0"/>
              <a:buChar char="•"/>
            </a:pPr>
            <a:r>
              <a:rPr lang="en-US" altLang="zh-CN" dirty="0" smtClean="0"/>
              <a:t>deterministic events (such as transaction logic that forces an abort if, say, an inventory stock level would fall below zero ). </a:t>
            </a:r>
            <a:endParaRPr lang="zh-CN" altLang="en-US" dirty="0" smtClean="0"/>
          </a:p>
          <a:p>
            <a:endParaRPr lang="zh-CN" alt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Ⅱ. Deterministic Database Systems</a:t>
            </a:r>
            <a:endParaRPr lang="zh-CN" altLang="en-US" dirty="0"/>
          </a:p>
        </p:txBody>
      </p:sp>
      <p:sp>
        <p:nvSpPr>
          <p:cNvPr id="3" name="内容占位符 2"/>
          <p:cNvSpPr>
            <a:spLocks noGrp="1"/>
          </p:cNvSpPr>
          <p:nvPr>
            <p:ph sz="quarter" idx="1"/>
          </p:nvPr>
        </p:nvSpPr>
        <p:spPr>
          <a:xfrm>
            <a:off x="179512" y="1219200"/>
            <a:ext cx="8784976" cy="5162128"/>
          </a:xfrm>
        </p:spPr>
        <p:txBody>
          <a:bodyPr>
            <a:normAutofit lnSpcReduction="10000"/>
          </a:bodyPr>
          <a:lstStyle/>
          <a:p>
            <a:r>
              <a:rPr lang="en-US" dirty="0" smtClean="0"/>
              <a:t>If there exists a replica</a:t>
            </a:r>
          </a:p>
          <a:p>
            <a:pPr>
              <a:buNone/>
            </a:pPr>
            <a:r>
              <a:rPr lang="en-US" dirty="0" smtClean="0"/>
              <a:t>   </a:t>
            </a:r>
            <a:r>
              <a:rPr lang="en-US" dirty="0" smtClean="0">
                <a:sym typeface="Wingdings" pitchFamily="2" charset="2"/>
              </a:rPr>
              <a:t></a:t>
            </a:r>
            <a:r>
              <a:rPr lang="en-US" dirty="0" smtClean="0"/>
              <a:t>the requirement to abort transactions on nondeterministic failures is eliminated.</a:t>
            </a:r>
          </a:p>
          <a:p>
            <a:r>
              <a:rPr lang="en-US" dirty="0" smtClean="0"/>
              <a:t>Synchronously replicating every database state change would have far too high of an overhead to be feasible.  Instead, </a:t>
            </a:r>
            <a:r>
              <a:rPr lang="en-US" dirty="0" smtClean="0">
                <a:solidFill>
                  <a:srgbClr val="C00000"/>
                </a:solidFill>
              </a:rPr>
              <a:t>deterministic database systems synchronously replicate batches of transaction requests.</a:t>
            </a:r>
          </a:p>
          <a:p>
            <a:pPr lvl="1">
              <a:buFont typeface="Arial" pitchFamily="34" charset="0"/>
              <a:buChar char="•"/>
            </a:pPr>
            <a:r>
              <a:rPr lang="en-US" altLang="zh-CN" sz="2200" dirty="0" smtClean="0"/>
              <a:t>In traditional database implementation</a:t>
            </a:r>
          </a:p>
          <a:p>
            <a:pPr lvl="1">
              <a:buNone/>
            </a:pPr>
            <a:r>
              <a:rPr lang="en-US" altLang="zh-CN" sz="2200" dirty="0" smtClean="0">
                <a:sym typeface="Wingdings" pitchFamily="2" charset="2"/>
              </a:rPr>
              <a:t>    not sufficient to ensure replicas do not diverge</a:t>
            </a:r>
            <a:endParaRPr lang="en-US" altLang="zh-CN" sz="2200" dirty="0" smtClean="0"/>
          </a:p>
          <a:p>
            <a:pPr lvl="1">
              <a:buFont typeface="Arial" pitchFamily="34" charset="0"/>
              <a:buChar char="•"/>
            </a:pPr>
            <a:r>
              <a:rPr lang="en-US" altLang="zh-CN" sz="2200" dirty="0" smtClean="0"/>
              <a:t>If the concurrency control layer of the database is modified to acquire locks in the order of the agreed upon transactional input</a:t>
            </a:r>
          </a:p>
          <a:p>
            <a:pPr lvl="1">
              <a:buNone/>
            </a:pPr>
            <a:r>
              <a:rPr lang="en-US" altLang="zh-CN" sz="2200" dirty="0" smtClean="0">
                <a:sym typeface="Wingdings" pitchFamily="2" charset="2"/>
              </a:rPr>
              <a:t>    all replicas can be made to emulate the same serial execution order, and database state can be guaranteed not to diverge</a:t>
            </a:r>
            <a:endParaRPr lang="en-US" altLang="zh-CN" sz="2200" dirty="0" smtClean="0"/>
          </a:p>
          <a:p>
            <a:endParaRPr lang="zh-CN" alt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质朴">
  <a:themeElements>
    <a:clrScheme name="质朴">
      <a:dk1>
        <a:sysClr val="windowText" lastClr="000000"/>
      </a:dk1>
      <a:lt1>
        <a:sysClr val="window" lastClr="CCE8C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质朴">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质朴">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CCE8C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2227</TotalTime>
  <Words>1688</Words>
  <Application>Microsoft Office PowerPoint</Application>
  <PresentationFormat>全屏显示(4:3)</PresentationFormat>
  <Paragraphs>140</Paragraphs>
  <Slides>21</Slides>
  <Notes>7</Notes>
  <HiddenSlides>0</HiddenSlides>
  <MMClips>0</MMClips>
  <ScaleCrop>false</ScaleCrop>
  <HeadingPairs>
    <vt:vector size="4" baseType="variant">
      <vt:variant>
        <vt:lpstr>主题</vt:lpstr>
      </vt:variant>
      <vt:variant>
        <vt:i4>1</vt:i4>
      </vt:variant>
      <vt:variant>
        <vt:lpstr>幻灯片标题</vt:lpstr>
      </vt:variant>
      <vt:variant>
        <vt:i4>21</vt:i4>
      </vt:variant>
    </vt:vector>
  </HeadingPairs>
  <TitlesOfParts>
    <vt:vector size="22" baseType="lpstr">
      <vt:lpstr>质朴</vt:lpstr>
      <vt:lpstr>Calvin: Fast Distributed Transactions   for Partitioned Database Systems</vt:lpstr>
      <vt:lpstr>Related Information</vt:lpstr>
      <vt:lpstr>Outline</vt:lpstr>
      <vt:lpstr>Abstract</vt:lpstr>
      <vt:lpstr>Ⅰ. Introduction</vt:lpstr>
      <vt:lpstr>Ⅱ. Deterministic Database Systems</vt:lpstr>
      <vt:lpstr>幻灯片 7</vt:lpstr>
      <vt:lpstr>Ⅱ. Deterministic Database Systems</vt:lpstr>
      <vt:lpstr>Ⅱ. Deterministic Database Systems</vt:lpstr>
      <vt:lpstr>Ⅲ. System Architecture</vt:lpstr>
      <vt:lpstr>Ⅲ. System Architecture</vt:lpstr>
      <vt:lpstr>Ⅲ. System Architecture</vt:lpstr>
      <vt:lpstr>Ⅲ. System Architecture           Sequencer and replication</vt:lpstr>
      <vt:lpstr>Ⅲ. System Architecture           Sequencer and replication</vt:lpstr>
      <vt:lpstr>Ⅲ. System Architecture           Scheduler and concurrency control</vt:lpstr>
      <vt:lpstr>Ⅲ. System Architecture           Scheduler and concurrency control</vt:lpstr>
      <vt:lpstr>Ⅳ. Calvin with Disk-based Storage</vt:lpstr>
      <vt:lpstr>Ⅳ. Calvin with Disk-based Storage</vt:lpstr>
      <vt:lpstr>Ⅴ. Checkpointing</vt:lpstr>
      <vt:lpstr>Ⅵ. Performance and Scalability</vt:lpstr>
      <vt:lpstr>Ⅶ. Future work</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Calvin: Fast Distributed Transactions   for Partitioned Database Systems</dc:title>
  <cp:lastModifiedBy>User</cp:lastModifiedBy>
  <cp:revision>138</cp:revision>
  <dcterms:modified xsi:type="dcterms:W3CDTF">2012-08-21T08:58:37Z</dcterms:modified>
</cp:coreProperties>
</file>