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C64088-5A99-49EA-88AE-41B5BA5EBBC1}" type="datetimeFigureOut">
              <a:rPr lang="zh-CN" altLang="en-US" smtClean="0"/>
              <a:pPr/>
              <a:t>2012/9/23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3C6F1F-6675-4F4D-B90D-D4C0BA09C47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C6F1F-6675-4F4D-B90D-D4C0BA09C47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D103F-A51D-4B6A-8E4B-AD11A2A9A154}" type="datetime1">
              <a:rPr lang="zh-CN" altLang="en-US" smtClean="0"/>
              <a:pPr/>
              <a:t>2012/9/23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F216-A847-466C-8834-085FC9FF013D}" type="datetime1">
              <a:rPr lang="zh-CN" altLang="en-US" smtClean="0"/>
              <a:pPr/>
              <a:t>2012/9/23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ECE14-EE3A-4790-AE04-B0696A9DDCEE}" type="datetime1">
              <a:rPr lang="zh-CN" altLang="en-US" smtClean="0"/>
              <a:pPr/>
              <a:t>2012/9/23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F4229-1837-4876-B4B1-EC717AD1CDFB}" type="datetime1">
              <a:rPr lang="zh-CN" altLang="en-US" smtClean="0"/>
              <a:pPr/>
              <a:t>2012/9/23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867E6-A983-4AEC-A208-F9AA4F620860}" type="datetime1">
              <a:rPr lang="zh-CN" altLang="en-US" smtClean="0"/>
              <a:pPr/>
              <a:t>2012/9/23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77759-B60B-47AF-BE21-A9331FF6B7B0}" type="datetime1">
              <a:rPr lang="zh-CN" altLang="en-US" smtClean="0"/>
              <a:pPr/>
              <a:t>2012/9/23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19F2F-E42B-495F-9AA2-961ACA291497}" type="datetime1">
              <a:rPr lang="zh-CN" altLang="en-US" smtClean="0"/>
              <a:pPr/>
              <a:t>2012/9/23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18DF-BF7F-4DB0-B668-6E5A1836BA73}" type="datetime1">
              <a:rPr lang="zh-CN" altLang="en-US" smtClean="0"/>
              <a:pPr/>
              <a:t>2012/9/23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49816-4EF5-442F-9084-06F6B5968F38}" type="datetime1">
              <a:rPr lang="zh-CN" altLang="en-US" smtClean="0"/>
              <a:pPr/>
              <a:t>2012/9/23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BC504-45B2-47C0-A53D-FCA571298A0B}" type="datetime1">
              <a:rPr lang="zh-CN" altLang="en-US" smtClean="0"/>
              <a:pPr/>
              <a:t>2012/9/23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54EE7-EF11-4F1C-9559-62F3DB61184A}" type="datetime1">
              <a:rPr lang="zh-CN" altLang="en-US" smtClean="0"/>
              <a:pPr/>
              <a:t>2012/9/23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963A5-8B42-40BB-B8C1-DCB70B11F420}" type="datetime1">
              <a:rPr lang="zh-CN" altLang="en-US" smtClean="0"/>
              <a:pPr/>
              <a:t>2012/9/23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b="1" dirty="0" err="1" smtClean="0"/>
              <a:t>Dremel</a:t>
            </a:r>
            <a:r>
              <a:rPr lang="en-US" altLang="zh-CN" b="1" dirty="0" smtClean="0"/>
              <a:t>: Interactive Analysis of </a:t>
            </a:r>
            <a:r>
              <a:rPr lang="en-US" altLang="zh-CN" b="1" dirty="0" err="1" smtClean="0"/>
              <a:t>WebScale</a:t>
            </a:r>
            <a:r>
              <a:rPr lang="en-US" altLang="zh-CN" b="1" dirty="0" smtClean="0"/>
              <a:t> Datasets</a:t>
            </a:r>
            <a:endParaRPr lang="zh-CN" altLang="en-US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6286512" y="785794"/>
            <a:ext cx="2089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ea typeface="黑体" pitchFamily="2" charset="-122"/>
              </a:rPr>
              <a:t>VLDB2010</a:t>
            </a:r>
          </a:p>
        </p:txBody>
      </p:sp>
      <p:sp>
        <p:nvSpPr>
          <p:cNvPr id="5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algn="r"/>
            <a:r>
              <a:rPr lang="zh-CN" altLang="en-US" dirty="0" smtClean="0"/>
              <a:t>庞成</a:t>
            </a:r>
            <a:endParaRPr lang="en-US" altLang="zh-CN" dirty="0" smtClean="0"/>
          </a:p>
          <a:p>
            <a:pPr algn="r"/>
            <a:r>
              <a:rPr lang="en-US" altLang="zh-CN" dirty="0" smtClean="0"/>
              <a:t>2012-09-24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Experiments</a:t>
            </a:r>
            <a:endParaRPr lang="zh-CN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418103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4210298"/>
            <a:ext cx="4071966" cy="216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10</a:t>
            </a:fld>
            <a:endParaRPr lang="zh-CN" altLang="en-US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8579" y="4357694"/>
            <a:ext cx="4504859" cy="2219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1714488"/>
            <a:ext cx="433961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谢谢！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Introduction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 err="1" smtClean="0"/>
              <a:t>Dremel</a:t>
            </a:r>
            <a:r>
              <a:rPr lang="zh-CN" altLang="en-US" sz="2800" dirty="0" smtClean="0"/>
              <a:t>是一</a:t>
            </a:r>
            <a:r>
              <a:rPr lang="zh-CN" altLang="en-US" sz="2800" dirty="0" smtClean="0"/>
              <a:t>个可</a:t>
            </a:r>
            <a:r>
              <a:rPr lang="zh-CN" altLang="en-US" sz="2800" dirty="0" smtClean="0"/>
              <a:t>扩展的，交互式</a:t>
            </a:r>
            <a:r>
              <a:rPr lang="zh-CN" altLang="en-US" sz="2800" dirty="0" smtClean="0"/>
              <a:t>的只读、嵌套数据分析</a:t>
            </a:r>
            <a:r>
              <a:rPr lang="zh-CN" altLang="en-US" sz="2800" dirty="0" smtClean="0"/>
              <a:t>系统</a:t>
            </a:r>
            <a:endParaRPr lang="en-US" altLang="zh-CN" sz="2800" dirty="0" smtClean="0"/>
          </a:p>
          <a:p>
            <a:pPr lvl="1"/>
            <a:r>
              <a:rPr lang="zh-CN" altLang="en-US" sz="2400" dirty="0" smtClean="0"/>
              <a:t>作用于基于普通机器集群的海量数据</a:t>
            </a:r>
            <a:r>
              <a:rPr lang="zh-CN" altLang="en-US" sz="2400" dirty="0" smtClean="0"/>
              <a:t>集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是</a:t>
            </a:r>
            <a:r>
              <a:rPr lang="en-US" altLang="en-US" sz="2400" dirty="0" smtClean="0"/>
              <a:t>MR</a:t>
            </a:r>
            <a:r>
              <a:rPr lang="zh-CN" altLang="en-US" sz="2400" dirty="0" smtClean="0"/>
              <a:t>交互式查询能力不足的补充，将数据处理时间缩短到秒级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嵌套式数据模型，列式存储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结合</a:t>
            </a:r>
            <a:r>
              <a:rPr lang="en-US" altLang="zh-CN" sz="2400" dirty="0" smtClean="0"/>
              <a:t>Web</a:t>
            </a:r>
            <a:r>
              <a:rPr lang="zh-CN" altLang="en-US" sz="2400" dirty="0" smtClean="0"/>
              <a:t>搜索 和并行</a:t>
            </a:r>
            <a:r>
              <a:rPr lang="en-US" altLang="zh-CN" sz="2400" dirty="0" smtClean="0"/>
              <a:t>DBMS</a:t>
            </a:r>
            <a:r>
              <a:rPr lang="zh-CN" altLang="en-US" sz="2400" dirty="0" smtClean="0"/>
              <a:t>的技术：借鉴查询树的概念</a:t>
            </a:r>
            <a:r>
              <a:rPr lang="zh-CN" altLang="en-US" sz="2400" dirty="0" smtClean="0"/>
              <a:t>，分割复杂查询；提供了</a:t>
            </a:r>
            <a:r>
              <a:rPr lang="en-US" altLang="en-US" sz="2400" dirty="0" smtClean="0"/>
              <a:t>SQL-like</a:t>
            </a:r>
            <a:r>
              <a:rPr lang="zh-CN" altLang="en-US" sz="2400" dirty="0" smtClean="0"/>
              <a:t>接口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Representation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457200" y="3857628"/>
            <a:ext cx="8229600" cy="226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457200" y="4803803"/>
            <a:ext cx="8229600" cy="169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面临的挑战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zh-CN" altLang="en-US" sz="2400" dirty="0" smtClean="0"/>
              <a:t>无损的记录结构表示</a:t>
            </a:r>
            <a:endParaRPr lang="en-US" altLang="zh-CN" sz="2400" dirty="0" smtClean="0"/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zh-CN" altLang="en-US" sz="2400" dirty="0" smtClean="0"/>
              <a:t>高效的记录编码、重构处理</a:t>
            </a:r>
            <a:endParaRPr lang="en-US" altLang="zh-CN" sz="24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14470"/>
            <a:ext cx="699135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Data Model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4</a:t>
            </a:fld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42910" y="1285860"/>
            <a:ext cx="80724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数据模型表示如下：</a:t>
            </a:r>
            <a:r>
              <a:rPr lang="en-US" sz="2400" dirty="0" smtClean="0"/>
              <a:t>t=</a:t>
            </a:r>
            <a:r>
              <a:rPr lang="en-US" sz="2400" dirty="0" err="1" smtClean="0"/>
              <a:t>dom</a:t>
            </a:r>
            <a:r>
              <a:rPr lang="en-US" sz="2400" dirty="0" smtClean="0"/>
              <a:t>|&lt;A1:t[∗|?],...,</a:t>
            </a:r>
            <a:r>
              <a:rPr lang="en-US" sz="2400" dirty="0" err="1" smtClean="0"/>
              <a:t>An:t</a:t>
            </a:r>
            <a:r>
              <a:rPr lang="en-US" sz="2400" dirty="0" smtClean="0"/>
              <a:t>[∗|?]&gt;</a:t>
            </a:r>
          </a:p>
          <a:p>
            <a:r>
              <a:rPr lang="en-US" altLang="zh-CN" sz="2000" dirty="0" smtClean="0"/>
              <a:t>        </a:t>
            </a:r>
            <a:r>
              <a:rPr lang="zh-CN" altLang="en-US" sz="2000" dirty="0" smtClean="0"/>
              <a:t>其中</a:t>
            </a:r>
            <a:r>
              <a:rPr lang="en-US" altLang="zh-CN" sz="2000" dirty="0" smtClean="0"/>
              <a:t>t</a:t>
            </a:r>
            <a:r>
              <a:rPr lang="zh-CN" altLang="en-US" sz="2000" dirty="0" smtClean="0"/>
              <a:t>为是基本类型或组合类型。基本类型可以是</a:t>
            </a:r>
            <a:r>
              <a:rPr lang="en-US" altLang="zh-CN" sz="2000" dirty="0" err="1" smtClean="0"/>
              <a:t>integer,float</a:t>
            </a:r>
            <a:r>
              <a:rPr lang="zh-CN" altLang="en-US" sz="2000" dirty="0" smtClean="0"/>
              <a:t>和</a:t>
            </a:r>
            <a:r>
              <a:rPr lang="en-US" altLang="zh-CN" sz="2000" dirty="0" smtClean="0"/>
              <a:t>string</a:t>
            </a:r>
            <a:r>
              <a:rPr lang="zh-CN" altLang="en-US" sz="2000" dirty="0" smtClean="0"/>
              <a:t>等。组合类型由若干个基本类型组成。</a:t>
            </a:r>
            <a:r>
              <a:rPr lang="en-US" altLang="zh-CN" sz="2000" dirty="0" smtClean="0"/>
              <a:t>(*)</a:t>
            </a:r>
            <a:r>
              <a:rPr lang="zh-CN" altLang="en-US" sz="2000" dirty="0" smtClean="0"/>
              <a:t>指类型可重复</a:t>
            </a:r>
            <a:r>
              <a:rPr lang="en-US" altLang="zh-CN" sz="2000" dirty="0" smtClean="0"/>
              <a:t>(repeated)</a:t>
            </a:r>
            <a:r>
              <a:rPr lang="zh-CN" altLang="en-US" sz="2000" dirty="0" smtClean="0"/>
              <a:t>，</a:t>
            </a:r>
            <a:r>
              <a:rPr lang="en-US" altLang="zh-CN" sz="2000" dirty="0" smtClean="0"/>
              <a:t>(?)</a:t>
            </a:r>
            <a:r>
              <a:rPr lang="zh-CN" altLang="en-US" sz="2000" dirty="0" smtClean="0"/>
              <a:t>指类型可选</a:t>
            </a:r>
            <a:r>
              <a:rPr lang="en-US" altLang="zh-CN" sz="2000" dirty="0" smtClean="0"/>
              <a:t>(optional)</a:t>
            </a:r>
            <a:endParaRPr lang="zh-CN" altLang="en-US" sz="20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786058"/>
            <a:ext cx="4714908" cy="3878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Repetition and Definition Levels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Autofit/>
          </a:bodyPr>
          <a:lstStyle/>
          <a:p>
            <a:r>
              <a:rPr lang="zh-CN" altLang="en-US" sz="2800" dirty="0" smtClean="0"/>
              <a:t>原因：单纯存储域值不能无损表示记录结构</a:t>
            </a:r>
            <a:endParaRPr lang="en-US" altLang="zh-CN" sz="2800" dirty="0" smtClean="0"/>
          </a:p>
          <a:p>
            <a:endParaRPr lang="en-US" altLang="zh-CN" sz="2800" dirty="0" smtClean="0"/>
          </a:p>
          <a:p>
            <a:r>
              <a:rPr lang="en-US" altLang="zh-CN" sz="2800" dirty="0" smtClean="0"/>
              <a:t>Replication Level</a:t>
            </a:r>
            <a:r>
              <a:rPr lang="zh-CN" altLang="en-US" sz="2800" dirty="0" smtClean="0"/>
              <a:t>：当前值在</a:t>
            </a:r>
            <a:r>
              <a:rPr lang="en-US" altLang="zh-CN" sz="2800" dirty="0" smtClean="0"/>
              <a:t>field path</a:t>
            </a:r>
            <a:r>
              <a:rPr lang="zh-CN" altLang="en-US" sz="2800" dirty="0" smtClean="0"/>
              <a:t>的哪一个</a:t>
            </a:r>
            <a:r>
              <a:rPr lang="en-US" altLang="zh-CN" sz="2800" dirty="0" smtClean="0"/>
              <a:t>repeated field</a:t>
            </a:r>
            <a:r>
              <a:rPr lang="zh-CN" altLang="en-US" sz="2800" dirty="0" smtClean="0"/>
              <a:t>上重复（如确定一个</a:t>
            </a:r>
            <a:r>
              <a:rPr lang="en-US" altLang="zh-CN" sz="2800" dirty="0" smtClean="0"/>
              <a:t>repeated field</a:t>
            </a:r>
            <a:r>
              <a:rPr lang="zh-CN" altLang="en-US" sz="2800" dirty="0" smtClean="0"/>
              <a:t>的两个值，在一个记录中或两个记录中）。值为最近重复的</a:t>
            </a:r>
            <a:r>
              <a:rPr lang="en-US" altLang="zh-CN" sz="2800" u="sng" dirty="0" smtClean="0"/>
              <a:t>repeated field</a:t>
            </a:r>
          </a:p>
          <a:p>
            <a:r>
              <a:rPr lang="en-US" altLang="zh-CN" sz="2800" dirty="0" smtClean="0"/>
              <a:t>Definition Level</a:t>
            </a:r>
            <a:r>
              <a:rPr lang="zh-CN" altLang="en-US" sz="2800" dirty="0" smtClean="0"/>
              <a:t>：在</a:t>
            </a:r>
            <a:r>
              <a:rPr lang="en-US" altLang="zh-CN" sz="2800" dirty="0" smtClean="0"/>
              <a:t>path</a:t>
            </a:r>
            <a:r>
              <a:rPr lang="zh-CN" altLang="en-US" sz="2800" dirty="0" smtClean="0"/>
              <a:t>中多少</a:t>
            </a:r>
            <a:r>
              <a:rPr lang="en-US" altLang="zh-CN" sz="2800" dirty="0" smtClean="0"/>
              <a:t>optional field</a:t>
            </a:r>
            <a:r>
              <a:rPr lang="zh-CN" altLang="en-US" sz="2800" dirty="0" smtClean="0"/>
              <a:t>是实际存在的。值为</a:t>
            </a:r>
            <a:r>
              <a:rPr lang="en-US" altLang="zh-CN" sz="2800" dirty="0" smtClean="0"/>
              <a:t>field path</a:t>
            </a:r>
            <a:r>
              <a:rPr lang="zh-CN" altLang="en-US" sz="2800" dirty="0" smtClean="0"/>
              <a:t>中</a:t>
            </a:r>
            <a:r>
              <a:rPr lang="zh-CN" altLang="en-US" sz="2800" dirty="0" smtClean="0"/>
              <a:t>实际存在的</a:t>
            </a:r>
            <a:r>
              <a:rPr lang="zh-CN" altLang="en-US" sz="2800" u="sng" dirty="0" smtClean="0"/>
              <a:t>非</a:t>
            </a:r>
            <a:r>
              <a:rPr lang="en-US" altLang="zh-CN" sz="2800" u="sng" dirty="0" smtClean="0"/>
              <a:t>required field</a:t>
            </a:r>
            <a:r>
              <a:rPr lang="zh-CN" altLang="en-US" sz="2800" dirty="0" smtClean="0"/>
              <a:t>数量</a:t>
            </a:r>
            <a:endParaRPr lang="en-US" altLang="zh-CN" sz="2800" dirty="0" smtClean="0"/>
          </a:p>
          <a:p>
            <a:endParaRPr lang="en-US" altLang="zh-CN" sz="2800" dirty="0" smtClean="0"/>
          </a:p>
          <a:p>
            <a:r>
              <a:rPr lang="zh-CN" altLang="en-US" sz="2800" dirty="0" smtClean="0"/>
              <a:t>可能需要计算</a:t>
            </a:r>
            <a:r>
              <a:rPr lang="en-US" altLang="zh-CN" sz="2800" dirty="0" smtClean="0"/>
              <a:t>missing field</a:t>
            </a:r>
            <a:r>
              <a:rPr lang="zh-CN" altLang="en-US" sz="2800" dirty="0" smtClean="0"/>
              <a:t>的</a:t>
            </a:r>
            <a:r>
              <a:rPr lang="en-US" altLang="zh-CN" sz="2800" dirty="0" smtClean="0"/>
              <a:t>level</a:t>
            </a:r>
            <a:r>
              <a:rPr lang="zh-CN" altLang="en-US" sz="2800" dirty="0" smtClean="0"/>
              <a:t>值</a:t>
            </a:r>
            <a:endParaRPr lang="en-US" altLang="zh-CN" sz="28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6143636" cy="4294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428867"/>
            <a:ext cx="3286148" cy="2046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4572008"/>
            <a:ext cx="3357586" cy="213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2" y="4429132"/>
            <a:ext cx="486969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矩形 5"/>
          <p:cNvSpPr/>
          <p:nvPr/>
        </p:nvSpPr>
        <p:spPr>
          <a:xfrm>
            <a:off x="6858016" y="2500306"/>
            <a:ext cx="642942" cy="2857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714612" y="4714884"/>
            <a:ext cx="1000132" cy="2857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71538" y="4714884"/>
            <a:ext cx="857256" cy="2857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715140" y="4572008"/>
            <a:ext cx="1500198" cy="2857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214810" y="4572008"/>
            <a:ext cx="1500198" cy="2857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715008" y="4572008"/>
            <a:ext cx="571504" cy="28575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214942" y="2500306"/>
            <a:ext cx="785818" cy="28575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500826" y="857232"/>
            <a:ext cx="642942" cy="214314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43768" y="714356"/>
            <a:ext cx="16430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:  required</a:t>
            </a:r>
          </a:p>
          <a:p>
            <a:r>
              <a:rPr lang="en-US" altLang="zh-CN" sz="2400" dirty="0" smtClean="0"/>
              <a:t>:  repeated</a:t>
            </a:r>
          </a:p>
          <a:p>
            <a:r>
              <a:rPr lang="en-US" altLang="zh-CN" sz="2400" dirty="0" smtClean="0"/>
              <a:t>:  optional</a:t>
            </a:r>
          </a:p>
          <a:p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6500826" y="1214422"/>
            <a:ext cx="642942" cy="2143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29388" y="1500174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others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6143636" y="285728"/>
            <a:ext cx="2786082" cy="20002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灯片编号占位符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Splitting Records into Columns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2844" y="1428736"/>
            <a:ext cx="8786874" cy="5072098"/>
          </a:xfrm>
        </p:spPr>
        <p:txBody>
          <a:bodyPr>
            <a:normAutofit/>
          </a:bodyPr>
          <a:lstStyle/>
          <a:p>
            <a:r>
              <a:rPr lang="zh-CN" altLang="en-US" sz="2800" dirty="0" smtClean="0"/>
              <a:t>一列使用多个的</a:t>
            </a:r>
            <a:r>
              <a:rPr lang="en-US" altLang="zh-CN" sz="2800" dirty="0" smtClean="0"/>
              <a:t>block</a:t>
            </a:r>
            <a:r>
              <a:rPr lang="zh-CN" altLang="en-US" sz="2800" dirty="0" smtClean="0"/>
              <a:t>表示，每个</a:t>
            </a:r>
            <a:r>
              <a:rPr lang="en-US" altLang="zh-CN" sz="2800" dirty="0" smtClean="0"/>
              <a:t>block</a:t>
            </a:r>
            <a:r>
              <a:rPr lang="zh-CN" altLang="en-US" sz="2800" dirty="0" smtClean="0"/>
              <a:t>包括值和</a:t>
            </a:r>
            <a:r>
              <a:rPr lang="en-US" altLang="zh-CN" sz="2800" dirty="0" smtClean="0"/>
              <a:t>repetition and definition level</a:t>
            </a:r>
          </a:p>
          <a:p>
            <a:r>
              <a:rPr lang="en-US" altLang="zh-CN" sz="2800" dirty="0" smtClean="0"/>
              <a:t>Null</a:t>
            </a:r>
            <a:r>
              <a:rPr lang="zh-CN" altLang="en-US" sz="2800" dirty="0" smtClean="0"/>
              <a:t>值不需显式存储，可由</a:t>
            </a:r>
            <a:r>
              <a:rPr lang="en-US" altLang="zh-CN" sz="2800" dirty="0" smtClean="0"/>
              <a:t>definition level</a:t>
            </a:r>
            <a:r>
              <a:rPr lang="zh-CN" altLang="en-US" sz="2800" dirty="0" smtClean="0"/>
              <a:t>值推出（小于可为空的</a:t>
            </a:r>
            <a:r>
              <a:rPr lang="en-US" altLang="zh-CN" sz="2800" dirty="0" smtClean="0"/>
              <a:t>field </a:t>
            </a:r>
            <a:r>
              <a:rPr lang="zh-CN" altLang="en-US" sz="2800" dirty="0" smtClean="0"/>
              <a:t>的数量）</a:t>
            </a:r>
            <a:endParaRPr lang="en-US" altLang="zh-CN" sz="2800" dirty="0" smtClean="0"/>
          </a:p>
          <a:p>
            <a:r>
              <a:rPr lang="zh-CN" altLang="en-US" sz="2800" dirty="0" smtClean="0"/>
              <a:t>对</a:t>
            </a:r>
            <a:r>
              <a:rPr lang="en-US" altLang="zh-CN" sz="2800" dirty="0" smtClean="0"/>
              <a:t>repetition level</a:t>
            </a:r>
            <a:r>
              <a:rPr lang="zh-CN" altLang="en-US" sz="2800" dirty="0" smtClean="0"/>
              <a:t>值</a:t>
            </a:r>
            <a:r>
              <a:rPr lang="en-US" altLang="zh-CN" sz="2800" dirty="0" smtClean="0"/>
              <a:t>,</a:t>
            </a:r>
            <a:r>
              <a:rPr lang="zh-CN" altLang="en-US" sz="2800" dirty="0" smtClean="0"/>
              <a:t>在</a:t>
            </a:r>
            <a:r>
              <a:rPr lang="en-US" altLang="zh-CN" sz="2800" dirty="0" smtClean="0"/>
              <a:t>field path</a:t>
            </a:r>
            <a:r>
              <a:rPr lang="zh-CN" altLang="en-US" sz="2800" dirty="0" smtClean="0"/>
              <a:t>中只考虑</a:t>
            </a:r>
            <a:r>
              <a:rPr lang="en-US" altLang="zh-CN" sz="2800" dirty="0" smtClean="0"/>
              <a:t>repeated field</a:t>
            </a:r>
          </a:p>
          <a:p>
            <a:r>
              <a:rPr lang="zh-CN" altLang="en-US" sz="2800" dirty="0" smtClean="0"/>
              <a:t>对</a:t>
            </a:r>
            <a:r>
              <a:rPr lang="en-US" altLang="zh-CN" sz="2800" dirty="0" smtClean="0"/>
              <a:t>definition level</a:t>
            </a:r>
            <a:r>
              <a:rPr lang="zh-CN" altLang="en-US" sz="2800" dirty="0" smtClean="0"/>
              <a:t>值</a:t>
            </a:r>
            <a:r>
              <a:rPr lang="en-US" altLang="zh-CN" sz="2800" dirty="0" smtClean="0"/>
              <a:t>,</a:t>
            </a:r>
            <a:r>
              <a:rPr lang="zh-CN" altLang="en-US" sz="2800" dirty="0" smtClean="0"/>
              <a:t>在</a:t>
            </a:r>
            <a:r>
              <a:rPr lang="en-US" altLang="zh-CN" sz="2800" dirty="0" smtClean="0"/>
              <a:t>field path</a:t>
            </a:r>
            <a:r>
              <a:rPr lang="zh-CN" altLang="en-US" sz="2800" dirty="0" smtClean="0"/>
              <a:t>中不考虑</a:t>
            </a:r>
            <a:r>
              <a:rPr lang="en-US" altLang="zh-CN" sz="2800" dirty="0" smtClean="0"/>
              <a:t>required field</a:t>
            </a:r>
          </a:p>
          <a:p>
            <a:r>
              <a:rPr lang="zh-CN" altLang="en-US" sz="2800" dirty="0" smtClean="0"/>
              <a:t>优化稀疏记录：构建</a:t>
            </a:r>
            <a:r>
              <a:rPr lang="en-US" altLang="zh-CN" sz="2800" dirty="0" smtClean="0"/>
              <a:t>field writer</a:t>
            </a:r>
            <a:r>
              <a:rPr lang="zh-CN" altLang="en-US" sz="2800" dirty="0" smtClean="0"/>
              <a:t>树，其结构与记录的</a:t>
            </a:r>
            <a:r>
              <a:rPr lang="en-US" altLang="zh-CN" sz="2800" dirty="0" smtClean="0"/>
              <a:t>schema</a:t>
            </a:r>
            <a:r>
              <a:rPr lang="zh-CN" altLang="en-US" sz="2800" dirty="0" smtClean="0"/>
              <a:t>对应，</a:t>
            </a:r>
            <a:r>
              <a:rPr lang="en-US" altLang="zh-CN" sz="2800" dirty="0" smtClean="0"/>
              <a:t> child writers inherit the levels from their parents. A child writer synchronizes to its parent’s levels only when a new value is added</a:t>
            </a:r>
            <a:r>
              <a:rPr lang="zh-CN" altLang="en-US" sz="2800" dirty="0" smtClean="0"/>
              <a:t>（？）</a:t>
            </a:r>
            <a:endParaRPr lang="en-US" altLang="zh-CN" sz="2800" dirty="0" smtClean="0"/>
          </a:p>
          <a:p>
            <a:pPr>
              <a:buNone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4143380"/>
            <a:ext cx="5031657" cy="2505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1470" y="3071810"/>
            <a:ext cx="4543425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Record Assembly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00172"/>
          </a:xfrm>
        </p:spPr>
        <p:txBody>
          <a:bodyPr>
            <a:normAutofit/>
          </a:bodyPr>
          <a:lstStyle/>
          <a:p>
            <a:r>
              <a:rPr lang="zh-CN" altLang="en-US" sz="2800" dirty="0" smtClean="0"/>
              <a:t>构建有限状态机，状态对应</a:t>
            </a:r>
            <a:r>
              <a:rPr lang="en-US" altLang="zh-CN" sz="2800" dirty="0" smtClean="0"/>
              <a:t>field reader</a:t>
            </a:r>
            <a:r>
              <a:rPr lang="zh-CN" altLang="en-US" sz="2800" dirty="0" smtClean="0"/>
              <a:t>，使用</a:t>
            </a:r>
            <a:r>
              <a:rPr lang="en-US" altLang="zh-CN" sz="2800" dirty="0" smtClean="0"/>
              <a:t>repetition level</a:t>
            </a:r>
            <a:r>
              <a:rPr lang="zh-CN" altLang="en-US" sz="2800" dirty="0" smtClean="0"/>
              <a:t>标示状态转换。针对要读取的记录构建</a:t>
            </a:r>
            <a:r>
              <a:rPr lang="en-US" altLang="zh-CN" sz="2800" dirty="0" smtClean="0"/>
              <a:t>FSM</a:t>
            </a:r>
            <a:endParaRPr lang="zh-CN" altLang="en-US" sz="2800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Query Execution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14423"/>
            <a:ext cx="8229600" cy="2643205"/>
          </a:xfrm>
        </p:spPr>
        <p:txBody>
          <a:bodyPr>
            <a:normAutofit/>
          </a:bodyPr>
          <a:lstStyle/>
          <a:p>
            <a:r>
              <a:rPr lang="en-US" altLang="zh-CN" sz="2000" dirty="0" err="1" smtClean="0"/>
              <a:t>Sql</a:t>
            </a:r>
            <a:r>
              <a:rPr lang="zh-CN" altLang="en-US" sz="2000" dirty="0" smtClean="0"/>
              <a:t>语句接受若干个嵌套表及其模式作为输入，以嵌套表及其模式作为输出。支持</a:t>
            </a:r>
            <a:r>
              <a:rPr lang="en-US" altLang="zh-CN" sz="2000" dirty="0" smtClean="0"/>
              <a:t>nested </a:t>
            </a:r>
            <a:r>
              <a:rPr lang="en-US" altLang="zh-CN" sz="2000" dirty="0" err="1" smtClean="0"/>
              <a:t>subqueries</a:t>
            </a:r>
            <a:r>
              <a:rPr lang="en-US" altLang="zh-CN" sz="2000" dirty="0" smtClean="0"/>
              <a:t>, inter and intra-record aggregation, top-k, joins, user-defined functions, etc</a:t>
            </a:r>
          </a:p>
          <a:p>
            <a:r>
              <a:rPr lang="zh-CN" altLang="en-US" sz="2000" dirty="0" smtClean="0"/>
              <a:t>根节点根据元数据将收到的请求分解到子节点，不断执行分解过程直到任务分配到存有表数据的叶子节点，计算单元与数据单元尽量分配在同一节点上。他们扫描处理数据，将结果汇总到根节点，聚合方式选用现有的并行数据库技术。如将</a:t>
            </a:r>
            <a:r>
              <a:rPr lang="en-US" sz="1800" dirty="0" smtClean="0"/>
              <a:t>SELECT A, COUNT(B) FROM T GROUP BY A</a:t>
            </a:r>
            <a:r>
              <a:rPr lang="zh-CN" altLang="en-US" sz="1800" dirty="0" smtClean="0"/>
              <a:t>转换为</a:t>
            </a:r>
            <a:r>
              <a:rPr lang="en-US" sz="1800" dirty="0" smtClean="0"/>
              <a:t>SELECT A, SUM(c) FROM (R1 UNION ALL ... </a:t>
            </a:r>
            <a:r>
              <a:rPr lang="en-US" sz="1800" dirty="0" err="1" smtClean="0"/>
              <a:t>Rn</a:t>
            </a:r>
            <a:r>
              <a:rPr lang="en-US" sz="1800" dirty="0" smtClean="0"/>
              <a:t>) GROUP BY A</a:t>
            </a:r>
            <a:endParaRPr lang="en-US" altLang="zh-CN" sz="1800" dirty="0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9</a:t>
            </a:fld>
            <a:endParaRPr lang="zh-CN" alt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3857628"/>
            <a:ext cx="396355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28596" y="3786190"/>
            <a:ext cx="2143140" cy="167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zh-CN" altLang="en-US" sz="2000" dirty="0" smtClean="0"/>
              <a:t>查询分派：</a:t>
            </a:r>
            <a:endParaRPr lang="en-US" altLang="zh-CN" sz="2000" dirty="0" smtClean="0"/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zh-CN" altLang="en-US" dirty="0" smtClean="0"/>
              <a:t>负载均衡</a:t>
            </a:r>
            <a:endParaRPr lang="en-US" altLang="zh-CN" dirty="0" smtClean="0"/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zh-CN" altLang="en-US" dirty="0" smtClean="0"/>
              <a:t>用户优先级</a:t>
            </a:r>
            <a:endParaRPr lang="en-US" altLang="zh-CN" dirty="0" smtClean="0"/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zh-CN" altLang="en-US" dirty="0" smtClean="0"/>
              <a:t>容错性要求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3622</TotalTime>
  <Words>533</Words>
  <PresentationFormat>全屏显示(4:3)</PresentationFormat>
  <Paragraphs>55</Paragraphs>
  <Slides>11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Dremel: Interactive Analysis of WebScale Datasets</vt:lpstr>
      <vt:lpstr>Introduction</vt:lpstr>
      <vt:lpstr>Representation</vt:lpstr>
      <vt:lpstr>Data Model</vt:lpstr>
      <vt:lpstr>Repetition and Definition Levels</vt:lpstr>
      <vt:lpstr>幻灯片 6</vt:lpstr>
      <vt:lpstr>Splitting Records into Columns</vt:lpstr>
      <vt:lpstr>Record Assembly</vt:lpstr>
      <vt:lpstr>Query Execution</vt:lpstr>
      <vt:lpstr>Experiments</vt:lpstr>
      <vt:lpstr>谢谢！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Dremel: Interactive Analysis of WebScale Datasets</dc:title>
  <dc:creator>trophy</dc:creator>
  <cp:lastModifiedBy>pangcheng</cp:lastModifiedBy>
  <cp:revision>228</cp:revision>
  <dcterms:created xsi:type="dcterms:W3CDTF">2012-09-21T02:59:43Z</dcterms:created>
  <dcterms:modified xsi:type="dcterms:W3CDTF">2012-09-24T02:52:20Z</dcterms:modified>
</cp:coreProperties>
</file>