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57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77" r:id="rId25"/>
    <p:sldId id="278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FDC8E-CF63-4263-8F72-B4CBA52254BA}" type="datetimeFigureOut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0DF18-57F1-4275-8494-255FDB2DD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49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F875-DE96-4ECD-8F08-D71C5FC4FB84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B534D-996E-4F4A-AF1B-F7B3C4800976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2A57-E663-41D5-913D-002D0C94B0E3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8165-6980-4115-9E41-4992994E3FF2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DAABD-45B7-4AF1-8D34-6FB03A7A785F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93056-44A4-4E6A-ACB3-EDD586605248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A07A-FAAF-413C-8A37-43B44CF6B609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4-462A-4973-83C4-2C24B0ABF48C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3B57-B66D-4AFF-8A76-7E3D9201DA3C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452F-91A5-4ABB-A832-997F95F3796A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932A-C637-4778-91E2-39D9112BB9E3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9D42C-851A-41F4-9F49-A03EEE7C98F6}" type="datetime1">
              <a:rPr lang="zh-CN" altLang="en-US" smtClean="0"/>
              <a:t>2012-10-15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b="1" dirty="0"/>
              <a:t>Oracle In-Database </a:t>
            </a:r>
            <a:r>
              <a:rPr lang="en-US" altLang="zh-CN" b="1" dirty="0" err="1"/>
              <a:t>Hadoop</a:t>
            </a:r>
            <a:r>
              <a:rPr lang="en-US" altLang="zh-CN" b="1" dirty="0" smtClean="0"/>
              <a:t>:</a:t>
            </a:r>
            <a:br>
              <a:rPr lang="en-US" altLang="zh-CN" b="1" dirty="0" smtClean="0"/>
            </a:br>
            <a:r>
              <a:rPr lang="en-US" altLang="zh-CN" dirty="0" smtClean="0"/>
              <a:t>When </a:t>
            </a:r>
            <a:r>
              <a:rPr lang="en-US" altLang="zh-CN" dirty="0" err="1"/>
              <a:t>MapReduce</a:t>
            </a:r>
            <a:r>
              <a:rPr lang="en-US" altLang="zh-CN" dirty="0"/>
              <a:t> Meets RDBMS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6670366" cy="1752600"/>
          </a:xfrm>
        </p:spPr>
        <p:txBody>
          <a:bodyPr/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邹立达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01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reduce</a:t>
            </a:r>
            <a:r>
              <a:rPr lang="zh-CN" altLang="en-US" dirty="0" smtClean="0"/>
              <a:t>输出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Worker </a:t>
            </a:r>
            <a:r>
              <a:rPr lang="en-US" altLang="zh-CN" dirty="0"/>
              <a:t>1: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(the 1)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2: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(is 3)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3: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(weather 2)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4: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(today 1)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5: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(good 4)</a:t>
            </a:r>
            <a:endParaRPr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23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WordCount</a:t>
            </a:r>
            <a:r>
              <a:rPr lang="en-US" altLang="zh-CN" dirty="0"/>
              <a:t> </a:t>
            </a:r>
            <a:r>
              <a:rPr lang="zh-CN" altLang="en-US" dirty="0"/>
              <a:t>伪代码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/>
              <a:t>map(String </a:t>
            </a:r>
            <a:r>
              <a:rPr lang="en-US" altLang="zh-CN" dirty="0" err="1"/>
              <a:t>input_key</a:t>
            </a:r>
            <a:r>
              <a:rPr lang="en-US" altLang="zh-CN" dirty="0"/>
              <a:t>, String </a:t>
            </a:r>
            <a:r>
              <a:rPr lang="en-US" altLang="zh-CN" dirty="0" err="1"/>
              <a:t>input_value</a:t>
            </a:r>
            <a:r>
              <a:rPr lang="en-US" altLang="zh-CN" dirty="0"/>
              <a:t>):</a:t>
            </a:r>
          </a:p>
          <a:p>
            <a:pPr lvl="1"/>
            <a:r>
              <a:rPr lang="en-US" altLang="zh-CN" dirty="0"/>
              <a:t>// </a:t>
            </a:r>
            <a:r>
              <a:rPr lang="en-US" altLang="zh-CN" dirty="0" err="1"/>
              <a:t>input_key</a:t>
            </a:r>
            <a:r>
              <a:rPr lang="en-US" altLang="zh-CN" dirty="0"/>
              <a:t>: document name</a:t>
            </a:r>
          </a:p>
          <a:p>
            <a:pPr lvl="1"/>
            <a:r>
              <a:rPr lang="en-US" altLang="zh-CN" dirty="0"/>
              <a:t>// </a:t>
            </a:r>
            <a:r>
              <a:rPr lang="en-US" altLang="zh-CN" dirty="0" err="1"/>
              <a:t>input_value</a:t>
            </a:r>
            <a:r>
              <a:rPr lang="en-US" altLang="zh-CN" dirty="0"/>
              <a:t>: document contents</a:t>
            </a:r>
          </a:p>
          <a:p>
            <a:pPr lvl="1"/>
            <a:r>
              <a:rPr lang="en-US" altLang="zh-CN" dirty="0"/>
              <a:t>for each word w in </a:t>
            </a:r>
            <a:r>
              <a:rPr lang="en-US" altLang="zh-CN" dirty="0" err="1"/>
              <a:t>input_value</a:t>
            </a:r>
            <a:r>
              <a:rPr lang="en-US" altLang="zh-CN" dirty="0"/>
              <a:t>:</a:t>
            </a:r>
          </a:p>
          <a:p>
            <a:pPr lvl="2"/>
            <a:r>
              <a:rPr lang="en-US" altLang="zh-CN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EmitIntermediate</a:t>
            </a:r>
            <a:r>
              <a:rPr lang="en-US" altLang="zh-CN" dirty="0"/>
              <a:t>(w, "1</a:t>
            </a:r>
            <a:r>
              <a:rPr lang="en-US" altLang="zh-CN" dirty="0" smtClean="0"/>
              <a:t>");</a:t>
            </a:r>
          </a:p>
          <a:p>
            <a:pPr lvl="2"/>
            <a:endParaRPr lang="en-US" altLang="zh-CN" dirty="0"/>
          </a:p>
          <a:p>
            <a:r>
              <a:rPr lang="en-US" altLang="zh-CN" dirty="0"/>
              <a:t>reduce(String </a:t>
            </a:r>
            <a:r>
              <a:rPr lang="en-US" altLang="zh-CN" dirty="0" err="1"/>
              <a:t>output_key</a:t>
            </a:r>
            <a:r>
              <a:rPr lang="en-US" altLang="zh-CN" dirty="0"/>
              <a:t>, Iterator </a:t>
            </a:r>
            <a:r>
              <a:rPr lang="en-US" altLang="zh-CN" dirty="0" err="1"/>
              <a:t>intermediate_values</a:t>
            </a:r>
            <a:r>
              <a:rPr lang="en-US" altLang="zh-CN" dirty="0"/>
              <a:t>):</a:t>
            </a:r>
          </a:p>
          <a:p>
            <a:pPr lvl="1"/>
            <a:r>
              <a:rPr lang="en-US" altLang="zh-CN" dirty="0"/>
              <a:t>// </a:t>
            </a:r>
            <a:r>
              <a:rPr lang="en-US" altLang="zh-CN" dirty="0" err="1"/>
              <a:t>output_key</a:t>
            </a:r>
            <a:r>
              <a:rPr lang="en-US" altLang="zh-CN" dirty="0"/>
              <a:t>: a word</a:t>
            </a:r>
          </a:p>
          <a:p>
            <a:pPr lvl="1"/>
            <a:r>
              <a:rPr lang="en-US" altLang="zh-CN" dirty="0"/>
              <a:t>// </a:t>
            </a:r>
            <a:r>
              <a:rPr lang="en-US" altLang="zh-CN" dirty="0" err="1"/>
              <a:t>output_values</a:t>
            </a:r>
            <a:r>
              <a:rPr lang="en-US" altLang="zh-CN" dirty="0"/>
              <a:t>: a list of counts</a:t>
            </a:r>
          </a:p>
          <a:p>
            <a:pPr lvl="1"/>
            <a:r>
              <a:rPr lang="en-US" altLang="zh-CN" dirty="0" err="1"/>
              <a:t>int</a:t>
            </a:r>
            <a:r>
              <a:rPr lang="en-US" altLang="zh-CN" dirty="0"/>
              <a:t> result = 0;</a:t>
            </a:r>
          </a:p>
          <a:p>
            <a:pPr lvl="1"/>
            <a:r>
              <a:rPr lang="en-US" altLang="zh-CN" dirty="0"/>
              <a:t>for each v in </a:t>
            </a:r>
            <a:r>
              <a:rPr lang="en-US" altLang="zh-CN" dirty="0" err="1"/>
              <a:t>intermediate_values</a:t>
            </a:r>
            <a:r>
              <a:rPr lang="en-US" altLang="zh-CN" dirty="0"/>
              <a:t>:</a:t>
            </a:r>
          </a:p>
          <a:p>
            <a:pPr lvl="2"/>
            <a:r>
              <a:rPr lang="en-US" altLang="zh-CN" dirty="0"/>
              <a:t>result += </a:t>
            </a:r>
            <a:r>
              <a:rPr lang="en-US" altLang="zh-CN" dirty="0" err="1"/>
              <a:t>ParseInt</a:t>
            </a:r>
            <a:r>
              <a:rPr lang="en-US" altLang="zh-CN" dirty="0"/>
              <a:t>(v);</a:t>
            </a:r>
          </a:p>
          <a:p>
            <a:pPr lvl="1"/>
            <a:r>
              <a:rPr lang="en-US" altLang="zh-CN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Emit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key,AsString</a:t>
            </a:r>
            <a:r>
              <a:rPr lang="en-US" altLang="zh-CN" dirty="0" smtClean="0"/>
              <a:t>(result</a:t>
            </a:r>
            <a:r>
              <a:rPr lang="en-US" altLang="zh-CN" dirty="0"/>
              <a:t>));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737814" y="5013176"/>
            <a:ext cx="5872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Java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982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并行化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map</a:t>
            </a:r>
            <a:r>
              <a:rPr lang="en-US" altLang="zh-CN" dirty="0"/>
              <a:t>()</a:t>
            </a:r>
            <a:r>
              <a:rPr lang="zh-CN" altLang="en-US" dirty="0"/>
              <a:t>函数可以并行执行，为不同的输入数据集生成</a:t>
            </a:r>
            <a:r>
              <a:rPr lang="zh-CN" altLang="en-US" dirty="0" smtClean="0"/>
              <a:t>不同</a:t>
            </a:r>
            <a:r>
              <a:rPr lang="zh-CN" altLang="en-US" dirty="0"/>
              <a:t>的中间结果</a:t>
            </a:r>
          </a:p>
          <a:p>
            <a:r>
              <a:rPr lang="en-US" altLang="zh-CN" dirty="0" smtClean="0"/>
              <a:t>reduce</a:t>
            </a:r>
            <a:r>
              <a:rPr lang="en-US" altLang="zh-CN" dirty="0"/>
              <a:t>()</a:t>
            </a:r>
            <a:r>
              <a:rPr lang="zh-CN" altLang="en-US" dirty="0"/>
              <a:t>函数也可以并行执行，分别处理不同的</a:t>
            </a:r>
            <a:r>
              <a:rPr lang="en-US" altLang="zh-CN" dirty="0" smtClean="0"/>
              <a:t>output key</a:t>
            </a:r>
            <a:endParaRPr lang="en-US" altLang="zh-CN" dirty="0"/>
          </a:p>
          <a:p>
            <a:r>
              <a:rPr lang="en-US" altLang="zh-CN" dirty="0" smtClean="0"/>
              <a:t>map</a:t>
            </a:r>
            <a:r>
              <a:rPr lang="zh-CN" altLang="en-US" dirty="0"/>
              <a:t>和</a:t>
            </a:r>
            <a:r>
              <a:rPr lang="en-US" altLang="zh-CN" dirty="0"/>
              <a:t>reduce</a:t>
            </a:r>
            <a:r>
              <a:rPr lang="zh-CN" altLang="en-US" dirty="0"/>
              <a:t>的处理过程中不发生通信</a:t>
            </a:r>
          </a:p>
          <a:p>
            <a:r>
              <a:rPr lang="zh-CN" altLang="en-US" dirty="0" smtClean="0"/>
              <a:t>只有</a:t>
            </a:r>
            <a:r>
              <a:rPr lang="zh-CN" altLang="en-US" dirty="0"/>
              <a:t>当</a:t>
            </a:r>
            <a:r>
              <a:rPr lang="en-US" altLang="zh-CN" dirty="0"/>
              <a:t>map</a:t>
            </a:r>
            <a:r>
              <a:rPr lang="zh-CN" altLang="en-US" dirty="0"/>
              <a:t>处理全部结束后，</a:t>
            </a:r>
            <a:r>
              <a:rPr lang="en-US" altLang="zh-CN" dirty="0"/>
              <a:t>reduce</a:t>
            </a:r>
            <a:r>
              <a:rPr lang="zh-CN" altLang="en-US" dirty="0"/>
              <a:t>过程才能够开始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26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Hadoop</a:t>
            </a:r>
            <a:r>
              <a:rPr lang="en-US" altLang="zh-CN" dirty="0" smtClean="0"/>
              <a:t> Job Execution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57114" y="4293096"/>
            <a:ext cx="36099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500062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78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Hadoop</a:t>
            </a:r>
            <a:r>
              <a:rPr lang="en-US" altLang="zh-CN" dirty="0" smtClean="0"/>
              <a:t> Data Types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357438"/>
            <a:ext cx="43434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425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Job Configurations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job.setMapperClass</a:t>
            </a:r>
            <a:r>
              <a:rPr lang="en-US" altLang="zh-CN" dirty="0"/>
              <a:t>(</a:t>
            </a:r>
            <a:r>
              <a:rPr lang="en-US" altLang="zh-CN" dirty="0" err="1"/>
              <a:t>TokenizerMapper.class</a:t>
            </a:r>
            <a:r>
              <a:rPr lang="en-US" altLang="zh-CN" dirty="0"/>
              <a:t>);</a:t>
            </a:r>
          </a:p>
          <a:p>
            <a:r>
              <a:rPr lang="en-US" altLang="zh-CN" dirty="0" err="1"/>
              <a:t>job.setReducerClass</a:t>
            </a:r>
            <a:r>
              <a:rPr lang="en-US" altLang="zh-CN" dirty="0"/>
              <a:t>(</a:t>
            </a:r>
            <a:r>
              <a:rPr lang="en-US" altLang="zh-CN" dirty="0" err="1"/>
              <a:t>IntSumReducer.class</a:t>
            </a:r>
            <a:r>
              <a:rPr lang="en-US" altLang="zh-CN" dirty="0"/>
              <a:t>);</a:t>
            </a:r>
          </a:p>
          <a:p>
            <a:r>
              <a:rPr lang="en-US" altLang="zh-CN" dirty="0" err="1"/>
              <a:t>job.setOutputKeyClass</a:t>
            </a:r>
            <a:r>
              <a:rPr lang="en-US" altLang="zh-CN" dirty="0"/>
              <a:t>(</a:t>
            </a:r>
            <a:r>
              <a:rPr lang="en-US" altLang="zh-CN" dirty="0" err="1"/>
              <a:t>Text.class</a:t>
            </a:r>
            <a:r>
              <a:rPr lang="en-US" altLang="zh-CN" dirty="0"/>
              <a:t>);</a:t>
            </a:r>
          </a:p>
          <a:p>
            <a:r>
              <a:rPr lang="en-US" altLang="zh-CN" dirty="0" err="1"/>
              <a:t>job.setOutputValueClass</a:t>
            </a:r>
            <a:r>
              <a:rPr lang="en-US" altLang="zh-CN" dirty="0"/>
              <a:t>(</a:t>
            </a:r>
            <a:r>
              <a:rPr lang="en-US" altLang="zh-CN" dirty="0" err="1"/>
              <a:t>IntWritable.class</a:t>
            </a:r>
            <a:r>
              <a:rPr lang="en-US" altLang="zh-CN" dirty="0"/>
              <a:t>);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95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二、</a:t>
            </a:r>
            <a:r>
              <a:rPr lang="en-US" altLang="zh-CN" dirty="0" smtClean="0"/>
              <a:t>Architecture of Oracle In-Database </a:t>
            </a:r>
            <a:r>
              <a:rPr lang="en-US" altLang="zh-CN" dirty="0" err="1" smtClean="0"/>
              <a:t>Hadoop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50101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537492" y="4221088"/>
            <a:ext cx="3024336" cy="23042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r>
              <a:rPr lang="en-US" altLang="zh-CN" dirty="0"/>
              <a:t>Oracle Parallel Query(OPQ)</a:t>
            </a:r>
            <a:r>
              <a:rPr lang="zh-CN" altLang="en-US" dirty="0"/>
              <a:t>可以将一个</a:t>
            </a:r>
            <a:r>
              <a:rPr lang="en-US" altLang="zh-CN" dirty="0"/>
              <a:t>SQL statement</a:t>
            </a:r>
            <a:r>
              <a:rPr lang="zh-CN" altLang="en-US" dirty="0"/>
              <a:t>分成多个片</a:t>
            </a:r>
            <a:r>
              <a:rPr lang="en-US" altLang="zh-CN" dirty="0"/>
              <a:t>(chunks)</a:t>
            </a:r>
            <a:r>
              <a:rPr lang="zh-CN" altLang="en-US" dirty="0"/>
              <a:t>，然后在独自的</a:t>
            </a:r>
            <a:r>
              <a:rPr lang="en-US" altLang="zh-CN" dirty="0"/>
              <a:t>CPU</a:t>
            </a:r>
            <a:r>
              <a:rPr lang="zh-CN" altLang="en-US" dirty="0"/>
              <a:t>上通过多个</a:t>
            </a:r>
            <a:r>
              <a:rPr lang="en-US" altLang="zh-CN" dirty="0"/>
              <a:t>process</a:t>
            </a:r>
            <a:r>
              <a:rPr lang="zh-CN" altLang="en-US" dirty="0"/>
              <a:t>（子查询）进行并行运行。每个子查询同时读取一个大型表中的一块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4221088"/>
            <a:ext cx="54006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Each SQL task reads input data from a </a:t>
            </a:r>
            <a:r>
              <a:rPr lang="en-US" altLang="zh-CN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TableReader</a:t>
            </a:r>
            <a:r>
              <a:rPr lang="en-US" altLang="zh-CN" dirty="0"/>
              <a:t>, </a:t>
            </a:r>
            <a:r>
              <a:rPr lang="en-US" altLang="zh-CN" dirty="0" smtClean="0"/>
              <a:t>automatically </a:t>
            </a:r>
            <a:r>
              <a:rPr lang="en-US" altLang="zh-CN" dirty="0"/>
              <a:t>converting the incoming SQL data types to </a:t>
            </a:r>
            <a:r>
              <a:rPr lang="en-US" altLang="zh-CN" dirty="0" smtClean="0"/>
              <a:t>the corresponding </a:t>
            </a:r>
            <a:r>
              <a:rPr lang="en-US" altLang="zh-CN" dirty="0" err="1"/>
              <a:t>Hadoop</a:t>
            </a:r>
            <a:r>
              <a:rPr lang="en-US" altLang="zh-CN" dirty="0"/>
              <a:t> data types and supplying them to </a:t>
            </a:r>
            <a:r>
              <a:rPr lang="en-US" altLang="zh-CN" dirty="0" smtClean="0"/>
              <a:t>the tasks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5530006"/>
            <a:ext cx="54006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Each SQL task writes its output to a </a:t>
            </a:r>
            <a:r>
              <a:rPr lang="en-US" altLang="zh-CN" b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TableWriter</a:t>
            </a:r>
            <a:r>
              <a:rPr lang="en-US" altLang="zh-CN" dirty="0" smtClean="0"/>
              <a:t>, converting </a:t>
            </a:r>
            <a:r>
              <a:rPr lang="en-US" altLang="zh-CN" dirty="0"/>
              <a:t>the outgoing data from </a:t>
            </a:r>
            <a:r>
              <a:rPr lang="en-US" altLang="zh-CN" dirty="0" err="1"/>
              <a:t>Hadoop</a:t>
            </a:r>
            <a:r>
              <a:rPr lang="en-US" altLang="zh-CN" dirty="0"/>
              <a:t> to SQL </a:t>
            </a:r>
            <a:r>
              <a:rPr lang="en-US" altLang="zh-CN" dirty="0" smtClean="0"/>
              <a:t>data types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325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5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Map and Reduce Steps as Table Functions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Pipelined </a:t>
            </a:r>
            <a:r>
              <a:rPr lang="en-US" altLang="zh-CN" b="1" dirty="0"/>
              <a:t>table functions </a:t>
            </a:r>
            <a:r>
              <a:rPr lang="en-US" altLang="zh-CN" dirty="0" smtClean="0"/>
              <a:t>were introduced </a:t>
            </a:r>
            <a:r>
              <a:rPr lang="en-US" altLang="zh-CN" dirty="0"/>
              <a:t>in Oracle 9i as a way of embedding </a:t>
            </a:r>
            <a:r>
              <a:rPr lang="en-US" altLang="zh-CN" dirty="0" smtClean="0"/>
              <a:t>procedural logic within </a:t>
            </a:r>
            <a:r>
              <a:rPr lang="en-US" altLang="zh-CN" dirty="0"/>
              <a:t>a data </a:t>
            </a:r>
            <a:r>
              <a:rPr lang="en-US" altLang="zh-CN" dirty="0" smtClean="0"/>
              <a:t>flow.</a:t>
            </a:r>
          </a:p>
          <a:p>
            <a:r>
              <a:rPr lang="en-US" altLang="zh-CN" dirty="0"/>
              <a:t>Table functions take </a:t>
            </a:r>
            <a:r>
              <a:rPr lang="en-US" altLang="zh-CN" b="1" dirty="0"/>
              <a:t>a stream </a:t>
            </a:r>
            <a:r>
              <a:rPr lang="en-US" altLang="zh-CN" dirty="0" smtClean="0"/>
              <a:t>of rows </a:t>
            </a:r>
            <a:r>
              <a:rPr lang="en-US" altLang="zh-CN" dirty="0"/>
              <a:t>as an input and return </a:t>
            </a:r>
            <a:r>
              <a:rPr lang="en-US" altLang="zh-CN" b="1" dirty="0"/>
              <a:t>a stream </a:t>
            </a:r>
            <a:r>
              <a:rPr lang="en-US" altLang="zh-CN" dirty="0"/>
              <a:t>of rows as output.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83532"/>
            <a:ext cx="4023866" cy="2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0957"/>
            <a:ext cx="4082802" cy="253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29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Table Functions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SELECT * FROM TABLE</a:t>
            </a:r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en-US" altLang="zh-CN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Table_Func</a:t>
            </a:r>
            <a:r>
              <a:rPr lang="en-US" altLang="zh-CN" dirty="0"/>
              <a:t>(CURSOR(SELECT * FROM </a:t>
            </a:r>
            <a:r>
              <a:rPr lang="en-US" altLang="zh-CN" dirty="0" err="1"/>
              <a:t>InTable</a:t>
            </a:r>
            <a:r>
              <a:rPr lang="en-US" altLang="zh-CN" dirty="0" smtClean="0"/>
              <a:t>)))</a:t>
            </a:r>
          </a:p>
          <a:p>
            <a:endParaRPr lang="en-US" altLang="zh-CN" dirty="0"/>
          </a:p>
          <a:p>
            <a:r>
              <a:rPr lang="en-US" altLang="zh-CN" dirty="0" err="1" smtClean="0">
                <a:solidFill>
                  <a:srgbClr val="FF0000"/>
                </a:solidFill>
              </a:rPr>
              <a:t>Table_Func</a:t>
            </a:r>
            <a:r>
              <a:rPr lang="en-US" altLang="zh-CN" dirty="0" smtClean="0"/>
              <a:t> is a user-defined table function.</a:t>
            </a:r>
          </a:p>
          <a:p>
            <a:r>
              <a:rPr lang="en-US" altLang="zh-CN" dirty="0" smtClean="0"/>
              <a:t>Avoiding intermediate materialization in most cases.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23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嵌入</a:t>
            </a:r>
            <a:r>
              <a:rPr lang="en-US" altLang="zh-CN" dirty="0" smtClean="0"/>
              <a:t>map-reduce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r>
              <a:rPr lang="en-US" altLang="zh-CN" dirty="0"/>
              <a:t>SELECT * FROM TABLE</a:t>
            </a:r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en-US" altLang="zh-CN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Word_Count_Mapper</a:t>
            </a:r>
            <a:r>
              <a:rPr lang="en-US" altLang="zh-CN" dirty="0"/>
              <a:t>(:</a:t>
            </a:r>
            <a:r>
              <a:rPr lang="en-US" altLang="zh-CN" dirty="0" err="1">
                <a:solidFill>
                  <a:srgbClr val="FFC000"/>
                </a:solidFill>
              </a:rPr>
              <a:t>ConfKey</a:t>
            </a:r>
            <a:r>
              <a:rPr lang="en-US" altLang="zh-CN" dirty="0"/>
              <a:t>,</a:t>
            </a:r>
          </a:p>
          <a:p>
            <a:pPr marL="0" indent="0">
              <a:buNone/>
            </a:pPr>
            <a:r>
              <a:rPr lang="en-US" altLang="zh-CN" dirty="0"/>
              <a:t>CURSOR(SELECT * FROM </a:t>
            </a:r>
            <a:r>
              <a:rPr lang="en-US" altLang="zh-CN" dirty="0" err="1">
                <a:solidFill>
                  <a:schemeClr val="accent3">
                    <a:lumMod val="75000"/>
                  </a:schemeClr>
                </a:solidFill>
              </a:rPr>
              <a:t>InTable</a:t>
            </a:r>
            <a:r>
              <a:rPr lang="en-US" altLang="zh-CN" dirty="0"/>
              <a:t>)))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57200" y="3645024"/>
            <a:ext cx="8229600" cy="2664296"/>
          </a:xfrm>
          <a:prstGeom prst="rect">
            <a:avLst/>
          </a:prstGeom>
        </p:spPr>
        <p:txBody>
          <a:bodyPr vert="horz" rtlCol="0">
            <a:normAutofit fontScale="850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50000"/>
              <a:buFont typeface="Wingdings 2"/>
              <a:buChar char="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/>
              <a:buChar char="³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0000"/>
              <a:buFont typeface="Wingdings 2"/>
              <a:buChar char="®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Wingdings 2"/>
              <a:buChar char="¯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INSERT INTO </a:t>
            </a:r>
            <a:r>
              <a:rPr lang="en-US" altLang="zh-CN" dirty="0" err="1"/>
              <a:t>OutTable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SELECT * FROM TABLE</a:t>
            </a:r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en-US" altLang="zh-CN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Word_Count_Reduce</a:t>
            </a:r>
            <a:r>
              <a:rPr lang="en-US" altLang="zh-CN" dirty="0"/>
              <a:t>(:</a:t>
            </a:r>
            <a:r>
              <a:rPr lang="en-US" altLang="zh-CN" dirty="0" err="1"/>
              <a:t>ConfKey</a:t>
            </a:r>
            <a:r>
              <a:rPr lang="en-US" altLang="zh-CN" dirty="0"/>
              <a:t>,</a:t>
            </a:r>
          </a:p>
          <a:p>
            <a:pPr marL="0" indent="0">
              <a:buNone/>
            </a:pPr>
            <a:r>
              <a:rPr lang="en-US" altLang="zh-CN" dirty="0"/>
              <a:t>CURSOR(SELECT * FROM TABLE</a:t>
            </a:r>
          </a:p>
          <a:p>
            <a:pPr marL="0" indent="0">
              <a:buNone/>
            </a:pPr>
            <a:r>
              <a:rPr lang="en-US" altLang="zh-CN" dirty="0"/>
              <a:t>(</a:t>
            </a:r>
            <a:r>
              <a:rPr lang="en-US" altLang="zh-CN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Word_Count_Map</a:t>
            </a:r>
            <a:r>
              <a:rPr lang="en-US" altLang="zh-CN" dirty="0"/>
              <a:t>(:</a:t>
            </a:r>
            <a:r>
              <a:rPr lang="en-US" altLang="zh-CN" dirty="0" err="1"/>
              <a:t>ConfKey</a:t>
            </a:r>
            <a:r>
              <a:rPr lang="en-US" altLang="zh-CN" dirty="0"/>
              <a:t>,</a:t>
            </a:r>
          </a:p>
          <a:p>
            <a:pPr marL="0" indent="0">
              <a:buNone/>
            </a:pPr>
            <a:r>
              <a:rPr lang="en-US" altLang="zh-CN" dirty="0"/>
              <a:t>CURSOR(SELECT * FROM </a:t>
            </a:r>
            <a:r>
              <a:rPr lang="en-US" altLang="zh-CN" dirty="0" err="1"/>
              <a:t>InTable</a:t>
            </a:r>
            <a:r>
              <a:rPr lang="en-US" altLang="zh-CN" dirty="0"/>
              <a:t>))))))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916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Oracle In-Database </a:t>
            </a:r>
            <a:r>
              <a:rPr lang="en-US" altLang="zh-CN" b="1" dirty="0" err="1" smtClean="0"/>
              <a:t>Hadoop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Xueyuan</a:t>
            </a:r>
            <a:r>
              <a:rPr lang="en-US" altLang="zh-CN" dirty="0"/>
              <a:t> Su</a:t>
            </a:r>
          </a:p>
          <a:p>
            <a:r>
              <a:rPr lang="en-US" altLang="zh-CN" dirty="0" smtClean="0"/>
              <a:t>Computer Science Yale University</a:t>
            </a:r>
          </a:p>
          <a:p>
            <a:r>
              <a:rPr lang="en-US" altLang="zh-CN" dirty="0" smtClean="0"/>
              <a:t>Research </a:t>
            </a:r>
            <a:r>
              <a:rPr lang="en-US" altLang="zh-CN" dirty="0"/>
              <a:t>interests lie in theory of parallel and distributed systems, and discrete </a:t>
            </a:r>
            <a:r>
              <a:rPr lang="en-US" altLang="zh-CN" dirty="0" err="1" smtClean="0"/>
              <a:t>algorithms</a:t>
            </a:r>
            <a:r>
              <a:rPr lang="en-US" altLang="zh-CN" dirty="0" err="1" smtClean="0"/>
              <a:t>,database</a:t>
            </a:r>
            <a:endParaRPr lang="en-US" altLang="zh-CN" dirty="0"/>
          </a:p>
          <a:p>
            <a:r>
              <a:rPr lang="en-US" altLang="zh-CN" dirty="0"/>
              <a:t>SIGMOD’12, May 20–24, 2012, Scottsdale, Arizona, </a:t>
            </a:r>
            <a:r>
              <a:rPr lang="en-US" altLang="zh-CN" dirty="0" smtClean="0"/>
              <a:t>USA</a:t>
            </a:r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72816"/>
            <a:ext cx="10858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637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</a:t>
            </a:r>
            <a:r>
              <a:rPr lang="en-US" altLang="zh-CN" dirty="0" smtClean="0"/>
              <a:t>Software Component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7" y="1988840"/>
            <a:ext cx="500062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227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Job Configuration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24128" y="1600200"/>
            <a:ext cx="3240360" cy="4525963"/>
          </a:xfrm>
        </p:spPr>
        <p:txBody>
          <a:bodyPr/>
          <a:lstStyle/>
          <a:p>
            <a:r>
              <a:rPr lang="en-US" altLang="zh-CN" dirty="0" smtClean="0"/>
              <a:t>All the values will be stored in a single Java configuration object.</a:t>
            </a:r>
          </a:p>
          <a:p>
            <a:r>
              <a:rPr lang="en-US" altLang="zh-CN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ConfigManager</a:t>
            </a:r>
            <a:endParaRPr lang="en-US" altLang="zh-CN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ConfigDBStore</a:t>
            </a:r>
            <a:endParaRPr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87260"/>
            <a:ext cx="512445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54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SQL Data </a:t>
            </a:r>
            <a:r>
              <a:rPr lang="en-US" altLang="zh-CN" dirty="0" smtClean="0"/>
              <a:t>Types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  <p:graphicFrame>
        <p:nvGraphicFramePr>
          <p:cNvPr id="5" name="内容占位符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755178"/>
              </p:ext>
            </p:extLst>
          </p:nvPr>
        </p:nvGraphicFramePr>
        <p:xfrm>
          <a:off x="1259632" y="1556792"/>
          <a:ext cx="6653213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Visio" r:id="rId3" imgW="5190480" imgH="2546949" progId="Visio.Drawing.11">
                  <p:embed/>
                </p:oleObj>
              </mc:Choice>
              <mc:Fallback>
                <p:oleObj name="Visio" r:id="rId3" imgW="5190480" imgH="254694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556792"/>
                        <a:ext cx="6653213" cy="326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970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缺点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We design </a:t>
            </a:r>
            <a:r>
              <a:rPr lang="en-US" altLang="zh-CN" dirty="0"/>
              <a:t>the framework such that only tables with one or </a:t>
            </a:r>
            <a:r>
              <a:rPr lang="en-US" altLang="zh-CN" dirty="0" smtClean="0"/>
              <a:t>two columns </a:t>
            </a:r>
            <a:r>
              <a:rPr lang="en-US" altLang="zh-CN" dirty="0"/>
              <a:t>are accepted as the valid input for the </a:t>
            </a:r>
            <a:r>
              <a:rPr lang="en-US" altLang="zh-CN" dirty="0" smtClean="0"/>
              <a:t>In-Database </a:t>
            </a:r>
            <a:r>
              <a:rPr lang="en-US" altLang="zh-CN" dirty="0" err="1" smtClean="0"/>
              <a:t>Hadoop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30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启发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en-US" dirty="0" smtClean="0"/>
              <a:t>利用</a:t>
            </a:r>
            <a:r>
              <a:rPr lang="en-US" altLang="zh-CN" dirty="0" err="1" smtClean="0"/>
              <a:t>MapReduce</a:t>
            </a:r>
            <a:r>
              <a:rPr lang="zh-CN" altLang="en-US" dirty="0" smtClean="0"/>
              <a:t>的编程思想完成数据的访问。</a:t>
            </a:r>
            <a:endParaRPr lang="en-US" altLang="zh-CN" dirty="0" smtClean="0"/>
          </a:p>
          <a:p>
            <a:r>
              <a:rPr lang="zh-CN" altLang="en-US" dirty="0" smtClean="0"/>
              <a:t>给出</a:t>
            </a:r>
            <a:r>
              <a:rPr lang="en-US" altLang="zh-CN" dirty="0" err="1" smtClean="0"/>
              <a:t>MapReduce</a:t>
            </a:r>
            <a:r>
              <a:rPr lang="zh-CN" altLang="en-US" dirty="0" smtClean="0"/>
              <a:t>，不用</a:t>
            </a:r>
            <a:r>
              <a:rPr lang="en-US" altLang="zh-CN" dirty="0"/>
              <a:t>HDFS</a:t>
            </a:r>
            <a:r>
              <a:rPr lang="zh-CN" altLang="en-US" dirty="0"/>
              <a:t>的</a:t>
            </a:r>
            <a:r>
              <a:rPr lang="zh-CN" altLang="en-US" dirty="0" smtClean="0"/>
              <a:t>访问方法。</a:t>
            </a:r>
            <a:endParaRPr lang="en-US" altLang="zh-CN" dirty="0" smtClean="0"/>
          </a:p>
          <a:p>
            <a:r>
              <a:rPr lang="zh-CN" altLang="en-US" dirty="0" smtClean="0"/>
              <a:t>在并行查询时，数据引擎要结合租户的请求，给出对</a:t>
            </a:r>
            <a:r>
              <a:rPr lang="zh-CN" altLang="en-US" dirty="0"/>
              <a:t>数据</a:t>
            </a:r>
            <a:r>
              <a:rPr lang="zh-CN" altLang="en-US" dirty="0" smtClean="0"/>
              <a:t>分割查询方法。</a:t>
            </a:r>
            <a:endParaRPr lang="en-US" altLang="zh-CN" dirty="0" smtClean="0"/>
          </a:p>
          <a:p>
            <a:r>
              <a:rPr lang="zh-CN" altLang="en-US" dirty="0" smtClean="0"/>
              <a:t>自由模式与</a:t>
            </a:r>
            <a:r>
              <a:rPr lang="en-US" altLang="zh-CN" dirty="0" err="1" smtClean="0"/>
              <a:t>MapReduce</a:t>
            </a:r>
            <a:r>
              <a:rPr lang="zh-CN" altLang="en-US" dirty="0" smtClean="0"/>
              <a:t>的键值对在结构上有差异。</a:t>
            </a:r>
            <a:endParaRPr lang="en-US" altLang="zh-CN" dirty="0" smtClean="0"/>
          </a:p>
          <a:p>
            <a:r>
              <a:rPr lang="zh-CN" altLang="en-US" dirty="0" smtClean="0"/>
              <a:t>没有给出数据连接查询的</a:t>
            </a:r>
            <a:r>
              <a:rPr lang="zh-CN" altLang="en-US" dirty="0"/>
              <a:t>方法。</a:t>
            </a:r>
            <a:endParaRPr lang="en-US" altLang="zh-CN" dirty="0" smtClean="0"/>
          </a:p>
          <a:p>
            <a:r>
              <a:rPr lang="zh-CN" altLang="en-US" dirty="0" smtClean="0"/>
              <a:t>自动</a:t>
            </a:r>
            <a:r>
              <a:rPr lang="zh-CN" altLang="en-US" dirty="0"/>
              <a:t>完成，对租户应用屏蔽。</a:t>
            </a:r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12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1684784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b="1" dirty="0"/>
              <a:t>谢谢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33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</a:t>
            </a:r>
            <a:r>
              <a:rPr lang="en-US" altLang="zh-CN" dirty="0" smtClean="0"/>
              <a:t>major job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Describe </a:t>
            </a:r>
            <a:r>
              <a:rPr lang="en-US" altLang="zh-CN" dirty="0"/>
              <a:t>a prototype of Oracle </a:t>
            </a:r>
            <a:r>
              <a:rPr lang="en-US" altLang="zh-CN" dirty="0" smtClean="0"/>
              <a:t>In-Database </a:t>
            </a:r>
            <a:r>
              <a:rPr lang="en-US" altLang="zh-CN" dirty="0" err="1"/>
              <a:t>Hadoop</a:t>
            </a:r>
            <a:r>
              <a:rPr lang="en-US" altLang="zh-CN" dirty="0"/>
              <a:t> that supports the running of </a:t>
            </a:r>
            <a:r>
              <a:rPr lang="en-US" altLang="zh-CN" dirty="0" smtClean="0"/>
              <a:t>native </a:t>
            </a:r>
            <a:r>
              <a:rPr lang="en-US" altLang="zh-CN" dirty="0" err="1" smtClean="0"/>
              <a:t>Hadoop</a:t>
            </a:r>
            <a:r>
              <a:rPr lang="en-US" altLang="zh-CN" dirty="0" smtClean="0"/>
              <a:t> </a:t>
            </a:r>
            <a:r>
              <a:rPr lang="en-US" altLang="zh-CN" dirty="0"/>
              <a:t>applications written in </a:t>
            </a:r>
            <a:r>
              <a:rPr lang="en-US" altLang="zh-CN" dirty="0" smtClean="0"/>
              <a:t>Java</a:t>
            </a:r>
          </a:p>
          <a:p>
            <a:r>
              <a:rPr lang="en-US" altLang="zh-CN" dirty="0" smtClean="0"/>
              <a:t>Demonstrate how </a:t>
            </a:r>
            <a:r>
              <a:rPr lang="en-US" altLang="zh-CN" dirty="0" err="1" smtClean="0"/>
              <a:t>MapReduce</a:t>
            </a:r>
            <a:r>
              <a:rPr lang="en-US" altLang="zh-CN" dirty="0" smtClean="0"/>
              <a:t> </a:t>
            </a:r>
            <a:r>
              <a:rPr lang="en-US" altLang="zh-CN" dirty="0"/>
              <a:t>functionalities are seamlessly integrated </a:t>
            </a:r>
            <a:r>
              <a:rPr lang="en-US" altLang="zh-CN" dirty="0" smtClean="0"/>
              <a:t>within SQL </a:t>
            </a:r>
            <a:r>
              <a:rPr lang="en-US" altLang="zh-CN" dirty="0"/>
              <a:t>queries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3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The major </a:t>
            </a:r>
            <a:r>
              <a:rPr lang="en-US" altLang="zh-CN" dirty="0" smtClean="0"/>
              <a:t>advantages of </a:t>
            </a:r>
            <a:r>
              <a:rPr lang="en-US" altLang="zh-CN" dirty="0" smtClean="0"/>
              <a:t>the </a:t>
            </a:r>
            <a:r>
              <a:rPr lang="en-US" altLang="zh-CN" dirty="0"/>
              <a:t>implementation include</a:t>
            </a:r>
            <a:r>
              <a:rPr lang="en-US" altLang="zh-CN" dirty="0" smtClean="0"/>
              <a:t>: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(</a:t>
            </a:r>
            <a:r>
              <a:rPr lang="en-US" altLang="zh-CN" dirty="0"/>
              <a:t>1) source compatibility with </a:t>
            </a:r>
            <a:r>
              <a:rPr lang="en-US" altLang="zh-CN" dirty="0" err="1"/>
              <a:t>Hadoop</a:t>
            </a:r>
            <a:r>
              <a:rPr lang="en-US" altLang="zh-CN" dirty="0"/>
              <a:t>, </a:t>
            </a:r>
          </a:p>
          <a:p>
            <a:r>
              <a:rPr lang="en-US" altLang="zh-CN" dirty="0"/>
              <a:t>(2) minimal dependency on the Apache </a:t>
            </a:r>
            <a:r>
              <a:rPr lang="en-US" altLang="zh-CN" dirty="0" err="1"/>
              <a:t>Hadoop</a:t>
            </a:r>
            <a:r>
              <a:rPr lang="en-US" altLang="zh-CN" dirty="0"/>
              <a:t> infrastructure,</a:t>
            </a:r>
          </a:p>
          <a:p>
            <a:r>
              <a:rPr lang="en-US" altLang="zh-CN" dirty="0"/>
              <a:t>(3) seamless integration of </a:t>
            </a:r>
            <a:r>
              <a:rPr lang="en-US" altLang="zh-CN" dirty="0" err="1"/>
              <a:t>MapReduce</a:t>
            </a:r>
            <a:r>
              <a:rPr lang="en-US" altLang="zh-CN" dirty="0"/>
              <a:t> functionality in Oracle SQL </a:t>
            </a:r>
          </a:p>
          <a:p>
            <a:r>
              <a:rPr lang="en-US" altLang="zh-CN" dirty="0"/>
              <a:t>(4) better parallelism and efficiency due to data pipelining (i.e., table functions) and no intermediate materialization.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87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</a:t>
            </a:r>
            <a:r>
              <a:rPr lang="en-US" altLang="zh-CN" dirty="0" err="1" smtClean="0"/>
              <a:t>MapReduce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7228239" cy="389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study\Hadoop\hadoop\picture\mapreduce-proces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1" y="1268760"/>
            <a:ext cx="5832648" cy="3968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137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Map: &lt;K1, V1&gt; </a:t>
            </a:r>
            <a:r>
              <a:rPr lang="en-US" altLang="zh-CN" dirty="0" smtClean="0"/>
              <a:t>-&gt;{&lt;</a:t>
            </a:r>
            <a:r>
              <a:rPr lang="en-US" altLang="zh-CN" dirty="0"/>
              <a:t>K2, V2&gt;, </a:t>
            </a:r>
            <a:r>
              <a:rPr lang="en-US" altLang="zh-CN" dirty="0" smtClean="0"/>
              <a:t>…   }</a:t>
            </a:r>
          </a:p>
          <a:p>
            <a:r>
              <a:rPr lang="en-US" altLang="zh-CN" dirty="0"/>
              <a:t>Shuffle: {&lt;K2,V2&gt;, </a:t>
            </a:r>
            <a:r>
              <a:rPr lang="en-US" altLang="zh-CN" dirty="0" smtClean="0"/>
              <a:t>…} -&gt; </a:t>
            </a:r>
            <a:r>
              <a:rPr lang="en-US" altLang="zh-CN" dirty="0"/>
              <a:t>{&lt;K2,{V2</a:t>
            </a:r>
            <a:r>
              <a:rPr lang="en-US" altLang="zh-CN" dirty="0" smtClean="0"/>
              <a:t>,… </a:t>
            </a:r>
            <a:r>
              <a:rPr lang="en-US" altLang="zh-CN" dirty="0"/>
              <a:t>,V2</a:t>
            </a:r>
            <a:r>
              <a:rPr lang="en-US" altLang="zh-CN" dirty="0" smtClean="0"/>
              <a:t>}&gt;,…}</a:t>
            </a:r>
          </a:p>
          <a:p>
            <a:r>
              <a:rPr lang="en-US" altLang="zh-CN" dirty="0"/>
              <a:t>Reduce: &lt;K2,{V2</a:t>
            </a:r>
            <a:r>
              <a:rPr lang="en-US" altLang="zh-CN" dirty="0" smtClean="0"/>
              <a:t>,…,</a:t>
            </a:r>
            <a:r>
              <a:rPr lang="en-US" altLang="zh-CN" dirty="0"/>
              <a:t>V2}&gt; -&gt;</a:t>
            </a:r>
            <a:r>
              <a:rPr lang="en-US" altLang="zh-CN" dirty="0" smtClean="0"/>
              <a:t> </a:t>
            </a:r>
            <a:r>
              <a:rPr lang="en-US" altLang="zh-CN" dirty="0"/>
              <a:t>{&lt;K3,V3&gt;, </a:t>
            </a:r>
            <a:r>
              <a:rPr lang="en-US" altLang="zh-CN" dirty="0" smtClean="0"/>
              <a:t>… </a:t>
            </a:r>
            <a:r>
              <a:rPr lang="en-US" altLang="zh-CN" dirty="0"/>
              <a:t>}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24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示例：</a:t>
            </a:r>
            <a:r>
              <a:rPr lang="en-US" altLang="zh-CN" dirty="0" err="1" smtClean="0"/>
              <a:t>WordCount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源</a:t>
            </a:r>
            <a:r>
              <a:rPr lang="zh-CN" altLang="en-US" dirty="0"/>
              <a:t>数据</a:t>
            </a:r>
          </a:p>
          <a:p>
            <a:r>
              <a:rPr lang="en-US" altLang="zh-CN" dirty="0"/>
              <a:t>–Page 1:</a:t>
            </a:r>
          </a:p>
          <a:p>
            <a:pPr lvl="1"/>
            <a:r>
              <a:rPr lang="en-US" altLang="zh-CN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the weather is good</a:t>
            </a:r>
          </a:p>
          <a:p>
            <a:r>
              <a:rPr lang="en-US" altLang="zh-CN" dirty="0"/>
              <a:t>–Page 2:</a:t>
            </a:r>
          </a:p>
          <a:p>
            <a:pPr lvl="1"/>
            <a:r>
              <a:rPr lang="en-US" altLang="zh-CN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today is good</a:t>
            </a:r>
          </a:p>
          <a:p>
            <a:r>
              <a:rPr lang="en-US" altLang="zh-CN" dirty="0"/>
              <a:t>–Page 3:</a:t>
            </a:r>
          </a:p>
          <a:p>
            <a:pPr lvl="1"/>
            <a:r>
              <a:rPr lang="en-US" altLang="zh-CN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tx2">
                    <a:lumMod val="50000"/>
                    <a:lumOff val="50000"/>
                  </a:schemeClr>
                </a:solidFill>
              </a:rPr>
              <a:t>good weather is good</a:t>
            </a:r>
            <a:endParaRPr lang="zh-CN" alt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69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map </a:t>
            </a:r>
            <a:r>
              <a:rPr lang="zh-CN" altLang="en-US" dirty="0" smtClean="0"/>
              <a:t>输出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Worker </a:t>
            </a:r>
            <a:r>
              <a:rPr lang="en-US" altLang="zh-CN" dirty="0"/>
              <a:t>1: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–(the 1), (weather 1), (is 1), (good 1).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2: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–(today 1), (is 1), (good 1).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3: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–(good 1), (weather 1), (is 1), (good 1).</a:t>
            </a:r>
            <a:endParaRPr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5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shuffle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Worker </a:t>
            </a:r>
            <a:r>
              <a:rPr lang="en-US" altLang="zh-CN" dirty="0"/>
              <a:t>1: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(the 1)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2:</a:t>
            </a:r>
          </a:p>
          <a:p>
            <a:pPr lvl="1"/>
            <a:r>
              <a:rPr lang="nl-NL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(is 1), (is 1), (is 1)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3: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(weather 1), (weather 1)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4: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(today 1)</a:t>
            </a:r>
          </a:p>
          <a:p>
            <a:r>
              <a:rPr lang="en-US" altLang="zh-CN" dirty="0" smtClean="0"/>
              <a:t>Worker </a:t>
            </a:r>
            <a:r>
              <a:rPr lang="en-US" altLang="zh-CN" dirty="0"/>
              <a:t>5:</a:t>
            </a:r>
          </a:p>
          <a:p>
            <a:pPr lvl="1"/>
            <a:r>
              <a:rPr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(good 1), (good 1), (good 1), (good 1)</a:t>
            </a:r>
            <a:endParaRPr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03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CCE8C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9055</TotalTime>
  <Words>876</Words>
  <Application>Microsoft Office PowerPoint</Application>
  <PresentationFormat>全屏显示(4:3)</PresentationFormat>
  <Paragraphs>147</Paragraphs>
  <Slides>25</Slides>
  <Notes>0</Notes>
  <HiddenSlides>1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龙腾四海</vt:lpstr>
      <vt:lpstr>Visio</vt:lpstr>
      <vt:lpstr>Oracle In-Database Hadoop: When MapReduce Meets RDBMS</vt:lpstr>
      <vt:lpstr>Oracle In-Database Hadoop</vt:lpstr>
      <vt:lpstr>The major job</vt:lpstr>
      <vt:lpstr>The major advantages of the implementation include: </vt:lpstr>
      <vt:lpstr>一、MapReduce</vt:lpstr>
      <vt:lpstr>PowerPoint 演示文稿</vt:lpstr>
      <vt:lpstr>示例：WordCount</vt:lpstr>
      <vt:lpstr>map 输出</vt:lpstr>
      <vt:lpstr>shuffle</vt:lpstr>
      <vt:lpstr>reduce输出</vt:lpstr>
      <vt:lpstr>WordCount 伪代码</vt:lpstr>
      <vt:lpstr>并行化</vt:lpstr>
      <vt:lpstr>Hadoop Job Execution</vt:lpstr>
      <vt:lpstr>Hadoop Data Types</vt:lpstr>
      <vt:lpstr>Job Configurations</vt:lpstr>
      <vt:lpstr>二、Architecture of Oracle In-Database Hadoop</vt:lpstr>
      <vt:lpstr>Map and Reduce Steps as Table Functions</vt:lpstr>
      <vt:lpstr>Table Functions</vt:lpstr>
      <vt:lpstr>嵌入map-reduce</vt:lpstr>
      <vt:lpstr>三、Software Component</vt:lpstr>
      <vt:lpstr>Job Configuration</vt:lpstr>
      <vt:lpstr>SQL Data Types</vt:lpstr>
      <vt:lpstr>缺点</vt:lpstr>
      <vt:lpstr>启发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基于无模式数据库的多租户数据模型 </dc:title>
  <dc:creator>Administrator</dc:creator>
  <cp:lastModifiedBy>Administrator</cp:lastModifiedBy>
  <cp:revision>162</cp:revision>
  <dcterms:created xsi:type="dcterms:W3CDTF">2012-02-28T06:07:03Z</dcterms:created>
  <dcterms:modified xsi:type="dcterms:W3CDTF">2012-10-15T02:24:03Z</dcterms:modified>
</cp:coreProperties>
</file>