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tags/tag12.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9.xml" ContentType="application/vnd.openxmlformats-officedocument.presentationml.slide+xml"/>
  <Override PartName="/ppt/tags/tag13.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6" r:id="rId2"/>
    <p:sldMasterId id="2147483710" r:id="rId3"/>
  </p:sldMasterIdLst>
  <p:notesMasterIdLst>
    <p:notesMasterId r:id="rId99"/>
  </p:notesMasterIdLst>
  <p:sldIdLst>
    <p:sldId id="265" r:id="rId4"/>
    <p:sldId id="266" r:id="rId5"/>
    <p:sldId id="256" r:id="rId6"/>
    <p:sldId id="269" r:id="rId7"/>
    <p:sldId id="270" r:id="rId8"/>
    <p:sldId id="271" r:id="rId9"/>
    <p:sldId id="272" r:id="rId10"/>
    <p:sldId id="273" r:id="rId11"/>
    <p:sldId id="274" r:id="rId12"/>
    <p:sldId id="278" r:id="rId13"/>
    <p:sldId id="275" r:id="rId14"/>
    <p:sldId id="279" r:id="rId15"/>
    <p:sldId id="280" r:id="rId16"/>
    <p:sldId id="292" r:id="rId17"/>
    <p:sldId id="283" r:id="rId18"/>
    <p:sldId id="284" r:id="rId19"/>
    <p:sldId id="285" r:id="rId20"/>
    <p:sldId id="286" r:id="rId21"/>
    <p:sldId id="287" r:id="rId22"/>
    <p:sldId id="288" r:id="rId23"/>
    <p:sldId id="293" r:id="rId24"/>
    <p:sldId id="294" r:id="rId25"/>
    <p:sldId id="295" r:id="rId26"/>
    <p:sldId id="298" r:id="rId27"/>
    <p:sldId id="299" r:id="rId28"/>
    <p:sldId id="304" r:id="rId29"/>
    <p:sldId id="301" r:id="rId30"/>
    <p:sldId id="302" r:id="rId31"/>
    <p:sldId id="307" r:id="rId32"/>
    <p:sldId id="308" r:id="rId33"/>
    <p:sldId id="309" r:id="rId34"/>
    <p:sldId id="311" r:id="rId35"/>
    <p:sldId id="312" r:id="rId36"/>
    <p:sldId id="313" r:id="rId37"/>
    <p:sldId id="314"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3" r:id="rId56"/>
    <p:sldId id="334" r:id="rId57"/>
    <p:sldId id="388" r:id="rId58"/>
    <p:sldId id="389" r:id="rId59"/>
    <p:sldId id="390" r:id="rId60"/>
    <p:sldId id="392" r:id="rId61"/>
    <p:sldId id="337" r:id="rId62"/>
    <p:sldId id="344" r:id="rId63"/>
    <p:sldId id="276" r:id="rId64"/>
    <p:sldId id="263" r:id="rId65"/>
    <p:sldId id="345" r:id="rId66"/>
    <p:sldId id="341" r:id="rId67"/>
    <p:sldId id="346" r:id="rId68"/>
    <p:sldId id="342" r:id="rId69"/>
    <p:sldId id="347" r:id="rId70"/>
    <p:sldId id="349" r:id="rId71"/>
    <p:sldId id="352" r:id="rId72"/>
    <p:sldId id="353" r:id="rId73"/>
    <p:sldId id="354" r:id="rId74"/>
    <p:sldId id="355" r:id="rId75"/>
    <p:sldId id="356" r:id="rId76"/>
    <p:sldId id="357" r:id="rId77"/>
    <p:sldId id="359" r:id="rId78"/>
    <p:sldId id="360" r:id="rId79"/>
    <p:sldId id="361" r:id="rId80"/>
    <p:sldId id="362" r:id="rId81"/>
    <p:sldId id="363" r:id="rId82"/>
    <p:sldId id="365" r:id="rId83"/>
    <p:sldId id="366" r:id="rId84"/>
    <p:sldId id="367" r:id="rId85"/>
    <p:sldId id="368" r:id="rId86"/>
    <p:sldId id="369" r:id="rId87"/>
    <p:sldId id="370" r:id="rId88"/>
    <p:sldId id="371" r:id="rId89"/>
    <p:sldId id="373" r:id="rId90"/>
    <p:sldId id="374" r:id="rId91"/>
    <p:sldId id="377" r:id="rId92"/>
    <p:sldId id="376" r:id="rId93"/>
    <p:sldId id="378" r:id="rId94"/>
    <p:sldId id="379" r:id="rId95"/>
    <p:sldId id="380" r:id="rId96"/>
    <p:sldId id="386" r:id="rId97"/>
    <p:sldId id="393" r:id="rId9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82" d="100"/>
          <a:sy n="82" d="100"/>
        </p:scale>
        <p:origin x="-1212" y="-4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5AAF44-9EDA-4C71-BB08-25BD8F0BED10}" type="datetimeFigureOut">
              <a:rPr lang="zh-CN" altLang="en-US" smtClean="0"/>
              <a:pPr/>
              <a:t>2011-10-24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B4F342-EAA2-415B-A9A9-E801AF5FA75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支持云中大规模应用的数据平台有两类：</a:t>
            </a:r>
            <a:endParaRPr lang="en-US" altLang="zh-CN" dirty="0" smtClean="0"/>
          </a:p>
          <a:p>
            <a:r>
              <a:rPr lang="zh-CN" altLang="en-US" dirty="0" smtClean="0"/>
              <a:t>处理更新密集型的数据平台；云中支持事务的设计原则；</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不同应用对一致性需求不一样</a:t>
            </a:r>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P14:</a:t>
            </a:r>
            <a:r>
              <a:rPr lang="zh-CN" altLang="en-US" sz="1200" kern="1200" dirty="0" smtClean="0">
                <a:solidFill>
                  <a:schemeClr val="tx1"/>
                </a:solidFill>
                <a:latin typeface="+mn-lt"/>
                <a:ea typeface="+mn-ea"/>
                <a:cs typeface="+mn-cs"/>
              </a:rPr>
              <a:t>云中支持事务的设计原则</a:t>
            </a:r>
          </a:p>
          <a:p>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14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故障弱化</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如果把水平扩展</a:t>
            </a:r>
            <a:r>
              <a:rPr lang="en-US" dirty="0" smtClean="0"/>
              <a:t>Scale-out</a:t>
            </a:r>
            <a:r>
              <a:rPr lang="zh-CN" altLang="en-US" dirty="0" smtClean="0"/>
              <a:t>作为</a:t>
            </a:r>
            <a:r>
              <a:rPr lang="en-US" altLang="zh-CN" dirty="0" smtClean="0"/>
              <a:t>y</a:t>
            </a:r>
            <a:r>
              <a:rPr lang="zh-CN" altLang="en-US" dirty="0" smtClean="0"/>
              <a:t>轴，把事务支持作为</a:t>
            </a:r>
            <a:r>
              <a:rPr lang="en-US" altLang="zh-CN" dirty="0" smtClean="0"/>
              <a:t>x</a:t>
            </a:r>
            <a:r>
              <a:rPr lang="zh-CN" altLang="en-US" dirty="0" smtClean="0"/>
              <a:t>轴</a:t>
            </a:r>
            <a:r>
              <a:rPr lang="zh-CN" altLang="en-US" baseline="0" dirty="0" smtClean="0"/>
              <a:t>。那么在一个极端是</a:t>
            </a:r>
            <a:r>
              <a:rPr lang="en-US" altLang="zh-CN" baseline="0" dirty="0" smtClean="0"/>
              <a:t>RDBMSs</a:t>
            </a:r>
            <a:r>
              <a:rPr lang="en-US" baseline="0" dirty="0" smtClean="0"/>
              <a:t> </a:t>
            </a:r>
            <a:r>
              <a:rPr lang="zh-CN" altLang="en-US" baseline="0" dirty="0" smtClean="0"/>
              <a:t>它支持丰富的功能却很难进行水平扩展；在另外一端是</a:t>
            </a:r>
            <a:r>
              <a:rPr lang="en-US" altLang="zh-CN" baseline="0" dirty="0" smtClean="0"/>
              <a:t>key-value</a:t>
            </a:r>
            <a:r>
              <a:rPr lang="zh-CN" altLang="en-US" baseline="0" dirty="0" smtClean="0"/>
              <a:t>存储，它能很容易的扩展到上千台服务器但是在功能方面却很有限。</a:t>
            </a:r>
            <a:endParaRPr lang="en-US" baseline="0" dirty="0" smtClean="0"/>
          </a:p>
          <a:p>
            <a:r>
              <a:rPr lang="zh-CN" altLang="en-US" baseline="0" dirty="0" smtClean="0"/>
              <a:t>弥补这两个系统之间分水岭的主要的挑战就是支持事务的同时进行水平扩展。</a:t>
            </a:r>
            <a:r>
              <a:rPr lang="en-US" baseline="0" dirty="0" smtClean="0"/>
              <a:t> </a:t>
            </a:r>
          </a:p>
          <a:p>
            <a:r>
              <a:rPr lang="zh-CN" altLang="en-US" baseline="0" dirty="0" smtClean="0"/>
              <a:t>云平台是多租户的必须支持各种不同的应用，因此，解决这个分水岭非常重要，才能支持更多不同的应用。</a:t>
            </a:r>
            <a:endParaRPr lang="en-US" b="1" baseline="0" dirty="0" smtClean="0"/>
          </a:p>
          <a:p>
            <a:endParaRPr lang="en-US" b="1" baseline="0" dirty="0" smtClean="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19</a:t>
            </a:fld>
            <a:endParaRPr lang="en-US"/>
          </a:p>
        </p:txBody>
      </p:sp>
    </p:spTree>
    <p:extLst>
      <p:ext uri="{BB962C8B-B14F-4D97-AF65-F5344CB8AC3E}">
        <p14:creationId xmlns:p14="http://schemas.microsoft.com/office/powerpoint/2010/main" xmlns="" val="2686260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第二类类似于多租户数据库，由大量的小的独立的租户的数据库组成。</a:t>
            </a:r>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23</a:t>
            </a:fld>
            <a:endParaRPr lang="en-US"/>
          </a:p>
        </p:txBody>
      </p:sp>
    </p:spTree>
    <p:extLst>
      <p:ext uri="{BB962C8B-B14F-4D97-AF65-F5344CB8AC3E}">
        <p14:creationId xmlns="" xmlns:p14="http://schemas.microsoft.com/office/powerpoint/2010/main" xmlns:mv="urn:schemas-microsoft-com:mac:vml" xmlns:mc="http://schemas.openxmlformats.org/markup-compatibility/2006" val="2465405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可以弹性的处理</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24</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独立的事务和数据管理器；</a:t>
            </a:r>
            <a:endParaRPr lang="en-US" dirty="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25</a:t>
            </a:fld>
            <a:endParaRPr lang="en-US"/>
          </a:p>
        </p:txBody>
      </p:sp>
    </p:spTree>
    <p:extLst>
      <p:ext uri="{BB962C8B-B14F-4D97-AF65-F5344CB8AC3E}">
        <p14:creationId xmlns:p14="http://schemas.microsoft.com/office/powerpoint/2010/main" xmlns="" val="1033344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4</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kern="1200" dirty="0" smtClean="0">
                <a:solidFill>
                  <a:schemeClr val="tx1"/>
                </a:solidFill>
                <a:latin typeface="+mn-lt"/>
                <a:ea typeface="+mn-ea"/>
                <a:cs typeface="+mn-cs"/>
              </a:rPr>
              <a:t>模式划分的基本原理就是事务只是存取一小部分相关行的数据，这些行分布在多个表中。</a:t>
            </a:r>
            <a:endParaRPr lang="en-US" altLang="zh-CN" sz="1200" kern="1200" dirty="0" smtClean="0">
              <a:solidFill>
                <a:schemeClr val="tx1"/>
              </a:solidFill>
              <a:latin typeface="+mn-lt"/>
              <a:ea typeface="+mn-ea"/>
              <a:cs typeface="+mn-cs"/>
            </a:endParaRPr>
          </a:p>
          <a:p>
            <a:r>
              <a:rPr lang="zh-CN" altLang="en-US" sz="1200" b="1" kern="1200" dirty="0" smtClean="0">
                <a:solidFill>
                  <a:schemeClr val="tx1"/>
                </a:solidFill>
                <a:latin typeface="+mn-lt"/>
                <a:ea typeface="+mn-ea"/>
                <a:cs typeface="+mn-cs"/>
              </a:rPr>
              <a:t>当模式是一种模式树的形式时，就会有划分的例子。</a:t>
            </a:r>
            <a:endParaRPr lang="en-US" altLang="zh-CN" sz="1200" b="1" kern="1200" dirty="0" smtClean="0">
              <a:solidFill>
                <a:schemeClr val="tx1"/>
              </a:solidFill>
              <a:latin typeface="+mn-lt"/>
              <a:ea typeface="+mn-ea"/>
              <a:cs typeface="+mn-cs"/>
            </a:endParaRPr>
          </a:p>
          <a:p>
            <a:r>
              <a:rPr lang="zh-CN" altLang="en-US" sz="1200" kern="1200" dirty="0" smtClean="0">
                <a:solidFill>
                  <a:schemeClr val="tx1"/>
                </a:solidFill>
                <a:latin typeface="+mn-lt"/>
                <a:ea typeface="+mn-ea"/>
                <a:cs typeface="+mn-cs"/>
              </a:rPr>
              <a:t>一个模式，只有一个</a:t>
            </a:r>
            <a:r>
              <a:rPr lang="en-US" sz="1200" kern="1200" dirty="0" smtClean="0">
                <a:solidFill>
                  <a:schemeClr val="tx1"/>
                </a:solidFill>
                <a:latin typeface="+mn-lt"/>
                <a:ea typeface="+mn-ea"/>
                <a:cs typeface="+mn-cs"/>
              </a:rPr>
              <a:t>primary table</a:t>
            </a:r>
            <a:r>
              <a:rPr lang="zh-CN" altLang="en-US" sz="1200" kern="1200" dirty="0" smtClean="0">
                <a:solidFill>
                  <a:schemeClr val="tx1"/>
                </a:solidFill>
                <a:latin typeface="+mn-lt"/>
                <a:ea typeface="+mn-ea"/>
                <a:cs typeface="+mn-cs"/>
              </a:rPr>
              <a:t>。它的主键，作为分区键。一个模式可以有多个</a:t>
            </a:r>
            <a:r>
              <a:rPr lang="en-US" sz="1200" kern="1200" dirty="0" smtClean="0">
                <a:solidFill>
                  <a:schemeClr val="tx1"/>
                </a:solidFill>
                <a:latin typeface="+mn-lt"/>
                <a:ea typeface="+mn-ea"/>
                <a:cs typeface="+mn-cs"/>
              </a:rPr>
              <a:t>Secondary table</a:t>
            </a:r>
            <a:r>
              <a:rPr lang="zh-CN" altLang="en-US" sz="1200" kern="1200" dirty="0" smtClean="0">
                <a:solidFill>
                  <a:schemeClr val="tx1"/>
                </a:solidFill>
                <a:latin typeface="+mn-lt"/>
                <a:ea typeface="+mn-ea"/>
                <a:cs typeface="+mn-cs"/>
              </a:rPr>
              <a:t>，每个</a:t>
            </a:r>
            <a:r>
              <a:rPr lang="en-US" sz="1200" kern="1200" dirty="0" smtClean="0">
                <a:solidFill>
                  <a:schemeClr val="tx1"/>
                </a:solidFill>
                <a:latin typeface="+mn-lt"/>
                <a:ea typeface="+mn-ea"/>
                <a:cs typeface="+mn-cs"/>
              </a:rPr>
              <a:t>secondary table</a:t>
            </a:r>
            <a:r>
              <a:rPr lang="zh-CN" altLang="en-US" sz="1200" kern="1200" dirty="0" smtClean="0">
                <a:solidFill>
                  <a:schemeClr val="tx1"/>
                </a:solidFill>
                <a:latin typeface="+mn-lt"/>
                <a:ea typeface="+mn-ea"/>
                <a:cs typeface="+mn-cs"/>
              </a:rPr>
              <a:t>将主表的主键作为它的外键。</a:t>
            </a:r>
          </a:p>
          <a:p>
            <a:r>
              <a:rPr lang="zh-CN" altLang="en-US" sz="1200" kern="1200" dirty="0" smtClean="0">
                <a:solidFill>
                  <a:schemeClr val="tx1"/>
                </a:solidFill>
                <a:latin typeface="+mn-lt"/>
                <a:ea typeface="+mn-ea"/>
                <a:cs typeface="+mn-cs"/>
              </a:rPr>
              <a:t>那么主表中的每一行，在次表中有一组相关的行与之对应。这一组行数据被确保放置在一起，形成一个分区。</a:t>
            </a:r>
            <a:endParaRPr lang="en-US" altLang="zh-CN"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smtClean="0">
                <a:solidFill>
                  <a:schemeClr val="tx1"/>
                </a:solidFill>
                <a:latin typeface="+mn-lt"/>
                <a:ea typeface="+mn-ea"/>
                <a:cs typeface="+mn-cs"/>
              </a:rPr>
              <a:t>还有一类表叫</a:t>
            </a:r>
            <a:r>
              <a:rPr lang="en-US" sz="1200" kern="1200" dirty="0" err="1" smtClean="0">
                <a:solidFill>
                  <a:schemeClr val="tx1"/>
                </a:solidFill>
                <a:latin typeface="+mn-lt"/>
                <a:ea typeface="+mn-ea"/>
                <a:cs typeface="+mn-cs"/>
              </a:rPr>
              <a:t>Globale</a:t>
            </a:r>
            <a:r>
              <a:rPr lang="en-US" sz="1200" kern="1200" dirty="0" smtClean="0">
                <a:solidFill>
                  <a:schemeClr val="tx1"/>
                </a:solidFill>
                <a:latin typeface="+mn-lt"/>
                <a:ea typeface="+mn-ea"/>
                <a:cs typeface="+mn-cs"/>
              </a:rPr>
              <a:t> table</a:t>
            </a:r>
            <a:r>
              <a:rPr lang="zh-CN" altLang="en-US" sz="1200" kern="1200" dirty="0" smtClean="0">
                <a:solidFill>
                  <a:schemeClr val="tx1"/>
                </a:solidFill>
                <a:latin typeface="+mn-lt"/>
                <a:ea typeface="+mn-ea"/>
                <a:cs typeface="+mn-cs"/>
              </a:rPr>
              <a:t>，大多数都是只读的查询表，不经常更新，所以全局表被复制在所有的节点上。</a:t>
            </a:r>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对于元数据的管理使用了</a:t>
            </a:r>
            <a:r>
              <a:rPr lang="en-US" altLang="zh-CN" dirty="0" smtClean="0"/>
              <a:t>zookeeper.</a:t>
            </a:r>
            <a:r>
              <a:rPr lang="en-US" sz="1200" kern="1200" dirty="0" smtClean="0">
                <a:solidFill>
                  <a:schemeClr val="tx1"/>
                </a:solidFill>
                <a:latin typeface="+mn-lt"/>
                <a:ea typeface="+mn-ea"/>
                <a:cs typeface="+mn-cs"/>
              </a:rPr>
              <a:t> zookeeper</a:t>
            </a:r>
            <a:r>
              <a:rPr lang="zh-CN" altLang="en-US" sz="1200" kern="1200" dirty="0" smtClean="0">
                <a:solidFill>
                  <a:schemeClr val="tx1"/>
                </a:solidFill>
                <a:latin typeface="+mn-lt"/>
                <a:ea typeface="+mn-ea"/>
                <a:cs typeface="+mn-cs"/>
              </a:rPr>
              <a:t>使用</a:t>
            </a:r>
            <a:r>
              <a:rPr lang="en-US" sz="1200" kern="1200" dirty="0" err="1" smtClean="0">
                <a:solidFill>
                  <a:schemeClr val="tx1"/>
                </a:solidFill>
                <a:latin typeface="+mn-lt"/>
                <a:ea typeface="+mn-ea"/>
                <a:cs typeface="+mn-cs"/>
              </a:rPr>
              <a:t>paxos</a:t>
            </a:r>
            <a:r>
              <a:rPr lang="zh-CN" altLang="en-US" sz="1200" kern="1200" dirty="0" smtClean="0">
                <a:solidFill>
                  <a:schemeClr val="tx1"/>
                </a:solidFill>
                <a:latin typeface="+mn-lt"/>
                <a:ea typeface="+mn-ea"/>
                <a:cs typeface="+mn-cs"/>
              </a:rPr>
              <a:t>协议的一个变体，在副本间确保强一致性</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28</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SQL</a:t>
            </a:r>
            <a:r>
              <a:rPr lang="en-US" baseline="0" dirty="0" smtClean="0"/>
              <a:t> Azure</a:t>
            </a:r>
            <a:r>
              <a:rPr lang="zh-CN" altLang="en-US" baseline="0" dirty="0" smtClean="0"/>
              <a:t>适用两类数据集</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30</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Keyed</a:t>
            </a:r>
            <a:r>
              <a:rPr lang="zh-CN" altLang="en-US" dirty="0" smtClean="0"/>
              <a:t>要求所有的表必须有一个共同的列，称为</a:t>
            </a:r>
            <a:r>
              <a:rPr lang="en-US" altLang="zh-CN" dirty="0" smtClean="0"/>
              <a:t>partitioning key</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31</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对分布的数据中间之间的操作进行了延迟优化</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36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对于远距离的复制</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37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aseline="0" dirty="0" smtClean="0"/>
              <a:t>分区的定义：分区中的数据经常被相同的事务进行访问。                </a:t>
            </a:r>
            <a:r>
              <a:rPr lang="zh-CN" altLang="en-US" sz="1200" kern="1200" dirty="0" smtClean="0">
                <a:solidFill>
                  <a:schemeClr val="tx1"/>
                </a:solidFill>
                <a:latin typeface="+mn-lt"/>
                <a:ea typeface="+mn-ea"/>
                <a:cs typeface="+mn-cs"/>
              </a:rPr>
              <a:t>这些应用强调合作，需要一致性的存取一组关键字。但是这组关键字经常变化</a:t>
            </a:r>
            <a:r>
              <a:rPr lang="zh-CN" altLang="en-US" baseline="0" dirty="0" smtClean="0"/>
              <a:t> 。</a:t>
            </a:r>
            <a:endParaRPr lang="en-US" altLang="zh-CN" baseline="0" dirty="0" smtClean="0"/>
          </a:p>
          <a:p>
            <a:r>
              <a:rPr lang="zh-CN" altLang="en-US" baseline="0" dirty="0" smtClean="0"/>
              <a:t>如果</a:t>
            </a:r>
            <a:endParaRPr lang="en-US" baseline="0" dirty="0" smtClean="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39</a:t>
            </a:fld>
            <a:endParaRPr lang="en-US"/>
          </a:p>
        </p:txBody>
      </p:sp>
    </p:spTree>
    <p:extLst>
      <p:ext uri="{BB962C8B-B14F-4D97-AF65-F5344CB8AC3E}">
        <p14:creationId xmlns:p14="http://schemas.microsoft.com/office/powerpoint/2010/main" xmlns="" val="30836322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在一个游戏实例中有多个参与者，每个参与者的分数级别都会发生变化，这种变化需要事务的穿过游戏中的多个参与者。</a:t>
            </a:r>
            <a:endParaRPr lang="en-US" dirty="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41</a:t>
            </a:fld>
            <a:endParaRPr lang="en-US"/>
          </a:p>
        </p:txBody>
      </p:sp>
    </p:spTree>
    <p:extLst>
      <p:ext uri="{BB962C8B-B14F-4D97-AF65-F5344CB8AC3E}">
        <p14:creationId xmlns:p14="http://schemas.microsoft.com/office/powerpoint/2010/main" xmlns="" val="2753241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smtClean="0"/>
              <a:t>然而游戏结束后，组成员随时间发生变化。      需要动态的分组或者划分。</a:t>
            </a:r>
            <a:endParaRPr lang="en-US" dirty="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42</a:t>
            </a:fld>
            <a:endParaRPr lang="en-US"/>
          </a:p>
        </p:txBody>
      </p:sp>
    </p:spTree>
    <p:extLst>
      <p:ext uri="{BB962C8B-B14F-4D97-AF65-F5344CB8AC3E}">
        <p14:creationId xmlns:p14="http://schemas.microsoft.com/office/powerpoint/2010/main" xmlns="" val="317522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Scale.</a:t>
            </a:r>
            <a:endParaRPr lang="en-US" dirty="0"/>
          </a:p>
        </p:txBody>
      </p:sp>
      <p:sp>
        <p:nvSpPr>
          <p:cNvPr id="4" name="Slide Number Placeholder 3"/>
          <p:cNvSpPr>
            <a:spLocks noGrp="1"/>
          </p:cNvSpPr>
          <p:nvPr>
            <p:ph type="sldNum" sz="quarter" idx="10"/>
          </p:nvPr>
        </p:nvSpPr>
        <p:spPr/>
        <p:txBody>
          <a:bodyPr/>
          <a:lstStyle/>
          <a:p>
            <a:pPr>
              <a:defRPr/>
            </a:pPr>
            <a:fld id="{E1DD54B7-59A5-405D-B6C7-3C33B4E6E28E}" type="slidenum">
              <a:rPr lang="en-US" smtClean="0"/>
              <a:pPr>
                <a:defRPr/>
              </a:pPr>
              <a:t>43</a:t>
            </a:fld>
            <a:endParaRPr lang="en-US"/>
          </a:p>
        </p:txBody>
      </p:sp>
    </p:spTree>
    <p:extLst>
      <p:ext uri="{BB962C8B-B14F-4D97-AF65-F5344CB8AC3E}">
        <p14:creationId xmlns:p14="http://schemas.microsoft.com/office/powerpoint/2010/main" xmlns="" val="191011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5</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苏黎世工学院</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50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51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客户档案；评价推荐系统。</a:t>
            </a:r>
            <a:endParaRPr lang="en-US" altLang="zh-CN" dirty="0" smtClean="0"/>
          </a:p>
          <a:p>
            <a:r>
              <a:rPr lang="en-US" dirty="0" smtClean="0"/>
              <a:t>B</a:t>
            </a:r>
            <a:r>
              <a:rPr lang="zh-CN" altLang="en-US" dirty="0" smtClean="0"/>
              <a:t>类数据所需要的一致性取决于具体的状态。</a:t>
            </a:r>
            <a:endParaRPr lang="en-US" altLang="zh-CN" dirty="0" smtClean="0"/>
          </a:p>
          <a:p>
            <a:r>
              <a:rPr lang="zh-CN" altLang="en-US" dirty="0" smtClean="0"/>
              <a:t>混合类：一个事务访问的数据来自</a:t>
            </a:r>
            <a:r>
              <a:rPr lang="en-US" altLang="zh-CN" dirty="0" smtClean="0"/>
              <a:t>AC</a:t>
            </a:r>
            <a:r>
              <a:rPr lang="zh-CN" altLang="en-US" dirty="0" smtClean="0"/>
              <a:t>不同的分类</a:t>
            </a:r>
            <a:r>
              <a:rPr lang="en-US" altLang="zh-CN" dirty="0" smtClean="0"/>
              <a:t>……</a:t>
            </a:r>
            <a:r>
              <a:rPr lang="zh-CN" altLang="en-US" dirty="0" smtClean="0"/>
              <a:t>如果结果涉及到两类数据的连接合并等情况</a:t>
            </a:r>
            <a:r>
              <a:rPr lang="en-US" altLang="zh-CN" dirty="0" smtClean="0"/>
              <a:t>…</a:t>
            </a:r>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52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53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微软研究院</a:t>
            </a:r>
            <a:r>
              <a:rPr lang="en-US" altLang="zh-CN" dirty="0" smtClean="0"/>
              <a:t>and</a:t>
            </a:r>
            <a:r>
              <a:rPr lang="zh-CN" altLang="en-US" dirty="0" smtClean="0"/>
              <a:t>明尼苏达大学</a:t>
            </a:r>
            <a:endParaRPr lang="zh-CN" altLang="en-US" dirty="0"/>
          </a:p>
        </p:txBody>
      </p:sp>
      <p:sp>
        <p:nvSpPr>
          <p:cNvPr id="4" name="灯片编号占位符 3"/>
          <p:cNvSpPr>
            <a:spLocks noGrp="1"/>
          </p:cNvSpPr>
          <p:nvPr>
            <p:ph type="sldNum" sz="quarter" idx="10"/>
          </p:nvPr>
        </p:nvSpPr>
        <p:spPr/>
        <p:txBody>
          <a:bodyPr/>
          <a:lstStyle/>
          <a:p>
            <a:fld id="{34B4F342-EAA2-415B-A9A9-E801AF5FA75B}" type="slidenum">
              <a:rPr lang="zh-CN" altLang="en-US" smtClean="0"/>
              <a:pPr/>
              <a:t>54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buFontTx/>
              <a:buNone/>
            </a:pPr>
            <a:endParaRPr lang="en-US" baseline="0" dirty="0" smtClean="0"/>
          </a:p>
        </p:txBody>
      </p:sp>
      <p:sp>
        <p:nvSpPr>
          <p:cNvPr id="4" name="Slide Number Placeholder 3"/>
          <p:cNvSpPr>
            <a:spLocks noGrp="1"/>
          </p:cNvSpPr>
          <p:nvPr>
            <p:ph type="sldNum" sz="quarter" idx="10"/>
          </p:nvPr>
        </p:nvSpPr>
        <p:spPr/>
        <p:txBody>
          <a:bodyPr/>
          <a:lstStyle/>
          <a:p>
            <a:fld id="{6EE98E2F-7C0B-4C5F-908C-F451EAAB8517}" type="slidenum">
              <a:rPr lang="en-US" smtClean="0"/>
              <a:pPr/>
              <a:t>56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38" marR="0" indent="-171438" algn="l" defTabSz="914400" rtl="0" eaLnBrk="1" fontAlgn="auto" latinLnBrk="0" hangingPunct="1">
              <a:lnSpc>
                <a:spcPct val="100000"/>
              </a:lnSpc>
              <a:spcBef>
                <a:spcPts val="0"/>
              </a:spcBef>
              <a:spcAft>
                <a:spcPts val="0"/>
              </a:spcAft>
              <a:buClrTx/>
              <a:buSzTx/>
              <a:buFontTx/>
              <a:buChar char="-"/>
              <a:tabLst/>
              <a:defRPr/>
            </a:pPr>
            <a:endParaRPr lang="en-US" baseline="0" dirty="0" smtClean="0"/>
          </a:p>
        </p:txBody>
      </p:sp>
      <p:sp>
        <p:nvSpPr>
          <p:cNvPr id="4" name="Slide Number Placeholder 3"/>
          <p:cNvSpPr>
            <a:spLocks noGrp="1"/>
          </p:cNvSpPr>
          <p:nvPr>
            <p:ph type="sldNum" sz="quarter" idx="10"/>
          </p:nvPr>
        </p:nvSpPr>
        <p:spPr/>
        <p:txBody>
          <a:bodyPr/>
          <a:lstStyle/>
          <a:p>
            <a:fld id="{6EE98E2F-7C0B-4C5F-908C-F451EAAB8517}" type="slidenum">
              <a:rPr lang="en-US" smtClean="0"/>
              <a:pPr/>
              <a:t>58</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E98E2F-7C0B-4C5F-908C-F451EAAB8517}" type="slidenum">
              <a:rPr lang="en-US" smtClean="0"/>
              <a:pPr/>
              <a:t>59</a:t>
            </a:fld>
            <a:endParaRPr lang="en-US"/>
          </a:p>
        </p:txBody>
      </p:sp>
    </p:spTree>
    <p:extLst>
      <p:ext uri="{BB962C8B-B14F-4D97-AF65-F5344CB8AC3E}">
        <p14:creationId xmlns="" xmlns:p14="http://schemas.microsoft.com/office/powerpoint/2010/main" val="38809744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62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64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云中的</a:t>
            </a:r>
            <a:r>
              <a:rPr lang="en-US" altLang="zh-CN" dirty="0" smtClean="0"/>
              <a:t>key-value</a:t>
            </a:r>
            <a:r>
              <a:rPr lang="zh-CN" altLang="en-US" dirty="0" smtClean="0"/>
              <a:t>有限的一致性</a:t>
            </a:r>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6</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1287D65-6359-40E7-A8D7-427CCEA19ED9}" type="slidenum">
              <a:rPr lang="en-US" smtClean="0"/>
              <a:pPr/>
              <a:t>66</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67</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958A4A-FAE5-47B6-A1A8-B5BC775A1421}" type="slidenum">
              <a:rPr lang="en-US" smtClean="0"/>
              <a:pPr/>
              <a:t>73</a:t>
            </a:fld>
            <a:endParaRPr lang="en-US"/>
          </a:p>
        </p:txBody>
      </p:sp>
    </p:spTree>
    <p:extLst>
      <p:ext uri="{BB962C8B-B14F-4D97-AF65-F5344CB8AC3E}">
        <p14:creationId xmlns="" xmlns:p14="http://schemas.microsoft.com/office/powerpoint/2010/main" val="42355110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p:cNvSpPr>
          <p:nvPr>
            <p:ph type="sldImg"/>
          </p:nvPr>
        </p:nvSpPr>
        <p:spPr>
          <a:ln/>
        </p:spPr>
      </p:sp>
      <p:sp>
        <p:nvSpPr>
          <p:cNvPr id="24579" name="Notes Placeholder 2"/>
          <p:cNvSpPr>
            <a:spLocks noGrp="1"/>
          </p:cNvSpPr>
          <p:nvPr>
            <p:ph type="body" idx="1"/>
          </p:nvPr>
        </p:nvSpPr>
        <p:spPr>
          <a:noFill/>
          <a:ln/>
        </p:spPr>
        <p:txBody>
          <a:bodyPr/>
          <a:lstStyle/>
          <a:p>
            <a:endParaRPr lang="en-US" dirty="0"/>
          </a:p>
        </p:txBody>
      </p:sp>
      <p:sp>
        <p:nvSpPr>
          <p:cNvPr id="4" name="Slide Number Placeholder 3"/>
          <p:cNvSpPr>
            <a:spLocks noGrp="1"/>
          </p:cNvSpPr>
          <p:nvPr>
            <p:ph type="sldNum" sz="quarter" idx="5"/>
          </p:nvPr>
        </p:nvSpPr>
        <p:spPr/>
        <p:txBody>
          <a:bodyPr/>
          <a:lstStyle/>
          <a:p>
            <a:pPr>
              <a:defRPr/>
            </a:pPr>
            <a:fld id="{6088C63A-E05D-194A-843E-550A69798380}" type="slidenum">
              <a:rPr lang="en-US" smtClean="0"/>
              <a:pPr>
                <a:defRPr/>
              </a:pPr>
              <a:t>74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958A4A-FAE5-47B6-A1A8-B5BC775A1421}" type="slidenum">
              <a:rPr lang="en-US" smtClean="0"/>
              <a:pPr/>
              <a:t>88</a:t>
            </a:fld>
            <a:endParaRPr lang="en-US"/>
          </a:p>
        </p:txBody>
      </p:sp>
    </p:spTree>
    <p:extLst>
      <p:ext uri="{BB962C8B-B14F-4D97-AF65-F5344CB8AC3E}">
        <p14:creationId xmlns="" xmlns:p14="http://schemas.microsoft.com/office/powerpoint/2010/main" val="42355110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95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3CBAF44-5CDD-9743-9D02-2033812DDFBA}"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3CBAF44-5CDD-9743-9D02-2033812DDFBA}"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1752600" y="5911850"/>
            <a:ext cx="5730875" cy="457200"/>
          </a:xfrm>
          <a:prstGeom prst="rect">
            <a:avLst/>
          </a:prstGeom>
          <a:noFill/>
          <a:ln w="12700">
            <a:noFill/>
            <a:miter lim="800000"/>
            <a:headEnd type="none" w="sm" len="sm"/>
            <a:tailEnd type="none" w="sm" len="sm"/>
          </a:ln>
          <a:effectLst/>
        </p:spPr>
        <p:txBody>
          <a:bodyPr>
            <a:spAutoFit/>
          </a:bodyPr>
          <a:lstStyle/>
          <a:p>
            <a:pPr>
              <a:lnSpc>
                <a:spcPct val="100000"/>
              </a:lnSpc>
              <a:spcBef>
                <a:spcPct val="50000"/>
              </a:spcBef>
              <a:buClrTx/>
              <a:buSzTx/>
              <a:buFontTx/>
              <a:buNone/>
              <a:defRPr/>
            </a:pPr>
            <a:r>
              <a:rPr lang="en-US" altLang="zh-CN" sz="2400">
                <a:cs typeface="Arial" charset="0"/>
              </a:rPr>
              <a:t>_____</a:t>
            </a:r>
            <a:r>
              <a:rPr lang="zh-CN" altLang="en-US" sz="2400">
                <a:cs typeface="Arial" charset="0"/>
              </a:rPr>
              <a:t>学年度第</a:t>
            </a:r>
            <a:r>
              <a:rPr lang="en-US" altLang="zh-CN" sz="2400">
                <a:cs typeface="Arial" charset="0"/>
              </a:rPr>
              <a:t>__</a:t>
            </a:r>
            <a:r>
              <a:rPr lang="zh-CN" altLang="en-US" sz="2400">
                <a:cs typeface="Arial" charset="0"/>
              </a:rPr>
              <a:t>学期  第</a:t>
            </a:r>
            <a:r>
              <a:rPr lang="en-US" altLang="zh-CN" sz="2400">
                <a:cs typeface="Arial" charset="0"/>
              </a:rPr>
              <a:t>___</a:t>
            </a:r>
            <a:r>
              <a:rPr lang="zh-CN" altLang="en-US" sz="2400">
                <a:cs typeface="Arial" charset="0"/>
              </a:rPr>
              <a:t>次报告  </a:t>
            </a:r>
          </a:p>
        </p:txBody>
      </p:sp>
      <p:pic>
        <p:nvPicPr>
          <p:cNvPr id="5" name="Picture 5" descr="sd2"/>
          <p:cNvPicPr>
            <a:picLocks noChangeAspect="1" noChangeArrowheads="1"/>
          </p:cNvPicPr>
          <p:nvPr/>
        </p:nvPicPr>
        <p:blipFill>
          <a:blip r:embed="rId2" cstate="print"/>
          <a:srcRect/>
          <a:stretch>
            <a:fillRect/>
          </a:stretch>
        </p:blipFill>
        <p:spPr bwMode="auto">
          <a:xfrm>
            <a:off x="-1588" y="0"/>
            <a:ext cx="9144001" cy="542925"/>
          </a:xfrm>
          <a:prstGeom prst="rect">
            <a:avLst/>
          </a:prstGeom>
          <a:noFill/>
          <a:ln w="9525">
            <a:noFill/>
            <a:miter lim="800000"/>
            <a:headEnd/>
            <a:tailEnd/>
          </a:ln>
        </p:spPr>
      </p:pic>
      <p:pic>
        <p:nvPicPr>
          <p:cNvPr id="6" name="Picture 6" descr="sd3"/>
          <p:cNvPicPr>
            <a:picLocks noChangeAspect="1" noChangeArrowheads="1"/>
          </p:cNvPicPr>
          <p:nvPr/>
        </p:nvPicPr>
        <p:blipFill>
          <a:blip r:embed="rId3" cstate="print"/>
          <a:srcRect/>
          <a:stretch>
            <a:fillRect/>
          </a:stretch>
        </p:blipFill>
        <p:spPr bwMode="auto">
          <a:xfrm>
            <a:off x="-1588" y="6554788"/>
            <a:ext cx="9144001" cy="303212"/>
          </a:xfrm>
          <a:prstGeom prst="rect">
            <a:avLst/>
          </a:prstGeom>
          <a:noFill/>
          <a:ln w="9525">
            <a:noFill/>
            <a:miter lim="800000"/>
            <a:headEnd/>
            <a:tailEnd/>
          </a:ln>
        </p:spPr>
      </p:pic>
      <p:sp>
        <p:nvSpPr>
          <p:cNvPr id="7170" name="Rectangle 2"/>
          <p:cNvSpPr>
            <a:spLocks noGrp="1" noChangeArrowheads="1"/>
          </p:cNvSpPr>
          <p:nvPr>
            <p:ph type="ctrTitle"/>
          </p:nvPr>
        </p:nvSpPr>
        <p:spPr>
          <a:xfrm>
            <a:off x="685800" y="2286000"/>
            <a:ext cx="7772400" cy="1143000"/>
          </a:xfrm>
        </p:spPr>
        <p:txBody>
          <a:bodyPr/>
          <a:lstStyle>
            <a:lvl1pPr>
              <a:defRPr sz="4400"/>
            </a:lvl1pPr>
          </a:lstStyle>
          <a:p>
            <a:r>
              <a:rPr lang="zh-CN" altLang="en-US" smtClean="0"/>
              <a:t>单击此处编辑母版标题样式</a:t>
            </a:r>
            <a:endParaRPr lang="zh-CN" altLang="en-US"/>
          </a:p>
        </p:txBody>
      </p:sp>
      <p:sp>
        <p:nvSpPr>
          <p:cNvPr id="7171" name="Rectangle 3"/>
          <p:cNvSpPr>
            <a:spLocks noGrp="1" noChangeArrowheads="1"/>
          </p:cNvSpPr>
          <p:nvPr>
            <p:ph type="subTitle" idx="1"/>
          </p:nvPr>
        </p:nvSpPr>
        <p:spPr>
          <a:xfrm>
            <a:off x="1371600" y="3886200"/>
            <a:ext cx="6400800" cy="1752600"/>
          </a:xfrm>
        </p:spPr>
        <p:txBody>
          <a:bodyPr/>
          <a:lstStyle>
            <a:lvl1pPr marL="0" indent="0" algn="ctr">
              <a:buFont typeface="Monotype Sorts" pitchFamily="2" charset="2"/>
              <a:buNone/>
              <a:defRPr sz="3200"/>
            </a:lvl1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33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33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7620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3810000" cy="2095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848100"/>
            <a:ext cx="3810000" cy="20955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7"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762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10000" cy="4343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279525" y="1600200"/>
            <a:ext cx="7085013" cy="1066800"/>
          </a:xfrm>
        </p:spPr>
        <p:txBody>
          <a:bodyPr/>
          <a:lstStyle>
            <a:lvl1pPr>
              <a:defRPr/>
            </a:lvl1pPr>
          </a:lstStyle>
          <a:p>
            <a:r>
              <a:rPr lang="zh-CN" altLang="en-US" smtClean="0"/>
              <a:t>单击此处编辑母版标题样式</a:t>
            </a:r>
            <a:endParaRPr lang="zh-CN" altLang="en-US"/>
          </a:p>
        </p:txBody>
      </p:sp>
      <p:sp>
        <p:nvSpPr>
          <p:cNvPr id="3075" name="Rectangle 3"/>
          <p:cNvSpPr>
            <a:spLocks noGrp="1" noChangeArrowheads="1"/>
          </p:cNvSpPr>
          <p:nvPr>
            <p:ph type="subTitle" idx="1"/>
          </p:nvPr>
        </p:nvSpPr>
        <p:spPr>
          <a:xfrm>
            <a:off x="1279525" y="2819400"/>
            <a:ext cx="5256213" cy="1143000"/>
          </a:xfrm>
        </p:spPr>
        <p:txBody>
          <a:bodyPr/>
          <a:lstStyle>
            <a:lvl1pPr marL="0" indent="0">
              <a:buFontTx/>
              <a:buNone/>
              <a:defRPr/>
            </a:lvl1pPr>
          </a:lstStyle>
          <a:p>
            <a:r>
              <a:rPr lang="zh-CN" altLang="en-US" smtClean="0"/>
              <a:t>单击此处编辑母版副标题样式</a:t>
            </a:r>
            <a:endParaRPr lang="zh-CN" altLang="en-US"/>
          </a:p>
        </p:txBody>
      </p:sp>
      <p:sp>
        <p:nvSpPr>
          <p:cNvPr id="3076" name="Rectangle 4"/>
          <p:cNvSpPr>
            <a:spLocks noGrp="1" noChangeArrowheads="1"/>
          </p:cNvSpPr>
          <p:nvPr>
            <p:ph type="dt" sz="half" idx="2"/>
          </p:nvPr>
        </p:nvSpPr>
        <p:spPr/>
        <p:txBody>
          <a:bodyPr/>
          <a:lstStyle>
            <a:lvl1pPr>
              <a:defRPr/>
            </a:lvl1pPr>
          </a:lstStyle>
          <a:p>
            <a:fld id="{11DF6C85-580E-49AA-8C0F-7282E851D184}" type="datetimeFigureOut">
              <a:rPr lang="en-US" smtClean="0"/>
              <a:pPr/>
              <a:t>10/24/2011</a:t>
            </a:fld>
            <a:endParaRPr lang="en-US"/>
          </a:p>
        </p:txBody>
      </p:sp>
      <p:sp>
        <p:nvSpPr>
          <p:cNvPr id="3077" name="Rectangle 5"/>
          <p:cNvSpPr>
            <a:spLocks noGrp="1" noChangeArrowheads="1"/>
          </p:cNvSpPr>
          <p:nvPr>
            <p:ph type="ftr" sz="quarter" idx="3"/>
          </p:nvPr>
        </p:nvSpPr>
        <p:spPr/>
        <p:txBody>
          <a:bodyPr/>
          <a:lstStyle>
            <a:lvl1pPr>
              <a:defRPr/>
            </a:lvl1pPr>
          </a:lstStyle>
          <a:p>
            <a:endParaRPr kumimoji="0" lang="zh-CN" altLang="en-US"/>
          </a:p>
        </p:txBody>
      </p:sp>
      <p:sp>
        <p:nvSpPr>
          <p:cNvPr id="3078" name="Rectangle 6"/>
          <p:cNvSpPr>
            <a:spLocks noGrp="1" noChangeArrowheads="1"/>
          </p:cNvSpPr>
          <p:nvPr>
            <p:ph type="sldNum" sz="quarter" idx="4"/>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2795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984625" y="1600200"/>
            <a:ext cx="25527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279525" y="685800"/>
            <a:ext cx="5162550" cy="54403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11DF6C85-580E-49AA-8C0F-7282E851D184}" type="datetimeFigureOut">
              <a:rPr lang="en-US" smtClean="0"/>
              <a:pPr/>
              <a:t>10/24/2011</a:t>
            </a:fld>
            <a:endParaRPr lang="en-US"/>
          </a:p>
        </p:txBody>
      </p:sp>
      <p:sp>
        <p:nvSpPr>
          <p:cNvPr id="5" name="页脚占位符 4"/>
          <p:cNvSpPr>
            <a:spLocks noGrp="1"/>
          </p:cNvSpPr>
          <p:nvPr>
            <p:ph type="ftr" sz="quarter" idx="11"/>
          </p:nvPr>
        </p:nvSpPr>
        <p:spPr/>
        <p:txBody>
          <a:bodyPr/>
          <a:lstStyle/>
          <a:p>
            <a:endParaRPr kumimoji="0"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5"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95434A-1094-4C26-ADA4-1AB6210859AE}" type="slidenum">
              <a:rPr kumimoji="0" lang="en-US" smtClean="0"/>
              <a:pPr/>
              <a:t>‹#›</a:t>
            </a:fld>
            <a:endParaRPr kumimoji="0"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atin typeface="+mn-lt"/>
              </a:defRPr>
            </a:lvl1pPr>
            <a:lvl2pPr>
              <a:lnSpc>
                <a:spcPct val="90000"/>
              </a:lnSpc>
              <a:defRPr>
                <a:latin typeface="+mn-lt"/>
              </a:defRPr>
            </a:lvl2pPr>
            <a:lvl3pPr>
              <a:lnSpc>
                <a:spcPct val="90000"/>
              </a:lnSpc>
              <a:defRPr>
                <a:latin typeface="+mn-lt"/>
              </a:defRPr>
            </a:lvl3pPr>
            <a:lvl4pPr>
              <a:lnSpc>
                <a:spcPct val="90000"/>
              </a:lnSpc>
              <a:defRPr>
                <a:latin typeface="+mn-lt"/>
              </a:defRPr>
            </a:lvl4pPr>
            <a:lvl5pPr>
              <a:lnSpc>
                <a:spcPct val="90000"/>
              </a:lnSpc>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91776463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10000"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8"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4"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3"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fld id="{530820CF-B880-4189-942D-D702A7CBA730}" type="datetimeFigureOut">
              <a:rPr lang="zh-CN" altLang="en-US" smtClean="0"/>
              <a:pPr/>
              <a:t>2011-10-24</a:t>
            </a:fld>
            <a:endParaRPr lang="zh-CN" altLang="en-US"/>
          </a:p>
        </p:txBody>
      </p:sp>
      <p:sp>
        <p:nvSpPr>
          <p:cNvPr id="6" name="Rectangle 5"/>
          <p:cNvSpPr>
            <a:spLocks noGrp="1" noChangeArrowheads="1"/>
          </p:cNvSpPr>
          <p:nvPr>
            <p:ph type="ftr" sz="quarter" idx="11"/>
          </p:nvPr>
        </p:nvSpPr>
        <p:spPr>
          <a:ln/>
        </p:spPr>
        <p:txBody>
          <a:bodyPr/>
          <a:lstStyle>
            <a:lvl1pPr>
              <a:defRPr/>
            </a:lvl1p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7.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762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endParaRPr lang="en-US" altLang="zh-CN" smtClean="0"/>
          </a:p>
        </p:txBody>
      </p:sp>
      <p:sp>
        <p:nvSpPr>
          <p:cNvPr id="2051" name="Rectangle 3"/>
          <p:cNvSpPr>
            <a:spLocks noGrp="1" noChangeArrowheads="1"/>
          </p:cNvSpPr>
          <p:nvPr>
            <p:ph type="body" idx="1"/>
          </p:nvPr>
        </p:nvSpPr>
        <p:spPr bwMode="auto">
          <a:xfrm>
            <a:off x="685800" y="1600200"/>
            <a:ext cx="77724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8" name="Rectangle 4"/>
          <p:cNvSpPr>
            <a:spLocks noGrp="1" noChangeArrowheads="1"/>
          </p:cNvSpPr>
          <p:nvPr>
            <p:ph type="dt" sz="half" idx="2"/>
          </p:nvPr>
        </p:nvSpPr>
        <p:spPr bwMode="auto">
          <a:xfrm>
            <a:off x="152400" y="6553200"/>
            <a:ext cx="19050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ClrTx/>
              <a:buSzTx/>
              <a:buFontTx/>
              <a:buNone/>
              <a:defRPr sz="1400">
                <a:cs typeface="Arial" charset="0"/>
              </a:defRPr>
            </a:lvl1pPr>
          </a:lstStyle>
          <a:p>
            <a:fld id="{530820CF-B880-4189-942D-D702A7CBA730}" type="datetimeFigureOut">
              <a:rPr lang="zh-CN" altLang="en-US" smtClean="0"/>
              <a:pPr/>
              <a:t>2011-10-24</a:t>
            </a:fld>
            <a:endParaRPr lang="zh-CN" altLang="en-US"/>
          </a:p>
        </p:txBody>
      </p:sp>
      <p:sp>
        <p:nvSpPr>
          <p:cNvPr id="6149" name="Rectangle 5"/>
          <p:cNvSpPr>
            <a:spLocks noGrp="1" noChangeArrowheads="1"/>
          </p:cNvSpPr>
          <p:nvPr>
            <p:ph type="ftr" sz="quarter" idx="3"/>
          </p:nvPr>
        </p:nvSpPr>
        <p:spPr bwMode="auto">
          <a:xfrm>
            <a:off x="2133600" y="6553200"/>
            <a:ext cx="4800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buClrTx/>
              <a:buSzTx/>
              <a:buFontTx/>
              <a:buNone/>
              <a:defRPr sz="1400">
                <a:cs typeface="Arial" charset="0"/>
              </a:defRPr>
            </a:lvl1pPr>
          </a:lstStyle>
          <a:p>
            <a:endParaRPr lang="zh-CN" altLang="en-US"/>
          </a:p>
        </p:txBody>
      </p:sp>
      <p:pic>
        <p:nvPicPr>
          <p:cNvPr id="2054" name="Picture 6" descr="sd2"/>
          <p:cNvPicPr>
            <a:picLocks noChangeAspect="1" noChangeArrowheads="1"/>
          </p:cNvPicPr>
          <p:nvPr/>
        </p:nvPicPr>
        <p:blipFill>
          <a:blip r:embed="rId15" cstate="print"/>
          <a:srcRect/>
          <a:stretch>
            <a:fillRect/>
          </a:stretch>
        </p:blipFill>
        <p:spPr bwMode="auto">
          <a:xfrm>
            <a:off x="-1588" y="0"/>
            <a:ext cx="9144001" cy="542925"/>
          </a:xfrm>
          <a:prstGeom prst="rect">
            <a:avLst/>
          </a:prstGeom>
          <a:noFill/>
          <a:ln w="9525">
            <a:noFill/>
            <a:miter lim="800000"/>
            <a:headEnd/>
            <a:tailEnd/>
          </a:ln>
        </p:spPr>
      </p:pic>
      <p:pic>
        <p:nvPicPr>
          <p:cNvPr id="2055" name="Picture 7" descr="sd3"/>
          <p:cNvPicPr>
            <a:picLocks noChangeAspect="1" noChangeArrowheads="1"/>
          </p:cNvPicPr>
          <p:nvPr/>
        </p:nvPicPr>
        <p:blipFill>
          <a:blip r:embed="rId16" cstate="print"/>
          <a:srcRect/>
          <a:stretch>
            <a:fillRect/>
          </a:stretch>
        </p:blipFill>
        <p:spPr bwMode="auto">
          <a:xfrm>
            <a:off x="0" y="6554788"/>
            <a:ext cx="9144000" cy="3032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rtl="0" eaLnBrk="1" fontAlgn="base" hangingPunct="1">
        <a:spcBef>
          <a:spcPct val="0"/>
        </a:spcBef>
        <a:spcAft>
          <a:spcPct val="0"/>
        </a:spcAft>
        <a:defRPr sz="3400">
          <a:solidFill>
            <a:schemeClr val="tx2"/>
          </a:solidFill>
          <a:latin typeface="+mj-lt"/>
          <a:ea typeface="+mj-ea"/>
          <a:cs typeface="+mj-cs"/>
        </a:defRPr>
      </a:lvl1pPr>
      <a:lvl2pPr algn="ctr" rtl="0" eaLnBrk="1" fontAlgn="base" hangingPunct="1">
        <a:spcBef>
          <a:spcPct val="0"/>
        </a:spcBef>
        <a:spcAft>
          <a:spcPct val="0"/>
        </a:spcAft>
        <a:defRPr sz="3400">
          <a:solidFill>
            <a:schemeClr val="tx2"/>
          </a:solidFill>
          <a:latin typeface="Verdana" pitchFamily="34" charset="0"/>
        </a:defRPr>
      </a:lvl2pPr>
      <a:lvl3pPr algn="ctr" rtl="0" eaLnBrk="1" fontAlgn="base" hangingPunct="1">
        <a:spcBef>
          <a:spcPct val="0"/>
        </a:spcBef>
        <a:spcAft>
          <a:spcPct val="0"/>
        </a:spcAft>
        <a:defRPr sz="3400">
          <a:solidFill>
            <a:schemeClr val="tx2"/>
          </a:solidFill>
          <a:latin typeface="Verdana" pitchFamily="34" charset="0"/>
        </a:defRPr>
      </a:lvl3pPr>
      <a:lvl4pPr algn="ctr" rtl="0" eaLnBrk="1" fontAlgn="base" hangingPunct="1">
        <a:spcBef>
          <a:spcPct val="0"/>
        </a:spcBef>
        <a:spcAft>
          <a:spcPct val="0"/>
        </a:spcAft>
        <a:defRPr sz="3400">
          <a:solidFill>
            <a:schemeClr val="tx2"/>
          </a:solidFill>
          <a:latin typeface="Verdana" pitchFamily="34" charset="0"/>
        </a:defRPr>
      </a:lvl4pPr>
      <a:lvl5pPr algn="ctr" rtl="0" eaLnBrk="1" fontAlgn="base" hangingPunct="1">
        <a:spcBef>
          <a:spcPct val="0"/>
        </a:spcBef>
        <a:spcAft>
          <a:spcPct val="0"/>
        </a:spcAft>
        <a:defRPr sz="3400">
          <a:solidFill>
            <a:schemeClr val="tx2"/>
          </a:solidFill>
          <a:latin typeface="Verdana" pitchFamily="34" charset="0"/>
        </a:defRPr>
      </a:lvl5pPr>
      <a:lvl6pPr marL="457200" algn="ctr" rtl="0" eaLnBrk="1" fontAlgn="base" hangingPunct="1">
        <a:spcBef>
          <a:spcPct val="0"/>
        </a:spcBef>
        <a:spcAft>
          <a:spcPct val="0"/>
        </a:spcAft>
        <a:defRPr sz="3400">
          <a:solidFill>
            <a:schemeClr val="tx2"/>
          </a:solidFill>
          <a:latin typeface="Verdana" pitchFamily="34" charset="0"/>
        </a:defRPr>
      </a:lvl6pPr>
      <a:lvl7pPr marL="914400" algn="ctr" rtl="0" eaLnBrk="1" fontAlgn="base" hangingPunct="1">
        <a:spcBef>
          <a:spcPct val="0"/>
        </a:spcBef>
        <a:spcAft>
          <a:spcPct val="0"/>
        </a:spcAft>
        <a:defRPr sz="3400">
          <a:solidFill>
            <a:schemeClr val="tx2"/>
          </a:solidFill>
          <a:latin typeface="Verdana" pitchFamily="34" charset="0"/>
        </a:defRPr>
      </a:lvl7pPr>
      <a:lvl8pPr marL="1371600" algn="ctr" rtl="0" eaLnBrk="1" fontAlgn="base" hangingPunct="1">
        <a:spcBef>
          <a:spcPct val="0"/>
        </a:spcBef>
        <a:spcAft>
          <a:spcPct val="0"/>
        </a:spcAft>
        <a:defRPr sz="3400">
          <a:solidFill>
            <a:schemeClr val="tx2"/>
          </a:solidFill>
          <a:latin typeface="Verdana" pitchFamily="34" charset="0"/>
        </a:defRPr>
      </a:lvl8pPr>
      <a:lvl9pPr marL="1828800" algn="ctr" rtl="0" eaLnBrk="1" fontAlgn="base" hangingPunct="1">
        <a:spcBef>
          <a:spcPct val="0"/>
        </a:spcBef>
        <a:spcAft>
          <a:spcPct val="0"/>
        </a:spcAft>
        <a:defRPr sz="3400">
          <a:solidFill>
            <a:schemeClr val="tx2"/>
          </a:solidFill>
          <a:latin typeface="Verdana" pitchFamily="34" charset="0"/>
        </a:defRPr>
      </a:lvl9pPr>
    </p:titleStyle>
    <p:bodyStyle>
      <a:lvl1pPr marL="342900" indent="-342900" algn="l" rtl="0" eaLnBrk="1" fontAlgn="base" hangingPunct="1">
        <a:lnSpc>
          <a:spcPct val="110000"/>
        </a:lnSpc>
        <a:spcBef>
          <a:spcPct val="20000"/>
        </a:spcBef>
        <a:spcAft>
          <a:spcPct val="0"/>
        </a:spcAft>
        <a:buSzPct val="70000"/>
        <a:buFont typeface="Monotype Sorts" pitchFamily="2" charset="2"/>
        <a:buChar char="l"/>
        <a:defRPr sz="2600">
          <a:solidFill>
            <a:schemeClr val="accent2"/>
          </a:solidFill>
          <a:latin typeface="+mn-lt"/>
          <a:ea typeface="+mn-ea"/>
          <a:cs typeface="+mn-cs"/>
        </a:defRPr>
      </a:lvl1pPr>
      <a:lvl2pPr marL="742950" indent="-285750" algn="l" rtl="0" eaLnBrk="1" fontAlgn="base" hangingPunct="1">
        <a:lnSpc>
          <a:spcPct val="110000"/>
        </a:lnSpc>
        <a:spcBef>
          <a:spcPct val="20000"/>
        </a:spcBef>
        <a:spcAft>
          <a:spcPct val="0"/>
        </a:spcAft>
        <a:buClr>
          <a:srgbClr val="003399"/>
        </a:buClr>
        <a:buSzPct val="65000"/>
        <a:buFont typeface="Monotype Sorts" pitchFamily="2" charset="2"/>
        <a:buChar char="u"/>
        <a:defRPr sz="2400">
          <a:solidFill>
            <a:schemeClr val="tx1"/>
          </a:solidFill>
          <a:latin typeface="+mn-lt"/>
        </a:defRPr>
      </a:lvl2pPr>
      <a:lvl3pPr marL="1143000" indent="-228600" algn="l" rtl="0" eaLnBrk="1" fontAlgn="base" hangingPunct="1">
        <a:lnSpc>
          <a:spcPct val="110000"/>
        </a:lnSpc>
        <a:spcBef>
          <a:spcPct val="20000"/>
        </a:spcBef>
        <a:spcAft>
          <a:spcPct val="0"/>
        </a:spcAft>
        <a:buClr>
          <a:schemeClr val="tx2"/>
        </a:buClr>
        <a:buSzPct val="70000"/>
        <a:buFont typeface="Monotype Sorts" pitchFamily="2" charset="2"/>
        <a:buChar char="l"/>
        <a:defRPr sz="2400">
          <a:solidFill>
            <a:schemeClr val="tx1"/>
          </a:solidFill>
          <a:latin typeface="+mn-lt"/>
        </a:defRPr>
      </a:lvl3pPr>
      <a:lvl4pPr marL="1600200" indent="-228600" algn="l" rtl="0" eaLnBrk="1" fontAlgn="base" hangingPunct="1">
        <a:lnSpc>
          <a:spcPct val="110000"/>
        </a:lnSpc>
        <a:spcBef>
          <a:spcPct val="20000"/>
        </a:spcBef>
        <a:spcAft>
          <a:spcPct val="0"/>
        </a:spcAft>
        <a:buClr>
          <a:schemeClr val="tx2"/>
        </a:buClr>
        <a:buSzPct val="65000"/>
        <a:buFont typeface="Monotype Sorts" pitchFamily="2" charset="2"/>
        <a:buChar char="u"/>
        <a:defRPr sz="2000">
          <a:solidFill>
            <a:schemeClr val="tx1"/>
          </a:solidFill>
          <a:latin typeface="+mn-lt"/>
        </a:defRPr>
      </a:lvl4pPr>
      <a:lvl5pPr marL="2057400" indent="-228600" algn="l" rtl="0" eaLnBrk="1" fontAlgn="base" hangingPunct="1">
        <a:lnSpc>
          <a:spcPct val="110000"/>
        </a:lnSpc>
        <a:spcBef>
          <a:spcPct val="20000"/>
        </a:spcBef>
        <a:spcAft>
          <a:spcPct val="0"/>
        </a:spcAft>
        <a:buChar char="»"/>
        <a:defRPr sz="2000">
          <a:solidFill>
            <a:schemeClr val="tx1"/>
          </a:solidFill>
          <a:latin typeface="+mn-lt"/>
        </a:defRPr>
      </a:lvl5pPr>
      <a:lvl6pPr marL="2514600" indent="-228600" algn="l" rtl="0" eaLnBrk="1" fontAlgn="base" hangingPunct="1">
        <a:lnSpc>
          <a:spcPct val="110000"/>
        </a:lnSpc>
        <a:spcBef>
          <a:spcPct val="20000"/>
        </a:spcBef>
        <a:spcAft>
          <a:spcPct val="0"/>
        </a:spcAft>
        <a:buChar char="»"/>
        <a:defRPr>
          <a:solidFill>
            <a:schemeClr val="tx1"/>
          </a:solidFill>
          <a:latin typeface="+mn-lt"/>
        </a:defRPr>
      </a:lvl6pPr>
      <a:lvl7pPr marL="2971800" indent="-228600" algn="l" rtl="0" eaLnBrk="1" fontAlgn="base" hangingPunct="1">
        <a:lnSpc>
          <a:spcPct val="110000"/>
        </a:lnSpc>
        <a:spcBef>
          <a:spcPct val="20000"/>
        </a:spcBef>
        <a:spcAft>
          <a:spcPct val="0"/>
        </a:spcAft>
        <a:buChar char="»"/>
        <a:defRPr>
          <a:solidFill>
            <a:schemeClr val="tx1"/>
          </a:solidFill>
          <a:latin typeface="+mn-lt"/>
        </a:defRPr>
      </a:lvl7pPr>
      <a:lvl8pPr marL="3429000" indent="-228600" algn="l" rtl="0" eaLnBrk="1" fontAlgn="base" hangingPunct="1">
        <a:lnSpc>
          <a:spcPct val="110000"/>
        </a:lnSpc>
        <a:spcBef>
          <a:spcPct val="20000"/>
        </a:spcBef>
        <a:spcAft>
          <a:spcPct val="0"/>
        </a:spcAft>
        <a:buChar char="»"/>
        <a:defRPr>
          <a:solidFill>
            <a:schemeClr val="tx1"/>
          </a:solidFill>
          <a:latin typeface="+mn-lt"/>
        </a:defRPr>
      </a:lvl8pPr>
      <a:lvl9pPr marL="3886200" indent="-228600" algn="l" rtl="0" eaLnBrk="1" fontAlgn="base" hangingPunct="1">
        <a:lnSpc>
          <a:spcPct val="110000"/>
        </a:lnSpc>
        <a:spcBef>
          <a:spcPct val="20000"/>
        </a:spcBef>
        <a:spcAft>
          <a:spcPct val="0"/>
        </a:spcAft>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79525" y="685800"/>
            <a:ext cx="7086600" cy="7318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1279525" y="1600200"/>
            <a:ext cx="5257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1" name="Rectangle 7"/>
          <p:cNvSpPr>
            <a:spLocks noGrp="1" noChangeArrowheads="1"/>
          </p:cNvSpPr>
          <p:nvPr>
            <p:ph type="dt" sz="half" idx="2"/>
          </p:nvPr>
        </p:nvSpPr>
        <p:spPr bwMode="auto">
          <a:xfrm>
            <a:off x="457200" y="642937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entury Gothic" pitchFamily="34" charset="0"/>
              </a:defRPr>
            </a:lvl1pPr>
          </a:lstStyle>
          <a:p>
            <a:fld id="{530820CF-B880-4189-942D-D702A7CBA730}" type="datetimeFigureOut">
              <a:rPr lang="zh-CN" altLang="en-US" smtClean="0"/>
              <a:pPr/>
              <a:t>2011-10-24</a:t>
            </a:fld>
            <a:endParaRPr lang="zh-CN" altLang="en-US"/>
          </a:p>
        </p:txBody>
      </p:sp>
      <p:sp>
        <p:nvSpPr>
          <p:cNvPr id="1032" name="Rectangle 8"/>
          <p:cNvSpPr>
            <a:spLocks noGrp="1" noChangeArrowheads="1"/>
          </p:cNvSpPr>
          <p:nvPr>
            <p:ph type="ftr" sz="quarter" idx="3"/>
          </p:nvPr>
        </p:nvSpPr>
        <p:spPr bwMode="auto">
          <a:xfrm>
            <a:off x="3124200" y="6429375"/>
            <a:ext cx="2895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latin typeface="Century Gothic" pitchFamily="34" charset="0"/>
              </a:defRPr>
            </a:lvl1pPr>
          </a:lstStyle>
          <a:p>
            <a:endParaRPr lang="zh-CN" altLang="en-US"/>
          </a:p>
        </p:txBody>
      </p:sp>
      <p:sp>
        <p:nvSpPr>
          <p:cNvPr id="1033" name="Rectangle 9"/>
          <p:cNvSpPr>
            <a:spLocks noGrp="1" noChangeArrowheads="1"/>
          </p:cNvSpPr>
          <p:nvPr>
            <p:ph type="sldNum" sz="quarter" idx="4"/>
          </p:nvPr>
        </p:nvSpPr>
        <p:spPr bwMode="auto">
          <a:xfrm>
            <a:off x="6553200" y="6429375"/>
            <a:ext cx="21336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entury Gothic" pitchFamily="34" charset="0"/>
              </a:defRPr>
            </a:lvl1pPr>
          </a:lstStyle>
          <a:p>
            <a:fld id="{88E923BB-331A-4AD7-857E-DC8954D69C8D}" type="slidenum">
              <a:rPr lang="zh-CN" altLang="en-US"/>
              <a:pPr/>
              <a:t>‹#›</a:t>
            </a:fld>
            <a:endParaRPr lang="en-US" altLang="zh-CN"/>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宋体" pitchFamily="2" charset="-122"/>
          <a:ea typeface="宋体" pitchFamily="2" charset="-122"/>
        </a:defRPr>
      </a:lvl2pPr>
      <a:lvl3pPr algn="l" rtl="0" eaLnBrk="1" fontAlgn="base" hangingPunct="1">
        <a:spcBef>
          <a:spcPct val="0"/>
        </a:spcBef>
        <a:spcAft>
          <a:spcPct val="0"/>
        </a:spcAft>
        <a:defRPr sz="3600">
          <a:solidFill>
            <a:schemeClr val="tx2"/>
          </a:solidFill>
          <a:latin typeface="宋体" pitchFamily="2" charset="-122"/>
          <a:ea typeface="宋体" pitchFamily="2" charset="-122"/>
        </a:defRPr>
      </a:lvl3pPr>
      <a:lvl4pPr algn="l" rtl="0" eaLnBrk="1" fontAlgn="base" hangingPunct="1">
        <a:spcBef>
          <a:spcPct val="0"/>
        </a:spcBef>
        <a:spcAft>
          <a:spcPct val="0"/>
        </a:spcAft>
        <a:defRPr sz="3600">
          <a:solidFill>
            <a:schemeClr val="tx2"/>
          </a:solidFill>
          <a:latin typeface="宋体" pitchFamily="2" charset="-122"/>
          <a:ea typeface="宋体" pitchFamily="2" charset="-122"/>
        </a:defRPr>
      </a:lvl4pPr>
      <a:lvl5pPr algn="l" rtl="0" eaLnBrk="1" fontAlgn="base" hangingPunct="1">
        <a:spcBef>
          <a:spcPct val="0"/>
        </a:spcBef>
        <a:spcAft>
          <a:spcPct val="0"/>
        </a:spcAft>
        <a:defRPr sz="3600">
          <a:solidFill>
            <a:schemeClr val="tx2"/>
          </a:solidFill>
          <a:latin typeface="宋体" pitchFamily="2" charset="-122"/>
          <a:ea typeface="宋体" pitchFamily="2" charset="-122"/>
        </a:defRPr>
      </a:lvl5pPr>
      <a:lvl6pPr marL="457200" algn="l" rtl="0" eaLnBrk="1" fontAlgn="base" hangingPunct="1">
        <a:spcBef>
          <a:spcPct val="0"/>
        </a:spcBef>
        <a:spcAft>
          <a:spcPct val="0"/>
        </a:spcAft>
        <a:defRPr sz="3600">
          <a:solidFill>
            <a:schemeClr val="tx2"/>
          </a:solidFill>
          <a:latin typeface="宋体" pitchFamily="2" charset="-122"/>
          <a:ea typeface="宋体" pitchFamily="2" charset="-122"/>
        </a:defRPr>
      </a:lvl6pPr>
      <a:lvl7pPr marL="914400" algn="l" rtl="0" eaLnBrk="1" fontAlgn="base" hangingPunct="1">
        <a:spcBef>
          <a:spcPct val="0"/>
        </a:spcBef>
        <a:spcAft>
          <a:spcPct val="0"/>
        </a:spcAft>
        <a:defRPr sz="3600">
          <a:solidFill>
            <a:schemeClr val="tx2"/>
          </a:solidFill>
          <a:latin typeface="宋体" pitchFamily="2" charset="-122"/>
          <a:ea typeface="宋体" pitchFamily="2" charset="-122"/>
        </a:defRPr>
      </a:lvl7pPr>
      <a:lvl8pPr marL="1371600" algn="l" rtl="0" eaLnBrk="1" fontAlgn="base" hangingPunct="1">
        <a:spcBef>
          <a:spcPct val="0"/>
        </a:spcBef>
        <a:spcAft>
          <a:spcPct val="0"/>
        </a:spcAft>
        <a:defRPr sz="3600">
          <a:solidFill>
            <a:schemeClr val="tx2"/>
          </a:solidFill>
          <a:latin typeface="宋体" pitchFamily="2" charset="-122"/>
          <a:ea typeface="宋体" pitchFamily="2" charset="-122"/>
        </a:defRPr>
      </a:lvl8pPr>
      <a:lvl9pPr marL="1828800" algn="l" rtl="0" eaLnBrk="1" fontAlgn="base" hangingPunct="1">
        <a:spcBef>
          <a:spcPct val="0"/>
        </a:spcBef>
        <a:spcAft>
          <a:spcPct val="0"/>
        </a:spcAft>
        <a:defRPr sz="3600">
          <a:solidFill>
            <a:schemeClr val="tx2"/>
          </a:solidFill>
          <a:latin typeface="宋体" pitchFamily="2" charset="-122"/>
          <a:ea typeface="宋体" pitchFamily="2" charset="-122"/>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ea typeface="+mn-ea"/>
        </a:defRPr>
      </a:lvl2pPr>
      <a:lvl3pPr marL="1143000" indent="-228600" algn="l" rtl="0" eaLnBrk="1" fontAlgn="base" hangingPunct="1">
        <a:spcBef>
          <a:spcPct val="20000"/>
        </a:spcBef>
        <a:spcAft>
          <a:spcPct val="0"/>
        </a:spcAft>
        <a:buChar char="•"/>
        <a:defRPr sz="2000">
          <a:solidFill>
            <a:schemeClr val="tx1"/>
          </a:solidFill>
          <a:latin typeface="+mn-lt"/>
          <a:ea typeface="+mn-ea"/>
        </a:defRPr>
      </a:lvl3pPr>
      <a:lvl4pPr marL="1600200" indent="-228600" algn="l" rtl="0" eaLnBrk="1" fontAlgn="base" hangingPunct="1">
        <a:spcBef>
          <a:spcPct val="20000"/>
        </a:spcBef>
        <a:spcAft>
          <a:spcPct val="0"/>
        </a:spcAft>
        <a:buChar char="–"/>
        <a:defRPr>
          <a:solidFill>
            <a:schemeClr val="tx1"/>
          </a:solidFill>
          <a:latin typeface="+mn-lt"/>
          <a:ea typeface="+mn-ea"/>
        </a:defRPr>
      </a:lvl4pPr>
      <a:lvl5pPr marL="2057400" indent="-228600" algn="l" rtl="0" eaLnBrk="1" fontAlgn="base" hangingPunct="1">
        <a:spcBef>
          <a:spcPct val="20000"/>
        </a:spcBef>
        <a:spcAft>
          <a:spcPct val="0"/>
        </a:spcAft>
        <a:buChar char="»"/>
        <a:defRPr sz="1600">
          <a:solidFill>
            <a:schemeClr val="tx1"/>
          </a:solidFill>
          <a:latin typeface="+mn-lt"/>
          <a:ea typeface="+mn-ea"/>
        </a:defRPr>
      </a:lvl5pPr>
      <a:lvl6pPr marL="2514600" indent="-228600" algn="l" rtl="0" eaLnBrk="1" fontAlgn="base" hangingPunct="1">
        <a:spcBef>
          <a:spcPct val="20000"/>
        </a:spcBef>
        <a:spcAft>
          <a:spcPct val="0"/>
        </a:spcAft>
        <a:buChar char="»"/>
        <a:defRPr sz="1600">
          <a:solidFill>
            <a:schemeClr val="tx1"/>
          </a:solidFill>
          <a:latin typeface="+mn-lt"/>
          <a:ea typeface="+mn-ea"/>
        </a:defRPr>
      </a:lvl6pPr>
      <a:lvl7pPr marL="2971800" indent="-228600" algn="l" rtl="0" eaLnBrk="1" fontAlgn="base" hangingPunct="1">
        <a:spcBef>
          <a:spcPct val="20000"/>
        </a:spcBef>
        <a:spcAft>
          <a:spcPct val="0"/>
        </a:spcAft>
        <a:buChar char="»"/>
        <a:defRPr sz="1600">
          <a:solidFill>
            <a:schemeClr val="tx1"/>
          </a:solidFill>
          <a:latin typeface="+mn-lt"/>
          <a:ea typeface="+mn-ea"/>
        </a:defRPr>
      </a:lvl7pPr>
      <a:lvl8pPr marL="3429000" indent="-228600" algn="l" rtl="0" eaLnBrk="1" fontAlgn="base" hangingPunct="1">
        <a:spcBef>
          <a:spcPct val="20000"/>
        </a:spcBef>
        <a:spcAft>
          <a:spcPct val="0"/>
        </a:spcAft>
        <a:buChar char="»"/>
        <a:defRPr sz="1600">
          <a:solidFill>
            <a:schemeClr val="tx1"/>
          </a:solidFill>
          <a:latin typeface="+mn-lt"/>
          <a:ea typeface="+mn-ea"/>
        </a:defRPr>
      </a:lvl8pPr>
      <a:lvl9pPr marL="3886200" indent="-228600" algn="l" rtl="0" eaLnBrk="1" fontAlgn="base" hangingPunct="1">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4" cstate="print">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5" cstate="print">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30820CF-B880-4189-942D-D702A7CBA730}" type="datetimeFigureOut">
              <a:rPr lang="zh-CN" altLang="en-US" smtClean="0"/>
              <a:pPr/>
              <a:t>2011-10-24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3236937C-4296-4F09-BFBF-208432D16C49}" type="slidenum">
              <a:rPr kumimoji="0" lang="en-US" smtClean="0"/>
              <a:pPr/>
              <a:t>‹#›</a:t>
            </a:fld>
            <a:endParaRPr kumimoji="0" lang="zh-CN"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6.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6.xml"/><Relationship Id="rId1" Type="http://schemas.openxmlformats.org/officeDocument/2006/relationships/tags" Target="../tags/tag3.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6.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30.xml"/><Relationship Id="rId1" Type="http://schemas.openxmlformats.org/officeDocument/2006/relationships/tags" Target="../tags/tag5.xml"/></Relationships>
</file>

<file path=ppt/slides/_rels/slide4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27.xml"/><Relationship Id="rId7" Type="http://schemas.openxmlformats.org/officeDocument/2006/relationships/image" Target="../media/image21.png"/><Relationship Id="rId2" Type="http://schemas.openxmlformats.org/officeDocument/2006/relationships/slideLayout" Target="../slideLayouts/slideLayout30.xml"/><Relationship Id="rId1" Type="http://schemas.openxmlformats.org/officeDocument/2006/relationships/tags" Target="../tags/tag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 Id="rId9" Type="http://schemas.openxmlformats.org/officeDocument/2006/relationships/image" Target="../media/image23.png"/></Relationships>
</file>

<file path=ppt/slides/_rels/slide4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28.xml"/><Relationship Id="rId7" Type="http://schemas.openxmlformats.org/officeDocument/2006/relationships/image" Target="../media/image20.png"/><Relationship Id="rId2" Type="http://schemas.openxmlformats.org/officeDocument/2006/relationships/slideLayout" Target="../slideLayouts/slideLayout30.xml"/><Relationship Id="rId1" Type="http://schemas.openxmlformats.org/officeDocument/2006/relationships/tags" Target="../tags/tag7.xml"/><Relationship Id="rId6" Type="http://schemas.openxmlformats.org/officeDocument/2006/relationships/image" Target="../media/image19.png"/><Relationship Id="rId11" Type="http://schemas.openxmlformats.org/officeDocument/2006/relationships/image" Target="../media/image26.png"/><Relationship Id="rId5" Type="http://schemas.openxmlformats.org/officeDocument/2006/relationships/image" Target="../media/image23.png"/><Relationship Id="rId10" Type="http://schemas.openxmlformats.org/officeDocument/2006/relationships/image" Target="../media/image25.jpeg"/><Relationship Id="rId4" Type="http://schemas.openxmlformats.org/officeDocument/2006/relationships/image" Target="../media/image22.png"/><Relationship Id="rId9" Type="http://schemas.openxmlformats.org/officeDocument/2006/relationships/image" Target="../media/image24.jpeg"/></Relationships>
</file>

<file path=ppt/slides/_rels/slide43.xml.rels><?xml version="1.0" encoding="UTF-8" standalone="yes"?>
<Relationships xmlns="http://schemas.openxmlformats.org/package/2006/relationships"><Relationship Id="rId8" Type="http://schemas.openxmlformats.org/officeDocument/2006/relationships/image" Target="../media/image30.jpeg"/><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 Type="http://schemas.openxmlformats.org/officeDocument/2006/relationships/notesSlide" Target="../notesSlides/notesSlide29.xml"/><Relationship Id="rId21" Type="http://schemas.openxmlformats.org/officeDocument/2006/relationships/image" Target="../media/image42.png"/><Relationship Id="rId7" Type="http://schemas.openxmlformats.org/officeDocument/2006/relationships/image" Target="../media/image29.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2" Type="http://schemas.openxmlformats.org/officeDocument/2006/relationships/slideLayout" Target="../slideLayouts/slideLayout30.xml"/><Relationship Id="rId16" Type="http://schemas.openxmlformats.org/officeDocument/2006/relationships/image" Target="../media/image37.png"/><Relationship Id="rId20" Type="http://schemas.openxmlformats.org/officeDocument/2006/relationships/image" Target="../media/image41.png"/><Relationship Id="rId1" Type="http://schemas.openxmlformats.org/officeDocument/2006/relationships/tags" Target="../tags/tag8.xml"/><Relationship Id="rId6" Type="http://schemas.openxmlformats.org/officeDocument/2006/relationships/image" Target="../media/image28.png"/><Relationship Id="rId11" Type="http://schemas.openxmlformats.org/officeDocument/2006/relationships/image" Target="../media/image26.png"/><Relationship Id="rId24" Type="http://schemas.openxmlformats.org/officeDocument/2006/relationships/image" Target="../media/image45.png"/><Relationship Id="rId5" Type="http://schemas.openxmlformats.org/officeDocument/2006/relationships/image" Target="../media/image27.png"/><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10" Type="http://schemas.openxmlformats.org/officeDocument/2006/relationships/image" Target="../media/image32.png"/><Relationship Id="rId19" Type="http://schemas.openxmlformats.org/officeDocument/2006/relationships/image" Target="../media/image40.jpeg"/><Relationship Id="rId4" Type="http://schemas.openxmlformats.org/officeDocument/2006/relationships/image" Target="../media/image22.png"/><Relationship Id="rId9" Type="http://schemas.openxmlformats.org/officeDocument/2006/relationships/image" Target="../media/image31.png"/><Relationship Id="rId14" Type="http://schemas.openxmlformats.org/officeDocument/2006/relationships/image" Target="../media/image35.png"/><Relationship Id="rId22" Type="http://schemas.openxmlformats.org/officeDocument/2006/relationships/image" Target="../media/image43.png"/><Relationship Id="rId27" Type="http://schemas.openxmlformats.org/officeDocument/2006/relationships/image" Target="../media/image4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9.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0.xml"/><Relationship Id="rId1" Type="http://schemas.openxmlformats.org/officeDocument/2006/relationships/tags" Target="../tags/tag1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1.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3.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5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5.xml"/><Relationship Id="rId1" Type="http://schemas.openxmlformats.org/officeDocument/2006/relationships/slideLayout" Target="../slideLayouts/slideLayout26.xml"/><Relationship Id="rId6" Type="http://schemas.openxmlformats.org/officeDocument/2006/relationships/image" Target="../media/image53.png"/><Relationship Id="rId5" Type="http://schemas.openxmlformats.org/officeDocument/2006/relationships/image" Target="../media/image52.gif"/><Relationship Id="rId4" Type="http://schemas.openxmlformats.org/officeDocument/2006/relationships/hyperlink" Target="http://theflashblog.com/?p=144"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6.xml"/><Relationship Id="rId1" Type="http://schemas.openxmlformats.org/officeDocument/2006/relationships/slideLayout" Target="../slideLayouts/slideLayout26.xml"/><Relationship Id="rId6" Type="http://schemas.openxmlformats.org/officeDocument/2006/relationships/image" Target="../media/image56.jpeg"/><Relationship Id="rId5" Type="http://schemas.openxmlformats.org/officeDocument/2006/relationships/hyperlink" Target="http://www.google.com/imgres?imgurl=http://www.pc-net.co.cc/images/desktop-computer.jpg&amp;imgrefurl=http://www.pc-net.co.cc/&amp;usg=__v1gdaCBMFdXPXg-XGdQ9asIQur4=&amp;h=374&amp;w=600&amp;sz=94&amp;hl=en&amp;start=5&amp;um=1&amp;itbs=1&amp;tbnid=Jugn1tET8k8jYM:&amp;tbnh=84&amp;tbnw=135&amp;prev=/images?q=desktop+computer&amp;um=1&amp;hl=en&amp;tbs=isch:1" TargetMode="External"/><Relationship Id="rId4" Type="http://schemas.openxmlformats.org/officeDocument/2006/relationships/image" Target="../media/image55.jpeg"/></Relationships>
</file>

<file path=ppt/slides/_rels/slide5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7.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6.xml"/></Relationships>
</file>

<file path=ppt/slides/_rels/slide6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40.xml"/><Relationship Id="rId1" Type="http://schemas.openxmlformats.org/officeDocument/2006/relationships/slideLayout" Target="../slideLayouts/slideLayout3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0.xml"/><Relationship Id="rId5" Type="http://schemas.openxmlformats.org/officeDocument/2006/relationships/image" Target="../media/image10.png"/><Relationship Id="rId4" Type="http://schemas.openxmlformats.org/officeDocument/2006/relationships/image" Target="../media/image9.png"/></Relationships>
</file>

<file path=ppt/slides/_rels/slide70.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6.xml"/><Relationship Id="rId1" Type="http://schemas.openxmlformats.org/officeDocument/2006/relationships/tags" Target="../tags/tag15.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6.xml"/></Relationships>
</file>

<file path=ppt/slides/_rels/slide7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1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18.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19.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2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90.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3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2.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slideLayout" Target="../slideLayouts/slideLayout26.xml"/><Relationship Id="rId1" Type="http://schemas.openxmlformats.org/officeDocument/2006/relationships/tags" Target="../tags/tag21.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tags" Target="../tags/tag2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714356"/>
            <a:ext cx="8215370" cy="2714644"/>
          </a:xfrm>
          <a:ln>
            <a:noFill/>
          </a:ln>
        </p:spPr>
        <p:txBody>
          <a:bodyPr/>
          <a:lstStyle/>
          <a:p>
            <a:pPr algn="ctr"/>
            <a:r>
              <a:rPr lang="en-US" altLang="zh-CN" dirty="0" smtClean="0"/>
              <a:t/>
            </a:r>
            <a:br>
              <a:rPr lang="en-US" altLang="zh-CN" dirty="0" smtClean="0"/>
            </a:br>
            <a:r>
              <a:rPr lang="en-US" altLang="zh-CN" sz="3600" dirty="0" smtClean="0">
                <a:solidFill>
                  <a:schemeClr val="tx1"/>
                </a:solidFill>
              </a:rPr>
              <a:t>Foundations of Large Scale and Elastic Data Management in the Cloud </a:t>
            </a:r>
            <a:endParaRPr lang="zh-CN" altLang="en-US" sz="3600" dirty="0">
              <a:solidFill>
                <a:schemeClr val="tx1"/>
              </a:solidFill>
            </a:endParaRPr>
          </a:p>
        </p:txBody>
      </p:sp>
      <p:sp>
        <p:nvSpPr>
          <p:cNvPr id="3" name="副标题 2"/>
          <p:cNvSpPr>
            <a:spLocks noGrp="1"/>
          </p:cNvSpPr>
          <p:nvPr>
            <p:ph type="subTitle" idx="1"/>
          </p:nvPr>
        </p:nvSpPr>
        <p:spPr>
          <a:xfrm>
            <a:off x="1643042" y="4357694"/>
            <a:ext cx="7215238" cy="1071570"/>
          </a:xfrm>
          <a:noFill/>
          <a:ln>
            <a:noFill/>
          </a:ln>
        </p:spPr>
        <p:txBody>
          <a:bodyPr/>
          <a:lstStyle/>
          <a:p>
            <a:r>
              <a:rPr lang="en-US" altLang="zh-CN" sz="2800" dirty="0" smtClean="0">
                <a:solidFill>
                  <a:schemeClr val="tx1"/>
                </a:solidFill>
              </a:rPr>
              <a:t>-----2011 VLDB Summer School </a:t>
            </a:r>
            <a:endParaRPr lang="zh-CN" altLang="en-US" sz="2800"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B050"/>
                </a:solidFill>
              </a:rPr>
              <a:t>NoSQL’S</a:t>
            </a:r>
            <a:r>
              <a:rPr lang="en-US" dirty="0" smtClean="0">
                <a:solidFill>
                  <a:srgbClr val="00B050"/>
                </a:solidFill>
              </a:rPr>
              <a:t>  Lower Priorities</a:t>
            </a:r>
            <a:endParaRPr lang="en-US" dirty="0">
              <a:solidFill>
                <a:srgbClr val="00B050"/>
              </a:solidFill>
            </a:endParaRPr>
          </a:p>
        </p:txBody>
      </p:sp>
      <p:sp>
        <p:nvSpPr>
          <p:cNvPr id="3" name="Content Placeholder 2"/>
          <p:cNvSpPr>
            <a:spLocks noGrp="1"/>
          </p:cNvSpPr>
          <p:nvPr>
            <p:ph sz="quarter" idx="1"/>
          </p:nvPr>
        </p:nvSpPr>
        <p:spPr>
          <a:xfrm>
            <a:off x="457200" y="1600201"/>
            <a:ext cx="8229600" cy="4800600"/>
          </a:xfrm>
        </p:spPr>
        <p:txBody>
          <a:bodyPr>
            <a:normAutofit fontScale="92500" lnSpcReduction="10000"/>
          </a:bodyPr>
          <a:lstStyle/>
          <a:p>
            <a:r>
              <a:rPr lang="en-US" b="1" dirty="0" smtClean="0"/>
              <a:t>No Complex querying functionality</a:t>
            </a:r>
          </a:p>
          <a:p>
            <a:pPr lvl="1"/>
            <a:r>
              <a:rPr lang="en-US" dirty="0" smtClean="0"/>
              <a:t>No support for SQL</a:t>
            </a:r>
          </a:p>
          <a:p>
            <a:pPr lvl="1"/>
            <a:r>
              <a:rPr lang="en-US" dirty="0" smtClean="0"/>
              <a:t>CRUD operations through database specific API</a:t>
            </a:r>
          </a:p>
          <a:p>
            <a:r>
              <a:rPr lang="en-US" b="1" dirty="0" smtClean="0"/>
              <a:t>No support for joins</a:t>
            </a:r>
          </a:p>
          <a:p>
            <a:pPr lvl="1"/>
            <a:r>
              <a:rPr lang="en-US" dirty="0" smtClean="0"/>
              <a:t>Materialize simple join results in the relevant row</a:t>
            </a:r>
          </a:p>
          <a:p>
            <a:pPr lvl="1"/>
            <a:r>
              <a:rPr lang="en-US" dirty="0" smtClean="0"/>
              <a:t>Give up normalization of data?</a:t>
            </a:r>
          </a:p>
          <a:p>
            <a:r>
              <a:rPr lang="en-US" b="1" dirty="0" smtClean="0"/>
              <a:t>No support for transactions</a:t>
            </a:r>
          </a:p>
          <a:p>
            <a:pPr lvl="1"/>
            <a:r>
              <a:rPr lang="en-US" dirty="0" smtClean="0"/>
              <a:t>Most data stores support single row transactions</a:t>
            </a:r>
          </a:p>
          <a:p>
            <a:pPr lvl="1"/>
            <a:r>
              <a:rPr lang="en-US" dirty="0" smtClean="0"/>
              <a:t>Tunable consistency and availability</a:t>
            </a:r>
          </a:p>
          <a:p>
            <a:pPr>
              <a:buNone/>
            </a:pPr>
            <a:r>
              <a:rPr lang="en-US" b="1" dirty="0" err="1" smtClean="0">
                <a:solidFill>
                  <a:srgbClr val="000090"/>
                </a:solidFill>
                <a:sym typeface="Wingdings"/>
              </a:rPr>
              <a:t></a:t>
            </a:r>
            <a:r>
              <a:rPr lang="en-US" b="1" dirty="0" smtClean="0">
                <a:solidFill>
                  <a:srgbClr val="000090"/>
                </a:solidFill>
                <a:sym typeface="Wingdings"/>
              </a:rPr>
              <a:t> Achieve high scalability</a:t>
            </a:r>
            <a:endParaRPr lang="en-US" b="1" dirty="0" smtClean="0">
              <a:solidFill>
                <a:srgbClr val="000090"/>
              </a:solidFill>
            </a:endParaRPr>
          </a:p>
        </p:txBody>
      </p:sp>
    </p:spTree>
    <p:extLst>
      <p:ext uri="{BB962C8B-B14F-4D97-AF65-F5344CB8AC3E}">
        <p14:creationId xmlns:p14="http://schemas.microsoft.com/office/powerpoint/2010/main" xmlns="" val="17558459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534400" cy="944562"/>
          </a:xfrm>
        </p:spPr>
        <p:txBody>
          <a:bodyPr>
            <a:normAutofit fontScale="90000"/>
          </a:bodyPr>
          <a:lstStyle/>
          <a:p>
            <a:r>
              <a:rPr lang="en-US" sz="4000" dirty="0" smtClean="0">
                <a:solidFill>
                  <a:srgbClr val="00B050"/>
                </a:solidFill>
              </a:rPr>
              <a:t>Cloud Data Management Desiderata</a:t>
            </a:r>
            <a:br>
              <a:rPr lang="en-US" sz="4000" dirty="0" smtClean="0">
                <a:solidFill>
                  <a:srgbClr val="00B050"/>
                </a:solidFill>
              </a:rPr>
            </a:br>
            <a:r>
              <a:rPr lang="en-US" sz="2600" dirty="0" smtClean="0">
                <a:solidFill>
                  <a:srgbClr val="00B050"/>
                </a:solidFill>
              </a:rPr>
              <a:t>SQL or </a:t>
            </a:r>
            <a:r>
              <a:rPr lang="en-US" sz="2600" dirty="0" err="1" smtClean="0">
                <a:solidFill>
                  <a:srgbClr val="00B050"/>
                </a:solidFill>
              </a:rPr>
              <a:t>NoSQL</a:t>
            </a:r>
            <a:endParaRPr lang="en-US" sz="2600" dirty="0">
              <a:solidFill>
                <a:srgbClr val="00B05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rgbClr val="0070C0"/>
                </a:solidFill>
              </a:rPr>
              <a:t>Scalability</a:t>
            </a:r>
          </a:p>
          <a:p>
            <a:endParaRPr lang="en-US" dirty="0" smtClean="0">
              <a:solidFill>
                <a:srgbClr val="0070C0"/>
              </a:solidFill>
            </a:endParaRPr>
          </a:p>
          <a:p>
            <a:r>
              <a:rPr lang="en-US" dirty="0" smtClean="0">
                <a:solidFill>
                  <a:srgbClr val="0070C0"/>
                </a:solidFill>
              </a:rPr>
              <a:t>Elasticity</a:t>
            </a:r>
          </a:p>
          <a:p>
            <a:endParaRPr lang="en-US" dirty="0" smtClean="0">
              <a:solidFill>
                <a:srgbClr val="0070C0"/>
              </a:solidFill>
            </a:endParaRPr>
          </a:p>
          <a:p>
            <a:r>
              <a:rPr lang="en-US" dirty="0" smtClean="0">
                <a:solidFill>
                  <a:srgbClr val="0070C0"/>
                </a:solidFill>
              </a:rPr>
              <a:t>Fault tolerance</a:t>
            </a:r>
          </a:p>
          <a:p>
            <a:endParaRPr lang="en-US" dirty="0" smtClean="0">
              <a:solidFill>
                <a:srgbClr val="0070C0"/>
              </a:solidFill>
            </a:endParaRPr>
          </a:p>
          <a:p>
            <a:r>
              <a:rPr lang="en-US" dirty="0" smtClean="0">
                <a:solidFill>
                  <a:srgbClr val="0070C0"/>
                </a:solidFill>
              </a:rPr>
              <a:t>Self Manageability</a:t>
            </a:r>
          </a:p>
          <a:p>
            <a:endParaRPr lang="en-US" dirty="0" smtClean="0"/>
          </a:p>
          <a:p>
            <a:r>
              <a:rPr lang="en-US" b="1" dirty="0" smtClean="0">
                <a:solidFill>
                  <a:srgbClr val="FF0000"/>
                </a:solidFill>
              </a:rPr>
              <a:t>Sacrifice consistency?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Perspectives</a:t>
            </a:r>
            <a:r>
              <a:rPr lang="en-US" dirty="0" smtClean="0"/>
              <a:t> (James Hamilton)</a:t>
            </a:r>
            <a:endParaRPr lang="en-US" dirty="0"/>
          </a:p>
        </p:txBody>
      </p:sp>
      <p:sp>
        <p:nvSpPr>
          <p:cNvPr id="5" name="Rectangle 4"/>
          <p:cNvSpPr/>
          <p:nvPr/>
        </p:nvSpPr>
        <p:spPr>
          <a:xfrm>
            <a:off x="428596" y="1785926"/>
            <a:ext cx="8229600" cy="2677656"/>
          </a:xfrm>
          <a:prstGeom prst="rect">
            <a:avLst/>
          </a:prstGeom>
        </p:spPr>
        <p:txBody>
          <a:bodyPr wrap="square">
            <a:spAutoFit/>
          </a:bodyPr>
          <a:lstStyle/>
          <a:p>
            <a:r>
              <a:rPr lang="en-US" sz="2800" dirty="0" smtClean="0"/>
              <a:t>I love </a:t>
            </a:r>
            <a:r>
              <a:rPr lang="en-US" sz="2800" b="1" dirty="0" smtClean="0">
                <a:solidFill>
                  <a:srgbClr val="000090"/>
                </a:solidFill>
              </a:rPr>
              <a:t>eventual consistency </a:t>
            </a:r>
            <a:r>
              <a:rPr lang="en-US" sz="2800" dirty="0" smtClean="0"/>
              <a:t>but there are some applications that are much easier to implement with strong consistency. Many like eventual consistency because it allows us to scale-out nearly without bound </a:t>
            </a:r>
            <a:r>
              <a:rPr lang="en-US" sz="2800" b="1" i="1" dirty="0" smtClean="0">
                <a:solidFill>
                  <a:srgbClr val="000090"/>
                </a:solidFill>
              </a:rPr>
              <a:t>but it does come with a cost in programming model complexity</a:t>
            </a:r>
            <a:r>
              <a:rPr lang="en-US" sz="2800" dirty="0" smtClean="0"/>
              <a:t>. </a:t>
            </a:r>
            <a:endParaRPr lang="en-US" sz="2800" dirty="0"/>
          </a:p>
        </p:txBody>
      </p:sp>
      <p:sp>
        <p:nvSpPr>
          <p:cNvPr id="6" name="TextBox 5"/>
          <p:cNvSpPr txBox="1"/>
          <p:nvPr/>
        </p:nvSpPr>
        <p:spPr>
          <a:xfrm>
            <a:off x="5429256" y="5929330"/>
            <a:ext cx="3579075" cy="646331"/>
          </a:xfrm>
          <a:prstGeom prst="rect">
            <a:avLst/>
          </a:prstGeom>
          <a:noFill/>
        </p:spPr>
        <p:txBody>
          <a:bodyPr wrap="none" rtlCol="0">
            <a:spAutoFit/>
          </a:bodyPr>
          <a:lstStyle/>
          <a:p>
            <a:r>
              <a:rPr lang="en-US" sz="3600" dirty="0" smtClean="0"/>
              <a:t>February 24, 2010</a:t>
            </a:r>
            <a:endParaRPr lang="en-US" sz="3600" dirty="0"/>
          </a:p>
        </p:txBody>
      </p:sp>
      <p:pic>
        <p:nvPicPr>
          <p:cNvPr id="9" name="Picture 8"/>
          <p:cNvPicPr>
            <a:picLocks noChangeAspect="1"/>
          </p:cNvPicPr>
          <p:nvPr/>
        </p:nvPicPr>
        <p:blipFill>
          <a:blip r:embed="rId3" cstate="print"/>
          <a:stretch>
            <a:fillRect/>
          </a:stretch>
        </p:blipFill>
        <p:spPr>
          <a:xfrm>
            <a:off x="4191000" y="4953000"/>
            <a:ext cx="1143000" cy="12192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0" y="2514600"/>
            <a:ext cx="7467600" cy="2431435"/>
          </a:xfrm>
          <a:prstGeom prst="rect">
            <a:avLst/>
          </a:prstGeom>
          <a:noFill/>
        </p:spPr>
        <p:txBody>
          <a:bodyPr wrap="square" rtlCol="0">
            <a:spAutoFit/>
          </a:bodyPr>
          <a:lstStyle/>
          <a:p>
            <a:pPr algn="ctr"/>
            <a:r>
              <a:rPr lang="en-US" sz="3600" b="1" dirty="0" smtClean="0"/>
              <a:t>Quest for </a:t>
            </a:r>
            <a:r>
              <a:rPr lang="en-US" sz="3600" b="1" dirty="0" smtClean="0">
                <a:solidFill>
                  <a:srgbClr val="002060"/>
                </a:solidFill>
              </a:rPr>
              <a:t>Scalable</a:t>
            </a:r>
            <a:r>
              <a:rPr lang="en-US" sz="3600" b="1" dirty="0" smtClean="0"/>
              <a:t>, </a:t>
            </a:r>
            <a:r>
              <a:rPr lang="en-US" sz="3600" b="1" dirty="0" smtClean="0">
                <a:solidFill>
                  <a:srgbClr val="00B050"/>
                </a:solidFill>
              </a:rPr>
              <a:t>Fault-tolerant</a:t>
            </a:r>
            <a:r>
              <a:rPr lang="en-US" sz="3600" b="1" dirty="0" smtClean="0"/>
              <a:t>, and </a:t>
            </a:r>
            <a:r>
              <a:rPr lang="en-US" sz="3600" b="1" dirty="0" smtClean="0">
                <a:solidFill>
                  <a:srgbClr val="FF0000"/>
                </a:solidFill>
              </a:rPr>
              <a:t>Consistent</a:t>
            </a:r>
            <a:r>
              <a:rPr lang="en-US" sz="3600" b="1" dirty="0" smtClean="0"/>
              <a:t> Data Management in the Cloud that provides</a:t>
            </a:r>
          </a:p>
          <a:p>
            <a:pPr algn="ctr"/>
            <a:r>
              <a:rPr lang="en-US" sz="4400" b="1" dirty="0" smtClean="0">
                <a:solidFill>
                  <a:srgbClr val="000090"/>
                </a:solidFill>
                <a:latin typeface="Copperplate Gothic Bold"/>
              </a:rPr>
              <a:t>Elasticity</a:t>
            </a:r>
            <a:endParaRPr lang="en-US" sz="4400" b="1" dirty="0">
              <a:solidFill>
                <a:srgbClr val="000090"/>
              </a:solidFill>
              <a:latin typeface="Copperplate Gothic Bold"/>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4" y="642918"/>
            <a:ext cx="8429684" cy="1470025"/>
          </a:xfrm>
        </p:spPr>
        <p:txBody>
          <a:bodyPr>
            <a:normAutofit fontScale="90000"/>
          </a:bodyPr>
          <a:lstStyle/>
          <a:p>
            <a:r>
              <a:rPr lang="en-US" sz="4800" dirty="0" smtClean="0">
                <a:solidFill>
                  <a:srgbClr val="00B050"/>
                </a:solidFill>
              </a:rPr>
              <a:t/>
            </a:r>
            <a:br>
              <a:rPr lang="en-US" sz="4800" dirty="0" smtClean="0">
                <a:solidFill>
                  <a:srgbClr val="00B050"/>
                </a:solidFill>
              </a:rPr>
            </a:br>
            <a:r>
              <a:rPr lang="en-US" altLang="zh-CN" dirty="0" smtClean="0">
                <a:solidFill>
                  <a:schemeClr val="tx1"/>
                </a:solidFill>
              </a:rPr>
              <a:t> Transactional support in the cloud </a:t>
            </a:r>
            <a:r>
              <a:rPr lang="en-US" sz="4800" dirty="0" smtClean="0">
                <a:solidFill>
                  <a:srgbClr val="00B050"/>
                </a:solidFill>
              </a:rPr>
              <a:t/>
            </a:r>
            <a:br>
              <a:rPr lang="en-US" sz="4800" dirty="0" smtClean="0">
                <a:solidFill>
                  <a:srgbClr val="00B050"/>
                </a:solidFill>
              </a:rPr>
            </a:br>
            <a:endParaRPr lang="en-US" sz="4800" dirty="0"/>
          </a:p>
        </p:txBody>
      </p:sp>
      <p:sp>
        <p:nvSpPr>
          <p:cNvPr id="6" name="副标题 5"/>
          <p:cNvSpPr>
            <a:spLocks noGrp="1"/>
          </p:cNvSpPr>
          <p:nvPr>
            <p:ph type="subTitle" idx="1"/>
          </p:nvPr>
        </p:nvSpPr>
        <p:spPr>
          <a:xfrm>
            <a:off x="-214346" y="1857364"/>
            <a:ext cx="9001188" cy="2395542"/>
          </a:xfrm>
        </p:spPr>
        <p:txBody>
          <a:bodyPr>
            <a:normAutofit/>
          </a:bodyPr>
          <a:lstStyle/>
          <a:p>
            <a:pPr lvl="1" algn="l">
              <a:buFont typeface="Wingdings" pitchFamily="2" charset="2"/>
              <a:buChar char="ü"/>
            </a:pPr>
            <a:r>
              <a:rPr lang="en-US" sz="3600" dirty="0" smtClean="0">
                <a:solidFill>
                  <a:schemeClr val="tx1"/>
                </a:solidFill>
              </a:rPr>
              <a:t>Platforms for Update intensive workloads</a:t>
            </a:r>
          </a:p>
          <a:p>
            <a:pPr lvl="1" algn="l">
              <a:buFont typeface="Wingdings" pitchFamily="2" charset="2"/>
              <a:buChar char="ü"/>
            </a:pPr>
            <a:r>
              <a:rPr lang="en-US" sz="3600" dirty="0" smtClean="0">
                <a:solidFill>
                  <a:srgbClr val="00B050"/>
                </a:solidFill>
              </a:rPr>
              <a:t>Design Principles</a:t>
            </a:r>
          </a:p>
          <a:p>
            <a:pPr lvl="1" algn="l">
              <a:buFont typeface="Wingdings" pitchFamily="2" charset="2"/>
              <a:buChar char="ü"/>
            </a:pPr>
            <a:r>
              <a:rPr lang="en-US" sz="3600" dirty="0" smtClean="0">
                <a:solidFill>
                  <a:schemeClr val="tx1"/>
                </a:solidFill>
              </a:rPr>
              <a:t>Design Approaches</a:t>
            </a:r>
          </a:p>
          <a:p>
            <a:endParaRPr lang="zh-CN" altLang="en-US" dirty="0"/>
          </a:p>
        </p:txBody>
      </p:sp>
      <p:sp>
        <p:nvSpPr>
          <p:cNvPr id="4" name="TextBox 3"/>
          <p:cNvSpPr txBox="1"/>
          <p:nvPr/>
        </p:nvSpPr>
        <p:spPr>
          <a:xfrm>
            <a:off x="0" y="0"/>
            <a:ext cx="2786050" cy="584775"/>
          </a:xfrm>
          <a:prstGeom prst="rect">
            <a:avLst/>
          </a:prstGeom>
          <a:noFill/>
        </p:spPr>
        <p:txBody>
          <a:bodyPr wrap="square" rtlCol="0">
            <a:spAutoFit/>
          </a:bodyPr>
          <a:lstStyle/>
          <a:p>
            <a:r>
              <a:rPr lang="en-US" altLang="zh-CN" sz="3200" b="1" dirty="0" smtClean="0">
                <a:solidFill>
                  <a:srgbClr val="FFC000"/>
                </a:solidFill>
              </a:rPr>
              <a:t>Outline</a:t>
            </a:r>
            <a:endParaRPr lang="zh-CN" altLang="en-US" sz="3200" b="1" dirty="0">
              <a:solidFill>
                <a:srgbClr val="FFC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Design Principle (I)</a:t>
            </a:r>
            <a:endParaRPr lang="en-US" dirty="0">
              <a:solidFill>
                <a:srgbClr val="00B050"/>
              </a:solidFill>
            </a:endParaRPr>
          </a:p>
        </p:txBody>
      </p:sp>
      <p:sp>
        <p:nvSpPr>
          <p:cNvPr id="3" name="Content Placeholder 2"/>
          <p:cNvSpPr>
            <a:spLocks noGrp="1"/>
          </p:cNvSpPr>
          <p:nvPr>
            <p:ph idx="1"/>
          </p:nvPr>
        </p:nvSpPr>
        <p:spPr/>
        <p:txBody>
          <a:bodyPr>
            <a:normAutofit/>
          </a:bodyPr>
          <a:lstStyle/>
          <a:p>
            <a:r>
              <a:rPr lang="en-US" sz="3600" b="1" dirty="0" smtClean="0">
                <a:solidFill>
                  <a:srgbClr val="FF0000"/>
                </a:solidFill>
              </a:rPr>
              <a:t>Separate</a:t>
            </a:r>
            <a:r>
              <a:rPr lang="en-US" sz="3600" b="1" dirty="0" smtClean="0"/>
              <a:t> System and Application State</a:t>
            </a:r>
          </a:p>
          <a:p>
            <a:pPr lvl="1"/>
            <a:r>
              <a:rPr lang="en-US" sz="3200" dirty="0" smtClean="0">
                <a:solidFill>
                  <a:srgbClr val="0070C0"/>
                </a:solidFill>
              </a:rPr>
              <a:t>System metadata </a:t>
            </a:r>
            <a:r>
              <a:rPr lang="en-US" sz="3200" dirty="0" smtClean="0"/>
              <a:t>is </a:t>
            </a:r>
            <a:r>
              <a:rPr lang="en-US" sz="3200" dirty="0" smtClean="0">
                <a:solidFill>
                  <a:srgbClr val="FF0000"/>
                </a:solidFill>
              </a:rPr>
              <a:t>critical but small</a:t>
            </a:r>
          </a:p>
          <a:p>
            <a:pPr lvl="1"/>
            <a:r>
              <a:rPr lang="en-US" sz="3200" dirty="0" smtClean="0">
                <a:solidFill>
                  <a:srgbClr val="0070C0"/>
                </a:solidFill>
              </a:rPr>
              <a:t>Application data </a:t>
            </a:r>
            <a:r>
              <a:rPr lang="en-US" sz="3200" dirty="0" smtClean="0"/>
              <a:t>has </a:t>
            </a:r>
            <a:r>
              <a:rPr lang="en-US" sz="3200" dirty="0" smtClean="0">
                <a:solidFill>
                  <a:srgbClr val="FF0000"/>
                </a:solidFill>
              </a:rPr>
              <a:t>varying</a:t>
            </a:r>
            <a:r>
              <a:rPr lang="en-US" sz="3200" dirty="0" smtClean="0"/>
              <a:t> needs</a:t>
            </a:r>
          </a:p>
          <a:p>
            <a:pPr lvl="1"/>
            <a:r>
              <a:rPr lang="en-US" sz="3200" dirty="0" smtClean="0">
                <a:solidFill>
                  <a:srgbClr val="FF0000"/>
                </a:solidFill>
              </a:rPr>
              <a:t>Separation</a:t>
            </a:r>
            <a:r>
              <a:rPr lang="en-US" sz="3200" dirty="0" smtClean="0"/>
              <a:t> allows  use of different class of protocols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B050"/>
                </a:solidFill>
              </a:rPr>
              <a:t>Design Principle (II)</a:t>
            </a:r>
            <a:endParaRPr lang="en-US" dirty="0"/>
          </a:p>
        </p:txBody>
      </p:sp>
      <p:sp>
        <p:nvSpPr>
          <p:cNvPr id="3" name="Content Placeholder 2"/>
          <p:cNvSpPr>
            <a:spLocks noGrp="1"/>
          </p:cNvSpPr>
          <p:nvPr>
            <p:ph idx="1"/>
          </p:nvPr>
        </p:nvSpPr>
        <p:spPr>
          <a:xfrm>
            <a:off x="990600" y="1447800"/>
            <a:ext cx="7924800" cy="2362200"/>
          </a:xfrm>
        </p:spPr>
        <p:txBody>
          <a:bodyPr>
            <a:normAutofit fontScale="92500" lnSpcReduction="10000"/>
          </a:bodyPr>
          <a:lstStyle/>
          <a:p>
            <a:r>
              <a:rPr lang="en-US" b="1" dirty="0">
                <a:solidFill>
                  <a:srgbClr val="FF0000"/>
                </a:solidFill>
              </a:rPr>
              <a:t>Limit</a:t>
            </a:r>
            <a:r>
              <a:rPr lang="en-US" b="1" dirty="0"/>
              <a:t> interactions to a </a:t>
            </a:r>
            <a:r>
              <a:rPr lang="en-US" b="1" dirty="0">
                <a:solidFill>
                  <a:srgbClr val="FF0000"/>
                </a:solidFill>
              </a:rPr>
              <a:t>single</a:t>
            </a:r>
            <a:r>
              <a:rPr lang="en-US" b="1" dirty="0"/>
              <a:t> node</a:t>
            </a:r>
          </a:p>
          <a:p>
            <a:pPr lvl="1"/>
            <a:r>
              <a:rPr lang="en-US" dirty="0"/>
              <a:t>Allows systems to </a:t>
            </a:r>
            <a:r>
              <a:rPr lang="en-US" dirty="0">
                <a:solidFill>
                  <a:srgbClr val="FF0000"/>
                </a:solidFill>
              </a:rPr>
              <a:t>scale-out</a:t>
            </a:r>
          </a:p>
          <a:p>
            <a:pPr lvl="1"/>
            <a:r>
              <a:rPr lang="en-US" dirty="0">
                <a:solidFill>
                  <a:srgbClr val="FF0000"/>
                </a:solidFill>
              </a:rPr>
              <a:t>Graceful degradation </a:t>
            </a:r>
            <a:r>
              <a:rPr lang="en-US" dirty="0"/>
              <a:t>during failures</a:t>
            </a:r>
          </a:p>
          <a:p>
            <a:pPr lvl="1"/>
            <a:r>
              <a:rPr lang="en-US" dirty="0">
                <a:solidFill>
                  <a:srgbClr val="FF0000"/>
                </a:solidFill>
              </a:rPr>
              <a:t>Obviate</a:t>
            </a:r>
            <a:r>
              <a:rPr lang="en-US" dirty="0"/>
              <a:t> need for </a:t>
            </a:r>
            <a:r>
              <a:rPr lang="en-US" dirty="0">
                <a:solidFill>
                  <a:srgbClr val="FF0000"/>
                </a:solidFill>
              </a:rPr>
              <a:t>distributed synchronization </a:t>
            </a:r>
          </a:p>
          <a:p>
            <a:pPr lvl="1"/>
            <a:r>
              <a:rPr lang="en-US" dirty="0"/>
              <a:t>Non-distributed transaction execution is </a:t>
            </a:r>
            <a:r>
              <a:rPr lang="en-US" dirty="0">
                <a:solidFill>
                  <a:srgbClr val="FF0000"/>
                </a:solidFill>
              </a:rPr>
              <a:t>efficient</a:t>
            </a:r>
          </a:p>
        </p:txBody>
      </p:sp>
      <p:pic>
        <p:nvPicPr>
          <p:cNvPr id="13517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33775" y="3810000"/>
            <a:ext cx="207645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5156934"/>
      </p:ext>
    </p:extLst>
  </p:cSld>
  <p:clrMapOvr>
    <a:masterClrMapping/>
  </p:clrMapOvr>
  <mc:AlternateContent xmlns:mc="http://schemas.openxmlformats.org/markup-compatibility/2006">
    <mc:Choice xmlns:p14="http://schemas.microsoft.com/office/powerpoint/2010/main" xmlns="" Requires="p14">
      <p:transition spd="slow" p14:dur="2000" advTm="53584"/>
    </mc:Choice>
    <mc:Fallback>
      <p:transition spd="slow" advTm="53584"/>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B050"/>
                </a:solidFill>
              </a:rPr>
              <a:t>Design Principle (</a:t>
            </a:r>
            <a:r>
              <a:rPr lang="en-US" dirty="0" smtClean="0">
                <a:solidFill>
                  <a:srgbClr val="00B050"/>
                </a:solidFill>
              </a:rPr>
              <a:t>III)</a:t>
            </a:r>
            <a:endParaRPr lang="en-US" dirty="0"/>
          </a:p>
        </p:txBody>
      </p:sp>
      <p:sp>
        <p:nvSpPr>
          <p:cNvPr id="3" name="Content Placeholder 2"/>
          <p:cNvSpPr>
            <a:spLocks noGrp="1"/>
          </p:cNvSpPr>
          <p:nvPr>
            <p:ph idx="1"/>
          </p:nvPr>
        </p:nvSpPr>
        <p:spPr>
          <a:xfrm>
            <a:off x="714348" y="1371600"/>
            <a:ext cx="8219340" cy="1752600"/>
          </a:xfrm>
        </p:spPr>
        <p:txBody>
          <a:bodyPr>
            <a:normAutofit fontScale="92500" lnSpcReduction="10000"/>
          </a:bodyPr>
          <a:lstStyle/>
          <a:p>
            <a:r>
              <a:rPr lang="en-US" b="1" dirty="0" smtClean="0">
                <a:solidFill>
                  <a:srgbClr val="FF0000"/>
                </a:solidFill>
              </a:rPr>
              <a:t>Decouple </a:t>
            </a:r>
            <a:r>
              <a:rPr lang="en-US" b="1" dirty="0">
                <a:solidFill>
                  <a:srgbClr val="00B0F0"/>
                </a:solidFill>
              </a:rPr>
              <a:t>Ownership</a:t>
            </a:r>
            <a:r>
              <a:rPr lang="en-US" b="1" dirty="0">
                <a:solidFill>
                  <a:srgbClr val="FF0000"/>
                </a:solidFill>
              </a:rPr>
              <a:t> </a:t>
            </a:r>
            <a:r>
              <a:rPr lang="en-US" b="1" dirty="0"/>
              <a:t>from </a:t>
            </a:r>
            <a:r>
              <a:rPr lang="en-US" b="1" dirty="0">
                <a:solidFill>
                  <a:srgbClr val="00B0F0"/>
                </a:solidFill>
              </a:rPr>
              <a:t>Data Storage</a:t>
            </a:r>
          </a:p>
          <a:p>
            <a:pPr lvl="1"/>
            <a:r>
              <a:rPr lang="en-US" dirty="0">
                <a:solidFill>
                  <a:srgbClr val="00B0F0"/>
                </a:solidFill>
              </a:rPr>
              <a:t>Ownership</a:t>
            </a:r>
            <a:r>
              <a:rPr lang="en-US" dirty="0"/>
              <a:t> </a:t>
            </a:r>
            <a:r>
              <a:rPr lang="en-US" dirty="0" smtClean="0"/>
              <a:t>is </a:t>
            </a:r>
            <a:r>
              <a:rPr lang="en-US" dirty="0">
                <a:solidFill>
                  <a:srgbClr val="FF0000"/>
                </a:solidFill>
              </a:rPr>
              <a:t>exclusive</a:t>
            </a:r>
            <a:r>
              <a:rPr lang="en-US" dirty="0"/>
              <a:t> read/write access to data</a:t>
            </a:r>
          </a:p>
          <a:p>
            <a:pPr lvl="1"/>
            <a:r>
              <a:rPr lang="en-US" dirty="0" smtClean="0">
                <a:solidFill>
                  <a:srgbClr val="FF0000"/>
                </a:solidFill>
              </a:rPr>
              <a:t>Decoupling</a:t>
            </a:r>
            <a:r>
              <a:rPr lang="en-US" dirty="0" smtClean="0"/>
              <a:t> </a:t>
            </a:r>
            <a:r>
              <a:rPr lang="en-US" dirty="0"/>
              <a:t>allows </a:t>
            </a:r>
            <a:r>
              <a:rPr lang="en-US" dirty="0" smtClean="0">
                <a:solidFill>
                  <a:srgbClr val="00B0F0"/>
                </a:solidFill>
              </a:rPr>
              <a:t>lightweight</a:t>
            </a:r>
            <a:r>
              <a:rPr lang="en-US" dirty="0" smtClean="0"/>
              <a:t>  ownership migration</a:t>
            </a:r>
            <a:endParaRPr lang="en-US" dirty="0"/>
          </a:p>
        </p:txBody>
      </p:sp>
      <p:sp>
        <p:nvSpPr>
          <p:cNvPr id="11" name="Rectangle 10"/>
          <p:cNvSpPr/>
          <p:nvPr/>
        </p:nvSpPr>
        <p:spPr>
          <a:xfrm>
            <a:off x="1371600" y="3962400"/>
            <a:ext cx="3048000" cy="182880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8" name="Flowchart: Magnetic Disk 7"/>
          <p:cNvSpPr/>
          <p:nvPr/>
        </p:nvSpPr>
        <p:spPr>
          <a:xfrm>
            <a:off x="1981200" y="5334000"/>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9" name="Flowchart: Magnetic Disk 8"/>
          <p:cNvSpPr/>
          <p:nvPr/>
        </p:nvSpPr>
        <p:spPr>
          <a:xfrm>
            <a:off x="2743200" y="5334000"/>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10" name="Flowchart: Magnetic Disk 9"/>
          <p:cNvSpPr/>
          <p:nvPr/>
        </p:nvSpPr>
        <p:spPr>
          <a:xfrm>
            <a:off x="3489280" y="5337400"/>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cxnSp>
        <p:nvCxnSpPr>
          <p:cNvPr id="13" name="Straight Connector 12"/>
          <p:cNvCxnSpPr/>
          <p:nvPr/>
        </p:nvCxnSpPr>
        <p:spPr>
          <a:xfrm>
            <a:off x="1371600" y="5277136"/>
            <a:ext cx="3048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524000" y="4841544"/>
            <a:ext cx="2819400" cy="3810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smtClean="0"/>
              <a:t>Cache Manager</a:t>
            </a:r>
            <a:endParaRPr lang="en-US" dirty="0"/>
          </a:p>
        </p:txBody>
      </p:sp>
      <p:sp>
        <p:nvSpPr>
          <p:cNvPr id="15" name="Rectangle 14"/>
          <p:cNvSpPr/>
          <p:nvPr/>
        </p:nvSpPr>
        <p:spPr>
          <a:xfrm>
            <a:off x="1592240" y="4038600"/>
            <a:ext cx="1409700" cy="838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t>Transaction Manager</a:t>
            </a:r>
            <a:endParaRPr lang="en-US" dirty="0"/>
          </a:p>
        </p:txBody>
      </p:sp>
      <p:sp>
        <p:nvSpPr>
          <p:cNvPr id="16" name="Rectangle 15"/>
          <p:cNvSpPr/>
          <p:nvPr/>
        </p:nvSpPr>
        <p:spPr>
          <a:xfrm>
            <a:off x="3124200" y="4038600"/>
            <a:ext cx="1219200" cy="838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t>Recovery</a:t>
            </a:r>
            <a:endParaRPr lang="en-US" dirty="0"/>
          </a:p>
        </p:txBody>
      </p:sp>
      <p:sp>
        <p:nvSpPr>
          <p:cNvPr id="18" name="Right Arrow 17"/>
          <p:cNvSpPr/>
          <p:nvPr/>
        </p:nvSpPr>
        <p:spPr>
          <a:xfrm rot="19914527">
            <a:off x="4476072" y="4251273"/>
            <a:ext cx="978408" cy="484632"/>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19" name="Right Arrow 18"/>
          <p:cNvSpPr/>
          <p:nvPr/>
        </p:nvSpPr>
        <p:spPr>
          <a:xfrm rot="1806525">
            <a:off x="4475150" y="5034819"/>
            <a:ext cx="978408" cy="484632"/>
          </a:xfrm>
          <a:prstGeom prst="right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p>
        </p:txBody>
      </p:sp>
      <p:sp>
        <p:nvSpPr>
          <p:cNvPr id="20" name="Rectangle 19"/>
          <p:cNvSpPr/>
          <p:nvPr/>
        </p:nvSpPr>
        <p:spPr>
          <a:xfrm>
            <a:off x="5600096" y="3905248"/>
            <a:ext cx="3048000" cy="82291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dirty="0" smtClean="0"/>
              <a:t>Ownership</a:t>
            </a:r>
          </a:p>
          <a:p>
            <a:pPr algn="ctr"/>
            <a:r>
              <a:rPr lang="en-US" dirty="0" smtClean="0"/>
              <a:t>[Multi-step transactions or</a:t>
            </a:r>
          </a:p>
          <a:p>
            <a:pPr algn="ctr"/>
            <a:r>
              <a:rPr lang="en-US" dirty="0" smtClean="0"/>
              <a:t>Read/Write Access]</a:t>
            </a:r>
          </a:p>
        </p:txBody>
      </p:sp>
      <p:sp>
        <p:nvSpPr>
          <p:cNvPr id="21" name="Rectangle 20"/>
          <p:cNvSpPr/>
          <p:nvPr/>
        </p:nvSpPr>
        <p:spPr>
          <a:xfrm>
            <a:off x="5600096" y="5044485"/>
            <a:ext cx="3048000" cy="822915"/>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22" name="Flowchart: Magnetic Disk 21"/>
          <p:cNvSpPr/>
          <p:nvPr/>
        </p:nvSpPr>
        <p:spPr>
          <a:xfrm>
            <a:off x="6133496" y="5475254"/>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3" name="Flowchart: Magnetic Disk 22"/>
          <p:cNvSpPr/>
          <p:nvPr/>
        </p:nvSpPr>
        <p:spPr>
          <a:xfrm>
            <a:off x="6895496" y="5475254"/>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4" name="Flowchart: Magnetic Disk 23"/>
          <p:cNvSpPr/>
          <p:nvPr/>
        </p:nvSpPr>
        <p:spPr>
          <a:xfrm>
            <a:off x="7641576" y="5478654"/>
            <a:ext cx="457200" cy="306324"/>
          </a:xfrm>
          <a:prstGeom prst="flowChartMagneticDisk">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25" name="TextBox 24"/>
          <p:cNvSpPr txBox="1"/>
          <p:nvPr/>
        </p:nvSpPr>
        <p:spPr>
          <a:xfrm>
            <a:off x="6019800" y="5058234"/>
            <a:ext cx="2286000" cy="369332"/>
          </a:xfrm>
          <a:prstGeom prst="rect">
            <a:avLst/>
          </a:prstGeom>
          <a:noFill/>
        </p:spPr>
        <p:txBody>
          <a:bodyPr wrap="square" rtlCol="0">
            <a:spAutoFit/>
          </a:bodyPr>
          <a:lstStyle/>
          <a:p>
            <a:pPr algn="ctr"/>
            <a:r>
              <a:rPr lang="en-US" b="1" dirty="0">
                <a:solidFill>
                  <a:schemeClr val="dk1"/>
                </a:solidFill>
                <a:latin typeface="+mn-lt"/>
              </a:rPr>
              <a:t>Storage</a:t>
            </a:r>
          </a:p>
        </p:txBody>
      </p:sp>
      <p:sp>
        <p:nvSpPr>
          <p:cNvPr id="26" name="TextBox 25"/>
          <p:cNvSpPr txBox="1"/>
          <p:nvPr/>
        </p:nvSpPr>
        <p:spPr>
          <a:xfrm>
            <a:off x="1524000" y="6019800"/>
            <a:ext cx="2819400" cy="381000"/>
          </a:xfrm>
          <a:prstGeom prst="rect">
            <a:avLst/>
          </a:prstGeom>
          <a:noFill/>
        </p:spPr>
        <p:txBody>
          <a:bodyPr wrap="square" rtlCol="0">
            <a:spAutoFit/>
          </a:bodyPr>
          <a:lstStyle/>
          <a:p>
            <a:pPr algn="ctr"/>
            <a:r>
              <a:rPr lang="en-US" dirty="0" smtClean="0">
                <a:latin typeface="+mj-lt"/>
              </a:rPr>
              <a:t>Classical DBMSs</a:t>
            </a:r>
            <a:endParaRPr lang="en-US" dirty="0">
              <a:latin typeface="+mj-lt"/>
            </a:endParaRPr>
          </a:p>
        </p:txBody>
      </p:sp>
      <p:sp>
        <p:nvSpPr>
          <p:cNvPr id="27" name="TextBox 26"/>
          <p:cNvSpPr txBox="1"/>
          <p:nvPr/>
        </p:nvSpPr>
        <p:spPr>
          <a:xfrm>
            <a:off x="5714396" y="6000466"/>
            <a:ext cx="2819400" cy="646331"/>
          </a:xfrm>
          <a:prstGeom prst="rect">
            <a:avLst/>
          </a:prstGeom>
          <a:noFill/>
        </p:spPr>
        <p:txBody>
          <a:bodyPr wrap="square" rtlCol="0">
            <a:spAutoFit/>
          </a:bodyPr>
          <a:lstStyle/>
          <a:p>
            <a:pPr algn="ctr"/>
            <a:r>
              <a:rPr lang="en-US" dirty="0" smtClean="0">
                <a:latin typeface="+mj-lt"/>
              </a:rPr>
              <a:t>Decoupled ownership and Storage</a:t>
            </a:r>
            <a:endParaRPr lang="en-US" dirty="0">
              <a:latin typeface="+mj-lt"/>
            </a:endParaRPr>
          </a:p>
        </p:txBody>
      </p:sp>
    </p:spTree>
    <p:custDataLst>
      <p:tags r:id="rId1"/>
    </p:custDataLst>
    <p:extLst>
      <p:ext uri="{BB962C8B-B14F-4D97-AF65-F5344CB8AC3E}">
        <p14:creationId xmlns:p14="http://schemas.microsoft.com/office/powerpoint/2010/main" xmlns="" val="2298382281"/>
      </p:ext>
    </p:extLst>
  </p:cSld>
  <p:clrMapOvr>
    <a:masterClrMapping/>
  </p:clrMapOvr>
  <mc:AlternateContent xmlns:mc="http://schemas.openxmlformats.org/markup-compatibility/2006">
    <mc:Choice xmlns:p14="http://schemas.microsoft.com/office/powerpoint/2010/main" xmlns="" Requires="p14">
      <p:transition spd="slow" p14:dur="2000" advTm="41807"/>
    </mc:Choice>
    <mc:Fallback>
      <p:transition spd="slow" advTm="4180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left)">
                                      <p:cBhvr>
                                        <p:cTn id="39" dur="500"/>
                                        <p:tgtEl>
                                          <p:spTgt spid="19"/>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P spid="9" grpId="0" animBg="1"/>
      <p:bldP spid="10" grpId="0" animBg="1"/>
      <p:bldP spid="14" grpId="0" animBg="1"/>
      <p:bldP spid="15" grpId="0" animBg="1"/>
      <p:bldP spid="16" grpId="0" animBg="1"/>
      <p:bldP spid="18" grpId="0" animBg="1"/>
      <p:bldP spid="19" grpId="0" animBg="1"/>
      <p:bldP spid="20" grpId="0" animBg="1"/>
      <p:bldP spid="21" grpId="0" animBg="1"/>
      <p:bldP spid="22" grpId="0" animBg="1"/>
      <p:bldP spid="23" grpId="0" animBg="1"/>
      <p:bldP spid="24" grpId="0" animBg="1"/>
      <p:bldP spid="25" grpId="0"/>
      <p:bldP spid="26" grpId="0"/>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srgbClr val="00B050"/>
                </a:solidFill>
              </a:rPr>
              <a:t>Design Principle (IV)</a:t>
            </a:r>
            <a:endParaRPr lang="en-US" dirty="0"/>
          </a:p>
        </p:txBody>
      </p:sp>
      <p:sp>
        <p:nvSpPr>
          <p:cNvPr id="3" name="Content Placeholder 2"/>
          <p:cNvSpPr>
            <a:spLocks noGrp="1"/>
          </p:cNvSpPr>
          <p:nvPr>
            <p:ph idx="1"/>
          </p:nvPr>
        </p:nvSpPr>
        <p:spPr>
          <a:xfrm>
            <a:off x="785786" y="1447800"/>
            <a:ext cx="8147902" cy="2057400"/>
          </a:xfrm>
        </p:spPr>
        <p:txBody>
          <a:bodyPr>
            <a:normAutofit fontScale="85000" lnSpcReduction="10000"/>
          </a:bodyPr>
          <a:lstStyle/>
          <a:p>
            <a:r>
              <a:rPr lang="en-US" b="1" dirty="0">
                <a:solidFill>
                  <a:srgbClr val="FF0000"/>
                </a:solidFill>
              </a:rPr>
              <a:t>Limited distributed synchronization </a:t>
            </a:r>
            <a:r>
              <a:rPr lang="en-US" b="1" dirty="0"/>
              <a:t>is practical</a:t>
            </a:r>
          </a:p>
          <a:p>
            <a:pPr lvl="1"/>
            <a:r>
              <a:rPr lang="en-US" sz="3200" dirty="0"/>
              <a:t>Maintenance of </a:t>
            </a:r>
            <a:r>
              <a:rPr lang="en-US" sz="3200" dirty="0">
                <a:solidFill>
                  <a:srgbClr val="0070C0"/>
                </a:solidFill>
              </a:rPr>
              <a:t>metadata</a:t>
            </a:r>
          </a:p>
          <a:p>
            <a:pPr lvl="1"/>
            <a:r>
              <a:rPr lang="en-US" sz="3200" dirty="0"/>
              <a:t>Provide strong guarantees only when needed</a:t>
            </a: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00750" y="3935104"/>
            <a:ext cx="207645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44772" y="3888472"/>
            <a:ext cx="207645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81970" y="3839570"/>
            <a:ext cx="2076450" cy="220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77170041"/>
      </p:ext>
    </p:extLst>
  </p:cSld>
  <p:clrMapOvr>
    <a:masterClrMapping/>
  </p:clrMapOvr>
  <mc:AlternateContent xmlns:mc="http://schemas.openxmlformats.org/markup-compatibility/2006">
    <mc:Choice xmlns:p14="http://schemas.microsoft.com/office/powerpoint/2010/main" xmlns="" Requires="p14">
      <p:transition spd="slow" p14:dur="2000" advTm="24479"/>
    </mc:Choice>
    <mc:Fallback>
      <p:transition spd="slow" advTm="24479"/>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943088" cy="1143000"/>
          </a:xfrm>
        </p:spPr>
        <p:txBody>
          <a:bodyPr>
            <a:normAutofit/>
          </a:bodyPr>
          <a:lstStyle/>
          <a:p>
            <a:r>
              <a:rPr lang="en-US" dirty="0" smtClean="0">
                <a:solidFill>
                  <a:srgbClr val="00B050"/>
                </a:solidFill>
              </a:rPr>
              <a:t>Challenge: Transactions at Scale</a:t>
            </a:r>
            <a:endParaRPr lang="en-US" dirty="0">
              <a:solidFill>
                <a:srgbClr val="00B050"/>
              </a:solidFill>
            </a:endParaRPr>
          </a:p>
        </p:txBody>
      </p:sp>
      <p:cxnSp>
        <p:nvCxnSpPr>
          <p:cNvPr id="7" name="Straight Arrow Connector 6"/>
          <p:cNvCxnSpPr/>
          <p:nvPr/>
        </p:nvCxnSpPr>
        <p:spPr>
          <a:xfrm rot="5400000">
            <a:off x="74816" y="3506584"/>
            <a:ext cx="3812769" cy="1588"/>
          </a:xfrm>
          <a:prstGeom prst="straightConnector1">
            <a:avLst/>
          </a:prstGeom>
          <a:ln>
            <a:headEnd type="arrow" w="lg" len="lg"/>
            <a:tailEnd type="none"/>
          </a:ln>
        </p:spPr>
        <p:style>
          <a:lnRef idx="3">
            <a:schemeClr val="accent2"/>
          </a:lnRef>
          <a:fillRef idx="0">
            <a:schemeClr val="accent2"/>
          </a:fillRef>
          <a:effectRef idx="2">
            <a:schemeClr val="accent2"/>
          </a:effectRef>
          <a:fontRef idx="minor">
            <a:schemeClr val="tx1"/>
          </a:fontRef>
        </p:style>
      </p:cxnSp>
      <p:cxnSp>
        <p:nvCxnSpPr>
          <p:cNvPr id="8" name="Straight Arrow Connector 7"/>
          <p:cNvCxnSpPr/>
          <p:nvPr/>
        </p:nvCxnSpPr>
        <p:spPr>
          <a:xfrm rot="10800000">
            <a:off x="1981200" y="5410200"/>
            <a:ext cx="5562600" cy="1588"/>
          </a:xfrm>
          <a:prstGeom prst="straightConnector1">
            <a:avLst/>
          </a:prstGeom>
          <a:ln>
            <a:headEnd type="arrow" w="lg" len="lg"/>
            <a:tailEnd type="none"/>
          </a:ln>
        </p:spPr>
        <p:style>
          <a:lnRef idx="3">
            <a:schemeClr val="accent2"/>
          </a:lnRef>
          <a:fillRef idx="0">
            <a:schemeClr val="accent2"/>
          </a:fillRef>
          <a:effectRef idx="2">
            <a:schemeClr val="accent2"/>
          </a:effectRef>
          <a:fontRef idx="minor">
            <a:schemeClr val="tx1"/>
          </a:fontRef>
        </p:style>
      </p:cxnSp>
      <p:sp>
        <p:nvSpPr>
          <p:cNvPr id="9" name="TextBox 8"/>
          <p:cNvSpPr txBox="1"/>
          <p:nvPr/>
        </p:nvSpPr>
        <p:spPr>
          <a:xfrm>
            <a:off x="1143000" y="2057400"/>
            <a:ext cx="615553" cy="2971800"/>
          </a:xfrm>
          <a:prstGeom prst="rect">
            <a:avLst/>
          </a:prstGeom>
          <a:noFill/>
        </p:spPr>
        <p:txBody>
          <a:bodyPr vert="vert270" wrap="square" rtlCol="0" anchor="ctr">
            <a:spAutoFit/>
          </a:bodyPr>
          <a:lstStyle/>
          <a:p>
            <a:pPr algn="ctr"/>
            <a:r>
              <a:rPr lang="en-US" sz="2800" dirty="0" smtClean="0">
                <a:latin typeface="+mj-lt"/>
              </a:rPr>
              <a:t>Scale-out</a:t>
            </a:r>
            <a:endParaRPr lang="en-US" sz="2800" dirty="0">
              <a:latin typeface="+mj-lt"/>
            </a:endParaRPr>
          </a:p>
        </p:txBody>
      </p:sp>
      <p:sp>
        <p:nvSpPr>
          <p:cNvPr id="10" name="TextBox 9"/>
          <p:cNvSpPr txBox="1"/>
          <p:nvPr/>
        </p:nvSpPr>
        <p:spPr>
          <a:xfrm>
            <a:off x="2971800" y="5662136"/>
            <a:ext cx="4114800" cy="523220"/>
          </a:xfrm>
          <a:prstGeom prst="rect">
            <a:avLst/>
          </a:prstGeom>
          <a:noFill/>
        </p:spPr>
        <p:txBody>
          <a:bodyPr vert="horz" wrap="square" rtlCol="0" anchor="ctr">
            <a:spAutoFit/>
          </a:bodyPr>
          <a:lstStyle/>
          <a:p>
            <a:pPr algn="ctr"/>
            <a:r>
              <a:rPr lang="en-US" sz="2800" dirty="0" smtClean="0">
                <a:latin typeface="+mj-lt"/>
              </a:rPr>
              <a:t>ACID transactions</a:t>
            </a:r>
            <a:endParaRPr lang="en-US" sz="2800" dirty="0">
              <a:latin typeface="+mj-lt"/>
            </a:endParaRPr>
          </a:p>
        </p:txBody>
      </p:sp>
      <p:sp>
        <p:nvSpPr>
          <p:cNvPr id="11" name="Rectangle 10"/>
          <p:cNvSpPr/>
          <p:nvPr/>
        </p:nvSpPr>
        <p:spPr>
          <a:xfrm>
            <a:off x="2133601" y="1981200"/>
            <a:ext cx="2362199" cy="838200"/>
          </a:xfrm>
          <a:prstGeom prst="rect">
            <a:avLst/>
          </a:prstGeom>
          <a:effectLst>
            <a:glow rad="63500">
              <a:schemeClr val="accent5">
                <a:alpha val="45000"/>
                <a:satMod val="120000"/>
              </a:schemeClr>
            </a:glow>
            <a:outerShdw blurRad="50800" dist="38100" dir="18900000" algn="bl"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2200" b="1" dirty="0" smtClean="0">
                <a:latin typeface="+mj-lt"/>
              </a:rPr>
              <a:t>Key Value Stores</a:t>
            </a:r>
          </a:p>
        </p:txBody>
      </p:sp>
      <p:sp>
        <p:nvSpPr>
          <p:cNvPr id="12" name="Flowchart: Magnetic Disk 11"/>
          <p:cNvSpPr/>
          <p:nvPr/>
        </p:nvSpPr>
        <p:spPr bwMode="auto">
          <a:xfrm>
            <a:off x="6248400" y="4495800"/>
            <a:ext cx="1447800" cy="762000"/>
          </a:xfrm>
          <a:prstGeom prst="flowChartMagneticDisk">
            <a:avLst/>
          </a:prstGeom>
          <a:solidFill>
            <a:srgbClr val="00B0F0"/>
          </a:solidFill>
          <a:ln>
            <a:solidFill>
              <a:srgbClr val="002060"/>
            </a:solidFill>
            <a:headEnd type="none" w="med" len="med"/>
            <a:tailEnd type="none" w="med" len="med"/>
          </a:ln>
          <a:effectLst>
            <a:outerShdw blurRad="50800" dist="38100" dir="18900000" algn="bl" rotWithShape="0">
              <a:prstClr val="black">
                <a:alpha val="40000"/>
              </a:prstClr>
            </a:outerShdw>
          </a:effectLst>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smtClean="0">
                <a:solidFill>
                  <a:schemeClr val="tx1"/>
                </a:solidFill>
                <a:latin typeface="+mj-lt"/>
              </a:rPr>
              <a:t>RDBMSs</a:t>
            </a:r>
            <a:endParaRPr lang="en-US" sz="2200" b="1" dirty="0" smtClean="0">
              <a:solidFill>
                <a:schemeClr val="tx1"/>
              </a:solidFill>
              <a:latin typeface="+mj-lt"/>
            </a:endParaRPr>
          </a:p>
        </p:txBody>
      </p:sp>
      <p:sp>
        <p:nvSpPr>
          <p:cNvPr id="16" name="Right Arrow 15"/>
          <p:cNvSpPr/>
          <p:nvPr/>
        </p:nvSpPr>
        <p:spPr>
          <a:xfrm rot="2613810">
            <a:off x="4451873" y="3089808"/>
            <a:ext cx="978408" cy="484632"/>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17" name="Right Arrow 16"/>
          <p:cNvSpPr/>
          <p:nvPr/>
        </p:nvSpPr>
        <p:spPr>
          <a:xfrm rot="13432177">
            <a:off x="5256983" y="3892165"/>
            <a:ext cx="978408" cy="484632"/>
          </a:xfrm>
          <a:prstGeom prst="right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xmlns="" val="3245875854"/>
      </p:ext>
    </p:extLst>
  </p:cSld>
  <p:clrMapOvr>
    <a:masterClrMapping/>
  </p:clrMapOvr>
  <mc:AlternateContent xmlns:mc="http://schemas.openxmlformats.org/markup-compatibility/2006">
    <mc:Choice xmlns:p14="http://schemas.microsoft.com/office/powerpoint/2010/main" xmlns="" Requires="p14">
      <p:transition spd="slow" p14:dur="2000" advTm="69118"/>
    </mc:Choice>
    <mc:Fallback>
      <p:transition spd="slow" advTm="6911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up)">
                                      <p:cBhvr>
                                        <p:cTn id="35" dur="500"/>
                                        <p:tgtEl>
                                          <p:spTgt spid="16"/>
                                        </p:tgtEl>
                                      </p:cBhvr>
                                    </p:animEffect>
                                  </p:childTnLst>
                                </p:cTn>
                              </p:par>
                            </p:childTnLst>
                          </p:cTn>
                        </p:par>
                        <p:par>
                          <p:cTn id="36" fill="hold">
                            <p:stCondLst>
                              <p:cond delay="500"/>
                            </p:stCondLst>
                            <p:childTnLst>
                              <p:par>
                                <p:cTn id="37" presetID="22" presetClass="entr" presetSubtype="4"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1" grpId="0" animBg="1"/>
      <p:bldP spid="12"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2844" y="1285860"/>
            <a:ext cx="8715436" cy="4786346"/>
          </a:xfrm>
        </p:spPr>
        <p:txBody>
          <a:bodyPr>
            <a:normAutofit/>
          </a:bodyPr>
          <a:lstStyle/>
          <a:p>
            <a:pPr lvl="1"/>
            <a:r>
              <a:rPr lang="en-US" dirty="0" smtClean="0"/>
              <a:t>Course Instructor</a:t>
            </a:r>
            <a:r>
              <a:rPr lang="zh-CN" altLang="en-US" dirty="0" smtClean="0"/>
              <a:t>：   </a:t>
            </a:r>
            <a:r>
              <a:rPr lang="en-US" altLang="zh-CN" dirty="0" smtClean="0"/>
              <a:t> </a:t>
            </a:r>
            <a:r>
              <a:rPr lang="en-US" altLang="zh-CN" dirty="0" err="1" smtClean="0"/>
              <a:t>Amr</a:t>
            </a:r>
            <a:r>
              <a:rPr lang="en-US" altLang="zh-CN" dirty="0" smtClean="0"/>
              <a:t> EI </a:t>
            </a:r>
            <a:r>
              <a:rPr lang="en-US" altLang="zh-CN" dirty="0" err="1" smtClean="0"/>
              <a:t>Abbadi</a:t>
            </a:r>
            <a:endParaRPr lang="en-US" altLang="zh-CN" dirty="0" smtClean="0"/>
          </a:p>
          <a:p>
            <a:pPr lvl="1"/>
            <a:r>
              <a:rPr lang="en-US" altLang="zh-CN" dirty="0" smtClean="0"/>
              <a:t>Contents</a:t>
            </a:r>
          </a:p>
          <a:p>
            <a:pPr lvl="2">
              <a:buClrTx/>
              <a:buFont typeface="Wingdings" pitchFamily="2" charset="2"/>
              <a:buChar char="Ø"/>
            </a:pPr>
            <a:r>
              <a:rPr lang="en-US" altLang="zh-CN" dirty="0" smtClean="0">
                <a:solidFill>
                  <a:schemeClr val="tx1">
                    <a:lumMod val="50000"/>
                    <a:lumOff val="50000"/>
                  </a:schemeClr>
                </a:solidFill>
              </a:rPr>
              <a:t>Foundations of Transaction Management Systems</a:t>
            </a:r>
          </a:p>
          <a:p>
            <a:pPr lvl="2">
              <a:buClrTx/>
              <a:buFont typeface="Wingdings" pitchFamily="2" charset="2"/>
              <a:buChar char="Ø"/>
            </a:pPr>
            <a:r>
              <a:rPr lang="en-US" altLang="zh-CN" dirty="0" smtClean="0">
                <a:solidFill>
                  <a:schemeClr val="tx1">
                    <a:lumMod val="50000"/>
                    <a:lumOff val="50000"/>
                  </a:schemeClr>
                </a:solidFill>
              </a:rPr>
              <a:t>Foundations of Distributed Systems</a:t>
            </a:r>
          </a:p>
          <a:p>
            <a:pPr lvl="2">
              <a:buClrTx/>
              <a:buFont typeface="Wingdings" pitchFamily="2" charset="2"/>
              <a:buChar char="Ø"/>
            </a:pPr>
            <a:r>
              <a:rPr lang="en-US" altLang="zh-CN" dirty="0" smtClean="0">
                <a:solidFill>
                  <a:schemeClr val="tx1">
                    <a:lumMod val="50000"/>
                    <a:lumOff val="50000"/>
                  </a:schemeClr>
                </a:solidFill>
              </a:rPr>
              <a:t>First generation of Cloud-based data management systems</a:t>
            </a:r>
          </a:p>
          <a:p>
            <a:pPr lvl="2">
              <a:buClrTx/>
              <a:buFont typeface="Wingdings" pitchFamily="2" charset="2"/>
              <a:buChar char="Ø"/>
            </a:pPr>
            <a:r>
              <a:rPr lang="en-US" altLang="zh-CN" dirty="0" smtClean="0">
                <a:solidFill>
                  <a:srgbClr val="00B050"/>
                </a:solidFill>
              </a:rPr>
              <a:t>Second generation of Cloud-based data management systems</a:t>
            </a:r>
          </a:p>
          <a:p>
            <a:pPr lvl="2">
              <a:buClrTx/>
              <a:buFont typeface="Wingdings" pitchFamily="2" charset="2"/>
              <a:buChar char="Ø"/>
            </a:pPr>
            <a:r>
              <a:rPr lang="en-US" altLang="zh-CN" dirty="0" smtClean="0">
                <a:solidFill>
                  <a:srgbClr val="00B050"/>
                </a:solidFill>
              </a:rPr>
              <a:t>Multi-tenancy, elasticity, migration, </a:t>
            </a:r>
            <a:r>
              <a:rPr lang="en-US" altLang="zh-CN" dirty="0" err="1" smtClean="0">
                <a:solidFill>
                  <a:srgbClr val="00B050"/>
                </a:solidFill>
              </a:rPr>
              <a:t>mapreduce,etc</a:t>
            </a:r>
            <a:r>
              <a:rPr lang="en-US" altLang="zh-CN" dirty="0" smtClean="0">
                <a:solidFill>
                  <a:srgbClr val="00B050"/>
                </a:solidFill>
              </a:rPr>
              <a:t>.</a:t>
            </a:r>
          </a:p>
          <a:p>
            <a:pPr>
              <a:buNone/>
            </a:pPr>
            <a:endParaRPr lang="en-US" altLang="zh-CN" dirty="0" smtClean="0">
              <a:solidFill>
                <a:schemeClr val="tx1"/>
              </a:solidFill>
            </a:endParaRPr>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Transactions In the Cloud</a:t>
            </a:r>
            <a:endParaRPr lang="en-US" dirty="0">
              <a:solidFill>
                <a:srgbClr val="00B050"/>
              </a:solidFill>
            </a:endParaRPr>
          </a:p>
        </p:txBody>
      </p:sp>
      <p:sp>
        <p:nvSpPr>
          <p:cNvPr id="6" name="Flowchart: Magnetic Disk 5"/>
          <p:cNvSpPr/>
          <p:nvPr/>
        </p:nvSpPr>
        <p:spPr>
          <a:xfrm>
            <a:off x="1525857" y="1828800"/>
            <a:ext cx="1828800" cy="7976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xmlns="" val="613370846"/>
              </p:ext>
            </p:extLst>
          </p:nvPr>
        </p:nvGraphicFramePr>
        <p:xfrm>
          <a:off x="1754457" y="1981200"/>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xmlns="" val="4282393822"/>
              </p:ext>
            </p:extLst>
          </p:nvPr>
        </p:nvGraphicFramePr>
        <p:xfrm>
          <a:off x="2059257" y="2014850"/>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xmlns="" val="252420070"/>
              </p:ext>
            </p:extLst>
          </p:nvPr>
        </p:nvGraphicFramePr>
        <p:xfrm>
          <a:off x="2364057" y="2093025"/>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bl>
          </a:graphicData>
        </a:graphic>
      </p:graphicFrame>
      <p:sp>
        <p:nvSpPr>
          <p:cNvPr id="10" name="TextBox 9"/>
          <p:cNvSpPr txBox="1"/>
          <p:nvPr/>
        </p:nvSpPr>
        <p:spPr>
          <a:xfrm>
            <a:off x="1219200" y="2667000"/>
            <a:ext cx="2516457" cy="461665"/>
          </a:xfrm>
          <a:prstGeom prst="rect">
            <a:avLst/>
          </a:prstGeom>
          <a:noFill/>
        </p:spPr>
        <p:txBody>
          <a:bodyPr wrap="square" rtlCol="0">
            <a:spAutoFit/>
          </a:bodyPr>
          <a:lstStyle/>
          <a:p>
            <a:pPr algn="ctr"/>
            <a:r>
              <a:rPr lang="en-US" sz="2400" dirty="0" smtClean="0"/>
              <a:t>RDBMS</a:t>
            </a:r>
            <a:endParaRPr lang="en-US" sz="2400" dirty="0"/>
          </a:p>
        </p:txBody>
      </p:sp>
      <p:sp>
        <p:nvSpPr>
          <p:cNvPr id="11" name="Cloud"/>
          <p:cNvSpPr>
            <a:spLocks noChangeAspect="1" noEditPoints="1" noChangeArrowheads="1"/>
          </p:cNvSpPr>
          <p:nvPr/>
        </p:nvSpPr>
        <p:spPr bwMode="auto">
          <a:xfrm>
            <a:off x="5181600" y="1676400"/>
            <a:ext cx="2743200" cy="95925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accent2">
              <a:lumMod val="40000"/>
              <a:lumOff val="60000"/>
            </a:schemeClr>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sp>
        <p:nvSpPr>
          <p:cNvPr id="12" name="TextBox 11"/>
          <p:cNvSpPr txBox="1"/>
          <p:nvPr/>
        </p:nvSpPr>
        <p:spPr>
          <a:xfrm>
            <a:off x="5352940" y="2662535"/>
            <a:ext cx="2516457" cy="461665"/>
          </a:xfrm>
          <a:prstGeom prst="rect">
            <a:avLst/>
          </a:prstGeom>
          <a:noFill/>
        </p:spPr>
        <p:txBody>
          <a:bodyPr wrap="square" rtlCol="0">
            <a:spAutoFit/>
          </a:bodyPr>
          <a:lstStyle/>
          <a:p>
            <a:pPr algn="ctr"/>
            <a:r>
              <a:rPr lang="en-US" sz="2400" dirty="0" smtClean="0"/>
              <a:t>Key Value Stores</a:t>
            </a:r>
            <a:endParaRPr lang="en-US" sz="2400" dirty="0"/>
          </a:p>
        </p:txBody>
      </p:sp>
      <p:sp>
        <p:nvSpPr>
          <p:cNvPr id="13" name="Down Arrow 12"/>
          <p:cNvSpPr/>
          <p:nvPr/>
        </p:nvSpPr>
        <p:spPr>
          <a:xfrm rot="1548552">
            <a:off x="1582287" y="3124325"/>
            <a:ext cx="490141" cy="159199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4" name="Down Arrow 13"/>
          <p:cNvSpPr/>
          <p:nvPr/>
        </p:nvSpPr>
        <p:spPr>
          <a:xfrm rot="19546782">
            <a:off x="7029435" y="3097048"/>
            <a:ext cx="490141" cy="159199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5" name="Down Arrow 14"/>
          <p:cNvSpPr/>
          <p:nvPr/>
        </p:nvSpPr>
        <p:spPr>
          <a:xfrm>
            <a:off x="4114800" y="3276600"/>
            <a:ext cx="490141" cy="1591996"/>
          </a:xfrm>
          <a:prstGeom prst="downArrow">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16" name="TextBox 15"/>
          <p:cNvSpPr txBox="1"/>
          <p:nvPr/>
        </p:nvSpPr>
        <p:spPr>
          <a:xfrm>
            <a:off x="7543800" y="3276600"/>
            <a:ext cx="1486829" cy="1200329"/>
          </a:xfrm>
          <a:prstGeom prst="rect">
            <a:avLst/>
          </a:prstGeom>
          <a:noFill/>
        </p:spPr>
        <p:txBody>
          <a:bodyPr wrap="square" rtlCol="0">
            <a:spAutoFit/>
          </a:bodyPr>
          <a:lstStyle/>
          <a:p>
            <a:pPr algn="ctr"/>
            <a:r>
              <a:rPr lang="en-US" sz="2400" dirty="0" smtClean="0"/>
              <a:t>Enrich Key Value Stores</a:t>
            </a:r>
            <a:endParaRPr lang="en-US" sz="2400" dirty="0"/>
          </a:p>
        </p:txBody>
      </p:sp>
      <p:sp>
        <p:nvSpPr>
          <p:cNvPr id="17" name="TextBox 16"/>
          <p:cNvSpPr txBox="1"/>
          <p:nvPr/>
        </p:nvSpPr>
        <p:spPr>
          <a:xfrm>
            <a:off x="-76200" y="3276600"/>
            <a:ext cx="1486829" cy="830997"/>
          </a:xfrm>
          <a:prstGeom prst="rect">
            <a:avLst/>
          </a:prstGeom>
          <a:noFill/>
        </p:spPr>
        <p:txBody>
          <a:bodyPr wrap="square" rtlCol="0">
            <a:spAutoFit/>
          </a:bodyPr>
          <a:lstStyle/>
          <a:p>
            <a:pPr algn="ctr"/>
            <a:r>
              <a:rPr lang="en-US" sz="2400" dirty="0" err="1" smtClean="0"/>
              <a:t>Cloudify</a:t>
            </a:r>
            <a:r>
              <a:rPr lang="en-US" sz="2400" dirty="0" smtClean="0"/>
              <a:t> RDBMSs</a:t>
            </a:r>
            <a:endParaRPr lang="en-US" sz="2400" dirty="0"/>
          </a:p>
        </p:txBody>
      </p:sp>
      <p:sp>
        <p:nvSpPr>
          <p:cNvPr id="18" name="TextBox 17"/>
          <p:cNvSpPr txBox="1"/>
          <p:nvPr/>
        </p:nvSpPr>
        <p:spPr>
          <a:xfrm>
            <a:off x="3202257" y="3588603"/>
            <a:ext cx="2436543" cy="830997"/>
          </a:xfrm>
          <a:prstGeom prst="rect">
            <a:avLst/>
          </a:prstGeom>
          <a:solidFill>
            <a:schemeClr val="bg1"/>
          </a:solidFill>
        </p:spPr>
        <p:txBody>
          <a:bodyPr wrap="square" rtlCol="0">
            <a:spAutoFit/>
          </a:bodyPr>
          <a:lstStyle/>
          <a:p>
            <a:pPr algn="ctr"/>
            <a:r>
              <a:rPr lang="en-US" sz="2400" dirty="0" smtClean="0"/>
              <a:t>Fusion of the architectures</a:t>
            </a:r>
            <a:endParaRPr lang="en-US" sz="2400" dirty="0"/>
          </a:p>
        </p:txBody>
      </p:sp>
      <p:sp>
        <p:nvSpPr>
          <p:cNvPr id="19" name="TextBox 18"/>
          <p:cNvSpPr txBox="1"/>
          <p:nvPr/>
        </p:nvSpPr>
        <p:spPr>
          <a:xfrm>
            <a:off x="6477000" y="4889378"/>
            <a:ext cx="2819400" cy="738664"/>
          </a:xfrm>
          <a:prstGeom prst="rect">
            <a:avLst/>
          </a:prstGeom>
          <a:noFill/>
        </p:spPr>
        <p:txBody>
          <a:bodyPr wrap="square" rtlCol="0">
            <a:spAutoFit/>
          </a:bodyPr>
          <a:lstStyle/>
          <a:p>
            <a:r>
              <a:rPr lang="en-US" sz="2100" dirty="0" err="1" smtClean="0"/>
              <a:t>MegaStore</a:t>
            </a:r>
            <a:r>
              <a:rPr lang="en-US" sz="2100" dirty="0" smtClean="0"/>
              <a:t> [CIDR ‘11]</a:t>
            </a:r>
          </a:p>
          <a:p>
            <a:r>
              <a:rPr lang="en-US" sz="2100" dirty="0" smtClean="0"/>
              <a:t>G-Store [</a:t>
            </a:r>
            <a:r>
              <a:rPr lang="en-US" sz="2100" dirty="0" err="1" smtClean="0"/>
              <a:t>SoCC</a:t>
            </a:r>
            <a:r>
              <a:rPr lang="en-US" sz="2100" dirty="0" smtClean="0"/>
              <a:t> ’11]</a:t>
            </a:r>
          </a:p>
        </p:txBody>
      </p:sp>
      <p:sp>
        <p:nvSpPr>
          <p:cNvPr id="20" name="TextBox 19"/>
          <p:cNvSpPr txBox="1"/>
          <p:nvPr/>
        </p:nvSpPr>
        <p:spPr>
          <a:xfrm>
            <a:off x="2897457" y="4876800"/>
            <a:ext cx="3579543" cy="1061829"/>
          </a:xfrm>
          <a:prstGeom prst="rect">
            <a:avLst/>
          </a:prstGeom>
          <a:noFill/>
        </p:spPr>
        <p:txBody>
          <a:bodyPr wrap="square" rtlCol="0">
            <a:spAutoFit/>
          </a:bodyPr>
          <a:lstStyle/>
          <a:p>
            <a:r>
              <a:rPr lang="en-US" sz="2100" dirty="0" err="1" smtClean="0"/>
              <a:t>Deutoronomy</a:t>
            </a:r>
            <a:r>
              <a:rPr lang="en-US" sz="2100" dirty="0" smtClean="0"/>
              <a:t> [CIDR ‘09, ‘11]</a:t>
            </a:r>
          </a:p>
          <a:p>
            <a:r>
              <a:rPr lang="en-US" sz="2100" dirty="0" err="1" smtClean="0"/>
              <a:t>ElasTraS</a:t>
            </a:r>
            <a:r>
              <a:rPr lang="en-US" sz="2100" dirty="0" smtClean="0"/>
              <a:t> [</a:t>
            </a:r>
            <a:r>
              <a:rPr lang="en-US" sz="2100" dirty="0" err="1" smtClean="0"/>
              <a:t>HotCloud</a:t>
            </a:r>
            <a:r>
              <a:rPr lang="en-US" sz="2100" dirty="0" smtClean="0"/>
              <a:t> ’09, TR ‘10]</a:t>
            </a:r>
          </a:p>
          <a:p>
            <a:r>
              <a:rPr lang="en-US" sz="2100" dirty="0" smtClean="0"/>
              <a:t>DB on S3 [SIGMOD ‘08]</a:t>
            </a:r>
          </a:p>
        </p:txBody>
      </p:sp>
      <p:sp>
        <p:nvSpPr>
          <p:cNvPr id="21" name="TextBox 20"/>
          <p:cNvSpPr txBox="1"/>
          <p:nvPr/>
        </p:nvSpPr>
        <p:spPr>
          <a:xfrm>
            <a:off x="-76201" y="4876179"/>
            <a:ext cx="3278457" cy="738664"/>
          </a:xfrm>
          <a:prstGeom prst="rect">
            <a:avLst/>
          </a:prstGeom>
          <a:noFill/>
        </p:spPr>
        <p:txBody>
          <a:bodyPr wrap="square" rtlCol="0">
            <a:spAutoFit/>
          </a:bodyPr>
          <a:lstStyle/>
          <a:p>
            <a:r>
              <a:rPr lang="en-US" sz="2100" dirty="0" err="1" smtClean="0"/>
              <a:t>RelationalCloud</a:t>
            </a:r>
            <a:r>
              <a:rPr lang="en-US" sz="2100" dirty="0" smtClean="0"/>
              <a:t> [CIDR ‘11]</a:t>
            </a:r>
          </a:p>
          <a:p>
            <a:r>
              <a:rPr lang="en-US" sz="2100" dirty="0" smtClean="0"/>
              <a:t>SQL Azure [ICDE ’11]</a:t>
            </a:r>
          </a:p>
        </p:txBody>
      </p:sp>
    </p:spTree>
    <p:extLst>
      <p:ext uri="{BB962C8B-B14F-4D97-AF65-F5344CB8AC3E}">
        <p14:creationId xmlns:p14="http://schemas.microsoft.com/office/powerpoint/2010/main" xmlns="" val="30766232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720" y="1357298"/>
            <a:ext cx="8429684" cy="1000132"/>
          </a:xfrm>
        </p:spPr>
        <p:txBody>
          <a:bodyPr>
            <a:normAutofit fontScale="90000"/>
          </a:bodyPr>
          <a:lstStyle/>
          <a:p>
            <a:r>
              <a:rPr lang="en-US" sz="4800" dirty="0" smtClean="0">
                <a:solidFill>
                  <a:srgbClr val="00B050"/>
                </a:solidFill>
              </a:rPr>
              <a:t/>
            </a:r>
            <a:br>
              <a:rPr lang="en-US" sz="4800" dirty="0" smtClean="0">
                <a:solidFill>
                  <a:srgbClr val="00B050"/>
                </a:solidFill>
              </a:rPr>
            </a:br>
            <a:r>
              <a:rPr lang="en-US" altLang="zh-CN" dirty="0" smtClean="0">
                <a:solidFill>
                  <a:schemeClr val="tx1"/>
                </a:solidFill>
              </a:rPr>
              <a:t> Transactional support in the cloud </a:t>
            </a:r>
            <a:r>
              <a:rPr lang="en-US" sz="4800" dirty="0" smtClean="0">
                <a:solidFill>
                  <a:srgbClr val="00B050"/>
                </a:solidFill>
              </a:rPr>
              <a:t/>
            </a:r>
            <a:br>
              <a:rPr lang="en-US" sz="4800" dirty="0" smtClean="0">
                <a:solidFill>
                  <a:srgbClr val="00B050"/>
                </a:solidFill>
              </a:rPr>
            </a:br>
            <a:endParaRPr lang="en-US" sz="4800" dirty="0"/>
          </a:p>
        </p:txBody>
      </p:sp>
      <p:sp>
        <p:nvSpPr>
          <p:cNvPr id="6" name="副标题 5"/>
          <p:cNvSpPr>
            <a:spLocks noGrp="1"/>
          </p:cNvSpPr>
          <p:nvPr>
            <p:ph type="subTitle" idx="1"/>
          </p:nvPr>
        </p:nvSpPr>
        <p:spPr>
          <a:xfrm>
            <a:off x="0" y="2500306"/>
            <a:ext cx="9001188" cy="2395542"/>
          </a:xfrm>
        </p:spPr>
        <p:txBody>
          <a:bodyPr>
            <a:normAutofit/>
          </a:bodyPr>
          <a:lstStyle/>
          <a:p>
            <a:pPr lvl="1" algn="l">
              <a:buFont typeface="Wingdings" pitchFamily="2" charset="2"/>
              <a:buChar char="ü"/>
            </a:pPr>
            <a:r>
              <a:rPr lang="en-US" sz="3600" dirty="0" smtClean="0">
                <a:solidFill>
                  <a:schemeClr val="tx1"/>
                </a:solidFill>
              </a:rPr>
              <a:t>Platforms for Update intensive workloads</a:t>
            </a:r>
          </a:p>
          <a:p>
            <a:pPr lvl="1" algn="l">
              <a:buFont typeface="Wingdings" pitchFamily="2" charset="2"/>
              <a:buChar char="ü"/>
            </a:pPr>
            <a:r>
              <a:rPr lang="en-US" sz="3600" dirty="0" smtClean="0">
                <a:solidFill>
                  <a:schemeClr val="tx1"/>
                </a:solidFill>
              </a:rPr>
              <a:t>Design Principles</a:t>
            </a:r>
          </a:p>
          <a:p>
            <a:pPr lvl="1" algn="l">
              <a:buFont typeface="Wingdings" pitchFamily="2" charset="2"/>
              <a:buChar char="ü"/>
            </a:pPr>
            <a:r>
              <a:rPr lang="en-US" sz="3600" dirty="0" smtClean="0">
                <a:solidFill>
                  <a:srgbClr val="00B050"/>
                </a:solidFill>
              </a:rPr>
              <a:t>Design Approaches</a:t>
            </a:r>
          </a:p>
          <a:p>
            <a:endParaRPr lang="zh-CN" altLang="en-US" dirty="0"/>
          </a:p>
        </p:txBody>
      </p:sp>
      <p:sp>
        <p:nvSpPr>
          <p:cNvPr id="4" name="TextBox 3"/>
          <p:cNvSpPr txBox="1"/>
          <p:nvPr/>
        </p:nvSpPr>
        <p:spPr>
          <a:xfrm>
            <a:off x="0" y="0"/>
            <a:ext cx="2786050" cy="584775"/>
          </a:xfrm>
          <a:prstGeom prst="rect">
            <a:avLst/>
          </a:prstGeom>
          <a:noFill/>
        </p:spPr>
        <p:txBody>
          <a:bodyPr wrap="square" rtlCol="0">
            <a:spAutoFit/>
          </a:bodyPr>
          <a:lstStyle/>
          <a:p>
            <a:r>
              <a:rPr lang="en-US" altLang="zh-CN" sz="3200" b="1" dirty="0" smtClean="0">
                <a:solidFill>
                  <a:srgbClr val="FFC000"/>
                </a:solidFill>
              </a:rPr>
              <a:t>Outline</a:t>
            </a:r>
            <a:endParaRPr lang="zh-CN" altLang="en-US" sz="3200" b="1" dirty="0">
              <a:solidFill>
                <a:srgbClr val="FFC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643314"/>
            <a:ext cx="8429684" cy="1362075"/>
          </a:xfrm>
        </p:spPr>
        <p:txBody>
          <a:bodyPr>
            <a:noAutofit/>
          </a:bodyPr>
          <a:lstStyle/>
          <a:p>
            <a:r>
              <a:rPr lang="en-US" sz="4800" dirty="0" err="1" smtClean="0">
                <a:solidFill>
                  <a:srgbClr val="00B050"/>
                </a:solidFill>
              </a:rPr>
              <a:t>Elastras</a:t>
            </a:r>
            <a:r>
              <a:rPr lang="en-US" sz="4800" dirty="0" smtClean="0">
                <a:solidFill>
                  <a:srgbClr val="00B050"/>
                </a:solidFill>
              </a:rPr>
              <a:t>  Transaction Management   (UCSB)</a:t>
            </a:r>
            <a:endParaRPr lang="en-US" sz="4800" dirty="0">
              <a:solidFill>
                <a:srgbClr val="00B050"/>
              </a:solidFill>
            </a:endParaRPr>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Elastic Transaction Management</a:t>
            </a:r>
            <a:br>
              <a:rPr lang="en-US" dirty="0" smtClean="0"/>
            </a:br>
            <a:r>
              <a:rPr lang="en-US" sz="2400" dirty="0" smtClean="0"/>
              <a:t>[Das et al.,  </a:t>
            </a:r>
            <a:r>
              <a:rPr lang="en-US" sz="2400" dirty="0" err="1" smtClean="0"/>
              <a:t>HotCloud</a:t>
            </a:r>
            <a:r>
              <a:rPr lang="en-US" sz="2400" dirty="0" smtClean="0"/>
              <a:t> 2009, UCSB TR 2010]</a:t>
            </a:r>
            <a:endParaRPr lang="en-US" sz="2400" dirty="0"/>
          </a:p>
        </p:txBody>
      </p:sp>
      <p:sp>
        <p:nvSpPr>
          <p:cNvPr id="3" name="Content Placeholder 2"/>
          <p:cNvSpPr>
            <a:spLocks noGrp="1"/>
          </p:cNvSpPr>
          <p:nvPr>
            <p:ph idx="1"/>
          </p:nvPr>
        </p:nvSpPr>
        <p:spPr>
          <a:xfrm>
            <a:off x="457200" y="1775191"/>
            <a:ext cx="8481060" cy="4625609"/>
          </a:xfrm>
        </p:spPr>
        <p:txBody>
          <a:bodyPr/>
          <a:lstStyle/>
          <a:p>
            <a:r>
              <a:rPr lang="en-US" dirty="0" smtClean="0"/>
              <a:t>Designed to make RDBMS cloud-friendly</a:t>
            </a:r>
          </a:p>
          <a:p>
            <a:r>
              <a:rPr lang="en-US" dirty="0" smtClean="0"/>
              <a:t>Database viewed as a </a:t>
            </a:r>
            <a:r>
              <a:rPr lang="en-US" dirty="0" smtClean="0">
                <a:solidFill>
                  <a:srgbClr val="FF0000"/>
                </a:solidFill>
              </a:rPr>
              <a:t>collection of partitions</a:t>
            </a:r>
          </a:p>
          <a:p>
            <a:r>
              <a:rPr lang="en-US" dirty="0" smtClean="0"/>
              <a:t>Suitable for standard </a:t>
            </a:r>
            <a:r>
              <a:rPr lang="en-US" dirty="0" smtClean="0">
                <a:solidFill>
                  <a:srgbClr val="FF0000"/>
                </a:solidFill>
              </a:rPr>
              <a:t>OLTP</a:t>
            </a:r>
            <a:r>
              <a:rPr lang="en-US" dirty="0" smtClean="0"/>
              <a:t> workloads:</a:t>
            </a:r>
          </a:p>
          <a:p>
            <a:pPr lvl="1"/>
            <a:r>
              <a:rPr lang="en-US" dirty="0" smtClean="0">
                <a:solidFill>
                  <a:srgbClr val="FF0000"/>
                </a:solidFill>
              </a:rPr>
              <a:t>Large</a:t>
            </a:r>
            <a:r>
              <a:rPr lang="en-US" dirty="0" smtClean="0"/>
              <a:t> </a:t>
            </a:r>
            <a:r>
              <a:rPr lang="en-US" dirty="0" smtClean="0">
                <a:solidFill>
                  <a:srgbClr val="00B050"/>
                </a:solidFill>
              </a:rPr>
              <a:t>single</a:t>
            </a:r>
            <a:r>
              <a:rPr lang="en-US" dirty="0" smtClean="0"/>
              <a:t> tenant database instance</a:t>
            </a:r>
          </a:p>
          <a:p>
            <a:pPr lvl="2"/>
            <a:r>
              <a:rPr lang="en-US" dirty="0" smtClean="0"/>
              <a:t>Database partitioned at the </a:t>
            </a:r>
            <a:r>
              <a:rPr lang="en-US" dirty="0" smtClean="0">
                <a:solidFill>
                  <a:srgbClr val="FF0000"/>
                </a:solidFill>
              </a:rPr>
              <a:t>schema</a:t>
            </a:r>
            <a:r>
              <a:rPr lang="en-US" dirty="0" smtClean="0"/>
              <a:t> level</a:t>
            </a:r>
          </a:p>
          <a:p>
            <a:pPr lvl="1"/>
            <a:r>
              <a:rPr lang="en-US" dirty="0" smtClean="0">
                <a:solidFill>
                  <a:srgbClr val="FF0000"/>
                </a:solidFill>
              </a:rPr>
              <a:t>Multi-tenant</a:t>
            </a:r>
            <a:r>
              <a:rPr lang="en-US" dirty="0" smtClean="0"/>
              <a:t>  with </a:t>
            </a:r>
            <a:r>
              <a:rPr lang="en-US" dirty="0" smtClean="0">
                <a:solidFill>
                  <a:srgbClr val="FF0000"/>
                </a:solidFill>
              </a:rPr>
              <a:t>large</a:t>
            </a:r>
            <a:r>
              <a:rPr lang="en-US" dirty="0" smtClean="0"/>
              <a:t> number of </a:t>
            </a:r>
            <a:r>
              <a:rPr lang="en-US" dirty="0" smtClean="0">
                <a:solidFill>
                  <a:srgbClr val="00B050"/>
                </a:solidFill>
              </a:rPr>
              <a:t>small</a:t>
            </a:r>
            <a:r>
              <a:rPr lang="en-US" dirty="0" smtClean="0"/>
              <a:t> databases</a:t>
            </a:r>
          </a:p>
          <a:p>
            <a:pPr lvl="2"/>
            <a:r>
              <a:rPr lang="en-US" dirty="0" smtClean="0"/>
              <a:t>Each partition is a self contained database</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solidFill>
                  <a:srgbClr val="00B050"/>
                </a:solidFill>
              </a:rPr>
              <a:t>ElasTraS</a:t>
            </a:r>
            <a:endParaRPr lang="en-US" dirty="0">
              <a:solidFill>
                <a:srgbClr val="00B050"/>
              </a:solidFill>
            </a:endParaRPr>
          </a:p>
        </p:txBody>
      </p:sp>
      <p:sp>
        <p:nvSpPr>
          <p:cNvPr id="3" name="Content Placeholder 2"/>
          <p:cNvSpPr>
            <a:spLocks noGrp="1"/>
          </p:cNvSpPr>
          <p:nvPr>
            <p:ph idx="1"/>
          </p:nvPr>
        </p:nvSpPr>
        <p:spPr/>
        <p:txBody>
          <a:bodyPr/>
          <a:lstStyle/>
          <a:p>
            <a:r>
              <a:rPr lang="en-US" dirty="0">
                <a:solidFill>
                  <a:srgbClr val="FF0000"/>
                </a:solidFill>
              </a:rPr>
              <a:t>Elastic</a:t>
            </a:r>
            <a:r>
              <a:rPr lang="en-US" dirty="0"/>
              <a:t> to deal with workload changes</a:t>
            </a:r>
          </a:p>
          <a:p>
            <a:pPr>
              <a:buNone/>
            </a:pPr>
            <a:endParaRPr lang="en-US" dirty="0"/>
          </a:p>
          <a:p>
            <a:r>
              <a:rPr lang="en-US" dirty="0">
                <a:solidFill>
                  <a:srgbClr val="FF0000"/>
                </a:solidFill>
              </a:rPr>
              <a:t>Dynamic</a:t>
            </a:r>
            <a:r>
              <a:rPr lang="en-US" dirty="0"/>
              <a:t> Load balancing of partitions</a:t>
            </a:r>
          </a:p>
          <a:p>
            <a:pPr>
              <a:buNone/>
            </a:pPr>
            <a:endParaRPr lang="en-US" dirty="0"/>
          </a:p>
          <a:p>
            <a:r>
              <a:rPr lang="en-US" dirty="0" smtClean="0">
                <a:solidFill>
                  <a:srgbClr val="FF0000"/>
                </a:solidFill>
              </a:rPr>
              <a:t>Autonomic</a:t>
            </a:r>
            <a:r>
              <a:rPr lang="en-US" dirty="0" smtClean="0"/>
              <a:t> </a:t>
            </a:r>
            <a:r>
              <a:rPr lang="en-US" dirty="0"/>
              <a:t>recovery from node failures</a:t>
            </a:r>
          </a:p>
          <a:p>
            <a:pPr>
              <a:buNone/>
            </a:pPr>
            <a:endParaRPr lang="en-US" dirty="0"/>
          </a:p>
          <a:p>
            <a:r>
              <a:rPr lang="en-US" dirty="0">
                <a:solidFill>
                  <a:srgbClr val="FF0000"/>
                </a:solidFill>
              </a:rPr>
              <a:t>Transactional</a:t>
            </a:r>
            <a:r>
              <a:rPr lang="en-US" dirty="0"/>
              <a:t> access to database </a:t>
            </a:r>
            <a:r>
              <a:rPr lang="en-US" dirty="0" smtClean="0"/>
              <a:t>partitions</a:t>
            </a:r>
            <a:endParaRPr lang="en-US" dirty="0"/>
          </a:p>
        </p:txBody>
      </p:sp>
    </p:spTree>
    <p:extLst>
      <p:ext uri="{BB962C8B-B14F-4D97-AF65-F5344CB8AC3E}">
        <p14:creationId xmlns:p14="http://schemas.microsoft.com/office/powerpoint/2010/main" xmlns="" val="7270737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90600" y="0"/>
            <a:ext cx="7943088" cy="1143000"/>
          </a:xfrm>
        </p:spPr>
        <p:txBody>
          <a:bodyPr>
            <a:normAutofit fontScale="90000"/>
          </a:bodyPr>
          <a:lstStyle/>
          <a:p>
            <a:r>
              <a:rPr lang="en-US" dirty="0" smtClean="0">
                <a:solidFill>
                  <a:srgbClr val="00B050"/>
                </a:solidFill>
              </a:rPr>
              <a:t>Overview of </a:t>
            </a:r>
            <a:r>
              <a:rPr lang="en-US" dirty="0" err="1" smtClean="0">
                <a:solidFill>
                  <a:srgbClr val="00B050"/>
                </a:solidFill>
              </a:rPr>
              <a:t>ElasTraS</a:t>
            </a:r>
            <a:r>
              <a:rPr lang="en-US" dirty="0" smtClean="0">
                <a:solidFill>
                  <a:srgbClr val="00B050"/>
                </a:solidFill>
              </a:rPr>
              <a:t> Architecture</a:t>
            </a:r>
            <a:endParaRPr lang="en-US" dirty="0">
              <a:solidFill>
                <a:srgbClr val="00B050"/>
              </a:solidFill>
            </a:endParaRPr>
          </a:p>
        </p:txBody>
      </p:sp>
      <p:sp>
        <p:nvSpPr>
          <p:cNvPr id="2" name="Footer Placeholder 1"/>
          <p:cNvSpPr>
            <a:spLocks noGrp="1"/>
          </p:cNvSpPr>
          <p:nvPr>
            <p:ph type="ftr" sz="quarter" idx="11"/>
          </p:nvPr>
        </p:nvSpPr>
        <p:spPr/>
        <p:txBody>
          <a:bodyPr/>
          <a:lstStyle/>
          <a:p>
            <a:pPr>
              <a:defRPr/>
            </a:pPr>
            <a:r>
              <a:rPr lang="en-US" smtClean="0"/>
              <a:t>VLDB Summer School 2011</a:t>
            </a:r>
            <a:endParaRPr lang="en-US"/>
          </a:p>
        </p:txBody>
      </p:sp>
      <p:sp>
        <p:nvSpPr>
          <p:cNvPr id="7" name="Cloud 6"/>
          <p:cNvSpPr/>
          <p:nvPr/>
        </p:nvSpPr>
        <p:spPr bwMode="auto">
          <a:xfrm rot="503624">
            <a:off x="-50329" y="1217274"/>
            <a:ext cx="9242022" cy="5689631"/>
          </a:xfrm>
          <a:prstGeom prst="cloud">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8" name="Rounded Rectangle 7"/>
          <p:cNvSpPr/>
          <p:nvPr/>
        </p:nvSpPr>
        <p:spPr bwMode="auto">
          <a:xfrm>
            <a:off x="2819400" y="3352800"/>
            <a:ext cx="1371600" cy="914400"/>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dirty="0" smtClean="0">
                <a:ln>
                  <a:noFill/>
                </a:ln>
                <a:solidFill>
                  <a:schemeClr val="bg1"/>
                </a:solidFill>
                <a:effectLst/>
                <a:latin typeface="Corbel" pitchFamily="34" charset="0"/>
                <a:cs typeface="Times New Roman" pitchFamily="18" charset="0"/>
              </a:rPr>
              <a:t>OTM</a:t>
            </a:r>
          </a:p>
        </p:txBody>
      </p:sp>
      <p:sp>
        <p:nvSpPr>
          <p:cNvPr id="9" name="Rounded Rectangle 8"/>
          <p:cNvSpPr/>
          <p:nvPr/>
        </p:nvSpPr>
        <p:spPr bwMode="auto">
          <a:xfrm>
            <a:off x="838200" y="3581400"/>
            <a:ext cx="1371600" cy="914400"/>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dirty="0" smtClean="0">
                <a:ln>
                  <a:noFill/>
                </a:ln>
                <a:solidFill>
                  <a:schemeClr val="bg1"/>
                </a:solidFill>
                <a:effectLst/>
                <a:latin typeface="Corbel" pitchFamily="34" charset="0"/>
                <a:cs typeface="Times New Roman" pitchFamily="18" charset="0"/>
              </a:rPr>
              <a:t>OTM</a:t>
            </a:r>
          </a:p>
        </p:txBody>
      </p:sp>
      <p:sp>
        <p:nvSpPr>
          <p:cNvPr id="10" name="Cloud 9"/>
          <p:cNvSpPr/>
          <p:nvPr/>
        </p:nvSpPr>
        <p:spPr bwMode="auto">
          <a:xfrm>
            <a:off x="685800" y="5105400"/>
            <a:ext cx="7620000" cy="1524000"/>
          </a:xfrm>
          <a:prstGeom prst="cloud">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1" name="Flowchart: Magnetic Disk 10"/>
          <p:cNvSpPr/>
          <p:nvPr/>
        </p:nvSpPr>
        <p:spPr bwMode="auto">
          <a:xfrm>
            <a:off x="1600200" y="5407152"/>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2" name="Flowchart: Magnetic Disk 11"/>
          <p:cNvSpPr/>
          <p:nvPr/>
        </p:nvSpPr>
        <p:spPr bwMode="auto">
          <a:xfrm>
            <a:off x="2819400" y="5407152"/>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3" name="Flowchart: Magnetic Disk 12"/>
          <p:cNvSpPr/>
          <p:nvPr/>
        </p:nvSpPr>
        <p:spPr bwMode="auto">
          <a:xfrm>
            <a:off x="4038600" y="5404104"/>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4" name="Flowchart: Magnetic Disk 13"/>
          <p:cNvSpPr/>
          <p:nvPr/>
        </p:nvSpPr>
        <p:spPr bwMode="auto">
          <a:xfrm>
            <a:off x="6248400" y="5371527"/>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grpSp>
        <p:nvGrpSpPr>
          <p:cNvPr id="4" name="Group 7"/>
          <p:cNvGrpSpPr/>
          <p:nvPr/>
        </p:nvGrpSpPr>
        <p:grpSpPr>
          <a:xfrm>
            <a:off x="5334000" y="5638800"/>
            <a:ext cx="381000" cy="76200"/>
            <a:chOff x="2057400" y="381000"/>
            <a:chExt cx="381000" cy="76200"/>
          </a:xfrm>
        </p:grpSpPr>
        <p:sp>
          <p:nvSpPr>
            <p:cNvPr id="16"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17"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18"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grpSp>
      <p:sp>
        <p:nvSpPr>
          <p:cNvPr id="19" name="TextBox 18"/>
          <p:cNvSpPr txBox="1"/>
          <p:nvPr/>
        </p:nvSpPr>
        <p:spPr>
          <a:xfrm>
            <a:off x="914400" y="6029980"/>
            <a:ext cx="6629400" cy="461665"/>
          </a:xfrm>
          <a:prstGeom prst="rect">
            <a:avLst/>
          </a:prstGeom>
          <a:noFill/>
        </p:spPr>
        <p:txBody>
          <a:bodyPr wrap="square" rtlCol="0">
            <a:spAutoFit/>
          </a:bodyPr>
          <a:lstStyle/>
          <a:p>
            <a:pPr algn="ctr"/>
            <a:r>
              <a:rPr lang="en-US" sz="2400" dirty="0" smtClean="0">
                <a:latin typeface="Corbel" pitchFamily="34" charset="0"/>
                <a:cs typeface="Times New Roman" pitchFamily="18" charset="0"/>
              </a:rPr>
              <a:t>Distributed Fault-tolerant Storage</a:t>
            </a:r>
            <a:endParaRPr lang="en-US" sz="2400" dirty="0">
              <a:latin typeface="Corbel" pitchFamily="34" charset="0"/>
              <a:cs typeface="Times New Roman" pitchFamily="18" charset="0"/>
            </a:endParaRPr>
          </a:p>
        </p:txBody>
      </p:sp>
      <p:sp>
        <p:nvSpPr>
          <p:cNvPr id="20" name="Rounded Rectangle 19"/>
          <p:cNvSpPr/>
          <p:nvPr/>
        </p:nvSpPr>
        <p:spPr bwMode="auto">
          <a:xfrm>
            <a:off x="228600" y="3733800"/>
            <a:ext cx="1371600" cy="914400"/>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dirty="0" smtClean="0">
                <a:ln>
                  <a:noFill/>
                </a:ln>
                <a:solidFill>
                  <a:schemeClr val="bg1"/>
                </a:solidFill>
                <a:effectLst/>
                <a:latin typeface="Corbel" pitchFamily="34" charset="0"/>
                <a:cs typeface="Times New Roman" pitchFamily="18" charset="0"/>
              </a:rPr>
              <a:t>OTM</a:t>
            </a:r>
          </a:p>
        </p:txBody>
      </p:sp>
      <p:grpSp>
        <p:nvGrpSpPr>
          <p:cNvPr id="5" name="Group 16"/>
          <p:cNvGrpSpPr/>
          <p:nvPr/>
        </p:nvGrpSpPr>
        <p:grpSpPr>
          <a:xfrm rot="21195123">
            <a:off x="2365358" y="3940279"/>
            <a:ext cx="381000" cy="76200"/>
            <a:chOff x="2057400" y="381000"/>
            <a:chExt cx="381000" cy="76200"/>
          </a:xfrm>
        </p:grpSpPr>
        <p:sp>
          <p:nvSpPr>
            <p:cNvPr id="22"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23"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24"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grpSp>
      <p:sp>
        <p:nvSpPr>
          <p:cNvPr id="25" name="Rounded Rectangle 24"/>
          <p:cNvSpPr/>
          <p:nvPr/>
        </p:nvSpPr>
        <p:spPr bwMode="auto">
          <a:xfrm>
            <a:off x="0" y="1905000"/>
            <a:ext cx="2057400" cy="685800"/>
          </a:xfrm>
          <a:prstGeom prst="roundRect">
            <a:avLst/>
          </a:prstGeom>
          <a:solidFill>
            <a:schemeClr val="accent4">
              <a:lumMod val="60000"/>
              <a:lumOff val="40000"/>
            </a:schemeClr>
          </a:solidFill>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0" tIns="45720" rIns="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dirty="0" smtClean="0">
                <a:ln>
                  <a:noFill/>
                </a:ln>
                <a:solidFill>
                  <a:schemeClr val="tx1"/>
                </a:solidFill>
                <a:effectLst/>
                <a:latin typeface="Corbel" pitchFamily="34" charset="0"/>
                <a:cs typeface="Times New Roman" pitchFamily="18" charset="0"/>
              </a:rPr>
              <a:t>TM Master</a:t>
            </a:r>
          </a:p>
        </p:txBody>
      </p:sp>
      <p:sp>
        <p:nvSpPr>
          <p:cNvPr id="26" name="Cloud 25"/>
          <p:cNvSpPr/>
          <p:nvPr/>
        </p:nvSpPr>
        <p:spPr bwMode="auto">
          <a:xfrm>
            <a:off x="4114800" y="1600200"/>
            <a:ext cx="2590800" cy="1143000"/>
          </a:xfrm>
          <a:prstGeom prst="cloud">
            <a:avLst/>
          </a:prstGeom>
          <a:solidFill>
            <a:srgbClr val="FF9999"/>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dirty="0" smtClean="0">
                <a:solidFill>
                  <a:schemeClr val="tx1"/>
                </a:solidFill>
                <a:latin typeface="Corbel" pitchFamily="34" charset="0"/>
                <a:cs typeface="Times New Roman" pitchFamily="18" charset="0"/>
              </a:rPr>
              <a:t>Metadata Manager</a:t>
            </a:r>
            <a:endParaRPr kumimoji="0" lang="en-US" sz="2400" b="0" i="0" u="none" strike="noStrike" cap="none" normalizeH="0" dirty="0" smtClean="0">
              <a:ln>
                <a:noFill/>
              </a:ln>
              <a:solidFill>
                <a:schemeClr val="tx1"/>
              </a:solidFill>
              <a:effectLst/>
              <a:latin typeface="Corbel" pitchFamily="34" charset="0"/>
              <a:cs typeface="Times New Roman" pitchFamily="18" charset="0"/>
            </a:endParaRPr>
          </a:p>
        </p:txBody>
      </p:sp>
      <p:grpSp>
        <p:nvGrpSpPr>
          <p:cNvPr id="15" name="Group 64"/>
          <p:cNvGrpSpPr/>
          <p:nvPr/>
        </p:nvGrpSpPr>
        <p:grpSpPr>
          <a:xfrm>
            <a:off x="3962400" y="2971800"/>
            <a:ext cx="4724400" cy="1981200"/>
            <a:chOff x="3962400" y="2971800"/>
            <a:chExt cx="4724400" cy="1981200"/>
          </a:xfrm>
        </p:grpSpPr>
        <p:sp>
          <p:nvSpPr>
            <p:cNvPr id="41" name="Rounded Rectangle 40"/>
            <p:cNvSpPr/>
            <p:nvPr/>
          </p:nvSpPr>
          <p:spPr bwMode="auto">
            <a:xfrm>
              <a:off x="4876800" y="2971800"/>
              <a:ext cx="3810000" cy="1981200"/>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dirty="0" smtClean="0">
                <a:ln>
                  <a:noFill/>
                </a:ln>
                <a:solidFill>
                  <a:schemeClr val="bg1"/>
                </a:solidFill>
                <a:effectLst/>
                <a:latin typeface="Corbel" pitchFamily="34" charset="0"/>
                <a:cs typeface="Times New Roman" pitchFamily="18" charset="0"/>
              </a:endParaRPr>
            </a:p>
          </p:txBody>
        </p:sp>
        <p:sp>
          <p:nvSpPr>
            <p:cNvPr id="42" name="Rounded Rectangle 41"/>
            <p:cNvSpPr/>
            <p:nvPr/>
          </p:nvSpPr>
          <p:spPr bwMode="auto">
            <a:xfrm>
              <a:off x="5145975" y="3959770"/>
              <a:ext cx="492825" cy="42355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smtClean="0">
                  <a:ln>
                    <a:noFill/>
                  </a:ln>
                  <a:solidFill>
                    <a:schemeClr val="tx1"/>
                  </a:solidFill>
                  <a:effectLst/>
                  <a:latin typeface="Corbel" pitchFamily="34" charset="0"/>
                  <a:cs typeface="Times New Roman" pitchFamily="18" charset="0"/>
                </a:rPr>
                <a:t>P</a:t>
              </a:r>
              <a:r>
                <a:rPr kumimoji="0" lang="en-US" sz="2000" b="0" i="0" u="none" strike="noStrike" cap="none" normalizeH="0" baseline="-25000" dirty="0" smtClean="0">
                  <a:ln>
                    <a:noFill/>
                  </a:ln>
                  <a:solidFill>
                    <a:schemeClr val="tx1"/>
                  </a:solidFill>
                  <a:effectLst/>
                  <a:latin typeface="Corbel" pitchFamily="34" charset="0"/>
                  <a:cs typeface="Times New Roman" pitchFamily="18" charset="0"/>
                </a:rPr>
                <a:t>1</a:t>
              </a:r>
            </a:p>
          </p:txBody>
        </p:sp>
        <p:sp>
          <p:nvSpPr>
            <p:cNvPr id="43" name="Rounded Rectangle 42"/>
            <p:cNvSpPr/>
            <p:nvPr/>
          </p:nvSpPr>
          <p:spPr bwMode="auto">
            <a:xfrm>
              <a:off x="5724043" y="3966695"/>
              <a:ext cx="533400" cy="416625"/>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smtClean="0">
                  <a:ln>
                    <a:noFill/>
                  </a:ln>
                  <a:solidFill>
                    <a:schemeClr val="tx1"/>
                  </a:solidFill>
                  <a:effectLst/>
                  <a:latin typeface="Corbel" pitchFamily="34" charset="0"/>
                  <a:cs typeface="Times New Roman" pitchFamily="18" charset="0"/>
                </a:rPr>
                <a:t>P</a:t>
              </a:r>
              <a:r>
                <a:rPr lang="en-US" sz="2000" baseline="-25000" dirty="0" smtClean="0">
                  <a:solidFill>
                    <a:schemeClr val="tx1"/>
                  </a:solidFill>
                  <a:latin typeface="Corbel" pitchFamily="34" charset="0"/>
                  <a:cs typeface="Times New Roman" pitchFamily="18" charset="0"/>
                </a:rPr>
                <a:t>2</a:t>
              </a:r>
              <a:endParaRPr kumimoji="0" lang="en-US" sz="2000" b="0" i="0" u="none" strike="noStrike" cap="none" normalizeH="0" baseline="-25000" dirty="0" smtClean="0">
                <a:ln>
                  <a:noFill/>
                </a:ln>
                <a:solidFill>
                  <a:schemeClr val="tx1"/>
                </a:solidFill>
                <a:effectLst/>
                <a:latin typeface="Corbel" pitchFamily="34" charset="0"/>
                <a:cs typeface="Times New Roman" pitchFamily="18" charset="0"/>
              </a:endParaRPr>
            </a:p>
          </p:txBody>
        </p:sp>
        <p:sp>
          <p:nvSpPr>
            <p:cNvPr id="44" name="Rounded Rectangle 43"/>
            <p:cNvSpPr/>
            <p:nvPr/>
          </p:nvSpPr>
          <p:spPr bwMode="auto">
            <a:xfrm>
              <a:off x="6659361" y="3959770"/>
              <a:ext cx="516575" cy="423550"/>
            </a:xfrm>
            <a:prstGeom prst="round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err="1" smtClean="0">
                  <a:ln>
                    <a:noFill/>
                  </a:ln>
                  <a:solidFill>
                    <a:schemeClr val="tx1"/>
                  </a:solidFill>
                  <a:effectLst/>
                  <a:latin typeface="Corbel" pitchFamily="34" charset="0"/>
                  <a:cs typeface="Times New Roman" pitchFamily="18" charset="0"/>
                </a:rPr>
                <a:t>P</a:t>
              </a:r>
              <a:r>
                <a:rPr lang="en-US" sz="2000" baseline="-25000" dirty="0" err="1" smtClean="0">
                  <a:solidFill>
                    <a:schemeClr val="tx1"/>
                  </a:solidFill>
                  <a:latin typeface="Corbel" pitchFamily="34" charset="0"/>
                  <a:cs typeface="Times New Roman" pitchFamily="18" charset="0"/>
                </a:rPr>
                <a:t>n</a:t>
              </a:r>
              <a:endParaRPr kumimoji="0" lang="en-US" sz="2000" b="0" i="0" u="none" strike="noStrike" cap="none" normalizeH="0" baseline="-25000" dirty="0" smtClean="0">
                <a:ln>
                  <a:noFill/>
                </a:ln>
                <a:solidFill>
                  <a:schemeClr val="tx1"/>
                </a:solidFill>
                <a:effectLst/>
                <a:latin typeface="Corbel" pitchFamily="34" charset="0"/>
                <a:cs typeface="Times New Roman" pitchFamily="18" charset="0"/>
              </a:endParaRPr>
            </a:p>
          </p:txBody>
        </p:sp>
        <p:sp>
          <p:nvSpPr>
            <p:cNvPr id="45" name="Rounded Rectangle 44"/>
            <p:cNvSpPr/>
            <p:nvPr/>
          </p:nvSpPr>
          <p:spPr bwMode="auto">
            <a:xfrm>
              <a:off x="5108030" y="3457902"/>
              <a:ext cx="3197770" cy="336759"/>
            </a:xfrm>
            <a:prstGeom prst="round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dirty="0" err="1" smtClean="0">
                  <a:ln>
                    <a:noFill/>
                  </a:ln>
                  <a:solidFill>
                    <a:schemeClr val="tx1"/>
                  </a:solidFill>
                  <a:effectLst/>
                  <a:latin typeface="Corbel" pitchFamily="34" charset="0"/>
                  <a:cs typeface="Times New Roman" pitchFamily="18" charset="0"/>
                </a:rPr>
                <a:t>Txn</a:t>
              </a:r>
              <a:r>
                <a:rPr kumimoji="0" lang="en-US" sz="2400" b="0" i="0" u="none" strike="noStrike" cap="none" normalizeH="0" dirty="0" smtClean="0">
                  <a:ln>
                    <a:noFill/>
                  </a:ln>
                  <a:solidFill>
                    <a:schemeClr val="tx1"/>
                  </a:solidFill>
                  <a:effectLst/>
                  <a:latin typeface="Corbel" pitchFamily="34" charset="0"/>
                  <a:cs typeface="Times New Roman" pitchFamily="18" charset="0"/>
                </a:rPr>
                <a:t> Manager</a:t>
              </a:r>
            </a:p>
          </p:txBody>
        </p:sp>
        <p:grpSp>
          <p:nvGrpSpPr>
            <p:cNvPr id="21" name="Group 55"/>
            <p:cNvGrpSpPr/>
            <p:nvPr/>
          </p:nvGrpSpPr>
          <p:grpSpPr>
            <a:xfrm>
              <a:off x="6298220" y="4186395"/>
              <a:ext cx="304800" cy="76200"/>
              <a:chOff x="2057400" y="381000"/>
              <a:chExt cx="381000" cy="76200"/>
            </a:xfrm>
          </p:grpSpPr>
          <p:sp>
            <p:nvSpPr>
              <p:cNvPr id="47" name="Oval 105"/>
              <p:cNvSpPr>
                <a:spLocks noChangeArrowheads="1"/>
              </p:cNvSpPr>
              <p:nvPr/>
            </p:nvSpPr>
            <p:spPr bwMode="auto">
              <a:xfrm>
                <a:off x="2057400" y="381000"/>
                <a:ext cx="76200" cy="76200"/>
              </a:xfrm>
              <a:prstGeom prst="ellipse">
                <a:avLst/>
              </a:prstGeom>
              <a:solidFill>
                <a:schemeClr val="accent3"/>
              </a:solidFill>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48" name="Oval 105"/>
              <p:cNvSpPr>
                <a:spLocks noChangeArrowheads="1"/>
              </p:cNvSpPr>
              <p:nvPr/>
            </p:nvSpPr>
            <p:spPr bwMode="auto">
              <a:xfrm>
                <a:off x="2209800" y="381000"/>
                <a:ext cx="76200" cy="76200"/>
              </a:xfrm>
              <a:prstGeom prst="ellipse">
                <a:avLst/>
              </a:prstGeom>
              <a:solidFill>
                <a:schemeClr val="accent3"/>
              </a:solidFill>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49" name="Oval 105"/>
              <p:cNvSpPr>
                <a:spLocks noChangeArrowheads="1"/>
              </p:cNvSpPr>
              <p:nvPr/>
            </p:nvSpPr>
            <p:spPr bwMode="auto">
              <a:xfrm>
                <a:off x="2362200" y="381000"/>
                <a:ext cx="76200" cy="76200"/>
              </a:xfrm>
              <a:prstGeom prst="ellipse">
                <a:avLst/>
              </a:prstGeom>
              <a:solidFill>
                <a:schemeClr val="accent3"/>
              </a:solidFill>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grpSp>
        <p:sp>
          <p:nvSpPr>
            <p:cNvPr id="50" name="TextBox 49"/>
            <p:cNvSpPr txBox="1"/>
            <p:nvPr/>
          </p:nvSpPr>
          <p:spPr>
            <a:xfrm>
              <a:off x="7231113" y="3877302"/>
              <a:ext cx="1074687" cy="615553"/>
            </a:xfrm>
            <a:prstGeom prst="rect">
              <a:avLst/>
            </a:prstGeom>
            <a:solidFill>
              <a:schemeClr val="bg1"/>
            </a:solidFill>
          </p:spPr>
          <p:txBody>
            <a:bodyPr wrap="square" lIns="0" tIns="0" rIns="0" bIns="0" rtlCol="0">
              <a:spAutoFit/>
            </a:bodyPr>
            <a:lstStyle/>
            <a:p>
              <a:pPr algn="ctr"/>
              <a:r>
                <a:rPr lang="en-US" sz="2000" dirty="0" smtClean="0">
                  <a:latin typeface="Corbel" pitchFamily="34" charset="0"/>
                  <a:cs typeface="Times New Roman" pitchFamily="18" charset="0"/>
                </a:rPr>
                <a:t>DB Partitions</a:t>
              </a:r>
              <a:endParaRPr lang="en-US" sz="2000" dirty="0">
                <a:latin typeface="Corbel" pitchFamily="34" charset="0"/>
                <a:cs typeface="Times New Roman" pitchFamily="18" charset="0"/>
              </a:endParaRPr>
            </a:p>
          </p:txBody>
        </p:sp>
        <p:sp>
          <p:nvSpPr>
            <p:cNvPr id="51" name="Rounded Rectangle 50"/>
            <p:cNvSpPr/>
            <p:nvPr/>
          </p:nvSpPr>
          <p:spPr bwMode="auto">
            <a:xfrm>
              <a:off x="5108030" y="3063767"/>
              <a:ext cx="3197770" cy="289034"/>
            </a:xfrm>
            <a:prstGeom prst="round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0" tIns="45720" rIns="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dirty="0" smtClean="0">
                  <a:ln>
                    <a:noFill/>
                  </a:ln>
                  <a:solidFill>
                    <a:schemeClr val="tx1"/>
                  </a:solidFill>
                  <a:effectLst/>
                  <a:latin typeface="Corbel" pitchFamily="34" charset="0"/>
                  <a:cs typeface="Times New Roman" pitchFamily="18" charset="0"/>
                </a:rPr>
                <a:t>Master and MM Proxies</a:t>
              </a:r>
            </a:p>
          </p:txBody>
        </p:sp>
        <p:sp>
          <p:nvSpPr>
            <p:cNvPr id="53" name="Rounded Rectangle 52"/>
            <p:cNvSpPr/>
            <p:nvPr/>
          </p:nvSpPr>
          <p:spPr bwMode="auto">
            <a:xfrm>
              <a:off x="5121166" y="4562802"/>
              <a:ext cx="3200400" cy="302382"/>
            </a:xfrm>
            <a:prstGeom prst="round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dirty="0" smtClean="0">
                  <a:ln>
                    <a:noFill/>
                  </a:ln>
                  <a:solidFill>
                    <a:schemeClr val="bg1"/>
                  </a:solidFill>
                  <a:effectLst/>
                  <a:latin typeface="Corbel" pitchFamily="34" charset="0"/>
                  <a:cs typeface="Times New Roman" pitchFamily="18" charset="0"/>
                </a:rPr>
                <a:t>Log Manager</a:t>
              </a:r>
              <a:endParaRPr kumimoji="0" lang="en-US" sz="2400" b="0" i="0" u="none" strike="noStrike" cap="none" normalizeH="0" baseline="-25000" dirty="0" smtClean="0">
                <a:ln>
                  <a:noFill/>
                </a:ln>
                <a:solidFill>
                  <a:schemeClr val="bg1"/>
                </a:solidFill>
                <a:effectLst/>
                <a:latin typeface="Corbel" pitchFamily="34" charset="0"/>
                <a:cs typeface="Times New Roman" pitchFamily="18" charset="0"/>
              </a:endParaRPr>
            </a:p>
          </p:txBody>
        </p:sp>
        <p:cxnSp>
          <p:nvCxnSpPr>
            <p:cNvPr id="54" name="Straight Connector 53"/>
            <p:cNvCxnSpPr/>
            <p:nvPr/>
          </p:nvCxnSpPr>
          <p:spPr bwMode="auto">
            <a:xfrm flipV="1">
              <a:off x="3962400" y="2971800"/>
              <a:ext cx="1143000" cy="381000"/>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55" name="Straight Connector 54"/>
            <p:cNvCxnSpPr/>
            <p:nvPr/>
          </p:nvCxnSpPr>
          <p:spPr bwMode="auto">
            <a:xfrm>
              <a:off x="3962400" y="4267200"/>
              <a:ext cx="1066800" cy="685800"/>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56" name="Down Arrow 55"/>
          <p:cNvSpPr/>
          <p:nvPr/>
        </p:nvSpPr>
        <p:spPr bwMode="auto">
          <a:xfrm rot="13333789">
            <a:off x="3663958" y="2247707"/>
            <a:ext cx="406878" cy="1220033"/>
          </a:xfrm>
          <a:prstGeom prst="downArrow">
            <a:avLst>
              <a:gd name="adj1" fmla="val 35603"/>
              <a:gd name="adj2" fmla="val 92255"/>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57" name="Up-Down Arrow 56"/>
          <p:cNvSpPr/>
          <p:nvPr/>
        </p:nvSpPr>
        <p:spPr bwMode="auto">
          <a:xfrm>
            <a:off x="685800" y="2438401"/>
            <a:ext cx="304800" cy="1371600"/>
          </a:xfrm>
          <a:prstGeom prst="upDownArrow">
            <a:avLst>
              <a:gd name="adj1" fmla="val 50000"/>
              <a:gd name="adj2" fmla="val 90519"/>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58" name="Down Arrow 57"/>
          <p:cNvSpPr/>
          <p:nvPr/>
        </p:nvSpPr>
        <p:spPr bwMode="auto">
          <a:xfrm rot="16200000">
            <a:off x="2937383" y="1011722"/>
            <a:ext cx="322241" cy="2261193"/>
          </a:xfrm>
          <a:prstGeom prst="downArrow">
            <a:avLst>
              <a:gd name="adj1" fmla="val 50000"/>
              <a:gd name="adj2" fmla="val 147598"/>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59" name="Down Arrow 58"/>
          <p:cNvSpPr/>
          <p:nvPr/>
        </p:nvSpPr>
        <p:spPr bwMode="auto">
          <a:xfrm>
            <a:off x="2514600" y="4419600"/>
            <a:ext cx="381000" cy="1066800"/>
          </a:xfrm>
          <a:prstGeom prst="downArrow">
            <a:avLst>
              <a:gd name="adj1" fmla="val 50000"/>
              <a:gd name="adj2" fmla="val 65585"/>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60" name="TextBox 59"/>
          <p:cNvSpPr txBox="1"/>
          <p:nvPr/>
        </p:nvSpPr>
        <p:spPr>
          <a:xfrm>
            <a:off x="1752600" y="4752201"/>
            <a:ext cx="1981200" cy="307777"/>
          </a:xfrm>
          <a:prstGeom prst="rect">
            <a:avLst/>
          </a:prstGeom>
          <a:solidFill>
            <a:schemeClr val="bg1"/>
          </a:solidFill>
        </p:spPr>
        <p:txBody>
          <a:bodyPr wrap="square" lIns="0" tIns="0" rIns="0" bIns="0" rtlCol="0">
            <a:spAutoFit/>
          </a:bodyPr>
          <a:lstStyle/>
          <a:p>
            <a:pPr algn="ctr"/>
            <a:r>
              <a:rPr lang="en-US" sz="2000" dirty="0" smtClean="0">
                <a:latin typeface="Corbel" pitchFamily="34" charset="0"/>
                <a:cs typeface="Times New Roman" pitchFamily="18" charset="0"/>
              </a:rPr>
              <a:t>Durable Writes</a:t>
            </a:r>
            <a:endParaRPr lang="en-US" sz="2000" dirty="0">
              <a:latin typeface="Corbel" pitchFamily="34" charset="0"/>
              <a:cs typeface="Times New Roman" pitchFamily="18" charset="0"/>
            </a:endParaRPr>
          </a:p>
        </p:txBody>
      </p:sp>
      <p:sp>
        <p:nvSpPr>
          <p:cNvPr id="61" name="TextBox 60"/>
          <p:cNvSpPr txBox="1"/>
          <p:nvPr/>
        </p:nvSpPr>
        <p:spPr>
          <a:xfrm>
            <a:off x="260132" y="2819400"/>
            <a:ext cx="1849667" cy="615553"/>
          </a:xfrm>
          <a:prstGeom prst="rect">
            <a:avLst/>
          </a:prstGeom>
          <a:solidFill>
            <a:schemeClr val="bg1"/>
          </a:solidFill>
        </p:spPr>
        <p:txBody>
          <a:bodyPr wrap="square" lIns="0" tIns="0" rIns="0" bIns="0" rtlCol="0">
            <a:spAutoFit/>
          </a:bodyPr>
          <a:lstStyle/>
          <a:p>
            <a:pPr algn="ctr"/>
            <a:r>
              <a:rPr lang="en-US" sz="2000" dirty="0" smtClean="0">
                <a:latin typeface="Corbel" pitchFamily="34" charset="0"/>
                <a:cs typeface="Times New Roman" pitchFamily="18" charset="0"/>
              </a:rPr>
              <a:t>Health and Load Management</a:t>
            </a:r>
            <a:endParaRPr lang="en-US" sz="2000" dirty="0">
              <a:latin typeface="Corbel" pitchFamily="34" charset="0"/>
              <a:cs typeface="Times New Roman" pitchFamily="18" charset="0"/>
            </a:endParaRPr>
          </a:p>
        </p:txBody>
      </p:sp>
      <p:sp>
        <p:nvSpPr>
          <p:cNvPr id="62" name="TextBox 61"/>
          <p:cNvSpPr txBox="1"/>
          <p:nvPr/>
        </p:nvSpPr>
        <p:spPr>
          <a:xfrm>
            <a:off x="2209800" y="2280047"/>
            <a:ext cx="1524000" cy="615553"/>
          </a:xfrm>
          <a:prstGeom prst="rect">
            <a:avLst/>
          </a:prstGeom>
          <a:noFill/>
        </p:spPr>
        <p:txBody>
          <a:bodyPr wrap="square" lIns="0" tIns="0" rIns="0" bIns="0" rtlCol="0">
            <a:spAutoFit/>
          </a:bodyPr>
          <a:lstStyle/>
          <a:p>
            <a:pPr algn="ctr"/>
            <a:r>
              <a:rPr lang="en-US" sz="2000" dirty="0" smtClean="0">
                <a:latin typeface="Corbel" pitchFamily="34" charset="0"/>
                <a:cs typeface="Times New Roman" pitchFamily="18" charset="0"/>
              </a:rPr>
              <a:t>Lease </a:t>
            </a:r>
          </a:p>
          <a:p>
            <a:pPr algn="ctr"/>
            <a:r>
              <a:rPr lang="en-US" sz="2000" dirty="0" smtClean="0">
                <a:latin typeface="Corbel" pitchFamily="34" charset="0"/>
                <a:cs typeface="Times New Roman" pitchFamily="18" charset="0"/>
              </a:rPr>
              <a:t>Management</a:t>
            </a:r>
            <a:endParaRPr lang="en-US" sz="2000" dirty="0">
              <a:latin typeface="Corbel" pitchFamily="34" charset="0"/>
              <a:cs typeface="Times New Roman" pitchFamily="18" charset="0"/>
            </a:endParaRPr>
          </a:p>
        </p:txBody>
      </p:sp>
    </p:spTree>
    <p:custDataLst>
      <p:tags r:id="rId1"/>
    </p:custDataLst>
    <p:extLst>
      <p:ext uri="{BB962C8B-B14F-4D97-AF65-F5344CB8AC3E}">
        <p14:creationId xmlns:p14="http://schemas.microsoft.com/office/powerpoint/2010/main" xmlns="" val="2002274096"/>
      </p:ext>
    </p:extLst>
  </p:cSld>
  <p:clrMapOvr>
    <a:masterClrMapping/>
  </p:clrMapOvr>
  <mc:AlternateContent xmlns:mc="http://schemas.openxmlformats.org/markup-compatibility/2006">
    <mc:Choice xmlns:p14="http://schemas.microsoft.com/office/powerpoint/2010/main" xmlns="" Requires="p14">
      <p:transition spd="slow" p14:dur="2000" advTm="113961"/>
    </mc:Choice>
    <mc:Fallback>
      <p:transition spd="slow" advTm="11396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0"/>
            <a:ext cx="8229600" cy="1011222"/>
          </a:xfrm>
        </p:spPr>
        <p:txBody>
          <a:bodyPr/>
          <a:lstStyle/>
          <a:p>
            <a:r>
              <a:rPr lang="en-US" dirty="0" smtClean="0">
                <a:solidFill>
                  <a:srgbClr val="00B050"/>
                </a:solidFill>
              </a:rPr>
              <a:t>Schema Level Partitioning</a:t>
            </a:r>
            <a:endParaRPr lang="en-US" dirty="0">
              <a:solidFill>
                <a:srgbClr val="00B050"/>
              </a:solidFill>
            </a:endParaRPr>
          </a:p>
        </p:txBody>
      </p:sp>
      <p:sp>
        <p:nvSpPr>
          <p:cNvPr id="3" name="Content Placeholder 2"/>
          <p:cNvSpPr>
            <a:spLocks noGrp="1"/>
          </p:cNvSpPr>
          <p:nvPr>
            <p:ph idx="1"/>
          </p:nvPr>
        </p:nvSpPr>
        <p:spPr>
          <a:xfrm>
            <a:off x="357158" y="928670"/>
            <a:ext cx="8382000" cy="3900502"/>
          </a:xfrm>
        </p:spPr>
        <p:txBody>
          <a:bodyPr/>
          <a:lstStyle/>
          <a:p>
            <a:r>
              <a:rPr lang="en-US" dirty="0" smtClean="0">
                <a:solidFill>
                  <a:srgbClr val="FF0000"/>
                </a:solidFill>
              </a:rPr>
              <a:t>Partition based on schema</a:t>
            </a:r>
            <a:r>
              <a:rPr lang="en-US" dirty="0" smtClean="0"/>
              <a:t>, not individual tables</a:t>
            </a:r>
          </a:p>
          <a:p>
            <a:r>
              <a:rPr lang="en-US" dirty="0" smtClean="0"/>
              <a:t>Cluster frequently accessed data items in a partition</a:t>
            </a:r>
          </a:p>
          <a:p>
            <a:r>
              <a:rPr lang="en-US" dirty="0" smtClean="0"/>
              <a:t>Leverage Access patterns in the workloads</a:t>
            </a:r>
          </a:p>
          <a:p>
            <a:pPr lvl="1"/>
            <a:r>
              <a:rPr lang="en-US" b="1" dirty="0" smtClean="0">
                <a:solidFill>
                  <a:srgbClr val="00B0F0"/>
                </a:solidFill>
              </a:rPr>
              <a:t>Tree schema</a:t>
            </a:r>
          </a:p>
        </p:txBody>
      </p:sp>
      <p:pic>
        <p:nvPicPr>
          <p:cNvPr id="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3504" y="3714752"/>
            <a:ext cx="3736975" cy="30007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338947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Transaction Management Layer</a:t>
            </a:r>
            <a:endParaRPr lang="en-US" dirty="0">
              <a:solidFill>
                <a:srgbClr val="00B050"/>
              </a:solidFill>
            </a:endParaRPr>
          </a:p>
        </p:txBody>
      </p:sp>
      <p:sp>
        <p:nvSpPr>
          <p:cNvPr id="3" name="Content Placeholder 2"/>
          <p:cNvSpPr>
            <a:spLocks noGrp="1"/>
          </p:cNvSpPr>
          <p:nvPr>
            <p:ph idx="1"/>
          </p:nvPr>
        </p:nvSpPr>
        <p:spPr>
          <a:xfrm>
            <a:off x="457200" y="1600200"/>
            <a:ext cx="8229600" cy="4800600"/>
          </a:xfrm>
        </p:spPr>
        <p:txBody>
          <a:bodyPr>
            <a:normAutofit fontScale="92500" lnSpcReduction="10000"/>
          </a:bodyPr>
          <a:lstStyle/>
          <a:p>
            <a:r>
              <a:rPr lang="en-US" b="1" dirty="0" smtClean="0">
                <a:solidFill>
                  <a:srgbClr val="00B0F0"/>
                </a:solidFill>
              </a:rPr>
              <a:t>Concurrency Control</a:t>
            </a:r>
          </a:p>
          <a:p>
            <a:pPr lvl="1"/>
            <a:r>
              <a:rPr lang="en-US" dirty="0" smtClean="0">
                <a:solidFill>
                  <a:srgbClr val="FF0000"/>
                </a:solidFill>
              </a:rPr>
              <a:t>OTMs</a:t>
            </a:r>
            <a:r>
              <a:rPr lang="en-US" dirty="0" smtClean="0"/>
              <a:t> execute transactions on </a:t>
            </a:r>
            <a:r>
              <a:rPr lang="en-US" dirty="0" smtClean="0">
                <a:solidFill>
                  <a:srgbClr val="FF0000"/>
                </a:solidFill>
              </a:rPr>
              <a:t>partitions</a:t>
            </a:r>
          </a:p>
          <a:p>
            <a:pPr lvl="1"/>
            <a:r>
              <a:rPr lang="en-US" dirty="0" smtClean="0">
                <a:solidFill>
                  <a:srgbClr val="FF0000"/>
                </a:solidFill>
              </a:rPr>
              <a:t>Optimistic Concurrency Control</a:t>
            </a:r>
          </a:p>
          <a:p>
            <a:r>
              <a:rPr lang="en-US" b="1" dirty="0" smtClean="0">
                <a:solidFill>
                  <a:srgbClr val="00B0F0"/>
                </a:solidFill>
              </a:rPr>
              <a:t>Recovery</a:t>
            </a:r>
          </a:p>
          <a:p>
            <a:pPr lvl="1"/>
            <a:r>
              <a:rPr lang="en-US" dirty="0" smtClean="0"/>
              <a:t>Transaction’s </a:t>
            </a:r>
            <a:r>
              <a:rPr lang="en-US" dirty="0" smtClean="0">
                <a:solidFill>
                  <a:srgbClr val="FF0000"/>
                </a:solidFill>
              </a:rPr>
              <a:t>updates logged </a:t>
            </a:r>
            <a:r>
              <a:rPr lang="en-US" dirty="0" smtClean="0"/>
              <a:t>before commit</a:t>
            </a:r>
          </a:p>
          <a:p>
            <a:pPr lvl="1"/>
            <a:r>
              <a:rPr lang="en-US" dirty="0" smtClean="0">
                <a:solidFill>
                  <a:srgbClr val="FF0000"/>
                </a:solidFill>
              </a:rPr>
              <a:t>REDO-only recovery </a:t>
            </a:r>
            <a:r>
              <a:rPr lang="en-US" dirty="0" smtClean="0"/>
              <a:t>after a failure</a:t>
            </a:r>
          </a:p>
          <a:p>
            <a:r>
              <a:rPr lang="en-US" b="1" dirty="0" smtClean="0">
                <a:solidFill>
                  <a:srgbClr val="00B0F0"/>
                </a:solidFill>
              </a:rPr>
              <a:t>Storage and Cache Management</a:t>
            </a:r>
          </a:p>
          <a:p>
            <a:pPr lvl="1"/>
            <a:r>
              <a:rPr lang="en-US" dirty="0" smtClean="0">
                <a:solidFill>
                  <a:srgbClr val="FF0000"/>
                </a:solidFill>
              </a:rPr>
              <a:t>Append only </a:t>
            </a:r>
            <a:r>
              <a:rPr lang="en-US" dirty="0" smtClean="0"/>
              <a:t>storage layout</a:t>
            </a:r>
          </a:p>
          <a:p>
            <a:pPr lvl="1"/>
            <a:r>
              <a:rPr lang="en-US" dirty="0" smtClean="0"/>
              <a:t>Separate </a:t>
            </a:r>
            <a:r>
              <a:rPr lang="en-US" dirty="0" smtClean="0">
                <a:solidFill>
                  <a:srgbClr val="FF0000"/>
                </a:solidFill>
              </a:rPr>
              <a:t>Read and Write Caches</a:t>
            </a:r>
          </a:p>
          <a:p>
            <a:pPr lvl="1"/>
            <a:r>
              <a:rPr lang="en-US" dirty="0" smtClean="0"/>
              <a:t>Similar to </a:t>
            </a:r>
            <a:r>
              <a:rPr lang="en-US" dirty="0" err="1" smtClean="0">
                <a:solidFill>
                  <a:srgbClr val="FF0000"/>
                </a:solidFill>
              </a:rPr>
              <a:t>Bigtable</a:t>
            </a:r>
            <a:r>
              <a:rPr lang="en-US" dirty="0" smtClean="0">
                <a:solidFill>
                  <a:srgbClr val="FF0000"/>
                </a:solidFill>
              </a:rPr>
              <a:t> storage layout</a:t>
            </a:r>
            <a:endParaRPr lang="en-US" dirty="0">
              <a:solidFill>
                <a:srgbClr val="FF0000"/>
              </a:solidFill>
            </a:endParaRPr>
          </a:p>
        </p:txBody>
      </p:sp>
    </p:spTree>
    <p:extLst>
      <p:ext uri="{BB962C8B-B14F-4D97-AF65-F5344CB8AC3E}">
        <p14:creationId xmlns:p14="http://schemas.microsoft.com/office/powerpoint/2010/main" xmlns="" val="10693546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B050"/>
                </a:solidFill>
              </a:rPr>
              <a:t>Management and Control Layer</a:t>
            </a:r>
            <a:endParaRPr lang="en-US" dirty="0">
              <a:solidFill>
                <a:srgbClr val="00B050"/>
              </a:solidFill>
            </a:endParaRPr>
          </a:p>
        </p:txBody>
      </p:sp>
      <p:sp>
        <p:nvSpPr>
          <p:cNvPr id="3" name="Content Placeholder 2"/>
          <p:cNvSpPr>
            <a:spLocks noGrp="1"/>
          </p:cNvSpPr>
          <p:nvPr>
            <p:ph idx="1"/>
          </p:nvPr>
        </p:nvSpPr>
        <p:spPr>
          <a:xfrm>
            <a:off x="357158" y="1214422"/>
            <a:ext cx="8572560" cy="5072098"/>
          </a:xfrm>
        </p:spPr>
        <p:txBody>
          <a:bodyPr>
            <a:normAutofit fontScale="85000" lnSpcReduction="10000"/>
          </a:bodyPr>
          <a:lstStyle/>
          <a:p>
            <a:r>
              <a:rPr lang="en-US" b="1" dirty="0" smtClean="0">
                <a:solidFill>
                  <a:srgbClr val="00B0F0"/>
                </a:solidFill>
              </a:rPr>
              <a:t>System metadata is critical</a:t>
            </a:r>
          </a:p>
          <a:p>
            <a:pPr lvl="1"/>
            <a:r>
              <a:rPr lang="en-US" dirty="0">
                <a:solidFill>
                  <a:srgbClr val="FF0000"/>
                </a:solidFill>
              </a:rPr>
              <a:t>Consensus based replication </a:t>
            </a:r>
            <a:r>
              <a:rPr lang="en-US" dirty="0"/>
              <a:t>for strong consistency and high availability (based on </a:t>
            </a:r>
            <a:r>
              <a:rPr lang="en-US" dirty="0" err="1">
                <a:solidFill>
                  <a:srgbClr val="FF0000"/>
                </a:solidFill>
              </a:rPr>
              <a:t>Paxos</a:t>
            </a:r>
            <a:r>
              <a:rPr lang="en-US" dirty="0"/>
              <a:t>)</a:t>
            </a:r>
          </a:p>
          <a:p>
            <a:pPr lvl="1"/>
            <a:r>
              <a:rPr lang="en-US" dirty="0" smtClean="0">
                <a:solidFill>
                  <a:srgbClr val="FF0000"/>
                </a:solidFill>
              </a:rPr>
              <a:t>Zookeeper </a:t>
            </a:r>
            <a:r>
              <a:rPr lang="en-US" dirty="0" smtClean="0"/>
              <a:t>in our implementation</a:t>
            </a:r>
          </a:p>
          <a:p>
            <a:r>
              <a:rPr lang="en-US" b="1" dirty="0" smtClean="0">
                <a:solidFill>
                  <a:srgbClr val="00B0F0"/>
                </a:solidFill>
              </a:rPr>
              <a:t>TM Master monitors the system</a:t>
            </a:r>
          </a:p>
          <a:p>
            <a:pPr lvl="1"/>
            <a:r>
              <a:rPr lang="en-US" dirty="0" smtClean="0"/>
              <a:t>Detect failures,  Coordinate recovery</a:t>
            </a:r>
          </a:p>
          <a:p>
            <a:pPr lvl="1"/>
            <a:r>
              <a:rPr lang="en-US" dirty="0" smtClean="0"/>
              <a:t>monitors performance:   Periodically obtain load and resource usage information</a:t>
            </a:r>
          </a:p>
          <a:p>
            <a:pPr lvl="1"/>
            <a:r>
              <a:rPr lang="en-US" dirty="0" smtClean="0"/>
              <a:t>Determine </a:t>
            </a:r>
          </a:p>
          <a:p>
            <a:pPr lvl="2"/>
            <a:r>
              <a:rPr lang="en-US" i="1" dirty="0" smtClean="0">
                <a:solidFill>
                  <a:srgbClr val="00B0F0"/>
                </a:solidFill>
              </a:rPr>
              <a:t>Which</a:t>
            </a:r>
            <a:r>
              <a:rPr lang="en-US" dirty="0" smtClean="0"/>
              <a:t> partition to migrate</a:t>
            </a:r>
          </a:p>
          <a:p>
            <a:pPr lvl="2"/>
            <a:r>
              <a:rPr lang="en-US" i="1" dirty="0" smtClean="0">
                <a:solidFill>
                  <a:srgbClr val="00B0F0"/>
                </a:solidFill>
              </a:rPr>
              <a:t>Where</a:t>
            </a:r>
            <a:r>
              <a:rPr lang="en-US" dirty="0" smtClean="0"/>
              <a:t> to migrate</a:t>
            </a:r>
          </a:p>
          <a:p>
            <a:pPr lvl="2"/>
            <a:r>
              <a:rPr lang="en-US" i="1" dirty="0" smtClean="0">
                <a:solidFill>
                  <a:srgbClr val="00B0F0"/>
                </a:solidFill>
              </a:rPr>
              <a:t>When</a:t>
            </a:r>
            <a:r>
              <a:rPr lang="en-US" dirty="0" smtClean="0"/>
              <a:t> to migrate</a:t>
            </a:r>
          </a:p>
          <a:p>
            <a:pPr marL="342900" lvl="2" indent="-342900">
              <a:buClr>
                <a:schemeClr val="accent1"/>
              </a:buClr>
              <a:buSzPct val="50000"/>
              <a:buFont typeface="Wingdings 2"/>
              <a:buChar char=""/>
            </a:pPr>
            <a:r>
              <a:rPr lang="en-US" sz="3200" b="1" dirty="0" smtClean="0">
                <a:solidFill>
                  <a:srgbClr val="00B0F0"/>
                </a:solidFill>
              </a:rPr>
              <a:t>Live Database Migration for elastic load balancing</a:t>
            </a:r>
          </a:p>
          <a:p>
            <a:pPr lvl="2"/>
            <a:endParaRPr lang="en-US" dirty="0" smtClean="0"/>
          </a:p>
          <a:p>
            <a:pPr lvl="1"/>
            <a:endParaRPr lang="en-US" dirty="0" smtClean="0"/>
          </a:p>
          <a:p>
            <a:pPr lvl="1"/>
            <a:endParaRPr lang="en-US" dirty="0" smtClean="0"/>
          </a:p>
        </p:txBody>
      </p:sp>
    </p:spTree>
    <p:extLst>
      <p:ext uri="{BB962C8B-B14F-4D97-AF65-F5344CB8AC3E}">
        <p14:creationId xmlns:p14="http://schemas.microsoft.com/office/powerpoint/2010/main" xmlns="" val="31764258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4429132"/>
            <a:ext cx="7772400" cy="1362075"/>
          </a:xfrm>
        </p:spPr>
        <p:txBody>
          <a:bodyPr/>
          <a:lstStyle/>
          <a:p>
            <a:r>
              <a:rPr lang="en-US" sz="4800" dirty="0" smtClean="0">
                <a:solidFill>
                  <a:srgbClr val="00B050"/>
                </a:solidFill>
              </a:rPr>
              <a:t>SQL Azure  (Microsoft)</a:t>
            </a:r>
            <a:endParaRPr lang="en-US" dirty="0">
              <a:solidFill>
                <a:srgbClr val="00B050"/>
              </a:solidFill>
            </a:endParaRPr>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2844" y="142852"/>
            <a:ext cx="8072494" cy="1470025"/>
          </a:xfrm>
        </p:spPr>
        <p:txBody>
          <a:bodyPr>
            <a:noAutofit/>
          </a:bodyPr>
          <a:lstStyle/>
          <a:p>
            <a:pPr algn="l"/>
            <a:r>
              <a:rPr lang="en-US" sz="3200" b="1" dirty="0" smtClean="0">
                <a:solidFill>
                  <a:srgbClr val="00B050"/>
                </a:solidFill>
              </a:rPr>
              <a:t>Second  Generation of </a:t>
            </a:r>
            <a:r>
              <a:rPr lang="en-US" altLang="zh-CN" sz="3200" b="1" dirty="0" smtClean="0">
                <a:solidFill>
                  <a:srgbClr val="00B050"/>
                </a:solidFill>
              </a:rPr>
              <a:t>Cloud-based data </a:t>
            </a:r>
            <a:r>
              <a:rPr lang="en-US" sz="3200" b="1" dirty="0" smtClean="0">
                <a:solidFill>
                  <a:srgbClr val="00B050"/>
                </a:solidFill>
              </a:rPr>
              <a:t/>
            </a:r>
            <a:br>
              <a:rPr lang="en-US" sz="3200" b="1" dirty="0" smtClean="0">
                <a:solidFill>
                  <a:srgbClr val="00B050"/>
                </a:solidFill>
              </a:rPr>
            </a:br>
            <a:r>
              <a:rPr lang="en-US" sz="3200" b="1" dirty="0" smtClean="0">
                <a:solidFill>
                  <a:srgbClr val="00B050"/>
                </a:solidFill>
              </a:rPr>
              <a:t>Management Systems</a:t>
            </a:r>
            <a:endParaRPr lang="zh-CN" altLang="en-US" sz="3200" b="1" dirty="0">
              <a:solidFill>
                <a:srgbClr val="00B050"/>
              </a:solidFill>
            </a:endParaRPr>
          </a:p>
        </p:txBody>
      </p:sp>
      <p:sp>
        <p:nvSpPr>
          <p:cNvPr id="3" name="内容占位符 2"/>
          <p:cNvSpPr>
            <a:spLocks noGrp="1"/>
          </p:cNvSpPr>
          <p:nvPr>
            <p:ph type="subTitle" idx="1"/>
          </p:nvPr>
        </p:nvSpPr>
        <p:spPr>
          <a:xfrm>
            <a:off x="285720" y="1571612"/>
            <a:ext cx="8501122" cy="4929222"/>
          </a:xfrm>
        </p:spPr>
        <p:txBody>
          <a:bodyPr>
            <a:normAutofit lnSpcReduction="10000"/>
          </a:bodyPr>
          <a:lstStyle/>
          <a:p>
            <a:pPr>
              <a:buFont typeface="Wingdings" pitchFamily="2" charset="2"/>
              <a:buChar char="Ø"/>
            </a:pPr>
            <a:r>
              <a:rPr lang="en-US" altLang="zh-CN" dirty="0" smtClean="0">
                <a:solidFill>
                  <a:schemeClr val="tx1">
                    <a:lumMod val="50000"/>
                    <a:lumOff val="50000"/>
                  </a:schemeClr>
                </a:solidFill>
              </a:rPr>
              <a:t> Key value Stores</a:t>
            </a:r>
          </a:p>
          <a:p>
            <a:pPr>
              <a:buFont typeface="Wingdings" pitchFamily="2" charset="2"/>
              <a:buChar char="Ø"/>
            </a:pPr>
            <a:r>
              <a:rPr lang="en-US" altLang="zh-CN" dirty="0" smtClean="0"/>
              <a:t> </a:t>
            </a:r>
            <a:r>
              <a:rPr lang="en-US" altLang="zh-CN" dirty="0" smtClean="0">
                <a:solidFill>
                  <a:schemeClr val="tx1"/>
                </a:solidFill>
              </a:rPr>
              <a:t>Transactional support in the cloud</a:t>
            </a:r>
          </a:p>
          <a:p>
            <a:pPr lvl="1" algn="l">
              <a:buFont typeface="Wingdings" pitchFamily="2" charset="2"/>
              <a:buChar char="ü"/>
            </a:pPr>
            <a:r>
              <a:rPr lang="en-US" sz="2400" dirty="0" smtClean="0">
                <a:solidFill>
                  <a:schemeClr val="tx1"/>
                </a:solidFill>
              </a:rPr>
              <a:t>Platforms for Update intensive workloads</a:t>
            </a:r>
          </a:p>
          <a:p>
            <a:pPr lvl="1" algn="l">
              <a:buFont typeface="Wingdings" pitchFamily="2" charset="2"/>
              <a:buChar char="ü"/>
            </a:pPr>
            <a:r>
              <a:rPr lang="en-US" sz="2400" dirty="0" smtClean="0">
                <a:solidFill>
                  <a:schemeClr val="tx1"/>
                </a:solidFill>
              </a:rPr>
              <a:t>Design Principles</a:t>
            </a:r>
          </a:p>
          <a:p>
            <a:pPr lvl="1" algn="l">
              <a:buFont typeface="Wingdings" pitchFamily="2" charset="2"/>
              <a:buChar char="ü"/>
            </a:pPr>
            <a:r>
              <a:rPr lang="en-US" sz="2400" dirty="0" smtClean="0">
                <a:solidFill>
                  <a:schemeClr val="tx1"/>
                </a:solidFill>
              </a:rPr>
              <a:t>Design Approaches</a:t>
            </a:r>
          </a:p>
          <a:p>
            <a:pPr lvl="2" algn="l">
              <a:buFont typeface="Arial" pitchFamily="34" charset="0"/>
              <a:buChar char="•"/>
            </a:pPr>
            <a:r>
              <a:rPr lang="en-US" altLang="zh-CN" sz="2000" dirty="0" err="1" smtClean="0">
                <a:solidFill>
                  <a:schemeClr val="tx1"/>
                </a:solidFill>
              </a:rPr>
              <a:t>Elastras</a:t>
            </a:r>
            <a:r>
              <a:rPr lang="en-US" altLang="zh-CN" sz="2000" dirty="0" smtClean="0">
                <a:solidFill>
                  <a:schemeClr val="tx1"/>
                </a:solidFill>
              </a:rPr>
              <a:t> Transaction Management (UCSB)</a:t>
            </a:r>
          </a:p>
          <a:p>
            <a:pPr lvl="2" algn="l">
              <a:buFont typeface="Arial" pitchFamily="34" charset="0"/>
              <a:buChar char="•"/>
            </a:pPr>
            <a:r>
              <a:rPr lang="en-US" altLang="zh-CN" sz="2000" dirty="0" smtClean="0">
                <a:solidFill>
                  <a:schemeClr val="tx1">
                    <a:lumMod val="50000"/>
                    <a:lumOff val="50000"/>
                  </a:schemeClr>
                </a:solidFill>
              </a:rPr>
              <a:t>SQL Azure (Microsoft)</a:t>
            </a:r>
          </a:p>
          <a:p>
            <a:pPr lvl="2" algn="l">
              <a:buFont typeface="Arial" pitchFamily="34" charset="0"/>
              <a:buChar char="•"/>
            </a:pPr>
            <a:r>
              <a:rPr lang="en-US" altLang="zh-CN" sz="2000" dirty="0" smtClean="0">
                <a:solidFill>
                  <a:schemeClr val="tx1">
                    <a:lumMod val="50000"/>
                    <a:lumOff val="50000"/>
                  </a:schemeClr>
                </a:solidFill>
              </a:rPr>
              <a:t>Relational Cloud (MIT)</a:t>
            </a:r>
          </a:p>
          <a:p>
            <a:pPr lvl="2" algn="l">
              <a:buFont typeface="Arial" pitchFamily="34" charset="0"/>
              <a:buChar char="•"/>
            </a:pPr>
            <a:r>
              <a:rPr lang="en-US" altLang="zh-CN" sz="2000" dirty="0" err="1" smtClean="0">
                <a:solidFill>
                  <a:schemeClr val="tx1"/>
                </a:solidFill>
              </a:rPr>
              <a:t>MegaStore</a:t>
            </a:r>
            <a:r>
              <a:rPr lang="en-US" altLang="zh-CN" sz="2000" dirty="0" smtClean="0">
                <a:solidFill>
                  <a:schemeClr val="tx1"/>
                </a:solidFill>
              </a:rPr>
              <a:t> (Google)</a:t>
            </a:r>
          </a:p>
          <a:p>
            <a:pPr lvl="2" algn="l">
              <a:buFont typeface="Arial" pitchFamily="34" charset="0"/>
              <a:buChar char="•"/>
            </a:pPr>
            <a:r>
              <a:rPr lang="en-US" altLang="zh-CN" sz="2000" dirty="0" smtClean="0">
                <a:solidFill>
                  <a:schemeClr val="tx1"/>
                </a:solidFill>
              </a:rPr>
              <a:t>Dynamic Partitioning: G-store (UCSB)</a:t>
            </a:r>
          </a:p>
          <a:p>
            <a:pPr lvl="2" algn="l">
              <a:buFont typeface="Arial" pitchFamily="34" charset="0"/>
              <a:buChar char="•"/>
            </a:pPr>
            <a:r>
              <a:rPr lang="en-US" altLang="zh-CN" sz="2000" dirty="0" smtClean="0">
                <a:solidFill>
                  <a:schemeClr val="tx1">
                    <a:lumMod val="50000"/>
                    <a:lumOff val="50000"/>
                  </a:schemeClr>
                </a:solidFill>
              </a:rPr>
              <a:t>Database on S3 (ETH)</a:t>
            </a:r>
          </a:p>
          <a:p>
            <a:pPr lvl="2" algn="l">
              <a:buFont typeface="Arial" pitchFamily="34" charset="0"/>
              <a:buChar char="•"/>
            </a:pPr>
            <a:r>
              <a:rPr lang="en-US" altLang="zh-CN" sz="2000" dirty="0" smtClean="0">
                <a:solidFill>
                  <a:schemeClr val="tx1"/>
                </a:solidFill>
              </a:rPr>
              <a:t>Consistency Rationing (ETH)</a:t>
            </a:r>
          </a:p>
          <a:p>
            <a:pPr lvl="2" algn="l">
              <a:buFont typeface="Arial" pitchFamily="34" charset="0"/>
              <a:buChar char="•"/>
            </a:pPr>
            <a:r>
              <a:rPr lang="en-US" altLang="zh-CN" sz="2000" dirty="0" smtClean="0">
                <a:solidFill>
                  <a:schemeClr val="tx1"/>
                </a:solidFill>
              </a:rPr>
              <a:t>Deuteronomy (Microsoft)</a:t>
            </a:r>
          </a:p>
        </p:txBody>
      </p:sp>
      <p:sp>
        <p:nvSpPr>
          <p:cNvPr id="4" name="TextBox 3"/>
          <p:cNvSpPr txBox="1"/>
          <p:nvPr/>
        </p:nvSpPr>
        <p:spPr>
          <a:xfrm>
            <a:off x="0" y="0"/>
            <a:ext cx="2786050" cy="584775"/>
          </a:xfrm>
          <a:prstGeom prst="rect">
            <a:avLst/>
          </a:prstGeom>
          <a:noFill/>
        </p:spPr>
        <p:txBody>
          <a:bodyPr wrap="square" rtlCol="0">
            <a:spAutoFit/>
          </a:bodyPr>
          <a:lstStyle/>
          <a:p>
            <a:r>
              <a:rPr lang="en-US" altLang="zh-CN" sz="3200" b="1" dirty="0" smtClean="0">
                <a:solidFill>
                  <a:srgbClr val="FFC000"/>
                </a:solidFill>
              </a:rPr>
              <a:t>Outline</a:t>
            </a:r>
            <a:endParaRPr lang="zh-CN" altLang="en-US" sz="3200" b="1" dirty="0">
              <a:solidFill>
                <a:srgbClr val="FFC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mph" presetSubtype="0" fill="hold" nodeType="clickEffect">
                                  <p:stCondLst>
                                    <p:cond delay="0"/>
                                  </p:stCondLst>
                                  <p:iterate type="lt">
                                    <p:tmPct val="4000"/>
                                  </p:iterate>
                                  <p:childTnLst>
                                    <p:set>
                                      <p:cBhvr override="childStyle">
                                        <p:cTn id="6" dur="500" fill="hold"/>
                                        <p:tgtEl>
                                          <p:spTgt spid="3">
                                            <p:txEl>
                                              <p:pRg st="2" end="2"/>
                                            </p:txEl>
                                          </p:spTgt>
                                        </p:tgtEl>
                                        <p:attrNameLst>
                                          <p:attrName>style.color</p:attrName>
                                        </p:attrNameLst>
                                      </p:cBhvr>
                                      <p:to>
                                        <p:clrVal>
                                          <a:srgbClr val="FF3300"/>
                                        </p:clrVal>
                                      </p:to>
                                    </p:set>
                                    <p:set>
                                      <p:cBhvr>
                                        <p:cTn id="7" dur="500" fill="hold"/>
                                        <p:tgtEl>
                                          <p:spTgt spid="3">
                                            <p:txEl>
                                              <p:pRg st="2" end="2"/>
                                            </p:txEl>
                                          </p:spTgt>
                                        </p:tgtEl>
                                        <p:attrNameLst>
                                          <p:attrName>fillcolor</p:attrName>
                                        </p:attrNameLst>
                                      </p:cBhvr>
                                      <p:to>
                                        <p:clrVal>
                                          <a:srgbClr val="FF3300"/>
                                        </p:clrVal>
                                      </p:to>
                                    </p:set>
                                    <p:set>
                                      <p:cBhvr>
                                        <p:cTn id="8" dur="500" fill="hold"/>
                                        <p:tgtEl>
                                          <p:spTgt spid="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B050"/>
                </a:solidFill>
              </a:rPr>
              <a:t>SQL Azure</a:t>
            </a:r>
            <a:br>
              <a:rPr lang="en-US" dirty="0">
                <a:solidFill>
                  <a:srgbClr val="00B050"/>
                </a:solidFill>
              </a:rPr>
            </a:br>
            <a:r>
              <a:rPr lang="en-US" sz="2200" dirty="0">
                <a:solidFill>
                  <a:srgbClr val="00B050"/>
                </a:solidFill>
              </a:rPr>
              <a:t>[Bernstein et al., ICDE 2011]</a:t>
            </a:r>
            <a:endParaRPr lang="en-US" dirty="0">
              <a:solidFill>
                <a:srgbClr val="00B050"/>
              </a:solidFill>
            </a:endParaRPr>
          </a:p>
        </p:txBody>
      </p:sp>
      <p:sp>
        <p:nvSpPr>
          <p:cNvPr id="3" name="Content Placeholder 2"/>
          <p:cNvSpPr>
            <a:spLocks noGrp="1"/>
          </p:cNvSpPr>
          <p:nvPr>
            <p:ph type="body" sz="quarter" idx="10"/>
          </p:nvPr>
        </p:nvSpPr>
        <p:spPr>
          <a:xfrm>
            <a:off x="381000" y="1716352"/>
            <a:ext cx="8382000" cy="4532048"/>
          </a:xfrm>
        </p:spPr>
        <p:txBody>
          <a:bodyPr>
            <a:normAutofit/>
          </a:bodyPr>
          <a:lstStyle/>
          <a:p>
            <a:r>
              <a:rPr lang="en-US" dirty="0" smtClean="0"/>
              <a:t>Transform </a:t>
            </a:r>
            <a:r>
              <a:rPr lang="en-US" dirty="0" smtClean="0">
                <a:solidFill>
                  <a:srgbClr val="FF0000"/>
                </a:solidFill>
              </a:rPr>
              <a:t>SQL Server for Cloud Computing</a:t>
            </a:r>
          </a:p>
          <a:p>
            <a:r>
              <a:rPr lang="en-US" dirty="0" smtClean="0">
                <a:solidFill>
                  <a:srgbClr val="0070C0"/>
                </a:solidFill>
              </a:rPr>
              <a:t>Small Data Sets</a:t>
            </a:r>
          </a:p>
          <a:p>
            <a:pPr lvl="1"/>
            <a:r>
              <a:rPr lang="en-US" dirty="0" smtClean="0"/>
              <a:t>Use a </a:t>
            </a:r>
            <a:r>
              <a:rPr lang="en-US" dirty="0" smtClean="0">
                <a:solidFill>
                  <a:srgbClr val="FF0000"/>
                </a:solidFill>
              </a:rPr>
              <a:t>single</a:t>
            </a:r>
            <a:r>
              <a:rPr lang="en-US" dirty="0" smtClean="0"/>
              <a:t> database</a:t>
            </a:r>
          </a:p>
          <a:p>
            <a:pPr lvl="1"/>
            <a:r>
              <a:rPr lang="en-US" dirty="0" smtClean="0"/>
              <a:t>Same model as on premise SQL Server</a:t>
            </a:r>
          </a:p>
          <a:p>
            <a:r>
              <a:rPr lang="en-US" dirty="0" smtClean="0">
                <a:solidFill>
                  <a:srgbClr val="0070C0"/>
                </a:solidFill>
              </a:rPr>
              <a:t>Large Data Sets </a:t>
            </a:r>
            <a:r>
              <a:rPr lang="en-US" dirty="0" smtClean="0"/>
              <a:t>and/or Massive Throughput</a:t>
            </a:r>
          </a:p>
          <a:p>
            <a:pPr lvl="1"/>
            <a:r>
              <a:rPr lang="en-US" dirty="0" smtClean="0">
                <a:solidFill>
                  <a:srgbClr val="FF0000"/>
                </a:solidFill>
              </a:rPr>
              <a:t>Partition</a:t>
            </a:r>
            <a:r>
              <a:rPr lang="en-US" dirty="0" smtClean="0"/>
              <a:t> data across many databases</a:t>
            </a:r>
          </a:p>
          <a:p>
            <a:pPr lvl="1"/>
            <a:r>
              <a:rPr lang="en-US" dirty="0" smtClean="0"/>
              <a:t>Application  code must be </a:t>
            </a:r>
            <a:r>
              <a:rPr lang="en-US" dirty="0" smtClean="0">
                <a:solidFill>
                  <a:srgbClr val="FF0000"/>
                </a:solidFill>
              </a:rPr>
              <a:t>partition aware</a:t>
            </a:r>
            <a:endParaRPr lang="en-US" dirty="0">
              <a:solidFill>
                <a:srgbClr val="FF0000"/>
              </a:solidFill>
            </a:endParaRPr>
          </a:p>
        </p:txBody>
      </p:sp>
    </p:spTree>
    <p:extLst>
      <p:ext uri="{BB962C8B-B14F-4D97-AF65-F5344CB8AC3E}">
        <p14:creationId xmlns:p14="http://schemas.microsoft.com/office/powerpoint/2010/main" xmlns="" val="81703894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8229600" cy="1066800"/>
          </a:xfrm>
        </p:spPr>
        <p:txBody>
          <a:bodyPr>
            <a:normAutofit/>
          </a:bodyPr>
          <a:lstStyle/>
          <a:p>
            <a:r>
              <a:rPr lang="en-US" sz="3600" dirty="0" smtClean="0">
                <a:solidFill>
                  <a:srgbClr val="00B050"/>
                </a:solidFill>
              </a:rPr>
              <a:t>Data Model</a:t>
            </a:r>
            <a:endParaRPr lang="en-US" sz="3600" dirty="0">
              <a:solidFill>
                <a:srgbClr val="00B050"/>
              </a:solidFill>
            </a:endParaRPr>
          </a:p>
        </p:txBody>
      </p:sp>
      <p:sp>
        <p:nvSpPr>
          <p:cNvPr id="3" name="Text Placeholder 2"/>
          <p:cNvSpPr>
            <a:spLocks noGrp="1"/>
          </p:cNvSpPr>
          <p:nvPr>
            <p:ph type="body" sz="quarter" idx="10"/>
          </p:nvPr>
        </p:nvSpPr>
        <p:spPr>
          <a:xfrm>
            <a:off x="0" y="714356"/>
            <a:ext cx="8929718" cy="5786478"/>
          </a:xfrm>
        </p:spPr>
        <p:txBody>
          <a:bodyPr>
            <a:normAutofit fontScale="92500" lnSpcReduction="10000"/>
          </a:bodyPr>
          <a:lstStyle/>
          <a:p>
            <a:r>
              <a:rPr lang="en-US" sz="2400" dirty="0" smtClean="0"/>
              <a:t>To ensure fast predictable performance, each </a:t>
            </a:r>
            <a:r>
              <a:rPr lang="en-US" sz="2400" dirty="0" smtClean="0">
                <a:solidFill>
                  <a:srgbClr val="FF0000"/>
                </a:solidFill>
              </a:rPr>
              <a:t>transaction is non-distributed</a:t>
            </a:r>
            <a:r>
              <a:rPr lang="en-US" sz="2400" dirty="0" smtClean="0"/>
              <a:t>.</a:t>
            </a:r>
          </a:p>
          <a:p>
            <a:r>
              <a:rPr lang="en-US" sz="2400" dirty="0" smtClean="0"/>
              <a:t>A logical database is called a</a:t>
            </a:r>
          </a:p>
          <a:p>
            <a:pPr>
              <a:buNone/>
            </a:pPr>
            <a:r>
              <a:rPr lang="en-US" sz="2400" dirty="0" smtClean="0"/>
              <a:t>      </a:t>
            </a:r>
            <a:r>
              <a:rPr lang="en-US" sz="2400" dirty="0" smtClean="0">
                <a:solidFill>
                  <a:srgbClr val="0070C0"/>
                </a:solidFill>
              </a:rPr>
              <a:t>table group</a:t>
            </a:r>
            <a:r>
              <a:rPr lang="en-US" sz="2400" dirty="0" smtClean="0"/>
              <a:t>.</a:t>
            </a:r>
          </a:p>
          <a:p>
            <a:pPr lvl="1">
              <a:buFont typeface="Wingdings" pitchFamily="2" charset="2"/>
              <a:buChar char="Ø"/>
            </a:pPr>
            <a:r>
              <a:rPr lang="en-US" sz="2400" dirty="0" smtClean="0"/>
              <a:t> </a:t>
            </a:r>
            <a:r>
              <a:rPr lang="en-US" sz="2400" dirty="0" smtClean="0">
                <a:solidFill>
                  <a:srgbClr val="0070C0"/>
                </a:solidFill>
              </a:rPr>
              <a:t>keyless</a:t>
            </a:r>
            <a:r>
              <a:rPr lang="en-US" sz="2400" dirty="0" smtClean="0"/>
              <a:t>,  </a:t>
            </a:r>
            <a:r>
              <a:rPr lang="en-US" sz="2400" dirty="0" err="1" smtClean="0"/>
              <a:t>ie</a:t>
            </a:r>
            <a:r>
              <a:rPr lang="en-US" sz="2400" dirty="0" smtClean="0"/>
              <a:t>, ordinary </a:t>
            </a:r>
            <a:r>
              <a:rPr lang="en-US" sz="2400" dirty="0" err="1" smtClean="0"/>
              <a:t>dbms</a:t>
            </a:r>
            <a:r>
              <a:rPr lang="en-US" sz="2400" dirty="0" smtClean="0"/>
              <a:t>,</a:t>
            </a:r>
          </a:p>
          <a:p>
            <a:pPr lvl="1">
              <a:buFont typeface="Wingdings" pitchFamily="2" charset="2"/>
              <a:buChar char="Ø"/>
            </a:pPr>
            <a:r>
              <a:rPr lang="en-US" sz="2400" dirty="0" smtClean="0"/>
              <a:t> </a:t>
            </a:r>
            <a:r>
              <a:rPr lang="en-US" sz="2400" dirty="0" smtClean="0">
                <a:solidFill>
                  <a:srgbClr val="0070C0"/>
                </a:solidFill>
              </a:rPr>
              <a:t>keyed</a:t>
            </a:r>
            <a:r>
              <a:rPr lang="en-US" sz="2400" dirty="0" smtClean="0"/>
              <a:t> </a:t>
            </a:r>
            <a:r>
              <a:rPr lang="zh-CN" altLang="en-US" sz="2400" dirty="0" smtClean="0"/>
              <a:t>（</a:t>
            </a:r>
            <a:r>
              <a:rPr lang="en-US" sz="2400" dirty="0" smtClean="0">
                <a:solidFill>
                  <a:srgbClr val="FF0000"/>
                </a:solidFill>
              </a:rPr>
              <a:t>partition key</a:t>
            </a:r>
            <a:r>
              <a:rPr lang="zh-CN" altLang="en-US" sz="2400" dirty="0" smtClean="0">
                <a:solidFill>
                  <a:srgbClr val="FF0000"/>
                </a:solidFill>
              </a:rPr>
              <a:t>）</a:t>
            </a:r>
            <a:r>
              <a:rPr lang="en-US" sz="2400" dirty="0" smtClean="0"/>
              <a:t>.</a:t>
            </a:r>
          </a:p>
          <a:p>
            <a:pPr lvl="1">
              <a:buNone/>
            </a:pPr>
            <a:endParaRPr lang="en-US" sz="2400" dirty="0" smtClean="0"/>
          </a:p>
          <a:p>
            <a:r>
              <a:rPr lang="en-US" sz="2400" dirty="0" smtClean="0"/>
              <a:t>A </a:t>
            </a:r>
            <a:r>
              <a:rPr lang="en-US" sz="2400" dirty="0" smtClean="0">
                <a:solidFill>
                  <a:srgbClr val="0070C0"/>
                </a:solidFill>
              </a:rPr>
              <a:t>row group </a:t>
            </a:r>
            <a:r>
              <a:rPr lang="en-US" sz="2400" dirty="0" smtClean="0"/>
              <a:t>is the set of </a:t>
            </a:r>
            <a:r>
              <a:rPr lang="en-US" sz="2400" dirty="0" smtClean="0">
                <a:solidFill>
                  <a:srgbClr val="FF0000"/>
                </a:solidFill>
              </a:rPr>
              <a:t>all rows </a:t>
            </a:r>
          </a:p>
          <a:p>
            <a:pPr>
              <a:buNone/>
            </a:pPr>
            <a:r>
              <a:rPr lang="en-US" sz="2400" dirty="0" smtClean="0">
                <a:solidFill>
                  <a:srgbClr val="FF0000"/>
                </a:solidFill>
              </a:rPr>
              <a:t>      </a:t>
            </a:r>
            <a:r>
              <a:rPr lang="en-US" sz="2400" dirty="0" smtClean="0"/>
              <a:t>in a table group that have the</a:t>
            </a:r>
          </a:p>
          <a:p>
            <a:pPr>
              <a:buNone/>
            </a:pPr>
            <a:r>
              <a:rPr lang="en-US" sz="2400" dirty="0" smtClean="0"/>
              <a:t>      </a:t>
            </a:r>
            <a:r>
              <a:rPr lang="en-US" sz="2400" dirty="0" smtClean="0">
                <a:solidFill>
                  <a:srgbClr val="FF0000"/>
                </a:solidFill>
              </a:rPr>
              <a:t>same partition key  value</a:t>
            </a:r>
            <a:r>
              <a:rPr lang="en-US" sz="2400" dirty="0" smtClean="0"/>
              <a:t>.</a:t>
            </a:r>
          </a:p>
          <a:p>
            <a:endParaRPr lang="en-US" sz="2400" dirty="0" smtClean="0"/>
          </a:p>
          <a:p>
            <a:r>
              <a:rPr lang="en-US" sz="2400" dirty="0" smtClean="0"/>
              <a:t>Cloud SQL Server requires </a:t>
            </a:r>
          </a:p>
          <a:p>
            <a:pPr>
              <a:buNone/>
            </a:pPr>
            <a:r>
              <a:rPr lang="en-US" sz="2400" dirty="0" smtClean="0">
                <a:solidFill>
                  <a:srgbClr val="FF0000"/>
                </a:solidFill>
              </a:rPr>
              <a:t>     each transaction to execute on </a:t>
            </a:r>
          </a:p>
          <a:p>
            <a:pPr>
              <a:buNone/>
            </a:pPr>
            <a:r>
              <a:rPr lang="en-US" sz="2400" dirty="0" smtClean="0">
                <a:solidFill>
                  <a:srgbClr val="FF0000"/>
                </a:solidFill>
              </a:rPr>
              <a:t>     one table group</a:t>
            </a:r>
            <a:r>
              <a:rPr lang="en-US" sz="2400" dirty="0" smtClean="0"/>
              <a:t>.  </a:t>
            </a:r>
          </a:p>
          <a:p>
            <a:r>
              <a:rPr lang="en-US" sz="2400" dirty="0" smtClean="0"/>
              <a:t>If table group is </a:t>
            </a:r>
            <a:r>
              <a:rPr lang="en-US" sz="2400" dirty="0" smtClean="0">
                <a:solidFill>
                  <a:srgbClr val="0070C0"/>
                </a:solidFill>
              </a:rPr>
              <a:t>keyed</a:t>
            </a:r>
            <a:r>
              <a:rPr lang="en-US" sz="2400" dirty="0" smtClean="0"/>
              <a:t>, then the </a:t>
            </a:r>
          </a:p>
          <a:p>
            <a:pPr>
              <a:buNone/>
            </a:pPr>
            <a:r>
              <a:rPr lang="en-US" sz="2400" dirty="0" smtClean="0"/>
              <a:t>      transaction can read and write </a:t>
            </a:r>
          </a:p>
          <a:p>
            <a:pPr>
              <a:buNone/>
            </a:pPr>
            <a:r>
              <a:rPr lang="en-US" sz="2400" dirty="0" smtClean="0"/>
              <a:t>      rows of </a:t>
            </a:r>
            <a:r>
              <a:rPr lang="en-US" sz="2400" dirty="0" smtClean="0">
                <a:solidFill>
                  <a:srgbClr val="FF0000"/>
                </a:solidFill>
              </a:rPr>
              <a:t>only one row group</a:t>
            </a:r>
            <a:r>
              <a:rPr lang="en-US" sz="2400" dirty="0" smtClean="0"/>
              <a:t>.</a:t>
            </a:r>
            <a:endParaRPr lang="en-US" sz="2400" dirty="0"/>
          </a:p>
        </p:txBody>
      </p:sp>
      <p:pic>
        <p:nvPicPr>
          <p:cNvPr id="4" name="图片 3" descr="data model.png"/>
          <p:cNvPicPr>
            <a:picLocks noChangeAspect="1"/>
          </p:cNvPicPr>
          <p:nvPr/>
        </p:nvPicPr>
        <p:blipFill>
          <a:blip r:embed="rId3" cstate="print"/>
          <a:stretch>
            <a:fillRect/>
          </a:stretch>
        </p:blipFill>
        <p:spPr>
          <a:xfrm>
            <a:off x="4714876" y="1428736"/>
            <a:ext cx="4565391" cy="5072098"/>
          </a:xfrm>
          <a:prstGeom prst="rect">
            <a:avLst/>
          </a:prstGeom>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939784"/>
          </a:xfrm>
        </p:spPr>
        <p:txBody>
          <a:bodyPr/>
          <a:lstStyle/>
          <a:p>
            <a:r>
              <a:rPr lang="en-US" dirty="0" smtClean="0">
                <a:solidFill>
                  <a:srgbClr val="00B050"/>
                </a:solidFill>
              </a:rPr>
              <a:t>Physical Data Model</a:t>
            </a:r>
            <a:endParaRPr lang="en-US" dirty="0">
              <a:solidFill>
                <a:srgbClr val="00B050"/>
              </a:solidFill>
            </a:endParaRPr>
          </a:p>
        </p:txBody>
      </p:sp>
      <p:sp>
        <p:nvSpPr>
          <p:cNvPr id="3" name="Text Placeholder 2"/>
          <p:cNvSpPr>
            <a:spLocks noGrp="1"/>
          </p:cNvSpPr>
          <p:nvPr>
            <p:ph type="body" sz="quarter" idx="10"/>
          </p:nvPr>
        </p:nvSpPr>
        <p:spPr>
          <a:xfrm>
            <a:off x="285720" y="1000108"/>
            <a:ext cx="8858280" cy="5857892"/>
          </a:xfrm>
        </p:spPr>
        <p:txBody>
          <a:bodyPr/>
          <a:lstStyle/>
          <a:p>
            <a:r>
              <a:rPr lang="en-US" dirty="0" smtClean="0">
                <a:solidFill>
                  <a:srgbClr val="0070C0"/>
                </a:solidFill>
              </a:rPr>
              <a:t>Keyed table group </a:t>
            </a:r>
            <a:r>
              <a:rPr lang="en-US" dirty="0" smtClean="0"/>
              <a:t>is split into </a:t>
            </a:r>
            <a:r>
              <a:rPr lang="en-US" dirty="0" smtClean="0">
                <a:solidFill>
                  <a:srgbClr val="FF0000"/>
                </a:solidFill>
              </a:rPr>
              <a:t>partitions based on ranges </a:t>
            </a:r>
            <a:r>
              <a:rPr lang="en-US" dirty="0" smtClean="0"/>
              <a:t>of its partition key.</a:t>
            </a:r>
          </a:p>
          <a:p>
            <a:r>
              <a:rPr lang="en-US" dirty="0" smtClean="0">
                <a:solidFill>
                  <a:srgbClr val="0070C0"/>
                </a:solidFill>
              </a:rPr>
              <a:t>Partitions</a:t>
            </a:r>
            <a:r>
              <a:rPr lang="en-US" dirty="0" smtClean="0"/>
              <a:t> are </a:t>
            </a:r>
            <a:r>
              <a:rPr lang="en-US" dirty="0" smtClean="0">
                <a:solidFill>
                  <a:srgbClr val="FF0000"/>
                </a:solidFill>
              </a:rPr>
              <a:t>replicated</a:t>
            </a:r>
            <a:r>
              <a:rPr lang="en-US" dirty="0" smtClean="0"/>
              <a:t> for high availability.</a:t>
            </a:r>
          </a:p>
          <a:p>
            <a:r>
              <a:rPr lang="en-US" dirty="0" smtClean="0"/>
              <a:t>For each partition, one replica is </a:t>
            </a:r>
            <a:r>
              <a:rPr lang="en-US" dirty="0" smtClean="0">
                <a:solidFill>
                  <a:srgbClr val="FF0000"/>
                </a:solidFill>
              </a:rPr>
              <a:t>primary</a:t>
            </a:r>
            <a:r>
              <a:rPr lang="en-US" dirty="0" smtClean="0"/>
              <a:t>.</a:t>
            </a:r>
          </a:p>
          <a:p>
            <a:r>
              <a:rPr lang="en-US" dirty="0" smtClean="0"/>
              <a:t>A </a:t>
            </a:r>
            <a:r>
              <a:rPr lang="en-US" dirty="0" smtClean="0">
                <a:solidFill>
                  <a:srgbClr val="0070C0"/>
                </a:solidFill>
              </a:rPr>
              <a:t>transaction executes </a:t>
            </a:r>
            <a:r>
              <a:rPr lang="en-US" dirty="0" smtClean="0"/>
              <a:t>using the </a:t>
            </a:r>
            <a:r>
              <a:rPr lang="en-US" dirty="0" smtClean="0">
                <a:solidFill>
                  <a:srgbClr val="FF0000"/>
                </a:solidFill>
              </a:rPr>
              <a:t>primary</a:t>
            </a:r>
            <a:r>
              <a:rPr lang="en-US" dirty="0" smtClean="0"/>
              <a:t> replica with its row group.</a:t>
            </a:r>
          </a:p>
          <a:p>
            <a:r>
              <a:rPr lang="en-US" dirty="0" smtClean="0"/>
              <a:t>Primary ships updates to other replicas.</a:t>
            </a:r>
          </a:p>
          <a:p>
            <a:r>
              <a:rPr lang="en-US" dirty="0" smtClean="0"/>
              <a:t>A server stores a </a:t>
            </a:r>
            <a:r>
              <a:rPr lang="en-US" dirty="0" smtClean="0">
                <a:solidFill>
                  <a:srgbClr val="FF0000"/>
                </a:solidFill>
              </a:rPr>
              <a:t>mix of primary and secondary</a:t>
            </a:r>
            <a:r>
              <a:rPr lang="en-US" dirty="0" smtClean="0"/>
              <a:t>.</a:t>
            </a:r>
            <a:endParaRPr lang="en-US" dirty="0"/>
          </a:p>
        </p:txBody>
      </p:sp>
      <p:pic>
        <p:nvPicPr>
          <p:cNvPr id="5" name="图片 4" descr="22222.JPG"/>
          <p:cNvPicPr>
            <a:picLocks noChangeAspect="1"/>
          </p:cNvPicPr>
          <p:nvPr/>
        </p:nvPicPr>
        <p:blipFill>
          <a:blip r:embed="rId2"/>
          <a:stretch>
            <a:fillRect/>
          </a:stretch>
        </p:blipFill>
        <p:spPr>
          <a:xfrm>
            <a:off x="4500562" y="5072074"/>
            <a:ext cx="3267075" cy="1524000"/>
          </a:xfrm>
          <a:prstGeom prst="rect">
            <a:avLst/>
          </a:prstGeom>
        </p:spPr>
      </p:pic>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normAutofit/>
          </a:bodyPr>
          <a:lstStyle/>
          <a:p>
            <a:r>
              <a:rPr lang="en-US" sz="3600" dirty="0" smtClean="0">
                <a:solidFill>
                  <a:srgbClr val="00B050"/>
                </a:solidFill>
              </a:rPr>
              <a:t>Replication (Commit protocol)</a:t>
            </a:r>
            <a:endParaRPr lang="en-US" sz="3600" dirty="0">
              <a:solidFill>
                <a:srgbClr val="00B050"/>
              </a:solidFill>
            </a:endParaRPr>
          </a:p>
        </p:txBody>
      </p:sp>
      <p:sp>
        <p:nvSpPr>
          <p:cNvPr id="3" name="Text Placeholder 2"/>
          <p:cNvSpPr>
            <a:spLocks noGrp="1"/>
          </p:cNvSpPr>
          <p:nvPr>
            <p:ph type="body" sz="quarter" idx="10"/>
          </p:nvPr>
        </p:nvSpPr>
        <p:spPr>
          <a:xfrm>
            <a:off x="0" y="1000108"/>
            <a:ext cx="8915400" cy="5629292"/>
          </a:xfrm>
        </p:spPr>
        <p:txBody>
          <a:bodyPr>
            <a:normAutofit/>
          </a:bodyPr>
          <a:lstStyle/>
          <a:p>
            <a:r>
              <a:rPr lang="en-US" sz="2400" dirty="0" smtClean="0">
                <a:solidFill>
                  <a:srgbClr val="0070C0"/>
                </a:solidFill>
              </a:rPr>
              <a:t>Primary</a:t>
            </a:r>
            <a:r>
              <a:rPr lang="en-US" sz="2400" dirty="0" smtClean="0"/>
              <a:t> generates an </a:t>
            </a:r>
            <a:r>
              <a:rPr lang="en-US" sz="2400" dirty="0" smtClean="0">
                <a:solidFill>
                  <a:srgbClr val="FF0000"/>
                </a:solidFill>
              </a:rPr>
              <a:t>after-image</a:t>
            </a:r>
            <a:r>
              <a:rPr lang="en-US" sz="2400" dirty="0" smtClean="0"/>
              <a:t> for each update.</a:t>
            </a:r>
          </a:p>
          <a:p>
            <a:r>
              <a:rPr lang="en-US" sz="2400" dirty="0" smtClean="0"/>
              <a:t>Up-date </a:t>
            </a:r>
            <a:r>
              <a:rPr lang="en-US" sz="2400" dirty="0" smtClean="0">
                <a:solidFill>
                  <a:srgbClr val="FF0000"/>
                </a:solidFill>
              </a:rPr>
              <a:t>records are streamed </a:t>
            </a:r>
            <a:r>
              <a:rPr lang="en-US" sz="2400" dirty="0" smtClean="0"/>
              <a:t>to secondary.</a:t>
            </a:r>
          </a:p>
          <a:p>
            <a:r>
              <a:rPr lang="en-US" sz="2400" dirty="0" smtClean="0"/>
              <a:t>If transaction </a:t>
            </a:r>
            <a:r>
              <a:rPr lang="en-US" sz="2400" dirty="0" smtClean="0">
                <a:solidFill>
                  <a:srgbClr val="0070C0"/>
                </a:solidFill>
              </a:rPr>
              <a:t>aborts</a:t>
            </a:r>
            <a:r>
              <a:rPr lang="en-US" sz="2400" dirty="0" smtClean="0"/>
              <a:t>, send </a:t>
            </a:r>
          </a:p>
          <a:p>
            <a:pPr>
              <a:buNone/>
            </a:pPr>
            <a:r>
              <a:rPr lang="en-US" sz="2400" dirty="0" smtClean="0">
                <a:solidFill>
                  <a:srgbClr val="FF0000"/>
                </a:solidFill>
              </a:rPr>
              <a:t>      ABORT</a:t>
            </a:r>
            <a:r>
              <a:rPr lang="en-US" sz="2400" dirty="0" smtClean="0"/>
              <a:t> to </a:t>
            </a:r>
            <a:r>
              <a:rPr lang="en-US" sz="2400" dirty="0" err="1" smtClean="0"/>
              <a:t>secondaries</a:t>
            </a:r>
            <a:r>
              <a:rPr lang="en-US" sz="2400" dirty="0" smtClean="0"/>
              <a:t>.</a:t>
            </a:r>
          </a:p>
          <a:p>
            <a:r>
              <a:rPr lang="en-US" sz="2400" dirty="0" smtClean="0"/>
              <a:t>If transaction </a:t>
            </a:r>
            <a:r>
              <a:rPr lang="en-US" sz="2400" dirty="0" smtClean="0">
                <a:solidFill>
                  <a:srgbClr val="0070C0"/>
                </a:solidFill>
              </a:rPr>
              <a:t>commits</a:t>
            </a:r>
            <a:r>
              <a:rPr lang="en-US" sz="2400" dirty="0" smtClean="0"/>
              <a:t>, send</a:t>
            </a:r>
          </a:p>
          <a:p>
            <a:pPr>
              <a:buNone/>
            </a:pPr>
            <a:r>
              <a:rPr lang="en-US" sz="2400" dirty="0" smtClean="0"/>
              <a:t>     </a:t>
            </a:r>
            <a:r>
              <a:rPr lang="en-US" sz="2400" dirty="0" smtClean="0">
                <a:solidFill>
                  <a:srgbClr val="FF0000"/>
                </a:solidFill>
              </a:rPr>
              <a:t>COMMIT</a:t>
            </a:r>
            <a:r>
              <a:rPr lang="en-US" sz="2400" dirty="0" smtClean="0"/>
              <a:t> to </a:t>
            </a:r>
            <a:r>
              <a:rPr lang="en-US" sz="2400" dirty="0" err="1" smtClean="0"/>
              <a:t>secondaries</a:t>
            </a:r>
            <a:r>
              <a:rPr lang="en-US" sz="2400" dirty="0" smtClean="0"/>
              <a:t> with</a:t>
            </a:r>
          </a:p>
          <a:p>
            <a:pPr>
              <a:buNone/>
            </a:pPr>
            <a:r>
              <a:rPr lang="en-US" sz="2400" dirty="0" smtClean="0"/>
              <a:t>     a </a:t>
            </a:r>
            <a:r>
              <a:rPr lang="en-US" sz="2400" dirty="0" smtClean="0">
                <a:solidFill>
                  <a:srgbClr val="FF0000"/>
                </a:solidFill>
              </a:rPr>
              <a:t>commit sequence number</a:t>
            </a:r>
          </a:p>
          <a:p>
            <a:r>
              <a:rPr lang="en-US" sz="2400" dirty="0" smtClean="0"/>
              <a:t>Each secondary </a:t>
            </a:r>
            <a:r>
              <a:rPr lang="en-US" sz="2400" dirty="0" smtClean="0">
                <a:solidFill>
                  <a:srgbClr val="FF0000"/>
                </a:solidFill>
              </a:rPr>
              <a:t>applies updates</a:t>
            </a:r>
          </a:p>
          <a:p>
            <a:pPr>
              <a:buNone/>
            </a:pPr>
            <a:r>
              <a:rPr lang="en-US" sz="2400" dirty="0" smtClean="0">
                <a:solidFill>
                  <a:srgbClr val="FF0000"/>
                </a:solidFill>
              </a:rPr>
              <a:t>     </a:t>
            </a:r>
            <a:r>
              <a:rPr lang="en-US" sz="2400" dirty="0" smtClean="0"/>
              <a:t>in </a:t>
            </a:r>
            <a:r>
              <a:rPr lang="en-US" sz="2400" dirty="0" smtClean="0">
                <a:solidFill>
                  <a:srgbClr val="00B0F0"/>
                </a:solidFill>
              </a:rPr>
              <a:t>commit sequence number</a:t>
            </a:r>
            <a:r>
              <a:rPr lang="en-US" sz="2400" dirty="0" smtClean="0"/>
              <a:t>, </a:t>
            </a:r>
          </a:p>
          <a:p>
            <a:pPr>
              <a:buNone/>
            </a:pPr>
            <a:r>
              <a:rPr lang="en-US" sz="2400" dirty="0" smtClean="0"/>
              <a:t>     and sends </a:t>
            </a:r>
            <a:r>
              <a:rPr lang="en-US" sz="2400" dirty="0" smtClean="0">
                <a:solidFill>
                  <a:srgbClr val="FF0000"/>
                </a:solidFill>
              </a:rPr>
              <a:t>ACK</a:t>
            </a:r>
            <a:r>
              <a:rPr lang="en-US" sz="2400" dirty="0" smtClean="0"/>
              <a:t> to primary.</a:t>
            </a:r>
          </a:p>
          <a:p>
            <a:r>
              <a:rPr lang="en-US" sz="2400" dirty="0" smtClean="0"/>
              <a:t>If primary receives </a:t>
            </a:r>
            <a:r>
              <a:rPr lang="en-US" sz="2400" dirty="0" smtClean="0">
                <a:solidFill>
                  <a:srgbClr val="00B0F0"/>
                </a:solidFill>
              </a:rPr>
              <a:t>ACK from</a:t>
            </a:r>
          </a:p>
          <a:p>
            <a:pPr>
              <a:buNone/>
            </a:pPr>
            <a:r>
              <a:rPr lang="en-US" sz="2400" dirty="0" smtClean="0">
                <a:solidFill>
                  <a:srgbClr val="00B0F0"/>
                </a:solidFill>
              </a:rPr>
              <a:t>      majority</a:t>
            </a:r>
            <a:r>
              <a:rPr lang="en-US" sz="2400" dirty="0" smtClean="0"/>
              <a:t>, then </a:t>
            </a:r>
            <a:r>
              <a:rPr lang="en-US" sz="2400" dirty="0" smtClean="0">
                <a:solidFill>
                  <a:srgbClr val="FF0000"/>
                </a:solidFill>
              </a:rPr>
              <a:t>success</a:t>
            </a:r>
            <a:r>
              <a:rPr lang="en-US" sz="2400" dirty="0" smtClean="0"/>
              <a:t>.</a:t>
            </a:r>
          </a:p>
          <a:p>
            <a:pPr>
              <a:buNone/>
            </a:pPr>
            <a:r>
              <a:rPr lang="en-US" sz="2400" dirty="0" smtClean="0"/>
              <a:t>       Otherwise </a:t>
            </a:r>
            <a:r>
              <a:rPr lang="en-US" sz="2400" dirty="0" smtClean="0">
                <a:solidFill>
                  <a:srgbClr val="FF0000"/>
                </a:solidFill>
              </a:rPr>
              <a:t>block</a:t>
            </a:r>
            <a:endParaRPr lang="en-US" sz="2400" dirty="0">
              <a:solidFill>
                <a:srgbClr val="FF0000"/>
              </a:solidFill>
            </a:endParaRPr>
          </a:p>
        </p:txBody>
      </p:sp>
      <p:pic>
        <p:nvPicPr>
          <p:cNvPr id="4" name="Picture 2"/>
          <p:cNvPicPr>
            <a:picLocks noChangeAspect="1" noChangeArrowheads="1"/>
          </p:cNvPicPr>
          <p:nvPr/>
        </p:nvPicPr>
        <p:blipFill>
          <a:blip r:embed="rId2" cstate="print">
            <a:extLst>
              <a:ext uri="{28A0092B-C50C-407E-A947-70E740481C1C}">
                <a14:useLocalDpi xmlns="" xmlns:a14="http://schemas.microsoft.com/office/drawing/2010/main" xmlns:mv="urn:schemas-microsoft-com:mac:vml" xmlns:mc="http://schemas.openxmlformats.org/markup-compatibility/2006" val="0"/>
              </a:ext>
            </a:extLst>
          </a:blip>
          <a:srcRect/>
          <a:stretch>
            <a:fillRect/>
          </a:stretch>
        </p:blipFill>
        <p:spPr bwMode="auto">
          <a:xfrm>
            <a:off x="4786314" y="1857364"/>
            <a:ext cx="4357686" cy="4875088"/>
          </a:xfrm>
          <a:prstGeom prst="rect">
            <a:avLst/>
          </a:prstGeom>
          <a:noFill/>
          <a:ln>
            <a:noFill/>
          </a:ln>
          <a:effectLst/>
          <a:extLst>
            <a:ext uri="{909E8E84-426E-40DD-AFC4-6F175D3DCCD1}">
              <a14:hiddenFill xmlns="" xmlns:a14="http://schemas.microsoft.com/office/drawing/2010/main" xmlns:mv="urn:schemas-microsoft-com:mac:vml" xmlns:mc="http://schemas.openxmlformats.org/markup-compatibility/2006">
                <a:solidFill>
                  <a:schemeClr val="accent1"/>
                </a:solidFill>
              </a14:hiddenFill>
            </a:ext>
            <a:ext uri="{91240B29-F687-4F45-9708-019B960494DF}">
              <a14:hiddenLine xmlns=""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Highlights of SQL Azure</a:t>
            </a:r>
            <a:endParaRPr lang="en-US" dirty="0">
              <a:solidFill>
                <a:srgbClr val="00B050"/>
              </a:solidFill>
            </a:endParaRPr>
          </a:p>
        </p:txBody>
      </p:sp>
      <p:sp>
        <p:nvSpPr>
          <p:cNvPr id="3" name="Text Placeholder 2"/>
          <p:cNvSpPr>
            <a:spLocks noGrp="1"/>
          </p:cNvSpPr>
          <p:nvPr>
            <p:ph type="body" sz="quarter" idx="10"/>
          </p:nvPr>
        </p:nvSpPr>
        <p:spPr>
          <a:xfrm>
            <a:off x="381000" y="1411552"/>
            <a:ext cx="8534400" cy="4151048"/>
          </a:xfrm>
        </p:spPr>
        <p:txBody>
          <a:bodyPr>
            <a:normAutofit/>
          </a:bodyPr>
          <a:lstStyle/>
          <a:p>
            <a:r>
              <a:rPr lang="en-US" dirty="0" smtClean="0"/>
              <a:t>Keyed partitions on </a:t>
            </a:r>
            <a:r>
              <a:rPr lang="en-US" dirty="0" smtClean="0">
                <a:solidFill>
                  <a:srgbClr val="FF0000"/>
                </a:solidFill>
              </a:rPr>
              <a:t>one server</a:t>
            </a:r>
            <a:r>
              <a:rPr lang="en-US" dirty="0" smtClean="0"/>
              <a:t>.</a:t>
            </a:r>
          </a:p>
          <a:p>
            <a:r>
              <a:rPr lang="en-US" dirty="0" smtClean="0"/>
              <a:t>Simple </a:t>
            </a:r>
            <a:r>
              <a:rPr lang="en-US" dirty="0" smtClean="0">
                <a:solidFill>
                  <a:srgbClr val="FF0000"/>
                </a:solidFill>
              </a:rPr>
              <a:t>one phase commit </a:t>
            </a:r>
            <a:r>
              <a:rPr lang="en-US" dirty="0" smtClean="0"/>
              <a:t>for replication</a:t>
            </a:r>
          </a:p>
          <a:p>
            <a:r>
              <a:rPr lang="en-US" dirty="0" smtClean="0"/>
              <a:t>Automated system management</a:t>
            </a:r>
          </a:p>
          <a:p>
            <a:pPr lvl="1"/>
            <a:r>
              <a:rPr lang="en-US" dirty="0" smtClean="0"/>
              <a:t>Failure detection and recovery</a:t>
            </a:r>
          </a:p>
          <a:p>
            <a:pPr lvl="1"/>
            <a:r>
              <a:rPr lang="en-US" dirty="0" smtClean="0"/>
              <a:t>Resource metering (for billing)</a:t>
            </a:r>
          </a:p>
          <a:p>
            <a:endParaRPr lang="en-US"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4286256"/>
            <a:ext cx="7772400" cy="1362075"/>
          </a:xfrm>
        </p:spPr>
        <p:txBody>
          <a:bodyPr>
            <a:normAutofit/>
          </a:bodyPr>
          <a:lstStyle/>
          <a:p>
            <a:r>
              <a:rPr lang="en-US" sz="4800" dirty="0" err="1" smtClean="0">
                <a:solidFill>
                  <a:srgbClr val="00B050"/>
                </a:solidFill>
              </a:rPr>
              <a:t>MegaStore</a:t>
            </a:r>
            <a:r>
              <a:rPr lang="en-US" sz="4800" dirty="0" smtClean="0">
                <a:solidFill>
                  <a:srgbClr val="00B050"/>
                </a:solidFill>
              </a:rPr>
              <a:t> (Google)</a:t>
            </a:r>
            <a:endParaRPr lang="en-US" sz="4800"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solidFill>
                  <a:srgbClr val="00B050"/>
                </a:solidFill>
              </a:rPr>
              <a:t>Megastore</a:t>
            </a:r>
            <a:endParaRPr lang="ko-KR" altLang="en-US" dirty="0">
              <a:solidFill>
                <a:srgbClr val="00B050"/>
              </a:solidFill>
            </a:endParaRPr>
          </a:p>
        </p:txBody>
      </p:sp>
      <p:sp>
        <p:nvSpPr>
          <p:cNvPr id="3" name="내용 개체 틀 2"/>
          <p:cNvSpPr>
            <a:spLocks noGrp="1"/>
          </p:cNvSpPr>
          <p:nvPr>
            <p:ph idx="1"/>
          </p:nvPr>
        </p:nvSpPr>
        <p:spPr/>
        <p:txBody>
          <a:bodyPr>
            <a:normAutofit lnSpcReduction="10000"/>
          </a:bodyPr>
          <a:lstStyle/>
          <a:p>
            <a:r>
              <a:rPr lang="en-US" altLang="ko-KR" dirty="0" smtClean="0"/>
              <a:t>The </a:t>
            </a:r>
            <a:r>
              <a:rPr lang="en-US" altLang="ko-KR" dirty="0" smtClean="0">
                <a:solidFill>
                  <a:srgbClr val="0070C0"/>
                </a:solidFill>
              </a:rPr>
              <a:t>largest system </a:t>
            </a:r>
            <a:r>
              <a:rPr lang="en-US" altLang="ko-KR" dirty="0" smtClean="0"/>
              <a:t>deployed that use </a:t>
            </a:r>
            <a:r>
              <a:rPr lang="en-US" altLang="ko-KR" b="1" i="1" dirty="0" err="1" smtClean="0">
                <a:solidFill>
                  <a:srgbClr val="FF0000"/>
                </a:solidFill>
              </a:rPr>
              <a:t>Paxos</a:t>
            </a:r>
            <a:r>
              <a:rPr lang="en-US" altLang="ko-KR" dirty="0" smtClean="0"/>
              <a:t> to replicate primary </a:t>
            </a:r>
            <a:r>
              <a:rPr lang="en-US" altLang="ko-KR" dirty="0" smtClean="0">
                <a:solidFill>
                  <a:srgbClr val="FF0000"/>
                </a:solidFill>
              </a:rPr>
              <a:t>user data </a:t>
            </a:r>
            <a:r>
              <a:rPr lang="en-US" altLang="ko-KR" dirty="0" smtClean="0"/>
              <a:t>across datacenters on every write</a:t>
            </a:r>
          </a:p>
          <a:p>
            <a:r>
              <a:rPr lang="en-US" altLang="ko-KR" dirty="0" smtClean="0">
                <a:solidFill>
                  <a:srgbClr val="0070C0"/>
                </a:solidFill>
              </a:rPr>
              <a:t>Key contributions</a:t>
            </a:r>
          </a:p>
          <a:p>
            <a:pPr lvl="1"/>
            <a:r>
              <a:rPr lang="en-US" altLang="ko-KR" dirty="0" smtClean="0"/>
              <a:t>The design of a data model and storage system </a:t>
            </a:r>
            <a:r>
              <a:rPr lang="en-US" altLang="ko-KR" dirty="0" smtClean="0">
                <a:solidFill>
                  <a:srgbClr val="0070C0"/>
                </a:solidFill>
              </a:rPr>
              <a:t>for</a:t>
            </a:r>
            <a:r>
              <a:rPr lang="en-US" altLang="ko-KR" dirty="0" smtClean="0"/>
              <a:t> </a:t>
            </a:r>
            <a:r>
              <a:rPr lang="en-US" altLang="ko-KR" dirty="0" smtClean="0">
                <a:solidFill>
                  <a:srgbClr val="0070C0"/>
                </a:solidFill>
              </a:rPr>
              <a:t>rapid development </a:t>
            </a:r>
            <a:r>
              <a:rPr lang="en-US" altLang="ko-KR" dirty="0" smtClean="0"/>
              <a:t>of interactive applications</a:t>
            </a:r>
          </a:p>
          <a:p>
            <a:pPr lvl="1"/>
            <a:r>
              <a:rPr lang="en-US" altLang="ko-KR" dirty="0" smtClean="0"/>
              <a:t>Optimized for </a:t>
            </a:r>
            <a:r>
              <a:rPr lang="en-US" altLang="ko-KR" dirty="0" smtClean="0">
                <a:solidFill>
                  <a:srgbClr val="0070C0"/>
                </a:solidFill>
              </a:rPr>
              <a:t>low-latency</a:t>
            </a:r>
            <a:r>
              <a:rPr lang="en-US" altLang="ko-KR" dirty="0" smtClean="0"/>
              <a:t> operation across </a:t>
            </a:r>
            <a:r>
              <a:rPr lang="en-US" altLang="ko-KR" dirty="0" smtClean="0">
                <a:solidFill>
                  <a:srgbClr val="FF0000"/>
                </a:solidFill>
              </a:rPr>
              <a:t>geographically distributed  datacenters</a:t>
            </a:r>
          </a:p>
          <a:p>
            <a:pPr lvl="1"/>
            <a:r>
              <a:rPr lang="en-US" altLang="ko-KR" dirty="0" smtClean="0"/>
              <a:t>Provides </a:t>
            </a:r>
            <a:r>
              <a:rPr lang="en-US" altLang="ko-KR" dirty="0" smtClean="0">
                <a:solidFill>
                  <a:srgbClr val="FF0000"/>
                </a:solidFill>
              </a:rPr>
              <a:t>ACID </a:t>
            </a:r>
            <a:r>
              <a:rPr lang="en-US" altLang="ko-KR" dirty="0" smtClean="0"/>
              <a:t>semantics.</a:t>
            </a:r>
            <a:endParaRPr lang="ko-KR" altLang="en-US" dirty="0"/>
          </a:p>
        </p:txBody>
      </p:sp>
    </p:spTree>
    <p:extLst>
      <p:ext uri="{BB962C8B-B14F-4D97-AF65-F5344CB8AC3E}">
        <p14:creationId xmlns:p14="http://schemas.microsoft.com/office/powerpoint/2010/main" xmlns="" val="1837948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Highlights of </a:t>
            </a:r>
            <a:r>
              <a:rPr lang="en-US" dirty="0" err="1" smtClean="0">
                <a:solidFill>
                  <a:srgbClr val="00B050"/>
                </a:solidFill>
              </a:rPr>
              <a:t>MegaStore</a:t>
            </a:r>
            <a:endParaRPr lang="en-US" dirty="0">
              <a:solidFill>
                <a:srgbClr val="00B050"/>
              </a:solidFill>
            </a:endParaRPr>
          </a:p>
        </p:txBody>
      </p:sp>
      <p:sp>
        <p:nvSpPr>
          <p:cNvPr id="6" name="Content Placeholder 5"/>
          <p:cNvSpPr>
            <a:spLocks noGrp="1"/>
          </p:cNvSpPr>
          <p:nvPr>
            <p:ph idx="1"/>
          </p:nvPr>
        </p:nvSpPr>
        <p:spPr/>
        <p:txBody>
          <a:bodyPr>
            <a:normAutofit lnSpcReduction="10000"/>
          </a:bodyPr>
          <a:lstStyle/>
          <a:p>
            <a:r>
              <a:rPr lang="en-US" dirty="0">
                <a:solidFill>
                  <a:srgbClr val="0070C0"/>
                </a:solidFill>
              </a:rPr>
              <a:t>Scale</a:t>
            </a:r>
          </a:p>
          <a:p>
            <a:pPr lvl="1"/>
            <a:r>
              <a:rPr lang="en-US" dirty="0" smtClean="0"/>
              <a:t>Uses </a:t>
            </a:r>
            <a:r>
              <a:rPr lang="en-US" dirty="0" err="1" smtClean="0">
                <a:solidFill>
                  <a:srgbClr val="FF0000"/>
                </a:solidFill>
              </a:rPr>
              <a:t>Bigtable</a:t>
            </a:r>
            <a:r>
              <a:rPr lang="en-US" dirty="0" smtClean="0"/>
              <a:t> </a:t>
            </a:r>
            <a:r>
              <a:rPr lang="en-US" dirty="0"/>
              <a:t>within a datacenter</a:t>
            </a:r>
          </a:p>
          <a:p>
            <a:pPr lvl="1"/>
            <a:r>
              <a:rPr lang="en-US" dirty="0"/>
              <a:t>Easy to add </a:t>
            </a:r>
            <a:r>
              <a:rPr lang="en-US" dirty="0">
                <a:solidFill>
                  <a:srgbClr val="FF0000"/>
                </a:solidFill>
              </a:rPr>
              <a:t>Entity Groups </a:t>
            </a:r>
            <a:r>
              <a:rPr lang="en-US" dirty="0"/>
              <a:t>(storage, throughput</a:t>
            </a:r>
            <a:r>
              <a:rPr lang="en-US" dirty="0" smtClean="0"/>
              <a:t>)</a:t>
            </a:r>
          </a:p>
          <a:p>
            <a:r>
              <a:rPr lang="en-US" dirty="0" smtClean="0">
                <a:solidFill>
                  <a:srgbClr val="0070C0"/>
                </a:solidFill>
              </a:rPr>
              <a:t>ACID </a:t>
            </a:r>
            <a:r>
              <a:rPr lang="en-US" dirty="0">
                <a:solidFill>
                  <a:srgbClr val="0070C0"/>
                </a:solidFill>
              </a:rPr>
              <a:t>Transactions</a:t>
            </a:r>
          </a:p>
          <a:p>
            <a:pPr lvl="1"/>
            <a:r>
              <a:rPr lang="en-US" dirty="0">
                <a:solidFill>
                  <a:srgbClr val="FF0000"/>
                </a:solidFill>
              </a:rPr>
              <a:t>Write-ahead log </a:t>
            </a:r>
            <a:r>
              <a:rPr lang="en-US" dirty="0"/>
              <a:t>per Entity Group</a:t>
            </a:r>
          </a:p>
          <a:p>
            <a:pPr lvl="1"/>
            <a:r>
              <a:rPr lang="en-US" dirty="0">
                <a:solidFill>
                  <a:srgbClr val="FF0000"/>
                </a:solidFill>
              </a:rPr>
              <a:t>2PC or Queues </a:t>
            </a:r>
            <a:r>
              <a:rPr lang="en-US" dirty="0"/>
              <a:t>between Entity Groups</a:t>
            </a:r>
          </a:p>
          <a:p>
            <a:r>
              <a:rPr lang="en-US" dirty="0">
                <a:solidFill>
                  <a:srgbClr val="0070C0"/>
                </a:solidFill>
              </a:rPr>
              <a:t>Wide-Area Replication</a:t>
            </a:r>
          </a:p>
          <a:p>
            <a:pPr lvl="1"/>
            <a:r>
              <a:rPr lang="en-US" dirty="0" err="1" smtClean="0">
                <a:solidFill>
                  <a:srgbClr val="FF0000"/>
                </a:solidFill>
              </a:rPr>
              <a:t>Paxos</a:t>
            </a:r>
            <a:endParaRPr lang="en-US" dirty="0">
              <a:solidFill>
                <a:srgbClr val="FF0000"/>
              </a:solidFill>
            </a:endParaRPr>
          </a:p>
          <a:p>
            <a:pPr lvl="1"/>
            <a:r>
              <a:rPr lang="en-US" dirty="0"/>
              <a:t>Tweaks for optimal latency</a:t>
            </a:r>
          </a:p>
        </p:txBody>
      </p:sp>
    </p:spTree>
    <p:extLst>
      <p:ext uri="{BB962C8B-B14F-4D97-AF65-F5344CB8AC3E}">
        <p14:creationId xmlns:p14="http://schemas.microsoft.com/office/powerpoint/2010/main" xmlns="" val="18415952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4000504"/>
            <a:ext cx="7772400" cy="1362075"/>
          </a:xfrm>
        </p:spPr>
        <p:txBody>
          <a:bodyPr>
            <a:noAutofit/>
          </a:bodyPr>
          <a:lstStyle/>
          <a:p>
            <a:r>
              <a:rPr lang="en-US" sz="4800" dirty="0" smtClean="0">
                <a:solidFill>
                  <a:srgbClr val="00B050"/>
                </a:solidFill>
              </a:rPr>
              <a:t>Dynamic Partitioning: </a:t>
            </a:r>
            <a:br>
              <a:rPr lang="en-US" sz="4800" dirty="0" smtClean="0">
                <a:solidFill>
                  <a:srgbClr val="00B050"/>
                </a:solidFill>
              </a:rPr>
            </a:br>
            <a:r>
              <a:rPr lang="en-US" sz="4800" dirty="0" smtClean="0">
                <a:solidFill>
                  <a:srgbClr val="00B050"/>
                </a:solidFill>
              </a:rPr>
              <a:t>G-store  (UCSB)</a:t>
            </a:r>
            <a:endParaRPr lang="en-US" sz="4800"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90600" y="0"/>
            <a:ext cx="7943088" cy="1143000"/>
          </a:xfrm>
        </p:spPr>
        <p:txBody>
          <a:bodyPr>
            <a:normAutofit/>
          </a:bodyPr>
          <a:lstStyle/>
          <a:p>
            <a:r>
              <a:rPr lang="en-US" dirty="0" smtClean="0">
                <a:solidFill>
                  <a:srgbClr val="00B050"/>
                </a:solidFill>
              </a:rPr>
              <a:t>Dynamically formed partitions</a:t>
            </a:r>
            <a:endParaRPr lang="en-US" dirty="0">
              <a:solidFill>
                <a:srgbClr val="00B050"/>
              </a:solidFill>
            </a:endParaRPr>
          </a:p>
        </p:txBody>
      </p:sp>
      <p:sp>
        <p:nvSpPr>
          <p:cNvPr id="5" name="Content Placeholder 4"/>
          <p:cNvSpPr>
            <a:spLocks noGrp="1"/>
          </p:cNvSpPr>
          <p:nvPr>
            <p:ph idx="1"/>
          </p:nvPr>
        </p:nvSpPr>
        <p:spPr>
          <a:xfrm>
            <a:off x="714348" y="1295400"/>
            <a:ext cx="8277252" cy="4953000"/>
          </a:xfrm>
        </p:spPr>
        <p:txBody>
          <a:bodyPr>
            <a:normAutofit fontScale="92500" lnSpcReduction="10000"/>
          </a:bodyPr>
          <a:lstStyle/>
          <a:p>
            <a:r>
              <a:rPr lang="en-US" dirty="0" smtClean="0"/>
              <a:t>Access patterns evolve, often rapidly</a:t>
            </a:r>
          </a:p>
          <a:p>
            <a:pPr lvl="1"/>
            <a:r>
              <a:rPr lang="en-US" b="1" dirty="0" smtClean="0">
                <a:solidFill>
                  <a:srgbClr val="00B0F0"/>
                </a:solidFill>
              </a:rPr>
              <a:t>Online </a:t>
            </a:r>
            <a:r>
              <a:rPr lang="en-US" b="1" dirty="0">
                <a:solidFill>
                  <a:srgbClr val="00B0F0"/>
                </a:solidFill>
              </a:rPr>
              <a:t>multi-player </a:t>
            </a:r>
            <a:r>
              <a:rPr lang="en-US" b="1" dirty="0" smtClean="0">
                <a:solidFill>
                  <a:srgbClr val="00B0F0"/>
                </a:solidFill>
              </a:rPr>
              <a:t>gaming</a:t>
            </a:r>
            <a:r>
              <a:rPr lang="en-US" dirty="0" smtClean="0"/>
              <a:t> applications</a:t>
            </a:r>
            <a:endParaRPr lang="en-US" dirty="0"/>
          </a:p>
          <a:p>
            <a:pPr lvl="1"/>
            <a:r>
              <a:rPr lang="en-US" b="1" dirty="0">
                <a:solidFill>
                  <a:srgbClr val="00B0F0"/>
                </a:solidFill>
              </a:rPr>
              <a:t>Collaboration</a:t>
            </a:r>
            <a:r>
              <a:rPr lang="en-US" dirty="0"/>
              <a:t> based </a:t>
            </a:r>
            <a:r>
              <a:rPr lang="en-US" dirty="0" smtClean="0"/>
              <a:t>applications</a:t>
            </a:r>
          </a:p>
          <a:p>
            <a:pPr lvl="1"/>
            <a:r>
              <a:rPr lang="en-US" b="1" dirty="0" smtClean="0">
                <a:solidFill>
                  <a:srgbClr val="00B0F0"/>
                </a:solidFill>
              </a:rPr>
              <a:t>Scientific computing</a:t>
            </a:r>
            <a:r>
              <a:rPr lang="en-US" dirty="0" smtClean="0"/>
              <a:t> applications</a:t>
            </a:r>
          </a:p>
          <a:p>
            <a:r>
              <a:rPr lang="en-US" dirty="0"/>
              <a:t>Not amenable to static partitioning</a:t>
            </a:r>
          </a:p>
          <a:p>
            <a:pPr lvl="1"/>
            <a:r>
              <a:rPr lang="en-US" dirty="0" smtClean="0"/>
              <a:t>Transactions access multiple partitions</a:t>
            </a:r>
          </a:p>
          <a:p>
            <a:pPr lvl="1"/>
            <a:r>
              <a:rPr lang="en-US" b="1" dirty="0" smtClean="0">
                <a:solidFill>
                  <a:srgbClr val="00B0F0"/>
                </a:solidFill>
              </a:rPr>
              <a:t>Large numbers of distributed transactions</a:t>
            </a:r>
            <a:endParaRPr lang="en-US" dirty="0" smtClean="0"/>
          </a:p>
          <a:p>
            <a:r>
              <a:rPr lang="en-US" dirty="0" smtClean="0"/>
              <a:t>How to efficiently execute transactions while </a:t>
            </a:r>
            <a:r>
              <a:rPr lang="en-US" b="1" dirty="0" smtClean="0">
                <a:solidFill>
                  <a:srgbClr val="00B0F0"/>
                </a:solidFill>
              </a:rPr>
              <a:t>avoiding</a:t>
            </a:r>
            <a:r>
              <a:rPr lang="en-US" b="1" dirty="0" smtClean="0"/>
              <a:t> </a:t>
            </a:r>
            <a:r>
              <a:rPr lang="en-US" dirty="0" smtClean="0"/>
              <a:t>distributed transactions?</a:t>
            </a:r>
          </a:p>
          <a:p>
            <a:pPr lvl="1"/>
            <a:r>
              <a:rPr lang="en-US" dirty="0" smtClean="0"/>
              <a:t>G-Store [Das et al., </a:t>
            </a:r>
            <a:r>
              <a:rPr lang="en-US" dirty="0" err="1" smtClean="0"/>
              <a:t>SoCC</a:t>
            </a:r>
            <a:r>
              <a:rPr lang="en-US" dirty="0" smtClean="0"/>
              <a:t> 2010] presents a solution</a:t>
            </a:r>
          </a:p>
        </p:txBody>
      </p:sp>
    </p:spTree>
    <p:custDataLst>
      <p:tags r:id="rId1"/>
    </p:custDataLst>
    <p:extLst>
      <p:ext uri="{BB962C8B-B14F-4D97-AF65-F5344CB8AC3E}">
        <p14:creationId xmlns:p14="http://schemas.microsoft.com/office/powerpoint/2010/main" xmlns="" val="192510376"/>
      </p:ext>
    </p:extLst>
  </p:cSld>
  <p:clrMapOvr>
    <a:masterClrMapping/>
  </p:clrMapOvr>
  <mc:AlternateContent xmlns:mc="http://schemas.openxmlformats.org/markup-compatibility/2006">
    <mc:Choice xmlns:p14="http://schemas.microsoft.com/office/powerpoint/2010/main" xmlns="" Requires="p14">
      <p:transition spd="slow" p14:dur="2000" advTm="90670"/>
    </mc:Choice>
    <mc:Fallback>
      <p:transition spd="slow" advTm="9067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00B050"/>
                </a:solidFill>
              </a:rPr>
              <a:t>Platforms for Update intensive workloads</a:t>
            </a:r>
            <a:endParaRPr lang="en-US" sz="3200" dirty="0">
              <a:solidFill>
                <a:srgbClr val="00B050"/>
              </a:solidFill>
            </a:endParaRPr>
          </a:p>
        </p:txBody>
      </p:sp>
      <p:sp>
        <p:nvSpPr>
          <p:cNvPr id="3" name="Content Placeholder 2"/>
          <p:cNvSpPr>
            <a:spLocks noGrp="1"/>
          </p:cNvSpPr>
          <p:nvPr>
            <p:ph idx="1"/>
          </p:nvPr>
        </p:nvSpPr>
        <p:spPr>
          <a:xfrm>
            <a:off x="228600" y="1600200"/>
            <a:ext cx="8915400" cy="4953000"/>
          </a:xfrm>
        </p:spPr>
        <p:txBody>
          <a:bodyPr>
            <a:normAutofit lnSpcReduction="10000"/>
          </a:bodyPr>
          <a:lstStyle/>
          <a:p>
            <a:r>
              <a:rPr lang="en-US" dirty="0" smtClean="0"/>
              <a:t>Most </a:t>
            </a:r>
            <a:r>
              <a:rPr lang="en-US" dirty="0" smtClean="0">
                <a:solidFill>
                  <a:srgbClr val="0070C0"/>
                </a:solidFill>
              </a:rPr>
              <a:t>enterprise solutions </a:t>
            </a:r>
            <a:r>
              <a:rPr lang="en-US" dirty="0" smtClean="0"/>
              <a:t>are based on </a:t>
            </a:r>
            <a:r>
              <a:rPr lang="en-US" dirty="0" smtClean="0">
                <a:solidFill>
                  <a:srgbClr val="FF0000"/>
                </a:solidFill>
              </a:rPr>
              <a:t>RDBMS technology</a:t>
            </a:r>
            <a:r>
              <a:rPr lang="en-US" dirty="0" smtClean="0"/>
              <a:t>.</a:t>
            </a:r>
          </a:p>
          <a:p>
            <a:r>
              <a:rPr lang="en-US" dirty="0" smtClean="0">
                <a:solidFill>
                  <a:srgbClr val="0070C0"/>
                </a:solidFill>
              </a:rPr>
              <a:t>Significant Operational Challenges</a:t>
            </a:r>
            <a:r>
              <a:rPr lang="en-US" dirty="0" smtClean="0"/>
              <a:t>:</a:t>
            </a:r>
          </a:p>
          <a:p>
            <a:pPr lvl="1"/>
            <a:r>
              <a:rPr lang="en-US" dirty="0" smtClean="0"/>
              <a:t>Provisioning for </a:t>
            </a:r>
            <a:r>
              <a:rPr lang="en-US" dirty="0" smtClean="0">
                <a:solidFill>
                  <a:srgbClr val="FF0000"/>
                </a:solidFill>
              </a:rPr>
              <a:t>Peak Demand</a:t>
            </a:r>
          </a:p>
          <a:p>
            <a:pPr lvl="1"/>
            <a:r>
              <a:rPr lang="en-US" dirty="0" smtClean="0"/>
              <a:t>Resource </a:t>
            </a:r>
            <a:r>
              <a:rPr lang="en-US" dirty="0" smtClean="0">
                <a:solidFill>
                  <a:srgbClr val="FF0000"/>
                </a:solidFill>
              </a:rPr>
              <a:t>under-utilization</a:t>
            </a:r>
          </a:p>
          <a:p>
            <a:pPr lvl="1"/>
            <a:r>
              <a:rPr lang="en-US" dirty="0" smtClean="0"/>
              <a:t>Capacity planning: </a:t>
            </a:r>
            <a:r>
              <a:rPr lang="en-US" dirty="0" smtClean="0">
                <a:solidFill>
                  <a:srgbClr val="FF0000"/>
                </a:solidFill>
              </a:rPr>
              <a:t>too many variables</a:t>
            </a:r>
          </a:p>
          <a:p>
            <a:pPr lvl="1"/>
            <a:r>
              <a:rPr lang="en-US" dirty="0" smtClean="0"/>
              <a:t>Storage management: a </a:t>
            </a:r>
            <a:r>
              <a:rPr lang="en-US" dirty="0" smtClean="0">
                <a:solidFill>
                  <a:srgbClr val="FF0000"/>
                </a:solidFill>
              </a:rPr>
              <a:t>massive challenge</a:t>
            </a:r>
          </a:p>
          <a:p>
            <a:pPr lvl="1"/>
            <a:r>
              <a:rPr lang="en-US" dirty="0" smtClean="0"/>
              <a:t>System upgrades: extremely </a:t>
            </a:r>
            <a:r>
              <a:rPr lang="en-US" dirty="0" smtClean="0">
                <a:solidFill>
                  <a:srgbClr val="FF0000"/>
                </a:solidFill>
              </a:rPr>
              <a:t>time-consuming</a:t>
            </a:r>
          </a:p>
          <a:p>
            <a:pPr lvl="1"/>
            <a:r>
              <a:rPr lang="en-US" dirty="0" smtClean="0"/>
              <a:t>Complex mine-field of software and hardware </a:t>
            </a:r>
            <a:r>
              <a:rPr lang="en-US" dirty="0" smtClean="0">
                <a:solidFill>
                  <a:srgbClr val="FF0000"/>
                </a:solidFill>
              </a:rPr>
              <a:t>licensing</a:t>
            </a:r>
          </a:p>
          <a:p>
            <a:pPr lvl="1">
              <a:buNone/>
            </a:pPr>
            <a:endParaRPr lang="en-US" dirty="0" smtClean="0"/>
          </a:p>
          <a:p>
            <a:pPr lvl="1"/>
            <a:endParaRPr lang="en-US" dirty="0" smtClean="0"/>
          </a:p>
          <a:p>
            <a:pPr lvl="1"/>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itle 136194"/>
          <p:cNvSpPr>
            <a:spLocks noGrp="1"/>
          </p:cNvSpPr>
          <p:nvPr>
            <p:ph type="title"/>
          </p:nvPr>
        </p:nvSpPr>
        <p:spPr>
          <a:xfrm>
            <a:off x="990600" y="0"/>
            <a:ext cx="7943088" cy="1143000"/>
          </a:xfrm>
        </p:spPr>
        <p:txBody>
          <a:bodyPr>
            <a:normAutofit/>
          </a:bodyPr>
          <a:lstStyle/>
          <a:p>
            <a:r>
              <a:rPr lang="en-US" dirty="0" smtClean="0">
                <a:solidFill>
                  <a:srgbClr val="00B050"/>
                </a:solidFill>
              </a:rPr>
              <a:t>Online Multi-player Games</a:t>
            </a:r>
            <a:endParaRPr lang="en-US" dirty="0">
              <a:solidFill>
                <a:srgbClr val="00B050"/>
              </a:solidFill>
            </a:endParaRPr>
          </a:p>
        </p:txBody>
      </p:sp>
      <p:grpSp>
        <p:nvGrpSpPr>
          <p:cNvPr id="2" name="Group 62"/>
          <p:cNvGrpSpPr>
            <a:grpSpLocks/>
          </p:cNvGrpSpPr>
          <p:nvPr/>
        </p:nvGrpSpPr>
        <p:grpSpPr bwMode="auto">
          <a:xfrm>
            <a:off x="2438400" y="1447800"/>
            <a:ext cx="1066800" cy="1219200"/>
            <a:chOff x="1824" y="576"/>
            <a:chExt cx="672" cy="768"/>
          </a:xfrm>
        </p:grpSpPr>
        <p:sp>
          <p:nvSpPr>
            <p:cNvPr id="6"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7"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8"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2"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3"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4"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5" name="Group 62"/>
          <p:cNvGrpSpPr>
            <a:grpSpLocks/>
          </p:cNvGrpSpPr>
          <p:nvPr/>
        </p:nvGrpSpPr>
        <p:grpSpPr bwMode="auto">
          <a:xfrm>
            <a:off x="2438400" y="2895600"/>
            <a:ext cx="1066800" cy="1219200"/>
            <a:chOff x="1824" y="576"/>
            <a:chExt cx="672" cy="768"/>
          </a:xfrm>
        </p:grpSpPr>
        <p:sp>
          <p:nvSpPr>
            <p:cNvPr id="27"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28"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29"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0"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1"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2"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3"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4"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5"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16" name="Group 82"/>
          <p:cNvGrpSpPr>
            <a:grpSpLocks/>
          </p:cNvGrpSpPr>
          <p:nvPr/>
        </p:nvGrpSpPr>
        <p:grpSpPr bwMode="auto">
          <a:xfrm>
            <a:off x="2438400" y="4876800"/>
            <a:ext cx="1066800" cy="1219200"/>
            <a:chOff x="1824" y="576"/>
            <a:chExt cx="672" cy="768"/>
          </a:xfrm>
        </p:grpSpPr>
        <p:sp>
          <p:nvSpPr>
            <p:cNvPr id="47" name="Rectangle 8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48" name="Line 8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49" name="Line 8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0" name="Line 8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1" name="Line 8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2" name="Line 8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3" name="Line 8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4" name="Line 9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5" name="Line 9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sp>
        <p:nvSpPr>
          <p:cNvPr id="66" name="Oval 103"/>
          <p:cNvSpPr>
            <a:spLocks noChangeArrowheads="1"/>
          </p:cNvSpPr>
          <p:nvPr/>
        </p:nvSpPr>
        <p:spPr bwMode="auto">
          <a:xfrm>
            <a:off x="2895600" y="454025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7" name="Oval 104"/>
          <p:cNvSpPr>
            <a:spLocks noChangeArrowheads="1"/>
          </p:cNvSpPr>
          <p:nvPr/>
        </p:nvSpPr>
        <p:spPr bwMode="auto">
          <a:xfrm>
            <a:off x="2895600" y="4300538"/>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8" name="Oval 105"/>
          <p:cNvSpPr>
            <a:spLocks noChangeArrowheads="1"/>
          </p:cNvSpPr>
          <p:nvPr/>
        </p:nvSpPr>
        <p:spPr bwMode="auto">
          <a:xfrm>
            <a:off x="2895600" y="441960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6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72200" y="2298298"/>
            <a:ext cx="1071562" cy="10715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8" name="Oval 96"/>
          <p:cNvSpPr>
            <a:spLocks noChangeArrowheads="1"/>
          </p:cNvSpPr>
          <p:nvPr/>
        </p:nvSpPr>
        <p:spPr bwMode="auto">
          <a:xfrm>
            <a:off x="2209800" y="1852920"/>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 name="Right Arrow 2"/>
          <p:cNvSpPr/>
          <p:nvPr/>
        </p:nvSpPr>
        <p:spPr>
          <a:xfrm>
            <a:off x="3954439" y="1828800"/>
            <a:ext cx="990600" cy="358728"/>
          </a:xfrm>
          <a:prstGeom prst="rightArrow">
            <a:avLst>
              <a:gd name="adj1" fmla="val 50000"/>
              <a:gd name="adj2" fmla="val 80436"/>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80" name="Text Box 112"/>
          <p:cNvSpPr txBox="1">
            <a:spLocks noChangeArrowheads="1"/>
          </p:cNvSpPr>
          <p:nvPr/>
        </p:nvSpPr>
        <p:spPr bwMode="auto">
          <a:xfrm>
            <a:off x="5450681" y="3442156"/>
            <a:ext cx="2514600" cy="430887"/>
          </a:xfrm>
          <a:prstGeom prst="rect">
            <a:avLst/>
          </a:prstGeom>
          <a:noFill/>
          <a:ln w="9525">
            <a:noFill/>
            <a:miter lim="800000"/>
            <a:headEnd/>
            <a:tailEnd/>
          </a:ln>
          <a:effectLst/>
        </p:spPr>
        <p:txBody>
          <a:bodyPr wrap="square">
            <a:spAutoFit/>
          </a:bodyPr>
          <a:lstStyle/>
          <a:p>
            <a:pPr algn="ctr">
              <a:spcBef>
                <a:spcPct val="50000"/>
              </a:spcBef>
            </a:pPr>
            <a:r>
              <a:rPr lang="en-US" sz="2200" b="1" dirty="0" smtClean="0">
                <a:latin typeface="+mj-lt"/>
                <a:cs typeface="Times New Roman" pitchFamily="18" charset="0"/>
              </a:rPr>
              <a:t>Player Profile</a:t>
            </a:r>
            <a:endParaRPr lang="en-US" sz="2200" dirty="0">
              <a:latin typeface="+mj-lt"/>
              <a:cs typeface="Times New Roman" pitchFamily="18" charset="0"/>
            </a:endParaRPr>
          </a:p>
        </p:txBody>
      </p:sp>
      <p:graphicFrame>
        <p:nvGraphicFramePr>
          <p:cNvPr id="136192" name="Table 136191"/>
          <p:cNvGraphicFramePr>
            <a:graphicFrameLocks noGrp="1"/>
          </p:cNvGraphicFramePr>
          <p:nvPr>
            <p:extLst>
              <p:ext uri="{D42A27DB-BD31-4B8C-83A1-F6EECF244321}">
                <p14:modId xmlns:p14="http://schemas.microsoft.com/office/powerpoint/2010/main" xmlns="" val="464214180"/>
              </p:ext>
            </p:extLst>
          </p:nvPr>
        </p:nvGraphicFramePr>
        <p:xfrm>
          <a:off x="5156790" y="1835624"/>
          <a:ext cx="3758612" cy="370840"/>
        </p:xfrm>
        <a:graphic>
          <a:graphicData uri="http://schemas.openxmlformats.org/drawingml/2006/table">
            <a:tbl>
              <a:tblPr firstRow="1" bandRow="1">
                <a:tableStyleId>{5C22544A-7EE6-4342-B048-85BDC9FD1C3A}</a:tableStyleId>
              </a:tblPr>
              <a:tblGrid>
                <a:gridCol w="939653"/>
                <a:gridCol w="939653"/>
                <a:gridCol w="939653"/>
                <a:gridCol w="939653"/>
              </a:tblGrid>
              <a:tr h="370840">
                <a:tc>
                  <a:txBody>
                    <a:bodyPr/>
                    <a:lstStyle/>
                    <a:p>
                      <a:r>
                        <a:rPr lang="en-US" dirty="0" smtClean="0"/>
                        <a:t>ID</a:t>
                      </a:r>
                      <a:endParaRPr lang="en-US" dirty="0"/>
                    </a:p>
                  </a:txBody>
                  <a:tcPr/>
                </a:tc>
                <a:tc>
                  <a:txBody>
                    <a:bodyPr/>
                    <a:lstStyle/>
                    <a:p>
                      <a:r>
                        <a:rPr lang="en-US" dirty="0" smtClean="0"/>
                        <a:t>Name</a:t>
                      </a:r>
                      <a:endParaRPr lang="en-US" dirty="0"/>
                    </a:p>
                  </a:txBody>
                  <a:tcPr/>
                </a:tc>
                <a:tc>
                  <a:txBody>
                    <a:bodyPr/>
                    <a:lstStyle/>
                    <a:p>
                      <a:r>
                        <a:rPr lang="en-US" dirty="0" smtClean="0"/>
                        <a:t>$$$</a:t>
                      </a:r>
                      <a:endParaRPr lang="en-US" dirty="0"/>
                    </a:p>
                  </a:txBody>
                  <a:tcPr/>
                </a:tc>
                <a:tc>
                  <a:txBody>
                    <a:bodyPr/>
                    <a:lstStyle/>
                    <a:p>
                      <a:r>
                        <a:rPr lang="en-US" dirty="0" smtClean="0"/>
                        <a:t>Score</a:t>
                      </a:r>
                      <a:endParaRPr lang="en-US" dirty="0"/>
                    </a:p>
                  </a:txBody>
                  <a:tcPr/>
                </a:tc>
              </a:tr>
            </a:tbl>
          </a:graphicData>
        </a:graphic>
      </p:graphicFrame>
    </p:spTree>
    <p:custDataLst>
      <p:tags r:id="rId1"/>
    </p:custDataLst>
    <p:extLst>
      <p:ext uri="{BB962C8B-B14F-4D97-AF65-F5344CB8AC3E}">
        <p14:creationId xmlns:p14="http://schemas.microsoft.com/office/powerpoint/2010/main" xmlns="" val="3558464977"/>
      </p:ext>
    </p:extLst>
  </p:cSld>
  <p:clrMapOvr>
    <a:masterClrMapping/>
  </p:clrMapOvr>
  <mc:AlternateContent xmlns:mc="http://schemas.openxmlformats.org/markup-compatibility/2006">
    <mc:Choice xmlns:p14="http://schemas.microsoft.com/office/powerpoint/2010/main" xmlns="" Requires="p14">
      <p:transition spd="slow" p14:dur="2000" advTm="20014"/>
    </mc:Choice>
    <mc:Fallback>
      <p:transition spd="slow" advTm="2001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500"/>
                                        <p:tgtEl>
                                          <p:spTgt spid="80"/>
                                        </p:tgtEl>
                                      </p:cBhvr>
                                    </p:animEffect>
                                  </p:childTnLst>
                                </p:cTn>
                              </p:par>
                              <p:par>
                                <p:cTn id="15" presetID="10" presetClass="entr" presetSubtype="0" fill="hold" nodeType="withEffect">
                                  <p:stCondLst>
                                    <p:cond delay="0"/>
                                  </p:stCondLst>
                                  <p:childTnLst>
                                    <p:set>
                                      <p:cBhvr>
                                        <p:cTn id="16" dur="1" fill="hold">
                                          <p:stCondLst>
                                            <p:cond delay="0"/>
                                          </p:stCondLst>
                                        </p:cTn>
                                        <p:tgtEl>
                                          <p:spTgt spid="136192"/>
                                        </p:tgtEl>
                                        <p:attrNameLst>
                                          <p:attrName>style.visibility</p:attrName>
                                        </p:attrNameLst>
                                      </p:cBhvr>
                                      <p:to>
                                        <p:strVal val="visible"/>
                                      </p:to>
                                    </p:set>
                                    <p:animEffect transition="in" filter="fade">
                                      <p:cBhvr>
                                        <p:cTn id="17" dur="500"/>
                                        <p:tgtEl>
                                          <p:spTgt spid="136192"/>
                                        </p:tgtEl>
                                      </p:cBhvr>
                                    </p:animEffect>
                                  </p:childTnLst>
                                </p:cTn>
                              </p:par>
                              <p:par>
                                <p:cTn id="18" presetID="10" presetClass="entr" presetSubtype="0" fill="hold" nodeType="withEffect">
                                  <p:stCondLst>
                                    <p:cond delay="0"/>
                                  </p:stCondLst>
                                  <p:childTnLst>
                                    <p:set>
                                      <p:cBhvr>
                                        <p:cTn id="19" dur="1" fill="hold">
                                          <p:stCondLst>
                                            <p:cond delay="0"/>
                                          </p:stCondLst>
                                        </p:cTn>
                                        <p:tgtEl>
                                          <p:spTgt spid="136194"/>
                                        </p:tgtEl>
                                        <p:attrNameLst>
                                          <p:attrName>style.visibility</p:attrName>
                                        </p:attrNameLst>
                                      </p:cBhvr>
                                      <p:to>
                                        <p:strVal val="visible"/>
                                      </p:to>
                                    </p:set>
                                    <p:animEffect transition="in" filter="fade">
                                      <p:cBhvr>
                                        <p:cTn id="20" dur="500"/>
                                        <p:tgtEl>
                                          <p:spTgt spid="136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3" grpId="0" animBg="1"/>
      <p:bldP spid="8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itle 136194"/>
          <p:cNvSpPr>
            <a:spLocks noGrp="1"/>
          </p:cNvSpPr>
          <p:nvPr>
            <p:ph type="title"/>
          </p:nvPr>
        </p:nvSpPr>
        <p:spPr>
          <a:xfrm>
            <a:off x="990600" y="0"/>
            <a:ext cx="7943088" cy="1143000"/>
          </a:xfrm>
        </p:spPr>
        <p:txBody>
          <a:bodyPr>
            <a:normAutofit/>
          </a:bodyPr>
          <a:lstStyle/>
          <a:p>
            <a:r>
              <a:rPr lang="en-US" dirty="0"/>
              <a:t>Online Multi-player Games</a:t>
            </a:r>
          </a:p>
        </p:txBody>
      </p:sp>
      <p:grpSp>
        <p:nvGrpSpPr>
          <p:cNvPr id="2" name="Group 62"/>
          <p:cNvGrpSpPr>
            <a:grpSpLocks/>
          </p:cNvGrpSpPr>
          <p:nvPr/>
        </p:nvGrpSpPr>
        <p:grpSpPr bwMode="auto">
          <a:xfrm>
            <a:off x="2438400" y="1447800"/>
            <a:ext cx="1066800" cy="1219200"/>
            <a:chOff x="1824" y="576"/>
            <a:chExt cx="672" cy="768"/>
          </a:xfrm>
        </p:grpSpPr>
        <p:sp>
          <p:nvSpPr>
            <p:cNvPr id="6"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7"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8"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2"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3"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4"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5" name="Group 62"/>
          <p:cNvGrpSpPr>
            <a:grpSpLocks/>
          </p:cNvGrpSpPr>
          <p:nvPr/>
        </p:nvGrpSpPr>
        <p:grpSpPr bwMode="auto">
          <a:xfrm>
            <a:off x="2438400" y="2895600"/>
            <a:ext cx="1066800" cy="1219200"/>
            <a:chOff x="1824" y="576"/>
            <a:chExt cx="672" cy="768"/>
          </a:xfrm>
        </p:grpSpPr>
        <p:sp>
          <p:nvSpPr>
            <p:cNvPr id="27"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28"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29"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0"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1"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2"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3"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4"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5"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15" name="Group 82"/>
          <p:cNvGrpSpPr>
            <a:grpSpLocks/>
          </p:cNvGrpSpPr>
          <p:nvPr/>
        </p:nvGrpSpPr>
        <p:grpSpPr bwMode="auto">
          <a:xfrm>
            <a:off x="2438400" y="4876800"/>
            <a:ext cx="1066800" cy="1219200"/>
            <a:chOff x="1824" y="576"/>
            <a:chExt cx="672" cy="768"/>
          </a:xfrm>
        </p:grpSpPr>
        <p:sp>
          <p:nvSpPr>
            <p:cNvPr id="47" name="Rectangle 8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48" name="Line 8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49" name="Line 8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0" name="Line 8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1" name="Line 8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2" name="Line 8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3" name="Line 8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4" name="Line 9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5" name="Line 9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sp>
        <p:nvSpPr>
          <p:cNvPr id="66" name="Oval 103"/>
          <p:cNvSpPr>
            <a:spLocks noChangeArrowheads="1"/>
          </p:cNvSpPr>
          <p:nvPr/>
        </p:nvSpPr>
        <p:spPr bwMode="auto">
          <a:xfrm>
            <a:off x="2895600" y="454025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7" name="Oval 104"/>
          <p:cNvSpPr>
            <a:spLocks noChangeArrowheads="1"/>
          </p:cNvSpPr>
          <p:nvPr/>
        </p:nvSpPr>
        <p:spPr bwMode="auto">
          <a:xfrm>
            <a:off x="2895600" y="4300538"/>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8" name="Oval 105"/>
          <p:cNvSpPr>
            <a:spLocks noChangeArrowheads="1"/>
          </p:cNvSpPr>
          <p:nvPr/>
        </p:nvSpPr>
        <p:spPr bwMode="auto">
          <a:xfrm>
            <a:off x="2895600" y="441960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619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08376" y="1462719"/>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8" name="Oval 96"/>
          <p:cNvSpPr>
            <a:spLocks noChangeArrowheads="1"/>
          </p:cNvSpPr>
          <p:nvPr/>
        </p:nvSpPr>
        <p:spPr bwMode="auto">
          <a:xfrm>
            <a:off x="2209800" y="1852920"/>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43" name="Oval 96"/>
          <p:cNvSpPr>
            <a:spLocks noChangeArrowheads="1"/>
          </p:cNvSpPr>
          <p:nvPr/>
        </p:nvSpPr>
        <p:spPr bwMode="auto">
          <a:xfrm>
            <a:off x="2209800" y="3007056"/>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18"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89257" y="2419064"/>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5" name="Oval 96"/>
          <p:cNvSpPr>
            <a:spLocks noChangeArrowheads="1"/>
          </p:cNvSpPr>
          <p:nvPr/>
        </p:nvSpPr>
        <p:spPr bwMode="auto">
          <a:xfrm>
            <a:off x="2209800" y="3781098"/>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19"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35481" y="3505200"/>
            <a:ext cx="878218" cy="878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6" name="Oval 96"/>
          <p:cNvSpPr>
            <a:spLocks noChangeArrowheads="1"/>
          </p:cNvSpPr>
          <p:nvPr/>
        </p:nvSpPr>
        <p:spPr bwMode="auto">
          <a:xfrm>
            <a:off x="2209800" y="5293056"/>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20"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32863" y="4865062"/>
            <a:ext cx="776287" cy="122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7221" name="Picture 5"/>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5334000" y="2652713"/>
            <a:ext cx="2952750" cy="15525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7" name="Picture 2"/>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5773109" y="1961363"/>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8"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703343" y="1965961"/>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9"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836782" y="3693782"/>
            <a:ext cx="878218" cy="878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0"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315200" y="3642085"/>
            <a:ext cx="776287" cy="122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1" name="Text Box 112"/>
          <p:cNvSpPr txBox="1">
            <a:spLocks noChangeArrowheads="1"/>
          </p:cNvSpPr>
          <p:nvPr/>
        </p:nvSpPr>
        <p:spPr bwMode="auto">
          <a:xfrm>
            <a:off x="4800600" y="5023668"/>
            <a:ext cx="4038600" cy="1384995"/>
          </a:xfrm>
          <a:prstGeom prst="rect">
            <a:avLst/>
          </a:prstGeom>
          <a:noFill/>
          <a:ln w="9525">
            <a:noFill/>
            <a:miter lim="800000"/>
            <a:headEnd/>
            <a:tailEnd/>
          </a:ln>
          <a:effectLst/>
        </p:spPr>
        <p:txBody>
          <a:bodyPr wrap="square">
            <a:spAutoFit/>
          </a:bodyPr>
          <a:lstStyle/>
          <a:p>
            <a:pPr>
              <a:spcBef>
                <a:spcPct val="50000"/>
              </a:spcBef>
            </a:pPr>
            <a:r>
              <a:rPr lang="en-US" sz="2800" b="1" dirty="0" smtClean="0">
                <a:solidFill>
                  <a:srgbClr val="00B0F0"/>
                </a:solidFill>
                <a:latin typeface="+mj-lt"/>
                <a:cs typeface="Times New Roman" pitchFamily="18" charset="0"/>
              </a:rPr>
              <a:t>Execute transactions</a:t>
            </a:r>
            <a:r>
              <a:rPr lang="en-US" sz="2800" b="1" dirty="0" smtClean="0">
                <a:latin typeface="+mj-lt"/>
                <a:cs typeface="Times New Roman" pitchFamily="18" charset="0"/>
              </a:rPr>
              <a:t> </a:t>
            </a:r>
            <a:r>
              <a:rPr lang="en-US" sz="2800" dirty="0" smtClean="0">
                <a:latin typeface="+mj-lt"/>
                <a:cs typeface="Times New Roman" pitchFamily="18" charset="0"/>
              </a:rPr>
              <a:t>on player profiles while the</a:t>
            </a:r>
            <a:r>
              <a:rPr lang="en-US" sz="2800" b="1" dirty="0" smtClean="0">
                <a:latin typeface="+mj-lt"/>
                <a:cs typeface="Times New Roman" pitchFamily="18" charset="0"/>
              </a:rPr>
              <a:t> </a:t>
            </a:r>
            <a:r>
              <a:rPr lang="en-US" sz="2800" b="1" dirty="0" smtClean="0">
                <a:solidFill>
                  <a:srgbClr val="00B0F0"/>
                </a:solidFill>
                <a:latin typeface="+mj-lt"/>
                <a:cs typeface="Times New Roman" pitchFamily="18" charset="0"/>
              </a:rPr>
              <a:t>game is in progress</a:t>
            </a:r>
            <a:endParaRPr lang="en-US" sz="2800" b="1" dirty="0">
              <a:solidFill>
                <a:srgbClr val="00B0F0"/>
              </a:solidFill>
              <a:latin typeface="+mj-lt"/>
              <a:cs typeface="Times New Roman" pitchFamily="18" charset="0"/>
            </a:endParaRPr>
          </a:p>
        </p:txBody>
      </p:sp>
    </p:spTree>
    <p:custDataLst>
      <p:tags r:id="rId1"/>
    </p:custDataLst>
    <p:extLst>
      <p:ext uri="{BB962C8B-B14F-4D97-AF65-F5344CB8AC3E}">
        <p14:creationId xmlns:p14="http://schemas.microsoft.com/office/powerpoint/2010/main" xmlns="" val="2253639928"/>
      </p:ext>
    </p:extLst>
  </p:cSld>
  <p:clrMapOvr>
    <a:masterClrMapping/>
  </p:clrMapOvr>
  <mc:AlternateContent xmlns:mc="http://schemas.openxmlformats.org/markup-compatibility/2006">
    <mc:Choice xmlns:p14="http://schemas.microsoft.com/office/powerpoint/2010/main" xmlns="" Requires="p14">
      <p:transition spd="slow" p14:dur="2000" advTm="32285"/>
    </mc:Choice>
    <mc:Fallback>
      <p:transition spd="slow" advTm="322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36194"/>
                                        </p:tgtEl>
                                        <p:attrNameLst>
                                          <p:attrName>style.visibility</p:attrName>
                                        </p:attrNameLst>
                                      </p:cBhvr>
                                      <p:to>
                                        <p:strVal val="visible"/>
                                      </p:to>
                                    </p:set>
                                    <p:animEffect transition="in" filter="fade">
                                      <p:cBhvr>
                                        <p:cTn id="9" dur="500"/>
                                        <p:tgtEl>
                                          <p:spTgt spid="136194"/>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0" presetClass="entr" presetSubtype="0" fill="hold" nodeType="withEffect">
                                  <p:stCondLst>
                                    <p:cond delay="0"/>
                                  </p:stCondLst>
                                  <p:childTnLst>
                                    <p:set>
                                      <p:cBhvr>
                                        <p:cTn id="14" dur="1" fill="hold">
                                          <p:stCondLst>
                                            <p:cond delay="0"/>
                                          </p:stCondLst>
                                        </p:cTn>
                                        <p:tgtEl>
                                          <p:spTgt spid="137218"/>
                                        </p:tgtEl>
                                        <p:attrNameLst>
                                          <p:attrName>style.visibility</p:attrName>
                                        </p:attrNameLst>
                                      </p:cBhvr>
                                      <p:to>
                                        <p:strVal val="visible"/>
                                      </p:to>
                                    </p:set>
                                    <p:animEffect transition="in" filter="fade">
                                      <p:cBhvr>
                                        <p:cTn id="15" dur="500"/>
                                        <p:tgtEl>
                                          <p:spTgt spid="137218"/>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0" presetClass="entr" presetSubtype="0" fill="hold" nodeType="withEffect">
                                  <p:stCondLst>
                                    <p:cond delay="0"/>
                                  </p:stCondLst>
                                  <p:childTnLst>
                                    <p:set>
                                      <p:cBhvr>
                                        <p:cTn id="20" dur="1" fill="hold">
                                          <p:stCondLst>
                                            <p:cond delay="0"/>
                                          </p:stCondLst>
                                        </p:cTn>
                                        <p:tgtEl>
                                          <p:spTgt spid="137219"/>
                                        </p:tgtEl>
                                        <p:attrNameLst>
                                          <p:attrName>style.visibility</p:attrName>
                                        </p:attrNameLst>
                                      </p:cBhvr>
                                      <p:to>
                                        <p:strVal val="visible"/>
                                      </p:to>
                                    </p:set>
                                    <p:animEffect transition="in" filter="fade">
                                      <p:cBhvr>
                                        <p:cTn id="21" dur="500"/>
                                        <p:tgtEl>
                                          <p:spTgt spid="137219"/>
                                        </p:tgtEl>
                                      </p:cBhvr>
                                    </p:animEffect>
                                  </p:childTnLst>
                                </p:cTn>
                              </p:par>
                            </p:childTnLst>
                          </p:cTn>
                        </p:par>
                        <p:par>
                          <p:cTn id="22" fill="hold">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childTnLst>
                                </p:cTn>
                              </p:par>
                              <p:par>
                                <p:cTn id="25" presetID="10" presetClass="entr" presetSubtype="0" fill="hold" nodeType="withEffect">
                                  <p:stCondLst>
                                    <p:cond delay="0"/>
                                  </p:stCondLst>
                                  <p:childTnLst>
                                    <p:set>
                                      <p:cBhvr>
                                        <p:cTn id="26" dur="1" fill="hold">
                                          <p:stCondLst>
                                            <p:cond delay="0"/>
                                          </p:stCondLst>
                                        </p:cTn>
                                        <p:tgtEl>
                                          <p:spTgt spid="137220"/>
                                        </p:tgtEl>
                                        <p:attrNameLst>
                                          <p:attrName>style.visibility</p:attrName>
                                        </p:attrNameLst>
                                      </p:cBhvr>
                                      <p:to>
                                        <p:strVal val="visible"/>
                                      </p:to>
                                    </p:set>
                                    <p:animEffect transition="in" filter="fade">
                                      <p:cBhvr>
                                        <p:cTn id="27" dur="500"/>
                                        <p:tgtEl>
                                          <p:spTgt spid="13722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7221"/>
                                        </p:tgtEl>
                                        <p:attrNameLst>
                                          <p:attrName>style.visibility</p:attrName>
                                        </p:attrNameLst>
                                      </p:cBhvr>
                                      <p:to>
                                        <p:strVal val="visible"/>
                                      </p:to>
                                    </p:set>
                                    <p:animEffect transition="in" filter="fade">
                                      <p:cBhvr>
                                        <p:cTn id="32" dur="500"/>
                                        <p:tgtEl>
                                          <p:spTgt spid="137221"/>
                                        </p:tgtEl>
                                      </p:cBhvr>
                                    </p:animEffect>
                                  </p:childTnLst>
                                </p:cTn>
                              </p:par>
                              <p:par>
                                <p:cTn id="33" presetID="10" presetClass="entr" presetSubtype="0" fill="hold" nodeType="with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par>
                                <p:cTn id="36" presetID="10" presetClass="entr" presetSubtype="0" fill="hold" nodeType="with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par>
                                <p:cTn id="39" presetID="10" presetClass="entr" presetSubtype="0" fill="hold" nodeType="with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10" presetClass="entr" presetSubtype="0" fill="hold"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43" grpId="0" animBg="1"/>
      <p:bldP spid="45" grpId="0" animBg="1"/>
      <p:bldP spid="56" grpId="0" animBg="1"/>
      <p:bldP spid="6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itle 136194"/>
          <p:cNvSpPr>
            <a:spLocks noGrp="1"/>
          </p:cNvSpPr>
          <p:nvPr>
            <p:ph type="title"/>
          </p:nvPr>
        </p:nvSpPr>
        <p:spPr>
          <a:xfrm>
            <a:off x="990600" y="0"/>
            <a:ext cx="7943088" cy="1143000"/>
          </a:xfrm>
        </p:spPr>
        <p:txBody>
          <a:bodyPr>
            <a:normAutofit/>
          </a:bodyPr>
          <a:lstStyle/>
          <a:p>
            <a:r>
              <a:rPr lang="en-US" dirty="0"/>
              <a:t>Online Multi-player Games</a:t>
            </a:r>
          </a:p>
        </p:txBody>
      </p:sp>
      <p:grpSp>
        <p:nvGrpSpPr>
          <p:cNvPr id="2" name="Group 21"/>
          <p:cNvGrpSpPr/>
          <p:nvPr/>
        </p:nvGrpSpPr>
        <p:grpSpPr>
          <a:xfrm>
            <a:off x="1013850" y="1143000"/>
            <a:ext cx="3405750" cy="2903699"/>
            <a:chOff x="569582" y="1371600"/>
            <a:chExt cx="3405750" cy="2903699"/>
          </a:xfrm>
        </p:grpSpPr>
        <p:pic>
          <p:nvPicPr>
            <p:cNvPr id="137221"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3018" y="2095899"/>
              <a:ext cx="2626679" cy="1381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7"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59218" y="1371600"/>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8"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89452" y="1376198"/>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9" name="Picture 3"/>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69582" y="2971800"/>
              <a:ext cx="878218" cy="878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0"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801308" y="3052322"/>
              <a:ext cx="776287" cy="122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17" name="Right Arrow 16"/>
          <p:cNvSpPr/>
          <p:nvPr/>
        </p:nvSpPr>
        <p:spPr>
          <a:xfrm>
            <a:off x="4311396" y="2596921"/>
            <a:ext cx="978408" cy="48463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grpSp>
        <p:nvGrpSpPr>
          <p:cNvPr id="5" name="Group 19"/>
          <p:cNvGrpSpPr/>
          <p:nvPr/>
        </p:nvGrpSpPr>
        <p:grpSpPr>
          <a:xfrm>
            <a:off x="1143000" y="4275299"/>
            <a:ext cx="4150195" cy="2194028"/>
            <a:chOff x="650405" y="4275299"/>
            <a:chExt cx="4150195" cy="2194028"/>
          </a:xfrm>
        </p:grpSpPr>
        <p:pic>
          <p:nvPicPr>
            <p:cNvPr id="7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38135" y="4987150"/>
              <a:ext cx="2555014" cy="13434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9"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23848" y="4275299"/>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75332" y="5187175"/>
              <a:ext cx="825268" cy="96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6196" name="Picture 4"/>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50405" y="5486400"/>
              <a:ext cx="797395" cy="982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21" name="Down Arrow 20"/>
          <p:cNvSpPr/>
          <p:nvPr/>
        </p:nvSpPr>
        <p:spPr>
          <a:xfrm>
            <a:off x="2723605" y="3503928"/>
            <a:ext cx="484632" cy="978408"/>
          </a:xfrm>
          <a:prstGeom prst="down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
        <p:nvSpPr>
          <p:cNvPr id="75" name="Text Box 112"/>
          <p:cNvSpPr txBox="1">
            <a:spLocks noChangeArrowheads="1"/>
          </p:cNvSpPr>
          <p:nvPr/>
        </p:nvSpPr>
        <p:spPr bwMode="auto">
          <a:xfrm>
            <a:off x="5257800" y="4793902"/>
            <a:ext cx="3581400" cy="954107"/>
          </a:xfrm>
          <a:prstGeom prst="rect">
            <a:avLst/>
          </a:prstGeom>
          <a:noFill/>
          <a:ln w="9525">
            <a:noFill/>
            <a:miter lim="800000"/>
            <a:headEnd/>
            <a:tailEnd/>
          </a:ln>
          <a:effectLst/>
        </p:spPr>
        <p:txBody>
          <a:bodyPr wrap="square">
            <a:spAutoFit/>
          </a:bodyPr>
          <a:lstStyle/>
          <a:p>
            <a:pPr>
              <a:spcBef>
                <a:spcPct val="50000"/>
              </a:spcBef>
            </a:pPr>
            <a:r>
              <a:rPr lang="en-US" sz="2800" b="1" dirty="0" smtClean="0">
                <a:solidFill>
                  <a:srgbClr val="00B0F0"/>
                </a:solidFill>
                <a:latin typeface="+mj-lt"/>
                <a:cs typeface="Times New Roman" pitchFamily="18" charset="0"/>
              </a:rPr>
              <a:t>Partitions/groups</a:t>
            </a:r>
            <a:r>
              <a:rPr lang="en-US" sz="2800" b="1" dirty="0" smtClean="0">
                <a:latin typeface="+mj-lt"/>
                <a:cs typeface="Times New Roman" pitchFamily="18" charset="0"/>
              </a:rPr>
              <a:t> </a:t>
            </a:r>
            <a:r>
              <a:rPr lang="en-US" sz="2800" dirty="0" smtClean="0">
                <a:latin typeface="+mj-lt"/>
                <a:cs typeface="Times New Roman" pitchFamily="18" charset="0"/>
              </a:rPr>
              <a:t>are </a:t>
            </a:r>
            <a:r>
              <a:rPr lang="en-US" sz="2800" b="1" dirty="0" smtClean="0">
                <a:solidFill>
                  <a:srgbClr val="00B0F0"/>
                </a:solidFill>
                <a:latin typeface="+mj-lt"/>
                <a:cs typeface="Times New Roman" pitchFamily="18" charset="0"/>
              </a:rPr>
              <a:t>dynamic</a:t>
            </a:r>
            <a:endParaRPr lang="en-US" sz="2800" b="1" dirty="0">
              <a:solidFill>
                <a:srgbClr val="00B0F0"/>
              </a:solidFill>
              <a:latin typeface="+mj-lt"/>
              <a:cs typeface="Times New Roman" pitchFamily="18" charset="0"/>
            </a:endParaRPr>
          </a:p>
        </p:txBody>
      </p:sp>
      <p:grpSp>
        <p:nvGrpSpPr>
          <p:cNvPr id="6" name="Group 4"/>
          <p:cNvGrpSpPr/>
          <p:nvPr/>
        </p:nvGrpSpPr>
        <p:grpSpPr>
          <a:xfrm>
            <a:off x="5867400" y="1371600"/>
            <a:ext cx="3020064" cy="3011630"/>
            <a:chOff x="5867400" y="1371600"/>
            <a:chExt cx="3020064" cy="3011630"/>
          </a:xfrm>
        </p:grpSpPr>
        <p:pic>
          <p:nvPicPr>
            <p:cNvPr id="16"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867400" y="2173274"/>
              <a:ext cx="2819400" cy="11781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2"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12218" y="1371600"/>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3"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884160" y="3477024"/>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6"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8062196" y="1391926"/>
              <a:ext cx="825268" cy="96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xmlns="" val="960696499"/>
      </p:ext>
    </p:extLst>
  </p:cSld>
  <p:clrMapOvr>
    <a:masterClrMapping/>
  </p:clrMapOvr>
  <mc:AlternateContent xmlns:mc="http://schemas.openxmlformats.org/markup-compatibility/2006">
    <mc:Choice xmlns:p14="http://schemas.microsoft.com/office/powerpoint/2010/main" xmlns="" Requires="p14">
      <p:transition spd="slow" p14:dur="2000" advTm="22378"/>
    </mc:Choice>
    <mc:Fallback>
      <p:transition spd="slow" advTm="223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up)">
                                      <p:cBhvr>
                                        <p:cTn id="16" dur="500"/>
                                        <p:tgtEl>
                                          <p:spTgt spid="21"/>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1" grpId="0" animBg="1"/>
      <p:bldP spid="7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itle 136194"/>
          <p:cNvSpPr>
            <a:spLocks noGrp="1"/>
          </p:cNvSpPr>
          <p:nvPr>
            <p:ph type="title"/>
          </p:nvPr>
        </p:nvSpPr>
        <p:spPr>
          <a:xfrm>
            <a:off x="990600" y="0"/>
            <a:ext cx="7943088" cy="1143000"/>
          </a:xfrm>
        </p:spPr>
        <p:txBody>
          <a:bodyPr>
            <a:normAutofit/>
          </a:bodyPr>
          <a:lstStyle/>
          <a:p>
            <a:r>
              <a:rPr lang="en-US" dirty="0"/>
              <a:t>Online Multi-player Games</a:t>
            </a:r>
          </a:p>
        </p:txBody>
      </p:sp>
      <p:grpSp>
        <p:nvGrpSpPr>
          <p:cNvPr id="2" name="Group 21"/>
          <p:cNvGrpSpPr/>
          <p:nvPr/>
        </p:nvGrpSpPr>
        <p:grpSpPr>
          <a:xfrm>
            <a:off x="1248229" y="1278007"/>
            <a:ext cx="2146060" cy="1600200"/>
            <a:chOff x="569582" y="1371600"/>
            <a:chExt cx="3405750" cy="2903699"/>
          </a:xfrm>
        </p:grpSpPr>
        <p:pic>
          <p:nvPicPr>
            <p:cNvPr id="137221"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3018" y="2095899"/>
              <a:ext cx="2626679" cy="1381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7"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59218" y="1371600"/>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8"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89452" y="1376198"/>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9" name="Picture 3"/>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69582" y="2971800"/>
              <a:ext cx="878218" cy="878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0" name="Picture 4"/>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2743200" y="3052322"/>
              <a:ext cx="776287" cy="122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5" name="Group 19"/>
          <p:cNvGrpSpPr/>
          <p:nvPr/>
        </p:nvGrpSpPr>
        <p:grpSpPr>
          <a:xfrm>
            <a:off x="5866459" y="1764103"/>
            <a:ext cx="2321395" cy="818160"/>
            <a:chOff x="650405" y="4987150"/>
            <a:chExt cx="4150195" cy="1482177"/>
          </a:xfrm>
        </p:grpSpPr>
        <p:pic>
          <p:nvPicPr>
            <p:cNvPr id="7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438135" y="4987150"/>
              <a:ext cx="2555014" cy="13434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9" name="Picture 3"/>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3975332" y="5187175"/>
              <a:ext cx="825268" cy="9601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6196" name="Picture 4"/>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650405" y="5486400"/>
              <a:ext cx="797395" cy="9829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75" name="Text Box 112"/>
          <p:cNvSpPr txBox="1">
            <a:spLocks noChangeArrowheads="1"/>
          </p:cNvSpPr>
          <p:nvPr/>
        </p:nvSpPr>
        <p:spPr bwMode="auto">
          <a:xfrm>
            <a:off x="4724400" y="5218093"/>
            <a:ext cx="4267200" cy="954107"/>
          </a:xfrm>
          <a:prstGeom prst="rect">
            <a:avLst/>
          </a:prstGeom>
          <a:noFill/>
          <a:ln w="9525">
            <a:noFill/>
            <a:miter lim="800000"/>
            <a:headEnd/>
            <a:tailEnd/>
          </a:ln>
          <a:effectLst/>
        </p:spPr>
        <p:txBody>
          <a:bodyPr wrap="square">
            <a:spAutoFit/>
          </a:bodyPr>
          <a:lstStyle/>
          <a:p>
            <a:pPr>
              <a:spcBef>
                <a:spcPct val="50000"/>
              </a:spcBef>
            </a:pPr>
            <a:r>
              <a:rPr lang="en-US" sz="2800" b="1" dirty="0" smtClean="0">
                <a:solidFill>
                  <a:srgbClr val="00B0F0"/>
                </a:solidFill>
                <a:latin typeface="+mj-lt"/>
                <a:cs typeface="Times New Roman" pitchFamily="18" charset="0"/>
              </a:rPr>
              <a:t>Hundreds of thousands</a:t>
            </a:r>
            <a:r>
              <a:rPr lang="en-US" sz="2800" b="1" dirty="0" smtClean="0">
                <a:latin typeface="+mj-lt"/>
                <a:cs typeface="Times New Roman" pitchFamily="18" charset="0"/>
              </a:rPr>
              <a:t> </a:t>
            </a:r>
            <a:r>
              <a:rPr lang="en-US" sz="2800" dirty="0" smtClean="0">
                <a:latin typeface="+mj-lt"/>
                <a:cs typeface="Times New Roman" pitchFamily="18" charset="0"/>
              </a:rPr>
              <a:t>of</a:t>
            </a:r>
            <a:r>
              <a:rPr lang="en-US" sz="2800" b="1" dirty="0" smtClean="0">
                <a:latin typeface="+mj-lt"/>
                <a:cs typeface="Times New Roman" pitchFamily="18" charset="0"/>
              </a:rPr>
              <a:t> </a:t>
            </a:r>
            <a:r>
              <a:rPr lang="en-US" sz="2800" b="1" dirty="0" smtClean="0">
                <a:solidFill>
                  <a:srgbClr val="00B0F0"/>
                </a:solidFill>
                <a:latin typeface="+mj-lt"/>
                <a:cs typeface="Times New Roman" pitchFamily="18" charset="0"/>
              </a:rPr>
              <a:t>concurrent</a:t>
            </a:r>
            <a:r>
              <a:rPr lang="en-US" sz="2800" dirty="0" smtClean="0">
                <a:latin typeface="+mj-lt"/>
                <a:cs typeface="Times New Roman" pitchFamily="18" charset="0"/>
              </a:rPr>
              <a:t> groups</a:t>
            </a:r>
            <a:endParaRPr lang="en-US" sz="2800" dirty="0">
              <a:latin typeface="+mj-lt"/>
              <a:cs typeface="Times New Roman" pitchFamily="18" charset="0"/>
            </a:endParaRPr>
          </a:p>
        </p:txBody>
      </p:sp>
      <p:grpSp>
        <p:nvGrpSpPr>
          <p:cNvPr id="6" name="Group 4"/>
          <p:cNvGrpSpPr/>
          <p:nvPr/>
        </p:nvGrpSpPr>
        <p:grpSpPr>
          <a:xfrm>
            <a:off x="3679729" y="913318"/>
            <a:ext cx="1636769" cy="1612967"/>
            <a:chOff x="4088231" y="1320778"/>
            <a:chExt cx="1636769" cy="1612967"/>
          </a:xfrm>
        </p:grpSpPr>
        <p:pic>
          <p:nvPicPr>
            <p:cNvPr id="16"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4182221" y="1810197"/>
              <a:ext cx="1315875" cy="6408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2" name="Picture 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4618911" y="1320778"/>
              <a:ext cx="374158" cy="436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0" name="Picture 2"/>
            <p:cNvPicPr>
              <a:picLocks noChangeAspect="1" noChangeArrowheads="1"/>
            </p:cNvPicPr>
            <p:nvPr/>
          </p:nvPicPr>
          <p:blipFill>
            <a:blip r:embed="rId13" cstate="print">
              <a:extLst>
                <a:ext uri="{28A0092B-C50C-407E-A947-70E740481C1C}">
                  <a14:useLocalDpi xmlns:a14="http://schemas.microsoft.com/office/drawing/2010/main" xmlns="" val="0"/>
                </a:ext>
              </a:extLst>
            </a:blip>
            <a:srcRect/>
            <a:stretch>
              <a:fillRect/>
            </a:stretch>
          </p:blipFill>
          <p:spPr bwMode="auto">
            <a:xfrm>
              <a:off x="5201871" y="2335884"/>
              <a:ext cx="523129" cy="5978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1" name="Picture 3"/>
            <p:cNvPicPr>
              <a:picLocks noChangeAspect="1" noChangeArrowheads="1"/>
            </p:cNvPicPr>
            <p:nvPr/>
          </p:nvPicPr>
          <p:blipFill>
            <a:blip r:embed="rId14" cstate="print">
              <a:extLst>
                <a:ext uri="{28A0092B-C50C-407E-A947-70E740481C1C}">
                  <a14:useLocalDpi xmlns:a14="http://schemas.microsoft.com/office/drawing/2010/main" xmlns="" val="0"/>
                </a:ext>
              </a:extLst>
            </a:blip>
            <a:srcRect/>
            <a:stretch>
              <a:fillRect/>
            </a:stretch>
          </p:blipFill>
          <p:spPr bwMode="auto">
            <a:xfrm>
              <a:off x="4088231" y="2185550"/>
              <a:ext cx="389620" cy="692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7" name="Group 7"/>
          <p:cNvGrpSpPr/>
          <p:nvPr/>
        </p:nvGrpSpPr>
        <p:grpSpPr>
          <a:xfrm>
            <a:off x="1106191" y="4581694"/>
            <a:ext cx="1562776" cy="1850440"/>
            <a:chOff x="1106191" y="4581694"/>
            <a:chExt cx="1562776" cy="1850440"/>
          </a:xfrm>
        </p:grpSpPr>
        <p:pic>
          <p:nvPicPr>
            <p:cNvPr id="45"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1353092" y="5108961"/>
              <a:ext cx="1315875" cy="6408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1106191" y="5587110"/>
              <a:ext cx="409883" cy="4776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5" name="Picture 7"/>
            <p:cNvPicPr>
              <a:picLocks noChangeAspect="1" noChangeArrowheads="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1209921" y="4581694"/>
              <a:ext cx="473573" cy="6962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6" name="Picture 8"/>
            <p:cNvPicPr>
              <a:picLocks noChangeAspect="1" noChangeArrowheads="1"/>
            </p:cNvPicPr>
            <p:nvPr/>
          </p:nvPicPr>
          <p:blipFill>
            <a:blip r:embed="rId17" cstate="print">
              <a:extLst>
                <a:ext uri="{28A0092B-C50C-407E-A947-70E740481C1C}">
                  <a14:useLocalDpi xmlns:a14="http://schemas.microsoft.com/office/drawing/2010/main" xmlns="" val="0"/>
                </a:ext>
              </a:extLst>
            </a:blip>
            <a:srcRect/>
            <a:stretch>
              <a:fillRect/>
            </a:stretch>
          </p:blipFill>
          <p:spPr bwMode="auto">
            <a:xfrm>
              <a:off x="2090234" y="5720865"/>
              <a:ext cx="509966" cy="7112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8" name="Group 10"/>
          <p:cNvGrpSpPr/>
          <p:nvPr/>
        </p:nvGrpSpPr>
        <p:grpSpPr>
          <a:xfrm>
            <a:off x="3573920" y="4251973"/>
            <a:ext cx="1252014" cy="1573778"/>
            <a:chOff x="3573920" y="4251973"/>
            <a:chExt cx="1252014" cy="1573778"/>
          </a:xfrm>
        </p:grpSpPr>
        <p:pic>
          <p:nvPicPr>
            <p:cNvPr id="135180" name="Picture 12"/>
            <p:cNvPicPr>
              <a:picLocks noChangeAspect="1" noChangeArrowheads="1"/>
            </p:cNvPicPr>
            <p:nvPr/>
          </p:nvPicPr>
          <p:blipFill>
            <a:blip r:embed="rId18" cstate="print">
              <a:extLst>
                <a:ext uri="{28A0092B-C50C-407E-A947-70E740481C1C}">
                  <a14:useLocalDpi xmlns:a14="http://schemas.microsoft.com/office/drawing/2010/main" xmlns="" val="0"/>
                </a:ext>
              </a:extLst>
            </a:blip>
            <a:srcRect/>
            <a:stretch>
              <a:fillRect/>
            </a:stretch>
          </p:blipFill>
          <p:spPr bwMode="auto">
            <a:xfrm>
              <a:off x="4210409" y="4251973"/>
              <a:ext cx="615525" cy="7686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9" name="Picture 11"/>
            <p:cNvPicPr>
              <a:picLocks noChangeAspect="1" noChangeArrowheads="1"/>
            </p:cNvPicPr>
            <p:nvPr/>
          </p:nvPicPr>
          <p:blipFill>
            <a:blip r:embed="rId19" cstate="print">
              <a:extLst>
                <a:ext uri="{28A0092B-C50C-407E-A947-70E740481C1C}">
                  <a14:useLocalDpi xmlns:a14="http://schemas.microsoft.com/office/drawing/2010/main" xmlns="" val="0"/>
                </a:ext>
              </a:extLst>
            </a:blip>
            <a:srcRect/>
            <a:stretch>
              <a:fillRect/>
            </a:stretch>
          </p:blipFill>
          <p:spPr bwMode="auto">
            <a:xfrm>
              <a:off x="3584369" y="4784470"/>
              <a:ext cx="1058975" cy="7932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3573920" y="5389689"/>
              <a:ext cx="374158" cy="4360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9" name="Group 12"/>
          <p:cNvGrpSpPr/>
          <p:nvPr/>
        </p:nvGrpSpPr>
        <p:grpSpPr>
          <a:xfrm>
            <a:off x="5707976" y="3047342"/>
            <a:ext cx="2088552" cy="1430542"/>
            <a:chOff x="5707976" y="3047342"/>
            <a:chExt cx="2088552" cy="1430542"/>
          </a:xfrm>
        </p:grpSpPr>
        <p:pic>
          <p:nvPicPr>
            <p:cNvPr id="61" name="Picture 2"/>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a:off x="5954877" y="3132065"/>
              <a:ext cx="1315875" cy="6408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8" name="Picture 3"/>
            <p:cNvPicPr>
              <a:picLocks noChangeAspect="1" noChangeArrowheads="1"/>
            </p:cNvPicPr>
            <p:nvPr/>
          </p:nvPicPr>
          <p:blipFill>
            <a:blip r:embed="rId15" cstate="print">
              <a:extLst>
                <a:ext uri="{28A0092B-C50C-407E-A947-70E740481C1C}">
                  <a14:useLocalDpi xmlns:a14="http://schemas.microsoft.com/office/drawing/2010/main" xmlns="" val="0"/>
                </a:ext>
              </a:extLst>
            </a:blip>
            <a:srcRect/>
            <a:stretch>
              <a:fillRect/>
            </a:stretch>
          </p:blipFill>
          <p:spPr bwMode="auto">
            <a:xfrm>
              <a:off x="5707976" y="3610214"/>
              <a:ext cx="409883" cy="4776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81" name="Picture 13"/>
            <p:cNvPicPr>
              <a:picLocks noChangeAspect="1" noChangeArrowheads="1"/>
            </p:cNvPicPr>
            <p:nvPr/>
          </p:nvPicPr>
          <p:blipFill>
            <a:blip r:embed="rId20" cstate="print">
              <a:extLst>
                <a:ext uri="{28A0092B-C50C-407E-A947-70E740481C1C}">
                  <a14:useLocalDpi xmlns:a14="http://schemas.microsoft.com/office/drawing/2010/main" xmlns="" val="0"/>
                </a:ext>
              </a:extLst>
            </a:blip>
            <a:srcRect/>
            <a:stretch>
              <a:fillRect/>
            </a:stretch>
          </p:blipFill>
          <p:spPr bwMode="auto">
            <a:xfrm>
              <a:off x="6424590" y="3847756"/>
              <a:ext cx="592103" cy="6301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82" name="Picture 14"/>
            <p:cNvPicPr>
              <a:picLocks noChangeAspect="1" noChangeArrowheads="1"/>
            </p:cNvPicPr>
            <p:nvPr/>
          </p:nvPicPr>
          <p:blipFill>
            <a:blip r:embed="rId21" cstate="print">
              <a:extLst>
                <a:ext uri="{28A0092B-C50C-407E-A947-70E740481C1C}">
                  <a14:useLocalDpi xmlns:a14="http://schemas.microsoft.com/office/drawing/2010/main" xmlns="" val="0"/>
                </a:ext>
              </a:extLst>
            </a:blip>
            <a:srcRect/>
            <a:stretch>
              <a:fillRect/>
            </a:stretch>
          </p:blipFill>
          <p:spPr bwMode="auto">
            <a:xfrm>
              <a:off x="7287555" y="3047342"/>
              <a:ext cx="508973" cy="7255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0" name="Group 13"/>
          <p:cNvGrpSpPr/>
          <p:nvPr/>
        </p:nvGrpSpPr>
        <p:grpSpPr>
          <a:xfrm>
            <a:off x="1391202" y="2734895"/>
            <a:ext cx="2062533" cy="1822423"/>
            <a:chOff x="1617196" y="2868695"/>
            <a:chExt cx="2062533" cy="1822423"/>
          </a:xfrm>
        </p:grpSpPr>
        <p:pic>
          <p:nvPicPr>
            <p:cNvPr id="92"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943943" y="3490849"/>
              <a:ext cx="1655145" cy="7611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2" name="Picture 4"/>
            <p:cNvPicPr>
              <a:picLocks noChangeAspect="1" noChangeArrowheads="1"/>
            </p:cNvPicPr>
            <p:nvPr/>
          </p:nvPicPr>
          <p:blipFill>
            <a:blip r:embed="rId22" cstate="print">
              <a:extLst>
                <a:ext uri="{28A0092B-C50C-407E-A947-70E740481C1C}">
                  <a14:useLocalDpi xmlns:a14="http://schemas.microsoft.com/office/drawing/2010/main" xmlns="" val="0"/>
                </a:ext>
              </a:extLst>
            </a:blip>
            <a:srcRect/>
            <a:stretch>
              <a:fillRect/>
            </a:stretch>
          </p:blipFill>
          <p:spPr bwMode="auto">
            <a:xfrm>
              <a:off x="1617196" y="3658125"/>
              <a:ext cx="412915" cy="7467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4" name="Picture 6"/>
            <p:cNvPicPr>
              <a:picLocks noChangeAspect="1" noChangeArrowheads="1"/>
            </p:cNvPicPr>
            <p:nvPr/>
          </p:nvPicPr>
          <p:blipFill>
            <a:blip r:embed="rId23" cstate="print">
              <a:extLst>
                <a:ext uri="{28A0092B-C50C-407E-A947-70E740481C1C}">
                  <a14:useLocalDpi xmlns:a14="http://schemas.microsoft.com/office/drawing/2010/main" xmlns="" val="0"/>
                </a:ext>
              </a:extLst>
            </a:blip>
            <a:srcRect/>
            <a:stretch>
              <a:fillRect/>
            </a:stretch>
          </p:blipFill>
          <p:spPr bwMode="auto">
            <a:xfrm>
              <a:off x="3050411" y="4020813"/>
              <a:ext cx="548677" cy="6703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84" name="Picture 16"/>
            <p:cNvPicPr>
              <a:picLocks noChangeAspect="1" noChangeArrowheads="1"/>
            </p:cNvPicPr>
            <p:nvPr/>
          </p:nvPicPr>
          <p:blipFill>
            <a:blip r:embed="rId24" cstate="print">
              <a:extLst>
                <a:ext uri="{28A0092B-C50C-407E-A947-70E740481C1C}">
                  <a14:useLocalDpi xmlns:a14="http://schemas.microsoft.com/office/drawing/2010/main" xmlns="" val="0"/>
                </a:ext>
              </a:extLst>
            </a:blip>
            <a:srcRect/>
            <a:stretch>
              <a:fillRect/>
            </a:stretch>
          </p:blipFill>
          <p:spPr bwMode="auto">
            <a:xfrm>
              <a:off x="3170969" y="2868695"/>
              <a:ext cx="508760" cy="7160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nvGrpSpPr>
          <p:cNvPr id="11" name="Group 14"/>
          <p:cNvGrpSpPr/>
          <p:nvPr/>
        </p:nvGrpSpPr>
        <p:grpSpPr>
          <a:xfrm>
            <a:off x="4069349" y="2699002"/>
            <a:ext cx="1399104" cy="1853237"/>
            <a:chOff x="4112085" y="2554302"/>
            <a:chExt cx="1399104" cy="1853237"/>
          </a:xfrm>
        </p:grpSpPr>
        <p:pic>
          <p:nvPicPr>
            <p:cNvPr id="135185" name="Picture 17"/>
            <p:cNvPicPr>
              <a:picLocks noChangeAspect="1" noChangeArrowheads="1"/>
            </p:cNvPicPr>
            <p:nvPr/>
          </p:nvPicPr>
          <p:blipFill>
            <a:blip r:embed="rId25" cstate="print">
              <a:extLst>
                <a:ext uri="{28A0092B-C50C-407E-A947-70E740481C1C}">
                  <a14:useLocalDpi xmlns:a14="http://schemas.microsoft.com/office/drawing/2010/main" xmlns="" val="0"/>
                </a:ext>
              </a:extLst>
            </a:blip>
            <a:srcRect/>
            <a:stretch>
              <a:fillRect/>
            </a:stretch>
          </p:blipFill>
          <p:spPr bwMode="auto">
            <a:xfrm>
              <a:off x="4283390" y="3047342"/>
              <a:ext cx="942975" cy="942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3" name="Picture 4"/>
            <p:cNvPicPr>
              <a:picLocks noChangeAspect="1" noChangeArrowheads="1"/>
            </p:cNvPicPr>
            <p:nvPr/>
          </p:nvPicPr>
          <p:blipFill>
            <a:blip r:embed="rId26" cstate="print">
              <a:extLst>
                <a:ext uri="{28A0092B-C50C-407E-A947-70E740481C1C}">
                  <a14:useLocalDpi xmlns:a14="http://schemas.microsoft.com/office/drawing/2010/main" xmlns="" val="0"/>
                </a:ext>
              </a:extLst>
            </a:blip>
            <a:srcRect/>
            <a:stretch>
              <a:fillRect/>
            </a:stretch>
          </p:blipFill>
          <p:spPr bwMode="auto">
            <a:xfrm>
              <a:off x="5055177" y="3742313"/>
              <a:ext cx="362310" cy="66522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73" name="Picture 5"/>
            <p:cNvPicPr>
              <a:picLocks noChangeAspect="1" noChangeArrowheads="1"/>
            </p:cNvPicPr>
            <p:nvPr/>
          </p:nvPicPr>
          <p:blipFill>
            <a:blip r:embed="rId27" cstate="print">
              <a:extLst>
                <a:ext uri="{28A0092B-C50C-407E-A947-70E740481C1C}">
                  <a14:useLocalDpi xmlns:a14="http://schemas.microsoft.com/office/drawing/2010/main" xmlns="" val="0"/>
                </a:ext>
              </a:extLst>
            </a:blip>
            <a:srcRect/>
            <a:stretch>
              <a:fillRect/>
            </a:stretch>
          </p:blipFill>
          <p:spPr bwMode="auto">
            <a:xfrm>
              <a:off x="4112085" y="2699435"/>
              <a:ext cx="364984" cy="6083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5183" name="Picture 15"/>
            <p:cNvPicPr>
              <a:picLocks noChangeAspect="1" noChangeArrowheads="1"/>
            </p:cNvPicPr>
            <p:nvPr/>
          </p:nvPicPr>
          <p:blipFill>
            <a:blip r:embed="rId28" cstate="print">
              <a:extLst>
                <a:ext uri="{28A0092B-C50C-407E-A947-70E740481C1C}">
                  <a14:useLocalDpi xmlns:a14="http://schemas.microsoft.com/office/drawing/2010/main" xmlns="" val="0"/>
                </a:ext>
              </a:extLst>
            </a:blip>
            <a:srcRect/>
            <a:stretch>
              <a:fillRect/>
            </a:stretch>
          </p:blipFill>
          <p:spPr bwMode="auto">
            <a:xfrm>
              <a:off x="4941541" y="2554302"/>
              <a:ext cx="569648" cy="7113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ustDataLst>
      <p:tags r:id="rId1"/>
    </p:custDataLst>
    <p:extLst>
      <p:ext uri="{BB962C8B-B14F-4D97-AF65-F5344CB8AC3E}">
        <p14:creationId xmlns:p14="http://schemas.microsoft.com/office/powerpoint/2010/main" xmlns="" val="1068903882"/>
      </p:ext>
    </p:extLst>
  </p:cSld>
  <p:clrMapOvr>
    <a:masterClrMapping/>
  </p:clrMapOvr>
  <mc:AlternateContent xmlns:mc="http://schemas.openxmlformats.org/markup-compatibility/2006">
    <mc:Choice xmlns:p14="http://schemas.microsoft.com/office/powerpoint/2010/main" xmlns="" Requires="p14">
      <p:transition spd="slow" p14:dur="2000" advTm="14086"/>
    </mc:Choice>
    <mc:Fallback>
      <p:transition spd="slow" advTm="14086"/>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8001000" cy="1295400"/>
          </a:xfrm>
        </p:spPr>
        <p:txBody>
          <a:bodyPr>
            <a:normAutofit/>
          </a:bodyPr>
          <a:lstStyle/>
          <a:p>
            <a:r>
              <a:rPr lang="en-US" dirty="0">
                <a:solidFill>
                  <a:srgbClr val="00B050"/>
                </a:solidFill>
              </a:rPr>
              <a:t>G-Store</a:t>
            </a:r>
            <a:r>
              <a:rPr lang="en-US" dirty="0" smtClean="0"/>
              <a:t/>
            </a:r>
            <a:br>
              <a:rPr lang="en-US" dirty="0" smtClean="0"/>
            </a:br>
            <a:r>
              <a:rPr lang="en-US" sz="2700" b="1" dirty="0" smtClean="0">
                <a:solidFill>
                  <a:srgbClr val="FF0000"/>
                </a:solidFill>
              </a:rPr>
              <a:t>[Das et al., </a:t>
            </a:r>
            <a:r>
              <a:rPr lang="en-US" sz="2700" b="1" dirty="0" err="1" smtClean="0">
                <a:solidFill>
                  <a:srgbClr val="FF0000"/>
                </a:solidFill>
              </a:rPr>
              <a:t>SoCC</a:t>
            </a:r>
            <a:r>
              <a:rPr lang="en-US" sz="2700" b="1" dirty="0" smtClean="0">
                <a:solidFill>
                  <a:srgbClr val="FF0000"/>
                </a:solidFill>
              </a:rPr>
              <a:t> </a:t>
            </a:r>
            <a:r>
              <a:rPr lang="en-US" sz="2700" b="1" dirty="0">
                <a:solidFill>
                  <a:srgbClr val="FF0000"/>
                </a:solidFill>
              </a:rPr>
              <a:t>2010]</a:t>
            </a:r>
            <a:endParaRPr lang="en-US" sz="2700" dirty="0"/>
          </a:p>
        </p:txBody>
      </p:sp>
      <p:sp>
        <p:nvSpPr>
          <p:cNvPr id="3" name="Content Placeholder 2"/>
          <p:cNvSpPr>
            <a:spLocks noGrp="1"/>
          </p:cNvSpPr>
          <p:nvPr>
            <p:ph sz="quarter" idx="1"/>
          </p:nvPr>
        </p:nvSpPr>
        <p:spPr>
          <a:xfrm>
            <a:off x="685800" y="1524000"/>
            <a:ext cx="8169058" cy="4800600"/>
          </a:xfrm>
        </p:spPr>
        <p:txBody>
          <a:bodyPr>
            <a:normAutofit fontScale="92500" lnSpcReduction="10000"/>
          </a:bodyPr>
          <a:lstStyle/>
          <a:p>
            <a:r>
              <a:rPr lang="en-US" b="1" i="1" dirty="0" smtClean="0">
                <a:solidFill>
                  <a:srgbClr val="00B0F0"/>
                </a:solidFill>
              </a:rPr>
              <a:t>Transactional</a:t>
            </a:r>
            <a:r>
              <a:rPr lang="en-US" b="1" i="1" dirty="0" smtClean="0">
                <a:solidFill>
                  <a:srgbClr val="00B050"/>
                </a:solidFill>
              </a:rPr>
              <a:t> </a:t>
            </a:r>
            <a:r>
              <a:rPr lang="en-US" dirty="0" smtClean="0"/>
              <a:t>access to a </a:t>
            </a:r>
            <a:r>
              <a:rPr lang="en-US" b="1" i="1" dirty="0">
                <a:solidFill>
                  <a:srgbClr val="00B0F0"/>
                </a:solidFill>
              </a:rPr>
              <a:t>group of data items</a:t>
            </a:r>
            <a:r>
              <a:rPr lang="en-US" b="1" i="1" dirty="0" smtClean="0">
                <a:solidFill>
                  <a:srgbClr val="FF0000"/>
                </a:solidFill>
              </a:rPr>
              <a:t> </a:t>
            </a:r>
            <a:r>
              <a:rPr lang="en-US" dirty="0" smtClean="0"/>
              <a:t>formed</a:t>
            </a:r>
            <a:r>
              <a:rPr lang="en-US" b="1" i="1" dirty="0" smtClean="0">
                <a:solidFill>
                  <a:srgbClr val="FF0000"/>
                </a:solidFill>
              </a:rPr>
              <a:t> </a:t>
            </a:r>
            <a:r>
              <a:rPr lang="en-US" b="1" i="1" dirty="0" smtClean="0">
                <a:solidFill>
                  <a:srgbClr val="00B0F0"/>
                </a:solidFill>
              </a:rPr>
              <a:t>on-demand</a:t>
            </a:r>
          </a:p>
          <a:p>
            <a:pPr lvl="1"/>
            <a:r>
              <a:rPr lang="en-US" b="1" dirty="0" smtClean="0">
                <a:solidFill>
                  <a:srgbClr val="00B0F0"/>
                </a:solidFill>
              </a:rPr>
              <a:t>Dynamically formed</a:t>
            </a:r>
            <a:r>
              <a:rPr lang="en-US" dirty="0" smtClean="0"/>
              <a:t> database partitions</a:t>
            </a:r>
          </a:p>
          <a:p>
            <a:r>
              <a:rPr lang="en-US" b="1" i="1" dirty="0" smtClean="0">
                <a:solidFill>
                  <a:srgbClr val="FF0000"/>
                </a:solidFill>
              </a:rPr>
              <a:t>Challenge: </a:t>
            </a:r>
            <a:r>
              <a:rPr lang="en-US" dirty="0" smtClean="0"/>
              <a:t>Avoid distributed transactions!</a:t>
            </a:r>
            <a:endParaRPr lang="en-US" b="1" i="1" dirty="0" smtClean="0">
              <a:solidFill>
                <a:srgbClr val="FF0000"/>
              </a:solidFill>
            </a:endParaRPr>
          </a:p>
          <a:p>
            <a:r>
              <a:rPr lang="en-US" b="1" i="1" dirty="0" smtClean="0">
                <a:solidFill>
                  <a:srgbClr val="00B0F0"/>
                </a:solidFill>
              </a:rPr>
              <a:t>Key Group Abstraction</a:t>
            </a:r>
          </a:p>
          <a:p>
            <a:pPr lvl="1"/>
            <a:r>
              <a:rPr lang="en-US" dirty="0" smtClean="0"/>
              <a:t>Groups</a:t>
            </a:r>
            <a:r>
              <a:rPr lang="en-US" i="1" dirty="0" smtClean="0"/>
              <a:t> </a:t>
            </a:r>
            <a:r>
              <a:rPr lang="en-US" dirty="0" smtClean="0"/>
              <a:t>are</a:t>
            </a:r>
            <a:r>
              <a:rPr lang="en-US" i="1" dirty="0" smtClean="0"/>
              <a:t> </a:t>
            </a:r>
            <a:r>
              <a:rPr lang="en-US" b="1" i="1" dirty="0" smtClean="0">
                <a:solidFill>
                  <a:srgbClr val="00B0F0"/>
                </a:solidFill>
              </a:rPr>
              <a:t>small</a:t>
            </a:r>
            <a:endParaRPr lang="en-US" dirty="0" smtClean="0"/>
          </a:p>
          <a:p>
            <a:pPr lvl="1"/>
            <a:r>
              <a:rPr lang="en-US" dirty="0" smtClean="0"/>
              <a:t>Groups</a:t>
            </a:r>
            <a:r>
              <a:rPr lang="en-US" i="1" dirty="0" smtClean="0"/>
              <a:t> </a:t>
            </a:r>
            <a:r>
              <a:rPr lang="en-US" dirty="0" smtClean="0"/>
              <a:t>have </a:t>
            </a:r>
            <a:r>
              <a:rPr lang="en-US" b="1" i="1" dirty="0" smtClean="0">
                <a:solidFill>
                  <a:srgbClr val="00B0F0"/>
                </a:solidFill>
              </a:rPr>
              <a:t>non-trivial</a:t>
            </a:r>
            <a:r>
              <a:rPr lang="en-US" i="1" dirty="0" smtClean="0"/>
              <a:t> </a:t>
            </a:r>
            <a:r>
              <a:rPr lang="en-US" b="1" i="1" dirty="0" smtClean="0">
                <a:solidFill>
                  <a:srgbClr val="00B0F0"/>
                </a:solidFill>
              </a:rPr>
              <a:t>lifetime</a:t>
            </a:r>
            <a:endParaRPr lang="en-US" b="1" dirty="0" smtClean="0">
              <a:solidFill>
                <a:srgbClr val="00B0F0"/>
              </a:solidFill>
            </a:endParaRPr>
          </a:p>
          <a:p>
            <a:pPr lvl="1"/>
            <a:r>
              <a:rPr lang="en-US" dirty="0" smtClean="0"/>
              <a:t>Groups</a:t>
            </a:r>
            <a:r>
              <a:rPr lang="en-US" i="1" dirty="0" smtClean="0"/>
              <a:t> </a:t>
            </a:r>
            <a:r>
              <a:rPr lang="en-US" dirty="0" smtClean="0"/>
              <a:t>are</a:t>
            </a:r>
            <a:r>
              <a:rPr lang="en-US" i="1" dirty="0" smtClean="0"/>
              <a:t> </a:t>
            </a:r>
            <a:r>
              <a:rPr lang="en-US" b="1" i="1" dirty="0" smtClean="0">
                <a:solidFill>
                  <a:srgbClr val="00B0F0"/>
                </a:solidFill>
              </a:rPr>
              <a:t>dynamic</a:t>
            </a:r>
            <a:r>
              <a:rPr lang="en-US" i="1" dirty="0" smtClean="0"/>
              <a:t> </a:t>
            </a:r>
            <a:r>
              <a:rPr lang="en-US" dirty="0" smtClean="0"/>
              <a:t>and</a:t>
            </a:r>
            <a:r>
              <a:rPr lang="en-US" i="1" dirty="0" smtClean="0"/>
              <a:t> </a:t>
            </a:r>
            <a:r>
              <a:rPr lang="en-US" b="1" i="1" dirty="0" smtClean="0">
                <a:solidFill>
                  <a:srgbClr val="00B0F0"/>
                </a:solidFill>
              </a:rPr>
              <a:t>on-demand</a:t>
            </a:r>
          </a:p>
          <a:p>
            <a:r>
              <a:rPr lang="en-US" b="1" dirty="0" smtClean="0"/>
              <a:t>Multitenancy:</a:t>
            </a:r>
            <a:r>
              <a:rPr lang="en-US" dirty="0" smtClean="0"/>
              <a:t> Groups are dynamic </a:t>
            </a:r>
            <a:r>
              <a:rPr lang="en-US" b="1" dirty="0" smtClean="0">
                <a:solidFill>
                  <a:srgbClr val="00B0F0"/>
                </a:solidFill>
              </a:rPr>
              <a:t>tenant</a:t>
            </a:r>
            <a:r>
              <a:rPr lang="en-US" dirty="0" smtClean="0"/>
              <a:t> databases</a:t>
            </a:r>
            <a:endParaRPr lang="en-US" b="1" dirty="0" smtClean="0">
              <a:solidFill>
                <a:srgbClr val="00B0F0"/>
              </a:solidFill>
            </a:endParaRPr>
          </a:p>
        </p:txBody>
      </p:sp>
    </p:spTree>
    <p:custDataLst>
      <p:tags r:id="rId1"/>
    </p:custDataLst>
    <p:extLst>
      <p:ext uri="{BB962C8B-B14F-4D97-AF65-F5344CB8AC3E}">
        <p14:creationId xmlns:p14="http://schemas.microsoft.com/office/powerpoint/2010/main" xmlns="" val="52486133"/>
      </p:ext>
    </p:extLst>
  </p:cSld>
  <p:clrMapOvr>
    <a:masterClrMapping/>
  </p:clrMapOvr>
  <mc:AlternateContent xmlns:mc="http://schemas.openxmlformats.org/markup-compatibility/2006">
    <mc:Choice xmlns:p14="http://schemas.microsoft.com/office/powerpoint/2010/main" xmlns="" Requires="p14">
      <p:transition spd="slow" p14:dur="2000" advTm="78155"/>
    </mc:Choice>
    <mc:Fallback>
      <p:transition spd="slow" advTm="7815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6" end="6"/>
                                            </p:txEl>
                                          </p:spTgt>
                                        </p:tgtEl>
                                        <p:attrNameLst>
                                          <p:attrName>style.visibility</p:attrName>
                                        </p:attrNameLst>
                                      </p:cBhvr>
                                      <p:to>
                                        <p:strVal val="visible"/>
                                      </p:to>
                                    </p:set>
                                    <p:animEffect transition="in" filter="fade">
                                      <p:cBhvr>
                                        <p:cTn id="16" dur="500"/>
                                        <p:tgtEl>
                                          <p:spTgt spid="3">
                                            <p:txEl>
                                              <p:pRg st="6" end="6"/>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Effect transition="in" filter="fade">
                                      <p:cBhvr>
                                        <p:cTn id="1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Title 136194"/>
          <p:cNvSpPr>
            <a:spLocks noGrp="1"/>
          </p:cNvSpPr>
          <p:nvPr>
            <p:ph type="title"/>
          </p:nvPr>
        </p:nvSpPr>
        <p:spPr>
          <a:xfrm>
            <a:off x="990600" y="19047"/>
            <a:ext cx="7943088" cy="1199773"/>
          </a:xfrm>
        </p:spPr>
        <p:txBody>
          <a:bodyPr>
            <a:normAutofit fontScale="90000"/>
          </a:bodyPr>
          <a:lstStyle/>
          <a:p>
            <a:r>
              <a:rPr lang="en-US" dirty="0" smtClean="0">
                <a:solidFill>
                  <a:srgbClr val="00B050"/>
                </a:solidFill>
              </a:rPr>
              <a:t>Transactions on Groups</a:t>
            </a:r>
            <a:r>
              <a:rPr lang="en-US" dirty="0" smtClean="0"/>
              <a:t/>
            </a:r>
            <a:br>
              <a:rPr lang="en-US" dirty="0" smtClean="0"/>
            </a:br>
            <a:r>
              <a:rPr lang="en-US" sz="3100" dirty="0" smtClean="0">
                <a:solidFill>
                  <a:srgbClr val="FF0000"/>
                </a:solidFill>
              </a:rPr>
              <a:t>Without distributed transactions</a:t>
            </a:r>
            <a:endParaRPr lang="en-US" sz="3100" dirty="0">
              <a:solidFill>
                <a:srgbClr val="FF0000"/>
              </a:solidFill>
            </a:endParaRPr>
          </a:p>
        </p:txBody>
      </p:sp>
      <p:grpSp>
        <p:nvGrpSpPr>
          <p:cNvPr id="2" name="Group 62"/>
          <p:cNvGrpSpPr>
            <a:grpSpLocks/>
          </p:cNvGrpSpPr>
          <p:nvPr/>
        </p:nvGrpSpPr>
        <p:grpSpPr bwMode="auto">
          <a:xfrm>
            <a:off x="2438400" y="1447800"/>
            <a:ext cx="1066800" cy="1219200"/>
            <a:chOff x="1824" y="576"/>
            <a:chExt cx="672" cy="768"/>
          </a:xfrm>
        </p:grpSpPr>
        <p:sp>
          <p:nvSpPr>
            <p:cNvPr id="6"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7"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8"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2"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3"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4"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5" name="Group 62"/>
          <p:cNvGrpSpPr>
            <a:grpSpLocks/>
          </p:cNvGrpSpPr>
          <p:nvPr/>
        </p:nvGrpSpPr>
        <p:grpSpPr bwMode="auto">
          <a:xfrm>
            <a:off x="2438400" y="2895600"/>
            <a:ext cx="1066800" cy="1219200"/>
            <a:chOff x="1824" y="576"/>
            <a:chExt cx="672" cy="768"/>
          </a:xfrm>
        </p:grpSpPr>
        <p:sp>
          <p:nvSpPr>
            <p:cNvPr id="27" name="Rectangle 6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28" name="Line 6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29" name="Line 6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0" name="Line 6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1" name="Line 6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2" name="Line 6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3" name="Line 6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4" name="Line 7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35" name="Line 7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grpSp>
        <p:nvGrpSpPr>
          <p:cNvPr id="15" name="Group 82"/>
          <p:cNvGrpSpPr>
            <a:grpSpLocks/>
          </p:cNvGrpSpPr>
          <p:nvPr/>
        </p:nvGrpSpPr>
        <p:grpSpPr bwMode="auto">
          <a:xfrm>
            <a:off x="2438400" y="4876800"/>
            <a:ext cx="1066800" cy="1219200"/>
            <a:chOff x="1824" y="576"/>
            <a:chExt cx="672" cy="768"/>
          </a:xfrm>
        </p:grpSpPr>
        <p:sp>
          <p:nvSpPr>
            <p:cNvPr id="47" name="Rectangle 83"/>
            <p:cNvSpPr>
              <a:spLocks noChangeArrowheads="1"/>
            </p:cNvSpPr>
            <p:nvPr/>
          </p:nvSpPr>
          <p:spPr bwMode="auto">
            <a:xfrm>
              <a:off x="1824" y="576"/>
              <a:ext cx="672" cy="768"/>
            </a:xfrm>
            <a:prstGeom prst="rect">
              <a:avLst/>
            </a:prstGeom>
            <a:gradFill rotWithShape="1">
              <a:gsLst>
                <a:gs pos="0">
                  <a:srgbClr val="E88651">
                    <a:shade val="47500"/>
                    <a:satMod val="137000"/>
                  </a:srgbClr>
                </a:gs>
                <a:gs pos="55000">
                  <a:srgbClr val="E88651">
                    <a:shade val="69000"/>
                    <a:satMod val="137000"/>
                  </a:srgbClr>
                </a:gs>
                <a:gs pos="100000">
                  <a:srgbClr val="E88651">
                    <a:shade val="98000"/>
                    <a:satMod val="137000"/>
                  </a:srgbClr>
                </a:gs>
              </a:gsLst>
              <a:lin ang="16200000" scaled="0"/>
            </a:gradFill>
            <a:ln>
              <a:noFill/>
              <a:headEnd/>
              <a:tailEnd/>
            </a:ln>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48" name="Line 84"/>
            <p:cNvSpPr>
              <a:spLocks noChangeShapeType="1"/>
            </p:cNvSpPr>
            <p:nvPr/>
          </p:nvSpPr>
          <p:spPr bwMode="auto">
            <a:xfrm>
              <a:off x="1824" y="67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49" name="Line 85"/>
            <p:cNvSpPr>
              <a:spLocks noChangeShapeType="1"/>
            </p:cNvSpPr>
            <p:nvPr/>
          </p:nvSpPr>
          <p:spPr bwMode="auto">
            <a:xfrm>
              <a:off x="1824" y="76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0" name="Line 86"/>
            <p:cNvSpPr>
              <a:spLocks noChangeShapeType="1"/>
            </p:cNvSpPr>
            <p:nvPr/>
          </p:nvSpPr>
          <p:spPr bwMode="auto">
            <a:xfrm>
              <a:off x="1824" y="864"/>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1" name="Line 87"/>
            <p:cNvSpPr>
              <a:spLocks noChangeShapeType="1"/>
            </p:cNvSpPr>
            <p:nvPr/>
          </p:nvSpPr>
          <p:spPr bwMode="auto">
            <a:xfrm>
              <a:off x="1824" y="960"/>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2" name="Line 88"/>
            <p:cNvSpPr>
              <a:spLocks noChangeShapeType="1"/>
            </p:cNvSpPr>
            <p:nvPr/>
          </p:nvSpPr>
          <p:spPr bwMode="auto">
            <a:xfrm>
              <a:off x="1824" y="1056"/>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3" name="Line 89"/>
            <p:cNvSpPr>
              <a:spLocks noChangeShapeType="1"/>
            </p:cNvSpPr>
            <p:nvPr/>
          </p:nvSpPr>
          <p:spPr bwMode="auto">
            <a:xfrm>
              <a:off x="1824" y="1152"/>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4" name="Line 90"/>
            <p:cNvSpPr>
              <a:spLocks noChangeShapeType="1"/>
            </p:cNvSpPr>
            <p:nvPr/>
          </p:nvSpPr>
          <p:spPr bwMode="auto">
            <a:xfrm>
              <a:off x="1824" y="1248"/>
              <a:ext cx="672" cy="0"/>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55" name="Line 91"/>
            <p:cNvSpPr>
              <a:spLocks noChangeShapeType="1"/>
            </p:cNvSpPr>
            <p:nvPr/>
          </p:nvSpPr>
          <p:spPr bwMode="auto">
            <a:xfrm>
              <a:off x="2016" y="576"/>
              <a:ext cx="0" cy="768"/>
            </a:xfrm>
            <a:prstGeom prst="line">
              <a:avLst/>
            </a:prstGeom>
            <a:noFill/>
            <a:ln w="9525">
              <a:solidFill>
                <a:sysClr val="windowText" lastClr="00000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sp>
        <p:nvSpPr>
          <p:cNvPr id="66" name="Oval 103"/>
          <p:cNvSpPr>
            <a:spLocks noChangeArrowheads="1"/>
          </p:cNvSpPr>
          <p:nvPr/>
        </p:nvSpPr>
        <p:spPr bwMode="auto">
          <a:xfrm>
            <a:off x="2895600" y="454025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7" name="Oval 104"/>
          <p:cNvSpPr>
            <a:spLocks noChangeArrowheads="1"/>
          </p:cNvSpPr>
          <p:nvPr/>
        </p:nvSpPr>
        <p:spPr bwMode="auto">
          <a:xfrm>
            <a:off x="2895600" y="4300538"/>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68" name="Oval 105"/>
          <p:cNvSpPr>
            <a:spLocks noChangeArrowheads="1"/>
          </p:cNvSpPr>
          <p:nvPr/>
        </p:nvSpPr>
        <p:spPr bwMode="auto">
          <a:xfrm>
            <a:off x="2895600" y="441960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619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08376" y="1462719"/>
            <a:ext cx="801674" cy="80167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8" name="Oval 96"/>
          <p:cNvSpPr>
            <a:spLocks noChangeArrowheads="1"/>
          </p:cNvSpPr>
          <p:nvPr/>
        </p:nvSpPr>
        <p:spPr bwMode="auto">
          <a:xfrm>
            <a:off x="2209800" y="1852920"/>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43" name="Oval 96"/>
          <p:cNvSpPr>
            <a:spLocks noChangeArrowheads="1"/>
          </p:cNvSpPr>
          <p:nvPr/>
        </p:nvSpPr>
        <p:spPr bwMode="auto">
          <a:xfrm>
            <a:off x="2209800" y="3007056"/>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18"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89257" y="2419064"/>
            <a:ext cx="785880" cy="9062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5" name="Oval 96"/>
          <p:cNvSpPr>
            <a:spLocks noChangeArrowheads="1"/>
          </p:cNvSpPr>
          <p:nvPr/>
        </p:nvSpPr>
        <p:spPr bwMode="auto">
          <a:xfrm>
            <a:off x="2209800" y="3733800"/>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19"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235481" y="3505200"/>
            <a:ext cx="878218" cy="878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6" name="Oval 96"/>
          <p:cNvSpPr>
            <a:spLocks noChangeArrowheads="1"/>
          </p:cNvSpPr>
          <p:nvPr/>
        </p:nvSpPr>
        <p:spPr bwMode="auto">
          <a:xfrm>
            <a:off x="2209800" y="5293056"/>
            <a:ext cx="1524000" cy="228600"/>
          </a:xfrm>
          <a:prstGeom prst="ellipse">
            <a:avLst/>
          </a:prstGeom>
          <a:noFill/>
          <a:ln w="38100">
            <a:solidFill>
              <a:schemeClr val="accent4">
                <a:lumMod val="50000"/>
              </a:schemeClr>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pic>
        <p:nvPicPr>
          <p:cNvPr id="137220" name="Picture 4"/>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32863" y="4865062"/>
            <a:ext cx="776287" cy="12229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1" name="Oval 5"/>
          <p:cNvSpPr>
            <a:spLocks noChangeArrowheads="1"/>
          </p:cNvSpPr>
          <p:nvPr/>
        </p:nvSpPr>
        <p:spPr bwMode="auto">
          <a:xfrm>
            <a:off x="5562600" y="2286000"/>
            <a:ext cx="1676400" cy="1752600"/>
          </a:xfrm>
          <a:prstGeom prst="ellipse">
            <a:avLst/>
          </a:prstGeom>
          <a:solidFill>
            <a:sysClr val="window" lastClr="CCE8CF"/>
          </a:solidFill>
          <a:ln w="48000" cap="flat" cmpd="thickThin" algn="ctr">
            <a:solidFill>
              <a:srgbClr val="60B5CC"/>
            </a:solidFill>
            <a:prstDash val="soli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nvGrpSpPr>
          <p:cNvPr id="16" name="Group 6"/>
          <p:cNvGrpSpPr>
            <a:grpSpLocks/>
          </p:cNvGrpSpPr>
          <p:nvPr/>
        </p:nvGrpSpPr>
        <p:grpSpPr bwMode="auto">
          <a:xfrm>
            <a:off x="5867400" y="2514600"/>
            <a:ext cx="1066800" cy="1219200"/>
            <a:chOff x="1824" y="576"/>
            <a:chExt cx="672" cy="768"/>
          </a:xfrm>
        </p:grpSpPr>
        <p:sp>
          <p:nvSpPr>
            <p:cNvPr id="93" name="Rectangle 7"/>
            <p:cNvSpPr>
              <a:spLocks noChangeArrowheads="1"/>
            </p:cNvSpPr>
            <p:nvPr/>
          </p:nvSpPr>
          <p:spPr bwMode="auto">
            <a:xfrm>
              <a:off x="1824" y="576"/>
              <a:ext cx="672" cy="76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orbel" pitchFamily="34" charset="0"/>
                <a:cs typeface="Times New Roman" pitchFamily="18" charset="0"/>
              </a:endParaRPr>
            </a:p>
          </p:txBody>
        </p:sp>
        <p:sp>
          <p:nvSpPr>
            <p:cNvPr id="94" name="Line 8"/>
            <p:cNvSpPr>
              <a:spLocks noChangeShapeType="1"/>
            </p:cNvSpPr>
            <p:nvPr/>
          </p:nvSpPr>
          <p:spPr bwMode="auto">
            <a:xfrm>
              <a:off x="1824" y="672"/>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5" name="Line 9"/>
            <p:cNvSpPr>
              <a:spLocks noChangeShapeType="1"/>
            </p:cNvSpPr>
            <p:nvPr/>
          </p:nvSpPr>
          <p:spPr bwMode="auto">
            <a:xfrm>
              <a:off x="1824" y="768"/>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6" name="Line 10"/>
            <p:cNvSpPr>
              <a:spLocks noChangeShapeType="1"/>
            </p:cNvSpPr>
            <p:nvPr/>
          </p:nvSpPr>
          <p:spPr bwMode="auto">
            <a:xfrm>
              <a:off x="1824" y="864"/>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7" name="Line 11"/>
            <p:cNvSpPr>
              <a:spLocks noChangeShapeType="1"/>
            </p:cNvSpPr>
            <p:nvPr/>
          </p:nvSpPr>
          <p:spPr bwMode="auto">
            <a:xfrm>
              <a:off x="1824" y="960"/>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8" name="Line 12"/>
            <p:cNvSpPr>
              <a:spLocks noChangeShapeType="1"/>
            </p:cNvSpPr>
            <p:nvPr/>
          </p:nvSpPr>
          <p:spPr bwMode="auto">
            <a:xfrm>
              <a:off x="1824" y="1056"/>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99" name="Line 13"/>
            <p:cNvSpPr>
              <a:spLocks noChangeShapeType="1"/>
            </p:cNvSpPr>
            <p:nvPr/>
          </p:nvSpPr>
          <p:spPr bwMode="auto">
            <a:xfrm>
              <a:off x="1824" y="1152"/>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0" name="Line 14"/>
            <p:cNvSpPr>
              <a:spLocks noChangeShapeType="1"/>
            </p:cNvSpPr>
            <p:nvPr/>
          </p:nvSpPr>
          <p:spPr bwMode="auto">
            <a:xfrm>
              <a:off x="1824" y="1248"/>
              <a:ext cx="672" cy="0"/>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1" name="Line 15"/>
            <p:cNvSpPr>
              <a:spLocks noChangeShapeType="1"/>
            </p:cNvSpPr>
            <p:nvPr/>
          </p:nvSpPr>
          <p:spPr bwMode="auto">
            <a:xfrm>
              <a:off x="2016" y="576"/>
              <a:ext cx="0" cy="768"/>
            </a:xfrm>
            <a:prstGeom prst="line">
              <a:avLst/>
            </a:prstGeom>
            <a:ln>
              <a:headEnd/>
              <a:tailEnd/>
            </a:ln>
          </p:spPr>
          <p:style>
            <a:lnRef idx="1">
              <a:schemeClr val="accent6"/>
            </a:lnRef>
            <a:fillRef idx="2">
              <a:schemeClr val="accent6"/>
            </a:fillRef>
            <a:effectRef idx="1">
              <a:schemeClr val="accent6"/>
            </a:effectRef>
            <a:fontRef idx="minor">
              <a:schemeClr val="dk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grpSp>
      <p:sp>
        <p:nvSpPr>
          <p:cNvPr id="103" name="Line 99"/>
          <p:cNvSpPr>
            <a:spLocks noChangeShapeType="1"/>
          </p:cNvSpPr>
          <p:nvPr/>
        </p:nvSpPr>
        <p:spPr bwMode="auto">
          <a:xfrm>
            <a:off x="3733800" y="1967219"/>
            <a:ext cx="1828800" cy="848459"/>
          </a:xfrm>
          <a:prstGeom prst="line">
            <a:avLst/>
          </a:prstGeom>
          <a:noFill/>
          <a:ln w="25400">
            <a:solidFill>
              <a:sysClr val="windowText" lastClr="000000"/>
            </a:solidFill>
            <a:round/>
            <a:headEnd/>
            <a:tailEnd type="triangle" w="lg" len="lg"/>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4" name="Line 100"/>
          <p:cNvSpPr>
            <a:spLocks noChangeShapeType="1"/>
          </p:cNvSpPr>
          <p:nvPr/>
        </p:nvSpPr>
        <p:spPr bwMode="auto">
          <a:xfrm flipV="1">
            <a:off x="3733800" y="3048000"/>
            <a:ext cx="1828800" cy="73356"/>
          </a:xfrm>
          <a:prstGeom prst="line">
            <a:avLst/>
          </a:prstGeom>
          <a:noFill/>
          <a:ln w="25400">
            <a:solidFill>
              <a:sysClr val="windowText" lastClr="000000"/>
            </a:solidFill>
            <a:round/>
            <a:headEnd/>
            <a:tailEnd type="triangle" w="lg" len="lg"/>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5" name="Line 101"/>
          <p:cNvSpPr>
            <a:spLocks noChangeShapeType="1"/>
          </p:cNvSpPr>
          <p:nvPr/>
        </p:nvSpPr>
        <p:spPr bwMode="auto">
          <a:xfrm flipV="1">
            <a:off x="3733800" y="3352800"/>
            <a:ext cx="1828800" cy="495300"/>
          </a:xfrm>
          <a:prstGeom prst="line">
            <a:avLst/>
          </a:prstGeom>
          <a:noFill/>
          <a:ln w="25400">
            <a:solidFill>
              <a:sysClr val="windowText" lastClr="000000"/>
            </a:solidFill>
            <a:round/>
            <a:headEnd/>
            <a:tailEnd type="triangle" w="lg" len="lg"/>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6" name="Line 102"/>
          <p:cNvSpPr>
            <a:spLocks noChangeShapeType="1"/>
          </p:cNvSpPr>
          <p:nvPr/>
        </p:nvSpPr>
        <p:spPr bwMode="auto">
          <a:xfrm flipV="1">
            <a:off x="3733800" y="3600450"/>
            <a:ext cx="1828800" cy="1806906"/>
          </a:xfrm>
          <a:prstGeom prst="line">
            <a:avLst/>
          </a:prstGeom>
          <a:noFill/>
          <a:ln w="25400">
            <a:solidFill>
              <a:sysClr val="windowText" lastClr="000000"/>
            </a:solidFill>
            <a:round/>
            <a:headEnd/>
            <a:tailEnd type="triangle" w="lg" len="lg"/>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7" name="Oval 106"/>
          <p:cNvSpPr>
            <a:spLocks noChangeArrowheads="1"/>
          </p:cNvSpPr>
          <p:nvPr/>
        </p:nvSpPr>
        <p:spPr bwMode="auto">
          <a:xfrm>
            <a:off x="4038600" y="449580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8" name="Oval 107"/>
          <p:cNvSpPr>
            <a:spLocks noChangeArrowheads="1"/>
          </p:cNvSpPr>
          <p:nvPr/>
        </p:nvSpPr>
        <p:spPr bwMode="auto">
          <a:xfrm>
            <a:off x="4038600" y="4256088"/>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09" name="Oval 108"/>
          <p:cNvSpPr>
            <a:spLocks noChangeArrowheads="1"/>
          </p:cNvSpPr>
          <p:nvPr/>
        </p:nvSpPr>
        <p:spPr bwMode="auto">
          <a:xfrm>
            <a:off x="4038600" y="4375150"/>
            <a:ext cx="76200" cy="76200"/>
          </a:xfrm>
          <a:prstGeom prst="ellipse">
            <a:avLst/>
          </a:prstGeom>
          <a:solidFill>
            <a:srgbClr val="F0AD00"/>
          </a:solidFill>
          <a:ln w="9525">
            <a:solidFill>
              <a:sysClr val="windowText" lastClr="000000"/>
            </a:solid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0" name="Text Box 113"/>
          <p:cNvSpPr txBox="1">
            <a:spLocks noChangeArrowheads="1"/>
          </p:cNvSpPr>
          <p:nvPr/>
        </p:nvSpPr>
        <p:spPr bwMode="auto">
          <a:xfrm>
            <a:off x="7467600" y="2956034"/>
            <a:ext cx="1599546" cy="1107996"/>
          </a:xfrm>
          <a:prstGeom prst="rect">
            <a:avLst/>
          </a:prstGeom>
          <a:noFill/>
          <a:ln w="9525">
            <a:noFill/>
            <a:miter lim="800000"/>
            <a:headEnd/>
            <a:tailEnd/>
          </a:ln>
          <a:effectLst/>
        </p:spPr>
        <p:txBody>
          <a:bodyPr wrap="square">
            <a:spAutoFit/>
          </a:bodyPr>
          <a:lstStyle/>
          <a:p>
            <a:pPr>
              <a:spcBef>
                <a:spcPts val="600"/>
              </a:spcBef>
            </a:pPr>
            <a:r>
              <a:rPr lang="en-US" sz="2200" b="1" dirty="0" smtClean="0">
                <a:solidFill>
                  <a:srgbClr val="00B0F0"/>
                </a:solidFill>
                <a:latin typeface="Corbel" pitchFamily="34" charset="0"/>
                <a:cs typeface="Times New Roman" pitchFamily="18" charset="0"/>
              </a:rPr>
              <a:t>Ownership</a:t>
            </a:r>
            <a:r>
              <a:rPr lang="en-US" sz="2200" dirty="0" smtClean="0">
                <a:latin typeface="Corbel" pitchFamily="34" charset="0"/>
                <a:cs typeface="Times New Roman" pitchFamily="18" charset="0"/>
              </a:rPr>
              <a:t> of keys at a single node</a:t>
            </a:r>
          </a:p>
        </p:txBody>
      </p:sp>
      <p:sp>
        <p:nvSpPr>
          <p:cNvPr id="111" name="Left Brace 110"/>
          <p:cNvSpPr/>
          <p:nvPr/>
        </p:nvSpPr>
        <p:spPr>
          <a:xfrm rot="10800000">
            <a:off x="7162800" y="2514600"/>
            <a:ext cx="304800" cy="1371600"/>
          </a:xfrm>
          <a:prstGeom prst="leftBrace">
            <a:avLst>
              <a:gd name="adj1" fmla="val 29298"/>
              <a:gd name="adj2" fmla="val 49385"/>
            </a:avLst>
          </a:prstGeom>
          <a:noFill/>
          <a:ln w="48500" cap="flat" cmpd="thickThin" algn="ctr">
            <a:solidFill>
              <a:sysClr val="windowText" lastClr="000000"/>
            </a:solidFill>
            <a:prstDash val="solid"/>
          </a:ln>
          <a:effectLst>
            <a:outerShdw blurRad="39000" dist="254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2" name="Text Box 112"/>
          <p:cNvSpPr txBox="1">
            <a:spLocks noChangeArrowheads="1"/>
          </p:cNvSpPr>
          <p:nvPr/>
        </p:nvSpPr>
        <p:spPr bwMode="auto">
          <a:xfrm>
            <a:off x="7540843" y="2228196"/>
            <a:ext cx="1295400" cy="769441"/>
          </a:xfrm>
          <a:prstGeom prst="rect">
            <a:avLst/>
          </a:prstGeom>
          <a:noFill/>
          <a:ln w="9525">
            <a:noFill/>
            <a:miter lim="800000"/>
            <a:headEnd/>
            <a:tailEnd/>
          </a:ln>
          <a:effectLst/>
        </p:spPr>
        <p:txBody>
          <a:bodyPr wrap="square">
            <a:spAutoFit/>
          </a:bodyPr>
          <a:lstStyle/>
          <a:p>
            <a:pPr algn="ctr">
              <a:spcBef>
                <a:spcPct val="50000"/>
              </a:spcBef>
            </a:pPr>
            <a:r>
              <a:rPr lang="en-US" sz="2200" b="1" dirty="0" smtClean="0">
                <a:latin typeface="Corbel" pitchFamily="34" charset="0"/>
                <a:cs typeface="Times New Roman" pitchFamily="18" charset="0"/>
              </a:rPr>
              <a:t>Key Group</a:t>
            </a:r>
            <a:endParaRPr lang="en-US" sz="2200" dirty="0">
              <a:latin typeface="Corbel" pitchFamily="34" charset="0"/>
              <a:cs typeface="Times New Roman" pitchFamily="18" charset="0"/>
            </a:endParaRPr>
          </a:p>
        </p:txBody>
      </p:sp>
      <p:sp>
        <p:nvSpPr>
          <p:cNvPr id="113" name="Left Brace 112"/>
          <p:cNvSpPr/>
          <p:nvPr/>
        </p:nvSpPr>
        <p:spPr>
          <a:xfrm rot="5400000">
            <a:off x="4876800" y="838200"/>
            <a:ext cx="381000" cy="2057400"/>
          </a:xfrm>
          <a:prstGeom prst="leftBrace">
            <a:avLst>
              <a:gd name="adj1" fmla="val 55086"/>
              <a:gd name="adj2" fmla="val 49385"/>
            </a:avLst>
          </a:prstGeom>
          <a:noFill/>
          <a:ln w="48500" cap="flat" cmpd="thickThin" algn="ctr">
            <a:solidFill>
              <a:sysClr val="windowText" lastClr="000000"/>
            </a:solidFill>
            <a:prstDash val="solid"/>
          </a:ln>
          <a:effectLst>
            <a:outerShdw blurRad="39000" dist="254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orbel" pitchFamily="34" charset="0"/>
              <a:cs typeface="Times New Roman" pitchFamily="18" charset="0"/>
            </a:endParaRPr>
          </a:p>
        </p:txBody>
      </p:sp>
      <p:sp>
        <p:nvSpPr>
          <p:cNvPr id="115" name="Content Placeholder 2"/>
          <p:cNvSpPr txBox="1">
            <a:spLocks/>
          </p:cNvSpPr>
          <p:nvPr/>
        </p:nvSpPr>
        <p:spPr>
          <a:xfrm>
            <a:off x="4896504" y="4160662"/>
            <a:ext cx="4000500" cy="1630537"/>
          </a:xfrm>
          <a:prstGeom prst="rect">
            <a:avLst/>
          </a:prstGeom>
        </p:spPr>
        <p:txBody>
          <a:bodyPr>
            <a:noAutofit/>
          </a:bodyPr>
          <a:lstStyle/>
          <a:p>
            <a:pPr marL="274320" lvl="0" indent="-274320">
              <a:spcBef>
                <a:spcPts val="600"/>
              </a:spcBef>
              <a:buClr>
                <a:schemeClr val="accent1"/>
              </a:buClr>
              <a:buSzPct val="70000"/>
              <a:buFont typeface="Wingdings"/>
              <a:buChar char=""/>
            </a:pPr>
            <a:r>
              <a:rPr lang="en-US" sz="2400" dirty="0" smtClean="0">
                <a:latin typeface="+mj-lt"/>
              </a:rPr>
              <a:t>One key selected as the </a:t>
            </a:r>
            <a:r>
              <a:rPr lang="en-US" sz="2400" b="1" dirty="0" smtClean="0">
                <a:solidFill>
                  <a:srgbClr val="00B0F0"/>
                </a:solidFill>
                <a:latin typeface="+mj-lt"/>
              </a:rPr>
              <a:t>leader</a:t>
            </a:r>
          </a:p>
          <a:p>
            <a:pPr marL="274320" lvl="0" indent="-274320">
              <a:spcBef>
                <a:spcPts val="600"/>
              </a:spcBef>
              <a:buClr>
                <a:schemeClr val="accent1"/>
              </a:buClr>
              <a:buSzPct val="70000"/>
              <a:buFont typeface="Wingdings"/>
              <a:buChar char=""/>
            </a:pPr>
            <a:r>
              <a:rPr lang="en-US" sz="2400" dirty="0" smtClean="0">
                <a:latin typeface="+mj-lt"/>
              </a:rPr>
              <a:t>Followers </a:t>
            </a:r>
            <a:r>
              <a:rPr lang="en-US" sz="2400" b="1" i="1" dirty="0" smtClean="0">
                <a:solidFill>
                  <a:srgbClr val="00B0F0"/>
                </a:solidFill>
                <a:latin typeface="+mj-lt"/>
              </a:rPr>
              <a:t>transfer</a:t>
            </a:r>
            <a:r>
              <a:rPr lang="en-US" sz="2400" b="1" i="1" dirty="0" smtClean="0">
                <a:solidFill>
                  <a:srgbClr val="FF0000"/>
                </a:solidFill>
                <a:latin typeface="+mj-lt"/>
              </a:rPr>
              <a:t> </a:t>
            </a:r>
            <a:r>
              <a:rPr lang="en-US" sz="2400" b="1" i="1" dirty="0" smtClean="0">
                <a:solidFill>
                  <a:srgbClr val="00B0F0"/>
                </a:solidFill>
                <a:latin typeface="+mj-lt"/>
              </a:rPr>
              <a:t>ownership</a:t>
            </a:r>
            <a:r>
              <a:rPr lang="en-US" sz="2400" dirty="0" smtClean="0">
                <a:latin typeface="+mj-lt"/>
              </a:rPr>
              <a:t> of keys to leader</a:t>
            </a:r>
          </a:p>
        </p:txBody>
      </p:sp>
      <p:sp>
        <p:nvSpPr>
          <p:cNvPr id="114" name="Text Box 112"/>
          <p:cNvSpPr txBox="1">
            <a:spLocks noChangeArrowheads="1"/>
          </p:cNvSpPr>
          <p:nvPr/>
        </p:nvSpPr>
        <p:spPr bwMode="auto">
          <a:xfrm>
            <a:off x="3581400" y="1186190"/>
            <a:ext cx="3124200" cy="523220"/>
          </a:xfrm>
          <a:prstGeom prst="rect">
            <a:avLst/>
          </a:prstGeom>
          <a:noFill/>
          <a:ln w="9525">
            <a:noFill/>
            <a:miter lim="800000"/>
            <a:headEnd/>
            <a:tailEnd/>
          </a:ln>
          <a:effectLst/>
        </p:spPr>
        <p:txBody>
          <a:bodyPr wrap="square">
            <a:spAutoFit/>
          </a:bodyPr>
          <a:lstStyle/>
          <a:p>
            <a:pPr algn="ctr">
              <a:spcBef>
                <a:spcPct val="50000"/>
              </a:spcBef>
            </a:pPr>
            <a:r>
              <a:rPr lang="en-US" sz="2800" b="1" dirty="0" smtClean="0">
                <a:solidFill>
                  <a:srgbClr val="FF0000"/>
                </a:solidFill>
                <a:latin typeface="Corbel" pitchFamily="34" charset="0"/>
                <a:cs typeface="Times New Roman" pitchFamily="18" charset="0"/>
              </a:rPr>
              <a:t>Grouping Protocol</a:t>
            </a:r>
            <a:endParaRPr lang="en-US" sz="2800" b="1" dirty="0">
              <a:solidFill>
                <a:srgbClr val="FF0000"/>
              </a:solidFill>
              <a:latin typeface="Corbel" pitchFamily="34" charset="0"/>
              <a:cs typeface="Times New Roman" pitchFamily="18" charset="0"/>
            </a:endParaRPr>
          </a:p>
        </p:txBody>
      </p:sp>
    </p:spTree>
    <p:custDataLst>
      <p:tags r:id="rId1"/>
    </p:custDataLst>
    <p:extLst>
      <p:ext uri="{BB962C8B-B14F-4D97-AF65-F5344CB8AC3E}">
        <p14:creationId xmlns:p14="http://schemas.microsoft.com/office/powerpoint/2010/main" xmlns="" val="2874192139"/>
      </p:ext>
    </p:extLst>
  </p:cSld>
  <p:clrMapOvr>
    <a:masterClrMapping/>
  </p:clrMapOvr>
  <mc:AlternateContent xmlns:mc="http://schemas.openxmlformats.org/markup-compatibility/2006">
    <mc:Choice xmlns:p14="http://schemas.microsoft.com/office/powerpoint/2010/main" xmlns="" Requires="p14">
      <p:transition spd="slow" p14:dur="2000" advTm="51647"/>
    </mc:Choice>
    <mc:Fallback>
      <p:transition spd="slow" advTm="5164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5">
                                            <p:txEl>
                                              <p:pRg st="1" end="1"/>
                                            </p:txEl>
                                          </p:spTgt>
                                        </p:tgtEl>
                                        <p:attrNameLst>
                                          <p:attrName>style.visibility</p:attrName>
                                        </p:attrNameLst>
                                      </p:cBhvr>
                                      <p:to>
                                        <p:strVal val="visible"/>
                                      </p:to>
                                    </p:set>
                                  </p:childTnLst>
                                </p:cTn>
                              </p:par>
                            </p:childTnLst>
                          </p:cTn>
                        </p:par>
                        <p:par>
                          <p:cTn id="11" fill="hold">
                            <p:stCondLst>
                              <p:cond delay="0"/>
                            </p:stCondLst>
                            <p:childTnLst>
                              <p:par>
                                <p:cTn id="12" presetID="22" presetClass="entr" presetSubtype="8" fill="hold" grpId="0" nodeType="afterEffect">
                                  <p:stCondLst>
                                    <p:cond delay="500"/>
                                  </p:stCondLst>
                                  <p:childTnLst>
                                    <p:set>
                                      <p:cBhvr>
                                        <p:cTn id="13" dur="1" fill="hold">
                                          <p:stCondLst>
                                            <p:cond delay="0"/>
                                          </p:stCondLst>
                                        </p:cTn>
                                        <p:tgtEl>
                                          <p:spTgt spid="103"/>
                                        </p:tgtEl>
                                        <p:attrNameLst>
                                          <p:attrName>style.visibility</p:attrName>
                                        </p:attrNameLst>
                                      </p:cBhvr>
                                      <p:to>
                                        <p:strVal val="visible"/>
                                      </p:to>
                                    </p:set>
                                    <p:animEffect transition="in" filter="wipe(left)">
                                      <p:cBhvr>
                                        <p:cTn id="14" dur="500"/>
                                        <p:tgtEl>
                                          <p:spTgt spid="10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04"/>
                                        </p:tgtEl>
                                        <p:attrNameLst>
                                          <p:attrName>style.visibility</p:attrName>
                                        </p:attrNameLst>
                                      </p:cBhvr>
                                      <p:to>
                                        <p:strVal val="visible"/>
                                      </p:to>
                                    </p:set>
                                    <p:animEffect transition="in" filter="wipe(left)">
                                      <p:cBhvr>
                                        <p:cTn id="18" dur="500"/>
                                        <p:tgtEl>
                                          <p:spTgt spid="104"/>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05"/>
                                        </p:tgtEl>
                                        <p:attrNameLst>
                                          <p:attrName>style.visibility</p:attrName>
                                        </p:attrNameLst>
                                      </p:cBhvr>
                                      <p:to>
                                        <p:strVal val="visible"/>
                                      </p:to>
                                    </p:set>
                                    <p:animEffect transition="in" filter="wipe(left)">
                                      <p:cBhvr>
                                        <p:cTn id="22" dur="500"/>
                                        <p:tgtEl>
                                          <p:spTgt spid="105"/>
                                        </p:tgtEl>
                                      </p:cBhvr>
                                    </p:animEffect>
                                  </p:childTnLst>
                                </p:cTn>
                              </p:par>
                            </p:childTnLst>
                          </p:cTn>
                        </p:par>
                        <p:par>
                          <p:cTn id="23" fill="hold">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07"/>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08"/>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06"/>
                                        </p:tgtEl>
                                        <p:attrNameLst>
                                          <p:attrName>style.visibility</p:attrName>
                                        </p:attrNameLst>
                                      </p:cBhvr>
                                      <p:to>
                                        <p:strVal val="visible"/>
                                      </p:to>
                                    </p:set>
                                    <p:animEffect transition="in" filter="wipe(left)">
                                      <p:cBhvr>
                                        <p:cTn id="33" dur="500"/>
                                        <p:tgtEl>
                                          <p:spTgt spid="106"/>
                                        </p:tgtEl>
                                      </p:cBhvr>
                                    </p:animEffect>
                                  </p:childTnLst>
                                </p:cTn>
                              </p:par>
                            </p:childTnLst>
                          </p:cTn>
                        </p:par>
                        <p:par>
                          <p:cTn id="34" fill="hold">
                            <p:stCondLst>
                              <p:cond delay="2500"/>
                            </p:stCondLst>
                            <p:childTnLst>
                              <p:par>
                                <p:cTn id="35" presetID="1" presetClass="entr" presetSubtype="0" fill="hold" grpId="0" nodeType="afterEffect">
                                  <p:stCondLst>
                                    <p:cond delay="500"/>
                                  </p:stCondLst>
                                  <p:childTnLst>
                                    <p:set>
                                      <p:cBhvr>
                                        <p:cTn id="36" dur="1" fill="hold">
                                          <p:stCondLst>
                                            <p:cond delay="0"/>
                                          </p:stCondLst>
                                        </p:cTn>
                                        <p:tgtEl>
                                          <p:spTgt spid="91"/>
                                        </p:tgtEl>
                                        <p:attrNameLst>
                                          <p:attrName>style.visibility</p:attrName>
                                        </p:attrNameLst>
                                      </p:cBhvr>
                                      <p:to>
                                        <p:strVal val="visible"/>
                                      </p:to>
                                    </p:set>
                                  </p:childTnLst>
                                </p:cTn>
                              </p:par>
                              <p:par>
                                <p:cTn id="37" presetID="1" presetClass="entr" presetSubtype="0"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childTnLst>
                                </p:cTn>
                              </p:par>
                            </p:childTnLst>
                          </p:cTn>
                        </p:par>
                        <p:par>
                          <p:cTn id="39" fill="hold">
                            <p:stCondLst>
                              <p:cond delay="3000"/>
                            </p:stCondLst>
                            <p:childTnLst>
                              <p:par>
                                <p:cTn id="40" presetID="1" presetClass="entr" presetSubtype="0" fill="hold" grpId="0" nodeType="afterEffect">
                                  <p:stCondLst>
                                    <p:cond delay="0"/>
                                  </p:stCondLst>
                                  <p:childTnLst>
                                    <p:set>
                                      <p:cBhvr>
                                        <p:cTn id="41" dur="1" fill="hold">
                                          <p:stCondLst>
                                            <p:cond delay="0"/>
                                          </p:stCondLst>
                                        </p:cTn>
                                        <p:tgtEl>
                                          <p:spTgt spid="112"/>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111"/>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110"/>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13"/>
                                        </p:tgtEl>
                                        <p:attrNameLst>
                                          <p:attrName>style.visibility</p:attrName>
                                        </p:attrNameLst>
                                      </p:cBhvr>
                                      <p:to>
                                        <p:strVal val="visible"/>
                                      </p:to>
                                    </p:set>
                                  </p:childTnLst>
                                </p:cTn>
                              </p:par>
                            </p:childTnLst>
                          </p:cTn>
                        </p:par>
                        <p:par>
                          <p:cTn id="50" fill="hold">
                            <p:stCondLst>
                              <p:cond delay="0"/>
                            </p:stCondLst>
                            <p:childTnLst>
                              <p:par>
                                <p:cTn id="51" presetID="1" presetClass="entr" presetSubtype="0" fill="hold" grpId="0" nodeType="afterEffect">
                                  <p:stCondLst>
                                    <p:cond delay="0"/>
                                  </p:stCondLst>
                                  <p:childTnLst>
                                    <p:set>
                                      <p:cBhvr>
                                        <p:cTn id="52"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103" grpId="0" animBg="1"/>
      <p:bldP spid="104" grpId="0" animBg="1"/>
      <p:bldP spid="105" grpId="0" animBg="1"/>
      <p:bldP spid="106" grpId="0" animBg="1"/>
      <p:bldP spid="107" grpId="0" animBg="1"/>
      <p:bldP spid="108" grpId="0" animBg="1"/>
      <p:bldP spid="109" grpId="0" animBg="1"/>
      <p:bldP spid="110" grpId="0"/>
      <p:bldP spid="111" grpId="0" animBg="1"/>
      <p:bldP spid="112" grpId="0"/>
      <p:bldP spid="113" grpId="0" animBg="1"/>
      <p:bldP spid="115" grpId="0" build="p"/>
      <p:bldP spid="1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90600" y="0"/>
            <a:ext cx="7943088" cy="1143000"/>
          </a:xfrm>
        </p:spPr>
        <p:txBody>
          <a:bodyPr/>
          <a:lstStyle/>
          <a:p>
            <a:r>
              <a:rPr lang="en-US" dirty="0" smtClean="0">
                <a:solidFill>
                  <a:srgbClr val="00B050"/>
                </a:solidFill>
              </a:rPr>
              <a:t>Why is group formation hard?</a:t>
            </a:r>
            <a:endParaRPr lang="en-US" dirty="0">
              <a:solidFill>
                <a:srgbClr val="00B050"/>
              </a:solidFill>
            </a:endParaRPr>
          </a:p>
        </p:txBody>
      </p:sp>
      <p:sp>
        <p:nvSpPr>
          <p:cNvPr id="7" name="Content Placeholder 6"/>
          <p:cNvSpPr>
            <a:spLocks noGrp="1"/>
          </p:cNvSpPr>
          <p:nvPr>
            <p:ph idx="1"/>
          </p:nvPr>
        </p:nvSpPr>
        <p:spPr>
          <a:xfrm>
            <a:off x="911770" y="1124604"/>
            <a:ext cx="7772400" cy="5199996"/>
          </a:xfrm>
        </p:spPr>
        <p:txBody>
          <a:bodyPr>
            <a:normAutofit/>
          </a:bodyPr>
          <a:lstStyle/>
          <a:p>
            <a:r>
              <a:rPr lang="en-US" b="1" dirty="0" smtClean="0">
                <a:solidFill>
                  <a:srgbClr val="00B0F0"/>
                </a:solidFill>
              </a:rPr>
              <a:t>Guarantee </a:t>
            </a:r>
            <a:r>
              <a:rPr lang="en-US" dirty="0" smtClean="0"/>
              <a:t>the </a:t>
            </a:r>
            <a:r>
              <a:rPr lang="en-US" b="1" dirty="0" smtClean="0">
                <a:solidFill>
                  <a:srgbClr val="00B0F0"/>
                </a:solidFill>
              </a:rPr>
              <a:t>contract</a:t>
            </a:r>
            <a:r>
              <a:rPr lang="en-US" dirty="0" smtClean="0">
                <a:sym typeface="Wingdings" pitchFamily="2" charset="2"/>
              </a:rPr>
              <a:t> between </a:t>
            </a:r>
            <a:r>
              <a:rPr lang="en-US" b="1" dirty="0" smtClean="0">
                <a:solidFill>
                  <a:srgbClr val="00B0F0"/>
                </a:solidFill>
                <a:sym typeface="Wingdings" pitchFamily="2" charset="2"/>
              </a:rPr>
              <a:t>leaders</a:t>
            </a:r>
            <a:r>
              <a:rPr lang="en-US" dirty="0" smtClean="0">
                <a:sym typeface="Wingdings" pitchFamily="2" charset="2"/>
              </a:rPr>
              <a:t> and </a:t>
            </a:r>
            <a:r>
              <a:rPr lang="en-US" b="1" dirty="0" smtClean="0">
                <a:solidFill>
                  <a:srgbClr val="00B0F0"/>
                </a:solidFill>
                <a:sym typeface="Wingdings" pitchFamily="2" charset="2"/>
              </a:rPr>
              <a:t>followers </a:t>
            </a:r>
            <a:r>
              <a:rPr lang="en-US" dirty="0" smtClean="0">
                <a:sym typeface="Wingdings" pitchFamily="2" charset="2"/>
              </a:rPr>
              <a:t>in the presence of: </a:t>
            </a:r>
            <a:endParaRPr lang="en-US" dirty="0" smtClean="0">
              <a:solidFill>
                <a:srgbClr val="00B0F0"/>
              </a:solidFill>
              <a:sym typeface="Wingdings" pitchFamily="2" charset="2"/>
            </a:endParaRPr>
          </a:p>
          <a:p>
            <a:pPr lvl="2"/>
            <a:r>
              <a:rPr lang="en-US" dirty="0" smtClean="0">
                <a:sym typeface="Wingdings" pitchFamily="2" charset="2"/>
              </a:rPr>
              <a:t>Leader and follower </a:t>
            </a:r>
            <a:r>
              <a:rPr lang="en-US" b="1" dirty="0" smtClean="0">
                <a:solidFill>
                  <a:srgbClr val="00B0F0"/>
                </a:solidFill>
                <a:sym typeface="Wingdings" pitchFamily="2" charset="2"/>
              </a:rPr>
              <a:t>failures</a:t>
            </a:r>
            <a:endParaRPr lang="en-US" dirty="0" smtClean="0">
              <a:sym typeface="Wingdings" pitchFamily="2" charset="2"/>
            </a:endParaRPr>
          </a:p>
          <a:p>
            <a:pPr lvl="2"/>
            <a:r>
              <a:rPr lang="en-US" dirty="0" smtClean="0">
                <a:sym typeface="Wingdings" pitchFamily="2" charset="2"/>
              </a:rPr>
              <a:t>Lost</a:t>
            </a:r>
            <a:r>
              <a:rPr lang="en-US" dirty="0">
                <a:sym typeface="Wingdings" pitchFamily="2" charset="2"/>
              </a:rPr>
              <a:t>, duplicated,  or </a:t>
            </a:r>
            <a:r>
              <a:rPr lang="en-US" dirty="0" smtClean="0">
                <a:sym typeface="Wingdings" pitchFamily="2" charset="2"/>
              </a:rPr>
              <a:t>re-ordered messages</a:t>
            </a:r>
          </a:p>
          <a:p>
            <a:pPr lvl="2"/>
            <a:r>
              <a:rPr lang="en-US" dirty="0" smtClean="0">
                <a:sym typeface="Wingdings" pitchFamily="2" charset="2"/>
              </a:rPr>
              <a:t>Dynamics of the underlying system</a:t>
            </a:r>
          </a:p>
          <a:p>
            <a:r>
              <a:rPr lang="en-US" dirty="0" smtClean="0"/>
              <a:t>How to ensure </a:t>
            </a:r>
            <a:r>
              <a:rPr lang="en-US" b="1" dirty="0" smtClean="0">
                <a:solidFill>
                  <a:srgbClr val="00B0F0"/>
                </a:solidFill>
              </a:rPr>
              <a:t>efficient</a:t>
            </a:r>
            <a:r>
              <a:rPr lang="en-US" dirty="0" smtClean="0"/>
              <a:t> and </a:t>
            </a:r>
            <a:r>
              <a:rPr lang="en-US" b="1" dirty="0" smtClean="0">
                <a:solidFill>
                  <a:srgbClr val="00B0F0"/>
                </a:solidFill>
              </a:rPr>
              <a:t>ACID</a:t>
            </a:r>
            <a:r>
              <a:rPr lang="en-US" dirty="0" smtClean="0"/>
              <a:t> execution of transactions?</a:t>
            </a:r>
          </a:p>
        </p:txBody>
      </p:sp>
    </p:spTree>
    <p:custDataLst>
      <p:tags r:id="rId1"/>
    </p:custDataLst>
    <p:extLst>
      <p:ext uri="{BB962C8B-B14F-4D97-AF65-F5344CB8AC3E}">
        <p14:creationId xmlns:p14="http://schemas.microsoft.com/office/powerpoint/2010/main" xmlns="" val="3526463945"/>
      </p:ext>
    </p:extLst>
  </p:cSld>
  <p:clrMapOvr>
    <a:masterClrMapping/>
  </p:clrMapOvr>
  <mc:AlternateContent xmlns:mc="http://schemas.openxmlformats.org/markup-compatibility/2006">
    <mc:Choice xmlns:p14="http://schemas.microsoft.com/office/powerpoint/2010/main" xmlns="" Requires="p14">
      <p:transition spd="slow" p14:dur="2000" advTm="89913"/>
    </mc:Choice>
    <mc:Fallback>
      <p:transition spd="slow" advTm="89913"/>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0"/>
            <a:ext cx="7943088" cy="1143000"/>
          </a:xfrm>
        </p:spPr>
        <p:txBody>
          <a:bodyPr/>
          <a:lstStyle/>
          <a:p>
            <a:r>
              <a:rPr lang="en-US" dirty="0" smtClean="0">
                <a:solidFill>
                  <a:srgbClr val="00B050"/>
                </a:solidFill>
              </a:rPr>
              <a:t>Grouping </a:t>
            </a:r>
            <a:r>
              <a:rPr lang="en-US" dirty="0">
                <a:solidFill>
                  <a:srgbClr val="00B050"/>
                </a:solidFill>
              </a:rPr>
              <a:t>p</a:t>
            </a:r>
            <a:r>
              <a:rPr lang="en-US" dirty="0" smtClean="0">
                <a:solidFill>
                  <a:srgbClr val="00B050"/>
                </a:solidFill>
              </a:rPr>
              <a:t>rotocol</a:t>
            </a:r>
            <a:endParaRPr lang="en-US" dirty="0">
              <a:solidFill>
                <a:srgbClr val="00B050"/>
              </a:solidFill>
            </a:endParaRPr>
          </a:p>
        </p:txBody>
      </p:sp>
      <p:sp>
        <p:nvSpPr>
          <p:cNvPr id="51" name="Content Placeholder 50"/>
          <p:cNvSpPr>
            <a:spLocks noGrp="1"/>
          </p:cNvSpPr>
          <p:nvPr>
            <p:ph idx="1"/>
          </p:nvPr>
        </p:nvSpPr>
        <p:spPr>
          <a:xfrm>
            <a:off x="990600" y="5166954"/>
            <a:ext cx="7943088" cy="1081445"/>
          </a:xfrm>
        </p:spPr>
        <p:txBody>
          <a:bodyPr>
            <a:normAutofit/>
          </a:bodyPr>
          <a:lstStyle/>
          <a:p>
            <a:pPr marL="365760" lvl="1" indent="-283464">
              <a:spcBef>
                <a:spcPts val="600"/>
              </a:spcBef>
              <a:buSzPct val="80000"/>
              <a:buFont typeface="Wingdings 2"/>
              <a:buChar char=""/>
            </a:pPr>
            <a:r>
              <a:rPr lang="en-US" dirty="0"/>
              <a:t>Handshake between </a:t>
            </a:r>
            <a:r>
              <a:rPr lang="en-US" b="1" dirty="0">
                <a:solidFill>
                  <a:srgbClr val="00B0F0"/>
                </a:solidFill>
              </a:rPr>
              <a:t>leader</a:t>
            </a:r>
            <a:r>
              <a:rPr lang="en-US" dirty="0"/>
              <a:t> and </a:t>
            </a:r>
            <a:r>
              <a:rPr lang="en-US" b="1" dirty="0">
                <a:solidFill>
                  <a:srgbClr val="00B0F0"/>
                </a:solidFill>
              </a:rPr>
              <a:t>follower(s)</a:t>
            </a:r>
          </a:p>
          <a:p>
            <a:pPr lvl="1"/>
            <a:r>
              <a:rPr lang="en-US" sz="2400" dirty="0" smtClean="0"/>
              <a:t>Conceptually akin to </a:t>
            </a:r>
            <a:r>
              <a:rPr lang="en-US" sz="2400" b="1" dirty="0" smtClean="0">
                <a:solidFill>
                  <a:srgbClr val="00B0F0"/>
                </a:solidFill>
              </a:rPr>
              <a:t>“locking”</a:t>
            </a:r>
          </a:p>
        </p:txBody>
      </p:sp>
      <p:cxnSp>
        <p:nvCxnSpPr>
          <p:cNvPr id="7" name="Straight Connector 6"/>
          <p:cNvCxnSpPr/>
          <p:nvPr/>
        </p:nvCxnSpPr>
        <p:spPr bwMode="auto">
          <a:xfrm>
            <a:off x="2667000" y="2286000"/>
            <a:ext cx="5638800" cy="1588"/>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8" name="Straight Connector 7"/>
          <p:cNvCxnSpPr/>
          <p:nvPr/>
        </p:nvCxnSpPr>
        <p:spPr bwMode="auto">
          <a:xfrm>
            <a:off x="2678875" y="3962400"/>
            <a:ext cx="5626925" cy="1588"/>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cxnSp>
        <p:nvCxnSpPr>
          <p:cNvPr id="9" name="Straight Arrow Connector 8"/>
          <p:cNvCxnSpPr/>
          <p:nvPr/>
        </p:nvCxnSpPr>
        <p:spPr bwMode="auto">
          <a:xfrm rot="5400000" flipH="1" flipV="1">
            <a:off x="2590800" y="2971800"/>
            <a:ext cx="1676400" cy="3048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10" name="TextBox 9"/>
          <p:cNvSpPr txBox="1"/>
          <p:nvPr/>
        </p:nvSpPr>
        <p:spPr>
          <a:xfrm>
            <a:off x="914400" y="2036802"/>
            <a:ext cx="2133600" cy="523220"/>
          </a:xfrm>
          <a:prstGeom prst="rect">
            <a:avLst/>
          </a:prstGeom>
          <a:noFill/>
        </p:spPr>
        <p:txBody>
          <a:bodyPr wrap="square" rtlCol="0">
            <a:spAutoFit/>
          </a:bodyPr>
          <a:lstStyle/>
          <a:p>
            <a:pPr fontAlgn="base">
              <a:spcBef>
                <a:spcPct val="0"/>
              </a:spcBef>
              <a:spcAft>
                <a:spcPct val="0"/>
              </a:spcAft>
            </a:pPr>
            <a:r>
              <a:rPr lang="en-US" sz="2800" dirty="0" smtClean="0">
                <a:solidFill>
                  <a:srgbClr val="000000"/>
                </a:solidFill>
                <a:latin typeface="+mj-lt"/>
                <a:cs typeface="Times New Roman" pitchFamily="18" charset="0"/>
              </a:rPr>
              <a:t>Follower(s)</a:t>
            </a:r>
            <a:endParaRPr lang="en-US" sz="2800" dirty="0">
              <a:solidFill>
                <a:srgbClr val="000000"/>
              </a:solidFill>
              <a:latin typeface="+mj-lt"/>
              <a:cs typeface="Times New Roman" pitchFamily="18" charset="0"/>
            </a:endParaRPr>
          </a:p>
        </p:txBody>
      </p:sp>
      <p:sp>
        <p:nvSpPr>
          <p:cNvPr id="11" name="TextBox 10"/>
          <p:cNvSpPr txBox="1"/>
          <p:nvPr/>
        </p:nvSpPr>
        <p:spPr>
          <a:xfrm>
            <a:off x="914400" y="3657600"/>
            <a:ext cx="1371600" cy="523220"/>
          </a:xfrm>
          <a:prstGeom prst="rect">
            <a:avLst/>
          </a:prstGeom>
          <a:noFill/>
        </p:spPr>
        <p:txBody>
          <a:bodyPr wrap="square" rtlCol="0">
            <a:spAutoFit/>
          </a:bodyPr>
          <a:lstStyle/>
          <a:p>
            <a:pPr fontAlgn="base">
              <a:spcBef>
                <a:spcPct val="0"/>
              </a:spcBef>
              <a:spcAft>
                <a:spcPct val="0"/>
              </a:spcAft>
            </a:pPr>
            <a:r>
              <a:rPr lang="en-US" sz="2800" dirty="0" smtClean="0">
                <a:solidFill>
                  <a:srgbClr val="000000"/>
                </a:solidFill>
                <a:latin typeface="+mj-lt"/>
                <a:cs typeface="Times New Roman" pitchFamily="18" charset="0"/>
              </a:rPr>
              <a:t>Leader</a:t>
            </a:r>
            <a:endParaRPr lang="en-US" sz="2800" dirty="0">
              <a:solidFill>
                <a:srgbClr val="000000"/>
              </a:solidFill>
              <a:latin typeface="+mj-lt"/>
              <a:cs typeface="Times New Roman" pitchFamily="18" charset="0"/>
            </a:endParaRPr>
          </a:p>
        </p:txBody>
      </p:sp>
      <p:cxnSp>
        <p:nvCxnSpPr>
          <p:cNvPr id="12" name="Straight Arrow Connector 11"/>
          <p:cNvCxnSpPr/>
          <p:nvPr/>
        </p:nvCxnSpPr>
        <p:spPr bwMode="auto">
          <a:xfrm rot="16200000" flipH="1">
            <a:off x="3179125" y="2933700"/>
            <a:ext cx="1676400" cy="381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13" name="TextBox 12"/>
          <p:cNvSpPr txBox="1"/>
          <p:nvPr/>
        </p:nvSpPr>
        <p:spPr>
          <a:xfrm>
            <a:off x="2374075" y="3994479"/>
            <a:ext cx="15240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L(Creating)</a:t>
            </a:r>
            <a:endParaRPr lang="en-US" sz="2000" dirty="0">
              <a:solidFill>
                <a:srgbClr val="000000"/>
              </a:solidFill>
              <a:latin typeface="+mj-lt"/>
              <a:cs typeface="Times New Roman" pitchFamily="18" charset="0"/>
            </a:endParaRPr>
          </a:p>
        </p:txBody>
      </p:sp>
      <p:sp>
        <p:nvSpPr>
          <p:cNvPr id="14" name="TextBox 13"/>
          <p:cNvSpPr txBox="1"/>
          <p:nvPr/>
        </p:nvSpPr>
        <p:spPr>
          <a:xfrm>
            <a:off x="3693225" y="3989839"/>
            <a:ext cx="15240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L(Joined)</a:t>
            </a:r>
            <a:endParaRPr lang="en-US" sz="2000" dirty="0">
              <a:solidFill>
                <a:srgbClr val="000000"/>
              </a:solidFill>
              <a:latin typeface="+mj-lt"/>
              <a:cs typeface="Times New Roman" pitchFamily="18" charset="0"/>
            </a:endParaRPr>
          </a:p>
        </p:txBody>
      </p:sp>
      <p:sp>
        <p:nvSpPr>
          <p:cNvPr id="15" name="TextBox 14"/>
          <p:cNvSpPr txBox="1"/>
          <p:nvPr/>
        </p:nvSpPr>
        <p:spPr>
          <a:xfrm>
            <a:off x="2807525" y="1845517"/>
            <a:ext cx="1459675"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L(Joining)</a:t>
            </a:r>
            <a:endParaRPr lang="en-US" sz="2000" dirty="0">
              <a:solidFill>
                <a:srgbClr val="000000"/>
              </a:solidFill>
              <a:latin typeface="+mj-lt"/>
              <a:cs typeface="Times New Roman" pitchFamily="18" charset="0"/>
            </a:endParaRPr>
          </a:p>
        </p:txBody>
      </p:sp>
      <p:cxnSp>
        <p:nvCxnSpPr>
          <p:cNvPr id="16" name="Straight Arrow Connector 15"/>
          <p:cNvCxnSpPr/>
          <p:nvPr/>
        </p:nvCxnSpPr>
        <p:spPr bwMode="auto">
          <a:xfrm rot="5400000" flipH="1" flipV="1">
            <a:off x="3962400" y="2971800"/>
            <a:ext cx="1676400" cy="3048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17" name="Straight Arrow Connector 16"/>
          <p:cNvCxnSpPr/>
          <p:nvPr/>
        </p:nvCxnSpPr>
        <p:spPr bwMode="auto">
          <a:xfrm rot="5400000" flipH="1" flipV="1">
            <a:off x="6172200" y="2971800"/>
            <a:ext cx="1676400" cy="3048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bwMode="auto">
          <a:xfrm rot="16200000" flipH="1">
            <a:off x="6972300" y="2933701"/>
            <a:ext cx="1676400" cy="381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19" name="TextBox 18"/>
          <p:cNvSpPr txBox="1"/>
          <p:nvPr/>
        </p:nvSpPr>
        <p:spPr>
          <a:xfrm>
            <a:off x="4419600" y="1841626"/>
            <a:ext cx="14478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L(Joined)</a:t>
            </a:r>
            <a:endParaRPr lang="en-US" sz="2000" dirty="0">
              <a:solidFill>
                <a:srgbClr val="000000"/>
              </a:solidFill>
              <a:latin typeface="+mj-lt"/>
              <a:cs typeface="Times New Roman" pitchFamily="18" charset="0"/>
            </a:endParaRPr>
          </a:p>
        </p:txBody>
      </p:sp>
      <p:sp>
        <p:nvSpPr>
          <p:cNvPr id="20" name="TextBox 19"/>
          <p:cNvSpPr txBox="1"/>
          <p:nvPr/>
        </p:nvSpPr>
        <p:spPr>
          <a:xfrm>
            <a:off x="5791200" y="3990588"/>
            <a:ext cx="15240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L(Deleting)</a:t>
            </a:r>
            <a:endParaRPr lang="en-US" sz="2000" dirty="0">
              <a:solidFill>
                <a:srgbClr val="000000"/>
              </a:solidFill>
              <a:latin typeface="+mj-lt"/>
              <a:cs typeface="Times New Roman" pitchFamily="18" charset="0"/>
            </a:endParaRPr>
          </a:p>
        </p:txBody>
      </p:sp>
      <p:sp>
        <p:nvSpPr>
          <p:cNvPr id="21" name="TextBox 20"/>
          <p:cNvSpPr txBox="1"/>
          <p:nvPr/>
        </p:nvSpPr>
        <p:spPr>
          <a:xfrm>
            <a:off x="6922325" y="1841626"/>
            <a:ext cx="10668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L(Free)</a:t>
            </a:r>
            <a:endParaRPr lang="en-US" sz="2000" dirty="0">
              <a:solidFill>
                <a:srgbClr val="000000"/>
              </a:solidFill>
              <a:latin typeface="+mj-lt"/>
              <a:cs typeface="Times New Roman" pitchFamily="18" charset="0"/>
            </a:endParaRPr>
          </a:p>
        </p:txBody>
      </p:sp>
      <p:sp>
        <p:nvSpPr>
          <p:cNvPr id="22" name="TextBox 21"/>
          <p:cNvSpPr txBox="1"/>
          <p:nvPr/>
        </p:nvSpPr>
        <p:spPr>
          <a:xfrm>
            <a:off x="7239000" y="3974822"/>
            <a:ext cx="1447800"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L(Deleted)</a:t>
            </a:r>
            <a:endParaRPr lang="en-US" sz="2000" dirty="0">
              <a:solidFill>
                <a:srgbClr val="000000"/>
              </a:solidFill>
              <a:latin typeface="+mj-lt"/>
              <a:cs typeface="Times New Roman" pitchFamily="18" charset="0"/>
            </a:endParaRPr>
          </a:p>
        </p:txBody>
      </p:sp>
      <p:sp>
        <p:nvSpPr>
          <p:cNvPr id="23" name="Left Brace 22"/>
          <p:cNvSpPr/>
          <p:nvPr/>
        </p:nvSpPr>
        <p:spPr bwMode="auto">
          <a:xfrm rot="5400000">
            <a:off x="5679874" y="2784277"/>
            <a:ext cx="298851" cy="1905000"/>
          </a:xfrm>
          <a:prstGeom prst="leftBrace">
            <a:avLst>
              <a:gd name="adj1" fmla="val 67937"/>
              <a:gd name="adj2" fmla="val 50000"/>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en-US" baseline="-25000" smtClean="0">
              <a:solidFill>
                <a:srgbClr val="000000"/>
              </a:solidFill>
              <a:latin typeface="+mj-lt"/>
              <a:cs typeface="Times New Roman" pitchFamily="18" charset="0"/>
            </a:endParaRPr>
          </a:p>
        </p:txBody>
      </p:sp>
      <p:sp>
        <p:nvSpPr>
          <p:cNvPr id="24" name="TextBox 23"/>
          <p:cNvSpPr txBox="1"/>
          <p:nvPr/>
        </p:nvSpPr>
        <p:spPr>
          <a:xfrm>
            <a:off x="4648200" y="3195935"/>
            <a:ext cx="2286000" cy="430887"/>
          </a:xfrm>
          <a:prstGeom prst="rect">
            <a:avLst/>
          </a:prstGeom>
          <a:noFill/>
        </p:spPr>
        <p:txBody>
          <a:bodyPr wrap="square" rtlCol="0">
            <a:spAutoFit/>
          </a:bodyPr>
          <a:lstStyle/>
          <a:p>
            <a:pPr algn="ctr" fontAlgn="base">
              <a:spcBef>
                <a:spcPct val="0"/>
              </a:spcBef>
              <a:spcAft>
                <a:spcPct val="0"/>
              </a:spcAft>
            </a:pPr>
            <a:r>
              <a:rPr lang="en-US" sz="2200" dirty="0" smtClean="0">
                <a:solidFill>
                  <a:srgbClr val="000000"/>
                </a:solidFill>
                <a:latin typeface="+mj-lt"/>
                <a:cs typeface="Times New Roman" pitchFamily="18" charset="0"/>
              </a:rPr>
              <a:t>Group </a:t>
            </a:r>
            <a:r>
              <a:rPr lang="en-US" sz="2200" dirty="0" err="1" smtClean="0">
                <a:solidFill>
                  <a:srgbClr val="000000"/>
                </a:solidFill>
                <a:latin typeface="+mj-lt"/>
                <a:cs typeface="Times New Roman" pitchFamily="18" charset="0"/>
              </a:rPr>
              <a:t>Opns</a:t>
            </a:r>
            <a:endParaRPr lang="en-US" sz="2200" dirty="0">
              <a:solidFill>
                <a:srgbClr val="000000"/>
              </a:solidFill>
              <a:latin typeface="+mj-lt"/>
              <a:cs typeface="Times New Roman" pitchFamily="18" charset="0"/>
            </a:endParaRPr>
          </a:p>
        </p:txBody>
      </p:sp>
      <p:sp>
        <p:nvSpPr>
          <p:cNvPr id="25" name="TextBox 24"/>
          <p:cNvSpPr txBox="1"/>
          <p:nvPr/>
        </p:nvSpPr>
        <p:spPr>
          <a:xfrm>
            <a:off x="3059875" y="2764975"/>
            <a:ext cx="404750" cy="441146"/>
          </a:xfrm>
          <a:prstGeom prst="rect">
            <a:avLst/>
          </a:prstGeom>
          <a:noFill/>
        </p:spPr>
        <p:txBody>
          <a:bodyPr wrap="square" rtlCol="0">
            <a:spAutoFit/>
          </a:bodyPr>
          <a:lstStyle/>
          <a:p>
            <a:pPr fontAlgn="base">
              <a:spcBef>
                <a:spcPct val="0"/>
              </a:spcBef>
              <a:spcAft>
                <a:spcPct val="0"/>
              </a:spcAft>
            </a:pPr>
            <a:r>
              <a:rPr lang="en-US" sz="3400" b="1" baseline="-25000" dirty="0">
                <a:solidFill>
                  <a:srgbClr val="FF0000"/>
                </a:solidFill>
                <a:latin typeface="+mj-lt"/>
                <a:cs typeface="Times New Roman" pitchFamily="18" charset="0"/>
              </a:rPr>
              <a:t>J</a:t>
            </a:r>
          </a:p>
        </p:txBody>
      </p:sp>
      <p:sp>
        <p:nvSpPr>
          <p:cNvPr id="26" name="TextBox 25"/>
          <p:cNvSpPr txBox="1"/>
          <p:nvPr/>
        </p:nvSpPr>
        <p:spPr>
          <a:xfrm>
            <a:off x="3505200" y="2764975"/>
            <a:ext cx="609600" cy="441146"/>
          </a:xfrm>
          <a:prstGeom prst="rect">
            <a:avLst/>
          </a:prstGeom>
          <a:noFill/>
        </p:spPr>
        <p:txBody>
          <a:bodyPr wrap="square" rtlCol="0">
            <a:spAutoFit/>
          </a:bodyPr>
          <a:lstStyle/>
          <a:p>
            <a:pPr fontAlgn="base">
              <a:spcBef>
                <a:spcPct val="0"/>
              </a:spcBef>
              <a:spcAft>
                <a:spcPct val="0"/>
              </a:spcAft>
            </a:pPr>
            <a:r>
              <a:rPr lang="en-US" sz="3400" b="1" baseline="-25000" dirty="0" smtClean="0">
                <a:solidFill>
                  <a:srgbClr val="FF0000"/>
                </a:solidFill>
                <a:latin typeface="+mj-lt"/>
                <a:cs typeface="Times New Roman" pitchFamily="18" charset="0"/>
              </a:rPr>
              <a:t>JA</a:t>
            </a:r>
            <a:endParaRPr lang="en-US" sz="3400" b="1" baseline="-25000" dirty="0">
              <a:solidFill>
                <a:srgbClr val="FF0000"/>
              </a:solidFill>
              <a:latin typeface="+mj-lt"/>
              <a:cs typeface="Times New Roman" pitchFamily="18" charset="0"/>
            </a:endParaRPr>
          </a:p>
        </p:txBody>
      </p:sp>
      <p:sp>
        <p:nvSpPr>
          <p:cNvPr id="27" name="TextBox 26"/>
          <p:cNvSpPr txBox="1"/>
          <p:nvPr/>
        </p:nvSpPr>
        <p:spPr>
          <a:xfrm>
            <a:off x="4114800" y="2759254"/>
            <a:ext cx="838200" cy="441146"/>
          </a:xfrm>
          <a:prstGeom prst="rect">
            <a:avLst/>
          </a:prstGeom>
          <a:noFill/>
        </p:spPr>
        <p:txBody>
          <a:bodyPr wrap="square" rtlCol="0">
            <a:spAutoFit/>
          </a:bodyPr>
          <a:lstStyle/>
          <a:p>
            <a:pPr fontAlgn="base">
              <a:spcBef>
                <a:spcPct val="0"/>
              </a:spcBef>
              <a:spcAft>
                <a:spcPct val="0"/>
              </a:spcAft>
            </a:pPr>
            <a:r>
              <a:rPr lang="en-US" sz="3400" b="1" baseline="-25000" dirty="0" smtClean="0">
                <a:solidFill>
                  <a:srgbClr val="FF0000"/>
                </a:solidFill>
                <a:latin typeface="+mj-lt"/>
                <a:cs typeface="Times New Roman" pitchFamily="18" charset="0"/>
              </a:rPr>
              <a:t>JAA</a:t>
            </a:r>
            <a:endParaRPr lang="en-US" sz="3400" b="1" baseline="-25000" dirty="0">
              <a:solidFill>
                <a:srgbClr val="FF0000"/>
              </a:solidFill>
              <a:latin typeface="+mj-lt"/>
              <a:cs typeface="Times New Roman" pitchFamily="18" charset="0"/>
            </a:endParaRPr>
          </a:p>
        </p:txBody>
      </p:sp>
      <p:sp>
        <p:nvSpPr>
          <p:cNvPr id="28" name="TextBox 27"/>
          <p:cNvSpPr txBox="1"/>
          <p:nvPr/>
        </p:nvSpPr>
        <p:spPr>
          <a:xfrm>
            <a:off x="6529450" y="2819400"/>
            <a:ext cx="404750" cy="441146"/>
          </a:xfrm>
          <a:prstGeom prst="rect">
            <a:avLst/>
          </a:prstGeom>
          <a:noFill/>
        </p:spPr>
        <p:txBody>
          <a:bodyPr wrap="square" rtlCol="0">
            <a:spAutoFit/>
          </a:bodyPr>
          <a:lstStyle/>
          <a:p>
            <a:pPr fontAlgn="base">
              <a:spcBef>
                <a:spcPct val="0"/>
              </a:spcBef>
              <a:spcAft>
                <a:spcPct val="0"/>
              </a:spcAft>
            </a:pPr>
            <a:r>
              <a:rPr lang="en-US" sz="3400" b="1" baseline="-25000" dirty="0">
                <a:solidFill>
                  <a:srgbClr val="FF0000"/>
                </a:solidFill>
                <a:latin typeface="+mj-lt"/>
                <a:cs typeface="Times New Roman" pitchFamily="18" charset="0"/>
              </a:rPr>
              <a:t>D</a:t>
            </a:r>
          </a:p>
        </p:txBody>
      </p:sp>
      <p:sp>
        <p:nvSpPr>
          <p:cNvPr id="29" name="TextBox 28"/>
          <p:cNvSpPr txBox="1"/>
          <p:nvPr/>
        </p:nvSpPr>
        <p:spPr>
          <a:xfrm>
            <a:off x="7215250" y="2811704"/>
            <a:ext cx="709550" cy="441146"/>
          </a:xfrm>
          <a:prstGeom prst="rect">
            <a:avLst/>
          </a:prstGeom>
          <a:noFill/>
        </p:spPr>
        <p:txBody>
          <a:bodyPr wrap="square" rtlCol="0">
            <a:spAutoFit/>
          </a:bodyPr>
          <a:lstStyle/>
          <a:p>
            <a:pPr fontAlgn="base">
              <a:spcBef>
                <a:spcPct val="0"/>
              </a:spcBef>
              <a:spcAft>
                <a:spcPct val="0"/>
              </a:spcAft>
            </a:pPr>
            <a:r>
              <a:rPr lang="en-US" sz="3400" b="1" baseline="-25000" dirty="0" smtClean="0">
                <a:solidFill>
                  <a:srgbClr val="FF0000"/>
                </a:solidFill>
                <a:latin typeface="+mj-lt"/>
                <a:cs typeface="Times New Roman" pitchFamily="18" charset="0"/>
              </a:rPr>
              <a:t>DA</a:t>
            </a:r>
            <a:endParaRPr lang="en-US" sz="3400" b="1" baseline="-25000" dirty="0">
              <a:solidFill>
                <a:srgbClr val="FF0000"/>
              </a:solidFill>
              <a:latin typeface="+mj-lt"/>
              <a:cs typeface="Times New Roman" pitchFamily="18" charset="0"/>
            </a:endParaRPr>
          </a:p>
        </p:txBody>
      </p:sp>
      <p:sp>
        <p:nvSpPr>
          <p:cNvPr id="30" name="TextBox 29"/>
          <p:cNvSpPr txBox="1"/>
          <p:nvPr/>
        </p:nvSpPr>
        <p:spPr>
          <a:xfrm>
            <a:off x="3950525" y="1066800"/>
            <a:ext cx="1459675" cy="400110"/>
          </a:xfrm>
          <a:prstGeom prst="rect">
            <a:avLst/>
          </a:prstGeom>
          <a:noFill/>
        </p:spPr>
        <p:txBody>
          <a:bodyPr wrap="square" rtlCol="0">
            <a:spAutoFit/>
          </a:bodyPr>
          <a:lstStyle/>
          <a:p>
            <a:pPr fontAlgn="base">
              <a:spcBef>
                <a:spcPct val="0"/>
              </a:spcBef>
              <a:spcAft>
                <a:spcPct val="0"/>
              </a:spcAft>
            </a:pPr>
            <a:r>
              <a:rPr lang="en-US" sz="2000" dirty="0" smtClean="0">
                <a:solidFill>
                  <a:srgbClr val="000000"/>
                </a:solidFill>
                <a:latin typeface="+mj-lt"/>
                <a:cs typeface="Times New Roman" pitchFamily="18" charset="0"/>
              </a:rPr>
              <a:t>Log entries</a:t>
            </a:r>
            <a:endParaRPr lang="en-US" sz="2000" dirty="0">
              <a:solidFill>
                <a:srgbClr val="000000"/>
              </a:solidFill>
              <a:latin typeface="+mj-lt"/>
              <a:cs typeface="Times New Roman" pitchFamily="18" charset="0"/>
            </a:endParaRPr>
          </a:p>
        </p:txBody>
      </p:sp>
      <p:sp>
        <p:nvSpPr>
          <p:cNvPr id="34" name="TextBox 33"/>
          <p:cNvSpPr txBox="1"/>
          <p:nvPr/>
        </p:nvSpPr>
        <p:spPr>
          <a:xfrm>
            <a:off x="3693226" y="4495800"/>
            <a:ext cx="1183574" cy="523220"/>
          </a:xfrm>
          <a:prstGeom prst="rect">
            <a:avLst/>
          </a:prstGeom>
          <a:noFill/>
        </p:spPr>
        <p:txBody>
          <a:bodyPr wrap="square" rtlCol="0">
            <a:spAutoFit/>
          </a:bodyPr>
          <a:lstStyle/>
          <a:p>
            <a:pPr algn="r" fontAlgn="base">
              <a:spcBef>
                <a:spcPct val="0"/>
              </a:spcBef>
              <a:spcAft>
                <a:spcPct val="0"/>
              </a:spcAft>
            </a:pPr>
            <a:r>
              <a:rPr lang="en-US" sz="2800" dirty="0" smtClean="0">
                <a:solidFill>
                  <a:srgbClr val="000000"/>
                </a:solidFill>
                <a:latin typeface="+mj-lt"/>
                <a:cs typeface="Times New Roman" pitchFamily="18" charset="0"/>
              </a:rPr>
              <a:t>Time</a:t>
            </a:r>
            <a:endParaRPr lang="en-US" sz="2800" dirty="0">
              <a:solidFill>
                <a:srgbClr val="000000"/>
              </a:solidFill>
              <a:latin typeface="+mj-lt"/>
              <a:cs typeface="Times New Roman" pitchFamily="18" charset="0"/>
            </a:endParaRPr>
          </a:p>
        </p:txBody>
      </p:sp>
      <p:cxnSp>
        <p:nvCxnSpPr>
          <p:cNvPr id="35" name="Straight Arrow Connector 34"/>
          <p:cNvCxnSpPr>
            <a:stCxn id="34" idx="3"/>
          </p:cNvCxnSpPr>
          <p:nvPr/>
        </p:nvCxnSpPr>
        <p:spPr bwMode="auto">
          <a:xfrm>
            <a:off x="4876800" y="4757410"/>
            <a:ext cx="990600"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41" name="Straight Arrow Connector 40"/>
          <p:cNvCxnSpPr/>
          <p:nvPr/>
        </p:nvCxnSpPr>
        <p:spPr bwMode="auto">
          <a:xfrm>
            <a:off x="2133600" y="3144053"/>
            <a:ext cx="914400" cy="819935"/>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4" name="TextBox 43"/>
          <p:cNvSpPr txBox="1"/>
          <p:nvPr/>
        </p:nvSpPr>
        <p:spPr>
          <a:xfrm>
            <a:off x="914400" y="2667000"/>
            <a:ext cx="1371600" cy="769441"/>
          </a:xfrm>
          <a:prstGeom prst="rect">
            <a:avLst/>
          </a:prstGeom>
          <a:noFill/>
        </p:spPr>
        <p:txBody>
          <a:bodyPr wrap="square" rtlCol="0">
            <a:spAutoFit/>
          </a:bodyPr>
          <a:lstStyle/>
          <a:p>
            <a:pPr fontAlgn="base">
              <a:spcBef>
                <a:spcPct val="0"/>
              </a:spcBef>
              <a:spcAft>
                <a:spcPct val="0"/>
              </a:spcAft>
            </a:pPr>
            <a:r>
              <a:rPr lang="en-US" sz="2200" dirty="0" smtClean="0">
                <a:solidFill>
                  <a:srgbClr val="000000"/>
                </a:solidFill>
                <a:latin typeface="+mj-lt"/>
                <a:cs typeface="Times New Roman" pitchFamily="18" charset="0"/>
              </a:rPr>
              <a:t>Create Request</a:t>
            </a:r>
            <a:endParaRPr lang="en-US" sz="2200" dirty="0">
              <a:solidFill>
                <a:srgbClr val="000000"/>
              </a:solidFill>
              <a:latin typeface="+mj-lt"/>
              <a:cs typeface="Times New Roman" pitchFamily="18" charset="0"/>
            </a:endParaRPr>
          </a:p>
        </p:txBody>
      </p:sp>
      <p:cxnSp>
        <p:nvCxnSpPr>
          <p:cNvPr id="47" name="Straight Arrow Connector 46"/>
          <p:cNvCxnSpPr>
            <a:stCxn id="48" idx="0"/>
          </p:cNvCxnSpPr>
          <p:nvPr/>
        </p:nvCxnSpPr>
        <p:spPr bwMode="auto">
          <a:xfrm flipH="1" flipV="1">
            <a:off x="6731825" y="3963988"/>
            <a:ext cx="515270" cy="455612"/>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48" name="TextBox 47"/>
          <p:cNvSpPr txBox="1"/>
          <p:nvPr/>
        </p:nvSpPr>
        <p:spPr>
          <a:xfrm>
            <a:off x="6561295" y="4419600"/>
            <a:ext cx="1371600" cy="769441"/>
          </a:xfrm>
          <a:prstGeom prst="rect">
            <a:avLst/>
          </a:prstGeom>
          <a:noFill/>
        </p:spPr>
        <p:txBody>
          <a:bodyPr wrap="square" rtlCol="0">
            <a:spAutoFit/>
          </a:bodyPr>
          <a:lstStyle/>
          <a:p>
            <a:pPr fontAlgn="base">
              <a:spcBef>
                <a:spcPct val="0"/>
              </a:spcBef>
              <a:spcAft>
                <a:spcPct val="0"/>
              </a:spcAft>
            </a:pPr>
            <a:r>
              <a:rPr lang="en-US" sz="2200" dirty="0" smtClean="0">
                <a:solidFill>
                  <a:srgbClr val="000000"/>
                </a:solidFill>
                <a:latin typeface="+mj-lt"/>
                <a:cs typeface="Times New Roman" pitchFamily="18" charset="0"/>
              </a:rPr>
              <a:t>Delete Request</a:t>
            </a:r>
            <a:endParaRPr lang="en-US" sz="2200" dirty="0">
              <a:solidFill>
                <a:srgbClr val="000000"/>
              </a:solidFill>
              <a:latin typeface="+mj-lt"/>
              <a:cs typeface="Times New Roman" pitchFamily="18" charset="0"/>
            </a:endParaRPr>
          </a:p>
        </p:txBody>
      </p:sp>
      <p:sp>
        <p:nvSpPr>
          <p:cNvPr id="6" name="Rectangle 5"/>
          <p:cNvSpPr/>
          <p:nvPr/>
        </p:nvSpPr>
        <p:spPr>
          <a:xfrm>
            <a:off x="2807525" y="1841626"/>
            <a:ext cx="5193475" cy="38130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2376550" y="4001139"/>
            <a:ext cx="6081650" cy="38130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0" name="Straight Arrow Connector 39"/>
          <p:cNvCxnSpPr>
            <a:stCxn id="30" idx="2"/>
          </p:cNvCxnSpPr>
          <p:nvPr/>
        </p:nvCxnSpPr>
        <p:spPr>
          <a:xfrm flipH="1">
            <a:off x="3581401" y="1466910"/>
            <a:ext cx="1098962" cy="37471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30" idx="2"/>
          </p:cNvCxnSpPr>
          <p:nvPr/>
        </p:nvCxnSpPr>
        <p:spPr>
          <a:xfrm>
            <a:off x="4680363" y="1466910"/>
            <a:ext cx="463137" cy="378607"/>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30" idx="2"/>
          </p:cNvCxnSpPr>
          <p:nvPr/>
        </p:nvCxnSpPr>
        <p:spPr>
          <a:xfrm>
            <a:off x="4680363" y="1466910"/>
            <a:ext cx="2558637" cy="37471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xmlns="" val="3086650839"/>
      </p:ext>
    </p:extLst>
  </p:cSld>
  <p:clrMapOvr>
    <a:masterClrMapping/>
  </p:clrMapOvr>
  <mc:AlternateContent xmlns:mc="http://schemas.openxmlformats.org/markup-compatibility/2006">
    <mc:Choice xmlns:p14="http://schemas.microsoft.com/office/powerpoint/2010/main" xmlns="" Requires="p14">
      <p:transition spd="slow" p14:dur="2000" advTm="133177"/>
    </mc:Choice>
    <mc:Fallback>
      <p:transition spd="slow" advTm="13317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xit" presetSubtype="0" fill="hold" grpId="1" nodeType="withEffect">
                                  <p:stCondLst>
                                    <p:cond delay="0"/>
                                  </p:stCondLst>
                                  <p:childTnLst>
                                    <p:animEffect transition="out" filter="fade">
                                      <p:cBhvr>
                                        <p:cTn id="17" dur="500"/>
                                        <p:tgtEl>
                                          <p:spTgt spid="44"/>
                                        </p:tgtEl>
                                      </p:cBhvr>
                                    </p:animEffect>
                                    <p:set>
                                      <p:cBhvr>
                                        <p:cTn id="18" dur="1" fill="hold">
                                          <p:stCondLst>
                                            <p:cond delay="499"/>
                                          </p:stCondLst>
                                        </p:cTn>
                                        <p:tgtEl>
                                          <p:spTgt spid="44"/>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41"/>
                                        </p:tgtEl>
                                      </p:cBhvr>
                                    </p:animEffect>
                                    <p:set>
                                      <p:cBhvr>
                                        <p:cTn id="21" dur="1" fill="hold">
                                          <p:stCondLst>
                                            <p:cond delay="499"/>
                                          </p:stCondLst>
                                        </p:cTn>
                                        <p:tgtEl>
                                          <p:spTgt spid="41"/>
                                        </p:tgtEl>
                                        <p:attrNameLst>
                                          <p:attrName>style.visibility</p:attrName>
                                        </p:attrNameLst>
                                      </p:cBhvr>
                                      <p:to>
                                        <p:strVal val="hidden"/>
                                      </p:to>
                                    </p:set>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1500"/>
                            </p:stCondLst>
                            <p:childTnLst>
                              <p:par>
                                <p:cTn id="34" presetID="10" presetClass="entr" presetSubtype="0" fill="hold" nodeType="afterEffect">
                                  <p:stCondLst>
                                    <p:cond delay="25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2250"/>
                            </p:stCondLst>
                            <p:childTnLst>
                              <p:par>
                                <p:cTn id="41" presetID="10"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2750"/>
                            </p:stCondLst>
                            <p:childTnLst>
                              <p:par>
                                <p:cTn id="45" presetID="10" presetClass="entr" presetSubtype="0" fill="hold" nodeType="after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3750"/>
                            </p:stCondLst>
                            <p:childTnLst>
                              <p:par>
                                <p:cTn id="52" presetID="10" presetClass="entr" presetSubtype="0" fill="hold" grpId="0" nodeType="afterEffect">
                                  <p:stCondLst>
                                    <p:cond delay="25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par>
                                <p:cTn id="68" presetID="10" presetClass="entr" presetSubtype="0"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fade">
                                      <p:cBhvr>
                                        <p:cTn id="75" dur="500"/>
                                        <p:tgtEl>
                                          <p:spTgt spid="20"/>
                                        </p:tgtEl>
                                      </p:cBhvr>
                                    </p:animEffect>
                                  </p:childTnLst>
                                </p:cTn>
                              </p:par>
                              <p:par>
                                <p:cTn id="76" presetID="10" presetClass="exit" presetSubtype="0" fill="hold" grpId="1" nodeType="withEffect">
                                  <p:stCondLst>
                                    <p:cond delay="0"/>
                                  </p:stCondLst>
                                  <p:childTnLst>
                                    <p:animEffect transition="out" filter="fade">
                                      <p:cBhvr>
                                        <p:cTn id="77" dur="500"/>
                                        <p:tgtEl>
                                          <p:spTgt spid="48"/>
                                        </p:tgtEl>
                                      </p:cBhvr>
                                    </p:animEffect>
                                    <p:set>
                                      <p:cBhvr>
                                        <p:cTn id="78" dur="1" fill="hold">
                                          <p:stCondLst>
                                            <p:cond delay="499"/>
                                          </p:stCondLst>
                                        </p:cTn>
                                        <p:tgtEl>
                                          <p:spTgt spid="48"/>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47"/>
                                        </p:tgtEl>
                                      </p:cBhvr>
                                    </p:animEffect>
                                    <p:set>
                                      <p:cBhvr>
                                        <p:cTn id="81" dur="1" fill="hold">
                                          <p:stCondLst>
                                            <p:cond delay="499"/>
                                          </p:stCondLst>
                                        </p:cTn>
                                        <p:tgtEl>
                                          <p:spTgt spid="47"/>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500"/>
                                        <p:tgtEl>
                                          <p:spTgt spid="28"/>
                                        </p:tgtEl>
                                      </p:cBhvr>
                                    </p:animEffect>
                                  </p:childTnLst>
                                </p:cTn>
                              </p:par>
                              <p:par>
                                <p:cTn id="86" presetID="10" presetClass="entr" presetSubtype="0" fill="hold" nodeType="with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fade">
                                      <p:cBhvr>
                                        <p:cTn id="88" dur="500"/>
                                        <p:tgtEl>
                                          <p:spTgt spid="17"/>
                                        </p:tgtEl>
                                      </p:cBhvr>
                                    </p:animEffect>
                                  </p:childTnLst>
                                </p:cTn>
                              </p:par>
                            </p:childTnLst>
                          </p:cTn>
                        </p:par>
                        <p:par>
                          <p:cTn id="89" fill="hold">
                            <p:stCondLst>
                              <p:cond delay="1000"/>
                            </p:stCondLst>
                            <p:childTnLst>
                              <p:par>
                                <p:cTn id="90" presetID="10" presetClass="entr" presetSubtype="0" fill="hold" grpId="0" nodeType="after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childTnLst>
                                </p:cTn>
                              </p:par>
                            </p:childTnLst>
                          </p:cTn>
                        </p:par>
                        <p:par>
                          <p:cTn id="93" fill="hold">
                            <p:stCondLst>
                              <p:cond delay="1500"/>
                            </p:stCondLst>
                            <p:childTnLst>
                              <p:par>
                                <p:cTn id="94" presetID="10" presetClass="entr" presetSubtype="0"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par>
                                <p:cTn id="97" presetID="10" presetClass="entr" presetSubtype="0" fill="hold"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500"/>
                                        <p:tgtEl>
                                          <p:spTgt spid="18"/>
                                        </p:tgtEl>
                                      </p:cBhvr>
                                    </p:animEffect>
                                  </p:childTnLst>
                                </p:cTn>
                              </p:par>
                            </p:childTnLst>
                          </p:cTn>
                        </p:par>
                        <p:par>
                          <p:cTn id="100" fill="hold">
                            <p:stCondLst>
                              <p:cond delay="2000"/>
                            </p:stCondLst>
                            <p:childTnLst>
                              <p:par>
                                <p:cTn id="101" presetID="10"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500"/>
                                        <p:tgtEl>
                                          <p:spTgt spid="2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animEffect transition="in" filter="fade">
                                      <p:cBhvr>
                                        <p:cTn id="108" dur="500"/>
                                        <p:tgtEl>
                                          <p:spTgt spid="30"/>
                                        </p:tgtEl>
                                      </p:cBhvr>
                                    </p:animEffect>
                                  </p:childTnLst>
                                </p:cTn>
                              </p:par>
                              <p:par>
                                <p:cTn id="109" presetID="10" presetClass="entr" presetSubtype="0" fill="hold" nodeType="with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fade">
                                      <p:cBhvr>
                                        <p:cTn id="111" dur="500"/>
                                        <p:tgtEl>
                                          <p:spTgt spid="40"/>
                                        </p:tgtEl>
                                      </p:cBhvr>
                                    </p:animEffect>
                                  </p:childTnLst>
                                </p:cTn>
                              </p:par>
                              <p:par>
                                <p:cTn id="112" presetID="10" presetClass="entr" presetSubtype="0" fill="hold" nodeType="withEffect">
                                  <p:stCondLst>
                                    <p:cond delay="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
                                        </p:tgtEl>
                                        <p:attrNameLst>
                                          <p:attrName>style.visibility</p:attrName>
                                        </p:attrNameLst>
                                      </p:cBhvr>
                                      <p:to>
                                        <p:strVal val="visible"/>
                                      </p:to>
                                    </p:set>
                                    <p:animEffect transition="in" filter="fade">
                                      <p:cBhvr>
                                        <p:cTn id="1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9" grpId="0"/>
      <p:bldP spid="20" grpId="0"/>
      <p:bldP spid="21" grpId="0"/>
      <p:bldP spid="22" grpId="0"/>
      <p:bldP spid="23" grpId="0" animBg="1"/>
      <p:bldP spid="24" grpId="0"/>
      <p:bldP spid="25" grpId="0"/>
      <p:bldP spid="26" grpId="0"/>
      <p:bldP spid="27" grpId="0"/>
      <p:bldP spid="28" grpId="0"/>
      <p:bldP spid="29" grpId="0"/>
      <p:bldP spid="30" grpId="0"/>
      <p:bldP spid="44" grpId="0"/>
      <p:bldP spid="44" grpId="1"/>
      <p:bldP spid="48" grpId="0"/>
      <p:bldP spid="48" grpId="1"/>
      <p:bldP spid="6" grpId="0" animBg="1"/>
      <p:bldP spid="42"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90600" y="0"/>
            <a:ext cx="7943088" cy="1143000"/>
          </a:xfrm>
        </p:spPr>
        <p:txBody>
          <a:bodyPr>
            <a:normAutofit/>
          </a:bodyPr>
          <a:lstStyle/>
          <a:p>
            <a:r>
              <a:rPr lang="en-US" sz="4400" dirty="0">
                <a:solidFill>
                  <a:srgbClr val="00B050"/>
                </a:solidFill>
              </a:rPr>
              <a:t>Efficient transaction </a:t>
            </a:r>
            <a:r>
              <a:rPr lang="en-US" sz="4400" dirty="0" smtClean="0">
                <a:solidFill>
                  <a:srgbClr val="00B050"/>
                </a:solidFill>
              </a:rPr>
              <a:t>processing</a:t>
            </a:r>
            <a:endParaRPr lang="en-US" sz="4400" dirty="0">
              <a:solidFill>
                <a:srgbClr val="00B050"/>
              </a:solidFill>
            </a:endParaRPr>
          </a:p>
        </p:txBody>
      </p:sp>
      <p:sp>
        <p:nvSpPr>
          <p:cNvPr id="6" name="Content Placeholder 5"/>
          <p:cNvSpPr>
            <a:spLocks noGrp="1"/>
          </p:cNvSpPr>
          <p:nvPr>
            <p:ph idx="1"/>
          </p:nvPr>
        </p:nvSpPr>
        <p:spPr>
          <a:xfrm>
            <a:off x="896004" y="1447799"/>
            <a:ext cx="7943088" cy="2438401"/>
          </a:xfrm>
        </p:spPr>
        <p:txBody>
          <a:bodyPr>
            <a:normAutofit fontScale="85000" lnSpcReduction="10000"/>
          </a:bodyPr>
          <a:lstStyle/>
          <a:p>
            <a:r>
              <a:rPr lang="en-US" dirty="0" smtClean="0"/>
              <a:t>How does the leader execute transactions?</a:t>
            </a:r>
          </a:p>
          <a:p>
            <a:pPr lvl="1"/>
            <a:r>
              <a:rPr lang="en-US" b="1" dirty="0" smtClean="0">
                <a:solidFill>
                  <a:srgbClr val="00B0F0"/>
                </a:solidFill>
              </a:rPr>
              <a:t>Caches data </a:t>
            </a:r>
            <a:r>
              <a:rPr lang="en-US" dirty="0" smtClean="0"/>
              <a:t>for group members </a:t>
            </a:r>
            <a:r>
              <a:rPr lang="en-US" dirty="0" smtClean="0">
                <a:sym typeface="Wingdings" pitchFamily="2" charset="2"/>
              </a:rPr>
              <a:t> underlying data store equivalent to a disk</a:t>
            </a:r>
            <a:endParaRPr lang="en-US" dirty="0" smtClean="0"/>
          </a:p>
          <a:p>
            <a:pPr lvl="1"/>
            <a:r>
              <a:rPr lang="en-US" b="1" dirty="0" smtClean="0">
                <a:solidFill>
                  <a:srgbClr val="00B0F0"/>
                </a:solidFill>
              </a:rPr>
              <a:t>Transaction logging</a:t>
            </a:r>
            <a:r>
              <a:rPr lang="en-US" dirty="0" smtClean="0"/>
              <a:t> for durability</a:t>
            </a:r>
          </a:p>
          <a:p>
            <a:pPr lvl="1"/>
            <a:r>
              <a:rPr lang="en-US" dirty="0" smtClean="0"/>
              <a:t>Cache </a:t>
            </a:r>
            <a:r>
              <a:rPr lang="en-US" b="1" dirty="0" smtClean="0">
                <a:solidFill>
                  <a:srgbClr val="00B0F0"/>
                </a:solidFill>
              </a:rPr>
              <a:t>asynchronously flushed </a:t>
            </a:r>
            <a:r>
              <a:rPr lang="en-US" dirty="0" smtClean="0"/>
              <a:t>to</a:t>
            </a:r>
            <a:r>
              <a:rPr lang="en-US" dirty="0" smtClean="0">
                <a:sym typeface="Wingdings" pitchFamily="2" charset="2"/>
              </a:rPr>
              <a:t> propagate updates</a:t>
            </a:r>
            <a:endParaRPr lang="en-US" dirty="0" smtClean="0"/>
          </a:p>
          <a:p>
            <a:pPr lvl="1"/>
            <a:r>
              <a:rPr lang="en-US" b="1" dirty="0" smtClean="0">
                <a:solidFill>
                  <a:srgbClr val="00B0F0"/>
                </a:solidFill>
              </a:rPr>
              <a:t>Guaranteed update propagation</a:t>
            </a:r>
            <a:endParaRPr lang="en-US" dirty="0" smtClean="0"/>
          </a:p>
          <a:p>
            <a:endParaRPr lang="en-US" dirty="0" smtClean="0"/>
          </a:p>
        </p:txBody>
      </p:sp>
      <p:grpSp>
        <p:nvGrpSpPr>
          <p:cNvPr id="3" name="Group 23"/>
          <p:cNvGrpSpPr/>
          <p:nvPr/>
        </p:nvGrpSpPr>
        <p:grpSpPr>
          <a:xfrm>
            <a:off x="1019176" y="3933498"/>
            <a:ext cx="7286624" cy="2365248"/>
            <a:chOff x="1019176" y="3886200"/>
            <a:chExt cx="7286624" cy="2365248"/>
          </a:xfrm>
        </p:grpSpPr>
        <p:sp>
          <p:nvSpPr>
            <p:cNvPr id="7" name="Flowchart: Magnetic Disk 6"/>
            <p:cNvSpPr/>
            <p:nvPr/>
          </p:nvSpPr>
          <p:spPr>
            <a:xfrm>
              <a:off x="2895600" y="5638800"/>
              <a:ext cx="914400" cy="612648"/>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8" name="Flowchart: Magnetic Disk 7"/>
            <p:cNvSpPr/>
            <p:nvPr/>
          </p:nvSpPr>
          <p:spPr>
            <a:xfrm>
              <a:off x="4114800" y="5638800"/>
              <a:ext cx="914400" cy="612648"/>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9" name="Flowchart: Magnetic Disk 8"/>
            <p:cNvSpPr/>
            <p:nvPr/>
          </p:nvSpPr>
          <p:spPr>
            <a:xfrm>
              <a:off x="5334000" y="5638800"/>
              <a:ext cx="914400" cy="612648"/>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sp>
          <p:nvSpPr>
            <p:cNvPr id="10" name="Flowchart: Magnetic Disk 9"/>
            <p:cNvSpPr/>
            <p:nvPr/>
          </p:nvSpPr>
          <p:spPr>
            <a:xfrm>
              <a:off x="7162800" y="5638800"/>
              <a:ext cx="914400" cy="612648"/>
            </a:xfrm>
            <a:prstGeom prst="flowChartMagneticDisk">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11" name="Group 10"/>
            <p:cNvGrpSpPr/>
            <p:nvPr/>
          </p:nvGrpSpPr>
          <p:grpSpPr>
            <a:xfrm>
              <a:off x="6477000" y="5943600"/>
              <a:ext cx="381000" cy="76200"/>
              <a:chOff x="2057400" y="381000"/>
              <a:chExt cx="381000" cy="76200"/>
            </a:xfrm>
          </p:grpSpPr>
          <p:sp>
            <p:nvSpPr>
              <p:cNvPr id="12"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13"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14"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grpSp>
        <p:sp>
          <p:nvSpPr>
            <p:cNvPr id="15" name="Rectangle 14"/>
            <p:cNvSpPr/>
            <p:nvPr/>
          </p:nvSpPr>
          <p:spPr>
            <a:xfrm>
              <a:off x="3505200" y="3886200"/>
              <a:ext cx="3962400"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6" name="Flowchart: Document 15"/>
            <p:cNvSpPr/>
            <p:nvPr/>
          </p:nvSpPr>
          <p:spPr>
            <a:xfrm>
              <a:off x="6400800" y="4038600"/>
              <a:ext cx="990600" cy="612648"/>
            </a:xfrm>
            <a:prstGeom prst="flowChartDocumen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17" name="TextBox 16"/>
            <p:cNvSpPr txBox="1"/>
            <p:nvPr/>
          </p:nvSpPr>
          <p:spPr>
            <a:xfrm>
              <a:off x="6477000" y="4067176"/>
              <a:ext cx="862012" cy="523220"/>
            </a:xfrm>
            <a:prstGeom prst="rect">
              <a:avLst/>
            </a:prstGeom>
            <a:noFill/>
          </p:spPr>
          <p:txBody>
            <a:bodyPr wrap="square" rtlCol="0">
              <a:spAutoFit/>
            </a:bodyPr>
            <a:lstStyle/>
            <a:p>
              <a:r>
                <a:rPr lang="en-US" sz="2800" dirty="0" smtClean="0">
                  <a:latin typeface="Calibri" pitchFamily="34" charset="0"/>
                  <a:cs typeface="Calibri" pitchFamily="34" charset="0"/>
                </a:rPr>
                <a:t>Log</a:t>
              </a:r>
              <a:endParaRPr lang="en-US" sz="2800" dirty="0">
                <a:latin typeface="Calibri" pitchFamily="34" charset="0"/>
                <a:cs typeface="Calibri" pitchFamily="34" charset="0"/>
              </a:endParaRPr>
            </a:p>
          </p:txBody>
        </p:sp>
        <p:sp>
          <p:nvSpPr>
            <p:cNvPr id="18" name="Rectangle 17"/>
            <p:cNvSpPr/>
            <p:nvPr/>
          </p:nvSpPr>
          <p:spPr>
            <a:xfrm>
              <a:off x="3657600" y="4014785"/>
              <a:ext cx="2605087" cy="32861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Transaction Manager</a:t>
              </a:r>
              <a:endParaRPr lang="en-US" dirty="0"/>
            </a:p>
          </p:txBody>
        </p:sp>
        <p:sp>
          <p:nvSpPr>
            <p:cNvPr id="19" name="Rectangle 18"/>
            <p:cNvSpPr/>
            <p:nvPr/>
          </p:nvSpPr>
          <p:spPr>
            <a:xfrm>
              <a:off x="3657600" y="4419600"/>
              <a:ext cx="2605087" cy="2946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Cache Manager</a:t>
              </a:r>
              <a:endParaRPr lang="en-US" dirty="0"/>
            </a:p>
          </p:txBody>
        </p:sp>
        <p:sp>
          <p:nvSpPr>
            <p:cNvPr id="20" name="TextBox 19"/>
            <p:cNvSpPr txBox="1"/>
            <p:nvPr/>
          </p:nvSpPr>
          <p:spPr>
            <a:xfrm>
              <a:off x="1019176" y="4081790"/>
              <a:ext cx="2133600" cy="584775"/>
            </a:xfrm>
            <a:prstGeom prst="rect">
              <a:avLst/>
            </a:prstGeom>
            <a:noFill/>
          </p:spPr>
          <p:txBody>
            <a:bodyPr wrap="square" rtlCol="0">
              <a:spAutoFit/>
            </a:bodyPr>
            <a:lstStyle/>
            <a:p>
              <a:r>
                <a:rPr lang="en-US" sz="3200" dirty="0" smtClean="0">
                  <a:solidFill>
                    <a:srgbClr val="FF0000"/>
                  </a:solidFill>
                  <a:latin typeface="Calibri" pitchFamily="34" charset="0"/>
                  <a:cs typeface="Calibri" pitchFamily="34" charset="0"/>
                </a:rPr>
                <a:t>Leader</a:t>
              </a:r>
              <a:endParaRPr lang="en-US" sz="3200" dirty="0">
                <a:solidFill>
                  <a:srgbClr val="FF0000"/>
                </a:solidFill>
                <a:latin typeface="Calibri" pitchFamily="34" charset="0"/>
                <a:cs typeface="Calibri" pitchFamily="34" charset="0"/>
              </a:endParaRPr>
            </a:p>
          </p:txBody>
        </p:sp>
        <p:sp>
          <p:nvSpPr>
            <p:cNvPr id="21" name="TextBox 20"/>
            <p:cNvSpPr txBox="1"/>
            <p:nvPr/>
          </p:nvSpPr>
          <p:spPr>
            <a:xfrm>
              <a:off x="1023936" y="5648980"/>
              <a:ext cx="2133600" cy="584775"/>
            </a:xfrm>
            <a:prstGeom prst="rect">
              <a:avLst/>
            </a:prstGeom>
            <a:noFill/>
          </p:spPr>
          <p:txBody>
            <a:bodyPr wrap="square" rtlCol="0">
              <a:spAutoFit/>
            </a:bodyPr>
            <a:lstStyle/>
            <a:p>
              <a:r>
                <a:rPr lang="en-US" sz="3200" dirty="0" smtClean="0">
                  <a:solidFill>
                    <a:srgbClr val="FF0000"/>
                  </a:solidFill>
                  <a:latin typeface="Calibri" pitchFamily="34" charset="0"/>
                  <a:cs typeface="Calibri" pitchFamily="34" charset="0"/>
                </a:rPr>
                <a:t>Followers</a:t>
              </a:r>
              <a:endParaRPr lang="en-US" sz="3200" dirty="0">
                <a:solidFill>
                  <a:srgbClr val="FF0000"/>
                </a:solidFill>
                <a:latin typeface="Calibri" pitchFamily="34" charset="0"/>
                <a:cs typeface="Calibri" pitchFamily="34" charset="0"/>
              </a:endParaRPr>
            </a:p>
          </p:txBody>
        </p:sp>
        <p:sp>
          <p:nvSpPr>
            <p:cNvPr id="22" name="Down Arrow 21"/>
            <p:cNvSpPr/>
            <p:nvPr/>
          </p:nvSpPr>
          <p:spPr>
            <a:xfrm>
              <a:off x="4849368" y="4953000"/>
              <a:ext cx="484632" cy="695980"/>
            </a:xfrm>
            <a:prstGeom prst="downArrow">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23" name="TextBox 22"/>
            <p:cNvSpPr txBox="1"/>
            <p:nvPr/>
          </p:nvSpPr>
          <p:spPr>
            <a:xfrm>
              <a:off x="5334000" y="4872363"/>
              <a:ext cx="2971800" cy="707886"/>
            </a:xfrm>
            <a:prstGeom prst="rect">
              <a:avLst/>
            </a:prstGeom>
            <a:noFill/>
          </p:spPr>
          <p:txBody>
            <a:bodyPr wrap="square" rtlCol="0">
              <a:spAutoFit/>
            </a:bodyPr>
            <a:lstStyle/>
            <a:p>
              <a:r>
                <a:rPr lang="en-US" sz="2000" dirty="0" smtClean="0">
                  <a:latin typeface="Calibri" pitchFamily="34" charset="0"/>
                  <a:cs typeface="Calibri" pitchFamily="34" charset="0"/>
                </a:rPr>
                <a:t>Asynchronous update Propagation</a:t>
              </a:r>
              <a:endParaRPr lang="en-US" sz="2000" dirty="0">
                <a:latin typeface="Calibri" pitchFamily="34" charset="0"/>
                <a:cs typeface="Calibri" pitchFamily="34" charset="0"/>
              </a:endParaRPr>
            </a:p>
          </p:txBody>
        </p:sp>
      </p:grpSp>
    </p:spTree>
    <p:custDataLst>
      <p:tags r:id="rId1"/>
    </p:custDataLst>
    <p:extLst>
      <p:ext uri="{BB962C8B-B14F-4D97-AF65-F5344CB8AC3E}">
        <p14:creationId xmlns:p14="http://schemas.microsoft.com/office/powerpoint/2010/main" xmlns="" val="2237979817"/>
      </p:ext>
    </p:extLst>
  </p:cSld>
  <p:clrMapOvr>
    <a:masterClrMapping/>
  </p:clrMapOvr>
  <mc:AlternateContent xmlns:mc="http://schemas.openxmlformats.org/markup-compatibility/2006">
    <mc:Choice xmlns:p14="http://schemas.microsoft.com/office/powerpoint/2010/main" xmlns="" Requires="p14">
      <p:transition spd="slow" p14:dur="2000" advTm="67230"/>
    </mc:Choice>
    <mc:Fallback>
      <p:transition spd="slow" advTm="6723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0"/>
            <a:ext cx="7943088" cy="1143000"/>
          </a:xfrm>
        </p:spPr>
        <p:txBody>
          <a:bodyPr>
            <a:normAutofit fontScale="90000"/>
          </a:bodyPr>
          <a:lstStyle/>
          <a:p>
            <a:r>
              <a:rPr lang="en-US" dirty="0" smtClean="0">
                <a:solidFill>
                  <a:srgbClr val="00B050"/>
                </a:solidFill>
              </a:rPr>
              <a:t>Prototype: G-Store</a:t>
            </a:r>
            <a:r>
              <a:rPr lang="en-US" dirty="0" smtClean="0"/>
              <a:t/>
            </a:r>
            <a:br>
              <a:rPr lang="en-US" dirty="0" smtClean="0"/>
            </a:br>
            <a:r>
              <a:rPr lang="en-US" sz="3100" dirty="0" smtClean="0">
                <a:solidFill>
                  <a:srgbClr val="00B050"/>
                </a:solidFill>
              </a:rPr>
              <a:t>An implementation over Key-value stores</a:t>
            </a:r>
            <a:endParaRPr lang="en-US" sz="2000" dirty="0">
              <a:solidFill>
                <a:srgbClr val="00B050"/>
              </a:solidFill>
            </a:endParaRPr>
          </a:p>
        </p:txBody>
      </p:sp>
      <p:sp>
        <p:nvSpPr>
          <p:cNvPr id="7" name="Rectangle 6"/>
          <p:cNvSpPr/>
          <p:nvPr/>
        </p:nvSpPr>
        <p:spPr bwMode="auto">
          <a:xfrm>
            <a:off x="416256" y="3700666"/>
            <a:ext cx="2377440" cy="1097280"/>
          </a:xfrm>
          <a:prstGeom prst="rect">
            <a:avLst/>
          </a:prstGeom>
          <a:solidFill>
            <a:schemeClr val="accent4">
              <a:lumMod val="40000"/>
              <a:lumOff val="6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8" name="TextBox 7"/>
          <p:cNvSpPr txBox="1"/>
          <p:nvPr/>
        </p:nvSpPr>
        <p:spPr>
          <a:xfrm>
            <a:off x="440006" y="3748166"/>
            <a:ext cx="104305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Grouping Layer</a:t>
            </a:r>
            <a:endParaRPr lang="en-US" dirty="0">
              <a:latin typeface="+mj-lt"/>
              <a:cs typeface="Times New Roman" pitchFamily="18" charset="0"/>
            </a:endParaRPr>
          </a:p>
        </p:txBody>
      </p:sp>
      <p:sp>
        <p:nvSpPr>
          <p:cNvPr id="9" name="TextBox 8"/>
          <p:cNvSpPr txBox="1"/>
          <p:nvPr/>
        </p:nvSpPr>
        <p:spPr>
          <a:xfrm>
            <a:off x="440006" y="4398134"/>
            <a:ext cx="2338450" cy="369332"/>
          </a:xfrm>
          <a:prstGeom prst="rect">
            <a:avLst/>
          </a:prstGeom>
          <a:noFill/>
          <a:ln>
            <a:solidFill>
              <a:schemeClr val="tx1"/>
            </a:solidFill>
          </a:ln>
        </p:spPr>
        <p:txBody>
          <a:bodyPr wrap="square" rtlCol="0">
            <a:spAutoFit/>
          </a:bodyPr>
          <a:lstStyle/>
          <a:p>
            <a:pPr algn="ctr"/>
            <a:r>
              <a:rPr lang="en-US" dirty="0" smtClean="0">
                <a:latin typeface="+mj-lt"/>
                <a:cs typeface="Times New Roman" pitchFamily="18" charset="0"/>
              </a:rPr>
              <a:t>Key-Value Store Logic</a:t>
            </a:r>
            <a:endParaRPr lang="en-US" dirty="0">
              <a:latin typeface="+mj-lt"/>
              <a:cs typeface="Times New Roman" pitchFamily="18" charset="0"/>
            </a:endParaRPr>
          </a:p>
        </p:txBody>
      </p:sp>
      <p:sp>
        <p:nvSpPr>
          <p:cNvPr id="10" name="AutoShape 14"/>
          <p:cNvSpPr>
            <a:spLocks noChangeArrowheads="1"/>
          </p:cNvSpPr>
          <p:nvPr/>
        </p:nvSpPr>
        <p:spPr bwMode="auto">
          <a:xfrm>
            <a:off x="949656" y="5190912"/>
            <a:ext cx="7239000" cy="609600"/>
          </a:xfrm>
          <a:prstGeom prst="cloudCallout">
            <a:avLst>
              <a:gd name="adj1" fmla="val -42829"/>
              <a:gd name="adj2" fmla="val -519"/>
            </a:avLst>
          </a:prstGeom>
          <a:solidFill>
            <a:srgbClr val="FF9999"/>
          </a:solidFill>
          <a:ln>
            <a:headEnd/>
            <a:tailEnd/>
          </a:ln>
          <a:effectLst>
            <a:glow rad="101600">
              <a:schemeClr val="accent2">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lstStyle/>
          <a:p>
            <a:pPr algn="ctr" fontAlgn="base">
              <a:spcBef>
                <a:spcPct val="0"/>
              </a:spcBef>
              <a:spcAft>
                <a:spcPct val="0"/>
              </a:spcAft>
            </a:pPr>
            <a:r>
              <a:rPr lang="en-US" sz="2800" dirty="0">
                <a:solidFill>
                  <a:schemeClr val="tx1"/>
                </a:solidFill>
                <a:latin typeface="+mj-lt"/>
                <a:cs typeface="Times New Roman" pitchFamily="18" charset="0"/>
              </a:rPr>
              <a:t>Distributed </a:t>
            </a:r>
            <a:r>
              <a:rPr lang="en-US" sz="2800" dirty="0" smtClean="0">
                <a:solidFill>
                  <a:schemeClr val="tx1"/>
                </a:solidFill>
                <a:latin typeface="+mj-lt"/>
                <a:cs typeface="Times New Roman" pitchFamily="18" charset="0"/>
              </a:rPr>
              <a:t>Storage</a:t>
            </a:r>
            <a:endParaRPr lang="en-US" sz="2800" dirty="0">
              <a:solidFill>
                <a:schemeClr val="tx1"/>
              </a:solidFill>
              <a:latin typeface="+mj-lt"/>
              <a:cs typeface="Times New Roman" pitchFamily="18" charset="0"/>
            </a:endParaRPr>
          </a:p>
        </p:txBody>
      </p:sp>
      <p:grpSp>
        <p:nvGrpSpPr>
          <p:cNvPr id="4" name="Group 10"/>
          <p:cNvGrpSpPr/>
          <p:nvPr/>
        </p:nvGrpSpPr>
        <p:grpSpPr>
          <a:xfrm>
            <a:off x="5826456" y="3929266"/>
            <a:ext cx="381000" cy="76200"/>
            <a:chOff x="2057400" y="381000"/>
            <a:chExt cx="381000" cy="76200"/>
          </a:xfrm>
        </p:grpSpPr>
        <p:sp>
          <p:nvSpPr>
            <p:cNvPr id="12"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13"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14"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grpSp>
      <p:cxnSp>
        <p:nvCxnSpPr>
          <p:cNvPr id="15" name="Straight Arrow Connector 14"/>
          <p:cNvCxnSpPr>
            <a:stCxn id="7" idx="2"/>
            <a:endCxn id="10" idx="3"/>
          </p:cNvCxnSpPr>
          <p:nvPr/>
        </p:nvCxnSpPr>
        <p:spPr bwMode="auto">
          <a:xfrm rot="16200000" flipH="1">
            <a:off x="2873156" y="3529766"/>
            <a:ext cx="427820" cy="296418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40" idx="2"/>
            <a:endCxn id="10" idx="3"/>
          </p:cNvCxnSpPr>
          <p:nvPr/>
        </p:nvCxnSpPr>
        <p:spPr bwMode="auto">
          <a:xfrm rot="16200000" flipH="1">
            <a:off x="4176621" y="4833230"/>
            <a:ext cx="476905" cy="308165"/>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sp>
        <p:nvSpPr>
          <p:cNvPr id="17" name="Rectangle 16"/>
          <p:cNvSpPr/>
          <p:nvPr/>
        </p:nvSpPr>
        <p:spPr bwMode="auto">
          <a:xfrm>
            <a:off x="187656" y="3167266"/>
            <a:ext cx="8839200" cy="30480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18" name="Rectangle 17"/>
          <p:cNvSpPr/>
          <p:nvPr/>
        </p:nvSpPr>
        <p:spPr bwMode="auto">
          <a:xfrm>
            <a:off x="11782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19" name="Rectangle 18"/>
          <p:cNvSpPr/>
          <p:nvPr/>
        </p:nvSpPr>
        <p:spPr bwMode="auto">
          <a:xfrm>
            <a:off x="22450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20" name="Rectangle 19"/>
          <p:cNvSpPr/>
          <p:nvPr/>
        </p:nvSpPr>
        <p:spPr bwMode="auto">
          <a:xfrm>
            <a:off x="32356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21" name="Rectangle 20"/>
          <p:cNvSpPr/>
          <p:nvPr/>
        </p:nvSpPr>
        <p:spPr bwMode="auto">
          <a:xfrm>
            <a:off x="41500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22" name="Rectangle 21"/>
          <p:cNvSpPr/>
          <p:nvPr/>
        </p:nvSpPr>
        <p:spPr bwMode="auto">
          <a:xfrm>
            <a:off x="57502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23" name="Rectangle 22"/>
          <p:cNvSpPr/>
          <p:nvPr/>
        </p:nvSpPr>
        <p:spPr bwMode="auto">
          <a:xfrm>
            <a:off x="6588456" y="1871866"/>
            <a:ext cx="457200" cy="381000"/>
          </a:xfrm>
          <a:prstGeom prst="rect">
            <a:avLst/>
          </a:prstGeom>
          <a:ln>
            <a:headEnd type="none" w="med" len="med"/>
            <a:tailEnd type="none" w="med" len="med"/>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grpSp>
        <p:nvGrpSpPr>
          <p:cNvPr id="5" name="Group 23"/>
          <p:cNvGrpSpPr/>
          <p:nvPr/>
        </p:nvGrpSpPr>
        <p:grpSpPr>
          <a:xfrm>
            <a:off x="4988256" y="2019316"/>
            <a:ext cx="381000" cy="76200"/>
            <a:chOff x="2057400" y="381000"/>
            <a:chExt cx="381000" cy="76200"/>
          </a:xfrm>
        </p:grpSpPr>
        <p:sp>
          <p:nvSpPr>
            <p:cNvPr id="25"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26"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sp>
          <p:nvSpPr>
            <p:cNvPr id="27"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endParaRPr>
            </a:p>
          </p:txBody>
        </p:sp>
      </p:grpSp>
      <p:sp>
        <p:nvSpPr>
          <p:cNvPr id="28" name="TextBox 27"/>
          <p:cNvSpPr txBox="1"/>
          <p:nvPr/>
        </p:nvSpPr>
        <p:spPr>
          <a:xfrm>
            <a:off x="2844150" y="1459468"/>
            <a:ext cx="2438400" cy="369332"/>
          </a:xfrm>
          <a:prstGeom prst="rect">
            <a:avLst/>
          </a:prstGeom>
          <a:solidFill>
            <a:schemeClr val="bg1"/>
          </a:solidFill>
        </p:spPr>
        <p:txBody>
          <a:bodyPr wrap="square" lIns="0" tIns="0" rIns="0" bIns="0" rtlCol="0">
            <a:spAutoFit/>
          </a:bodyPr>
          <a:lstStyle/>
          <a:p>
            <a:pPr algn="ctr"/>
            <a:r>
              <a:rPr lang="en-US" sz="2400" dirty="0" smtClean="0">
                <a:latin typeface="+mj-lt"/>
                <a:cs typeface="Times New Roman" pitchFamily="18" charset="0"/>
              </a:rPr>
              <a:t>Application Clients</a:t>
            </a:r>
            <a:endParaRPr lang="en-US" sz="2400" dirty="0">
              <a:latin typeface="+mj-lt"/>
              <a:cs typeface="Times New Roman" pitchFamily="18" charset="0"/>
            </a:endParaRPr>
          </a:p>
        </p:txBody>
      </p:sp>
      <p:cxnSp>
        <p:nvCxnSpPr>
          <p:cNvPr id="29" name="Straight Arrow Connector 28"/>
          <p:cNvCxnSpPr>
            <a:stCxn id="18" idx="2"/>
            <a:endCxn id="17" idx="0"/>
          </p:cNvCxnSpPr>
          <p:nvPr/>
        </p:nvCxnSpPr>
        <p:spPr bwMode="auto">
          <a:xfrm rot="16200000" flipH="1">
            <a:off x="2549856" y="1109866"/>
            <a:ext cx="914400" cy="32004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a:stCxn id="19" idx="2"/>
            <a:endCxn id="17" idx="0"/>
          </p:cNvCxnSpPr>
          <p:nvPr/>
        </p:nvCxnSpPr>
        <p:spPr bwMode="auto">
          <a:xfrm rot="16200000" flipH="1">
            <a:off x="3083256" y="1643266"/>
            <a:ext cx="914400" cy="21336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stCxn id="20" idx="2"/>
            <a:endCxn id="17" idx="0"/>
          </p:cNvCxnSpPr>
          <p:nvPr/>
        </p:nvCxnSpPr>
        <p:spPr bwMode="auto">
          <a:xfrm rot="16200000" flipH="1">
            <a:off x="3578556" y="2138566"/>
            <a:ext cx="914400" cy="11430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stCxn id="21" idx="2"/>
            <a:endCxn id="17" idx="0"/>
          </p:cNvCxnSpPr>
          <p:nvPr/>
        </p:nvCxnSpPr>
        <p:spPr bwMode="auto">
          <a:xfrm rot="16200000" flipH="1">
            <a:off x="4035756" y="2595766"/>
            <a:ext cx="914400" cy="2286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33" name="Straight Arrow Connector 32"/>
          <p:cNvCxnSpPr>
            <a:stCxn id="22" idx="2"/>
            <a:endCxn id="17" idx="0"/>
          </p:cNvCxnSpPr>
          <p:nvPr/>
        </p:nvCxnSpPr>
        <p:spPr bwMode="auto">
          <a:xfrm rot="5400000">
            <a:off x="4835856" y="2024266"/>
            <a:ext cx="914400" cy="13716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a:stCxn id="23" idx="2"/>
            <a:endCxn id="17" idx="0"/>
          </p:cNvCxnSpPr>
          <p:nvPr/>
        </p:nvCxnSpPr>
        <p:spPr bwMode="auto">
          <a:xfrm rot="5400000">
            <a:off x="5254956" y="1605166"/>
            <a:ext cx="914400" cy="2209800"/>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sp>
        <p:nvSpPr>
          <p:cNvPr id="35" name="TextBox 34"/>
          <p:cNvSpPr txBox="1"/>
          <p:nvPr/>
        </p:nvSpPr>
        <p:spPr>
          <a:xfrm>
            <a:off x="1483056" y="2481467"/>
            <a:ext cx="5334000" cy="430887"/>
          </a:xfrm>
          <a:prstGeom prst="rect">
            <a:avLst/>
          </a:prstGeom>
          <a:solidFill>
            <a:schemeClr val="bg1"/>
          </a:solidFill>
        </p:spPr>
        <p:txBody>
          <a:bodyPr wrap="square" lIns="0" tIns="45720" rIns="0" bIns="45720" rtlCol="0">
            <a:spAutoFit/>
          </a:bodyPr>
          <a:lstStyle/>
          <a:p>
            <a:pPr algn="ctr"/>
            <a:r>
              <a:rPr lang="en-US" sz="2200" dirty="0" smtClean="0">
                <a:latin typeface="+mj-lt"/>
                <a:cs typeface="Times New Roman" pitchFamily="18" charset="0"/>
              </a:rPr>
              <a:t>Transactional Multi-Key Access</a:t>
            </a:r>
            <a:endParaRPr lang="en-US" sz="2200" dirty="0">
              <a:latin typeface="+mj-lt"/>
              <a:cs typeface="Times New Roman" pitchFamily="18" charset="0"/>
            </a:endParaRPr>
          </a:p>
        </p:txBody>
      </p:sp>
      <p:sp>
        <p:nvSpPr>
          <p:cNvPr id="36" name="TextBox 35"/>
          <p:cNvSpPr txBox="1"/>
          <p:nvPr/>
        </p:nvSpPr>
        <p:spPr>
          <a:xfrm>
            <a:off x="1787856" y="5876712"/>
            <a:ext cx="5334000" cy="369332"/>
          </a:xfrm>
          <a:prstGeom prst="rect">
            <a:avLst/>
          </a:prstGeom>
          <a:noFill/>
        </p:spPr>
        <p:txBody>
          <a:bodyPr wrap="square" tIns="0" bIns="0" rtlCol="0">
            <a:spAutoFit/>
          </a:bodyPr>
          <a:lstStyle/>
          <a:p>
            <a:pPr algn="ctr"/>
            <a:r>
              <a:rPr lang="en-US" sz="2400" dirty="0" smtClean="0">
                <a:latin typeface="+mj-lt"/>
                <a:cs typeface="Times New Roman" pitchFamily="18" charset="0"/>
              </a:rPr>
              <a:t>G-Store</a:t>
            </a:r>
            <a:endParaRPr lang="en-US" sz="2400" dirty="0">
              <a:latin typeface="+mj-lt"/>
              <a:cs typeface="Times New Roman" pitchFamily="18" charset="0"/>
            </a:endParaRPr>
          </a:p>
        </p:txBody>
      </p:sp>
      <p:sp>
        <p:nvSpPr>
          <p:cNvPr id="37" name="TextBox 36"/>
          <p:cNvSpPr txBox="1"/>
          <p:nvPr/>
        </p:nvSpPr>
        <p:spPr>
          <a:xfrm>
            <a:off x="1483056" y="3748166"/>
            <a:ext cx="129540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Transaction Manager</a:t>
            </a:r>
            <a:endParaRPr lang="en-US" dirty="0">
              <a:latin typeface="+mj-lt"/>
              <a:cs typeface="Times New Roman" pitchFamily="18" charset="0"/>
            </a:endParaRPr>
          </a:p>
        </p:txBody>
      </p:sp>
      <p:sp>
        <p:nvSpPr>
          <p:cNvPr id="38" name="Rectangle 37"/>
          <p:cNvSpPr/>
          <p:nvPr/>
        </p:nvSpPr>
        <p:spPr bwMode="auto">
          <a:xfrm>
            <a:off x="3068016" y="3670186"/>
            <a:ext cx="2377440" cy="1097280"/>
          </a:xfrm>
          <a:prstGeom prst="rect">
            <a:avLst/>
          </a:prstGeom>
          <a:solidFill>
            <a:schemeClr val="accent4">
              <a:lumMod val="40000"/>
              <a:lumOff val="6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39" name="TextBox 38"/>
          <p:cNvSpPr txBox="1"/>
          <p:nvPr/>
        </p:nvSpPr>
        <p:spPr>
          <a:xfrm>
            <a:off x="3091766" y="3729561"/>
            <a:ext cx="104305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Grouping Layer</a:t>
            </a:r>
            <a:endParaRPr lang="en-US" dirty="0">
              <a:latin typeface="+mj-lt"/>
              <a:cs typeface="Times New Roman" pitchFamily="18" charset="0"/>
            </a:endParaRPr>
          </a:p>
        </p:txBody>
      </p:sp>
      <p:sp>
        <p:nvSpPr>
          <p:cNvPr id="40" name="TextBox 39"/>
          <p:cNvSpPr txBox="1"/>
          <p:nvPr/>
        </p:nvSpPr>
        <p:spPr>
          <a:xfrm>
            <a:off x="3091766" y="4379529"/>
            <a:ext cx="2338450" cy="369332"/>
          </a:xfrm>
          <a:prstGeom prst="rect">
            <a:avLst/>
          </a:prstGeom>
          <a:noFill/>
          <a:ln>
            <a:solidFill>
              <a:schemeClr val="tx1"/>
            </a:solidFill>
          </a:ln>
        </p:spPr>
        <p:txBody>
          <a:bodyPr wrap="square" rtlCol="0">
            <a:spAutoFit/>
          </a:bodyPr>
          <a:lstStyle/>
          <a:p>
            <a:pPr algn="ctr"/>
            <a:r>
              <a:rPr lang="en-US" dirty="0" smtClean="0">
                <a:latin typeface="+mj-lt"/>
                <a:cs typeface="Times New Roman" pitchFamily="18" charset="0"/>
              </a:rPr>
              <a:t>Key-Value Store Logic</a:t>
            </a:r>
            <a:endParaRPr lang="en-US" dirty="0">
              <a:latin typeface="+mj-lt"/>
              <a:cs typeface="Times New Roman" pitchFamily="18" charset="0"/>
            </a:endParaRPr>
          </a:p>
        </p:txBody>
      </p:sp>
      <p:sp>
        <p:nvSpPr>
          <p:cNvPr id="41" name="TextBox 40"/>
          <p:cNvSpPr txBox="1"/>
          <p:nvPr/>
        </p:nvSpPr>
        <p:spPr>
          <a:xfrm>
            <a:off x="4134816" y="3729561"/>
            <a:ext cx="129540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Transaction Manager</a:t>
            </a:r>
            <a:endParaRPr lang="en-US" dirty="0">
              <a:latin typeface="+mj-lt"/>
              <a:cs typeface="Times New Roman" pitchFamily="18" charset="0"/>
            </a:endParaRPr>
          </a:p>
        </p:txBody>
      </p:sp>
      <p:sp>
        <p:nvSpPr>
          <p:cNvPr id="42" name="Rectangle 41"/>
          <p:cNvSpPr/>
          <p:nvPr/>
        </p:nvSpPr>
        <p:spPr bwMode="auto">
          <a:xfrm>
            <a:off x="6512256" y="3682061"/>
            <a:ext cx="2377440" cy="1097280"/>
          </a:xfrm>
          <a:prstGeom prst="rect">
            <a:avLst/>
          </a:prstGeom>
          <a:solidFill>
            <a:schemeClr val="accent4">
              <a:lumMod val="40000"/>
              <a:lumOff val="6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
        <p:nvSpPr>
          <p:cNvPr id="43" name="TextBox 42"/>
          <p:cNvSpPr txBox="1"/>
          <p:nvPr/>
        </p:nvSpPr>
        <p:spPr>
          <a:xfrm>
            <a:off x="6536006" y="3729561"/>
            <a:ext cx="104305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Grouping Layer</a:t>
            </a:r>
            <a:endParaRPr lang="en-US" dirty="0">
              <a:latin typeface="+mj-lt"/>
              <a:cs typeface="Times New Roman" pitchFamily="18" charset="0"/>
            </a:endParaRPr>
          </a:p>
        </p:txBody>
      </p:sp>
      <p:sp>
        <p:nvSpPr>
          <p:cNvPr id="44" name="TextBox 43"/>
          <p:cNvSpPr txBox="1"/>
          <p:nvPr/>
        </p:nvSpPr>
        <p:spPr>
          <a:xfrm>
            <a:off x="6536006" y="4379529"/>
            <a:ext cx="2338450" cy="369332"/>
          </a:xfrm>
          <a:prstGeom prst="rect">
            <a:avLst/>
          </a:prstGeom>
          <a:noFill/>
          <a:ln>
            <a:solidFill>
              <a:schemeClr val="tx1"/>
            </a:solidFill>
          </a:ln>
        </p:spPr>
        <p:txBody>
          <a:bodyPr wrap="square" rtlCol="0">
            <a:spAutoFit/>
          </a:bodyPr>
          <a:lstStyle/>
          <a:p>
            <a:pPr algn="ctr"/>
            <a:r>
              <a:rPr lang="en-US" dirty="0" smtClean="0">
                <a:latin typeface="+mj-lt"/>
                <a:cs typeface="Times New Roman" pitchFamily="18" charset="0"/>
              </a:rPr>
              <a:t>Key-Value Store Logic</a:t>
            </a:r>
            <a:endParaRPr lang="en-US" dirty="0">
              <a:latin typeface="+mj-lt"/>
              <a:cs typeface="Times New Roman" pitchFamily="18" charset="0"/>
            </a:endParaRPr>
          </a:p>
        </p:txBody>
      </p:sp>
      <p:sp>
        <p:nvSpPr>
          <p:cNvPr id="45" name="TextBox 44"/>
          <p:cNvSpPr txBox="1"/>
          <p:nvPr/>
        </p:nvSpPr>
        <p:spPr>
          <a:xfrm>
            <a:off x="7579056" y="3729561"/>
            <a:ext cx="1295400" cy="646331"/>
          </a:xfrm>
          <a:prstGeom prst="rect">
            <a:avLst/>
          </a:prstGeom>
          <a:noFill/>
          <a:ln>
            <a:solidFill>
              <a:schemeClr val="tx1"/>
            </a:solidFill>
          </a:ln>
        </p:spPr>
        <p:txBody>
          <a:bodyPr wrap="square" lIns="0" rIns="0" rtlCol="0">
            <a:spAutoFit/>
          </a:bodyPr>
          <a:lstStyle/>
          <a:p>
            <a:pPr algn="ctr"/>
            <a:r>
              <a:rPr lang="en-US" dirty="0" smtClean="0">
                <a:latin typeface="+mj-lt"/>
                <a:cs typeface="Times New Roman" pitchFamily="18" charset="0"/>
              </a:rPr>
              <a:t>Transaction Manager</a:t>
            </a:r>
            <a:endParaRPr lang="en-US" dirty="0">
              <a:latin typeface="+mj-lt"/>
              <a:cs typeface="Times New Roman" pitchFamily="18" charset="0"/>
            </a:endParaRPr>
          </a:p>
        </p:txBody>
      </p:sp>
      <p:cxnSp>
        <p:nvCxnSpPr>
          <p:cNvPr id="46" name="Straight Arrow Connector 45"/>
          <p:cNvCxnSpPr>
            <a:stCxn id="10" idx="3"/>
            <a:endCxn id="44" idx="2"/>
          </p:cNvCxnSpPr>
          <p:nvPr/>
        </p:nvCxnSpPr>
        <p:spPr bwMode="auto">
          <a:xfrm rot="5400000" flipH="1" flipV="1">
            <a:off x="5898741" y="3419277"/>
            <a:ext cx="476905" cy="3136075"/>
          </a:xfrm>
          <a:prstGeom prst="straightConnector1">
            <a:avLst/>
          </a:prstGeom>
          <a:ln>
            <a:headEnd type="arrow" w="med" len="med"/>
            <a:tailEnd type="arrow"/>
          </a:ln>
        </p:spPr>
        <p:style>
          <a:lnRef idx="3">
            <a:schemeClr val="accent2"/>
          </a:lnRef>
          <a:fillRef idx="0">
            <a:schemeClr val="accent2"/>
          </a:fillRef>
          <a:effectRef idx="2">
            <a:schemeClr val="accent2"/>
          </a:effectRef>
          <a:fontRef idx="minor">
            <a:schemeClr val="tx1"/>
          </a:fontRef>
        </p:style>
      </p:cxnSp>
      <p:sp>
        <p:nvSpPr>
          <p:cNvPr id="47" name="TextBox 46"/>
          <p:cNvSpPr txBox="1"/>
          <p:nvPr/>
        </p:nvSpPr>
        <p:spPr>
          <a:xfrm>
            <a:off x="1254456" y="3272166"/>
            <a:ext cx="6553200" cy="276999"/>
          </a:xfrm>
          <a:prstGeom prst="rect">
            <a:avLst/>
          </a:prstGeom>
          <a:solidFill>
            <a:schemeClr val="bg1"/>
          </a:solidFill>
        </p:spPr>
        <p:txBody>
          <a:bodyPr wrap="square" tIns="0" bIns="0" rtlCol="0">
            <a:spAutoFit/>
          </a:bodyPr>
          <a:lstStyle/>
          <a:p>
            <a:pPr algn="ctr"/>
            <a:r>
              <a:rPr lang="en-US" dirty="0" smtClean="0">
                <a:latin typeface="+mj-lt"/>
                <a:cs typeface="Times New Roman" pitchFamily="18" charset="0"/>
              </a:rPr>
              <a:t>Grouping </a:t>
            </a:r>
            <a:r>
              <a:rPr lang="en-US" dirty="0">
                <a:latin typeface="+mj-lt"/>
                <a:cs typeface="Times New Roman" pitchFamily="18" charset="0"/>
              </a:rPr>
              <a:t>m</a:t>
            </a:r>
            <a:r>
              <a:rPr lang="en-US" dirty="0" smtClean="0">
                <a:latin typeface="+mj-lt"/>
                <a:cs typeface="Times New Roman" pitchFamily="18" charset="0"/>
              </a:rPr>
              <a:t>iddleware layer resident on top of a key-value store</a:t>
            </a:r>
            <a:endParaRPr lang="en-US" dirty="0">
              <a:latin typeface="+mj-lt"/>
              <a:cs typeface="Times New Roman" pitchFamily="18" charset="0"/>
            </a:endParaRPr>
          </a:p>
        </p:txBody>
      </p:sp>
      <p:sp>
        <p:nvSpPr>
          <p:cNvPr id="48" name="Rectangle 47"/>
          <p:cNvSpPr/>
          <p:nvPr/>
        </p:nvSpPr>
        <p:spPr bwMode="auto">
          <a:xfrm>
            <a:off x="340056" y="3624466"/>
            <a:ext cx="8610600" cy="773668"/>
          </a:xfrm>
          <a:prstGeom prst="rect">
            <a:avLst/>
          </a:prstGeom>
          <a:noFill/>
          <a:ln w="571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mj-lt"/>
            </a:endParaRPr>
          </a:p>
        </p:txBody>
      </p:sp>
    </p:spTree>
    <p:custDataLst>
      <p:tags r:id="rId1"/>
    </p:custDataLst>
    <p:extLst>
      <p:ext uri="{BB962C8B-B14F-4D97-AF65-F5344CB8AC3E}">
        <p14:creationId xmlns:p14="http://schemas.microsoft.com/office/powerpoint/2010/main" xmlns="" val="1894127219"/>
      </p:ext>
    </p:extLst>
  </p:cSld>
  <p:clrMapOvr>
    <a:masterClrMapping/>
  </p:clrMapOvr>
  <mc:AlternateContent xmlns:mc="http://schemas.openxmlformats.org/markup-compatibility/2006">
    <mc:Choice xmlns:p14="http://schemas.microsoft.com/office/powerpoint/2010/main" xmlns="" Requires="p14">
      <p:transition spd="slow" p14:dur="2000" advTm="47851"/>
    </mc:Choice>
    <mc:Fallback>
      <p:transition spd="slow" advTm="4785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2209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0" name="Flowchart: Magnetic Disk 9"/>
          <p:cNvSpPr/>
          <p:nvPr/>
        </p:nvSpPr>
        <p:spPr bwMode="auto">
          <a:xfrm>
            <a:off x="3545775" y="4876800"/>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Master DB</a:t>
            </a:r>
            <a:endParaRPr lang="en-US" sz="2200" b="1" dirty="0" smtClean="0">
              <a:solidFill>
                <a:schemeClr val="tx1"/>
              </a:solidFill>
              <a:latin typeface="Calibri" pitchFamily="34" charset="0"/>
            </a:endParaRPr>
          </a:p>
        </p:txBody>
      </p:sp>
      <p:sp>
        <p:nvSpPr>
          <p:cNvPr id="11" name="Flowchart: Magnetic Disk 10"/>
          <p:cNvSpPr/>
          <p:nvPr/>
        </p:nvSpPr>
        <p:spPr bwMode="auto">
          <a:xfrm>
            <a:off x="7315200" y="4909066"/>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Slave DB</a:t>
            </a:r>
            <a:endParaRPr lang="en-US" sz="2200" b="1" dirty="0" smtClean="0">
              <a:solidFill>
                <a:schemeClr val="tx1"/>
              </a:solidFill>
              <a:latin typeface="Calibri" pitchFamily="34" charset="0"/>
            </a:endParaRPr>
          </a:p>
        </p:txBody>
      </p:sp>
      <p:cxnSp>
        <p:nvCxnSpPr>
          <p:cNvPr id="12" name="Straight Arrow Connector 11"/>
          <p:cNvCxnSpPr>
            <a:stCxn id="10" idx="4"/>
            <a:endCxn id="11" idx="2"/>
          </p:cNvCxnSpPr>
          <p:nvPr/>
        </p:nvCxnSpPr>
        <p:spPr bwMode="auto">
          <a:xfrm>
            <a:off x="4993575" y="5448300"/>
            <a:ext cx="2321625" cy="3226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10" idx="1"/>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10" idx="1"/>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10" idx="1"/>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10" idx="1"/>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5334000" y="4953000"/>
            <a:ext cx="1600200" cy="461665"/>
          </a:xfrm>
          <a:prstGeom prst="rect">
            <a:avLst/>
          </a:prstGeom>
          <a:noFill/>
        </p:spPr>
        <p:txBody>
          <a:bodyPr wrap="square" rtlCol="0">
            <a:spAutoFit/>
          </a:bodyPr>
          <a:lstStyle/>
          <a:p>
            <a:r>
              <a:rPr lang="en-US" sz="2400" baseline="0" dirty="0" smtClean="0">
                <a:latin typeface="Calibri" pitchFamily="34" charset="0"/>
              </a:rPr>
              <a:t>Replication</a:t>
            </a:r>
            <a:endParaRPr lang="en-US" sz="2400" baseline="0" dirty="0">
              <a:latin typeface="Calibri" pitchFamily="34" charset="0"/>
            </a:endParaRPr>
          </a:p>
        </p:txBody>
      </p:sp>
      <p:sp>
        <p:nvSpPr>
          <p:cNvPr id="20" name="Rounded Rectangle 19"/>
          <p:cNvSpPr/>
          <p:nvPr/>
        </p:nvSpPr>
        <p:spPr bwMode="auto">
          <a:xfrm>
            <a:off x="3388425" y="1555472"/>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Rounded Rectangle 37"/>
          <p:cNvSpPr/>
          <p:nvPr/>
        </p:nvSpPr>
        <p:spPr bwMode="auto">
          <a:xfrm>
            <a:off x="36576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10" idx="1"/>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1" name="TextBox 30"/>
          <p:cNvSpPr txBox="1"/>
          <p:nvPr/>
        </p:nvSpPr>
        <p:spPr>
          <a:xfrm>
            <a:off x="2357422" y="4857760"/>
            <a:ext cx="6477000" cy="1754326"/>
          </a:xfrm>
          <a:prstGeom prst="rect">
            <a:avLst/>
          </a:prstGeom>
          <a:solidFill>
            <a:schemeClr val="accent2">
              <a:lumMod val="75000"/>
            </a:schemeClr>
          </a:solidFill>
          <a:effectLst>
            <a:glow rad="1397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wrap="square" rtlCol="0" anchor="ctr">
            <a:spAutoFit/>
          </a:bodyPr>
          <a:lstStyle/>
          <a:p>
            <a:pPr algn="ctr"/>
            <a:r>
              <a:rPr lang="en-US" sz="3600" b="1" dirty="0" smtClean="0"/>
              <a:t>Database becomes the Scalability Bottleneck</a:t>
            </a:r>
          </a:p>
          <a:p>
            <a:pPr algn="ctr"/>
            <a:r>
              <a:rPr lang="en-US" sz="3600" b="1" dirty="0" smtClean="0"/>
              <a:t>Cannot leverage elasticity</a:t>
            </a:r>
            <a:endParaRPr 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childTnLst>
                                </p:cTn>
                              </p:par>
                            </p:childTnLst>
                          </p:cTn>
                        </p:par>
                        <p:par>
                          <p:cTn id="20" fill="hold">
                            <p:stCondLst>
                              <p:cond delay="0"/>
                            </p:stCondLst>
                            <p:childTnLst>
                              <p:par>
                                <p:cTn id="21" presetID="1"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1000"/>
                                  </p:stCondLst>
                                  <p:childTnLst>
                                    <p:set>
                                      <p:cBhvr>
                                        <p:cTn id="25" dur="1" fill="hold">
                                          <p:stCondLst>
                                            <p:cond delay="0"/>
                                          </p:stCondLst>
                                        </p:cTn>
                                        <p:tgtEl>
                                          <p:spTgt spid="28"/>
                                        </p:tgtEl>
                                        <p:attrNameLst>
                                          <p:attrName>style.visibility</p:attrName>
                                        </p:attrNameLst>
                                      </p:cBhvr>
                                      <p:to>
                                        <p:strVal val="visible"/>
                                      </p:to>
                                    </p:set>
                                  </p:childTnLst>
                                </p:cTn>
                              </p:par>
                            </p:childTnLst>
                          </p:cTn>
                        </p:par>
                        <p:par>
                          <p:cTn id="26" fill="hold">
                            <p:stCondLst>
                              <p:cond delay="1000"/>
                            </p:stCondLst>
                            <p:childTnLst>
                              <p:par>
                                <p:cTn id="27" presetID="1"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par>
                          <p:cTn id="29" fill="hold">
                            <p:stCondLst>
                              <p:cond delay="1000"/>
                            </p:stCondLst>
                            <p:childTnLst>
                              <p:par>
                                <p:cTn id="30" presetID="1"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childTnLst>
                                </p:cTn>
                              </p:par>
                            </p:childTnLst>
                          </p:cTn>
                        </p:par>
                        <p:par>
                          <p:cTn id="32" fill="hold">
                            <p:stCondLst>
                              <p:cond delay="1000"/>
                            </p:stCondLst>
                            <p:childTnLst>
                              <p:par>
                                <p:cTn id="33" presetID="1" presetClass="entr" presetSubtype="0" fill="hold" grpId="0" nodeType="afterEffect">
                                  <p:stCondLst>
                                    <p:cond delay="1000"/>
                                  </p:stCondLst>
                                  <p:childTnLst>
                                    <p:set>
                                      <p:cBhvr>
                                        <p:cTn id="34" dur="1" fill="hold">
                                          <p:stCondLst>
                                            <p:cond delay="0"/>
                                          </p:stCondLst>
                                        </p:cTn>
                                        <p:tgtEl>
                                          <p:spTgt spid="29"/>
                                        </p:tgtEl>
                                        <p:attrNameLst>
                                          <p:attrName>style.visibility</p:attrName>
                                        </p:attrNameLst>
                                      </p:cBhvr>
                                      <p:to>
                                        <p:strVal val="visible"/>
                                      </p:to>
                                    </p:set>
                                  </p:childTnLst>
                                </p:cTn>
                              </p:par>
                            </p:childTnLst>
                          </p:cTn>
                        </p:par>
                        <p:par>
                          <p:cTn id="35" fill="hold">
                            <p:stCondLst>
                              <p:cond delay="2000"/>
                            </p:stCondLst>
                            <p:childTnLst>
                              <p:par>
                                <p:cTn id="36" presetID="1"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childTnLst>
                                </p:cTn>
                              </p:par>
                            </p:childTnLst>
                          </p:cTn>
                        </p:par>
                        <p:par>
                          <p:cTn id="38" fill="hold">
                            <p:stCondLst>
                              <p:cond delay="2000"/>
                            </p:stCondLst>
                            <p:childTnLst>
                              <p:par>
                                <p:cTn id="39" presetID="1"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childTnLst>
                          </p:cTn>
                        </p:par>
                        <p:par>
                          <p:cTn id="41" fill="hold">
                            <p:stCondLst>
                              <p:cond delay="2000"/>
                            </p:stCondLst>
                            <p:childTnLst>
                              <p:par>
                                <p:cTn id="42" presetID="1" presetClass="entr" presetSubtype="0" fill="hold" grpId="0" nodeType="afterEffect">
                                  <p:stCondLst>
                                    <p:cond delay="1000"/>
                                  </p:stCondLst>
                                  <p:childTnLst>
                                    <p:set>
                                      <p:cBhvr>
                                        <p:cTn id="43" dur="1" fill="hold">
                                          <p:stCondLst>
                                            <p:cond delay="0"/>
                                          </p:stCondLst>
                                        </p:cTn>
                                        <p:tgtEl>
                                          <p:spTgt spid="30"/>
                                        </p:tgtEl>
                                        <p:attrNameLst>
                                          <p:attrName>style.visibility</p:attrName>
                                        </p:attrNameLst>
                                      </p:cBhvr>
                                      <p:to>
                                        <p:strVal val="visible"/>
                                      </p:to>
                                    </p:set>
                                  </p:childTnLst>
                                </p:cTn>
                              </p:par>
                            </p:childTnLst>
                          </p:cTn>
                        </p:par>
                        <p:par>
                          <p:cTn id="44" fill="hold">
                            <p:stCondLst>
                              <p:cond delay="3000"/>
                            </p:stCondLst>
                            <p:childTnLst>
                              <p:par>
                                <p:cTn id="45" presetID="1"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par>
                          <p:cTn id="47" fill="hold">
                            <p:stCondLst>
                              <p:cond delay="3000"/>
                            </p:stCondLst>
                            <p:childTnLst>
                              <p:par>
                                <p:cTn id="48" presetID="1" presetClass="entr" presetSubtype="0"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8" grpId="0" animBg="1"/>
      <p:bldP spid="74" grpId="0" animBg="1"/>
      <p:bldP spid="77" grpId="0" animBg="1"/>
      <p:bldP spid="3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857628"/>
            <a:ext cx="7772400" cy="1362075"/>
          </a:xfrm>
        </p:spPr>
        <p:txBody>
          <a:bodyPr>
            <a:normAutofit fontScale="90000"/>
          </a:bodyPr>
          <a:lstStyle/>
          <a:p>
            <a:r>
              <a:rPr lang="en-US" sz="4400" dirty="0" smtClean="0">
                <a:solidFill>
                  <a:srgbClr val="00B050"/>
                </a:solidFill>
              </a:rPr>
              <a:t>Consistency  Rationing (ETH)</a:t>
            </a:r>
            <a:endParaRPr lang="en-US" sz="4400" dirty="0"/>
          </a:p>
        </p:txBody>
      </p:sp>
      <p:sp>
        <p:nvSpPr>
          <p:cNvPr id="3" name="Text Placeholder 2"/>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Consistency Rationing </a:t>
            </a:r>
            <a:r>
              <a:rPr lang="en-US" dirty="0" smtClean="0"/>
              <a:t/>
            </a:r>
            <a:br>
              <a:rPr lang="en-US" dirty="0" smtClean="0"/>
            </a:br>
            <a:r>
              <a:rPr lang="en-US" sz="1800" dirty="0" smtClean="0"/>
              <a:t>[</a:t>
            </a:r>
            <a:r>
              <a:rPr lang="en-US" sz="1800" dirty="0" err="1" smtClean="0"/>
              <a:t>Kraska</a:t>
            </a:r>
            <a:r>
              <a:rPr lang="en-US" sz="1800" dirty="0" smtClean="0"/>
              <a:t> et al., VLDB 2009]</a:t>
            </a:r>
            <a:endParaRPr lang="en-US" sz="1800" dirty="0"/>
          </a:p>
        </p:txBody>
      </p:sp>
      <p:sp>
        <p:nvSpPr>
          <p:cNvPr id="3" name="Content Placeholder 2"/>
          <p:cNvSpPr>
            <a:spLocks noGrp="1"/>
          </p:cNvSpPr>
          <p:nvPr>
            <p:ph sz="quarter" idx="1"/>
          </p:nvPr>
        </p:nvSpPr>
        <p:spPr/>
        <p:txBody>
          <a:bodyPr>
            <a:normAutofit lnSpcReduction="10000"/>
          </a:bodyPr>
          <a:lstStyle/>
          <a:p>
            <a:r>
              <a:rPr lang="en-US" dirty="0" smtClean="0">
                <a:solidFill>
                  <a:srgbClr val="0070C0"/>
                </a:solidFill>
              </a:rPr>
              <a:t>Not all data needs to be treated at the same level consistency</a:t>
            </a:r>
          </a:p>
          <a:p>
            <a:r>
              <a:rPr lang="en-US" dirty="0" smtClean="0">
                <a:solidFill>
                  <a:srgbClr val="FF0000"/>
                </a:solidFill>
              </a:rPr>
              <a:t>Strong consistency only when needed</a:t>
            </a:r>
          </a:p>
          <a:p>
            <a:r>
              <a:rPr lang="en-US" dirty="0" smtClean="0"/>
              <a:t>Support for a </a:t>
            </a:r>
            <a:r>
              <a:rPr lang="en-US" dirty="0" smtClean="0">
                <a:solidFill>
                  <a:srgbClr val="0070C0"/>
                </a:solidFill>
              </a:rPr>
              <a:t>spectrum of consistency levels </a:t>
            </a:r>
            <a:r>
              <a:rPr lang="en-US" dirty="0" smtClean="0"/>
              <a:t>for different types of data</a:t>
            </a:r>
          </a:p>
          <a:p>
            <a:r>
              <a:rPr lang="en-US" b="1" dirty="0" smtClean="0"/>
              <a:t>Transaction Cost vs. Inconsistency Cost</a:t>
            </a:r>
          </a:p>
          <a:p>
            <a:pPr lvl="1"/>
            <a:r>
              <a:rPr lang="en-US" dirty="0" smtClean="0"/>
              <a:t>Use </a:t>
            </a:r>
            <a:r>
              <a:rPr lang="en-US" dirty="0" smtClean="0">
                <a:solidFill>
                  <a:srgbClr val="FF0000"/>
                </a:solidFill>
              </a:rPr>
              <a:t>ABC-analysis</a:t>
            </a:r>
            <a:r>
              <a:rPr lang="en-US" dirty="0" smtClean="0"/>
              <a:t> to categorize the data</a:t>
            </a:r>
          </a:p>
          <a:p>
            <a:pPr lvl="1"/>
            <a:r>
              <a:rPr lang="en-US" dirty="0" smtClean="0"/>
              <a:t>Apply different consistency strategies per category</a:t>
            </a: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500034" y="1214422"/>
            <a:ext cx="8001056" cy="4929222"/>
          </a:xfrm>
          <a:prstGeom prst="rect">
            <a:avLst/>
          </a:prstGeom>
          <a:noFill/>
          <a:ln w="9525">
            <a:noFill/>
            <a:miter lim="800000"/>
            <a:headEnd/>
            <a:tailEnd/>
          </a:ln>
          <a:effectLst/>
        </p:spPr>
      </p:pic>
      <p:sp>
        <p:nvSpPr>
          <p:cNvPr id="5" name="Title 1"/>
          <p:cNvSpPr txBox="1">
            <a:spLocks/>
          </p:cNvSpPr>
          <p:nvPr/>
        </p:nvSpPr>
        <p:spPr>
          <a:xfrm>
            <a:off x="428596" y="214290"/>
            <a:ext cx="8001000" cy="1066800"/>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small" spc="0" normalizeH="0" baseline="0" noProof="0" dirty="0" smtClean="0">
                <a:ln>
                  <a:noFill/>
                </a:ln>
                <a:solidFill>
                  <a:srgbClr val="FFC000"/>
                </a:solidFill>
                <a:effectLst/>
                <a:uLnTx/>
                <a:uFillTx/>
                <a:latin typeface="+mj-lt"/>
                <a:ea typeface="+mj-ea"/>
                <a:cs typeface="+mj-cs"/>
              </a:rPr>
              <a:t>Consistency Rationing</a:t>
            </a:r>
          </a:p>
          <a:p>
            <a:pPr marL="0" marR="0" lvl="0" indent="0" algn="l" defTabSz="914400" rtl="0" eaLnBrk="1" fontAlgn="auto" latinLnBrk="0" hangingPunct="1">
              <a:lnSpc>
                <a:spcPct val="100000"/>
              </a:lnSpc>
              <a:spcBef>
                <a:spcPct val="0"/>
              </a:spcBef>
              <a:spcAft>
                <a:spcPts val="0"/>
              </a:spcAft>
              <a:buClrTx/>
              <a:buSzTx/>
              <a:buFontTx/>
              <a:buNone/>
              <a:tabLst/>
              <a:defRPr/>
            </a:pPr>
            <a:r>
              <a:rPr lang="en-US" sz="2400" cap="small" dirty="0" smtClean="0">
                <a:solidFill>
                  <a:srgbClr val="FFC000"/>
                </a:solidFill>
                <a:latin typeface="+mj-lt"/>
                <a:ea typeface="+mj-ea"/>
                <a:cs typeface="+mj-cs"/>
              </a:rPr>
              <a:t>Classification</a:t>
            </a:r>
            <a:r>
              <a:rPr kumimoji="0" lang="en-US" sz="2400" b="0" i="0" u="none" strike="noStrike" kern="1200" cap="small" spc="0" normalizeH="0" noProof="0" dirty="0" smtClean="0">
                <a:ln>
                  <a:noFill/>
                </a:ln>
                <a:solidFill>
                  <a:srgbClr val="FFC000"/>
                </a:solidFill>
                <a:effectLst/>
                <a:uLnTx/>
                <a:uFillTx/>
                <a:latin typeface="+mj-lt"/>
                <a:ea typeface="+mj-ea"/>
                <a:cs typeface="+mj-cs"/>
              </a:rPr>
              <a:t> </a:t>
            </a:r>
            <a:endParaRPr kumimoji="0" lang="en-US" sz="2400" b="0" i="0" u="none" strike="noStrike" kern="1200" cap="small" spc="0" normalizeH="0" baseline="0" noProof="0" dirty="0">
              <a:ln>
                <a:noFill/>
              </a:ln>
              <a:solidFill>
                <a:srgbClr val="FFC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1143000"/>
          </a:xfrm>
        </p:spPr>
        <p:txBody>
          <a:bodyPr/>
          <a:lstStyle/>
          <a:p>
            <a:r>
              <a:rPr lang="en-US" dirty="0" smtClean="0">
                <a:solidFill>
                  <a:srgbClr val="00B050"/>
                </a:solidFill>
              </a:rPr>
              <a:t>Adaptive Policies</a:t>
            </a:r>
            <a:endParaRPr lang="en-US" dirty="0">
              <a:solidFill>
                <a:srgbClr val="00B050"/>
              </a:solidFill>
            </a:endParaRPr>
          </a:p>
        </p:txBody>
      </p:sp>
      <p:sp>
        <p:nvSpPr>
          <p:cNvPr id="6" name="Content Placeholder 5"/>
          <p:cNvSpPr>
            <a:spLocks noGrp="1"/>
          </p:cNvSpPr>
          <p:nvPr>
            <p:ph sz="quarter" idx="1"/>
          </p:nvPr>
        </p:nvSpPr>
        <p:spPr>
          <a:xfrm>
            <a:off x="457200" y="1066800"/>
            <a:ext cx="8229600" cy="5257800"/>
          </a:xfrm>
        </p:spPr>
        <p:txBody>
          <a:bodyPr>
            <a:normAutofit fontScale="77500" lnSpcReduction="20000"/>
          </a:bodyPr>
          <a:lstStyle/>
          <a:p>
            <a:r>
              <a:rPr lang="en-US" dirty="0" smtClean="0">
                <a:solidFill>
                  <a:srgbClr val="0070C0"/>
                </a:solidFill>
              </a:rPr>
              <a:t>General Policy</a:t>
            </a:r>
          </a:p>
          <a:p>
            <a:pPr lvl="1"/>
            <a:r>
              <a:rPr lang="en-US" dirty="0" smtClean="0"/>
              <a:t>Apply </a:t>
            </a:r>
            <a:r>
              <a:rPr lang="en-US" dirty="0" smtClean="0">
                <a:solidFill>
                  <a:srgbClr val="0070C0"/>
                </a:solidFill>
              </a:rPr>
              <a:t>strong consistency </a:t>
            </a:r>
            <a:r>
              <a:rPr lang="en-US" dirty="0" smtClean="0"/>
              <a:t>protocols only if the likelihood of a </a:t>
            </a:r>
            <a:r>
              <a:rPr lang="en-US" dirty="0" smtClean="0">
                <a:solidFill>
                  <a:srgbClr val="FF0000"/>
                </a:solidFill>
              </a:rPr>
              <a:t>conflict is high </a:t>
            </a:r>
            <a:r>
              <a:rPr lang="en-US" dirty="0" smtClean="0"/>
              <a:t>(</a:t>
            </a:r>
            <a:r>
              <a:rPr lang="en-US" dirty="0" err="1" smtClean="0"/>
              <a:t>er</a:t>
            </a:r>
            <a:r>
              <a:rPr lang="en-US" dirty="0" smtClean="0"/>
              <a:t> than a threshold)</a:t>
            </a:r>
          </a:p>
          <a:p>
            <a:pPr lvl="2"/>
            <a:r>
              <a:rPr lang="en-US" dirty="0" smtClean="0"/>
              <a:t>Gather </a:t>
            </a:r>
            <a:r>
              <a:rPr lang="en-US" dirty="0" smtClean="0">
                <a:solidFill>
                  <a:srgbClr val="0070C0"/>
                </a:solidFill>
              </a:rPr>
              <a:t>temporal statistics </a:t>
            </a:r>
            <a:r>
              <a:rPr lang="en-US" dirty="0" smtClean="0"/>
              <a:t>at runtime</a:t>
            </a:r>
          </a:p>
          <a:p>
            <a:pPr lvl="2"/>
            <a:r>
              <a:rPr lang="en-US" dirty="0" smtClean="0"/>
              <a:t>Derive the likelihood of a conflict using a </a:t>
            </a:r>
            <a:r>
              <a:rPr lang="en-US" dirty="0" smtClean="0">
                <a:solidFill>
                  <a:srgbClr val="0070C0"/>
                </a:solidFill>
              </a:rPr>
              <a:t>simple stochastic model</a:t>
            </a:r>
          </a:p>
          <a:p>
            <a:r>
              <a:rPr lang="en-US" dirty="0" smtClean="0">
                <a:solidFill>
                  <a:srgbClr val="0070C0"/>
                </a:solidFill>
              </a:rPr>
              <a:t>Time Policy</a:t>
            </a:r>
          </a:p>
          <a:p>
            <a:pPr lvl="1"/>
            <a:r>
              <a:rPr lang="en-US" dirty="0" smtClean="0"/>
              <a:t>Switches between consistency guarantees based </a:t>
            </a:r>
            <a:r>
              <a:rPr lang="en-US" dirty="0" smtClean="0">
                <a:solidFill>
                  <a:srgbClr val="FF0000"/>
                </a:solidFill>
              </a:rPr>
              <a:t>on time</a:t>
            </a:r>
          </a:p>
          <a:p>
            <a:r>
              <a:rPr lang="en-US" dirty="0" smtClean="0">
                <a:solidFill>
                  <a:srgbClr val="0070C0"/>
                </a:solidFill>
              </a:rPr>
              <a:t>Numeric Value Policies</a:t>
            </a:r>
          </a:p>
          <a:p>
            <a:pPr lvl="1"/>
            <a:r>
              <a:rPr lang="en-US" dirty="0" smtClean="0">
                <a:solidFill>
                  <a:srgbClr val="0070C0"/>
                </a:solidFill>
              </a:rPr>
              <a:t>Fixed Threshold </a:t>
            </a:r>
            <a:r>
              <a:rPr lang="en-US" dirty="0" smtClean="0"/>
              <a:t>used to change consistency model</a:t>
            </a:r>
          </a:p>
          <a:p>
            <a:pPr lvl="1"/>
            <a:r>
              <a:rPr lang="en-US" dirty="0" smtClean="0">
                <a:solidFill>
                  <a:srgbClr val="0070C0"/>
                </a:solidFill>
              </a:rPr>
              <a:t>Demarcation Policy </a:t>
            </a:r>
            <a:r>
              <a:rPr lang="en-US" dirty="0" smtClean="0"/>
              <a:t>uses relative values </a:t>
            </a:r>
            <a:r>
              <a:rPr lang="en-US" dirty="0" err="1" smtClean="0"/>
              <a:t>wrt</a:t>
            </a:r>
            <a:r>
              <a:rPr lang="en-US" dirty="0" smtClean="0"/>
              <a:t> a global threshold, and if possible change threshold with strong consistency.</a:t>
            </a:r>
          </a:p>
          <a:p>
            <a:pPr lvl="1"/>
            <a:r>
              <a:rPr lang="en-US" dirty="0" smtClean="0">
                <a:solidFill>
                  <a:srgbClr val="0070C0"/>
                </a:solidFill>
              </a:rPr>
              <a:t>Dynamic Policy </a:t>
            </a:r>
            <a:r>
              <a:rPr lang="en-US" dirty="0" smtClean="0"/>
              <a:t>uses </a:t>
            </a:r>
            <a:r>
              <a:rPr lang="en-US" dirty="0" smtClean="0">
                <a:solidFill>
                  <a:srgbClr val="FF0000"/>
                </a:solidFill>
              </a:rPr>
              <a:t>probabilistic consistency </a:t>
            </a:r>
            <a:r>
              <a:rPr lang="en-US" dirty="0" smtClean="0"/>
              <a:t>guarantees to adjust the threshold</a:t>
            </a:r>
            <a:endParaRPr lang="en-US" dirty="0" smtClean="0">
              <a:solidFill>
                <a:srgbClr val="0070C0"/>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28596" y="3857628"/>
            <a:ext cx="8501122" cy="2357454"/>
          </a:xfrm>
        </p:spPr>
        <p:txBody>
          <a:bodyPr/>
          <a:lstStyle/>
          <a:p>
            <a:r>
              <a:rPr lang="en-US" sz="3600" dirty="0" smtClean="0">
                <a:solidFill>
                  <a:srgbClr val="00B050"/>
                </a:solidFill>
              </a:rPr>
              <a:t>Deuteronomy:   Transaction Support  for Cloud Data</a:t>
            </a:r>
            <a:r>
              <a:rPr lang="en-US" dirty="0" smtClean="0"/>
              <a:t>         </a:t>
            </a:r>
            <a:r>
              <a:rPr lang="en-US" sz="3600" dirty="0" smtClean="0">
                <a:solidFill>
                  <a:srgbClr val="00B050"/>
                </a:solidFill>
              </a:rPr>
              <a:t>(Microsoft)</a:t>
            </a:r>
            <a:endParaRPr lang="zh-CN" altLang="en-US" dirty="0"/>
          </a:p>
        </p:txBody>
      </p:sp>
      <p:sp>
        <p:nvSpPr>
          <p:cNvPr id="5" name="标题 4"/>
          <p:cNvSpPr>
            <a:spLocks noGrp="1"/>
          </p:cNvSpPr>
          <p:nvPr>
            <p:ph type="ctrTitle"/>
          </p:nvPr>
        </p:nvSpPr>
        <p:spPr/>
        <p:txBody>
          <a:bodyPr/>
          <a:lstStyle/>
          <a:p>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428604"/>
            <a:ext cx="8229600" cy="1000108"/>
          </a:xfrm>
        </p:spPr>
        <p:txBody>
          <a:bodyPr>
            <a:normAutofit/>
          </a:bodyPr>
          <a:lstStyle/>
          <a:p>
            <a:r>
              <a:rPr lang="en-US" sz="3600" dirty="0" smtClean="0">
                <a:solidFill>
                  <a:srgbClr val="00B050"/>
                </a:solidFill>
              </a:rPr>
              <a:t>Motivation</a:t>
            </a:r>
            <a:endParaRPr lang="en-US" sz="3600" dirty="0">
              <a:solidFill>
                <a:srgbClr val="00B050"/>
              </a:solidFill>
            </a:endParaRPr>
          </a:p>
        </p:txBody>
      </p:sp>
      <p:sp>
        <p:nvSpPr>
          <p:cNvPr id="5" name="Content Placeholder 2"/>
          <p:cNvSpPr>
            <a:spLocks noGrp="1"/>
          </p:cNvSpPr>
          <p:nvPr>
            <p:ph sz="quarter" idx="1"/>
          </p:nvPr>
        </p:nvSpPr>
        <p:spPr>
          <a:xfrm>
            <a:off x="285720" y="1571612"/>
            <a:ext cx="8643998" cy="4714908"/>
          </a:xfrm>
        </p:spPr>
        <p:txBody>
          <a:bodyPr>
            <a:normAutofit/>
          </a:bodyPr>
          <a:lstStyle/>
          <a:p>
            <a:r>
              <a:rPr lang="en-US" sz="2800" dirty="0" smtClean="0"/>
              <a:t>Want ACID transactions for data anywhere in cloud</a:t>
            </a:r>
          </a:p>
          <a:p>
            <a:r>
              <a:rPr lang="en-US" sz="2800" dirty="0" smtClean="0"/>
              <a:t>Currently, cloud providers support:</a:t>
            </a:r>
          </a:p>
          <a:p>
            <a:pPr lvl="1"/>
            <a:r>
              <a:rPr lang="en-US" sz="2400" dirty="0" smtClean="0"/>
              <a:t>Transactions for data </a:t>
            </a:r>
            <a:r>
              <a:rPr lang="en-US" sz="2400" i="1" dirty="0" smtClean="0"/>
              <a:t>guaranteed</a:t>
            </a:r>
            <a:r>
              <a:rPr lang="en-US" sz="2400" dirty="0" smtClean="0"/>
              <a:t> to exist on the same node</a:t>
            </a:r>
          </a:p>
          <a:p>
            <a:pPr lvl="1"/>
            <a:r>
              <a:rPr lang="en-US" sz="2400" dirty="0" smtClean="0"/>
              <a:t>Eventual consistency</a:t>
            </a:r>
          </a:p>
          <a:p>
            <a:r>
              <a:rPr lang="en-US" sz="2800" dirty="0" smtClean="0"/>
              <a:t>Currently no support for transactions “across the cloud”</a:t>
            </a:r>
          </a:p>
        </p:txBody>
      </p:sp>
    </p:spTree>
    <p:extLst>
      <p:ext uri="{BB962C8B-B14F-4D97-AF65-F5344CB8AC3E}">
        <p14:creationId xmlns="" xmlns:p14="http://schemas.microsoft.com/office/powerpoint/2010/main" val="15380167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055406" y="989585"/>
            <a:ext cx="2814267" cy="5486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6931" y="1619250"/>
            <a:ext cx="3048000" cy="1708160"/>
          </a:xfrm>
          <a:prstGeom prst="rect">
            <a:avLst/>
          </a:prstGeom>
          <a:noFill/>
        </p:spPr>
        <p:txBody>
          <a:bodyPr wrap="square" rtlCol="0">
            <a:spAutoFit/>
          </a:bodyPr>
          <a:lstStyle/>
          <a:p>
            <a:pPr algn="ctr"/>
            <a:r>
              <a:rPr lang="en-US" u="sng" dirty="0" smtClean="0">
                <a:latin typeface="Calibri" pitchFamily="34" charset="0"/>
                <a:cs typeface="Calibri" pitchFamily="34" charset="0"/>
              </a:rPr>
              <a:t>What We Want</a:t>
            </a:r>
            <a:endParaRPr lang="en-US" dirty="0">
              <a:latin typeface="Calibri" pitchFamily="34" charset="0"/>
              <a:cs typeface="Calibri" pitchFamily="34" charset="0"/>
            </a:endParaRPr>
          </a:p>
          <a:p>
            <a:pPr algn="ctr"/>
            <a:endParaRPr lang="en-US" u="sng" dirty="0">
              <a:latin typeface="Courier New" pitchFamily="49" charset="0"/>
              <a:cs typeface="Courier New" pitchFamily="49" charset="0"/>
            </a:endParaRPr>
          </a:p>
          <a:p>
            <a:r>
              <a:rPr lang="en-US" sz="1200" b="1" dirty="0" smtClean="0">
                <a:latin typeface="Courier New" pitchFamily="49" charset="0"/>
                <a:cs typeface="Courier New" pitchFamily="49" charset="0"/>
              </a:rPr>
              <a:t>Begin Transaction</a:t>
            </a:r>
          </a:p>
          <a:p>
            <a:endParaRPr lang="en-US" sz="1100" b="1" dirty="0" smtClean="0">
              <a:latin typeface="Courier New" pitchFamily="49" charset="0"/>
              <a:cs typeface="Courier New" pitchFamily="49" charset="0"/>
            </a:endParaRPr>
          </a:p>
          <a:p>
            <a:r>
              <a:rPr lang="en-US" sz="1100" b="1" dirty="0">
                <a:latin typeface="Courier New" pitchFamily="49" charset="0"/>
                <a:cs typeface="Courier New" pitchFamily="49" charset="0"/>
              </a:rPr>
              <a:t> </a:t>
            </a:r>
            <a:r>
              <a:rPr lang="en-US" sz="1100" b="1" dirty="0" smtClean="0">
                <a:latin typeface="Courier New" pitchFamily="49" charset="0"/>
                <a:cs typeface="Courier New" pitchFamily="49" charset="0"/>
              </a:rPr>
              <a:t> 1. Add me to Dave’s friend list</a:t>
            </a:r>
            <a:endParaRPr lang="en-US" sz="1100" dirty="0" smtClean="0">
              <a:latin typeface="Courier New" pitchFamily="49" charset="0"/>
              <a:cs typeface="Courier New" pitchFamily="49" charset="0"/>
            </a:endParaRPr>
          </a:p>
          <a:p>
            <a:r>
              <a:rPr lang="en-US" sz="1100" dirty="0">
                <a:latin typeface="Courier New" pitchFamily="49" charset="0"/>
                <a:cs typeface="Courier New" pitchFamily="49" charset="0"/>
              </a:rPr>
              <a:t> </a:t>
            </a:r>
            <a:r>
              <a:rPr lang="en-US" sz="1100" dirty="0" smtClean="0">
                <a:latin typeface="Courier New" pitchFamily="49" charset="0"/>
                <a:cs typeface="Courier New" pitchFamily="49" charset="0"/>
              </a:rPr>
              <a:t> </a:t>
            </a:r>
            <a:r>
              <a:rPr lang="en-US" sz="1100" b="1" dirty="0" smtClean="0">
                <a:latin typeface="Courier New" pitchFamily="49" charset="0"/>
                <a:cs typeface="Courier New" pitchFamily="49" charset="0"/>
              </a:rPr>
              <a:t>2. Add Dave to my friend list</a:t>
            </a:r>
          </a:p>
          <a:p>
            <a:endParaRPr lang="en-US" sz="1200" b="1" dirty="0" smtClean="0">
              <a:latin typeface="Courier New" pitchFamily="49" charset="0"/>
              <a:cs typeface="Courier New" pitchFamily="49" charset="0"/>
            </a:endParaRPr>
          </a:p>
          <a:p>
            <a:r>
              <a:rPr lang="en-US" sz="1200" b="1" dirty="0" smtClean="0">
                <a:latin typeface="Courier New" pitchFamily="49" charset="0"/>
                <a:cs typeface="Courier New" pitchFamily="49" charset="0"/>
              </a:rPr>
              <a:t>End Transaction</a:t>
            </a:r>
            <a:endParaRPr lang="en-US" b="1" dirty="0">
              <a:latin typeface="Courier New" pitchFamily="49" charset="0"/>
              <a:cs typeface="Courier New" pitchFamily="49" charset="0"/>
            </a:endParaRPr>
          </a:p>
        </p:txBody>
      </p:sp>
      <p:sp>
        <p:nvSpPr>
          <p:cNvPr id="8" name="TextBox 7"/>
          <p:cNvSpPr txBox="1"/>
          <p:nvPr/>
        </p:nvSpPr>
        <p:spPr>
          <a:xfrm>
            <a:off x="6133289" y="1616002"/>
            <a:ext cx="2895600" cy="1200329"/>
          </a:xfrm>
          <a:prstGeom prst="rect">
            <a:avLst/>
          </a:prstGeom>
          <a:noFill/>
        </p:spPr>
        <p:txBody>
          <a:bodyPr wrap="square" rtlCol="0">
            <a:spAutoFit/>
          </a:bodyPr>
          <a:lstStyle/>
          <a:p>
            <a:pPr algn="ctr"/>
            <a:r>
              <a:rPr lang="en-US" u="sng" dirty="0" smtClean="0">
                <a:latin typeface="Calibri" pitchFamily="34" charset="0"/>
                <a:cs typeface="Calibri" pitchFamily="34" charset="0"/>
              </a:rPr>
              <a:t>What We Have Today</a:t>
            </a:r>
          </a:p>
          <a:p>
            <a:endParaRPr lang="en-US" dirty="0" smtClean="0">
              <a:latin typeface="Calibri" pitchFamily="34" charset="0"/>
              <a:cs typeface="Calibri" pitchFamily="34" charset="0"/>
            </a:endParaRPr>
          </a:p>
          <a:p>
            <a:r>
              <a:rPr lang="en-US" dirty="0" smtClean="0">
                <a:latin typeface="Calibri" pitchFamily="34" charset="0"/>
                <a:cs typeface="Calibri" pitchFamily="34" charset="0"/>
              </a:rPr>
              <a:t>Eventual consistency*</a:t>
            </a:r>
          </a:p>
          <a:p>
            <a:endParaRPr lang="en-US" u="sng" dirty="0">
              <a:latin typeface="Courier New" pitchFamily="49" charset="0"/>
              <a:cs typeface="Courier New" pitchFamily="49" charset="0"/>
            </a:endParaRPr>
          </a:p>
        </p:txBody>
      </p:sp>
      <p:sp>
        <p:nvSpPr>
          <p:cNvPr id="7" name="TextBox 6"/>
          <p:cNvSpPr txBox="1"/>
          <p:nvPr/>
        </p:nvSpPr>
        <p:spPr>
          <a:xfrm>
            <a:off x="4534380" y="2336103"/>
            <a:ext cx="609600" cy="381000"/>
          </a:xfrm>
          <a:prstGeom prst="rect">
            <a:avLst/>
          </a:prstGeom>
          <a:noFill/>
        </p:spPr>
        <p:txBody>
          <a:bodyPr wrap="square" rtlCol="0">
            <a:spAutoFit/>
          </a:bodyPr>
          <a:lstStyle/>
          <a:p>
            <a:r>
              <a:rPr lang="en-US" dirty="0" smtClean="0">
                <a:solidFill>
                  <a:srgbClr val="C00000"/>
                </a:solidFill>
                <a:latin typeface="Calibri" pitchFamily="34" charset="0"/>
                <a:cs typeface="Calibri" pitchFamily="34" charset="0"/>
              </a:rPr>
              <a:t>click</a:t>
            </a:r>
            <a:endParaRPr lang="en-US" dirty="0">
              <a:solidFill>
                <a:srgbClr val="C00000"/>
              </a:solidFill>
              <a:latin typeface="Calibri" pitchFamily="34" charset="0"/>
              <a:cs typeface="Calibri" pitchFamily="34" charset="0"/>
            </a:endParaRPr>
          </a:p>
        </p:txBody>
      </p:sp>
      <p:sp>
        <p:nvSpPr>
          <p:cNvPr id="10" name="Rectangle 9"/>
          <p:cNvSpPr/>
          <p:nvPr/>
        </p:nvSpPr>
        <p:spPr>
          <a:xfrm>
            <a:off x="1305339" y="2579846"/>
            <a:ext cx="1600200" cy="155273"/>
          </a:xfrm>
          <a:prstGeom prst="rect">
            <a:avLst/>
          </a:prstGeom>
          <a:noFill/>
          <a:ln w="158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pic>
        <p:nvPicPr>
          <p:cNvPr id="3082" name="Picture 10" descr="Free World Map">
            <a:hlinkClick r:id="rId4"/>
          </p:cNvPr>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200858" y="3327410"/>
            <a:ext cx="2693416" cy="1720793"/>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Rectangle 17"/>
          <p:cNvSpPr/>
          <p:nvPr/>
        </p:nvSpPr>
        <p:spPr>
          <a:xfrm>
            <a:off x="1477617" y="2756055"/>
            <a:ext cx="1285461" cy="130637"/>
          </a:xfrm>
          <a:prstGeom prst="rect">
            <a:avLst/>
          </a:prstGeom>
          <a:noFill/>
          <a:ln w="15875">
            <a:solidFill>
              <a:schemeClr val="accent3">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cxnSp>
        <p:nvCxnSpPr>
          <p:cNvPr id="12" name="Straight Arrow Connector 11"/>
          <p:cNvCxnSpPr/>
          <p:nvPr/>
        </p:nvCxnSpPr>
        <p:spPr>
          <a:xfrm flipH="1">
            <a:off x="533401" y="2756055"/>
            <a:ext cx="838200" cy="1195805"/>
          </a:xfrm>
          <a:prstGeom prst="straightConnector1">
            <a:avLst/>
          </a:prstGeom>
          <a:ln>
            <a:solidFill>
              <a:srgbClr val="FF0000"/>
            </a:solidFill>
            <a:tailEnd type="arrow"/>
          </a:ln>
        </p:spPr>
        <p:style>
          <a:lnRef idx="3">
            <a:schemeClr val="accent2"/>
          </a:lnRef>
          <a:fillRef idx="0">
            <a:schemeClr val="accent2"/>
          </a:fillRef>
          <a:effectRef idx="2">
            <a:schemeClr val="accent2"/>
          </a:effectRef>
          <a:fontRef idx="minor">
            <a:schemeClr val="tx1"/>
          </a:fontRef>
        </p:style>
      </p:cxnSp>
      <p:cxnSp>
        <p:nvCxnSpPr>
          <p:cNvPr id="23" name="Straight Arrow Connector 22"/>
          <p:cNvCxnSpPr>
            <a:stCxn id="18" idx="2"/>
          </p:cNvCxnSpPr>
          <p:nvPr/>
        </p:nvCxnSpPr>
        <p:spPr>
          <a:xfrm flipH="1">
            <a:off x="1371601" y="2886692"/>
            <a:ext cx="748747" cy="1018558"/>
          </a:xfrm>
          <a:prstGeom prst="straightConnector1">
            <a:avLst/>
          </a:prstGeom>
          <a:ln>
            <a:tailEnd type="arrow"/>
          </a:ln>
        </p:spPr>
        <p:style>
          <a:lnRef idx="3">
            <a:schemeClr val="accent3"/>
          </a:lnRef>
          <a:fillRef idx="0">
            <a:schemeClr val="accent3"/>
          </a:fillRef>
          <a:effectRef idx="2">
            <a:schemeClr val="accent3"/>
          </a:effectRef>
          <a:fontRef idx="minor">
            <a:schemeClr val="tx1"/>
          </a:fontRef>
        </p:style>
      </p:cxnSp>
      <p:pic>
        <p:nvPicPr>
          <p:cNvPr id="19" name="Picture 1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4711474" y="3191392"/>
            <a:ext cx="644503" cy="73189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4274759" y="2657482"/>
            <a:ext cx="1128843" cy="533910"/>
          </a:xfrm>
          <a:prstGeom prst="round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
          <p:cNvSpPr txBox="1">
            <a:spLocks/>
          </p:cNvSpPr>
          <p:nvPr/>
        </p:nvSpPr>
        <p:spPr>
          <a:xfrm>
            <a:off x="76199" y="81700"/>
            <a:ext cx="9027987" cy="616045"/>
          </a:xfrm>
          <a:prstGeom prst="rect">
            <a:avLst/>
          </a:prstGeom>
        </p:spPr>
        <p:txBody>
          <a:bodyPr bIns="91440" anchor="b" anchorCtr="0">
            <a:noAutofit/>
          </a:bodyPr>
          <a:lstStyle>
            <a:lvl1pPr algn="ctr" rtl="0" eaLnBrk="1" latinLnBrk="0" hangingPunct="1">
              <a:spcBef>
                <a:spcPct val="0"/>
              </a:spcBef>
              <a:buNone/>
              <a:defRPr kumimoji="0" sz="4000" kern="1200">
                <a:solidFill>
                  <a:schemeClr val="tx2"/>
                </a:solidFill>
                <a:latin typeface="Calibri" pitchFamily="34" charset="0"/>
                <a:ea typeface="+mj-ea"/>
                <a:cs typeface="Calibri" pitchFamily="34" charset="0"/>
              </a:defRPr>
            </a:lvl1pPr>
          </a:lstStyle>
          <a:p>
            <a:r>
              <a:rPr lang="en-US" sz="3400" dirty="0" smtClean="0">
                <a:solidFill>
                  <a:srgbClr val="00B050"/>
                </a:solidFill>
              </a:rPr>
              <a:t>Application Motivation – Transactions Anywhere</a:t>
            </a:r>
            <a:endParaRPr lang="en-US" sz="3400" dirty="0">
              <a:solidFill>
                <a:srgbClr val="00B050"/>
              </a:solidFill>
            </a:endParaRPr>
          </a:p>
        </p:txBody>
      </p:sp>
    </p:spTree>
    <p:extLst>
      <p:ext uri="{BB962C8B-B14F-4D97-AF65-F5344CB8AC3E}">
        <p14:creationId xmlns="" xmlns:p14="http://schemas.microsoft.com/office/powerpoint/2010/main" val="173285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8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7" grpId="0"/>
      <p:bldP spid="10" grpId="0" animBg="1"/>
      <p:bldP spid="18"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900"/>
            <a:ext cx="8229600" cy="1143000"/>
          </a:xfrm>
        </p:spPr>
        <p:txBody>
          <a:bodyPr>
            <a:normAutofit/>
          </a:bodyPr>
          <a:lstStyle/>
          <a:p>
            <a:r>
              <a:rPr lang="en-US" dirty="0" smtClean="0">
                <a:solidFill>
                  <a:srgbClr val="00B050"/>
                </a:solidFill>
              </a:rPr>
              <a:t>Technical Motivation</a:t>
            </a:r>
            <a:endParaRPr lang="en-US" dirty="0">
              <a:solidFill>
                <a:srgbClr val="00B050"/>
              </a:solidFill>
            </a:endParaRPr>
          </a:p>
        </p:txBody>
      </p:sp>
      <p:sp>
        <p:nvSpPr>
          <p:cNvPr id="3" name="Content Placeholder 2"/>
          <p:cNvSpPr>
            <a:spLocks noGrp="1"/>
          </p:cNvSpPr>
          <p:nvPr>
            <p:ph sz="quarter" idx="1"/>
          </p:nvPr>
        </p:nvSpPr>
        <p:spPr>
          <a:xfrm>
            <a:off x="152400" y="1000108"/>
            <a:ext cx="8991600" cy="4500594"/>
          </a:xfrm>
        </p:spPr>
        <p:txBody>
          <a:bodyPr>
            <a:normAutofit fontScale="85000" lnSpcReduction="10000"/>
          </a:bodyPr>
          <a:lstStyle/>
          <a:p>
            <a:pPr>
              <a:buNone/>
            </a:pPr>
            <a:r>
              <a:rPr lang="en-US" sz="2800" b="1" dirty="0" smtClean="0">
                <a:solidFill>
                  <a:srgbClr val="FF0000"/>
                </a:solidFill>
              </a:rPr>
              <a:t>  CIDR 2009:</a:t>
            </a:r>
            <a:r>
              <a:rPr lang="en-US" sz="2800" dirty="0" smtClean="0">
                <a:solidFill>
                  <a:srgbClr val="FF0000"/>
                </a:solidFill>
              </a:rPr>
              <a:t> “Unbundling Transaction Services in the Cloud” (</a:t>
            </a:r>
            <a:r>
              <a:rPr lang="en-US" sz="2800" dirty="0" err="1" smtClean="0">
                <a:solidFill>
                  <a:srgbClr val="FF0000"/>
                </a:solidFill>
              </a:rPr>
              <a:t>Lomet</a:t>
            </a:r>
            <a:r>
              <a:rPr lang="en-US" sz="2800" dirty="0" smtClean="0">
                <a:solidFill>
                  <a:srgbClr val="FF0000"/>
                </a:solidFill>
              </a:rPr>
              <a:t> et al)</a:t>
            </a:r>
          </a:p>
          <a:p>
            <a:pPr>
              <a:buNone/>
            </a:pPr>
            <a:r>
              <a:rPr lang="en-US" sz="2800" dirty="0" smtClean="0">
                <a:solidFill>
                  <a:srgbClr val="FF0000"/>
                </a:solidFill>
              </a:rPr>
              <a:t>   </a:t>
            </a:r>
            <a:r>
              <a:rPr lang="en-US" dirty="0" smtClean="0"/>
              <a:t>Partition storage engine into two components</a:t>
            </a:r>
          </a:p>
          <a:p>
            <a:r>
              <a:rPr lang="en-US" dirty="0" smtClean="0">
                <a:solidFill>
                  <a:srgbClr val="FF0000"/>
                </a:solidFill>
              </a:rPr>
              <a:t>Transactional component (TC): </a:t>
            </a:r>
          </a:p>
          <a:p>
            <a:pPr lvl="1"/>
            <a:r>
              <a:rPr lang="en-US" dirty="0" smtClean="0"/>
              <a:t>transactional recovery and concurrency control</a:t>
            </a:r>
          </a:p>
          <a:p>
            <a:pPr lvl="1">
              <a:lnSpc>
                <a:spcPct val="80000"/>
              </a:lnSpc>
            </a:pPr>
            <a:r>
              <a:rPr lang="en-US" dirty="0" smtClean="0">
                <a:ea typeface="ＭＳ Ｐゴシック"/>
              </a:rPr>
              <a:t>At logical level (records, key ranges, …)</a:t>
            </a:r>
          </a:p>
          <a:p>
            <a:pPr lvl="2">
              <a:lnSpc>
                <a:spcPct val="80000"/>
              </a:lnSpc>
            </a:pPr>
            <a:r>
              <a:rPr lang="en-US" dirty="0" smtClean="0">
                <a:ea typeface="ＭＳ Ｐゴシック"/>
              </a:rPr>
              <a:t>No knowledge of pages, buffers, physical structure</a:t>
            </a:r>
            <a:endParaRPr lang="en-US" dirty="0" smtClean="0"/>
          </a:p>
          <a:p>
            <a:r>
              <a:rPr lang="en-US" dirty="0" smtClean="0">
                <a:solidFill>
                  <a:srgbClr val="FF0000"/>
                </a:solidFill>
              </a:rPr>
              <a:t>Data component (DC): </a:t>
            </a:r>
            <a:r>
              <a:rPr lang="en-US" dirty="0" smtClean="0"/>
              <a:t>tables, indexes, storage, and cache</a:t>
            </a:r>
          </a:p>
          <a:p>
            <a:pPr lvl="1">
              <a:lnSpc>
                <a:spcPct val="80000"/>
              </a:lnSpc>
            </a:pPr>
            <a:r>
              <a:rPr lang="en-US" dirty="0" smtClean="0">
                <a:ea typeface="ＭＳ Ｐゴシック"/>
              </a:rPr>
              <a:t>Access methods &amp; cache management</a:t>
            </a:r>
          </a:p>
          <a:p>
            <a:pPr lvl="1">
              <a:lnSpc>
                <a:spcPct val="80000"/>
              </a:lnSpc>
            </a:pPr>
            <a:r>
              <a:rPr lang="en-US" dirty="0" smtClean="0">
                <a:ea typeface="ＭＳ Ｐゴシック"/>
              </a:rPr>
              <a:t>Provides atomic logical operations</a:t>
            </a:r>
          </a:p>
          <a:p>
            <a:pPr lvl="2">
              <a:lnSpc>
                <a:spcPct val="80000"/>
              </a:lnSpc>
            </a:pPr>
            <a:r>
              <a:rPr lang="en-US" dirty="0" smtClean="0">
                <a:ea typeface="ＭＳ Ｐゴシック"/>
              </a:rPr>
              <a:t>Traditionally  page based with latches</a:t>
            </a:r>
          </a:p>
          <a:p>
            <a:pPr lvl="2">
              <a:lnSpc>
                <a:spcPct val="80000"/>
              </a:lnSpc>
            </a:pPr>
            <a:r>
              <a:rPr lang="en-US" dirty="0" smtClean="0">
                <a:ea typeface="ＭＳ Ｐゴシック"/>
              </a:rPr>
              <a:t>No knowledge of how they are grouped in user transactions</a:t>
            </a:r>
          </a:p>
          <a:p>
            <a:pPr lvl="1"/>
            <a:endParaRPr lang="en-US" dirty="0" smtClean="0"/>
          </a:p>
          <a:p>
            <a:pPr marL="0" indent="0">
              <a:buNone/>
            </a:pPr>
            <a:endParaRPr lang="en-US" dirty="0" smtClean="0"/>
          </a:p>
        </p:txBody>
      </p:sp>
      <p:sp>
        <p:nvSpPr>
          <p:cNvPr id="5" name="Rectangle 4"/>
          <p:cNvSpPr/>
          <p:nvPr/>
        </p:nvSpPr>
        <p:spPr>
          <a:xfrm>
            <a:off x="3214678" y="5715016"/>
            <a:ext cx="1177636"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latin typeface="Calibri" pitchFamily="34" charset="0"/>
                <a:cs typeface="Calibri" pitchFamily="34" charset="0"/>
              </a:rPr>
              <a:t>TC</a:t>
            </a:r>
            <a:endParaRPr lang="en-US">
              <a:latin typeface="Calibri" pitchFamily="34" charset="0"/>
              <a:cs typeface="Calibri" pitchFamily="34" charset="0"/>
            </a:endParaRPr>
          </a:p>
        </p:txBody>
      </p:sp>
      <p:sp>
        <p:nvSpPr>
          <p:cNvPr id="6" name="Rectangle 5"/>
          <p:cNvSpPr/>
          <p:nvPr/>
        </p:nvSpPr>
        <p:spPr>
          <a:xfrm>
            <a:off x="5857884" y="5429264"/>
            <a:ext cx="1295400" cy="381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mtClean="0">
                <a:solidFill>
                  <a:schemeClr val="tx1"/>
                </a:solidFill>
                <a:latin typeface="Calibri" pitchFamily="34" charset="0"/>
                <a:cs typeface="Calibri" pitchFamily="34" charset="0"/>
              </a:rPr>
              <a:t>DC</a:t>
            </a:r>
            <a:r>
              <a:rPr lang="en-US" baseline="-25000" smtClean="0">
                <a:solidFill>
                  <a:schemeClr val="tx1"/>
                </a:solidFill>
                <a:latin typeface="Calibri" pitchFamily="34" charset="0"/>
                <a:cs typeface="Calibri" pitchFamily="34" charset="0"/>
              </a:rPr>
              <a:t>1</a:t>
            </a:r>
            <a:endParaRPr lang="en-US" baseline="-25000">
              <a:solidFill>
                <a:schemeClr val="tx1"/>
              </a:solidFill>
              <a:latin typeface="Calibri" pitchFamily="34" charset="0"/>
              <a:cs typeface="Calibri" pitchFamily="34" charset="0"/>
            </a:endParaRPr>
          </a:p>
        </p:txBody>
      </p:sp>
      <p:cxnSp>
        <p:nvCxnSpPr>
          <p:cNvPr id="7" name="Straight Arrow Connector 6"/>
          <p:cNvCxnSpPr>
            <a:stCxn id="5" idx="3"/>
            <a:endCxn id="6" idx="1"/>
          </p:cNvCxnSpPr>
          <p:nvPr/>
        </p:nvCxnSpPr>
        <p:spPr>
          <a:xfrm flipV="1">
            <a:off x="4392314" y="5619764"/>
            <a:ext cx="1465570" cy="285752"/>
          </a:xfrm>
          <a:prstGeom prst="straightConnector1">
            <a:avLst/>
          </a:prstGeom>
          <a:ln>
            <a:headEnd type="arrow"/>
            <a:tailEnd type="arrow"/>
          </a:ln>
        </p:spPr>
        <p:style>
          <a:lnRef idx="3">
            <a:schemeClr val="accent6"/>
          </a:lnRef>
          <a:fillRef idx="0">
            <a:schemeClr val="accent6"/>
          </a:fillRef>
          <a:effectRef idx="2">
            <a:schemeClr val="accent6"/>
          </a:effectRef>
          <a:fontRef idx="minor">
            <a:schemeClr val="tx1"/>
          </a:fontRef>
        </p:style>
      </p:cxnSp>
      <p:sp>
        <p:nvSpPr>
          <p:cNvPr id="11" name="Rectangle 10"/>
          <p:cNvSpPr/>
          <p:nvPr/>
        </p:nvSpPr>
        <p:spPr>
          <a:xfrm>
            <a:off x="5857884" y="6072206"/>
            <a:ext cx="1295400" cy="3810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mtClean="0">
                <a:solidFill>
                  <a:schemeClr val="tx1"/>
                </a:solidFill>
                <a:latin typeface="Calibri" pitchFamily="34" charset="0"/>
                <a:cs typeface="Calibri" pitchFamily="34" charset="0"/>
              </a:rPr>
              <a:t>DC</a:t>
            </a:r>
            <a:r>
              <a:rPr lang="en-US" baseline="-25000" smtClean="0">
                <a:solidFill>
                  <a:schemeClr val="tx1"/>
                </a:solidFill>
                <a:latin typeface="Calibri" pitchFamily="34" charset="0"/>
                <a:cs typeface="Calibri" pitchFamily="34" charset="0"/>
              </a:rPr>
              <a:t>2</a:t>
            </a:r>
            <a:endParaRPr lang="en-US" baseline="-25000">
              <a:solidFill>
                <a:schemeClr val="tx1"/>
              </a:solidFill>
              <a:latin typeface="Calibri" pitchFamily="34" charset="0"/>
              <a:cs typeface="Calibri" pitchFamily="34" charset="0"/>
            </a:endParaRPr>
          </a:p>
        </p:txBody>
      </p:sp>
      <p:cxnSp>
        <p:nvCxnSpPr>
          <p:cNvPr id="12" name="Straight Arrow Connector 11"/>
          <p:cNvCxnSpPr>
            <a:stCxn id="5" idx="3"/>
            <a:endCxn id="11" idx="1"/>
          </p:cNvCxnSpPr>
          <p:nvPr/>
        </p:nvCxnSpPr>
        <p:spPr>
          <a:xfrm>
            <a:off x="4392314" y="5905516"/>
            <a:ext cx="1465570" cy="357190"/>
          </a:xfrm>
          <a:prstGeom prst="straightConnector1">
            <a:avLst/>
          </a:prstGeom>
          <a:ln>
            <a:headEnd type="arrow"/>
            <a:tailEnd type="arrow"/>
          </a:ln>
        </p:spPr>
        <p:style>
          <a:lnRef idx="3">
            <a:schemeClr val="accent6"/>
          </a:lnRef>
          <a:fillRef idx="0">
            <a:schemeClr val="accent6"/>
          </a:fillRef>
          <a:effectRef idx="2">
            <a:schemeClr val="accent6"/>
          </a:effectRef>
          <a:fontRef idx="minor">
            <a:schemeClr val="tx1"/>
          </a:fontRef>
        </p:style>
      </p:cxnSp>
      <p:sp>
        <p:nvSpPr>
          <p:cNvPr id="21" name="Rectangle 20"/>
          <p:cNvSpPr/>
          <p:nvPr/>
        </p:nvSpPr>
        <p:spPr>
          <a:xfrm>
            <a:off x="785786" y="5715016"/>
            <a:ext cx="1316477"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Calibri" pitchFamily="34" charset="0"/>
                <a:cs typeface="Calibri" pitchFamily="34" charset="0"/>
              </a:rPr>
              <a:t>Application</a:t>
            </a:r>
            <a:endParaRPr lang="en-US" dirty="0">
              <a:latin typeface="Calibri" pitchFamily="34" charset="0"/>
              <a:cs typeface="Calibri" pitchFamily="34" charset="0"/>
            </a:endParaRPr>
          </a:p>
        </p:txBody>
      </p:sp>
      <p:cxnSp>
        <p:nvCxnSpPr>
          <p:cNvPr id="22" name="Straight Arrow Connector 21"/>
          <p:cNvCxnSpPr>
            <a:stCxn id="21" idx="3"/>
            <a:endCxn id="5" idx="1"/>
          </p:cNvCxnSpPr>
          <p:nvPr/>
        </p:nvCxnSpPr>
        <p:spPr>
          <a:xfrm>
            <a:off x="2102263" y="5905516"/>
            <a:ext cx="1112415" cy="1588"/>
          </a:xfrm>
          <a:prstGeom prst="straightConnector1">
            <a:avLst/>
          </a:prstGeom>
          <a:ln>
            <a:headEnd type="arrow" w="med" len="med"/>
            <a:tailEnd type="arrow"/>
          </a:ln>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308431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2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2" descr="http://www.gomonews.com/wp-content/uploads/2010/06/windows_phone_7_live_tiles.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535065" y="126170"/>
            <a:ext cx="422455" cy="422455"/>
          </a:xfrm>
          <a:prstGeom prst="rect">
            <a:avLst/>
          </a:prstGeom>
          <a:noFill/>
          <a:extLst>
            <a:ext uri="{909E8E84-426E-40dd-AFC4-6F175D3DCCD1}">
              <a14:hiddenFill xmlns="" xmlns:a14="http://schemas.microsoft.com/office/drawing/2010/main">
                <a:solidFill>
                  <a:srgbClr val="FFFFFF"/>
                </a:solidFill>
              </a14:hiddenFill>
            </a:ext>
          </a:extLst>
        </p:spPr>
      </p:pic>
      <p:pic>
        <p:nvPicPr>
          <p:cNvPr id="79" name="Picture 3"/>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728560" y="105870"/>
            <a:ext cx="460860" cy="44534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0" name="Picture 79" descr="http://t3.gstatic.com/images?q=tbn:Jugn1tET8k8jYM:http://www.pc-net.co.cc/images/desktop-computer.jpg">
            <a:hlinkClick r:id="rId5"/>
          </p:cNvPr>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647341" y="87765"/>
            <a:ext cx="740668" cy="460860"/>
          </a:xfrm>
          <a:prstGeom prst="rect">
            <a:avLst/>
          </a:prstGeom>
          <a:noFill/>
          <a:extLst>
            <a:ext uri="{909E8E84-426E-40dd-AFC4-6F175D3DCCD1}">
              <a14:hiddenFill xmlns="" xmlns:a14="http://schemas.microsoft.com/office/drawing/2010/main">
                <a:solidFill>
                  <a:srgbClr val="FFFFFF"/>
                </a:solidFill>
              </a14:hiddenFill>
            </a:ext>
          </a:extLst>
        </p:spPr>
      </p:pic>
      <p:grpSp>
        <p:nvGrpSpPr>
          <p:cNvPr id="2" name="Group 317"/>
          <p:cNvGrpSpPr/>
          <p:nvPr/>
        </p:nvGrpSpPr>
        <p:grpSpPr>
          <a:xfrm>
            <a:off x="270640" y="551211"/>
            <a:ext cx="8564315" cy="6180619"/>
            <a:chOff x="270640" y="551211"/>
            <a:chExt cx="8564315" cy="6180619"/>
          </a:xfrm>
        </p:grpSpPr>
        <p:sp>
          <p:nvSpPr>
            <p:cNvPr id="270" name="Rectangle 269"/>
            <p:cNvSpPr/>
            <p:nvPr/>
          </p:nvSpPr>
          <p:spPr>
            <a:xfrm>
              <a:off x="270640" y="4702959"/>
              <a:ext cx="2304300" cy="1360345"/>
            </a:xfrm>
            <a:prstGeom prst="rect">
              <a:avLst/>
            </a:prstGeom>
            <a:ln w="25400"/>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3" name="Group 316"/>
            <p:cNvGrpSpPr/>
            <p:nvPr/>
          </p:nvGrpSpPr>
          <p:grpSpPr>
            <a:xfrm>
              <a:off x="424260" y="551211"/>
              <a:ext cx="8410695" cy="6180619"/>
              <a:chOff x="424260" y="551211"/>
              <a:chExt cx="8410695" cy="6180619"/>
            </a:xfrm>
          </p:grpSpPr>
          <p:sp>
            <p:nvSpPr>
              <p:cNvPr id="102" name="Rounded Rectangle 101"/>
              <p:cNvSpPr/>
              <p:nvPr/>
            </p:nvSpPr>
            <p:spPr>
              <a:xfrm>
                <a:off x="1192360" y="740650"/>
                <a:ext cx="6836090" cy="3241245"/>
              </a:xfrm>
              <a:prstGeom prst="roundRect">
                <a:avLst>
                  <a:gd name="adj" fmla="val 9443"/>
                </a:avLst>
              </a:prstGeom>
              <a:solidFill>
                <a:srgbClr val="FFE389">
                  <a:alpha val="58000"/>
                </a:srgb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Rectangle 173"/>
              <p:cNvSpPr/>
              <p:nvPr/>
            </p:nvSpPr>
            <p:spPr>
              <a:xfrm>
                <a:off x="3074205" y="2161635"/>
                <a:ext cx="3072400" cy="1036935"/>
              </a:xfrm>
              <a:prstGeom prst="rect">
                <a:avLst/>
              </a:prstGeom>
              <a:solidFill>
                <a:schemeClr val="bg1"/>
              </a:solidFill>
              <a:ln w="254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2" name="Straight Arrow Connector 301"/>
              <p:cNvCxnSpPr/>
              <p:nvPr/>
            </p:nvCxnSpPr>
            <p:spPr>
              <a:xfrm rot="5400000" flipH="1" flipV="1">
                <a:off x="7587014" y="6124514"/>
                <a:ext cx="321569" cy="1"/>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sp>
            <p:nvSpPr>
              <p:cNvPr id="73" name="Can 72"/>
              <p:cNvSpPr/>
              <p:nvPr/>
            </p:nvSpPr>
            <p:spPr>
              <a:xfrm>
                <a:off x="3343040" y="6218111"/>
                <a:ext cx="1463878" cy="497014"/>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cxnSp>
            <p:nvCxnSpPr>
              <p:cNvPr id="299" name="Straight Arrow Connector 298"/>
              <p:cNvCxnSpPr/>
              <p:nvPr/>
            </p:nvCxnSpPr>
            <p:spPr>
              <a:xfrm rot="5400000" flipH="1" flipV="1">
                <a:off x="3911951" y="6148590"/>
                <a:ext cx="321569" cy="1"/>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4" name="Straight Arrow Connector 23"/>
              <p:cNvCxnSpPr/>
              <p:nvPr/>
            </p:nvCxnSpPr>
            <p:spPr>
              <a:xfrm>
                <a:off x="2267700" y="2660900"/>
                <a:ext cx="806505" cy="1866"/>
              </a:xfrm>
              <a:prstGeom prst="straightConnector1">
                <a:avLst/>
              </a:prstGeom>
              <a:ln w="19050">
                <a:solidFill>
                  <a:schemeClr val="tx1"/>
                </a:solidFill>
                <a:headEnd type="arrow"/>
                <a:tailEnd type="arrow"/>
              </a:ln>
            </p:spPr>
            <p:style>
              <a:lnRef idx="2">
                <a:schemeClr val="dk1"/>
              </a:lnRef>
              <a:fillRef idx="0">
                <a:schemeClr val="dk1"/>
              </a:fillRef>
              <a:effectRef idx="1">
                <a:schemeClr val="dk1"/>
              </a:effectRef>
              <a:fontRef idx="minor">
                <a:schemeClr val="tx1"/>
              </a:fontRef>
            </p:style>
          </p:cxnSp>
          <p:cxnSp>
            <p:nvCxnSpPr>
              <p:cNvPr id="295" name="Straight Arrow Connector 294"/>
              <p:cNvCxnSpPr/>
              <p:nvPr/>
            </p:nvCxnSpPr>
            <p:spPr>
              <a:xfrm rot="5400000" flipH="1" flipV="1">
                <a:off x="1262006" y="6124514"/>
                <a:ext cx="321569" cy="1"/>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sp>
            <p:nvSpPr>
              <p:cNvPr id="71" name="Cloud 70"/>
              <p:cNvSpPr/>
              <p:nvPr/>
            </p:nvSpPr>
            <p:spPr>
              <a:xfrm>
                <a:off x="424260" y="6216535"/>
                <a:ext cx="1932067" cy="51529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72" name="TextBox 71"/>
              <p:cNvSpPr txBox="1"/>
              <p:nvPr/>
            </p:nvSpPr>
            <p:spPr>
              <a:xfrm>
                <a:off x="540400" y="6302370"/>
                <a:ext cx="1610464" cy="338554"/>
              </a:xfrm>
              <a:prstGeom prst="rect">
                <a:avLst/>
              </a:prstGeom>
              <a:noFill/>
            </p:spPr>
            <p:txBody>
              <a:bodyPr wrap="square" rtlCol="0">
                <a:spAutoFit/>
              </a:bodyPr>
              <a:lstStyle/>
              <a:p>
                <a:pPr algn="ctr"/>
                <a:r>
                  <a:rPr lang="en-US" sz="1600" b="1" dirty="0" smtClean="0">
                    <a:latin typeface="Calibri" pitchFamily="34" charset="0"/>
                    <a:cs typeface="Calibri" pitchFamily="34" charset="0"/>
                  </a:rPr>
                  <a:t>Cloud Storage</a:t>
                </a:r>
                <a:endParaRPr lang="en-US" sz="1600" b="1" dirty="0">
                  <a:latin typeface="Calibri" pitchFamily="34" charset="0"/>
                  <a:cs typeface="Calibri" pitchFamily="34" charset="0"/>
                </a:endParaRPr>
              </a:p>
            </p:txBody>
          </p:sp>
          <p:sp>
            <p:nvSpPr>
              <p:cNvPr id="75" name="TextBox 74"/>
              <p:cNvSpPr txBox="1"/>
              <p:nvPr/>
            </p:nvSpPr>
            <p:spPr>
              <a:xfrm>
                <a:off x="3458255" y="6369879"/>
                <a:ext cx="1347319" cy="338554"/>
              </a:xfrm>
              <a:prstGeom prst="rect">
                <a:avLst/>
              </a:prstGeom>
              <a:noFill/>
            </p:spPr>
            <p:txBody>
              <a:bodyPr wrap="square" rtlCol="0">
                <a:spAutoFit/>
              </a:bodyPr>
              <a:lstStyle/>
              <a:p>
                <a:pPr algn="ctr"/>
                <a:r>
                  <a:rPr lang="en-US" sz="1600" b="1" dirty="0" smtClean="0">
                    <a:latin typeface="Calibri" pitchFamily="34" charset="0"/>
                    <a:cs typeface="Calibri" pitchFamily="34" charset="0"/>
                  </a:rPr>
                  <a:t>Local Storage</a:t>
                </a:r>
                <a:endParaRPr lang="en-US" sz="1600" b="1" dirty="0">
                  <a:latin typeface="Calibri" pitchFamily="34" charset="0"/>
                  <a:cs typeface="Calibri" pitchFamily="34" charset="0"/>
                </a:endParaRPr>
              </a:p>
            </p:txBody>
          </p:sp>
          <p:cxnSp>
            <p:nvCxnSpPr>
              <p:cNvPr id="111" name="Straight Arrow Connector 110"/>
              <p:cNvCxnSpPr/>
              <p:nvPr/>
            </p:nvCxnSpPr>
            <p:spPr>
              <a:xfrm flipV="1">
                <a:off x="4600781" y="1163105"/>
                <a:ext cx="1" cy="206354"/>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sp>
            <p:nvSpPr>
              <p:cNvPr id="268" name="TextBox 267"/>
              <p:cNvSpPr txBox="1"/>
              <p:nvPr/>
            </p:nvSpPr>
            <p:spPr>
              <a:xfrm>
                <a:off x="5493720" y="5115792"/>
                <a:ext cx="828621" cy="369332"/>
              </a:xfrm>
              <a:prstGeom prst="rect">
                <a:avLst/>
              </a:prstGeom>
              <a:noFill/>
            </p:spPr>
            <p:txBody>
              <a:bodyPr wrap="square" rtlCol="0">
                <a:spAutoFit/>
              </a:bodyPr>
              <a:lstStyle/>
              <a:p>
                <a:pPr algn="ctr"/>
                <a:r>
                  <a:rPr lang="en-US" dirty="0" smtClean="0">
                    <a:latin typeface="Calibri" pitchFamily="34" charset="0"/>
                    <a:cs typeface="Calibri" pitchFamily="34" charset="0"/>
                  </a:rPr>
                  <a:t>.  .  .</a:t>
                </a:r>
                <a:endParaRPr lang="en-US" dirty="0">
                  <a:latin typeface="Calibri" pitchFamily="34" charset="0"/>
                  <a:cs typeface="Calibri" pitchFamily="34" charset="0"/>
                </a:endParaRPr>
              </a:p>
            </p:txBody>
          </p:sp>
          <p:grpSp>
            <p:nvGrpSpPr>
              <p:cNvPr id="4" name="Group 106"/>
              <p:cNvGrpSpPr/>
              <p:nvPr/>
            </p:nvGrpSpPr>
            <p:grpSpPr>
              <a:xfrm>
                <a:off x="3363780" y="855865"/>
                <a:ext cx="2590800" cy="369332"/>
                <a:chOff x="3276600" y="1485063"/>
                <a:chExt cx="2590800" cy="369332"/>
              </a:xfrm>
            </p:grpSpPr>
            <p:sp>
              <p:nvSpPr>
                <p:cNvPr id="104" name="Rounded Rectangle 103"/>
                <p:cNvSpPr/>
                <p:nvPr/>
              </p:nvSpPr>
              <p:spPr>
                <a:xfrm>
                  <a:off x="3276600" y="1524000"/>
                  <a:ext cx="2590800" cy="304800"/>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p:cNvSpPr txBox="1"/>
                <p:nvPr/>
              </p:nvSpPr>
              <p:spPr>
                <a:xfrm>
                  <a:off x="3381445" y="1485063"/>
                  <a:ext cx="2381110" cy="369332"/>
                </a:xfrm>
                <a:prstGeom prst="rect">
                  <a:avLst/>
                </a:prstGeom>
                <a:noFill/>
                <a:scene3d>
                  <a:camera prst="orthographicFront"/>
                  <a:lightRig rig="threePt" dir="t"/>
                </a:scene3d>
                <a:sp3d>
                  <a:bevelT/>
                </a:sp3d>
              </p:spPr>
              <p:txBody>
                <a:bodyPr wrap="square" rtlCol="0">
                  <a:spAutoFit/>
                </a:bodyPr>
                <a:lstStyle/>
                <a:p>
                  <a:pPr algn="ctr"/>
                  <a:r>
                    <a:rPr lang="en-US" b="1" dirty="0" smtClean="0">
                      <a:solidFill>
                        <a:srgbClr val="FFC000"/>
                      </a:solidFill>
                    </a:rPr>
                    <a:t>Session Manager</a:t>
                  </a:r>
                  <a:endParaRPr lang="en-US" b="1" dirty="0">
                    <a:solidFill>
                      <a:srgbClr val="FFC000"/>
                    </a:solidFill>
                  </a:endParaRPr>
                </a:p>
              </p:txBody>
            </p:sp>
          </p:grpSp>
          <p:grpSp>
            <p:nvGrpSpPr>
              <p:cNvPr id="5" name="Group 112"/>
              <p:cNvGrpSpPr/>
              <p:nvPr/>
            </p:nvGrpSpPr>
            <p:grpSpPr>
              <a:xfrm>
                <a:off x="1691625" y="1124699"/>
                <a:ext cx="561847" cy="2227491"/>
                <a:chOff x="1206590" y="1470345"/>
                <a:chExt cx="561847" cy="2227491"/>
              </a:xfrm>
            </p:grpSpPr>
            <p:sp>
              <p:nvSpPr>
                <p:cNvPr id="109" name="Rounded Rectangle 108"/>
                <p:cNvSpPr/>
                <p:nvPr/>
              </p:nvSpPr>
              <p:spPr>
                <a:xfrm rot="16200000">
                  <a:off x="412173" y="2303166"/>
                  <a:ext cx="2150681" cy="561847"/>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TextBox 111"/>
                <p:cNvSpPr txBox="1"/>
                <p:nvPr/>
              </p:nvSpPr>
              <p:spPr>
                <a:xfrm rot="16200000">
                  <a:off x="393885" y="2384036"/>
                  <a:ext cx="2227491" cy="400110"/>
                </a:xfrm>
                <a:prstGeom prst="rect">
                  <a:avLst/>
                </a:prstGeom>
                <a:noFill/>
                <a:scene3d>
                  <a:camera prst="orthographicFront"/>
                  <a:lightRig rig="threePt" dir="t"/>
                </a:scene3d>
                <a:sp3d>
                  <a:bevelT/>
                </a:sp3d>
              </p:spPr>
              <p:txBody>
                <a:bodyPr wrap="square" rtlCol="0">
                  <a:spAutoFit/>
                </a:bodyPr>
                <a:lstStyle/>
                <a:p>
                  <a:pPr algn="ctr"/>
                  <a:r>
                    <a:rPr lang="en-US" sz="2000" b="1" dirty="0" smtClean="0">
                      <a:solidFill>
                        <a:srgbClr val="FFC000"/>
                      </a:solidFill>
                    </a:rPr>
                    <a:t>Lock Manager</a:t>
                  </a:r>
                  <a:endParaRPr lang="en-US" sz="2000" b="1" dirty="0">
                    <a:solidFill>
                      <a:srgbClr val="FFC000"/>
                    </a:solidFill>
                  </a:endParaRPr>
                </a:p>
              </p:txBody>
            </p:sp>
          </p:grpSp>
          <p:grpSp>
            <p:nvGrpSpPr>
              <p:cNvPr id="6" name="Group 113"/>
              <p:cNvGrpSpPr/>
              <p:nvPr/>
            </p:nvGrpSpPr>
            <p:grpSpPr>
              <a:xfrm>
                <a:off x="6928933" y="932675"/>
                <a:ext cx="561847" cy="2227491"/>
                <a:chOff x="1206590" y="1470345"/>
                <a:chExt cx="561847" cy="2227491"/>
              </a:xfrm>
            </p:grpSpPr>
            <p:sp>
              <p:nvSpPr>
                <p:cNvPr id="115" name="Rounded Rectangle 114"/>
                <p:cNvSpPr/>
                <p:nvPr/>
              </p:nvSpPr>
              <p:spPr>
                <a:xfrm rot="16200000">
                  <a:off x="412173" y="2303166"/>
                  <a:ext cx="2150681" cy="561847"/>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TextBox 115"/>
                <p:cNvSpPr txBox="1"/>
                <p:nvPr/>
              </p:nvSpPr>
              <p:spPr>
                <a:xfrm rot="16200000">
                  <a:off x="393885" y="2384036"/>
                  <a:ext cx="2227491" cy="400110"/>
                </a:xfrm>
                <a:prstGeom prst="rect">
                  <a:avLst/>
                </a:prstGeom>
                <a:noFill/>
                <a:scene3d>
                  <a:camera prst="orthographicFront"/>
                  <a:lightRig rig="threePt" dir="t"/>
                </a:scene3d>
                <a:sp3d>
                  <a:bevelT/>
                </a:sp3d>
              </p:spPr>
              <p:txBody>
                <a:bodyPr wrap="square" rtlCol="0">
                  <a:spAutoFit/>
                </a:bodyPr>
                <a:lstStyle/>
                <a:p>
                  <a:pPr algn="ctr"/>
                  <a:r>
                    <a:rPr lang="en-US" sz="2000" b="1" dirty="0" smtClean="0">
                      <a:solidFill>
                        <a:srgbClr val="FFC000"/>
                      </a:solidFill>
                    </a:rPr>
                    <a:t>Log Manager</a:t>
                  </a:r>
                  <a:endParaRPr lang="en-US" sz="2000" b="1" dirty="0">
                    <a:solidFill>
                      <a:srgbClr val="FFC000"/>
                    </a:solidFill>
                  </a:endParaRPr>
                </a:p>
              </p:txBody>
            </p:sp>
          </p:grpSp>
          <p:grpSp>
            <p:nvGrpSpPr>
              <p:cNvPr id="7" name="Group 177"/>
              <p:cNvGrpSpPr/>
              <p:nvPr/>
            </p:nvGrpSpPr>
            <p:grpSpPr>
              <a:xfrm>
                <a:off x="2766964" y="1446658"/>
                <a:ext cx="3621044" cy="369332"/>
                <a:chOff x="2766964" y="2008015"/>
                <a:chExt cx="3621044" cy="369332"/>
              </a:xfrm>
            </p:grpSpPr>
            <p:sp>
              <p:nvSpPr>
                <p:cNvPr id="22" name="Rectangle 21"/>
                <p:cNvSpPr/>
                <p:nvPr/>
              </p:nvSpPr>
              <p:spPr>
                <a:xfrm>
                  <a:off x="2766964" y="2161635"/>
                  <a:ext cx="912937" cy="215712"/>
                </a:xfrm>
                <a:prstGeom prst="rect">
                  <a:avLst/>
                </a:prstGeom>
                <a:ln w="19050">
                  <a:prstDash val="sysDot"/>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b="1" dirty="0" smtClean="0">
                      <a:latin typeface="Calibri" pitchFamily="34" charset="0"/>
                      <a:cs typeface="Calibri" pitchFamily="34" charset="0"/>
                    </a:rPr>
                    <a:t>Session 1</a:t>
                  </a:r>
                  <a:endParaRPr lang="en-US" sz="1600" b="1" dirty="0">
                    <a:latin typeface="Calibri" pitchFamily="34" charset="0"/>
                    <a:cs typeface="Calibri" pitchFamily="34" charset="0"/>
                  </a:endParaRPr>
                </a:p>
              </p:txBody>
            </p:sp>
            <p:sp>
              <p:nvSpPr>
                <p:cNvPr id="23" name="TextBox 22"/>
                <p:cNvSpPr txBox="1"/>
                <p:nvPr/>
              </p:nvSpPr>
              <p:spPr>
                <a:xfrm>
                  <a:off x="4610405" y="2008015"/>
                  <a:ext cx="828621" cy="369332"/>
                </a:xfrm>
                <a:prstGeom prst="rect">
                  <a:avLst/>
                </a:prstGeom>
                <a:noFill/>
              </p:spPr>
              <p:txBody>
                <a:bodyPr wrap="square" rtlCol="0">
                  <a:spAutoFit/>
                </a:bodyPr>
                <a:lstStyle/>
                <a:p>
                  <a:pPr algn="ctr"/>
                  <a:r>
                    <a:rPr lang="en-US" dirty="0" smtClean="0">
                      <a:latin typeface="Calibri" pitchFamily="34" charset="0"/>
                      <a:cs typeface="Calibri" pitchFamily="34" charset="0"/>
                    </a:rPr>
                    <a:t>.  .  .</a:t>
                  </a:r>
                  <a:endParaRPr lang="en-US" dirty="0">
                    <a:latin typeface="Calibri" pitchFamily="34" charset="0"/>
                    <a:cs typeface="Calibri" pitchFamily="34" charset="0"/>
                  </a:endParaRPr>
                </a:p>
              </p:txBody>
            </p:sp>
            <p:sp>
              <p:nvSpPr>
                <p:cNvPr id="37" name="Rectangle 36"/>
                <p:cNvSpPr/>
                <p:nvPr/>
              </p:nvSpPr>
              <p:spPr>
                <a:xfrm>
                  <a:off x="5502503" y="2192681"/>
                  <a:ext cx="885505" cy="184666"/>
                </a:xfrm>
                <a:prstGeom prst="rect">
                  <a:avLst/>
                </a:prstGeom>
                <a:ln w="19050">
                  <a:prstDash val="sysDot"/>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b="1" dirty="0" smtClean="0">
                      <a:latin typeface="Calibri" pitchFamily="34" charset="0"/>
                      <a:cs typeface="Calibri" pitchFamily="34" charset="0"/>
                    </a:rPr>
                    <a:t>Session </a:t>
                  </a:r>
                  <a:r>
                    <a:rPr lang="en-US" sz="1600" b="1" dirty="0">
                      <a:latin typeface="Calibri" pitchFamily="34" charset="0"/>
                      <a:cs typeface="Calibri" pitchFamily="34" charset="0"/>
                    </a:rPr>
                    <a:t>N</a:t>
                  </a:r>
                </a:p>
              </p:txBody>
            </p:sp>
            <p:sp>
              <p:nvSpPr>
                <p:cNvPr id="117" name="Rectangle 116"/>
                <p:cNvSpPr/>
                <p:nvPr/>
              </p:nvSpPr>
              <p:spPr>
                <a:xfrm>
                  <a:off x="3803899" y="2161246"/>
                  <a:ext cx="883315" cy="216101"/>
                </a:xfrm>
                <a:prstGeom prst="rect">
                  <a:avLst/>
                </a:prstGeom>
                <a:ln w="19050">
                  <a:prstDash val="sysDot"/>
                </a:ln>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a:r>
                    <a:rPr lang="en-US" sz="1600" b="1" dirty="0" smtClean="0">
                      <a:latin typeface="Calibri" pitchFamily="34" charset="0"/>
                      <a:cs typeface="Calibri" pitchFamily="34" charset="0"/>
                    </a:rPr>
                    <a:t>Session 2</a:t>
                  </a:r>
                  <a:endParaRPr lang="en-US" sz="1600" b="1" dirty="0">
                    <a:latin typeface="Calibri" pitchFamily="34" charset="0"/>
                    <a:cs typeface="Calibri" pitchFamily="34" charset="0"/>
                  </a:endParaRPr>
                </a:p>
              </p:txBody>
            </p:sp>
          </p:grpSp>
          <p:cxnSp>
            <p:nvCxnSpPr>
              <p:cNvPr id="176" name="Straight Arrow Connector 175"/>
              <p:cNvCxnSpPr/>
              <p:nvPr/>
            </p:nvCxnSpPr>
            <p:spPr>
              <a:xfrm>
                <a:off x="6146605" y="2660900"/>
                <a:ext cx="806505" cy="1866"/>
              </a:xfrm>
              <a:prstGeom prst="straightConnector1">
                <a:avLst/>
              </a:prstGeom>
              <a:ln w="19050">
                <a:solidFill>
                  <a:schemeClr val="tx1"/>
                </a:solidFill>
                <a:headEnd type="arrow"/>
                <a:tailEnd type="arrow"/>
              </a:ln>
            </p:spPr>
            <p:style>
              <a:lnRef idx="2">
                <a:schemeClr val="dk1"/>
              </a:lnRef>
              <a:fillRef idx="0">
                <a:schemeClr val="dk1"/>
              </a:fillRef>
              <a:effectRef idx="1">
                <a:schemeClr val="dk1"/>
              </a:effectRef>
              <a:fontRef idx="minor">
                <a:schemeClr val="tx1"/>
              </a:fontRef>
            </p:style>
          </p:cxnSp>
          <p:cxnSp>
            <p:nvCxnSpPr>
              <p:cNvPr id="179" name="Straight Arrow Connector 178"/>
              <p:cNvCxnSpPr/>
              <p:nvPr/>
            </p:nvCxnSpPr>
            <p:spPr>
              <a:xfrm rot="10800000">
                <a:off x="3249642" y="1393535"/>
                <a:ext cx="2666533" cy="1588"/>
              </a:xfrm>
              <a:prstGeom prst="straightConnector1">
                <a:avLst/>
              </a:prstGeom>
              <a:ln w="19050">
                <a:solidFill>
                  <a:schemeClr val="tx1"/>
                </a:solidFill>
                <a:headEnd type="none"/>
                <a:tailEnd type="none"/>
              </a:ln>
            </p:spPr>
            <p:style>
              <a:lnRef idx="2">
                <a:schemeClr val="accent3"/>
              </a:lnRef>
              <a:fillRef idx="0">
                <a:schemeClr val="accent3"/>
              </a:fillRef>
              <a:effectRef idx="1">
                <a:schemeClr val="accent3"/>
              </a:effectRef>
              <a:fontRef idx="minor">
                <a:schemeClr val="tx1"/>
              </a:fontRef>
            </p:style>
          </p:cxnSp>
          <p:cxnSp>
            <p:nvCxnSpPr>
              <p:cNvPr id="182" name="Straight Arrow Connector 181"/>
              <p:cNvCxnSpPr/>
              <p:nvPr/>
            </p:nvCxnSpPr>
            <p:spPr>
              <a:xfrm flipV="1">
                <a:off x="4226355" y="1407864"/>
                <a:ext cx="1" cy="206354"/>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183" name="Straight Arrow Connector 182"/>
              <p:cNvCxnSpPr/>
              <p:nvPr/>
            </p:nvCxnSpPr>
            <p:spPr>
              <a:xfrm flipV="1">
                <a:off x="5916174" y="1393535"/>
                <a:ext cx="1" cy="206354"/>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184" name="Straight Arrow Connector 183"/>
              <p:cNvCxnSpPr/>
              <p:nvPr/>
            </p:nvCxnSpPr>
            <p:spPr>
              <a:xfrm flipV="1">
                <a:off x="3266229" y="1393535"/>
                <a:ext cx="1" cy="206354"/>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186" name="Straight Arrow Connector 185"/>
              <p:cNvCxnSpPr/>
              <p:nvPr/>
            </p:nvCxnSpPr>
            <p:spPr>
              <a:xfrm flipV="1">
                <a:off x="4226356" y="1739180"/>
                <a:ext cx="1" cy="206354"/>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cxnSp>
            <p:nvCxnSpPr>
              <p:cNvPr id="187" name="Straight Arrow Connector 186"/>
              <p:cNvCxnSpPr/>
              <p:nvPr/>
            </p:nvCxnSpPr>
            <p:spPr>
              <a:xfrm flipV="1">
                <a:off x="5916175" y="1724851"/>
                <a:ext cx="1" cy="206354"/>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cxnSp>
            <p:nvCxnSpPr>
              <p:cNvPr id="189" name="Straight Arrow Connector 188"/>
              <p:cNvCxnSpPr/>
              <p:nvPr/>
            </p:nvCxnSpPr>
            <p:spPr>
              <a:xfrm flipV="1">
                <a:off x="3266230" y="1739180"/>
                <a:ext cx="1" cy="206354"/>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cxnSp>
            <p:nvCxnSpPr>
              <p:cNvPr id="191" name="Straight Arrow Connector 190"/>
              <p:cNvCxnSpPr/>
              <p:nvPr/>
            </p:nvCxnSpPr>
            <p:spPr>
              <a:xfrm rot="10800000">
                <a:off x="3266230" y="1931205"/>
                <a:ext cx="2666533" cy="1588"/>
              </a:xfrm>
              <a:prstGeom prst="straightConnector1">
                <a:avLst/>
              </a:prstGeom>
              <a:ln w="19050">
                <a:solidFill>
                  <a:schemeClr val="tx1"/>
                </a:solidFill>
                <a:headEnd type="none"/>
                <a:tailEnd type="none"/>
              </a:ln>
            </p:spPr>
            <p:style>
              <a:lnRef idx="2">
                <a:schemeClr val="accent3"/>
              </a:lnRef>
              <a:fillRef idx="0">
                <a:schemeClr val="accent3"/>
              </a:fillRef>
              <a:effectRef idx="1">
                <a:schemeClr val="accent3"/>
              </a:effectRef>
              <a:fontRef idx="minor">
                <a:schemeClr val="tx1"/>
              </a:fontRef>
            </p:style>
          </p:cxnSp>
          <p:cxnSp>
            <p:nvCxnSpPr>
              <p:cNvPr id="193" name="Straight Arrow Connector 192"/>
              <p:cNvCxnSpPr/>
              <p:nvPr/>
            </p:nvCxnSpPr>
            <p:spPr>
              <a:xfrm rot="5400000" flipH="1" flipV="1">
                <a:off x="5110067" y="2199642"/>
                <a:ext cx="537670" cy="795"/>
              </a:xfrm>
              <a:prstGeom prst="straightConnector1">
                <a:avLst/>
              </a:prstGeom>
              <a:ln w="19050">
                <a:solidFill>
                  <a:schemeClr val="tx1"/>
                </a:solidFill>
                <a:headEnd type="stealth" w="lg" len="lg"/>
                <a:tailEnd type="stealth" w="lg" len="lg"/>
              </a:ln>
            </p:spPr>
            <p:style>
              <a:lnRef idx="2">
                <a:schemeClr val="accent4"/>
              </a:lnRef>
              <a:fillRef idx="0">
                <a:schemeClr val="accent4"/>
              </a:fillRef>
              <a:effectRef idx="1">
                <a:schemeClr val="accent4"/>
              </a:effectRef>
              <a:fontRef idx="minor">
                <a:schemeClr val="tx1"/>
              </a:fontRef>
            </p:style>
          </p:cxnSp>
          <p:grpSp>
            <p:nvGrpSpPr>
              <p:cNvPr id="8" name="Group 217"/>
              <p:cNvGrpSpPr/>
              <p:nvPr/>
            </p:nvGrpSpPr>
            <p:grpSpPr>
              <a:xfrm>
                <a:off x="1192360" y="5195630"/>
                <a:ext cx="1382580" cy="523220"/>
                <a:chOff x="1192360" y="5272440"/>
                <a:chExt cx="1382580" cy="523220"/>
              </a:xfrm>
            </p:grpSpPr>
            <p:sp>
              <p:nvSpPr>
                <p:cNvPr id="215" name="Rounded Rectangle 214"/>
                <p:cNvSpPr/>
                <p:nvPr/>
              </p:nvSpPr>
              <p:spPr>
                <a:xfrm>
                  <a:off x="1269170" y="5311377"/>
                  <a:ext cx="1267364" cy="421923"/>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TextBox 215"/>
                <p:cNvSpPr txBox="1"/>
                <p:nvPr/>
              </p:nvSpPr>
              <p:spPr>
                <a:xfrm>
                  <a:off x="1192360" y="5272440"/>
                  <a:ext cx="1382580"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Record/ Table</a:t>
                  </a:r>
                </a:p>
                <a:p>
                  <a:pPr algn="ctr"/>
                  <a:r>
                    <a:rPr lang="en-US" sz="1400" b="1" dirty="0" smtClean="0">
                      <a:solidFill>
                        <a:srgbClr val="FFC000"/>
                      </a:solidFill>
                    </a:rPr>
                    <a:t>Operations</a:t>
                  </a:r>
                  <a:endParaRPr lang="en-US" sz="1400" b="1" dirty="0">
                    <a:solidFill>
                      <a:srgbClr val="FFC000"/>
                    </a:solidFill>
                  </a:endParaRPr>
                </a:p>
              </p:txBody>
            </p:sp>
          </p:grpSp>
          <p:sp>
            <p:nvSpPr>
              <p:cNvPr id="223" name="Rectangle 222"/>
              <p:cNvSpPr/>
              <p:nvPr/>
            </p:nvSpPr>
            <p:spPr>
              <a:xfrm>
                <a:off x="2958990" y="4710050"/>
                <a:ext cx="2304300" cy="1360345"/>
              </a:xfrm>
              <a:prstGeom prst="rect">
                <a:avLst/>
              </a:prstGeom>
              <a:ln w="25400"/>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9" name="Group 217"/>
              <p:cNvGrpSpPr/>
              <p:nvPr/>
            </p:nvGrpSpPr>
            <p:grpSpPr>
              <a:xfrm>
                <a:off x="3842305" y="5181180"/>
                <a:ext cx="1459390" cy="523220"/>
                <a:chOff x="1153955" y="5250899"/>
                <a:chExt cx="1459390" cy="523220"/>
              </a:xfrm>
            </p:grpSpPr>
            <p:sp>
              <p:nvSpPr>
                <p:cNvPr id="239" name="Rounded Rectangle 238"/>
                <p:cNvSpPr/>
                <p:nvPr/>
              </p:nvSpPr>
              <p:spPr>
                <a:xfrm>
                  <a:off x="1192451" y="5311377"/>
                  <a:ext cx="1344083" cy="421923"/>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TextBox 239"/>
                <p:cNvSpPr txBox="1"/>
                <p:nvPr/>
              </p:nvSpPr>
              <p:spPr>
                <a:xfrm>
                  <a:off x="1153955" y="5250899"/>
                  <a:ext cx="1459390"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Record/ Table</a:t>
                  </a:r>
                </a:p>
                <a:p>
                  <a:pPr algn="ctr"/>
                  <a:r>
                    <a:rPr lang="en-US" sz="1400" b="1" dirty="0" smtClean="0">
                      <a:solidFill>
                        <a:srgbClr val="FFC000"/>
                      </a:solidFill>
                    </a:rPr>
                    <a:t>Operations</a:t>
                  </a:r>
                  <a:endParaRPr lang="en-US" sz="1400" b="1" dirty="0">
                    <a:solidFill>
                      <a:srgbClr val="FFC000"/>
                    </a:solidFill>
                  </a:endParaRPr>
                </a:p>
              </p:txBody>
            </p:sp>
          </p:grpSp>
          <p:sp>
            <p:nvSpPr>
              <p:cNvPr id="238" name="TextBox 237"/>
              <p:cNvSpPr txBox="1"/>
              <p:nvPr/>
            </p:nvSpPr>
            <p:spPr>
              <a:xfrm>
                <a:off x="3035800" y="5740391"/>
                <a:ext cx="2112276" cy="338554"/>
              </a:xfrm>
              <a:prstGeom prst="rect">
                <a:avLst/>
              </a:prstGeom>
              <a:noFill/>
            </p:spPr>
            <p:txBody>
              <a:bodyPr wrap="square" rtlCol="0">
                <a:spAutoFit/>
              </a:bodyPr>
              <a:lstStyle/>
              <a:p>
                <a:pPr algn="ctr"/>
                <a:r>
                  <a:rPr lang="en-US" sz="1600" b="1" i="1" dirty="0" smtClean="0">
                    <a:latin typeface="Calibri" pitchFamily="34" charset="0"/>
                    <a:cs typeface="Calibri" pitchFamily="34" charset="0"/>
                  </a:rPr>
                  <a:t>Data Component 2</a:t>
                </a:r>
              </a:p>
            </p:txBody>
          </p:sp>
          <p:sp>
            <p:nvSpPr>
              <p:cNvPr id="246" name="Rectangle 245"/>
              <p:cNvSpPr/>
              <p:nvPr/>
            </p:nvSpPr>
            <p:spPr>
              <a:xfrm>
                <a:off x="6530655" y="4702959"/>
                <a:ext cx="2304300" cy="1360345"/>
              </a:xfrm>
              <a:prstGeom prst="rect">
                <a:avLst/>
              </a:prstGeom>
              <a:ln w="25400"/>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grpSp>
            <p:nvGrpSpPr>
              <p:cNvPr id="10" name="Group 217"/>
              <p:cNvGrpSpPr/>
              <p:nvPr/>
            </p:nvGrpSpPr>
            <p:grpSpPr>
              <a:xfrm>
                <a:off x="7430029" y="5195630"/>
                <a:ext cx="1404926" cy="523220"/>
                <a:chOff x="1170014" y="5272440"/>
                <a:chExt cx="1404926" cy="523220"/>
              </a:xfrm>
            </p:grpSpPr>
            <p:sp>
              <p:nvSpPr>
                <p:cNvPr id="251" name="Rounded Rectangle 250"/>
                <p:cNvSpPr/>
                <p:nvPr/>
              </p:nvSpPr>
              <p:spPr>
                <a:xfrm>
                  <a:off x="1269170" y="5311377"/>
                  <a:ext cx="1267364" cy="421923"/>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TextBox 251"/>
                <p:cNvSpPr txBox="1"/>
                <p:nvPr/>
              </p:nvSpPr>
              <p:spPr>
                <a:xfrm>
                  <a:off x="1170014" y="5272440"/>
                  <a:ext cx="1404926"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Record/ Table</a:t>
                  </a:r>
                </a:p>
                <a:p>
                  <a:pPr algn="ctr"/>
                  <a:r>
                    <a:rPr lang="en-US" sz="1400" b="1" dirty="0" smtClean="0">
                      <a:solidFill>
                        <a:srgbClr val="FFC000"/>
                      </a:solidFill>
                    </a:rPr>
                    <a:t>Operations</a:t>
                  </a:r>
                  <a:endParaRPr lang="en-US" sz="1400" b="1" dirty="0">
                    <a:solidFill>
                      <a:srgbClr val="FFC000"/>
                    </a:solidFill>
                  </a:endParaRPr>
                </a:p>
              </p:txBody>
            </p:sp>
          </p:grpSp>
          <p:sp>
            <p:nvSpPr>
              <p:cNvPr id="250" name="TextBox 249"/>
              <p:cNvSpPr txBox="1"/>
              <p:nvPr/>
            </p:nvSpPr>
            <p:spPr>
              <a:xfrm>
                <a:off x="6607465" y="5733300"/>
                <a:ext cx="2112276" cy="338554"/>
              </a:xfrm>
              <a:prstGeom prst="rect">
                <a:avLst/>
              </a:prstGeom>
              <a:noFill/>
            </p:spPr>
            <p:txBody>
              <a:bodyPr wrap="square" rtlCol="0">
                <a:spAutoFit/>
              </a:bodyPr>
              <a:lstStyle/>
              <a:p>
                <a:pPr algn="ctr"/>
                <a:r>
                  <a:rPr lang="en-US" sz="1600" b="1" i="1" dirty="0" smtClean="0">
                    <a:latin typeface="Calibri" pitchFamily="34" charset="0"/>
                    <a:cs typeface="Calibri" pitchFamily="34" charset="0"/>
                  </a:rPr>
                  <a:t>Data Component N</a:t>
                </a:r>
              </a:p>
            </p:txBody>
          </p:sp>
          <p:cxnSp>
            <p:nvCxnSpPr>
              <p:cNvPr id="264" name="Straight Arrow Connector 263"/>
              <p:cNvCxnSpPr/>
              <p:nvPr/>
            </p:nvCxnSpPr>
            <p:spPr>
              <a:xfrm rot="5400000" flipH="1" flipV="1">
                <a:off x="5186480" y="3160165"/>
                <a:ext cx="384050" cy="1"/>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cxnSp>
            <p:nvCxnSpPr>
              <p:cNvPr id="266" name="Straight Arrow Connector 265"/>
              <p:cNvCxnSpPr/>
              <p:nvPr/>
            </p:nvCxnSpPr>
            <p:spPr>
              <a:xfrm rot="5400000" flipH="1" flipV="1">
                <a:off x="3688684" y="3160165"/>
                <a:ext cx="384050" cy="1"/>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cxnSp>
            <p:nvCxnSpPr>
              <p:cNvPr id="267" name="Straight Arrow Connector 266"/>
              <p:cNvCxnSpPr/>
              <p:nvPr/>
            </p:nvCxnSpPr>
            <p:spPr>
              <a:xfrm rot="10800000">
                <a:off x="3880710" y="3352190"/>
                <a:ext cx="1514384" cy="1588"/>
              </a:xfrm>
              <a:prstGeom prst="straightConnector1">
                <a:avLst/>
              </a:prstGeom>
              <a:ln w="19050">
                <a:solidFill>
                  <a:schemeClr val="tx1"/>
                </a:solidFill>
                <a:headEnd type="none"/>
                <a:tailEnd type="none"/>
              </a:ln>
            </p:spPr>
            <p:style>
              <a:lnRef idx="2">
                <a:schemeClr val="accent3"/>
              </a:lnRef>
              <a:fillRef idx="0">
                <a:schemeClr val="accent3"/>
              </a:fillRef>
              <a:effectRef idx="1">
                <a:schemeClr val="accent3"/>
              </a:effectRef>
              <a:fontRef idx="minor">
                <a:schemeClr val="tx1"/>
              </a:fontRef>
            </p:style>
          </p:cxnSp>
          <p:cxnSp>
            <p:nvCxnSpPr>
              <p:cNvPr id="272" name="Straight Arrow Connector 271"/>
              <p:cNvCxnSpPr/>
              <p:nvPr/>
            </p:nvCxnSpPr>
            <p:spPr>
              <a:xfrm rot="10800000">
                <a:off x="1922058" y="4197100"/>
                <a:ext cx="6260013" cy="1588"/>
              </a:xfrm>
              <a:prstGeom prst="straightConnector1">
                <a:avLst/>
              </a:prstGeom>
              <a:ln w="19050">
                <a:solidFill>
                  <a:schemeClr val="tx1"/>
                </a:solidFill>
                <a:headEnd type="none"/>
                <a:tailEnd type="none"/>
              </a:ln>
            </p:spPr>
            <p:style>
              <a:lnRef idx="2">
                <a:schemeClr val="accent3"/>
              </a:lnRef>
              <a:fillRef idx="0">
                <a:schemeClr val="accent3"/>
              </a:fillRef>
              <a:effectRef idx="1">
                <a:schemeClr val="accent3"/>
              </a:effectRef>
              <a:fontRef idx="minor">
                <a:schemeClr val="tx1"/>
              </a:fontRef>
            </p:style>
          </p:cxnSp>
          <p:cxnSp>
            <p:nvCxnSpPr>
              <p:cNvPr id="273" name="Straight Arrow Connector 272"/>
              <p:cNvCxnSpPr/>
              <p:nvPr/>
            </p:nvCxnSpPr>
            <p:spPr>
              <a:xfrm rot="5400000" flipH="1" flipV="1">
                <a:off x="1422791" y="4696364"/>
                <a:ext cx="998530" cy="2"/>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79" name="Straight Arrow Connector 278"/>
              <p:cNvCxnSpPr/>
              <p:nvPr/>
            </p:nvCxnSpPr>
            <p:spPr>
              <a:xfrm rot="5400000" flipH="1" flipV="1">
                <a:off x="4149546" y="4734769"/>
                <a:ext cx="998530" cy="2"/>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80" name="Straight Arrow Connector 279"/>
              <p:cNvCxnSpPr/>
              <p:nvPr/>
            </p:nvCxnSpPr>
            <p:spPr>
              <a:xfrm rot="5400000" flipH="1" flipV="1">
                <a:off x="7682806" y="4696364"/>
                <a:ext cx="998530" cy="2"/>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83" name="Straight Arrow Connector 282"/>
              <p:cNvCxnSpPr/>
              <p:nvPr/>
            </p:nvCxnSpPr>
            <p:spPr>
              <a:xfrm rot="5400000" flipH="1" flipV="1">
                <a:off x="4207153" y="3793848"/>
                <a:ext cx="883315" cy="1588"/>
              </a:xfrm>
              <a:prstGeom prst="straightConnector1">
                <a:avLst/>
              </a:prstGeom>
              <a:ln w="19050">
                <a:solidFill>
                  <a:schemeClr val="tx1"/>
                </a:solidFill>
                <a:headEnd type="none" w="lg" len="lg"/>
                <a:tailEnd type="none"/>
              </a:ln>
            </p:spPr>
            <p:style>
              <a:lnRef idx="2">
                <a:schemeClr val="accent4"/>
              </a:lnRef>
              <a:fillRef idx="0">
                <a:schemeClr val="accent4"/>
              </a:fillRef>
              <a:effectRef idx="1">
                <a:schemeClr val="accent4"/>
              </a:effectRef>
              <a:fontRef idx="minor">
                <a:schemeClr val="tx1"/>
              </a:fontRef>
            </p:style>
          </p:cxnSp>
          <p:grpSp>
            <p:nvGrpSpPr>
              <p:cNvPr id="11" name="Group 217"/>
              <p:cNvGrpSpPr/>
              <p:nvPr/>
            </p:nvGrpSpPr>
            <p:grpSpPr>
              <a:xfrm>
                <a:off x="1785503" y="3376124"/>
                <a:ext cx="1310038" cy="523220"/>
                <a:chOff x="1247833" y="5257969"/>
                <a:chExt cx="1310038" cy="523220"/>
              </a:xfrm>
            </p:grpSpPr>
            <p:sp>
              <p:nvSpPr>
                <p:cNvPr id="287" name="Rounded Rectangle 286"/>
                <p:cNvSpPr/>
                <p:nvPr/>
              </p:nvSpPr>
              <p:spPr>
                <a:xfrm>
                  <a:off x="1269170" y="5311377"/>
                  <a:ext cx="1267364" cy="421923"/>
                </a:xfrm>
                <a:prstGeom prst="roundRect">
                  <a:avLst/>
                </a:prstGeom>
                <a:no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8" name="TextBox 287"/>
                <p:cNvSpPr txBox="1"/>
                <p:nvPr/>
              </p:nvSpPr>
              <p:spPr>
                <a:xfrm>
                  <a:off x="1247833" y="5257969"/>
                  <a:ext cx="1310038"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t>Meta-data Management</a:t>
                  </a:r>
                </a:p>
              </p:txBody>
            </p:sp>
          </p:grpSp>
          <p:cxnSp>
            <p:nvCxnSpPr>
              <p:cNvPr id="290" name="Straight Arrow Connector 289"/>
              <p:cNvCxnSpPr/>
              <p:nvPr/>
            </p:nvCxnSpPr>
            <p:spPr>
              <a:xfrm rot="5400000" flipH="1" flipV="1">
                <a:off x="2241333" y="3186532"/>
                <a:ext cx="436784" cy="1588"/>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92" name="Straight Arrow Connector 291"/>
              <p:cNvCxnSpPr/>
              <p:nvPr/>
            </p:nvCxnSpPr>
            <p:spPr>
              <a:xfrm rot="10800000">
                <a:off x="2459725" y="2968140"/>
                <a:ext cx="614480" cy="1588"/>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sp>
            <p:nvSpPr>
              <p:cNvPr id="294" name="TextBox 293"/>
              <p:cNvSpPr txBox="1"/>
              <p:nvPr/>
            </p:nvSpPr>
            <p:spPr>
              <a:xfrm>
                <a:off x="1038740" y="786146"/>
                <a:ext cx="2457920" cy="338554"/>
              </a:xfrm>
              <a:prstGeom prst="rect">
                <a:avLst/>
              </a:prstGeom>
              <a:noFill/>
            </p:spPr>
            <p:txBody>
              <a:bodyPr wrap="square" rtlCol="0">
                <a:spAutoFit/>
              </a:bodyPr>
              <a:lstStyle/>
              <a:p>
                <a:pPr algn="ctr"/>
                <a:r>
                  <a:rPr lang="en-US" sz="1600" b="1" i="1" dirty="0" smtClean="0">
                    <a:latin typeface="Calibri" pitchFamily="34" charset="0"/>
                    <a:cs typeface="Calibri" pitchFamily="34" charset="0"/>
                  </a:rPr>
                  <a:t>Transaction Component</a:t>
                </a:r>
              </a:p>
            </p:txBody>
          </p:sp>
          <p:sp>
            <p:nvSpPr>
              <p:cNvPr id="304" name="Cloud 303"/>
              <p:cNvSpPr/>
              <p:nvPr/>
            </p:nvSpPr>
            <p:spPr>
              <a:xfrm>
                <a:off x="6749268" y="6216535"/>
                <a:ext cx="1932067" cy="51529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305" name="TextBox 304"/>
              <p:cNvSpPr txBox="1"/>
              <p:nvPr/>
            </p:nvSpPr>
            <p:spPr>
              <a:xfrm>
                <a:off x="6865408" y="6302370"/>
                <a:ext cx="1610464" cy="338554"/>
              </a:xfrm>
              <a:prstGeom prst="rect">
                <a:avLst/>
              </a:prstGeom>
              <a:noFill/>
            </p:spPr>
            <p:txBody>
              <a:bodyPr wrap="square" rtlCol="0">
                <a:spAutoFit/>
              </a:bodyPr>
              <a:lstStyle/>
              <a:p>
                <a:pPr algn="ctr"/>
                <a:r>
                  <a:rPr lang="en-US" sz="1600" b="1" dirty="0" smtClean="0">
                    <a:latin typeface="Calibri" pitchFamily="34" charset="0"/>
                    <a:cs typeface="Calibri" pitchFamily="34" charset="0"/>
                  </a:rPr>
                  <a:t>Cloud Storage</a:t>
                </a:r>
                <a:endParaRPr lang="en-US" sz="1600" b="1" dirty="0">
                  <a:latin typeface="Calibri" pitchFamily="34" charset="0"/>
                  <a:cs typeface="Calibri" pitchFamily="34" charset="0"/>
                </a:endParaRPr>
              </a:p>
            </p:txBody>
          </p:sp>
          <p:sp>
            <p:nvSpPr>
              <p:cNvPr id="306" name="TextBox 305"/>
              <p:cNvSpPr txBox="1"/>
              <p:nvPr/>
            </p:nvSpPr>
            <p:spPr>
              <a:xfrm>
                <a:off x="4149545" y="2123230"/>
                <a:ext cx="958320" cy="338554"/>
              </a:xfrm>
              <a:prstGeom prst="rect">
                <a:avLst/>
              </a:prstGeom>
              <a:noFill/>
            </p:spPr>
            <p:txBody>
              <a:bodyPr wrap="square" rtlCol="0">
                <a:spAutoFit/>
              </a:bodyPr>
              <a:lstStyle/>
              <a:p>
                <a:pPr algn="ctr"/>
                <a:r>
                  <a:rPr lang="en-US" sz="1600" b="1" i="1" dirty="0" smtClean="0">
                    <a:latin typeface="Calibri" pitchFamily="34" charset="0"/>
                    <a:cs typeface="Calibri" pitchFamily="34" charset="0"/>
                  </a:rPr>
                  <a:t>Session</a:t>
                </a:r>
              </a:p>
            </p:txBody>
          </p:sp>
          <p:grpSp>
            <p:nvGrpSpPr>
              <p:cNvPr id="12" name="Group 122"/>
              <p:cNvGrpSpPr/>
              <p:nvPr/>
            </p:nvGrpSpPr>
            <p:grpSpPr>
              <a:xfrm>
                <a:off x="3266230" y="2469407"/>
                <a:ext cx="1228960" cy="652353"/>
                <a:chOff x="2843776" y="2930267"/>
                <a:chExt cx="1382580" cy="652353"/>
              </a:xfrm>
            </p:grpSpPr>
            <p:sp>
              <p:nvSpPr>
                <p:cNvPr id="120" name="Rounded Rectangle 119"/>
                <p:cNvSpPr/>
                <p:nvPr/>
              </p:nvSpPr>
              <p:spPr>
                <a:xfrm>
                  <a:off x="2843776" y="2930267"/>
                  <a:ext cx="1382580" cy="613948"/>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TextBox 121"/>
                <p:cNvSpPr txBox="1"/>
                <p:nvPr/>
              </p:nvSpPr>
              <p:spPr>
                <a:xfrm>
                  <a:off x="2882180" y="2936289"/>
                  <a:ext cx="1305977" cy="646331"/>
                </a:xfrm>
                <a:prstGeom prst="rect">
                  <a:avLst/>
                </a:prstGeom>
                <a:noFill/>
                <a:scene3d>
                  <a:camera prst="orthographicFront"/>
                  <a:lightRig rig="threePt" dir="t"/>
                </a:scene3d>
                <a:sp3d>
                  <a:bevelT/>
                </a:sp3d>
              </p:spPr>
              <p:txBody>
                <a:bodyPr wrap="square" rtlCol="0">
                  <a:spAutoFit/>
                </a:bodyPr>
                <a:lstStyle/>
                <a:p>
                  <a:pPr algn="ctr"/>
                  <a:r>
                    <a:rPr lang="en-US" b="1" dirty="0" smtClean="0">
                      <a:solidFill>
                        <a:srgbClr val="FFC000"/>
                      </a:solidFill>
                    </a:rPr>
                    <a:t>Table</a:t>
                  </a:r>
                </a:p>
                <a:p>
                  <a:pPr algn="ctr"/>
                  <a:r>
                    <a:rPr lang="en-US" b="1" dirty="0" smtClean="0">
                      <a:solidFill>
                        <a:srgbClr val="FFC000"/>
                      </a:solidFill>
                    </a:rPr>
                    <a:t>Manager</a:t>
                  </a:r>
                  <a:endParaRPr lang="en-US" b="1" dirty="0">
                    <a:solidFill>
                      <a:srgbClr val="FFC000"/>
                    </a:solidFill>
                  </a:endParaRPr>
                </a:p>
              </p:txBody>
            </p:sp>
          </p:grpSp>
          <p:grpSp>
            <p:nvGrpSpPr>
              <p:cNvPr id="13" name="Group 126"/>
              <p:cNvGrpSpPr/>
              <p:nvPr/>
            </p:nvGrpSpPr>
            <p:grpSpPr>
              <a:xfrm>
                <a:off x="4764025" y="2469407"/>
                <a:ext cx="1228960" cy="652353"/>
                <a:chOff x="2843776" y="2930267"/>
                <a:chExt cx="1382580" cy="652353"/>
              </a:xfrm>
            </p:grpSpPr>
            <p:sp>
              <p:nvSpPr>
                <p:cNvPr id="128" name="Rounded Rectangle 127"/>
                <p:cNvSpPr/>
                <p:nvPr/>
              </p:nvSpPr>
              <p:spPr>
                <a:xfrm>
                  <a:off x="2843776" y="2930267"/>
                  <a:ext cx="1382580" cy="613948"/>
                </a:xfrm>
                <a:prstGeom prst="roundRect">
                  <a:avLst/>
                </a:prstGeom>
                <a:solidFill>
                  <a:srgbClr val="7A0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TextBox 128"/>
                <p:cNvSpPr txBox="1"/>
                <p:nvPr/>
              </p:nvSpPr>
              <p:spPr>
                <a:xfrm>
                  <a:off x="2882180" y="2936289"/>
                  <a:ext cx="1305976" cy="646331"/>
                </a:xfrm>
                <a:prstGeom prst="rect">
                  <a:avLst/>
                </a:prstGeom>
                <a:noFill/>
                <a:scene3d>
                  <a:camera prst="orthographicFront"/>
                  <a:lightRig rig="threePt" dir="t"/>
                </a:scene3d>
                <a:sp3d>
                  <a:bevelT/>
                </a:sp3d>
              </p:spPr>
              <p:txBody>
                <a:bodyPr wrap="square" rtlCol="0">
                  <a:spAutoFit/>
                </a:bodyPr>
                <a:lstStyle/>
                <a:p>
                  <a:pPr algn="ctr"/>
                  <a:r>
                    <a:rPr lang="en-US" b="1" dirty="0" smtClean="0">
                      <a:solidFill>
                        <a:srgbClr val="FFC000"/>
                      </a:solidFill>
                    </a:rPr>
                    <a:t>Record</a:t>
                  </a:r>
                </a:p>
                <a:p>
                  <a:pPr algn="ctr"/>
                  <a:r>
                    <a:rPr lang="en-US" b="1" dirty="0" smtClean="0">
                      <a:solidFill>
                        <a:srgbClr val="FFC000"/>
                      </a:solidFill>
                    </a:rPr>
                    <a:t>Manager</a:t>
                  </a:r>
                  <a:endParaRPr lang="en-US" b="1" dirty="0">
                    <a:solidFill>
                      <a:srgbClr val="FFC000"/>
                    </a:solidFill>
                  </a:endParaRPr>
                </a:p>
              </p:txBody>
            </p:sp>
          </p:grpSp>
          <p:cxnSp>
            <p:nvCxnSpPr>
              <p:cNvPr id="309" name="Straight Arrow Connector 308"/>
              <p:cNvCxnSpPr/>
              <p:nvPr/>
            </p:nvCxnSpPr>
            <p:spPr>
              <a:xfrm rot="5400000" flipH="1" flipV="1">
                <a:off x="3611477" y="2199643"/>
                <a:ext cx="537670" cy="795"/>
              </a:xfrm>
              <a:prstGeom prst="straightConnector1">
                <a:avLst/>
              </a:prstGeom>
              <a:ln w="19050">
                <a:solidFill>
                  <a:schemeClr val="tx1"/>
                </a:solidFill>
                <a:headEnd type="stealth" w="lg" len="lg"/>
                <a:tailEnd type="stealth" w="lg" len="lg"/>
              </a:ln>
            </p:spPr>
            <p:style>
              <a:lnRef idx="2">
                <a:schemeClr val="accent4"/>
              </a:lnRef>
              <a:fillRef idx="0">
                <a:schemeClr val="accent4"/>
              </a:fillRef>
              <a:effectRef idx="1">
                <a:schemeClr val="accent4"/>
              </a:effectRef>
              <a:fontRef idx="minor">
                <a:schemeClr val="tx1"/>
              </a:fontRef>
            </p:style>
          </p:cxnSp>
          <p:cxnSp>
            <p:nvCxnSpPr>
              <p:cNvPr id="310" name="Straight Arrow Connector 309"/>
              <p:cNvCxnSpPr/>
              <p:nvPr/>
            </p:nvCxnSpPr>
            <p:spPr>
              <a:xfrm flipH="1" flipV="1">
                <a:off x="4608271" y="551211"/>
                <a:ext cx="1342" cy="358184"/>
              </a:xfrm>
              <a:prstGeom prst="straightConnector1">
                <a:avLst/>
              </a:prstGeom>
              <a:ln w="19050">
                <a:solidFill>
                  <a:schemeClr val="tx1"/>
                </a:solidFill>
                <a:headEnd type="stealth" w="lg" len="lg"/>
                <a:tailEnd type="none"/>
              </a:ln>
            </p:spPr>
            <p:style>
              <a:lnRef idx="2">
                <a:schemeClr val="accent4"/>
              </a:lnRef>
              <a:fillRef idx="0">
                <a:schemeClr val="accent4"/>
              </a:fillRef>
              <a:effectRef idx="1">
                <a:schemeClr val="accent4"/>
              </a:effectRef>
              <a:fontRef idx="minor">
                <a:schemeClr val="tx1"/>
              </a:fontRef>
            </p:style>
          </p:cxnSp>
        </p:grpSp>
        <p:sp>
          <p:nvSpPr>
            <p:cNvPr id="220" name="TextBox 219"/>
            <p:cNvSpPr txBox="1"/>
            <p:nvPr/>
          </p:nvSpPr>
          <p:spPr>
            <a:xfrm>
              <a:off x="347450" y="5733300"/>
              <a:ext cx="2112276" cy="338554"/>
            </a:xfrm>
            <a:prstGeom prst="rect">
              <a:avLst/>
            </a:prstGeom>
            <a:noFill/>
          </p:spPr>
          <p:txBody>
            <a:bodyPr wrap="square" rtlCol="0">
              <a:spAutoFit/>
            </a:bodyPr>
            <a:lstStyle/>
            <a:p>
              <a:pPr algn="ctr"/>
              <a:r>
                <a:rPr lang="en-US" sz="1600" b="1" i="1" dirty="0" smtClean="0">
                  <a:latin typeface="Calibri" pitchFamily="34" charset="0"/>
                  <a:cs typeface="Calibri" pitchFamily="34" charset="0"/>
                </a:rPr>
                <a:t>Data Component 1</a:t>
              </a:r>
            </a:p>
          </p:txBody>
        </p:sp>
      </p:grpSp>
      <p:grpSp>
        <p:nvGrpSpPr>
          <p:cNvPr id="14" name="Group 314"/>
          <p:cNvGrpSpPr/>
          <p:nvPr/>
        </p:nvGrpSpPr>
        <p:grpSpPr>
          <a:xfrm>
            <a:off x="270640" y="3121760"/>
            <a:ext cx="7719405" cy="2066511"/>
            <a:chOff x="270640" y="3121760"/>
            <a:chExt cx="7719405" cy="2066511"/>
          </a:xfrm>
        </p:grpSpPr>
        <p:cxnSp>
          <p:nvCxnSpPr>
            <p:cNvPr id="201" name="Straight Arrow Connector 200"/>
            <p:cNvCxnSpPr/>
            <p:nvPr/>
          </p:nvCxnSpPr>
          <p:spPr>
            <a:xfrm rot="5400000" flipH="1" flipV="1">
              <a:off x="6969785" y="3335515"/>
              <a:ext cx="428214" cy="704"/>
            </a:xfrm>
            <a:prstGeom prst="straightConnector1">
              <a:avLst/>
            </a:prstGeom>
            <a:ln w="19050">
              <a:solidFill>
                <a:srgbClr val="002060"/>
              </a:solidFill>
              <a:headEnd type="stealth" w="lg" len="lg"/>
              <a:tailEnd type="stealth" w="lg" len="lg"/>
            </a:ln>
          </p:spPr>
          <p:style>
            <a:lnRef idx="2">
              <a:schemeClr val="accent4"/>
            </a:lnRef>
            <a:fillRef idx="0">
              <a:schemeClr val="accent4"/>
            </a:fillRef>
            <a:effectRef idx="1">
              <a:schemeClr val="accent4"/>
            </a:effectRef>
            <a:fontRef idx="minor">
              <a:schemeClr val="tx1"/>
            </a:fontRef>
          </p:style>
        </p:cxnSp>
        <p:grpSp>
          <p:nvGrpSpPr>
            <p:cNvPr id="15" name="Group 312"/>
            <p:cNvGrpSpPr/>
            <p:nvPr/>
          </p:nvGrpSpPr>
          <p:grpSpPr>
            <a:xfrm>
              <a:off x="270640" y="3582620"/>
              <a:ext cx="7719405" cy="1605651"/>
              <a:chOff x="270640" y="3582620"/>
              <a:chExt cx="7719405" cy="1605651"/>
            </a:xfrm>
          </p:grpSpPr>
          <p:grpSp>
            <p:nvGrpSpPr>
              <p:cNvPr id="16" name="Group 201"/>
              <p:cNvGrpSpPr/>
              <p:nvPr/>
            </p:nvGrpSpPr>
            <p:grpSpPr>
              <a:xfrm>
                <a:off x="5301695" y="3582620"/>
                <a:ext cx="2688350" cy="384050"/>
                <a:chOff x="5301695" y="3889860"/>
                <a:chExt cx="2688350" cy="384050"/>
              </a:xfrm>
            </p:grpSpPr>
            <p:sp>
              <p:nvSpPr>
                <p:cNvPr id="198" name="Rounded Rectangle 197"/>
                <p:cNvSpPr/>
                <p:nvPr/>
              </p:nvSpPr>
              <p:spPr>
                <a:xfrm>
                  <a:off x="5416910" y="3889860"/>
                  <a:ext cx="2457920" cy="384050"/>
                </a:xfrm>
                <a:prstGeom prst="roundRect">
                  <a:avLst/>
                </a:prstGeom>
                <a:solidFill>
                  <a:srgbClr val="00206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TextBox 198"/>
                <p:cNvSpPr txBox="1"/>
                <p:nvPr/>
              </p:nvSpPr>
              <p:spPr>
                <a:xfrm>
                  <a:off x="5301695" y="3928265"/>
                  <a:ext cx="2688350" cy="307777"/>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TC-DC Control Operations</a:t>
                  </a:r>
                  <a:endParaRPr lang="en-US" sz="1400" b="1" dirty="0">
                    <a:solidFill>
                      <a:srgbClr val="FFC000"/>
                    </a:solidFill>
                  </a:endParaRPr>
                </a:p>
              </p:txBody>
            </p:sp>
          </p:grpSp>
          <p:grpSp>
            <p:nvGrpSpPr>
              <p:cNvPr id="17" name="Group 218"/>
              <p:cNvGrpSpPr/>
              <p:nvPr/>
            </p:nvGrpSpPr>
            <p:grpSpPr>
              <a:xfrm>
                <a:off x="270640" y="4657960"/>
                <a:ext cx="1420985" cy="523220"/>
                <a:chOff x="270640" y="4657960"/>
                <a:chExt cx="1420985" cy="523220"/>
              </a:xfrm>
            </p:grpSpPr>
            <p:sp>
              <p:nvSpPr>
                <p:cNvPr id="212" name="Rounded Rectangle 211"/>
                <p:cNvSpPr/>
                <p:nvPr/>
              </p:nvSpPr>
              <p:spPr>
                <a:xfrm>
                  <a:off x="309595" y="4734768"/>
                  <a:ext cx="1343626" cy="384051"/>
                </a:xfrm>
                <a:prstGeom prst="roundRect">
                  <a:avLst/>
                </a:prstGeom>
                <a:solidFill>
                  <a:srgbClr val="00206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TextBox 212"/>
                <p:cNvSpPr txBox="1"/>
                <p:nvPr/>
              </p:nvSpPr>
              <p:spPr>
                <a:xfrm>
                  <a:off x="270640" y="4657960"/>
                  <a:ext cx="1420985"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TC-DC Control Operations</a:t>
                  </a:r>
                  <a:endParaRPr lang="en-US" sz="1400" b="1" dirty="0">
                    <a:solidFill>
                      <a:srgbClr val="FFC000"/>
                    </a:solidFill>
                  </a:endParaRPr>
                </a:p>
              </p:txBody>
            </p:sp>
          </p:grpSp>
          <p:grpSp>
            <p:nvGrpSpPr>
              <p:cNvPr id="18" name="Group 218"/>
              <p:cNvGrpSpPr/>
              <p:nvPr/>
            </p:nvGrpSpPr>
            <p:grpSpPr>
              <a:xfrm>
                <a:off x="2958990" y="4665051"/>
                <a:ext cx="1420985" cy="523220"/>
                <a:chOff x="270640" y="4657960"/>
                <a:chExt cx="1420985" cy="523220"/>
              </a:xfrm>
            </p:grpSpPr>
            <p:sp>
              <p:nvSpPr>
                <p:cNvPr id="241" name="Rounded Rectangle 240"/>
                <p:cNvSpPr/>
                <p:nvPr/>
              </p:nvSpPr>
              <p:spPr>
                <a:xfrm>
                  <a:off x="309595" y="4734768"/>
                  <a:ext cx="1343626" cy="384051"/>
                </a:xfrm>
                <a:prstGeom prst="roundRect">
                  <a:avLst/>
                </a:prstGeom>
                <a:solidFill>
                  <a:srgbClr val="00206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TextBox 242"/>
                <p:cNvSpPr txBox="1"/>
                <p:nvPr/>
              </p:nvSpPr>
              <p:spPr>
                <a:xfrm>
                  <a:off x="270640" y="4657960"/>
                  <a:ext cx="1420985"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TC-DC Control Operations</a:t>
                  </a:r>
                  <a:endParaRPr lang="en-US" sz="1400" b="1" dirty="0">
                    <a:solidFill>
                      <a:srgbClr val="FFC000"/>
                    </a:solidFill>
                  </a:endParaRPr>
                </a:p>
              </p:txBody>
            </p:sp>
          </p:grpSp>
          <p:grpSp>
            <p:nvGrpSpPr>
              <p:cNvPr id="19" name="Group 218"/>
              <p:cNvGrpSpPr/>
              <p:nvPr/>
            </p:nvGrpSpPr>
            <p:grpSpPr>
              <a:xfrm>
                <a:off x="6530655" y="4657960"/>
                <a:ext cx="1420985" cy="523220"/>
                <a:chOff x="270640" y="4657960"/>
                <a:chExt cx="1420985" cy="523220"/>
              </a:xfrm>
            </p:grpSpPr>
            <p:sp>
              <p:nvSpPr>
                <p:cNvPr id="253" name="Rounded Rectangle 252"/>
                <p:cNvSpPr/>
                <p:nvPr/>
              </p:nvSpPr>
              <p:spPr>
                <a:xfrm>
                  <a:off x="309595" y="4734768"/>
                  <a:ext cx="1343626" cy="384051"/>
                </a:xfrm>
                <a:prstGeom prst="roundRect">
                  <a:avLst/>
                </a:prstGeom>
                <a:solidFill>
                  <a:srgbClr val="00206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TextBox 253"/>
                <p:cNvSpPr txBox="1"/>
                <p:nvPr/>
              </p:nvSpPr>
              <p:spPr>
                <a:xfrm>
                  <a:off x="270640" y="4657960"/>
                  <a:ext cx="1420985" cy="523220"/>
                </a:xfrm>
                <a:prstGeom prst="rect">
                  <a:avLst/>
                </a:prstGeom>
                <a:noFill/>
                <a:scene3d>
                  <a:camera prst="orthographicFront"/>
                  <a:lightRig rig="threePt" dir="t"/>
                </a:scene3d>
                <a:sp3d>
                  <a:bevelT/>
                </a:sp3d>
              </p:spPr>
              <p:txBody>
                <a:bodyPr wrap="square" rtlCol="0">
                  <a:spAutoFit/>
                </a:bodyPr>
                <a:lstStyle/>
                <a:p>
                  <a:pPr algn="ctr"/>
                  <a:r>
                    <a:rPr lang="en-US" sz="1400" b="1" dirty="0" smtClean="0">
                      <a:solidFill>
                        <a:srgbClr val="FFC000"/>
                      </a:solidFill>
                    </a:rPr>
                    <a:t>TC-DC Control Operations</a:t>
                  </a:r>
                  <a:endParaRPr lang="en-US" sz="1400" b="1" dirty="0">
                    <a:solidFill>
                      <a:srgbClr val="FFC000"/>
                    </a:solidFill>
                  </a:endParaRPr>
                </a:p>
              </p:txBody>
            </p:sp>
          </p:grpSp>
          <p:cxnSp>
            <p:nvCxnSpPr>
              <p:cNvPr id="255" name="Straight Arrow Connector 254"/>
              <p:cNvCxnSpPr/>
              <p:nvPr/>
            </p:nvCxnSpPr>
            <p:spPr>
              <a:xfrm rot="10800000">
                <a:off x="1000336" y="4504340"/>
                <a:ext cx="6183207" cy="2"/>
              </a:xfrm>
              <a:prstGeom prst="straightConnector1">
                <a:avLst/>
              </a:prstGeom>
              <a:ln w="19050">
                <a:solidFill>
                  <a:srgbClr val="002060"/>
                </a:solidFill>
                <a:headEnd type="none"/>
                <a:tailEnd type="none"/>
              </a:ln>
            </p:spPr>
            <p:style>
              <a:lnRef idx="2">
                <a:schemeClr val="accent3"/>
              </a:lnRef>
              <a:fillRef idx="0">
                <a:schemeClr val="accent3"/>
              </a:fillRef>
              <a:effectRef idx="1">
                <a:schemeClr val="accent3"/>
              </a:effectRef>
              <a:fontRef idx="minor">
                <a:schemeClr val="tx1"/>
              </a:fontRef>
            </p:style>
          </p:cxnSp>
          <p:cxnSp>
            <p:nvCxnSpPr>
              <p:cNvPr id="260" name="Straight Arrow Connector 259"/>
              <p:cNvCxnSpPr/>
              <p:nvPr/>
            </p:nvCxnSpPr>
            <p:spPr>
              <a:xfrm rot="5400000" flipH="1" flipV="1">
                <a:off x="6312263" y="4223467"/>
                <a:ext cx="513594" cy="1588"/>
              </a:xfrm>
              <a:prstGeom prst="straightConnector1">
                <a:avLst/>
              </a:prstGeom>
              <a:ln w="19050">
                <a:solidFill>
                  <a:srgbClr val="002060"/>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61" name="Straight Arrow Connector 260"/>
              <p:cNvCxnSpPr/>
              <p:nvPr/>
            </p:nvCxnSpPr>
            <p:spPr>
              <a:xfrm flipV="1">
                <a:off x="7183540" y="4504340"/>
                <a:ext cx="1" cy="206354"/>
              </a:xfrm>
              <a:prstGeom prst="straightConnector1">
                <a:avLst/>
              </a:prstGeom>
              <a:ln w="19050">
                <a:solidFill>
                  <a:srgbClr val="002060"/>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62" name="Straight Arrow Connector 261"/>
              <p:cNvCxnSpPr/>
              <p:nvPr/>
            </p:nvCxnSpPr>
            <p:spPr>
              <a:xfrm flipV="1">
                <a:off x="3650280" y="4504340"/>
                <a:ext cx="1" cy="206354"/>
              </a:xfrm>
              <a:prstGeom prst="straightConnector1">
                <a:avLst/>
              </a:prstGeom>
              <a:ln w="19050">
                <a:solidFill>
                  <a:srgbClr val="002060"/>
                </a:solidFill>
                <a:headEnd type="stealth" w="lg" len="lg"/>
                <a:tailEnd type="none"/>
              </a:ln>
            </p:spPr>
            <p:style>
              <a:lnRef idx="2">
                <a:schemeClr val="accent4"/>
              </a:lnRef>
              <a:fillRef idx="0">
                <a:schemeClr val="accent4"/>
              </a:fillRef>
              <a:effectRef idx="1">
                <a:schemeClr val="accent4"/>
              </a:effectRef>
              <a:fontRef idx="minor">
                <a:schemeClr val="tx1"/>
              </a:fontRef>
            </p:style>
          </p:cxnSp>
          <p:cxnSp>
            <p:nvCxnSpPr>
              <p:cNvPr id="263" name="Straight Arrow Connector 262"/>
              <p:cNvCxnSpPr/>
              <p:nvPr/>
            </p:nvCxnSpPr>
            <p:spPr>
              <a:xfrm flipV="1">
                <a:off x="1000334" y="4504340"/>
                <a:ext cx="1" cy="206354"/>
              </a:xfrm>
              <a:prstGeom prst="straightConnector1">
                <a:avLst/>
              </a:prstGeom>
              <a:ln w="19050">
                <a:solidFill>
                  <a:srgbClr val="002060"/>
                </a:solidFill>
                <a:headEnd type="stealth" w="lg" len="lg"/>
                <a:tailEnd type="none"/>
              </a:ln>
            </p:spPr>
            <p:style>
              <a:lnRef idx="2">
                <a:schemeClr val="accent4"/>
              </a:lnRef>
              <a:fillRef idx="0">
                <a:schemeClr val="accent4"/>
              </a:fillRef>
              <a:effectRef idx="1">
                <a:schemeClr val="accent4"/>
              </a:effectRef>
              <a:fontRef idx="minor">
                <a:schemeClr val="tx1"/>
              </a:fontRef>
            </p:style>
          </p:cxnSp>
        </p:grpSp>
      </p:grpSp>
      <p:sp>
        <p:nvSpPr>
          <p:cNvPr id="312" name="TextBox 311"/>
          <p:cNvSpPr txBox="1"/>
          <p:nvPr/>
        </p:nvSpPr>
        <p:spPr>
          <a:xfrm>
            <a:off x="3957520" y="126170"/>
            <a:ext cx="1459390" cy="400110"/>
          </a:xfrm>
          <a:prstGeom prst="rect">
            <a:avLst/>
          </a:prstGeom>
          <a:noFill/>
        </p:spPr>
        <p:txBody>
          <a:bodyPr wrap="square" rtlCol="0">
            <a:spAutoFit/>
          </a:bodyPr>
          <a:lstStyle/>
          <a:p>
            <a:pPr algn="ctr"/>
            <a:r>
              <a:rPr lang="en-US" sz="2000" b="1" i="1" dirty="0" smtClean="0">
                <a:latin typeface="Calibri" pitchFamily="34" charset="0"/>
                <a:cs typeface="Calibri" pitchFamily="34" charset="0"/>
              </a:rPr>
              <a:t>Client</a:t>
            </a:r>
            <a:endParaRPr lang="en-US" sz="1600" b="1" i="1" dirty="0" smtClean="0">
              <a:latin typeface="Calibri" pitchFamily="34" charset="0"/>
              <a:cs typeface="Calibri" pitchFamily="34" charset="0"/>
            </a:endParaRPr>
          </a:p>
        </p:txBody>
      </p:sp>
    </p:spTree>
    <p:extLst>
      <p:ext uri="{BB962C8B-B14F-4D97-AF65-F5344CB8AC3E}">
        <p14:creationId xmlns="" xmlns:p14="http://schemas.microsoft.com/office/powerpoint/2010/main" val="33470629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858312" cy="1143000"/>
          </a:xfrm>
        </p:spPr>
        <p:txBody>
          <a:bodyPr>
            <a:noAutofit/>
          </a:bodyPr>
          <a:lstStyle/>
          <a:p>
            <a:r>
              <a:rPr lang="en-US" sz="3200" dirty="0" smtClean="0">
                <a:solidFill>
                  <a:srgbClr val="00B050"/>
                </a:solidFill>
              </a:rPr>
              <a:t>Transaction Component Implementation</a:t>
            </a:r>
            <a:r>
              <a:rPr lang="en-US" sz="3200" dirty="0" smtClean="0"/>
              <a:t/>
            </a:r>
            <a:br>
              <a:rPr lang="en-US" sz="3200" dirty="0" smtClean="0"/>
            </a:br>
            <a:r>
              <a:rPr lang="en-US" sz="3200" dirty="0" smtClean="0">
                <a:solidFill>
                  <a:srgbClr val="00B050"/>
                </a:solidFill>
              </a:rPr>
              <a:t>Record Manager – An Insert Operation Example</a:t>
            </a:r>
            <a:endParaRPr lang="en-US" sz="3200" dirty="0">
              <a:solidFill>
                <a:srgbClr val="00B050"/>
              </a:solidFill>
            </a:endParaRPr>
          </a:p>
        </p:txBody>
      </p:sp>
      <p:sp>
        <p:nvSpPr>
          <p:cNvPr id="4" name="Content Placeholder 3"/>
          <p:cNvSpPr>
            <a:spLocks noGrp="1"/>
          </p:cNvSpPr>
          <p:nvPr>
            <p:ph sz="quarter" idx="1"/>
          </p:nvPr>
        </p:nvSpPr>
        <p:spPr>
          <a:xfrm>
            <a:off x="4962525" y="1428736"/>
            <a:ext cx="4181475" cy="5174248"/>
          </a:xfrm>
        </p:spPr>
        <p:txBody>
          <a:bodyPr>
            <a:normAutofit lnSpcReduction="10000"/>
          </a:bodyPr>
          <a:lstStyle/>
          <a:p>
            <a:r>
              <a:rPr lang="en-US" sz="2400" dirty="0" smtClean="0"/>
              <a:t>Receive request and dispatch a session thread</a:t>
            </a:r>
          </a:p>
          <a:p>
            <a:endParaRPr lang="en-US" sz="2200" dirty="0" smtClean="0"/>
          </a:p>
          <a:p>
            <a:r>
              <a:rPr lang="en-US" sz="2400" dirty="0" smtClean="0"/>
              <a:t>Call to lock manager</a:t>
            </a:r>
          </a:p>
          <a:p>
            <a:pPr lvl="1"/>
            <a:r>
              <a:rPr lang="en-US" sz="2200" dirty="0" smtClean="0"/>
              <a:t>Lock resource</a:t>
            </a:r>
          </a:p>
          <a:p>
            <a:pPr lvl="1"/>
            <a:r>
              <a:rPr lang="en-US" sz="2200" dirty="0" smtClean="0"/>
              <a:t>Generate Log Sequence Number (LSN)</a:t>
            </a:r>
          </a:p>
          <a:p>
            <a:pPr lvl="1"/>
            <a:endParaRPr lang="en-US" sz="1800" i="1" u="sng" dirty="0" smtClean="0"/>
          </a:p>
          <a:p>
            <a:r>
              <a:rPr lang="en-US" sz="2400" dirty="0" smtClean="0"/>
              <a:t>Sends LSN &amp; operation to DC</a:t>
            </a:r>
          </a:p>
          <a:p>
            <a:endParaRPr lang="en-US" sz="2400" dirty="0" smtClean="0"/>
          </a:p>
          <a:p>
            <a:r>
              <a:rPr lang="en-US" sz="2400" dirty="0" smtClean="0"/>
              <a:t>Call to log manager</a:t>
            </a:r>
          </a:p>
          <a:p>
            <a:pPr lvl="1"/>
            <a:r>
              <a:rPr lang="en-US" sz="2200" dirty="0" smtClean="0"/>
              <a:t>Log operation with LSN</a:t>
            </a:r>
          </a:p>
        </p:txBody>
      </p:sp>
      <p:sp>
        <p:nvSpPr>
          <p:cNvPr id="5" name="Rectangle 4"/>
          <p:cNvSpPr/>
          <p:nvPr/>
        </p:nvSpPr>
        <p:spPr>
          <a:xfrm>
            <a:off x="1781989" y="2857500"/>
            <a:ext cx="1400175"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Calibri" pitchFamily="34" charset="0"/>
                <a:cs typeface="Calibri" pitchFamily="34" charset="0"/>
              </a:rPr>
              <a:t>TC Record Manager</a:t>
            </a:r>
            <a:endParaRPr lang="en-US" b="1" dirty="0">
              <a:latin typeface="Calibri" pitchFamily="34" charset="0"/>
              <a:cs typeface="Calibri" pitchFamily="34" charset="0"/>
            </a:endParaRPr>
          </a:p>
        </p:txBody>
      </p:sp>
      <p:sp>
        <p:nvSpPr>
          <p:cNvPr id="6" name="Rectangle 5"/>
          <p:cNvSpPr/>
          <p:nvPr/>
        </p:nvSpPr>
        <p:spPr>
          <a:xfrm>
            <a:off x="152400" y="2818871"/>
            <a:ext cx="992980" cy="6096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algn="ctr"/>
            <a:r>
              <a:rPr lang="en-US" b="1" dirty="0" smtClean="0">
                <a:latin typeface="Calibri" pitchFamily="34" charset="0"/>
                <a:cs typeface="Calibri" pitchFamily="34" charset="0"/>
              </a:rPr>
              <a:t>Lock</a:t>
            </a:r>
          </a:p>
          <a:p>
            <a:pPr algn="ctr"/>
            <a:r>
              <a:rPr lang="en-US" b="1" dirty="0" smtClean="0">
                <a:latin typeface="Calibri" pitchFamily="34" charset="0"/>
                <a:cs typeface="Calibri" pitchFamily="34" charset="0"/>
              </a:rPr>
              <a:t>Manager</a:t>
            </a:r>
            <a:endParaRPr lang="en-US" b="1" dirty="0">
              <a:latin typeface="Calibri" pitchFamily="34" charset="0"/>
              <a:cs typeface="Calibri" pitchFamily="34" charset="0"/>
            </a:endParaRPr>
          </a:p>
        </p:txBody>
      </p:sp>
      <p:sp>
        <p:nvSpPr>
          <p:cNvPr id="7" name="Rectangle 6"/>
          <p:cNvSpPr/>
          <p:nvPr/>
        </p:nvSpPr>
        <p:spPr>
          <a:xfrm>
            <a:off x="3958052" y="2825094"/>
            <a:ext cx="945154" cy="6096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0" tIns="0" rIns="0" bIns="0" rtlCol="0" anchor="ctr"/>
          <a:lstStyle/>
          <a:p>
            <a:pPr algn="ctr"/>
            <a:r>
              <a:rPr lang="en-US" b="1" dirty="0" smtClean="0">
                <a:latin typeface="Calibri" pitchFamily="34" charset="0"/>
                <a:cs typeface="Calibri" pitchFamily="34" charset="0"/>
              </a:rPr>
              <a:t>Log</a:t>
            </a:r>
          </a:p>
          <a:p>
            <a:pPr algn="ctr"/>
            <a:r>
              <a:rPr lang="en-US" b="1" dirty="0" smtClean="0">
                <a:latin typeface="Calibri" pitchFamily="34" charset="0"/>
                <a:cs typeface="Calibri" pitchFamily="34" charset="0"/>
              </a:rPr>
              <a:t>Manager</a:t>
            </a:r>
            <a:endParaRPr lang="en-US" b="1" dirty="0">
              <a:latin typeface="Calibri" pitchFamily="34" charset="0"/>
              <a:cs typeface="Calibri" pitchFamily="34" charset="0"/>
            </a:endParaRPr>
          </a:p>
        </p:txBody>
      </p:sp>
      <p:sp>
        <p:nvSpPr>
          <p:cNvPr id="8" name="Rectangle 7"/>
          <p:cNvSpPr/>
          <p:nvPr/>
        </p:nvSpPr>
        <p:spPr>
          <a:xfrm>
            <a:off x="1758176" y="4381500"/>
            <a:ext cx="1447801" cy="45720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smtClean="0">
                <a:solidFill>
                  <a:schemeClr val="tx1"/>
                </a:solidFill>
                <a:latin typeface="Calibri" pitchFamily="34" charset="0"/>
                <a:cs typeface="Calibri" pitchFamily="34" charset="0"/>
              </a:rPr>
              <a:t>DC</a:t>
            </a:r>
            <a:endParaRPr lang="en-US" b="1" dirty="0">
              <a:solidFill>
                <a:schemeClr val="tx1"/>
              </a:solidFill>
              <a:latin typeface="Calibri" pitchFamily="34" charset="0"/>
              <a:cs typeface="Calibri" pitchFamily="34" charset="0"/>
            </a:endParaRPr>
          </a:p>
        </p:txBody>
      </p:sp>
      <p:sp>
        <p:nvSpPr>
          <p:cNvPr id="19" name="Oval 18"/>
          <p:cNvSpPr/>
          <p:nvPr/>
        </p:nvSpPr>
        <p:spPr>
          <a:xfrm>
            <a:off x="1758176" y="1356017"/>
            <a:ext cx="1447800" cy="749008"/>
          </a:xfrm>
          <a:prstGeom prst="ellipse">
            <a:avLst/>
          </a:prstGeom>
          <a:blipFill>
            <a:blip r:embed="rId3"/>
            <a:tile tx="0" ty="0" sx="70000" sy="70000" flip="none" algn="ctr"/>
          </a:blipFill>
        </p:spPr>
        <p:style>
          <a:lnRef idx="1">
            <a:schemeClr val="dk1"/>
          </a:lnRef>
          <a:fillRef idx="2">
            <a:schemeClr val="dk1"/>
          </a:fillRef>
          <a:effectRef idx="1">
            <a:schemeClr val="dk1"/>
          </a:effectRef>
          <a:fontRef idx="minor">
            <a:schemeClr val="dk1"/>
          </a:fontRef>
        </p:style>
        <p:txBody>
          <a:bodyPr rtlCol="0" anchor="ctr"/>
          <a:lstStyle/>
          <a:p>
            <a:pPr algn="ctr"/>
            <a:r>
              <a:rPr lang="en-US" sz="1600" b="1" dirty="0" smtClean="0">
                <a:latin typeface="Calibri" pitchFamily="34" charset="0"/>
                <a:cs typeface="Calibri" pitchFamily="34" charset="0"/>
              </a:rPr>
              <a:t>Client &amp; Session Manager</a:t>
            </a:r>
            <a:endParaRPr lang="en-US" sz="1600" b="1" dirty="0">
              <a:latin typeface="Calibri" pitchFamily="34" charset="0"/>
              <a:cs typeface="Calibri" pitchFamily="34" charset="0"/>
            </a:endParaRPr>
          </a:p>
        </p:txBody>
      </p:sp>
      <p:grpSp>
        <p:nvGrpSpPr>
          <p:cNvPr id="11" name="Group 58"/>
          <p:cNvGrpSpPr/>
          <p:nvPr/>
        </p:nvGrpSpPr>
        <p:grpSpPr>
          <a:xfrm>
            <a:off x="2133598" y="2105025"/>
            <a:ext cx="1490591" cy="752475"/>
            <a:chOff x="2133598" y="2105025"/>
            <a:chExt cx="1490591" cy="752475"/>
          </a:xfrm>
        </p:grpSpPr>
        <p:cxnSp>
          <p:nvCxnSpPr>
            <p:cNvPr id="20" name="Straight Arrow Connector 19"/>
            <p:cNvCxnSpPr>
              <a:stCxn id="19" idx="4"/>
              <a:endCxn id="5" idx="0"/>
            </p:cNvCxnSpPr>
            <p:nvPr/>
          </p:nvCxnSpPr>
          <p:spPr>
            <a:xfrm>
              <a:off x="2482076" y="2105025"/>
              <a:ext cx="1" cy="752475"/>
            </a:xfrm>
            <a:prstGeom prst="straightConnector1">
              <a:avLst/>
            </a:prstGeom>
            <a:ln w="25400">
              <a:headEnd type="arrow"/>
              <a:tailEnd type="arrow"/>
            </a:ln>
          </p:spPr>
          <p:style>
            <a:lnRef idx="3">
              <a:schemeClr val="dk1"/>
            </a:lnRef>
            <a:fillRef idx="0">
              <a:schemeClr val="dk1"/>
            </a:fillRef>
            <a:effectRef idx="2">
              <a:schemeClr val="dk1"/>
            </a:effectRef>
            <a:fontRef idx="minor">
              <a:schemeClr val="tx1"/>
            </a:fontRef>
          </p:style>
        </p:cxnSp>
        <p:sp>
          <p:nvSpPr>
            <p:cNvPr id="23" name="TextBox 22"/>
            <p:cNvSpPr txBox="1"/>
            <p:nvPr/>
          </p:nvSpPr>
          <p:spPr>
            <a:xfrm>
              <a:off x="2316882" y="2150962"/>
              <a:ext cx="1307307" cy="553998"/>
            </a:xfrm>
            <a:prstGeom prst="rect">
              <a:avLst/>
            </a:prstGeom>
            <a:noFill/>
          </p:spPr>
          <p:txBody>
            <a:bodyPr wrap="square" lIns="0" tIns="0" rIns="0" bIns="0" rtlCol="0">
              <a:spAutoFit/>
            </a:bodyPr>
            <a:lstStyle/>
            <a:p>
              <a:pPr algn="ctr"/>
              <a:r>
                <a:rPr lang="en-US" b="1" dirty="0" smtClean="0">
                  <a:latin typeface="Calibri" pitchFamily="34" charset="0"/>
                  <a:cs typeface="Calibri" pitchFamily="34" charset="0"/>
                </a:rPr>
                <a:t>“insert record”</a:t>
              </a:r>
              <a:endParaRPr lang="en-US" b="1" dirty="0">
                <a:latin typeface="Calibri" pitchFamily="34" charset="0"/>
                <a:cs typeface="Calibri" pitchFamily="34" charset="0"/>
              </a:endParaRPr>
            </a:p>
          </p:txBody>
        </p:sp>
        <p:sp>
          <p:nvSpPr>
            <p:cNvPr id="9" name="Oval 8"/>
            <p:cNvSpPr/>
            <p:nvPr/>
          </p:nvSpPr>
          <p:spPr>
            <a:xfrm>
              <a:off x="2133598" y="2345531"/>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1</a:t>
              </a:r>
              <a:endParaRPr lang="en-US" dirty="0"/>
            </a:p>
          </p:txBody>
        </p:sp>
      </p:grpSp>
      <p:grpSp>
        <p:nvGrpSpPr>
          <p:cNvPr id="12" name="Group 59"/>
          <p:cNvGrpSpPr/>
          <p:nvPr/>
        </p:nvGrpSpPr>
        <p:grpSpPr>
          <a:xfrm>
            <a:off x="1032119" y="2704960"/>
            <a:ext cx="871539" cy="1087354"/>
            <a:chOff x="1032119" y="2704960"/>
            <a:chExt cx="871539" cy="1087354"/>
          </a:xfrm>
        </p:grpSpPr>
        <p:cxnSp>
          <p:nvCxnSpPr>
            <p:cNvPr id="13" name="Straight Arrow Connector 12"/>
            <p:cNvCxnSpPr>
              <a:stCxn id="6" idx="3"/>
              <a:endCxn id="5" idx="1"/>
            </p:cNvCxnSpPr>
            <p:nvPr/>
          </p:nvCxnSpPr>
          <p:spPr>
            <a:xfrm>
              <a:off x="1145380" y="3123671"/>
              <a:ext cx="636609" cy="529"/>
            </a:xfrm>
            <a:prstGeom prst="straightConnector1">
              <a:avLst/>
            </a:prstGeom>
            <a:ln w="25400">
              <a:headEnd type="arrow"/>
              <a:tailEnd type="none"/>
            </a:ln>
          </p:spPr>
          <p:style>
            <a:lnRef idx="3">
              <a:schemeClr val="accent1"/>
            </a:lnRef>
            <a:fillRef idx="0">
              <a:schemeClr val="accent1"/>
            </a:fillRef>
            <a:effectRef idx="2">
              <a:schemeClr val="accent1"/>
            </a:effectRef>
            <a:fontRef idx="minor">
              <a:schemeClr val="tx1"/>
            </a:fontRef>
          </p:style>
        </p:cxnSp>
        <p:sp>
          <p:nvSpPr>
            <p:cNvPr id="33" name="TextBox 32"/>
            <p:cNvSpPr txBox="1"/>
            <p:nvPr/>
          </p:nvSpPr>
          <p:spPr>
            <a:xfrm>
              <a:off x="1032119" y="2704960"/>
              <a:ext cx="871539" cy="369332"/>
            </a:xfrm>
            <a:prstGeom prst="rect">
              <a:avLst/>
            </a:prstGeom>
            <a:noFill/>
          </p:spPr>
          <p:txBody>
            <a:bodyPr wrap="square" rtlCol="0">
              <a:spAutoFit/>
            </a:bodyPr>
            <a:lstStyle/>
            <a:p>
              <a:pPr algn="ctr"/>
              <a:r>
                <a:rPr lang="en-US" b="1" dirty="0" smtClean="0">
                  <a:latin typeface="Calibri" pitchFamily="34" charset="0"/>
                  <a:cs typeface="Calibri" pitchFamily="34" charset="0"/>
                </a:rPr>
                <a:t>Lock</a:t>
              </a:r>
            </a:p>
          </p:txBody>
        </p:sp>
        <p:sp>
          <p:nvSpPr>
            <p:cNvPr id="34" name="TextBox 33"/>
            <p:cNvSpPr txBox="1"/>
            <p:nvPr/>
          </p:nvSpPr>
          <p:spPr>
            <a:xfrm>
              <a:off x="1109510" y="3159565"/>
              <a:ext cx="716758" cy="369332"/>
            </a:xfrm>
            <a:prstGeom prst="rect">
              <a:avLst/>
            </a:prstGeom>
            <a:noFill/>
          </p:spPr>
          <p:txBody>
            <a:bodyPr wrap="square" rtlCol="0">
              <a:spAutoFit/>
            </a:bodyPr>
            <a:lstStyle/>
            <a:p>
              <a:pPr algn="ctr"/>
              <a:r>
                <a:rPr lang="en-US" b="1" dirty="0" smtClean="0">
                  <a:latin typeface="Calibri" pitchFamily="34" charset="0"/>
                  <a:cs typeface="Calibri" pitchFamily="34" charset="0"/>
                </a:rPr>
                <a:t>LSN</a:t>
              </a:r>
            </a:p>
          </p:txBody>
        </p:sp>
        <p:sp>
          <p:nvSpPr>
            <p:cNvPr id="21" name="Oval 20"/>
            <p:cNvSpPr/>
            <p:nvPr/>
          </p:nvSpPr>
          <p:spPr>
            <a:xfrm>
              <a:off x="1306937" y="3520852"/>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2</a:t>
              </a:r>
              <a:endParaRPr lang="en-US" dirty="0"/>
            </a:p>
          </p:txBody>
        </p:sp>
      </p:grpSp>
      <p:grpSp>
        <p:nvGrpSpPr>
          <p:cNvPr id="14" name="Group 61"/>
          <p:cNvGrpSpPr/>
          <p:nvPr/>
        </p:nvGrpSpPr>
        <p:grpSpPr>
          <a:xfrm>
            <a:off x="2162174" y="3390900"/>
            <a:ext cx="2008500" cy="993606"/>
            <a:chOff x="2162174" y="3390900"/>
            <a:chExt cx="2008500" cy="993606"/>
          </a:xfrm>
        </p:grpSpPr>
        <p:cxnSp>
          <p:nvCxnSpPr>
            <p:cNvPr id="10" name="Straight Arrow Connector 9"/>
            <p:cNvCxnSpPr>
              <a:stCxn id="5" idx="2"/>
              <a:endCxn id="8" idx="0"/>
            </p:cNvCxnSpPr>
            <p:nvPr/>
          </p:nvCxnSpPr>
          <p:spPr>
            <a:xfrm>
              <a:off x="2482077" y="3390900"/>
              <a:ext cx="0" cy="990600"/>
            </a:xfrm>
            <a:prstGeom prst="straightConnector1">
              <a:avLst/>
            </a:prstGeom>
            <a:ln w="25400">
              <a:headEnd type="arrow"/>
              <a:tailEnd type="arrow"/>
            </a:ln>
          </p:spPr>
          <p:style>
            <a:lnRef idx="3">
              <a:schemeClr val="accent1"/>
            </a:lnRef>
            <a:fillRef idx="0">
              <a:schemeClr val="accent1"/>
            </a:fillRef>
            <a:effectRef idx="2">
              <a:schemeClr val="accent1"/>
            </a:effectRef>
            <a:fontRef idx="minor">
              <a:schemeClr val="tx1"/>
            </a:fontRef>
          </p:style>
        </p:cxnSp>
        <p:sp>
          <p:nvSpPr>
            <p:cNvPr id="24" name="TextBox 23"/>
            <p:cNvSpPr txBox="1"/>
            <p:nvPr/>
          </p:nvSpPr>
          <p:spPr>
            <a:xfrm>
              <a:off x="2537133" y="3738175"/>
              <a:ext cx="1633541" cy="646331"/>
            </a:xfrm>
            <a:prstGeom prst="rect">
              <a:avLst/>
            </a:prstGeom>
            <a:noFill/>
          </p:spPr>
          <p:txBody>
            <a:bodyPr wrap="square" rtlCol="0">
              <a:spAutoFit/>
            </a:bodyPr>
            <a:lstStyle/>
            <a:p>
              <a:r>
                <a:rPr lang="en-US" b="1" dirty="0" smtClean="0">
                  <a:latin typeface="Calibri" pitchFamily="34" charset="0"/>
                  <a:cs typeface="Calibri" pitchFamily="34" charset="0"/>
                </a:rPr>
                <a:t>“insert record”, LSN</a:t>
              </a:r>
              <a:endParaRPr lang="en-US" b="1" dirty="0">
                <a:latin typeface="Calibri" pitchFamily="34" charset="0"/>
                <a:cs typeface="Calibri" pitchFamily="34" charset="0"/>
              </a:endParaRPr>
            </a:p>
          </p:txBody>
        </p:sp>
        <p:sp>
          <p:nvSpPr>
            <p:cNvPr id="22" name="Oval 21"/>
            <p:cNvSpPr/>
            <p:nvPr/>
          </p:nvSpPr>
          <p:spPr>
            <a:xfrm>
              <a:off x="2162174" y="3749663"/>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3</a:t>
              </a:r>
              <a:endParaRPr lang="en-US" dirty="0"/>
            </a:p>
          </p:txBody>
        </p:sp>
      </p:grpSp>
      <p:grpSp>
        <p:nvGrpSpPr>
          <p:cNvPr id="15" name="Group 62"/>
          <p:cNvGrpSpPr/>
          <p:nvPr/>
        </p:nvGrpSpPr>
        <p:grpSpPr>
          <a:xfrm>
            <a:off x="3171825" y="2534334"/>
            <a:ext cx="888133" cy="1128028"/>
            <a:chOff x="3171825" y="2534334"/>
            <a:chExt cx="888133" cy="1128028"/>
          </a:xfrm>
        </p:grpSpPr>
        <p:cxnSp>
          <p:nvCxnSpPr>
            <p:cNvPr id="16" name="Straight Arrow Connector 15"/>
            <p:cNvCxnSpPr>
              <a:stCxn id="5" idx="3"/>
              <a:endCxn id="7" idx="1"/>
            </p:cNvCxnSpPr>
            <p:nvPr/>
          </p:nvCxnSpPr>
          <p:spPr>
            <a:xfrm>
              <a:off x="3182164" y="3124200"/>
              <a:ext cx="775888" cy="5694"/>
            </a:xfrm>
            <a:prstGeom prst="straightConnector1">
              <a:avLst/>
            </a:prstGeom>
            <a:ln w="25400">
              <a:headEnd type="arrow"/>
              <a:tailEnd type="arrow"/>
            </a:ln>
          </p:spPr>
          <p:style>
            <a:lnRef idx="3">
              <a:schemeClr val="accent1"/>
            </a:lnRef>
            <a:fillRef idx="0">
              <a:schemeClr val="accent1"/>
            </a:fillRef>
            <a:effectRef idx="2">
              <a:schemeClr val="accent1"/>
            </a:effectRef>
            <a:fontRef idx="minor">
              <a:schemeClr val="tx1"/>
            </a:fontRef>
          </p:style>
        </p:cxnSp>
        <p:sp>
          <p:nvSpPr>
            <p:cNvPr id="25" name="TextBox 24"/>
            <p:cNvSpPr txBox="1"/>
            <p:nvPr/>
          </p:nvSpPr>
          <p:spPr>
            <a:xfrm>
              <a:off x="3188419" y="2534334"/>
              <a:ext cx="871539" cy="646331"/>
            </a:xfrm>
            <a:prstGeom prst="rect">
              <a:avLst/>
            </a:prstGeom>
            <a:noFill/>
          </p:spPr>
          <p:txBody>
            <a:bodyPr wrap="square" rtlCol="0">
              <a:spAutoFit/>
            </a:bodyPr>
            <a:lstStyle/>
            <a:p>
              <a:pPr algn="ctr"/>
              <a:r>
                <a:rPr lang="en-US" b="1" dirty="0" smtClean="0">
                  <a:latin typeface="Calibri" pitchFamily="34" charset="0"/>
                  <a:cs typeface="Calibri" pitchFamily="34" charset="0"/>
                </a:rPr>
                <a:t>Log Record</a:t>
              </a:r>
            </a:p>
          </p:txBody>
        </p:sp>
        <p:sp>
          <p:nvSpPr>
            <p:cNvPr id="32" name="TextBox 31"/>
            <p:cNvSpPr txBox="1"/>
            <p:nvPr/>
          </p:nvSpPr>
          <p:spPr>
            <a:xfrm>
              <a:off x="3171825" y="3092707"/>
              <a:ext cx="871539" cy="369332"/>
            </a:xfrm>
            <a:prstGeom prst="rect">
              <a:avLst/>
            </a:prstGeom>
            <a:noFill/>
          </p:spPr>
          <p:txBody>
            <a:bodyPr wrap="square" rtlCol="0">
              <a:spAutoFit/>
            </a:bodyPr>
            <a:lstStyle/>
            <a:p>
              <a:pPr algn="ctr"/>
              <a:r>
                <a:rPr lang="en-US" b="1" dirty="0" smtClean="0">
                  <a:latin typeface="Calibri" pitchFamily="34" charset="0"/>
                  <a:cs typeface="Calibri" pitchFamily="34" charset="0"/>
                </a:rPr>
                <a:t>LSN</a:t>
              </a:r>
            </a:p>
          </p:txBody>
        </p:sp>
        <p:sp>
          <p:nvSpPr>
            <p:cNvPr id="26" name="Oval 25"/>
            <p:cNvSpPr/>
            <p:nvPr/>
          </p:nvSpPr>
          <p:spPr>
            <a:xfrm>
              <a:off x="3486077" y="3390900"/>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4</a:t>
              </a:r>
              <a:endParaRPr lang="en-US" dirty="0"/>
            </a:p>
          </p:txBody>
        </p:sp>
      </p:grpSp>
      <p:sp>
        <p:nvSpPr>
          <p:cNvPr id="27" name="Oval 26"/>
          <p:cNvSpPr/>
          <p:nvPr/>
        </p:nvSpPr>
        <p:spPr>
          <a:xfrm>
            <a:off x="4929190" y="1571612"/>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1</a:t>
            </a:r>
            <a:endParaRPr lang="en-US" dirty="0"/>
          </a:p>
        </p:txBody>
      </p:sp>
      <p:sp>
        <p:nvSpPr>
          <p:cNvPr id="28" name="Oval 27"/>
          <p:cNvSpPr/>
          <p:nvPr/>
        </p:nvSpPr>
        <p:spPr>
          <a:xfrm>
            <a:off x="4929190" y="2643182"/>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2</a:t>
            </a:r>
            <a:endParaRPr lang="en-US" dirty="0"/>
          </a:p>
        </p:txBody>
      </p:sp>
      <p:sp>
        <p:nvSpPr>
          <p:cNvPr id="29" name="Oval 28"/>
          <p:cNvSpPr/>
          <p:nvPr/>
        </p:nvSpPr>
        <p:spPr>
          <a:xfrm>
            <a:off x="5000628" y="4286256"/>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3</a:t>
            </a:r>
            <a:endParaRPr lang="en-US" dirty="0"/>
          </a:p>
        </p:txBody>
      </p:sp>
      <p:sp>
        <p:nvSpPr>
          <p:cNvPr id="30" name="Oval 29"/>
          <p:cNvSpPr/>
          <p:nvPr/>
        </p:nvSpPr>
        <p:spPr>
          <a:xfrm>
            <a:off x="4929190" y="5500702"/>
            <a:ext cx="276225" cy="27146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4</a:t>
            </a:r>
            <a:endParaRPr lang="en-US" dirty="0"/>
          </a:p>
        </p:txBody>
      </p:sp>
    </p:spTree>
    <p:extLst>
      <p:ext uri="{BB962C8B-B14F-4D97-AF65-F5344CB8AC3E}">
        <p14:creationId xmlns="" xmlns:p14="http://schemas.microsoft.com/office/powerpoint/2010/main" val="316599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500"/>
                                        <p:tgtEl>
                                          <p:spTgt spid="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right)">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500"/>
                                        <p:tgtEl>
                                          <p:spTgt spid="4">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animEffect transition="in" filter="fade">
                                      <p:cBhvr>
                                        <p:cTn id="41" dur="500"/>
                                        <p:tgtEl>
                                          <p:spTgt spid="4">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par>
                                <p:cTn id="50" presetID="10" presetClass="entr" presetSubtype="0" fill="hold" nodeType="with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fade">
                                      <p:cBhvr>
                                        <p:cTn id="52" dur="500"/>
                                        <p:tgtEl>
                                          <p:spTgt spid="4">
                                            <p:txEl>
                                              <p:pRg st="8" end="8"/>
                                            </p:txEl>
                                          </p:spTgt>
                                        </p:tgtEl>
                                      </p:cBhvr>
                                    </p:animEffect>
                                  </p:childTnLst>
                                </p:cTn>
                              </p:par>
                              <p:par>
                                <p:cTn id="53" presetID="10" presetClass="entr" presetSubtype="0" fill="hold" nodeType="with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Effect transition="in" filter="fade">
                                      <p:cBhvr>
                                        <p:cTn id="55"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ounded Rectangle 27"/>
          <p:cNvSpPr/>
          <p:nvPr/>
        </p:nvSpPr>
        <p:spPr bwMode="auto">
          <a:xfrm>
            <a:off x="2209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0" name="Flowchart: Magnetic Disk 9"/>
          <p:cNvSpPr/>
          <p:nvPr/>
        </p:nvSpPr>
        <p:spPr bwMode="auto">
          <a:xfrm>
            <a:off x="3545775" y="4876800"/>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Master DB</a:t>
            </a:r>
            <a:endParaRPr lang="en-US" sz="2200" b="1" dirty="0" smtClean="0">
              <a:solidFill>
                <a:schemeClr val="tx1"/>
              </a:solidFill>
              <a:latin typeface="Calibri" pitchFamily="34" charset="0"/>
            </a:endParaRPr>
          </a:p>
        </p:txBody>
      </p:sp>
      <p:sp>
        <p:nvSpPr>
          <p:cNvPr id="11" name="Flowchart: Magnetic Disk 10"/>
          <p:cNvSpPr/>
          <p:nvPr/>
        </p:nvSpPr>
        <p:spPr bwMode="auto">
          <a:xfrm>
            <a:off x="7315200" y="4909066"/>
            <a:ext cx="1447800" cy="1143000"/>
          </a:xfrm>
          <a:prstGeom prst="flowChartMagneticDisk">
            <a:avLst/>
          </a:prstGeom>
          <a:solidFill>
            <a:srgbClr val="00B0F0"/>
          </a:solidFill>
          <a:ln>
            <a:solidFill>
              <a:srgbClr val="002060"/>
            </a:solidFill>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algn="ctr"/>
            <a:r>
              <a:rPr lang="en-US" sz="2200" b="1" baseline="0" dirty="0" err="1" smtClean="0">
                <a:solidFill>
                  <a:schemeClr val="tx1"/>
                </a:solidFill>
                <a:latin typeface="Calibri" pitchFamily="34" charset="0"/>
              </a:rPr>
              <a:t>MySQL</a:t>
            </a:r>
            <a:r>
              <a:rPr lang="en-US" sz="2200" b="1" baseline="0" dirty="0" smtClean="0">
                <a:solidFill>
                  <a:schemeClr val="tx1"/>
                </a:solidFill>
                <a:latin typeface="Calibri" pitchFamily="34" charset="0"/>
              </a:rPr>
              <a:t> Slave DB</a:t>
            </a:r>
            <a:endParaRPr lang="en-US" sz="2200" b="1" dirty="0" smtClean="0">
              <a:solidFill>
                <a:schemeClr val="tx1"/>
              </a:solidFill>
              <a:latin typeface="Calibri" pitchFamily="34" charset="0"/>
            </a:endParaRPr>
          </a:p>
        </p:txBody>
      </p:sp>
      <p:cxnSp>
        <p:nvCxnSpPr>
          <p:cNvPr id="12" name="Straight Arrow Connector 11"/>
          <p:cNvCxnSpPr>
            <a:stCxn id="10" idx="4"/>
            <a:endCxn id="11" idx="2"/>
          </p:cNvCxnSpPr>
          <p:nvPr/>
        </p:nvCxnSpPr>
        <p:spPr bwMode="auto">
          <a:xfrm>
            <a:off x="4993575" y="5448300"/>
            <a:ext cx="2321625" cy="32266"/>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10" idx="1"/>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10" idx="1"/>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10" idx="1"/>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10" idx="1"/>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5334000" y="4953000"/>
            <a:ext cx="1600200" cy="461665"/>
          </a:xfrm>
          <a:prstGeom prst="rect">
            <a:avLst/>
          </a:prstGeom>
          <a:noFill/>
        </p:spPr>
        <p:txBody>
          <a:bodyPr wrap="square" rtlCol="0">
            <a:spAutoFit/>
          </a:bodyPr>
          <a:lstStyle/>
          <a:p>
            <a:r>
              <a:rPr lang="en-US" sz="2400" baseline="0" dirty="0" smtClean="0">
                <a:latin typeface="Calibri" pitchFamily="34" charset="0"/>
              </a:rPr>
              <a:t>Replication</a:t>
            </a:r>
            <a:endParaRPr lang="en-US" sz="2400" baseline="0" dirty="0">
              <a:latin typeface="Calibri" pitchFamily="34" charset="0"/>
            </a:endParaRPr>
          </a:p>
        </p:txBody>
      </p:sp>
      <p:sp>
        <p:nvSpPr>
          <p:cNvPr id="20" name="Rounded Rectangle 19"/>
          <p:cNvSpPr/>
          <p:nvPr/>
        </p:nvSpPr>
        <p:spPr bwMode="auto">
          <a:xfrm>
            <a:off x="3388425" y="1555472"/>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Rounded Rectangle 37"/>
          <p:cNvSpPr/>
          <p:nvPr/>
        </p:nvSpPr>
        <p:spPr bwMode="auto">
          <a:xfrm>
            <a:off x="36576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10" idx="1"/>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xit" presetSubtype="8" fill="hold" grpId="0" nodeType="with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0-ppt_w/2"/>
                                          </p:val>
                                        </p:tav>
                                      </p:tavLst>
                                    </p:anim>
                                    <p:anim calcmode="lin" valueType="num">
                                      <p:cBhvr additive="base">
                                        <p:cTn id="7" dur="500"/>
                                        <p:tgtEl>
                                          <p:spTgt spid="10"/>
                                        </p:tgtEl>
                                        <p:attrNameLst>
                                          <p:attrName>ppt_y</p:attrName>
                                        </p:attrNameLst>
                                      </p:cBhvr>
                                      <p:tavLst>
                                        <p:tav tm="0">
                                          <p:val>
                                            <p:strVal val="ppt_y"/>
                                          </p:val>
                                        </p:tav>
                                        <p:tav tm="100000">
                                          <p:val>
                                            <p:strVal val="ppt_y"/>
                                          </p:val>
                                        </p:tav>
                                      </p:tavLst>
                                    </p:anim>
                                    <p:set>
                                      <p:cBhvr>
                                        <p:cTn id="8" dur="1" fill="hold">
                                          <p:stCondLst>
                                            <p:cond delay="499"/>
                                          </p:stCondLst>
                                        </p:cTn>
                                        <p:tgtEl>
                                          <p:spTgt spid="10"/>
                                        </p:tgtEl>
                                        <p:attrNameLst>
                                          <p:attrName>style.visibility</p:attrName>
                                        </p:attrNameLst>
                                      </p:cBhvr>
                                      <p:to>
                                        <p:strVal val="hidden"/>
                                      </p:to>
                                    </p:set>
                                  </p:childTnLst>
                                </p:cTn>
                              </p:par>
                              <p:par>
                                <p:cTn id="9" presetID="2" presetClass="exit" presetSubtype="8" fill="hold" grpId="0" nodeType="withEffect">
                                  <p:stCondLst>
                                    <p:cond delay="0"/>
                                  </p:stCondLst>
                                  <p:childTnLst>
                                    <p:anim calcmode="lin" valueType="num">
                                      <p:cBhvr additive="base">
                                        <p:cTn id="10" dur="500"/>
                                        <p:tgtEl>
                                          <p:spTgt spid="18"/>
                                        </p:tgtEl>
                                        <p:attrNameLst>
                                          <p:attrName>ppt_x</p:attrName>
                                        </p:attrNameLst>
                                      </p:cBhvr>
                                      <p:tavLst>
                                        <p:tav tm="0">
                                          <p:val>
                                            <p:strVal val="ppt_x"/>
                                          </p:val>
                                        </p:tav>
                                        <p:tav tm="100000">
                                          <p:val>
                                            <p:strVal val="0-ppt_w/2"/>
                                          </p:val>
                                        </p:tav>
                                      </p:tavLst>
                                    </p:anim>
                                    <p:anim calcmode="lin" valueType="num">
                                      <p:cBhvr additive="base">
                                        <p:cTn id="11" dur="500"/>
                                        <p:tgtEl>
                                          <p:spTgt spid="18"/>
                                        </p:tgtEl>
                                        <p:attrNameLst>
                                          <p:attrName>ppt_y</p:attrName>
                                        </p:attrNameLst>
                                      </p:cBhvr>
                                      <p:tavLst>
                                        <p:tav tm="0">
                                          <p:val>
                                            <p:strVal val="ppt_y"/>
                                          </p:val>
                                        </p:tav>
                                        <p:tav tm="100000">
                                          <p:val>
                                            <p:strVal val="ppt_y"/>
                                          </p:val>
                                        </p:tav>
                                      </p:tavLst>
                                    </p:anim>
                                    <p:set>
                                      <p:cBhvr>
                                        <p:cTn id="12" dur="1" fill="hold">
                                          <p:stCondLst>
                                            <p:cond delay="499"/>
                                          </p:stCondLst>
                                        </p:cTn>
                                        <p:tgtEl>
                                          <p:spTgt spid="18"/>
                                        </p:tgtEl>
                                        <p:attrNameLst>
                                          <p:attrName>style.visibility</p:attrName>
                                        </p:attrNameLst>
                                      </p:cBhvr>
                                      <p:to>
                                        <p:strVal val="hidden"/>
                                      </p:to>
                                    </p:set>
                                  </p:childTnLst>
                                </p:cTn>
                              </p:par>
                              <p:par>
                                <p:cTn id="13" presetID="2" presetClass="exit" presetSubtype="8" fill="hold" nodeType="withEffect">
                                  <p:stCondLst>
                                    <p:cond delay="0"/>
                                  </p:stCondLst>
                                  <p:childTnLst>
                                    <p:anim calcmode="lin" valueType="num">
                                      <p:cBhvr additive="base">
                                        <p:cTn id="14" dur="500"/>
                                        <p:tgtEl>
                                          <p:spTgt spid="12"/>
                                        </p:tgtEl>
                                        <p:attrNameLst>
                                          <p:attrName>ppt_x</p:attrName>
                                        </p:attrNameLst>
                                      </p:cBhvr>
                                      <p:tavLst>
                                        <p:tav tm="0">
                                          <p:val>
                                            <p:strVal val="ppt_x"/>
                                          </p:val>
                                        </p:tav>
                                        <p:tav tm="100000">
                                          <p:val>
                                            <p:strVal val="0-ppt_w/2"/>
                                          </p:val>
                                        </p:tav>
                                      </p:tavLst>
                                    </p:anim>
                                    <p:anim calcmode="lin" valueType="num">
                                      <p:cBhvr additive="base">
                                        <p:cTn id="15" dur="500"/>
                                        <p:tgtEl>
                                          <p:spTgt spid="12"/>
                                        </p:tgtEl>
                                        <p:attrNameLst>
                                          <p:attrName>ppt_y</p:attrName>
                                        </p:attrNameLst>
                                      </p:cBhvr>
                                      <p:tavLst>
                                        <p:tav tm="0">
                                          <p:val>
                                            <p:strVal val="ppt_y"/>
                                          </p:val>
                                        </p:tav>
                                        <p:tav tm="100000">
                                          <p:val>
                                            <p:strVal val="ppt_y"/>
                                          </p:val>
                                        </p:tav>
                                      </p:tavLst>
                                    </p:anim>
                                    <p:set>
                                      <p:cBhvr>
                                        <p:cTn id="16" dur="1" fill="hold">
                                          <p:stCondLst>
                                            <p:cond delay="499"/>
                                          </p:stCondLst>
                                        </p:cTn>
                                        <p:tgtEl>
                                          <p:spTgt spid="12"/>
                                        </p:tgtEl>
                                        <p:attrNameLst>
                                          <p:attrName>style.visibility</p:attrName>
                                        </p:attrNameLst>
                                      </p:cBhvr>
                                      <p:to>
                                        <p:strVal val="hidden"/>
                                      </p:to>
                                    </p:set>
                                  </p:childTnLst>
                                </p:cTn>
                              </p:par>
                              <p:par>
                                <p:cTn id="17" presetID="2" presetClass="exit" presetSubtype="8" fill="hold" grpId="0" nodeType="withEffect">
                                  <p:stCondLst>
                                    <p:cond delay="0"/>
                                  </p:stCondLst>
                                  <p:childTnLst>
                                    <p:anim calcmode="lin" valueType="num">
                                      <p:cBhvr additive="base">
                                        <p:cTn id="18" dur="500"/>
                                        <p:tgtEl>
                                          <p:spTgt spid="11"/>
                                        </p:tgtEl>
                                        <p:attrNameLst>
                                          <p:attrName>ppt_x</p:attrName>
                                        </p:attrNameLst>
                                      </p:cBhvr>
                                      <p:tavLst>
                                        <p:tav tm="0">
                                          <p:val>
                                            <p:strVal val="ppt_x"/>
                                          </p:val>
                                        </p:tav>
                                        <p:tav tm="100000">
                                          <p:val>
                                            <p:strVal val="0-ppt_w/2"/>
                                          </p:val>
                                        </p:tav>
                                      </p:tavLst>
                                    </p:anim>
                                    <p:anim calcmode="lin" valueType="num">
                                      <p:cBhvr additive="base">
                                        <p:cTn id="19" dur="500"/>
                                        <p:tgtEl>
                                          <p:spTgt spid="11"/>
                                        </p:tgtEl>
                                        <p:attrNameLst>
                                          <p:attrName>ppt_y</p:attrName>
                                        </p:attrNameLst>
                                      </p:cBhvr>
                                      <p:tavLst>
                                        <p:tav tm="0">
                                          <p:val>
                                            <p:strVal val="ppt_y"/>
                                          </p:val>
                                        </p:tav>
                                        <p:tav tm="100000">
                                          <p:val>
                                            <p:strVal val="ppt_y"/>
                                          </p:val>
                                        </p:tav>
                                      </p:tavLst>
                                    </p:anim>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357158" y="274638"/>
            <a:ext cx="8329642" cy="1143000"/>
          </a:xfrm>
        </p:spPr>
        <p:txBody>
          <a:bodyPr/>
          <a:lstStyle/>
          <a:p>
            <a:r>
              <a:rPr lang="en-US" dirty="0" smtClean="0">
                <a:solidFill>
                  <a:srgbClr val="FF0000"/>
                </a:solidFill>
              </a:rPr>
              <a:t>Highlights of 2</a:t>
            </a:r>
            <a:r>
              <a:rPr lang="en-US" baseline="30000" dirty="0" smtClean="0">
                <a:solidFill>
                  <a:srgbClr val="FF0000"/>
                </a:solidFill>
              </a:rPr>
              <a:t>nd</a:t>
            </a:r>
            <a:r>
              <a:rPr lang="en-US" dirty="0" smtClean="0">
                <a:solidFill>
                  <a:srgbClr val="FF0000"/>
                </a:solidFill>
              </a:rPr>
              <a:t> Gen. Systems</a:t>
            </a:r>
            <a:endParaRPr lang="zh-CN" altLang="en-US" dirty="0">
              <a:solidFill>
                <a:srgbClr val="FF0000"/>
              </a:solidFill>
            </a:endParaRPr>
          </a:p>
        </p:txBody>
      </p:sp>
      <p:sp>
        <p:nvSpPr>
          <p:cNvPr id="3" name="Content Placeholder 2"/>
          <p:cNvSpPr>
            <a:spLocks noGrp="1"/>
          </p:cNvSpPr>
          <p:nvPr>
            <p:ph idx="1"/>
          </p:nvPr>
        </p:nvSpPr>
        <p:spPr/>
        <p:txBody>
          <a:bodyPr/>
          <a:lstStyle/>
          <a:p>
            <a:r>
              <a:rPr lang="en-US" dirty="0" smtClean="0">
                <a:solidFill>
                  <a:srgbClr val="0070C0"/>
                </a:solidFill>
              </a:rPr>
              <a:t>Design Principles</a:t>
            </a:r>
          </a:p>
          <a:p>
            <a:pPr lvl="1"/>
            <a:r>
              <a:rPr lang="en-US" dirty="0" smtClean="0"/>
              <a:t>Separate System and Application State</a:t>
            </a:r>
          </a:p>
          <a:p>
            <a:pPr lvl="1"/>
            <a:r>
              <a:rPr lang="en-US" dirty="0" smtClean="0"/>
              <a:t>Limit interactions to a single node</a:t>
            </a:r>
          </a:p>
          <a:p>
            <a:pPr lvl="1"/>
            <a:r>
              <a:rPr lang="en-US" dirty="0" smtClean="0"/>
              <a:t>Decouple Ownership from Data Storage</a:t>
            </a:r>
          </a:p>
          <a:p>
            <a:pPr lvl="1"/>
            <a:r>
              <a:rPr lang="en-US" dirty="0" smtClean="0"/>
              <a:t>Limited distributed synchronization is practical</a:t>
            </a:r>
          </a:p>
          <a:p>
            <a:r>
              <a:rPr lang="en-US" dirty="0" smtClean="0">
                <a:solidFill>
                  <a:srgbClr val="0070C0"/>
                </a:solidFill>
              </a:rPr>
              <a:t>Design Paradigms:</a:t>
            </a:r>
          </a:p>
          <a:p>
            <a:pPr lvl="1"/>
            <a:r>
              <a:rPr lang="en-US" dirty="0" smtClean="0"/>
              <a:t>Static Partitioning</a:t>
            </a:r>
          </a:p>
          <a:p>
            <a:pPr lvl="1"/>
            <a:r>
              <a:rPr lang="en-US" dirty="0" smtClean="0"/>
              <a:t>Dynamic Partitioning</a:t>
            </a:r>
          </a:p>
          <a:p>
            <a:endParaRPr lang="en-US" dirty="0" smtClean="0"/>
          </a:p>
          <a:p>
            <a:endParaRPr lang="en-US" b="1" dirty="0" smtClean="0">
              <a:solidFill>
                <a:srgbClr val="00B0F0"/>
              </a:solidFill>
            </a:endParaRPr>
          </a:p>
          <a:p>
            <a:endParaRPr lang="en-US" b="1" dirty="0" smtClean="0"/>
          </a:p>
          <a:p>
            <a:endParaRPr lang="en-US" b="1" dirty="0" smtClean="0"/>
          </a:p>
          <a:p>
            <a:endParaRPr lang="en-US" b="1" dirty="0" smtClean="0"/>
          </a:p>
          <a:p>
            <a:pPr lvl="1"/>
            <a:endParaRPr lang="en-US" b="1" dirty="0" smtClean="0"/>
          </a:p>
          <a:p>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85720" y="214290"/>
            <a:ext cx="7772400" cy="1470025"/>
          </a:xfrm>
        </p:spPr>
        <p:txBody>
          <a:bodyPr>
            <a:normAutofit/>
          </a:bodyPr>
          <a:lstStyle/>
          <a:p>
            <a:pPr algn="ctr"/>
            <a:r>
              <a:rPr lang="en-US" altLang="zh-CN" sz="4200" dirty="0" smtClean="0">
                <a:solidFill>
                  <a:srgbClr val="00B050"/>
                </a:solidFill>
              </a:rPr>
              <a:t>Multi-Tenancy</a:t>
            </a:r>
            <a:endParaRPr lang="zh-CN" altLang="en-US" sz="4200" dirty="0">
              <a:solidFill>
                <a:srgbClr val="00B050"/>
              </a:solidFill>
            </a:endParaRPr>
          </a:p>
        </p:txBody>
      </p:sp>
      <p:sp>
        <p:nvSpPr>
          <p:cNvPr id="3" name="内容占位符 2"/>
          <p:cNvSpPr>
            <a:spLocks noGrp="1"/>
          </p:cNvSpPr>
          <p:nvPr>
            <p:ph type="subTitle" idx="1"/>
          </p:nvPr>
        </p:nvSpPr>
        <p:spPr>
          <a:xfrm>
            <a:off x="214282" y="1857364"/>
            <a:ext cx="8286808" cy="3214710"/>
          </a:xfrm>
        </p:spPr>
        <p:txBody>
          <a:bodyPr>
            <a:normAutofit/>
          </a:bodyPr>
          <a:lstStyle/>
          <a:p>
            <a:pPr lvl="1" algn="l">
              <a:buFont typeface="Wingdings" pitchFamily="2" charset="2"/>
              <a:buChar char="Ø"/>
            </a:pPr>
            <a:r>
              <a:rPr lang="en-US" dirty="0" smtClean="0">
                <a:solidFill>
                  <a:schemeClr val="tx1"/>
                </a:solidFill>
              </a:rPr>
              <a:t>Multi-tenancy Models</a:t>
            </a:r>
          </a:p>
          <a:p>
            <a:pPr lvl="1" algn="l">
              <a:buFont typeface="Wingdings" pitchFamily="2" charset="2"/>
              <a:buChar char="Ø"/>
            </a:pPr>
            <a:r>
              <a:rPr lang="en-US" dirty="0" smtClean="0">
                <a:solidFill>
                  <a:schemeClr val="tx1"/>
                </a:solidFill>
              </a:rPr>
              <a:t>Multi-tenancy for </a:t>
            </a:r>
            <a:r>
              <a:rPr lang="en-US" dirty="0" err="1" smtClean="0">
                <a:solidFill>
                  <a:schemeClr val="tx1"/>
                </a:solidFill>
              </a:rPr>
              <a:t>SaaS</a:t>
            </a:r>
            <a:endParaRPr lang="en-US" dirty="0" smtClean="0">
              <a:solidFill>
                <a:schemeClr val="tx1"/>
              </a:solidFill>
            </a:endParaRPr>
          </a:p>
          <a:p>
            <a:pPr lvl="1" algn="l">
              <a:buFont typeface="Wingdings" pitchFamily="2" charset="2"/>
              <a:buChar char="Ø"/>
            </a:pPr>
            <a:r>
              <a:rPr lang="en-US" dirty="0" smtClean="0">
                <a:solidFill>
                  <a:schemeClr val="tx1"/>
                </a:solidFill>
              </a:rPr>
              <a:t>Tools for Elasticity</a:t>
            </a:r>
          </a:p>
          <a:p>
            <a:pPr lvl="3" algn="l">
              <a:buFont typeface="Wingdings" pitchFamily="2" charset="2"/>
              <a:buChar char="ü"/>
            </a:pPr>
            <a:r>
              <a:rPr lang="en-US" sz="2400" dirty="0" smtClean="0">
                <a:solidFill>
                  <a:schemeClr val="tx1"/>
                </a:solidFill>
              </a:rPr>
              <a:t>Zephyr</a:t>
            </a:r>
          </a:p>
          <a:p>
            <a:pPr lvl="3" algn="l">
              <a:buFont typeface="Wingdings" pitchFamily="2" charset="2"/>
              <a:buChar char="ü"/>
            </a:pPr>
            <a:r>
              <a:rPr lang="en-US" sz="2400" dirty="0" smtClean="0">
                <a:solidFill>
                  <a:schemeClr val="tx1"/>
                </a:solidFill>
              </a:rPr>
              <a:t>Albatross</a:t>
            </a:r>
          </a:p>
          <a:p>
            <a:pPr lvl="1"/>
            <a:endParaRPr lang="en-US" dirty="0" smtClean="0">
              <a:solidFill>
                <a:schemeClr val="tx1"/>
              </a:solidFill>
            </a:endParaRPr>
          </a:p>
          <a:p>
            <a:endParaRPr lang="zh-CN" altLang="en-US" dirty="0"/>
          </a:p>
        </p:txBody>
      </p:sp>
      <p:sp>
        <p:nvSpPr>
          <p:cNvPr id="4" name="TextBox 3"/>
          <p:cNvSpPr txBox="1"/>
          <p:nvPr/>
        </p:nvSpPr>
        <p:spPr>
          <a:xfrm>
            <a:off x="0" y="0"/>
            <a:ext cx="2286016" cy="584775"/>
          </a:xfrm>
          <a:prstGeom prst="rect">
            <a:avLst/>
          </a:prstGeom>
          <a:noFill/>
        </p:spPr>
        <p:txBody>
          <a:bodyPr wrap="square" rtlCol="0">
            <a:spAutoFit/>
          </a:bodyPr>
          <a:lstStyle/>
          <a:p>
            <a:r>
              <a:rPr lang="en-US" altLang="zh-CN" sz="3200" b="1" dirty="0" smtClean="0">
                <a:solidFill>
                  <a:srgbClr val="FFC000"/>
                </a:solidFill>
              </a:rPr>
              <a:t>Outline</a:t>
            </a:r>
            <a:endParaRPr lang="zh-CN" altLang="en-US" sz="3200" b="1" dirty="0">
              <a:solidFill>
                <a:srgbClr val="FFC000"/>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290"/>
            <a:ext cx="8229600" cy="1143000"/>
          </a:xfrm>
        </p:spPr>
        <p:txBody>
          <a:bodyPr/>
          <a:lstStyle/>
          <a:p>
            <a:r>
              <a:rPr lang="en-US" dirty="0" smtClean="0">
                <a:solidFill>
                  <a:srgbClr val="00B050"/>
                </a:solidFill>
              </a:rPr>
              <a:t>Multitenancy</a:t>
            </a:r>
            <a:endParaRPr lang="en-US" dirty="0">
              <a:solidFill>
                <a:srgbClr val="00B050"/>
              </a:solidFill>
            </a:endParaRPr>
          </a:p>
        </p:txBody>
      </p:sp>
      <p:sp>
        <p:nvSpPr>
          <p:cNvPr id="3" name="Content Placeholder 2"/>
          <p:cNvSpPr>
            <a:spLocks noGrp="1"/>
          </p:cNvSpPr>
          <p:nvPr>
            <p:ph idx="1"/>
          </p:nvPr>
        </p:nvSpPr>
        <p:spPr>
          <a:xfrm>
            <a:off x="285720" y="1357298"/>
            <a:ext cx="8715436" cy="5000660"/>
          </a:xfrm>
        </p:spPr>
        <p:txBody>
          <a:bodyPr>
            <a:normAutofit lnSpcReduction="10000"/>
          </a:bodyPr>
          <a:lstStyle/>
          <a:p>
            <a:r>
              <a:rPr lang="en-US" dirty="0" smtClean="0"/>
              <a:t>Multi-tenancy is a paradigm in which a service provider hosts </a:t>
            </a:r>
            <a:r>
              <a:rPr lang="en-US" b="1" dirty="0" smtClean="0">
                <a:solidFill>
                  <a:srgbClr val="FF0000"/>
                </a:solidFill>
              </a:rPr>
              <a:t>multiple clients</a:t>
            </a:r>
            <a:r>
              <a:rPr lang="en-US" dirty="0" smtClean="0"/>
              <a:t> (tenants) on a </a:t>
            </a:r>
            <a:r>
              <a:rPr lang="en-US" b="1" dirty="0" smtClean="0">
                <a:solidFill>
                  <a:srgbClr val="00B050"/>
                </a:solidFill>
              </a:rPr>
              <a:t>single shared</a:t>
            </a:r>
            <a:r>
              <a:rPr lang="en-US" dirty="0" smtClean="0"/>
              <a:t> stack of </a:t>
            </a:r>
            <a:r>
              <a:rPr lang="en-US" b="1" dirty="0" smtClean="0">
                <a:solidFill>
                  <a:srgbClr val="0070C0"/>
                </a:solidFill>
              </a:rPr>
              <a:t>software</a:t>
            </a:r>
            <a:r>
              <a:rPr lang="en-US" dirty="0" smtClean="0"/>
              <a:t> and </a:t>
            </a:r>
            <a:r>
              <a:rPr lang="en-US" b="1" dirty="0" smtClean="0">
                <a:solidFill>
                  <a:srgbClr val="7030A0"/>
                </a:solidFill>
              </a:rPr>
              <a:t>hardware</a:t>
            </a:r>
          </a:p>
          <a:p>
            <a:r>
              <a:rPr lang="en-US" dirty="0" smtClean="0"/>
              <a:t>Need resource </a:t>
            </a:r>
            <a:r>
              <a:rPr lang="en-US" dirty="0" smtClean="0">
                <a:solidFill>
                  <a:srgbClr val="FF0000"/>
                </a:solidFill>
              </a:rPr>
              <a:t>consolidation</a:t>
            </a:r>
          </a:p>
          <a:p>
            <a:pPr lvl="1"/>
            <a:r>
              <a:rPr lang="en-US" dirty="0" smtClean="0"/>
              <a:t>Running databases is </a:t>
            </a:r>
            <a:r>
              <a:rPr lang="en-US" dirty="0" smtClean="0">
                <a:solidFill>
                  <a:srgbClr val="FF0000"/>
                </a:solidFill>
              </a:rPr>
              <a:t>expensive</a:t>
            </a:r>
            <a:endParaRPr lang="en-US" b="1" dirty="0" smtClean="0">
              <a:solidFill>
                <a:srgbClr val="FF0000"/>
              </a:solidFill>
            </a:endParaRPr>
          </a:p>
          <a:p>
            <a:r>
              <a:rPr lang="en-US" dirty="0" smtClean="0">
                <a:solidFill>
                  <a:srgbClr val="0070C0"/>
                </a:solidFill>
              </a:rPr>
              <a:t>Virtualization</a:t>
            </a:r>
            <a:r>
              <a:rPr lang="en-US" dirty="0" smtClean="0"/>
              <a:t> – Multitenancy in the hardware layer</a:t>
            </a:r>
          </a:p>
          <a:p>
            <a:pPr lvl="1"/>
            <a:r>
              <a:rPr lang="en-US" dirty="0" smtClean="0"/>
              <a:t>Major </a:t>
            </a:r>
            <a:r>
              <a:rPr lang="en-US" dirty="0" smtClean="0">
                <a:solidFill>
                  <a:srgbClr val="FF0000"/>
                </a:solidFill>
              </a:rPr>
              <a:t>enabling technology </a:t>
            </a:r>
            <a:r>
              <a:rPr lang="en-US" dirty="0" smtClean="0"/>
              <a:t>for cloud infrastructure</a:t>
            </a:r>
          </a:p>
          <a:p>
            <a:r>
              <a:rPr lang="en-US" b="1" dirty="0" smtClean="0">
                <a:solidFill>
                  <a:srgbClr val="FF0000"/>
                </a:solidFill>
              </a:rPr>
              <a:t>Virtualization in the database tier</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00B050"/>
                </a:solidFill>
              </a:rPr>
              <a:t>Multitenancy as a Phone Booth</a:t>
            </a:r>
            <a:endParaRPr lang="en-US" dirty="0">
              <a:solidFill>
                <a:srgbClr val="00B050"/>
              </a:solidFill>
            </a:endParaRPr>
          </a:p>
        </p:txBody>
      </p:sp>
      <p:sp>
        <p:nvSpPr>
          <p:cNvPr id="3" name="Text Placeholder 2"/>
          <p:cNvSpPr>
            <a:spLocks noGrp="1"/>
          </p:cNvSpPr>
          <p:nvPr>
            <p:ph type="body" idx="1"/>
          </p:nvPr>
        </p:nvSpPr>
        <p:spPr>
          <a:xfrm>
            <a:off x="457200" y="5410200"/>
            <a:ext cx="4040188" cy="639762"/>
          </a:xfrm>
          <a:solidFill>
            <a:schemeClr val="accent6"/>
          </a:solidFill>
        </p:spPr>
        <p:txBody>
          <a:bodyPr/>
          <a:lstStyle/>
          <a:p>
            <a:r>
              <a:rPr lang="en-US" b="1" dirty="0" smtClean="0"/>
              <a:t>What the tenant wants…</a:t>
            </a:r>
            <a:endParaRPr lang="en-US" b="1" dirty="0"/>
          </a:p>
        </p:txBody>
      </p:sp>
      <p:sp>
        <p:nvSpPr>
          <p:cNvPr id="4" name="Text Placeholder 3"/>
          <p:cNvSpPr>
            <a:spLocks noGrp="1"/>
          </p:cNvSpPr>
          <p:nvPr>
            <p:ph type="body" sz="half" idx="3"/>
          </p:nvPr>
        </p:nvSpPr>
        <p:spPr>
          <a:xfrm>
            <a:off x="4645026" y="5410200"/>
            <a:ext cx="4041774" cy="762000"/>
          </a:xfrm>
          <a:solidFill>
            <a:schemeClr val="accent6"/>
          </a:solidFill>
        </p:spPr>
        <p:txBody>
          <a:bodyPr>
            <a:normAutofit lnSpcReduction="10000"/>
          </a:bodyPr>
          <a:lstStyle/>
          <a:p>
            <a:r>
              <a:rPr lang="en-US" b="1" dirty="0" smtClean="0"/>
              <a:t>What the service provider wants…</a:t>
            </a:r>
            <a:endParaRPr lang="en-US" b="1" dirty="0"/>
          </a:p>
        </p:txBody>
      </p:sp>
      <p:pic>
        <p:nvPicPr>
          <p:cNvPr id="9" name="Content Placeholder 8"/>
          <p:cNvPicPr>
            <a:picLocks noGrp="1" noChangeAspect="1"/>
          </p:cNvPicPr>
          <p:nvPr>
            <p:ph sz="quarter" idx="2"/>
          </p:nvPr>
        </p:nvPicPr>
        <p:blipFill>
          <a:blip r:embed="rId2" cstate="print">
            <a:extLst>
              <a:ext uri="{28A0092B-C50C-407E-A947-70E740481C1C}">
                <a14:useLocalDpi xmlns="" xmlns:a14="http://schemas.microsoft.com/office/drawing/2010/main" val="0"/>
              </a:ext>
            </a:extLst>
          </a:blip>
          <a:stretch>
            <a:fillRect/>
          </a:stretch>
        </p:blipFill>
        <p:spPr>
          <a:xfrm>
            <a:off x="457200" y="1828800"/>
            <a:ext cx="4040188" cy="2650363"/>
          </a:xfrm>
          <a:effectLst>
            <a:outerShdw blurRad="50800" dist="38100" dir="2700000" algn="tl" rotWithShape="0">
              <a:prstClr val="black">
                <a:alpha val="40000"/>
              </a:prstClr>
            </a:outerShdw>
          </a:effectLst>
        </p:spPr>
      </p:pic>
      <p:pic>
        <p:nvPicPr>
          <p:cNvPr id="10" name="Content Placeholder 9"/>
          <p:cNvPicPr>
            <a:picLocks noGrp="1" noChangeAspect="1"/>
          </p:cNvPicPr>
          <p:nvPr>
            <p:ph sz="quarter" idx="4"/>
          </p:nvPr>
        </p:nvPicPr>
        <p:blipFill>
          <a:blip r:embed="rId3" cstate="print">
            <a:extLst>
              <a:ext uri="{28A0092B-C50C-407E-A947-70E740481C1C}">
                <a14:useLocalDpi xmlns="" xmlns:a14="http://schemas.microsoft.com/office/drawing/2010/main" val="0"/>
              </a:ext>
            </a:extLst>
          </a:blip>
          <a:stretch>
            <a:fillRect/>
          </a:stretch>
        </p:blipFill>
        <p:spPr>
          <a:xfrm>
            <a:off x="5181600" y="1447800"/>
            <a:ext cx="2918577" cy="3465811"/>
          </a:xfrm>
          <a:effectLst>
            <a:outerShdw blurRad="50800" dist="38100" dir="2700000" algn="tl" rotWithShape="0">
              <a:prstClr val="black">
                <a:alpha val="40000"/>
              </a:prstClr>
            </a:outerShdw>
          </a:effectLst>
        </p:spPr>
      </p:pic>
    </p:spTree>
    <p:extLst>
      <p:ext uri="{BB962C8B-B14F-4D97-AF65-F5344CB8AC3E}">
        <p14:creationId xmlns="" xmlns:p14="http://schemas.microsoft.com/office/powerpoint/2010/main" val="4164287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42" name="Rectangle 2"/>
          <p:cNvSpPr>
            <a:spLocks noGrp="1" noChangeArrowheads="1"/>
          </p:cNvSpPr>
          <p:nvPr>
            <p:ph type="title"/>
          </p:nvPr>
        </p:nvSpPr>
        <p:spPr>
          <a:xfrm>
            <a:off x="304800" y="304800"/>
            <a:ext cx="8382000" cy="914400"/>
          </a:xfrm>
        </p:spPr>
        <p:txBody>
          <a:bodyPr/>
          <a:lstStyle/>
          <a:p>
            <a:pPr defTabSz="1014413"/>
            <a:r>
              <a:rPr lang="en-US" altLang="zh-CN" dirty="0">
                <a:ea typeface="宋体" pitchFamily="2" charset="-122"/>
              </a:rPr>
              <a:t>Multi-tenancy Challenges</a:t>
            </a:r>
          </a:p>
        </p:txBody>
      </p:sp>
      <p:sp>
        <p:nvSpPr>
          <p:cNvPr id="5847043" name="Rectangle 3"/>
          <p:cNvSpPr>
            <a:spLocks noChangeArrowheads="1"/>
          </p:cNvSpPr>
          <p:nvPr/>
        </p:nvSpPr>
        <p:spPr bwMode="auto">
          <a:xfrm>
            <a:off x="1752600" y="4640263"/>
            <a:ext cx="4800600" cy="1006475"/>
          </a:xfrm>
          <a:prstGeom prst="rect">
            <a:avLst/>
          </a:prstGeom>
          <a:noFill/>
          <a:ln w="9525" algn="ctr">
            <a:noFill/>
            <a:miter lim="800000"/>
            <a:headEnd/>
            <a:tailEnd/>
          </a:ln>
          <a:effectLst/>
        </p:spPr>
        <p:txBody>
          <a:bodyPr>
            <a:spAutoFit/>
          </a:bodyPr>
          <a:lstStyle/>
          <a:p>
            <a:pPr algn="l" eaLnBrk="0" hangingPunct="0"/>
            <a:r>
              <a:rPr lang="en-US" altLang="zh-CN" sz="2000">
                <a:solidFill>
                  <a:srgbClr val="000099"/>
                </a:solidFill>
              </a:rPr>
              <a:t>Isolation, Scalability,</a:t>
            </a:r>
            <a:r>
              <a:rPr lang="en-US" altLang="zh-CN" sz="2000"/>
              <a:t> </a:t>
            </a:r>
            <a:r>
              <a:rPr lang="en-US" altLang="zh-CN" sz="2000">
                <a:solidFill>
                  <a:srgbClr val="000099"/>
                </a:solidFill>
              </a:rPr>
              <a:t>Performance, Customization, Resource Utilization, Metering …</a:t>
            </a:r>
          </a:p>
        </p:txBody>
      </p:sp>
      <p:sp>
        <p:nvSpPr>
          <p:cNvPr id="5847044" name="Rectangle 4"/>
          <p:cNvSpPr>
            <a:spLocks noChangeArrowheads="1"/>
          </p:cNvSpPr>
          <p:nvPr/>
        </p:nvSpPr>
        <p:spPr bwMode="auto">
          <a:xfrm>
            <a:off x="1982788" y="2768600"/>
            <a:ext cx="2760662" cy="641350"/>
          </a:xfrm>
          <a:prstGeom prst="rect">
            <a:avLst/>
          </a:prstGeom>
          <a:noFill/>
          <a:ln w="9525" algn="ctr">
            <a:noFill/>
            <a:miter lim="800000"/>
            <a:headEnd/>
            <a:tailEnd/>
          </a:ln>
          <a:effectLst/>
        </p:spPr>
        <p:txBody>
          <a:bodyPr>
            <a:spAutoFit/>
          </a:bodyPr>
          <a:lstStyle/>
          <a:p>
            <a:pPr algn="l">
              <a:spcBef>
                <a:spcPct val="40000"/>
              </a:spcBef>
              <a:buClr>
                <a:schemeClr val="bg1"/>
              </a:buClr>
              <a:buFont typeface="Wingdings" pitchFamily="2" charset="2"/>
              <a:buNone/>
            </a:pPr>
            <a:r>
              <a:rPr lang="en-US" altLang="zh-CN" sz="1800">
                <a:solidFill>
                  <a:schemeClr val="bg1"/>
                </a:solidFill>
              </a:rPr>
              <a:t>Virtual Multi-Tenant Layer</a:t>
            </a:r>
          </a:p>
        </p:txBody>
      </p:sp>
      <p:sp>
        <p:nvSpPr>
          <p:cNvPr id="5847046" name="Rectangle 6"/>
          <p:cNvSpPr>
            <a:spLocks noChangeArrowheads="1"/>
          </p:cNvSpPr>
          <p:nvPr/>
        </p:nvSpPr>
        <p:spPr bwMode="auto">
          <a:xfrm>
            <a:off x="1982788" y="2768600"/>
            <a:ext cx="2760662" cy="641350"/>
          </a:xfrm>
          <a:prstGeom prst="rect">
            <a:avLst/>
          </a:prstGeom>
          <a:noFill/>
          <a:ln w="9525" algn="ctr">
            <a:noFill/>
            <a:miter lim="800000"/>
            <a:headEnd/>
            <a:tailEnd/>
          </a:ln>
          <a:effectLst/>
        </p:spPr>
        <p:txBody>
          <a:bodyPr>
            <a:spAutoFit/>
          </a:bodyPr>
          <a:lstStyle/>
          <a:p>
            <a:pPr algn="l">
              <a:spcBef>
                <a:spcPct val="40000"/>
              </a:spcBef>
              <a:buClr>
                <a:schemeClr val="bg1"/>
              </a:buClr>
              <a:buFont typeface="Wingdings" pitchFamily="2" charset="2"/>
              <a:buNone/>
            </a:pPr>
            <a:r>
              <a:rPr lang="en-US" altLang="zh-CN" sz="1800">
                <a:solidFill>
                  <a:schemeClr val="bg1"/>
                </a:solidFill>
              </a:rPr>
              <a:t>Virtual Multi-Tenant Layer</a:t>
            </a:r>
          </a:p>
        </p:txBody>
      </p:sp>
      <p:sp>
        <p:nvSpPr>
          <p:cNvPr id="5847047" name="Rectangle 7"/>
          <p:cNvSpPr>
            <a:spLocks noChangeArrowheads="1"/>
          </p:cNvSpPr>
          <p:nvPr/>
        </p:nvSpPr>
        <p:spPr bwMode="auto">
          <a:xfrm>
            <a:off x="1982788" y="2768600"/>
            <a:ext cx="2760662" cy="641350"/>
          </a:xfrm>
          <a:prstGeom prst="rect">
            <a:avLst/>
          </a:prstGeom>
          <a:noFill/>
          <a:ln w="9525" algn="ctr">
            <a:noFill/>
            <a:miter lim="800000"/>
            <a:headEnd/>
            <a:tailEnd/>
          </a:ln>
          <a:effectLst/>
        </p:spPr>
        <p:txBody>
          <a:bodyPr>
            <a:spAutoFit/>
          </a:bodyPr>
          <a:lstStyle/>
          <a:p>
            <a:pPr algn="l">
              <a:spcBef>
                <a:spcPct val="40000"/>
              </a:spcBef>
              <a:buClr>
                <a:schemeClr val="bg1"/>
              </a:buClr>
              <a:buFont typeface="Wingdings" pitchFamily="2" charset="2"/>
              <a:buNone/>
            </a:pPr>
            <a:r>
              <a:rPr lang="en-US" altLang="zh-CN" sz="1800">
                <a:solidFill>
                  <a:schemeClr val="bg1"/>
                </a:solidFill>
              </a:rPr>
              <a:t>Virtual Multi-Tenant Layer</a:t>
            </a:r>
          </a:p>
        </p:txBody>
      </p:sp>
      <p:grpSp>
        <p:nvGrpSpPr>
          <p:cNvPr id="2" name="Group 8"/>
          <p:cNvGrpSpPr>
            <a:grpSpLocks/>
          </p:cNvGrpSpPr>
          <p:nvPr/>
        </p:nvGrpSpPr>
        <p:grpSpPr bwMode="auto">
          <a:xfrm>
            <a:off x="1766888" y="1905000"/>
            <a:ext cx="4248150" cy="2447925"/>
            <a:chOff x="204" y="981"/>
            <a:chExt cx="2223" cy="1720"/>
          </a:xfrm>
        </p:grpSpPr>
        <p:pic>
          <p:nvPicPr>
            <p:cNvPr id="5847049" name="Picture 9"/>
            <p:cNvPicPr>
              <a:picLocks noChangeAspect="1" noChangeArrowheads="1"/>
            </p:cNvPicPr>
            <p:nvPr/>
          </p:nvPicPr>
          <p:blipFill>
            <a:blip r:embed="rId3" cstate="print"/>
            <a:srcRect/>
            <a:stretch>
              <a:fillRect/>
            </a:stretch>
          </p:blipFill>
          <p:spPr bwMode="auto">
            <a:xfrm>
              <a:off x="204" y="981"/>
              <a:ext cx="2223" cy="1720"/>
            </a:xfrm>
            <a:prstGeom prst="rect">
              <a:avLst/>
            </a:prstGeom>
            <a:noFill/>
            <a:ln w="9525" algn="ctr">
              <a:noFill/>
              <a:miter lim="800000"/>
              <a:headEnd/>
              <a:tailEnd/>
            </a:ln>
            <a:effectLst/>
          </p:spPr>
        </p:pic>
        <p:sp>
          <p:nvSpPr>
            <p:cNvPr id="5847050" name="Rectangle 10"/>
            <p:cNvSpPr>
              <a:spLocks noChangeArrowheads="1"/>
            </p:cNvSpPr>
            <p:nvPr/>
          </p:nvSpPr>
          <p:spPr bwMode="auto">
            <a:xfrm>
              <a:off x="265" y="1253"/>
              <a:ext cx="1925" cy="281"/>
            </a:xfrm>
            <a:prstGeom prst="rect">
              <a:avLst/>
            </a:prstGeom>
            <a:noFill/>
            <a:ln w="9525" algn="ctr">
              <a:noFill/>
              <a:miter lim="800000"/>
              <a:headEnd/>
              <a:tailEnd/>
            </a:ln>
            <a:effectLst/>
          </p:spPr>
          <p:txBody>
            <a:bodyPr wrap="square">
              <a:spAutoFit/>
            </a:bodyPr>
            <a:lstStyle/>
            <a:p>
              <a:pPr algn="l">
                <a:spcBef>
                  <a:spcPct val="40000"/>
                </a:spcBef>
                <a:buClr>
                  <a:schemeClr val="bg1"/>
                </a:buClr>
                <a:buFont typeface="Wingdings" pitchFamily="2" charset="2"/>
                <a:buNone/>
              </a:pPr>
              <a:r>
                <a:rPr lang="en-US" altLang="zh-CN" sz="1800" dirty="0">
                  <a:solidFill>
                    <a:schemeClr val="bg1"/>
                  </a:solidFill>
                </a:rPr>
                <a:t>         </a:t>
              </a:r>
              <a:r>
                <a:rPr lang="en-US" altLang="zh-CN" sz="2000" dirty="0">
                  <a:solidFill>
                    <a:schemeClr val="bg1"/>
                  </a:solidFill>
                </a:rPr>
                <a:t>DB Multi-Tenant Layer</a:t>
              </a:r>
            </a:p>
          </p:txBody>
        </p:sp>
      </p:grpSp>
      <p:sp>
        <p:nvSpPr>
          <p:cNvPr id="5847052" name="Oval 12"/>
          <p:cNvSpPr>
            <a:spLocks noChangeArrowheads="1"/>
          </p:cNvSpPr>
          <p:nvPr/>
        </p:nvSpPr>
        <p:spPr bwMode="auto">
          <a:xfrm>
            <a:off x="2414588" y="2209800"/>
            <a:ext cx="2881312" cy="1439862"/>
          </a:xfrm>
          <a:prstGeom prst="ellipse">
            <a:avLst/>
          </a:prstGeom>
          <a:noFill/>
          <a:ln w="28575" algn="ctr">
            <a:solidFill>
              <a:srgbClr val="FF0000"/>
            </a:solidFill>
            <a:round/>
            <a:headEnd/>
            <a:tailEnd/>
          </a:ln>
          <a:effectLst/>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543956" cy="4525963"/>
          </a:xfrm>
        </p:spPr>
        <p:txBody>
          <a:bodyPr>
            <a:normAutofit lnSpcReduction="10000"/>
          </a:bodyPr>
          <a:lstStyle/>
          <a:p>
            <a:r>
              <a:rPr lang="en-US" dirty="0" smtClean="0"/>
              <a:t>Traditional database systems focused on scale up for a </a:t>
            </a:r>
            <a:r>
              <a:rPr lang="en-US" dirty="0" smtClean="0">
                <a:solidFill>
                  <a:srgbClr val="FF0000"/>
                </a:solidFill>
              </a:rPr>
              <a:t>single user </a:t>
            </a:r>
            <a:r>
              <a:rPr lang="en-US" dirty="0" smtClean="0"/>
              <a:t>(tenant).</a:t>
            </a:r>
          </a:p>
          <a:p>
            <a:r>
              <a:rPr lang="en-US" dirty="0"/>
              <a:t>Forcing community to reexamine the database layer</a:t>
            </a:r>
            <a:r>
              <a:rPr lang="en-US" dirty="0" smtClean="0"/>
              <a:t>.</a:t>
            </a:r>
          </a:p>
          <a:p>
            <a:r>
              <a:rPr lang="en-US" dirty="0" smtClean="0">
                <a:solidFill>
                  <a:srgbClr val="0070C0"/>
                </a:solidFill>
              </a:rPr>
              <a:t>Goals today</a:t>
            </a:r>
            <a:r>
              <a:rPr lang="en-US" dirty="0" smtClean="0"/>
              <a:t>:</a:t>
            </a:r>
          </a:p>
          <a:p>
            <a:pPr lvl="1"/>
            <a:r>
              <a:rPr lang="en-US" dirty="0" smtClean="0"/>
              <a:t>Examine common </a:t>
            </a:r>
            <a:r>
              <a:rPr lang="en-US" dirty="0" smtClean="0">
                <a:solidFill>
                  <a:srgbClr val="FF0000"/>
                </a:solidFill>
              </a:rPr>
              <a:t>multitenancy models</a:t>
            </a:r>
          </a:p>
          <a:p>
            <a:pPr lvl="1"/>
            <a:r>
              <a:rPr lang="en-US" dirty="0" smtClean="0"/>
              <a:t>Primitives for enabling </a:t>
            </a:r>
            <a:r>
              <a:rPr lang="en-US" dirty="0" smtClean="0">
                <a:solidFill>
                  <a:srgbClr val="FF0000"/>
                </a:solidFill>
              </a:rPr>
              <a:t>elasticity </a:t>
            </a:r>
          </a:p>
          <a:p>
            <a:pPr lvl="2"/>
            <a:r>
              <a:rPr lang="en-US" dirty="0" smtClean="0">
                <a:solidFill>
                  <a:srgbClr val="0070C0"/>
                </a:solidFill>
              </a:rPr>
              <a:t>Migration</a:t>
            </a:r>
          </a:p>
          <a:p>
            <a:pPr lvl="2"/>
            <a:r>
              <a:rPr lang="en-US" dirty="0" smtClean="0">
                <a:solidFill>
                  <a:srgbClr val="0070C0"/>
                </a:solidFill>
              </a:rPr>
              <a:t>Autonomic Controller</a:t>
            </a:r>
          </a:p>
          <a:p>
            <a:pPr lvl="1"/>
            <a:endParaRPr lang="en-US" dirty="0"/>
          </a:p>
        </p:txBody>
      </p:sp>
      <p:sp>
        <p:nvSpPr>
          <p:cNvPr id="5" name="Title 4"/>
          <p:cNvSpPr>
            <a:spLocks noGrp="1"/>
          </p:cNvSpPr>
          <p:nvPr>
            <p:ph type="title"/>
          </p:nvPr>
        </p:nvSpPr>
        <p:spPr/>
        <p:txBody>
          <a:bodyPr/>
          <a:lstStyle/>
          <a:p>
            <a:r>
              <a:rPr lang="en-US" dirty="0" smtClean="0">
                <a:solidFill>
                  <a:srgbClr val="00B050"/>
                </a:solidFill>
              </a:rPr>
              <a:t>It matters now</a:t>
            </a:r>
            <a:endParaRPr lang="en-US" dirty="0">
              <a:solidFill>
                <a:srgbClr val="00B050"/>
              </a:solidFill>
            </a:endParaRPr>
          </a:p>
        </p:txBody>
      </p:sp>
    </p:spTree>
    <p:extLst>
      <p:ext uri="{BB962C8B-B14F-4D97-AF65-F5344CB8AC3E}">
        <p14:creationId xmlns="" xmlns:p14="http://schemas.microsoft.com/office/powerpoint/2010/main" val="10182492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4419600"/>
            <a:ext cx="16002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Hardware</a:t>
            </a:r>
            <a:endParaRPr lang="en-US" sz="2000" dirty="0">
              <a:solidFill>
                <a:schemeClr val="tx1"/>
              </a:solidFill>
              <a:latin typeface="Times New Roman" pitchFamily="18" charset="0"/>
              <a:cs typeface="Times New Roman" pitchFamily="18" charset="0"/>
            </a:endParaRPr>
          </a:p>
        </p:txBody>
      </p:sp>
      <p:sp>
        <p:nvSpPr>
          <p:cNvPr id="5" name="Rectangle 4"/>
          <p:cNvSpPr/>
          <p:nvPr/>
        </p:nvSpPr>
        <p:spPr>
          <a:xfrm>
            <a:off x="381000" y="3916875"/>
            <a:ext cx="1600200" cy="457200"/>
          </a:xfrm>
          <a:prstGeom prst="rect">
            <a:avLst/>
          </a:prstGeom>
          <a:solidFill>
            <a:schemeClr val="bg2">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6" name="Flowchart: Magnetic Disk 5"/>
          <p:cNvSpPr/>
          <p:nvPr/>
        </p:nvSpPr>
        <p:spPr>
          <a:xfrm>
            <a:off x="381000" y="3124200"/>
            <a:ext cx="1600200" cy="7214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9" name="Table 8"/>
          <p:cNvGraphicFramePr>
            <a:graphicFrameLocks noGrp="1"/>
          </p:cNvGraphicFramePr>
          <p:nvPr/>
        </p:nvGraphicFramePr>
        <p:xfrm>
          <a:off x="609600" y="3257800"/>
          <a:ext cx="1143000" cy="457200"/>
        </p:xfrm>
        <a:graphic>
          <a:graphicData uri="http://schemas.openxmlformats.org/drawingml/2006/table">
            <a:tbl>
              <a:tblPr firstRow="1" bandRow="1">
                <a:tableStyleId>{69CF1AB2-1976-4502-BF36-3FF5EA218861}</a:tableStyleId>
              </a:tblPr>
              <a:tblGrid>
                <a:gridCol w="381000"/>
                <a:gridCol w="381000"/>
                <a:gridCol w="3810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bl>
          </a:graphicData>
        </a:graphic>
      </p:graphicFrame>
      <p:sp>
        <p:nvSpPr>
          <p:cNvPr id="10" name="Rectangle 9"/>
          <p:cNvSpPr/>
          <p:nvPr/>
        </p:nvSpPr>
        <p:spPr>
          <a:xfrm>
            <a:off x="381000" y="2614550"/>
            <a:ext cx="1600200" cy="45720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Application</a:t>
            </a:r>
            <a:endParaRPr lang="en-US" sz="2000" dirty="0">
              <a:solidFill>
                <a:schemeClr val="tx1"/>
              </a:solidFill>
              <a:latin typeface="Times New Roman" pitchFamily="18" charset="0"/>
              <a:cs typeface="Times New Roman" pitchFamily="18" charset="0"/>
            </a:endParaRPr>
          </a:p>
        </p:txBody>
      </p:sp>
      <p:sp>
        <p:nvSpPr>
          <p:cNvPr id="11" name="Rectangle 10"/>
          <p:cNvSpPr/>
          <p:nvPr/>
        </p:nvSpPr>
        <p:spPr>
          <a:xfrm>
            <a:off x="381000" y="2093025"/>
            <a:ext cx="457200" cy="457200"/>
          </a:xfrm>
          <a:prstGeom prst="rect">
            <a:avLst/>
          </a:prstGeom>
          <a:ln>
            <a:solidFill>
              <a:srgbClr val="FF000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AA</a:t>
            </a:r>
            <a:r>
              <a:rPr lang="en-US" sz="2000" baseline="-25000" dirty="0" smtClean="0">
                <a:solidFill>
                  <a:schemeClr val="tx1"/>
                </a:solidFill>
                <a:latin typeface="Times New Roman" pitchFamily="18" charset="0"/>
                <a:cs typeface="Times New Roman" pitchFamily="18" charset="0"/>
              </a:rPr>
              <a:t>1</a:t>
            </a:r>
            <a:endParaRPr lang="en-US" sz="2000" baseline="-25000" dirty="0">
              <a:solidFill>
                <a:schemeClr val="tx1"/>
              </a:solidFill>
              <a:latin typeface="Times New Roman" pitchFamily="18" charset="0"/>
              <a:cs typeface="Times New Roman" pitchFamily="18" charset="0"/>
            </a:endParaRPr>
          </a:p>
        </p:txBody>
      </p:sp>
      <p:sp>
        <p:nvSpPr>
          <p:cNvPr id="15" name="Rectangle 14"/>
          <p:cNvSpPr/>
          <p:nvPr/>
        </p:nvSpPr>
        <p:spPr>
          <a:xfrm>
            <a:off x="950025" y="2093025"/>
            <a:ext cx="457200" cy="457200"/>
          </a:xfrm>
          <a:prstGeom prst="rect">
            <a:avLst/>
          </a:prstGeom>
          <a:ln>
            <a:solidFill>
              <a:srgbClr val="00B0F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AA</a:t>
            </a:r>
            <a:r>
              <a:rPr lang="en-US" sz="2000" baseline="-25000" dirty="0" smtClean="0">
                <a:solidFill>
                  <a:schemeClr val="tx1"/>
                </a:solidFill>
                <a:latin typeface="Times New Roman" pitchFamily="18" charset="0"/>
                <a:cs typeface="Times New Roman" pitchFamily="18" charset="0"/>
              </a:rPr>
              <a:t>2</a:t>
            </a:r>
            <a:endParaRPr lang="en-US" sz="2000" baseline="-25000" dirty="0">
              <a:solidFill>
                <a:schemeClr val="tx1"/>
              </a:solidFill>
              <a:latin typeface="Times New Roman" pitchFamily="18" charset="0"/>
              <a:cs typeface="Times New Roman" pitchFamily="18" charset="0"/>
            </a:endParaRPr>
          </a:p>
        </p:txBody>
      </p:sp>
      <p:sp>
        <p:nvSpPr>
          <p:cNvPr id="16" name="Rectangle 15"/>
          <p:cNvSpPr/>
          <p:nvPr/>
        </p:nvSpPr>
        <p:spPr>
          <a:xfrm>
            <a:off x="1524000" y="2093025"/>
            <a:ext cx="457200" cy="457200"/>
          </a:xfrm>
          <a:prstGeom prst="rect">
            <a:avLst/>
          </a:prstGeom>
          <a:ln>
            <a:solidFill>
              <a:srgbClr val="00B050"/>
            </a:solidFill>
          </a:ln>
        </p:spPr>
        <p:style>
          <a:lnRef idx="2">
            <a:schemeClr val="accent1"/>
          </a:lnRef>
          <a:fillRef idx="1">
            <a:schemeClr val="lt1"/>
          </a:fillRef>
          <a:effectRef idx="0">
            <a:schemeClr val="accent1"/>
          </a:effectRef>
          <a:fontRef idx="minor">
            <a:schemeClr val="dk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AA</a:t>
            </a:r>
            <a:r>
              <a:rPr lang="en-US" sz="2000" baseline="-25000" dirty="0" smtClean="0">
                <a:solidFill>
                  <a:schemeClr val="tx1"/>
                </a:solidFill>
                <a:latin typeface="Times New Roman" pitchFamily="18" charset="0"/>
                <a:cs typeface="Times New Roman" pitchFamily="18" charset="0"/>
              </a:rPr>
              <a:t>3</a:t>
            </a:r>
            <a:endParaRPr lang="en-US" sz="2000" baseline="-25000" dirty="0">
              <a:solidFill>
                <a:schemeClr val="tx1"/>
              </a:solidFill>
              <a:latin typeface="Times New Roman" pitchFamily="18" charset="0"/>
              <a:cs typeface="Times New Roman" pitchFamily="18" charset="0"/>
            </a:endParaRPr>
          </a:p>
        </p:txBody>
      </p:sp>
      <p:pic>
        <p:nvPicPr>
          <p:cNvPr id="17" name="Picture 3" descr="C:\Program Files\Microsoft Office\MEDIA\CAGCAT10\j0292020.wmf"/>
          <p:cNvPicPr>
            <a:picLocks noChangeAspect="1" noChangeArrowheads="1"/>
          </p:cNvPicPr>
          <p:nvPr/>
        </p:nvPicPr>
        <p:blipFill>
          <a:blip r:embed="rId3" cstate="print"/>
          <a:srcRect/>
          <a:stretch>
            <a:fillRect/>
          </a:stretch>
        </p:blipFill>
        <p:spPr bwMode="auto">
          <a:xfrm>
            <a:off x="381000" y="1524000"/>
            <a:ext cx="452807" cy="429768"/>
          </a:xfrm>
          <a:prstGeom prst="rect">
            <a:avLst/>
          </a:prstGeom>
          <a:noFill/>
          <a:ln>
            <a:solidFill>
              <a:srgbClr val="FF0000"/>
            </a:solidFill>
          </a:ln>
        </p:spPr>
      </p:pic>
      <p:pic>
        <p:nvPicPr>
          <p:cNvPr id="18" name="Picture 3" descr="C:\Program Files\Microsoft Office\MEDIA\CAGCAT10\j0292020.wmf"/>
          <p:cNvPicPr>
            <a:picLocks noChangeAspect="1" noChangeArrowheads="1"/>
          </p:cNvPicPr>
          <p:nvPr/>
        </p:nvPicPr>
        <p:blipFill>
          <a:blip r:embed="rId3" cstate="print"/>
          <a:srcRect/>
          <a:stretch>
            <a:fillRect/>
          </a:stretch>
        </p:blipFill>
        <p:spPr bwMode="auto">
          <a:xfrm>
            <a:off x="959368" y="1524000"/>
            <a:ext cx="452807" cy="429768"/>
          </a:xfrm>
          <a:prstGeom prst="rect">
            <a:avLst/>
          </a:prstGeom>
          <a:noFill/>
          <a:ln>
            <a:solidFill>
              <a:srgbClr val="00B0F0"/>
            </a:solidFill>
          </a:ln>
        </p:spPr>
      </p:pic>
      <p:pic>
        <p:nvPicPr>
          <p:cNvPr id="19" name="Picture 3" descr="C:\Program Files\Microsoft Office\MEDIA\CAGCAT10\j0292020.wmf"/>
          <p:cNvPicPr>
            <a:picLocks noChangeAspect="1" noChangeArrowheads="1"/>
          </p:cNvPicPr>
          <p:nvPr/>
        </p:nvPicPr>
        <p:blipFill>
          <a:blip r:embed="rId3" cstate="print"/>
          <a:srcRect/>
          <a:stretch>
            <a:fillRect/>
          </a:stretch>
        </p:blipFill>
        <p:spPr bwMode="auto">
          <a:xfrm>
            <a:off x="1528393" y="1535875"/>
            <a:ext cx="452807" cy="429768"/>
          </a:xfrm>
          <a:prstGeom prst="rect">
            <a:avLst/>
          </a:prstGeom>
          <a:noFill/>
          <a:ln>
            <a:solidFill>
              <a:schemeClr val="tx1"/>
            </a:solidFill>
          </a:ln>
        </p:spPr>
      </p:pic>
      <p:sp>
        <p:nvSpPr>
          <p:cNvPr id="21" name="Rectangle 20"/>
          <p:cNvSpPr/>
          <p:nvPr/>
        </p:nvSpPr>
        <p:spPr>
          <a:xfrm>
            <a:off x="2438400" y="4419600"/>
            <a:ext cx="16002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Hardware</a:t>
            </a:r>
            <a:endParaRPr lang="en-US" sz="2000" dirty="0">
              <a:solidFill>
                <a:schemeClr val="tx1"/>
              </a:solidFill>
              <a:latin typeface="Times New Roman" pitchFamily="18" charset="0"/>
              <a:cs typeface="Times New Roman" pitchFamily="18" charset="0"/>
            </a:endParaRPr>
          </a:p>
        </p:txBody>
      </p:sp>
      <p:sp>
        <p:nvSpPr>
          <p:cNvPr id="22" name="Rectangle 21"/>
          <p:cNvSpPr/>
          <p:nvPr/>
        </p:nvSpPr>
        <p:spPr>
          <a:xfrm>
            <a:off x="2438400" y="3916875"/>
            <a:ext cx="1600200" cy="457200"/>
          </a:xfrm>
          <a:prstGeom prst="rect">
            <a:avLst/>
          </a:prstGeom>
          <a:solidFill>
            <a:schemeClr val="bg2">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23" name="Flowchart: Magnetic Disk 22"/>
          <p:cNvSpPr/>
          <p:nvPr/>
        </p:nvSpPr>
        <p:spPr>
          <a:xfrm>
            <a:off x="2438400" y="3124200"/>
            <a:ext cx="1600200" cy="7214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25" name="Rectangle 24"/>
          <p:cNvSpPr/>
          <p:nvPr/>
        </p:nvSpPr>
        <p:spPr>
          <a:xfrm>
            <a:off x="2438400" y="2057400"/>
            <a:ext cx="457200" cy="1014350"/>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App1</a:t>
            </a:r>
            <a:endParaRPr lang="en-US" sz="2000" baseline="-25000" dirty="0">
              <a:solidFill>
                <a:schemeClr val="tx1"/>
              </a:solidFill>
              <a:latin typeface="Times New Roman" pitchFamily="18" charset="0"/>
              <a:cs typeface="Times New Roman" pitchFamily="18" charset="0"/>
            </a:endParaRPr>
          </a:p>
        </p:txBody>
      </p:sp>
      <p:pic>
        <p:nvPicPr>
          <p:cNvPr id="29" name="Picture 3" descr="C:\Program Files\Microsoft Office\MEDIA\CAGCAT10\j0292020.wmf"/>
          <p:cNvPicPr>
            <a:picLocks noChangeAspect="1" noChangeArrowheads="1"/>
          </p:cNvPicPr>
          <p:nvPr/>
        </p:nvPicPr>
        <p:blipFill>
          <a:blip r:embed="rId3" cstate="print"/>
          <a:srcRect/>
          <a:stretch>
            <a:fillRect/>
          </a:stretch>
        </p:blipFill>
        <p:spPr bwMode="auto">
          <a:xfrm>
            <a:off x="2438400" y="1524000"/>
            <a:ext cx="452807" cy="429768"/>
          </a:xfrm>
          <a:prstGeom prst="rect">
            <a:avLst/>
          </a:prstGeom>
          <a:noFill/>
          <a:ln>
            <a:solidFill>
              <a:srgbClr val="FF0000"/>
            </a:solidFill>
          </a:ln>
        </p:spPr>
      </p:pic>
      <p:pic>
        <p:nvPicPr>
          <p:cNvPr id="30" name="Picture 3" descr="C:\Program Files\Microsoft Office\MEDIA\CAGCAT10\j0292020.wmf"/>
          <p:cNvPicPr>
            <a:picLocks noChangeAspect="1" noChangeArrowheads="1"/>
          </p:cNvPicPr>
          <p:nvPr/>
        </p:nvPicPr>
        <p:blipFill>
          <a:blip r:embed="rId3" cstate="print"/>
          <a:srcRect/>
          <a:stretch>
            <a:fillRect/>
          </a:stretch>
        </p:blipFill>
        <p:spPr bwMode="auto">
          <a:xfrm>
            <a:off x="3016768" y="1524000"/>
            <a:ext cx="452807" cy="429768"/>
          </a:xfrm>
          <a:prstGeom prst="rect">
            <a:avLst/>
          </a:prstGeom>
          <a:noFill/>
          <a:ln>
            <a:solidFill>
              <a:srgbClr val="00B0F0"/>
            </a:solidFill>
          </a:ln>
        </p:spPr>
      </p:pic>
      <p:pic>
        <p:nvPicPr>
          <p:cNvPr id="31" name="Picture 3" descr="C:\Program Files\Microsoft Office\MEDIA\CAGCAT10\j0292020.wmf"/>
          <p:cNvPicPr>
            <a:picLocks noChangeAspect="1" noChangeArrowheads="1"/>
          </p:cNvPicPr>
          <p:nvPr/>
        </p:nvPicPr>
        <p:blipFill>
          <a:blip r:embed="rId3" cstate="print"/>
          <a:srcRect/>
          <a:stretch>
            <a:fillRect/>
          </a:stretch>
        </p:blipFill>
        <p:spPr bwMode="auto">
          <a:xfrm>
            <a:off x="3585793" y="1535875"/>
            <a:ext cx="452807" cy="429768"/>
          </a:xfrm>
          <a:prstGeom prst="rect">
            <a:avLst/>
          </a:prstGeom>
          <a:noFill/>
          <a:ln>
            <a:solidFill>
              <a:srgbClr val="92D050"/>
            </a:solidFill>
          </a:ln>
        </p:spPr>
      </p:pic>
      <p:sp>
        <p:nvSpPr>
          <p:cNvPr id="32" name="Rectangle 31"/>
          <p:cNvSpPr/>
          <p:nvPr/>
        </p:nvSpPr>
        <p:spPr>
          <a:xfrm>
            <a:off x="302425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App2</a:t>
            </a:r>
            <a:endParaRPr lang="en-US" sz="2000" baseline="-25000" dirty="0">
              <a:solidFill>
                <a:schemeClr val="tx1"/>
              </a:solidFill>
              <a:latin typeface="Times New Roman" pitchFamily="18" charset="0"/>
              <a:cs typeface="Times New Roman" pitchFamily="18" charset="0"/>
            </a:endParaRPr>
          </a:p>
        </p:txBody>
      </p:sp>
      <p:sp>
        <p:nvSpPr>
          <p:cNvPr id="33" name="Rectangle 32"/>
          <p:cNvSpPr/>
          <p:nvPr/>
        </p:nvSpPr>
        <p:spPr>
          <a:xfrm>
            <a:off x="3581400" y="2057400"/>
            <a:ext cx="457200" cy="1014350"/>
          </a:xfrm>
          <a:prstGeom prst="rect">
            <a:avLst/>
          </a:prstGeom>
          <a:solidFill>
            <a:srgbClr val="00B05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App3</a:t>
            </a:r>
            <a:endParaRPr lang="en-US" sz="2000" baseline="-25000" dirty="0">
              <a:solidFill>
                <a:schemeClr val="tx1"/>
              </a:solidFill>
              <a:latin typeface="Times New Roman" pitchFamily="18" charset="0"/>
              <a:cs typeface="Times New Roman" pitchFamily="18" charset="0"/>
            </a:endParaRPr>
          </a:p>
        </p:txBody>
      </p:sp>
      <p:graphicFrame>
        <p:nvGraphicFramePr>
          <p:cNvPr id="34" name="Table 33"/>
          <p:cNvGraphicFramePr>
            <a:graphicFrameLocks noGrp="1"/>
          </p:cNvGraphicFramePr>
          <p:nvPr/>
        </p:nvGraphicFramePr>
        <p:xfrm>
          <a:off x="2667000" y="3200400"/>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graphicFrame>
        <p:nvGraphicFramePr>
          <p:cNvPr id="35" name="Table 34"/>
          <p:cNvGraphicFramePr>
            <a:graphicFrameLocks noGrp="1"/>
          </p:cNvGraphicFramePr>
          <p:nvPr/>
        </p:nvGraphicFramePr>
        <p:xfrm>
          <a:off x="2819400" y="3234050"/>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bl>
          </a:graphicData>
        </a:graphic>
      </p:graphicFrame>
      <p:graphicFrame>
        <p:nvGraphicFramePr>
          <p:cNvPr id="36" name="Table 35"/>
          <p:cNvGraphicFramePr>
            <a:graphicFrameLocks noGrp="1"/>
          </p:cNvGraphicFramePr>
          <p:nvPr/>
        </p:nvGraphicFramePr>
        <p:xfrm>
          <a:off x="3064825" y="3312225"/>
          <a:ext cx="838200" cy="457200"/>
        </p:xfrm>
        <a:graphic>
          <a:graphicData uri="http://schemas.openxmlformats.org/drawingml/2006/table">
            <a:tbl>
              <a:tblPr firstRow="1" bandRow="1">
                <a:tableStyleId>{69CF1AB2-1976-4502-BF36-3FF5EA218861}</a:tableStyleId>
              </a:tblPr>
              <a:tblGrid>
                <a:gridCol w="279400"/>
                <a:gridCol w="279400"/>
                <a:gridCol w="279400"/>
              </a:tblGrid>
              <a:tr h="152400">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152400">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bl>
          </a:graphicData>
        </a:graphic>
      </p:graphicFrame>
      <p:sp>
        <p:nvSpPr>
          <p:cNvPr id="37" name="Rectangle 36"/>
          <p:cNvSpPr/>
          <p:nvPr/>
        </p:nvSpPr>
        <p:spPr>
          <a:xfrm>
            <a:off x="4548250" y="4419600"/>
            <a:ext cx="16002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Hardware</a:t>
            </a:r>
            <a:endParaRPr lang="en-US" sz="2000" dirty="0">
              <a:solidFill>
                <a:schemeClr val="tx1"/>
              </a:solidFill>
              <a:latin typeface="Times New Roman" pitchFamily="18" charset="0"/>
              <a:cs typeface="Times New Roman" pitchFamily="18" charset="0"/>
            </a:endParaRPr>
          </a:p>
        </p:txBody>
      </p:sp>
      <p:sp>
        <p:nvSpPr>
          <p:cNvPr id="38" name="Rectangle 37"/>
          <p:cNvSpPr/>
          <p:nvPr/>
        </p:nvSpPr>
        <p:spPr>
          <a:xfrm>
            <a:off x="4548250" y="3916875"/>
            <a:ext cx="1600200" cy="457200"/>
          </a:xfrm>
          <a:prstGeom prst="rect">
            <a:avLst/>
          </a:prstGeom>
          <a:solidFill>
            <a:schemeClr val="bg2">
              <a:lumMod val="50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39" name="Flowchart: Magnetic Disk 38"/>
          <p:cNvSpPr/>
          <p:nvPr/>
        </p:nvSpPr>
        <p:spPr>
          <a:xfrm>
            <a:off x="4524500" y="3124200"/>
            <a:ext cx="480950" cy="7214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40" name="Rectangle 39"/>
          <p:cNvSpPr/>
          <p:nvPr/>
        </p:nvSpPr>
        <p:spPr>
          <a:xfrm>
            <a:off x="454825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App1</a:t>
            </a:r>
            <a:endParaRPr lang="en-US" sz="2000" baseline="-25000" dirty="0">
              <a:solidFill>
                <a:schemeClr val="tx1"/>
              </a:solidFill>
              <a:latin typeface="Times New Roman" pitchFamily="18" charset="0"/>
              <a:cs typeface="Times New Roman" pitchFamily="18" charset="0"/>
            </a:endParaRPr>
          </a:p>
        </p:txBody>
      </p:sp>
      <p:pic>
        <p:nvPicPr>
          <p:cNvPr id="41" name="Picture 3" descr="C:\Program Files\Microsoft Office\MEDIA\CAGCAT10\j0292020.wmf"/>
          <p:cNvPicPr>
            <a:picLocks noChangeAspect="1" noChangeArrowheads="1"/>
          </p:cNvPicPr>
          <p:nvPr/>
        </p:nvPicPr>
        <p:blipFill>
          <a:blip r:embed="rId3" cstate="print"/>
          <a:srcRect/>
          <a:stretch>
            <a:fillRect/>
          </a:stretch>
        </p:blipFill>
        <p:spPr bwMode="auto">
          <a:xfrm>
            <a:off x="4548250" y="1524000"/>
            <a:ext cx="452807" cy="429768"/>
          </a:xfrm>
          <a:prstGeom prst="rect">
            <a:avLst/>
          </a:prstGeom>
          <a:noFill/>
          <a:ln>
            <a:solidFill>
              <a:srgbClr val="FF0000"/>
            </a:solidFill>
          </a:ln>
        </p:spPr>
      </p:pic>
      <p:pic>
        <p:nvPicPr>
          <p:cNvPr id="42" name="Picture 3" descr="C:\Program Files\Microsoft Office\MEDIA\CAGCAT10\j0292020.wmf"/>
          <p:cNvPicPr>
            <a:picLocks noChangeAspect="1" noChangeArrowheads="1"/>
          </p:cNvPicPr>
          <p:nvPr/>
        </p:nvPicPr>
        <p:blipFill>
          <a:blip r:embed="rId3" cstate="print"/>
          <a:srcRect/>
          <a:stretch>
            <a:fillRect/>
          </a:stretch>
        </p:blipFill>
        <p:spPr bwMode="auto">
          <a:xfrm>
            <a:off x="5126618" y="1524000"/>
            <a:ext cx="452807" cy="429768"/>
          </a:xfrm>
          <a:prstGeom prst="rect">
            <a:avLst/>
          </a:prstGeom>
          <a:noFill/>
          <a:ln>
            <a:solidFill>
              <a:srgbClr val="00B0F0"/>
            </a:solidFill>
          </a:ln>
        </p:spPr>
      </p:pic>
      <p:pic>
        <p:nvPicPr>
          <p:cNvPr id="43" name="Picture 3" descr="C:\Program Files\Microsoft Office\MEDIA\CAGCAT10\j0292020.wmf"/>
          <p:cNvPicPr>
            <a:picLocks noChangeAspect="1" noChangeArrowheads="1"/>
          </p:cNvPicPr>
          <p:nvPr/>
        </p:nvPicPr>
        <p:blipFill>
          <a:blip r:embed="rId3" cstate="print"/>
          <a:srcRect/>
          <a:stretch>
            <a:fillRect/>
          </a:stretch>
        </p:blipFill>
        <p:spPr bwMode="auto">
          <a:xfrm>
            <a:off x="5695643" y="1535875"/>
            <a:ext cx="452807" cy="429768"/>
          </a:xfrm>
          <a:prstGeom prst="rect">
            <a:avLst/>
          </a:prstGeom>
          <a:noFill/>
          <a:ln>
            <a:solidFill>
              <a:srgbClr val="92D050"/>
            </a:solidFill>
          </a:ln>
        </p:spPr>
      </p:pic>
      <p:sp>
        <p:nvSpPr>
          <p:cNvPr id="44" name="Rectangle 43"/>
          <p:cNvSpPr/>
          <p:nvPr/>
        </p:nvSpPr>
        <p:spPr>
          <a:xfrm>
            <a:off x="513410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App2</a:t>
            </a:r>
            <a:endParaRPr lang="en-US" sz="2000" baseline="-25000" dirty="0">
              <a:solidFill>
                <a:schemeClr val="tx1"/>
              </a:solidFill>
              <a:latin typeface="Times New Roman" pitchFamily="18" charset="0"/>
              <a:cs typeface="Times New Roman" pitchFamily="18" charset="0"/>
            </a:endParaRPr>
          </a:p>
        </p:txBody>
      </p:sp>
      <p:sp>
        <p:nvSpPr>
          <p:cNvPr id="45" name="Rectangle 44"/>
          <p:cNvSpPr/>
          <p:nvPr/>
        </p:nvSpPr>
        <p:spPr>
          <a:xfrm>
            <a:off x="569125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App3</a:t>
            </a:r>
            <a:endParaRPr lang="en-US" sz="2000" baseline="-25000" dirty="0">
              <a:solidFill>
                <a:schemeClr val="tx1"/>
              </a:solidFill>
              <a:latin typeface="Times New Roman" pitchFamily="18" charset="0"/>
              <a:cs typeface="Times New Roman" pitchFamily="18" charset="0"/>
            </a:endParaRPr>
          </a:p>
        </p:txBody>
      </p:sp>
      <p:graphicFrame>
        <p:nvGraphicFramePr>
          <p:cNvPr id="46" name="Table 45"/>
          <p:cNvGraphicFramePr>
            <a:graphicFrameLocks noGrp="1"/>
          </p:cNvGraphicFramePr>
          <p:nvPr/>
        </p:nvGraphicFramePr>
        <p:xfrm>
          <a:off x="4612575" y="3376550"/>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sp>
        <p:nvSpPr>
          <p:cNvPr id="49" name="Flowchart: Magnetic Disk 48"/>
          <p:cNvSpPr/>
          <p:nvPr/>
        </p:nvSpPr>
        <p:spPr>
          <a:xfrm>
            <a:off x="5134100" y="3124200"/>
            <a:ext cx="480950" cy="7214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50" name="Table 49"/>
          <p:cNvGraphicFramePr>
            <a:graphicFrameLocks noGrp="1"/>
          </p:cNvGraphicFramePr>
          <p:nvPr/>
        </p:nvGraphicFramePr>
        <p:xfrm>
          <a:off x="5222175" y="3376550"/>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bl>
          </a:graphicData>
        </a:graphic>
      </p:graphicFrame>
      <p:sp>
        <p:nvSpPr>
          <p:cNvPr id="51" name="Flowchart: Magnetic Disk 50"/>
          <p:cNvSpPr/>
          <p:nvPr/>
        </p:nvSpPr>
        <p:spPr>
          <a:xfrm>
            <a:off x="5691250" y="3124200"/>
            <a:ext cx="480950" cy="7214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52" name="Table 51"/>
          <p:cNvGraphicFramePr>
            <a:graphicFrameLocks noGrp="1"/>
          </p:cNvGraphicFramePr>
          <p:nvPr/>
        </p:nvGraphicFramePr>
        <p:xfrm>
          <a:off x="5779325" y="3376550"/>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B05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r>
            </a:tbl>
          </a:graphicData>
        </a:graphic>
      </p:graphicFrame>
      <p:sp>
        <p:nvSpPr>
          <p:cNvPr id="53" name="Rectangle 52"/>
          <p:cNvSpPr/>
          <p:nvPr/>
        </p:nvSpPr>
        <p:spPr>
          <a:xfrm>
            <a:off x="6536375" y="4419600"/>
            <a:ext cx="1600200" cy="457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smtClean="0">
                <a:solidFill>
                  <a:schemeClr val="tx1"/>
                </a:solidFill>
                <a:latin typeface="Times New Roman" pitchFamily="18" charset="0"/>
                <a:cs typeface="Times New Roman" pitchFamily="18" charset="0"/>
              </a:rPr>
              <a:t>Hardware</a:t>
            </a:r>
            <a:endParaRPr lang="en-US" sz="2000" dirty="0">
              <a:solidFill>
                <a:schemeClr val="tx1"/>
              </a:solidFill>
              <a:latin typeface="Times New Roman" pitchFamily="18" charset="0"/>
              <a:cs typeface="Times New Roman" pitchFamily="18" charset="0"/>
            </a:endParaRPr>
          </a:p>
        </p:txBody>
      </p:sp>
      <p:sp>
        <p:nvSpPr>
          <p:cNvPr id="54" name="Rectangle 53"/>
          <p:cNvSpPr/>
          <p:nvPr/>
        </p:nvSpPr>
        <p:spPr>
          <a:xfrm>
            <a:off x="6565075" y="3869375"/>
            <a:ext cx="381000" cy="457200"/>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55" name="Flowchart: Magnetic Disk 54"/>
          <p:cNvSpPr/>
          <p:nvPr/>
        </p:nvSpPr>
        <p:spPr>
          <a:xfrm>
            <a:off x="6541325" y="3200400"/>
            <a:ext cx="404750" cy="6452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sp>
        <p:nvSpPr>
          <p:cNvPr id="56" name="Rectangle 55"/>
          <p:cNvSpPr/>
          <p:nvPr/>
        </p:nvSpPr>
        <p:spPr>
          <a:xfrm>
            <a:off x="6536375"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App1</a:t>
            </a:r>
            <a:endParaRPr lang="en-US" sz="2000" baseline="-25000" dirty="0">
              <a:solidFill>
                <a:schemeClr val="tx1"/>
              </a:solidFill>
              <a:latin typeface="Times New Roman" pitchFamily="18" charset="0"/>
              <a:cs typeface="Times New Roman" pitchFamily="18" charset="0"/>
            </a:endParaRPr>
          </a:p>
        </p:txBody>
      </p:sp>
      <p:pic>
        <p:nvPicPr>
          <p:cNvPr id="57" name="Picture 3" descr="C:\Program Files\Microsoft Office\MEDIA\CAGCAT10\j0292020.wmf"/>
          <p:cNvPicPr>
            <a:picLocks noChangeAspect="1" noChangeArrowheads="1"/>
          </p:cNvPicPr>
          <p:nvPr/>
        </p:nvPicPr>
        <p:blipFill>
          <a:blip r:embed="rId3" cstate="print"/>
          <a:srcRect/>
          <a:stretch>
            <a:fillRect/>
          </a:stretch>
        </p:blipFill>
        <p:spPr bwMode="auto">
          <a:xfrm>
            <a:off x="6536375" y="1524000"/>
            <a:ext cx="452807" cy="429768"/>
          </a:xfrm>
          <a:prstGeom prst="rect">
            <a:avLst/>
          </a:prstGeom>
          <a:noFill/>
          <a:ln>
            <a:solidFill>
              <a:srgbClr val="FF0000"/>
            </a:solidFill>
          </a:ln>
        </p:spPr>
      </p:pic>
      <p:pic>
        <p:nvPicPr>
          <p:cNvPr id="58" name="Picture 3" descr="C:\Program Files\Microsoft Office\MEDIA\CAGCAT10\j0292020.wmf"/>
          <p:cNvPicPr>
            <a:picLocks noChangeAspect="1" noChangeArrowheads="1"/>
          </p:cNvPicPr>
          <p:nvPr/>
        </p:nvPicPr>
        <p:blipFill>
          <a:blip r:embed="rId3" cstate="print"/>
          <a:srcRect/>
          <a:stretch>
            <a:fillRect/>
          </a:stretch>
        </p:blipFill>
        <p:spPr bwMode="auto">
          <a:xfrm>
            <a:off x="7114743" y="1524000"/>
            <a:ext cx="452807" cy="429768"/>
          </a:xfrm>
          <a:prstGeom prst="rect">
            <a:avLst/>
          </a:prstGeom>
          <a:noFill/>
          <a:ln>
            <a:solidFill>
              <a:srgbClr val="00B0F0"/>
            </a:solidFill>
          </a:ln>
        </p:spPr>
      </p:pic>
      <p:pic>
        <p:nvPicPr>
          <p:cNvPr id="59" name="Picture 3" descr="C:\Program Files\Microsoft Office\MEDIA\CAGCAT10\j0292020.wmf"/>
          <p:cNvPicPr>
            <a:picLocks noChangeAspect="1" noChangeArrowheads="1"/>
          </p:cNvPicPr>
          <p:nvPr/>
        </p:nvPicPr>
        <p:blipFill>
          <a:blip r:embed="rId3" cstate="print"/>
          <a:srcRect/>
          <a:stretch>
            <a:fillRect/>
          </a:stretch>
        </p:blipFill>
        <p:spPr bwMode="auto">
          <a:xfrm>
            <a:off x="7683768" y="1535875"/>
            <a:ext cx="452807" cy="429768"/>
          </a:xfrm>
          <a:prstGeom prst="rect">
            <a:avLst/>
          </a:prstGeom>
          <a:noFill/>
          <a:ln>
            <a:solidFill>
              <a:srgbClr val="92D050"/>
            </a:solidFill>
          </a:ln>
        </p:spPr>
      </p:pic>
      <p:sp>
        <p:nvSpPr>
          <p:cNvPr id="60" name="Rectangle 59"/>
          <p:cNvSpPr/>
          <p:nvPr/>
        </p:nvSpPr>
        <p:spPr>
          <a:xfrm>
            <a:off x="7122225"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App2</a:t>
            </a:r>
            <a:endParaRPr lang="en-US" sz="2000" baseline="-25000" dirty="0">
              <a:solidFill>
                <a:schemeClr val="tx1"/>
              </a:solidFill>
              <a:latin typeface="Times New Roman" pitchFamily="18" charset="0"/>
              <a:cs typeface="Times New Roman" pitchFamily="18" charset="0"/>
            </a:endParaRPr>
          </a:p>
        </p:txBody>
      </p:sp>
      <p:sp>
        <p:nvSpPr>
          <p:cNvPr id="61" name="Rectangle 60"/>
          <p:cNvSpPr/>
          <p:nvPr/>
        </p:nvSpPr>
        <p:spPr>
          <a:xfrm>
            <a:off x="7679375"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App3</a:t>
            </a:r>
            <a:endParaRPr lang="en-US" sz="2000" baseline="-25000" dirty="0">
              <a:solidFill>
                <a:schemeClr val="tx1"/>
              </a:solidFill>
              <a:latin typeface="Times New Roman" pitchFamily="18" charset="0"/>
              <a:cs typeface="Times New Roman" pitchFamily="18" charset="0"/>
            </a:endParaRPr>
          </a:p>
        </p:txBody>
      </p:sp>
      <p:graphicFrame>
        <p:nvGraphicFramePr>
          <p:cNvPr id="62" name="Table 61"/>
          <p:cNvGraphicFramePr>
            <a:graphicFrameLocks noGrp="1"/>
          </p:cNvGraphicFramePr>
          <p:nvPr/>
        </p:nvGraphicFramePr>
        <p:xfrm>
          <a:off x="6588825" y="3340925"/>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r>
            </a:tbl>
          </a:graphicData>
        </a:graphic>
      </p:graphicFrame>
      <p:sp>
        <p:nvSpPr>
          <p:cNvPr id="63" name="Flowchart: Magnetic Disk 62"/>
          <p:cNvSpPr/>
          <p:nvPr/>
        </p:nvSpPr>
        <p:spPr>
          <a:xfrm>
            <a:off x="7150925" y="3200400"/>
            <a:ext cx="381000" cy="6452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64" name="Table 63"/>
          <p:cNvGraphicFramePr>
            <a:graphicFrameLocks noGrp="1"/>
          </p:cNvGraphicFramePr>
          <p:nvPr/>
        </p:nvGraphicFramePr>
        <p:xfrm>
          <a:off x="7186550" y="3364675"/>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40000"/>
                        <a:lumOff val="6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r>
            </a:tbl>
          </a:graphicData>
        </a:graphic>
      </p:graphicFrame>
      <p:sp>
        <p:nvSpPr>
          <p:cNvPr id="65" name="Flowchart: Magnetic Disk 64"/>
          <p:cNvSpPr/>
          <p:nvPr/>
        </p:nvSpPr>
        <p:spPr>
          <a:xfrm>
            <a:off x="7700900" y="3200400"/>
            <a:ext cx="392875" cy="645225"/>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a:p>
        </p:txBody>
      </p:sp>
      <p:graphicFrame>
        <p:nvGraphicFramePr>
          <p:cNvPr id="66" name="Table 65"/>
          <p:cNvGraphicFramePr>
            <a:graphicFrameLocks noGrp="1"/>
          </p:cNvGraphicFramePr>
          <p:nvPr/>
        </p:nvGraphicFramePr>
        <p:xfrm>
          <a:off x="7738875" y="3364675"/>
          <a:ext cx="316674" cy="350520"/>
        </p:xfrm>
        <a:graphic>
          <a:graphicData uri="http://schemas.openxmlformats.org/drawingml/2006/table">
            <a:tbl>
              <a:tblPr firstRow="1" bandRow="1">
                <a:tableStyleId>{69CF1AB2-1976-4502-BF36-3FF5EA218861}</a:tableStyleId>
              </a:tblPr>
              <a:tblGrid>
                <a:gridCol w="105558"/>
                <a:gridCol w="105558"/>
                <a:gridCol w="105558"/>
              </a:tblGrid>
              <a:tr h="0">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r h="0">
                <a:tc>
                  <a:txBody>
                    <a:bodyPr/>
                    <a:lstStyle/>
                    <a:p>
                      <a:endParaRPr lang="en-US" sz="10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endParaRPr lang="en-US" sz="100" dirty="0"/>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r>
            </a:tbl>
          </a:graphicData>
        </a:graphic>
      </p:graphicFrame>
      <p:sp>
        <p:nvSpPr>
          <p:cNvPr id="69" name="Rectangle 68"/>
          <p:cNvSpPr/>
          <p:nvPr/>
        </p:nvSpPr>
        <p:spPr>
          <a:xfrm>
            <a:off x="7162800" y="3862450"/>
            <a:ext cx="381000" cy="45720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70" name="Rectangle 69"/>
          <p:cNvSpPr/>
          <p:nvPr/>
        </p:nvSpPr>
        <p:spPr>
          <a:xfrm>
            <a:off x="7727000" y="3857500"/>
            <a:ext cx="381000" cy="457200"/>
          </a:xfrm>
          <a:prstGeom prst="rect">
            <a:avLst/>
          </a:prstGeom>
          <a:solidFill>
            <a:srgbClr val="00B050"/>
          </a:solidFill>
        </p:spPr>
        <p:style>
          <a:lnRef idx="0">
            <a:schemeClr val="accent1"/>
          </a:lnRef>
          <a:fillRef idx="3">
            <a:schemeClr val="accent1"/>
          </a:fillRef>
          <a:effectRef idx="3">
            <a:schemeClr val="accent1"/>
          </a:effectRef>
          <a:fontRef idx="minor">
            <a:schemeClr val="lt1"/>
          </a:fontRef>
        </p:style>
        <p:txBody>
          <a:bodyPr lIns="0" rIns="0" rtlCol="0" anchor="ctr"/>
          <a:lstStyle/>
          <a:p>
            <a:pPr algn="ctr"/>
            <a:r>
              <a:rPr lang="en-US" sz="2000" dirty="0" smtClean="0">
                <a:solidFill>
                  <a:schemeClr val="tx1"/>
                </a:solidFill>
                <a:latin typeface="Times New Roman" pitchFamily="18" charset="0"/>
                <a:cs typeface="Times New Roman" pitchFamily="18" charset="0"/>
              </a:rPr>
              <a:t>OS</a:t>
            </a:r>
            <a:endParaRPr lang="en-US" sz="2000" dirty="0">
              <a:solidFill>
                <a:schemeClr val="tx1"/>
              </a:solidFill>
              <a:latin typeface="Times New Roman" pitchFamily="18" charset="0"/>
              <a:cs typeface="Times New Roman" pitchFamily="18" charset="0"/>
            </a:endParaRPr>
          </a:p>
        </p:txBody>
      </p:sp>
      <p:sp>
        <p:nvSpPr>
          <p:cNvPr id="71" name="Rectangle 70"/>
          <p:cNvSpPr/>
          <p:nvPr/>
        </p:nvSpPr>
        <p:spPr>
          <a:xfrm>
            <a:off x="6512625" y="3136075"/>
            <a:ext cx="457200" cy="1219200"/>
          </a:xfrm>
          <a:prstGeom prst="rect">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2" name="Rectangle 71"/>
          <p:cNvSpPr/>
          <p:nvPr/>
        </p:nvSpPr>
        <p:spPr>
          <a:xfrm>
            <a:off x="7122225" y="3136075"/>
            <a:ext cx="457200" cy="1219200"/>
          </a:xfrm>
          <a:prstGeom prst="rect">
            <a:avLst/>
          </a:prstGeom>
          <a:noFill/>
          <a:ln>
            <a:solidFill>
              <a:srgbClr val="00B0F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3" name="Rectangle 72"/>
          <p:cNvSpPr/>
          <p:nvPr/>
        </p:nvSpPr>
        <p:spPr>
          <a:xfrm>
            <a:off x="7674550" y="3124200"/>
            <a:ext cx="457200" cy="1219200"/>
          </a:xfrm>
          <a:prstGeom prst="rect">
            <a:avLst/>
          </a:prstGeom>
          <a:noFill/>
          <a:ln>
            <a:solidFill>
              <a:srgbClr val="00B05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74" name="Rectangle 73"/>
          <p:cNvSpPr/>
          <p:nvPr/>
        </p:nvSpPr>
        <p:spPr>
          <a:xfrm>
            <a:off x="381000" y="5029200"/>
            <a:ext cx="838200" cy="304800"/>
          </a:xfrm>
          <a:prstGeom prst="rect">
            <a:avLst/>
          </a:prstGeom>
          <a:solidFill>
            <a:srgbClr val="FF0000"/>
          </a:solidFill>
        </p:spPr>
        <p:style>
          <a:lnRef idx="0">
            <a:schemeClr val="accent2"/>
          </a:lnRef>
          <a:fillRef idx="3">
            <a:schemeClr val="accent2"/>
          </a:fillRef>
          <a:effectRef idx="3">
            <a:schemeClr val="accent2"/>
          </a:effectRef>
          <a:fontRef idx="minor">
            <a:schemeClr val="lt1"/>
          </a:fontRef>
        </p:style>
        <p:txBody>
          <a:bodyPr lIns="0" rIns="0" rtlCol="0" anchor="ctr"/>
          <a:lstStyle/>
          <a:p>
            <a:pPr algn="ctr"/>
            <a:r>
              <a:rPr lang="en-US" dirty="0" smtClean="0">
                <a:solidFill>
                  <a:schemeClr val="tx1"/>
                </a:solidFill>
                <a:latin typeface="Times New Roman" pitchFamily="18" charset="0"/>
                <a:cs typeface="Times New Roman" pitchFamily="18" charset="0"/>
              </a:rPr>
              <a:t>Tenant 1</a:t>
            </a:r>
            <a:endParaRPr lang="en-US" dirty="0">
              <a:solidFill>
                <a:schemeClr val="tx1"/>
              </a:solidFill>
              <a:latin typeface="Times New Roman" pitchFamily="18" charset="0"/>
              <a:cs typeface="Times New Roman" pitchFamily="18" charset="0"/>
            </a:endParaRPr>
          </a:p>
        </p:txBody>
      </p:sp>
      <p:sp>
        <p:nvSpPr>
          <p:cNvPr id="75" name="Rectangle 74"/>
          <p:cNvSpPr/>
          <p:nvPr/>
        </p:nvSpPr>
        <p:spPr>
          <a:xfrm>
            <a:off x="381000" y="5410200"/>
            <a:ext cx="838200" cy="304800"/>
          </a:xfrm>
          <a:prstGeom prst="rect">
            <a:avLst/>
          </a:prstGeom>
          <a:solidFill>
            <a:schemeClr val="accent5">
              <a:lumMod val="40000"/>
              <a:lumOff val="60000"/>
            </a:schemeClr>
          </a:solidFill>
        </p:spPr>
        <p:style>
          <a:lnRef idx="0">
            <a:schemeClr val="accent2"/>
          </a:lnRef>
          <a:fillRef idx="3">
            <a:schemeClr val="accent2"/>
          </a:fillRef>
          <a:effectRef idx="3">
            <a:schemeClr val="accent2"/>
          </a:effectRef>
          <a:fontRef idx="minor">
            <a:schemeClr val="lt1"/>
          </a:fontRef>
        </p:style>
        <p:txBody>
          <a:bodyPr lIns="0" rIns="0" rtlCol="0" anchor="ctr"/>
          <a:lstStyle/>
          <a:p>
            <a:pPr algn="ctr"/>
            <a:r>
              <a:rPr lang="en-US" dirty="0" smtClean="0">
                <a:solidFill>
                  <a:schemeClr val="tx1"/>
                </a:solidFill>
                <a:latin typeface="Times New Roman" pitchFamily="18" charset="0"/>
                <a:cs typeface="Times New Roman" pitchFamily="18" charset="0"/>
              </a:rPr>
              <a:t>Tenant 2</a:t>
            </a:r>
            <a:endParaRPr lang="en-US" dirty="0">
              <a:solidFill>
                <a:schemeClr val="tx1"/>
              </a:solidFill>
              <a:latin typeface="Times New Roman" pitchFamily="18" charset="0"/>
              <a:cs typeface="Times New Roman" pitchFamily="18" charset="0"/>
            </a:endParaRPr>
          </a:p>
        </p:txBody>
      </p:sp>
      <p:sp>
        <p:nvSpPr>
          <p:cNvPr id="76" name="Rectangle 75"/>
          <p:cNvSpPr/>
          <p:nvPr/>
        </p:nvSpPr>
        <p:spPr>
          <a:xfrm>
            <a:off x="381000" y="5791200"/>
            <a:ext cx="838200" cy="304800"/>
          </a:xfrm>
          <a:prstGeom prst="rect">
            <a:avLst/>
          </a:prstGeom>
          <a:solidFill>
            <a:srgbClr val="92D050"/>
          </a:solidFill>
        </p:spPr>
        <p:style>
          <a:lnRef idx="0">
            <a:schemeClr val="accent2"/>
          </a:lnRef>
          <a:fillRef idx="3">
            <a:schemeClr val="accent2"/>
          </a:fillRef>
          <a:effectRef idx="3">
            <a:schemeClr val="accent2"/>
          </a:effectRef>
          <a:fontRef idx="minor">
            <a:schemeClr val="lt1"/>
          </a:fontRef>
        </p:style>
        <p:txBody>
          <a:bodyPr lIns="0" rIns="0" rtlCol="0" anchor="ctr"/>
          <a:lstStyle/>
          <a:p>
            <a:pPr algn="ctr"/>
            <a:r>
              <a:rPr lang="en-US" dirty="0" smtClean="0">
                <a:solidFill>
                  <a:schemeClr val="tx1"/>
                </a:solidFill>
                <a:latin typeface="Times New Roman" pitchFamily="18" charset="0"/>
                <a:cs typeface="Times New Roman" pitchFamily="18" charset="0"/>
              </a:rPr>
              <a:t>Tenant 3</a:t>
            </a:r>
            <a:endParaRPr lang="en-US" dirty="0">
              <a:solidFill>
                <a:schemeClr val="tx1"/>
              </a:solidFill>
              <a:latin typeface="Times New Roman" pitchFamily="18" charset="0"/>
              <a:cs typeface="Times New Roman" pitchFamily="18" charset="0"/>
            </a:endParaRPr>
          </a:p>
        </p:txBody>
      </p:sp>
      <p:sp>
        <p:nvSpPr>
          <p:cNvPr id="77" name="Right Arrow 76"/>
          <p:cNvSpPr/>
          <p:nvPr/>
        </p:nvSpPr>
        <p:spPr>
          <a:xfrm>
            <a:off x="1371600" y="5029200"/>
            <a:ext cx="6705600" cy="533400"/>
          </a:xfrm>
          <a:prstGeom prst="rightArrow">
            <a:avLst>
              <a:gd name="adj1" fmla="val 50000"/>
              <a:gd name="adj2" fmla="val 208333"/>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smtClean="0">
                <a:latin typeface="Times New Roman" pitchFamily="18" charset="0"/>
                <a:cs typeface="Times New Roman" pitchFamily="18" charset="0"/>
              </a:rPr>
              <a:t>Lower App Development Effort and Time to Market</a:t>
            </a:r>
            <a:endParaRPr lang="en-US" sz="1600" dirty="0">
              <a:latin typeface="Times New Roman" pitchFamily="18" charset="0"/>
              <a:cs typeface="Times New Roman" pitchFamily="18" charset="0"/>
            </a:endParaRPr>
          </a:p>
        </p:txBody>
      </p:sp>
      <p:sp>
        <p:nvSpPr>
          <p:cNvPr id="80" name="Left Arrow 79"/>
          <p:cNvSpPr/>
          <p:nvPr/>
        </p:nvSpPr>
        <p:spPr>
          <a:xfrm>
            <a:off x="1371600" y="5562600"/>
            <a:ext cx="6705600" cy="533400"/>
          </a:xfrm>
          <a:prstGeom prst="leftArrow">
            <a:avLst>
              <a:gd name="adj1" fmla="val 50000"/>
              <a:gd name="adj2" fmla="val 18750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600" dirty="0" smtClean="0">
                <a:latin typeface="Times New Roman" pitchFamily="18" charset="0"/>
                <a:cs typeface="Times New Roman" pitchFamily="18" charset="0"/>
              </a:rPr>
              <a:t>Effective Resource Usage and Scaling, More Complex Design</a:t>
            </a:r>
          </a:p>
        </p:txBody>
      </p:sp>
      <p:sp>
        <p:nvSpPr>
          <p:cNvPr id="82" name="Rectangle 81"/>
          <p:cNvSpPr/>
          <p:nvPr/>
        </p:nvSpPr>
        <p:spPr>
          <a:xfrm>
            <a:off x="4548250" y="2057400"/>
            <a:ext cx="457200" cy="1014350"/>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App1</a:t>
            </a:r>
            <a:endParaRPr lang="en-US" sz="2000" baseline="-25000" dirty="0">
              <a:solidFill>
                <a:schemeClr val="tx1"/>
              </a:solidFill>
              <a:latin typeface="Times New Roman" pitchFamily="18" charset="0"/>
              <a:cs typeface="Times New Roman" pitchFamily="18" charset="0"/>
            </a:endParaRPr>
          </a:p>
        </p:txBody>
      </p:sp>
      <p:sp>
        <p:nvSpPr>
          <p:cNvPr id="83" name="Rectangle 82"/>
          <p:cNvSpPr/>
          <p:nvPr/>
        </p:nvSpPr>
        <p:spPr>
          <a:xfrm>
            <a:off x="513410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App2</a:t>
            </a:r>
            <a:endParaRPr lang="en-US" sz="2000" baseline="-25000" dirty="0">
              <a:solidFill>
                <a:schemeClr val="tx1"/>
              </a:solidFill>
              <a:latin typeface="Times New Roman" pitchFamily="18" charset="0"/>
              <a:cs typeface="Times New Roman" pitchFamily="18" charset="0"/>
            </a:endParaRPr>
          </a:p>
        </p:txBody>
      </p:sp>
      <p:sp>
        <p:nvSpPr>
          <p:cNvPr id="84" name="Rectangle 83"/>
          <p:cNvSpPr/>
          <p:nvPr/>
        </p:nvSpPr>
        <p:spPr>
          <a:xfrm>
            <a:off x="5691250" y="2057400"/>
            <a:ext cx="457200" cy="1014350"/>
          </a:xfrm>
          <a:prstGeom prst="rect">
            <a:avLst/>
          </a:prstGeom>
          <a:solidFill>
            <a:srgbClr val="00B05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App3</a:t>
            </a:r>
            <a:endParaRPr lang="en-US" sz="2000" baseline="-25000" dirty="0">
              <a:solidFill>
                <a:schemeClr val="tx1"/>
              </a:solidFill>
              <a:latin typeface="Times New Roman" pitchFamily="18" charset="0"/>
              <a:cs typeface="Times New Roman" pitchFamily="18" charset="0"/>
            </a:endParaRPr>
          </a:p>
        </p:txBody>
      </p:sp>
      <p:sp>
        <p:nvSpPr>
          <p:cNvPr id="85" name="Rectangle 84"/>
          <p:cNvSpPr/>
          <p:nvPr/>
        </p:nvSpPr>
        <p:spPr>
          <a:xfrm>
            <a:off x="6553200" y="2057400"/>
            <a:ext cx="457200" cy="1014350"/>
          </a:xfrm>
          <a:prstGeom prst="rect">
            <a:avLst/>
          </a:prstGeom>
          <a:solidFill>
            <a:srgbClr val="FF000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App1</a:t>
            </a:r>
            <a:endParaRPr lang="en-US" sz="2000" baseline="-25000" dirty="0">
              <a:solidFill>
                <a:schemeClr val="tx1"/>
              </a:solidFill>
              <a:latin typeface="Times New Roman" pitchFamily="18" charset="0"/>
              <a:cs typeface="Times New Roman" pitchFamily="18" charset="0"/>
            </a:endParaRPr>
          </a:p>
        </p:txBody>
      </p:sp>
      <p:sp>
        <p:nvSpPr>
          <p:cNvPr id="86" name="Rectangle 85"/>
          <p:cNvSpPr/>
          <p:nvPr/>
        </p:nvSpPr>
        <p:spPr>
          <a:xfrm>
            <a:off x="7139050" y="2057400"/>
            <a:ext cx="457200" cy="1014350"/>
          </a:xfrm>
          <a:prstGeom prst="rect">
            <a:avLst/>
          </a:prstGeom>
          <a:solidFill>
            <a:schemeClr val="accent5">
              <a:lumMod val="60000"/>
              <a:lumOff val="40000"/>
            </a:schemeClr>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App2</a:t>
            </a:r>
            <a:endParaRPr lang="en-US" sz="2000" baseline="-25000" dirty="0">
              <a:solidFill>
                <a:schemeClr val="tx1"/>
              </a:solidFill>
              <a:latin typeface="Times New Roman" pitchFamily="18" charset="0"/>
              <a:cs typeface="Times New Roman" pitchFamily="18" charset="0"/>
            </a:endParaRPr>
          </a:p>
        </p:txBody>
      </p:sp>
      <p:sp>
        <p:nvSpPr>
          <p:cNvPr id="87" name="Rectangle 86"/>
          <p:cNvSpPr/>
          <p:nvPr/>
        </p:nvSpPr>
        <p:spPr>
          <a:xfrm>
            <a:off x="7696200" y="2057400"/>
            <a:ext cx="457200" cy="1014350"/>
          </a:xfrm>
          <a:prstGeom prst="rect">
            <a:avLst/>
          </a:prstGeom>
          <a:solidFill>
            <a:srgbClr val="00B050"/>
          </a:solidFill>
        </p:spPr>
        <p:style>
          <a:lnRef idx="0">
            <a:schemeClr val="accent1"/>
          </a:lnRef>
          <a:fillRef idx="3">
            <a:schemeClr val="accent1"/>
          </a:fillRef>
          <a:effectRef idx="3">
            <a:schemeClr val="accent1"/>
          </a:effectRef>
          <a:fontRef idx="minor">
            <a:schemeClr val="lt1"/>
          </a:fontRef>
        </p:style>
        <p:txBody>
          <a:bodyPr vert="vert270" rtlCol="0" anchor="ctr"/>
          <a:lstStyle/>
          <a:p>
            <a:pPr algn="ctr"/>
            <a:r>
              <a:rPr lang="en-US" sz="2000" dirty="0" smtClean="0">
                <a:solidFill>
                  <a:schemeClr val="tx1"/>
                </a:solidFill>
                <a:latin typeface="Times New Roman" pitchFamily="18" charset="0"/>
                <a:cs typeface="Times New Roman" pitchFamily="18" charset="0"/>
              </a:rPr>
              <a:t>App3</a:t>
            </a:r>
            <a:endParaRPr lang="en-US" sz="2000" baseline="-25000" dirty="0">
              <a:solidFill>
                <a:schemeClr val="tx1"/>
              </a:solidFill>
              <a:latin typeface="Times New Roman" pitchFamily="18" charset="0"/>
              <a:cs typeface="Times New Roman" pitchFamily="18" charset="0"/>
            </a:endParaRPr>
          </a:p>
        </p:txBody>
      </p:sp>
      <p:sp>
        <p:nvSpPr>
          <p:cNvPr id="81" name="Title 80"/>
          <p:cNvSpPr>
            <a:spLocks noGrp="1"/>
          </p:cNvSpPr>
          <p:nvPr>
            <p:ph type="title"/>
          </p:nvPr>
        </p:nvSpPr>
        <p:spPr>
          <a:xfrm>
            <a:off x="457200" y="274638"/>
            <a:ext cx="8153400" cy="792162"/>
          </a:xfrm>
        </p:spPr>
        <p:txBody>
          <a:bodyPr/>
          <a:lstStyle/>
          <a:p>
            <a:r>
              <a:rPr lang="en-US" dirty="0" err="1" smtClean="0"/>
              <a:t>Multitenancy</a:t>
            </a:r>
            <a:r>
              <a:rPr lang="en-US" dirty="0" smtClean="0"/>
              <a:t> Models</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Force.com architecture </a:t>
            </a:r>
            <a:br>
              <a:rPr lang="en-US" dirty="0" smtClean="0"/>
            </a:br>
            <a:r>
              <a:rPr lang="en-US" sz="2800" dirty="0" smtClean="0"/>
              <a:t>Shared table approach [</a:t>
            </a:r>
            <a:r>
              <a:rPr lang="en-US" sz="2800" dirty="0" err="1" smtClean="0"/>
              <a:t>Weissman</a:t>
            </a:r>
            <a:r>
              <a:rPr lang="en-US" sz="2800" dirty="0" smtClean="0"/>
              <a:t> et al., SIGMOD 2009]</a:t>
            </a:r>
            <a:endParaRPr lang="en-US" dirty="0"/>
          </a:p>
        </p:txBody>
      </p:sp>
      <p:sp>
        <p:nvSpPr>
          <p:cNvPr id="3" name="Content Placeholder 2"/>
          <p:cNvSpPr>
            <a:spLocks noGrp="1"/>
          </p:cNvSpPr>
          <p:nvPr>
            <p:ph idx="1"/>
          </p:nvPr>
        </p:nvSpPr>
        <p:spPr/>
        <p:txBody>
          <a:bodyPr>
            <a:normAutofit fontScale="85000" lnSpcReduction="20000"/>
          </a:bodyPr>
          <a:lstStyle/>
          <a:p>
            <a:r>
              <a:rPr lang="en-US" b="1" dirty="0" smtClean="0"/>
              <a:t>Metadata driven architecture</a:t>
            </a:r>
          </a:p>
          <a:p>
            <a:r>
              <a:rPr lang="en-US" dirty="0" smtClean="0"/>
              <a:t>Tenant specific customizations information stored as </a:t>
            </a:r>
            <a:r>
              <a:rPr lang="en-US" dirty="0" smtClean="0">
                <a:solidFill>
                  <a:srgbClr val="FF0000"/>
                </a:solidFill>
              </a:rPr>
              <a:t>metadata</a:t>
            </a:r>
          </a:p>
          <a:p>
            <a:r>
              <a:rPr lang="en-US" dirty="0" smtClean="0"/>
              <a:t>Engine uses metadata to generate </a:t>
            </a:r>
            <a:r>
              <a:rPr lang="en-US" dirty="0" smtClean="0">
                <a:solidFill>
                  <a:srgbClr val="00B050"/>
                </a:solidFill>
              </a:rPr>
              <a:t>virtual application components</a:t>
            </a:r>
            <a:r>
              <a:rPr lang="en-US" dirty="0" smtClean="0"/>
              <a:t> at runtime</a:t>
            </a:r>
          </a:p>
          <a:p>
            <a:pPr lvl="1"/>
            <a:r>
              <a:rPr lang="en-US" dirty="0" smtClean="0"/>
              <a:t>Metadata is key – </a:t>
            </a:r>
            <a:r>
              <a:rPr lang="en-US" dirty="0" smtClean="0">
                <a:solidFill>
                  <a:srgbClr val="0070C0"/>
                </a:solidFill>
              </a:rPr>
              <a:t>cache metadata</a:t>
            </a:r>
          </a:p>
          <a:p>
            <a:r>
              <a:rPr lang="en-US" dirty="0" smtClean="0"/>
              <a:t>Application data stored in a large shared table – referred to as the </a:t>
            </a:r>
            <a:r>
              <a:rPr lang="en-US" b="1" dirty="0" smtClean="0"/>
              <a:t>heap</a:t>
            </a:r>
          </a:p>
          <a:p>
            <a:pPr lvl="1"/>
            <a:r>
              <a:rPr lang="en-US" dirty="0" smtClean="0">
                <a:solidFill>
                  <a:schemeClr val="accent3">
                    <a:lumMod val="50000"/>
                  </a:schemeClr>
                </a:solidFill>
              </a:rPr>
              <a:t>Materialize</a:t>
            </a:r>
            <a:r>
              <a:rPr lang="en-US" dirty="0" smtClean="0"/>
              <a:t> some virtual tables</a:t>
            </a:r>
          </a:p>
          <a:p>
            <a:r>
              <a:rPr lang="en-US" b="1" dirty="0" smtClean="0">
                <a:solidFill>
                  <a:srgbClr val="00B050"/>
                </a:solidFill>
              </a:rPr>
              <a:t>Pivot tables</a:t>
            </a:r>
            <a:r>
              <a:rPr lang="en-US" dirty="0" smtClean="0"/>
              <a:t> used for </a:t>
            </a:r>
            <a:r>
              <a:rPr lang="en-US" dirty="0" smtClean="0">
                <a:solidFill>
                  <a:srgbClr val="00B0F0"/>
                </a:solidFill>
              </a:rPr>
              <a:t>indexing</a:t>
            </a:r>
            <a:r>
              <a:rPr lang="en-US" dirty="0" smtClean="0"/>
              <a:t>, </a:t>
            </a:r>
            <a:r>
              <a:rPr lang="en-US" dirty="0" smtClean="0">
                <a:solidFill>
                  <a:srgbClr val="002060"/>
                </a:solidFill>
              </a:rPr>
              <a:t>maintaining relationships</a:t>
            </a:r>
            <a:r>
              <a:rPr lang="en-US" dirty="0" smtClean="0"/>
              <a:t>, </a:t>
            </a:r>
            <a:r>
              <a:rPr lang="en-US" dirty="0" smtClean="0">
                <a:solidFill>
                  <a:srgbClr val="7030A0"/>
                </a:solidFill>
              </a:rPr>
              <a:t>uniqueness constraints</a:t>
            </a:r>
          </a:p>
          <a:p>
            <a:pPr lvl="1"/>
            <a:r>
              <a:rPr lang="en-US" dirty="0" smtClean="0"/>
              <a:t>A collection of pivot tables used</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7158" y="1000108"/>
            <a:ext cx="8572560" cy="5357850"/>
          </a:xfrm>
        </p:spPr>
        <p:txBody>
          <a:bodyPr>
            <a:normAutofit lnSpcReduction="10000"/>
          </a:bodyPr>
          <a:lstStyle/>
          <a:p>
            <a:r>
              <a:rPr lang="en-US" dirty="0" smtClean="0"/>
              <a:t>Hardware </a:t>
            </a:r>
            <a:r>
              <a:rPr lang="en-US" dirty="0" smtClean="0">
                <a:solidFill>
                  <a:srgbClr val="FF0000"/>
                </a:solidFill>
              </a:rPr>
              <a:t>Isolation</a:t>
            </a:r>
            <a:r>
              <a:rPr lang="en-US" dirty="0" smtClean="0"/>
              <a:t> and </a:t>
            </a:r>
            <a:r>
              <a:rPr lang="en-US" dirty="0" smtClean="0">
                <a:solidFill>
                  <a:srgbClr val="FF0000"/>
                </a:solidFill>
              </a:rPr>
              <a:t>redundancy</a:t>
            </a:r>
          </a:p>
          <a:p>
            <a:r>
              <a:rPr lang="en-US" dirty="0" smtClean="0"/>
              <a:t>Table </a:t>
            </a:r>
            <a:r>
              <a:rPr lang="en-US" dirty="0" smtClean="0">
                <a:solidFill>
                  <a:srgbClr val="FF0000"/>
                </a:solidFill>
              </a:rPr>
              <a:t>consolidation</a:t>
            </a:r>
            <a:r>
              <a:rPr lang="en-US" dirty="0" smtClean="0"/>
              <a:t> and </a:t>
            </a:r>
            <a:r>
              <a:rPr lang="en-US" dirty="0" smtClean="0">
                <a:solidFill>
                  <a:srgbClr val="FF0000"/>
                </a:solidFill>
              </a:rPr>
              <a:t>isolation</a:t>
            </a:r>
          </a:p>
          <a:p>
            <a:r>
              <a:rPr lang="en-US" dirty="0"/>
              <a:t>Interesting question of what components should be </a:t>
            </a:r>
            <a:r>
              <a:rPr lang="en-US" dirty="0">
                <a:solidFill>
                  <a:srgbClr val="FF0000"/>
                </a:solidFill>
              </a:rPr>
              <a:t>separated or shared</a:t>
            </a:r>
            <a:r>
              <a:rPr lang="en-US" dirty="0" smtClean="0">
                <a:solidFill>
                  <a:srgbClr val="FF0000"/>
                </a:solidFill>
              </a:rPr>
              <a:t>?</a:t>
            </a:r>
          </a:p>
          <a:p>
            <a:r>
              <a:rPr lang="en-US" dirty="0" smtClean="0"/>
              <a:t>Requires some </a:t>
            </a:r>
            <a:r>
              <a:rPr lang="en-US" dirty="0" smtClean="0">
                <a:solidFill>
                  <a:srgbClr val="FF0000"/>
                </a:solidFill>
              </a:rPr>
              <a:t>extensions</a:t>
            </a:r>
            <a:r>
              <a:rPr lang="en-US" dirty="0" smtClean="0"/>
              <a:t> to the traditional DBMS</a:t>
            </a:r>
            <a:endParaRPr lang="en-US" dirty="0" smtClean="0">
              <a:solidFill>
                <a:srgbClr val="FF0000"/>
              </a:solidFill>
            </a:endParaRPr>
          </a:p>
          <a:p>
            <a:r>
              <a:rPr lang="en-US" dirty="0" smtClean="0"/>
              <a:t>Need for a multitenant DBMS </a:t>
            </a:r>
            <a:r>
              <a:rPr lang="en-US" dirty="0" smtClean="0">
                <a:solidFill>
                  <a:srgbClr val="FF0000"/>
                </a:solidFill>
              </a:rPr>
              <a:t>exists</a:t>
            </a:r>
            <a:endParaRPr lang="en-US" dirty="0" smtClean="0"/>
          </a:p>
          <a:p>
            <a:r>
              <a:rPr lang="en-US" dirty="0" smtClean="0"/>
              <a:t>Key component for cost minimization is </a:t>
            </a:r>
            <a:r>
              <a:rPr lang="en-US" dirty="0" smtClean="0">
                <a:solidFill>
                  <a:srgbClr val="FF0000"/>
                </a:solidFill>
              </a:rPr>
              <a:t>elasticity</a:t>
            </a:r>
          </a:p>
          <a:p>
            <a:pPr lvl="1"/>
            <a:r>
              <a:rPr lang="en-US" dirty="0" smtClean="0"/>
              <a:t>Avoid peak provisioning</a:t>
            </a:r>
          </a:p>
          <a:p>
            <a:endParaRPr lang="en-US" dirty="0" smtClean="0">
              <a:solidFill>
                <a:srgbClr val="FF0000"/>
              </a:solidFill>
            </a:endParaRPr>
          </a:p>
          <a:p>
            <a:endParaRPr lang="en-US" dirty="0"/>
          </a:p>
        </p:txBody>
      </p:sp>
      <p:sp>
        <p:nvSpPr>
          <p:cNvPr id="5" name="Title 4"/>
          <p:cNvSpPr>
            <a:spLocks noGrp="1"/>
          </p:cNvSpPr>
          <p:nvPr>
            <p:ph type="title"/>
          </p:nvPr>
        </p:nvSpPr>
        <p:spPr>
          <a:xfrm>
            <a:off x="428596" y="0"/>
            <a:ext cx="8229600" cy="1000108"/>
          </a:xfrm>
        </p:spPr>
        <p:txBody>
          <a:bodyPr/>
          <a:lstStyle/>
          <a:p>
            <a:r>
              <a:rPr lang="en-US" dirty="0" smtClean="0">
                <a:solidFill>
                  <a:srgbClr val="00B050"/>
                </a:solidFill>
              </a:rPr>
              <a:t>Challenges</a:t>
            </a:r>
            <a:endParaRPr lang="en-US" dirty="0">
              <a:solidFill>
                <a:srgbClr val="00B050"/>
              </a:solidFill>
            </a:endParaRPr>
          </a:p>
        </p:txBody>
      </p:sp>
    </p:spTree>
    <p:extLst>
      <p:ext uri="{BB962C8B-B14F-4D97-AF65-F5344CB8AC3E}">
        <p14:creationId xmlns="" xmlns:p14="http://schemas.microsoft.com/office/powerpoint/2010/main" val="26716084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Elasticity in the Database Layer</a:t>
            </a:r>
            <a:endParaRPr lang="en-US" dirty="0"/>
          </a:p>
        </p:txBody>
      </p:sp>
      <p:sp>
        <p:nvSpPr>
          <p:cNvPr id="5" name="Rectangle 4"/>
          <p:cNvSpPr/>
          <p:nvPr/>
        </p:nvSpPr>
        <p:spPr>
          <a:xfrm>
            <a:off x="3733800" y="4038600"/>
            <a:ext cx="1828800" cy="1219200"/>
          </a:xfrm>
          <a:prstGeom prst="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4" name="Group 11"/>
          <p:cNvGrpSpPr/>
          <p:nvPr/>
        </p:nvGrpSpPr>
        <p:grpSpPr>
          <a:xfrm>
            <a:off x="3962400" y="4267200"/>
            <a:ext cx="914400" cy="612648"/>
            <a:chOff x="5715000" y="3352800"/>
            <a:chExt cx="914400" cy="612648"/>
          </a:xfrm>
        </p:grpSpPr>
        <p:sp>
          <p:nvSpPr>
            <p:cNvPr id="7" name="Flowchart: Document 6"/>
            <p:cNvSpPr/>
            <p:nvPr/>
          </p:nvSpPr>
          <p:spPr>
            <a:xfrm>
              <a:off x="5715000" y="3352800"/>
              <a:ext cx="914400" cy="612648"/>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9" name="Straight Connector 8"/>
            <p:cNvCxnSpPr/>
            <p:nvPr/>
          </p:nvCxnSpPr>
          <p:spPr>
            <a:xfrm>
              <a:off x="5715000" y="35052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15000" y="36576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15000" y="38100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13"/>
          <p:cNvGrpSpPr/>
          <p:nvPr/>
        </p:nvGrpSpPr>
        <p:grpSpPr>
          <a:xfrm>
            <a:off x="4114800" y="4355205"/>
            <a:ext cx="914400" cy="612648"/>
            <a:chOff x="5715000" y="3352800"/>
            <a:chExt cx="914400" cy="612648"/>
          </a:xfrm>
        </p:grpSpPr>
        <p:sp>
          <p:nvSpPr>
            <p:cNvPr id="15" name="Flowchart: Document 14"/>
            <p:cNvSpPr/>
            <p:nvPr/>
          </p:nvSpPr>
          <p:spPr>
            <a:xfrm>
              <a:off x="5715000" y="3352800"/>
              <a:ext cx="914400" cy="612648"/>
            </a:xfrm>
            <a:prstGeom prst="flowChartDocument">
              <a:avLst/>
            </a:prstGeom>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 name="Straight Connector 15"/>
            <p:cNvCxnSpPr/>
            <p:nvPr/>
          </p:nvCxnSpPr>
          <p:spPr>
            <a:xfrm>
              <a:off x="5715000" y="35052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15000" y="36576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15000" y="38100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Group 18"/>
          <p:cNvGrpSpPr/>
          <p:nvPr/>
        </p:nvGrpSpPr>
        <p:grpSpPr>
          <a:xfrm>
            <a:off x="4267200" y="4419600"/>
            <a:ext cx="914400" cy="612648"/>
            <a:chOff x="5715000" y="3352800"/>
            <a:chExt cx="914400" cy="612648"/>
          </a:xfrm>
        </p:grpSpPr>
        <p:sp>
          <p:nvSpPr>
            <p:cNvPr id="20" name="Flowchart: Document 19"/>
            <p:cNvSpPr/>
            <p:nvPr/>
          </p:nvSpPr>
          <p:spPr>
            <a:xfrm>
              <a:off x="5715000" y="3352800"/>
              <a:ext cx="914400" cy="612648"/>
            </a:xfrm>
            <a:prstGeom prst="flowChartDocument">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1" name="Straight Connector 20"/>
            <p:cNvCxnSpPr/>
            <p:nvPr/>
          </p:nvCxnSpPr>
          <p:spPr>
            <a:xfrm>
              <a:off x="5715000" y="35052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15000" y="36576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15000" y="38100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 name="Group 23"/>
          <p:cNvGrpSpPr/>
          <p:nvPr/>
        </p:nvGrpSpPr>
        <p:grpSpPr>
          <a:xfrm>
            <a:off x="4419600" y="4495800"/>
            <a:ext cx="914400" cy="612648"/>
            <a:chOff x="5715000" y="3352800"/>
            <a:chExt cx="914400" cy="612648"/>
          </a:xfrm>
        </p:grpSpPr>
        <p:sp>
          <p:nvSpPr>
            <p:cNvPr id="25" name="Flowchart: Document 24"/>
            <p:cNvSpPr/>
            <p:nvPr/>
          </p:nvSpPr>
          <p:spPr>
            <a:xfrm>
              <a:off x="5715000" y="3352800"/>
              <a:ext cx="914400" cy="612648"/>
            </a:xfrm>
            <a:prstGeom prst="flowChartDocument">
              <a:avLst/>
            </a:pr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6" name="Straight Connector 25"/>
            <p:cNvCxnSpPr/>
            <p:nvPr/>
          </p:nvCxnSpPr>
          <p:spPr>
            <a:xfrm>
              <a:off x="5715000" y="35052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15000" y="36576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15000" y="38100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9" name="Picture 28" descr="C:\Program Files\Microsoft Office\MEDIA\CAGCAT10\j0292020.wmf"/>
          <p:cNvPicPr>
            <a:picLocks noChangeAspect="1" noChangeArrowheads="1"/>
          </p:cNvPicPr>
          <p:nvPr/>
        </p:nvPicPr>
        <p:blipFill>
          <a:blip r:embed="rId2" cstate="print"/>
          <a:srcRect/>
          <a:stretch>
            <a:fillRect/>
          </a:stretch>
        </p:blipFill>
        <p:spPr bwMode="auto">
          <a:xfrm>
            <a:off x="2751986" y="2362200"/>
            <a:ext cx="452807" cy="429768"/>
          </a:xfrm>
          <a:prstGeom prst="rect">
            <a:avLst/>
          </a:prstGeom>
          <a:noFill/>
          <a:ln w="38100">
            <a:solidFill>
              <a:srgbClr val="FF0000"/>
            </a:solidFill>
          </a:ln>
        </p:spPr>
      </p:pic>
      <p:pic>
        <p:nvPicPr>
          <p:cNvPr id="30" name="Picture 3" descr="C:\Program Files\Microsoft Office\MEDIA\CAGCAT10\j0292020.wmf"/>
          <p:cNvPicPr>
            <a:picLocks noChangeAspect="1" noChangeArrowheads="1"/>
          </p:cNvPicPr>
          <p:nvPr/>
        </p:nvPicPr>
        <p:blipFill>
          <a:blip r:embed="rId2" cstate="print"/>
          <a:srcRect/>
          <a:stretch>
            <a:fillRect/>
          </a:stretch>
        </p:blipFill>
        <p:spPr bwMode="auto">
          <a:xfrm>
            <a:off x="3361586" y="2362200"/>
            <a:ext cx="452807" cy="429768"/>
          </a:xfrm>
          <a:prstGeom prst="rect">
            <a:avLst/>
          </a:prstGeom>
          <a:noFill/>
          <a:ln w="38100">
            <a:solidFill>
              <a:srgbClr val="00B0F0"/>
            </a:solidFill>
          </a:ln>
        </p:spPr>
      </p:pic>
      <p:pic>
        <p:nvPicPr>
          <p:cNvPr id="31" name="Picture 3" descr="C:\Program Files\Microsoft Office\MEDIA\CAGCAT10\j0292020.wmf"/>
          <p:cNvPicPr>
            <a:picLocks noChangeAspect="1" noChangeArrowheads="1"/>
          </p:cNvPicPr>
          <p:nvPr/>
        </p:nvPicPr>
        <p:blipFill>
          <a:blip r:embed="rId2" cstate="print"/>
          <a:srcRect/>
          <a:stretch>
            <a:fillRect/>
          </a:stretch>
        </p:blipFill>
        <p:spPr bwMode="auto">
          <a:xfrm>
            <a:off x="4572000" y="2362200"/>
            <a:ext cx="452807" cy="429768"/>
          </a:xfrm>
          <a:prstGeom prst="rect">
            <a:avLst/>
          </a:prstGeom>
          <a:noFill/>
          <a:ln w="38100">
            <a:solidFill>
              <a:schemeClr val="tx1"/>
            </a:solidFill>
          </a:ln>
        </p:spPr>
      </p:pic>
      <p:cxnSp>
        <p:nvCxnSpPr>
          <p:cNvPr id="33" name="Straight Arrow Connector 32"/>
          <p:cNvCxnSpPr>
            <a:stCxn id="29" idx="2"/>
            <a:endCxn id="75" idx="0"/>
          </p:cNvCxnSpPr>
          <p:nvPr/>
        </p:nvCxnSpPr>
        <p:spPr>
          <a:xfrm>
            <a:off x="2978390" y="2791968"/>
            <a:ext cx="16698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0" idx="2"/>
            <a:endCxn id="75" idx="0"/>
          </p:cNvCxnSpPr>
          <p:nvPr/>
        </p:nvCxnSpPr>
        <p:spPr>
          <a:xfrm>
            <a:off x="3587990" y="2791968"/>
            <a:ext cx="10602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1" idx="2"/>
            <a:endCxn id="75" idx="0"/>
          </p:cNvCxnSpPr>
          <p:nvPr/>
        </p:nvCxnSpPr>
        <p:spPr>
          <a:xfrm flipH="1">
            <a:off x="4648200" y="2791968"/>
            <a:ext cx="150204"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38600" y="5766436"/>
            <a:ext cx="944489" cy="461665"/>
          </a:xfrm>
          <a:prstGeom prst="rect">
            <a:avLst/>
          </a:prstGeom>
          <a:noFill/>
        </p:spPr>
        <p:txBody>
          <a:bodyPr wrap="none" rtlCol="0">
            <a:spAutoFit/>
          </a:bodyPr>
          <a:lstStyle/>
          <a:p>
            <a:r>
              <a:rPr lang="en-US" sz="2400" dirty="0" smtClean="0"/>
              <a:t>DBMS</a:t>
            </a:r>
            <a:endParaRPr lang="en-US" sz="2400" dirty="0"/>
          </a:p>
        </p:txBody>
      </p:sp>
      <p:pic>
        <p:nvPicPr>
          <p:cNvPr id="42" name="Picture 41" descr="C:\Program Files\Microsoft Office\MEDIA\CAGCAT10\j0292020.wmf"/>
          <p:cNvPicPr>
            <a:picLocks noChangeAspect="1" noChangeArrowheads="1"/>
          </p:cNvPicPr>
          <p:nvPr/>
        </p:nvPicPr>
        <p:blipFill>
          <a:blip r:embed="rId2" cstate="print"/>
          <a:srcRect/>
          <a:stretch>
            <a:fillRect/>
          </a:stretch>
        </p:blipFill>
        <p:spPr bwMode="auto">
          <a:xfrm>
            <a:off x="2057400" y="2362200"/>
            <a:ext cx="452807" cy="429768"/>
          </a:xfrm>
          <a:prstGeom prst="rect">
            <a:avLst/>
          </a:prstGeom>
          <a:noFill/>
          <a:ln w="38100">
            <a:solidFill>
              <a:srgbClr val="FF0000"/>
            </a:solidFill>
          </a:ln>
        </p:spPr>
      </p:pic>
      <p:pic>
        <p:nvPicPr>
          <p:cNvPr id="43" name="Picture 3" descr="C:\Program Files\Microsoft Office\MEDIA\CAGCAT10\j0292020.wmf"/>
          <p:cNvPicPr>
            <a:picLocks noChangeAspect="1" noChangeArrowheads="1"/>
          </p:cNvPicPr>
          <p:nvPr/>
        </p:nvPicPr>
        <p:blipFill>
          <a:blip r:embed="rId2" cstate="print"/>
          <a:srcRect/>
          <a:stretch>
            <a:fillRect/>
          </a:stretch>
        </p:blipFill>
        <p:spPr bwMode="auto">
          <a:xfrm>
            <a:off x="3992489" y="2364346"/>
            <a:ext cx="452807" cy="429768"/>
          </a:xfrm>
          <a:prstGeom prst="rect">
            <a:avLst/>
          </a:prstGeom>
          <a:noFill/>
          <a:ln w="38100">
            <a:solidFill>
              <a:srgbClr val="00B0F0"/>
            </a:solidFill>
          </a:ln>
        </p:spPr>
      </p:pic>
      <p:pic>
        <p:nvPicPr>
          <p:cNvPr id="44" name="Picture 3" descr="C:\Program Files\Microsoft Office\MEDIA\CAGCAT10\j0292020.wmf"/>
          <p:cNvPicPr>
            <a:picLocks noChangeAspect="1" noChangeArrowheads="1"/>
          </p:cNvPicPr>
          <p:nvPr/>
        </p:nvPicPr>
        <p:blipFill>
          <a:blip r:embed="rId2" cstate="print"/>
          <a:srcRect/>
          <a:stretch>
            <a:fillRect/>
          </a:stretch>
        </p:blipFill>
        <p:spPr bwMode="auto">
          <a:xfrm>
            <a:off x="5181600" y="2374006"/>
            <a:ext cx="452807" cy="429768"/>
          </a:xfrm>
          <a:prstGeom prst="rect">
            <a:avLst/>
          </a:prstGeom>
          <a:noFill/>
          <a:ln w="38100">
            <a:solidFill>
              <a:schemeClr val="tx1"/>
            </a:solidFill>
          </a:ln>
        </p:spPr>
      </p:pic>
      <p:cxnSp>
        <p:nvCxnSpPr>
          <p:cNvPr id="47" name="Straight Arrow Connector 46"/>
          <p:cNvCxnSpPr>
            <a:stCxn id="42" idx="2"/>
            <a:endCxn id="75" idx="0"/>
          </p:cNvCxnSpPr>
          <p:nvPr/>
        </p:nvCxnSpPr>
        <p:spPr>
          <a:xfrm>
            <a:off x="2283804" y="2791968"/>
            <a:ext cx="2364396"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3" idx="2"/>
            <a:endCxn id="75" idx="0"/>
          </p:cNvCxnSpPr>
          <p:nvPr/>
        </p:nvCxnSpPr>
        <p:spPr>
          <a:xfrm>
            <a:off x="4218893" y="2794114"/>
            <a:ext cx="429307" cy="7848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4" idx="2"/>
            <a:endCxn id="75" idx="0"/>
          </p:cNvCxnSpPr>
          <p:nvPr/>
        </p:nvCxnSpPr>
        <p:spPr>
          <a:xfrm flipH="1">
            <a:off x="4648200" y="2803774"/>
            <a:ext cx="759804"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57" name="Picture 3" descr="C:\Program Files\Microsoft Office\MEDIA\CAGCAT10\j0292020.wmf"/>
          <p:cNvPicPr>
            <a:picLocks noChangeAspect="1" noChangeArrowheads="1"/>
          </p:cNvPicPr>
          <p:nvPr/>
        </p:nvPicPr>
        <p:blipFill>
          <a:blip r:embed="rId2" cstate="print"/>
          <a:srcRect/>
          <a:stretch>
            <a:fillRect/>
          </a:stretch>
        </p:blipFill>
        <p:spPr bwMode="auto">
          <a:xfrm>
            <a:off x="6396407" y="2374006"/>
            <a:ext cx="452807" cy="429768"/>
          </a:xfrm>
          <a:prstGeom prst="rect">
            <a:avLst/>
          </a:prstGeom>
          <a:noFill/>
          <a:ln w="38100">
            <a:solidFill>
              <a:schemeClr val="accent2">
                <a:lumMod val="75000"/>
              </a:schemeClr>
            </a:solidFill>
          </a:ln>
        </p:spPr>
      </p:pic>
      <p:pic>
        <p:nvPicPr>
          <p:cNvPr id="58" name="Picture 3" descr="C:\Program Files\Microsoft Office\MEDIA\CAGCAT10\j0292020.wmf"/>
          <p:cNvPicPr>
            <a:picLocks noChangeAspect="1" noChangeArrowheads="1"/>
          </p:cNvPicPr>
          <p:nvPr/>
        </p:nvPicPr>
        <p:blipFill>
          <a:blip r:embed="rId2" cstate="print"/>
          <a:srcRect/>
          <a:stretch>
            <a:fillRect/>
          </a:stretch>
        </p:blipFill>
        <p:spPr bwMode="auto">
          <a:xfrm>
            <a:off x="5786807" y="2362200"/>
            <a:ext cx="452807" cy="429768"/>
          </a:xfrm>
          <a:prstGeom prst="rect">
            <a:avLst/>
          </a:prstGeom>
          <a:noFill/>
          <a:ln w="38100">
            <a:solidFill>
              <a:schemeClr val="accent2">
                <a:lumMod val="75000"/>
              </a:schemeClr>
            </a:solidFill>
          </a:ln>
        </p:spPr>
      </p:pic>
      <p:cxnSp>
        <p:nvCxnSpPr>
          <p:cNvPr id="59" name="Straight Arrow Connector 58"/>
          <p:cNvCxnSpPr>
            <a:stCxn id="57" idx="2"/>
            <a:endCxn id="75" idx="0"/>
          </p:cNvCxnSpPr>
          <p:nvPr/>
        </p:nvCxnSpPr>
        <p:spPr>
          <a:xfrm flipH="1">
            <a:off x="4648200" y="2803774"/>
            <a:ext cx="1974611"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8" idx="2"/>
            <a:endCxn id="75" idx="0"/>
          </p:cNvCxnSpPr>
          <p:nvPr/>
        </p:nvCxnSpPr>
        <p:spPr>
          <a:xfrm flipH="1">
            <a:off x="4648200" y="2791968"/>
            <a:ext cx="1365011"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1843844" y="3579001"/>
            <a:ext cx="5608711" cy="2183967"/>
          </a:xfrm>
          <a:prstGeom prst="rect">
            <a:avLst/>
          </a:prstGeom>
          <a:noFill/>
          <a:ln w="3810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45" name="矩形 44"/>
          <p:cNvSpPr/>
          <p:nvPr/>
        </p:nvSpPr>
        <p:spPr>
          <a:xfrm>
            <a:off x="1000100" y="1357298"/>
            <a:ext cx="7643866" cy="461665"/>
          </a:xfrm>
          <a:prstGeom prst="rect">
            <a:avLst/>
          </a:prstGeom>
        </p:spPr>
        <p:txBody>
          <a:bodyPr wrap="square">
            <a:spAutoFit/>
          </a:bodyPr>
          <a:lstStyle/>
          <a:p>
            <a:r>
              <a:rPr lang="en-US" sz="2400" dirty="0" smtClean="0">
                <a:solidFill>
                  <a:srgbClr val="00B050"/>
                </a:solidFill>
              </a:rPr>
              <a:t>Elasticity:  </a:t>
            </a:r>
            <a:r>
              <a:rPr lang="en-US" sz="2400" dirty="0" smtClean="0"/>
              <a:t>Scale up and down system size on demand</a:t>
            </a:r>
          </a:p>
        </p:txBody>
      </p:sp>
    </p:spTree>
    <p:extLst>
      <p:ext uri="{BB962C8B-B14F-4D97-AF65-F5344CB8AC3E}">
        <p14:creationId xmlns="" xmlns:p14="http://schemas.microsoft.com/office/powerpoint/2010/main" xmlns:mv="urn:schemas-microsoft-com:mac:vml" xmlns:mc="http://schemas.openxmlformats.org/markup-compatibility/2006" val="3658369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2402775" y="4876800"/>
            <a:ext cx="3733800" cy="1066800"/>
          </a:xfrm>
          <a:prstGeom prst="rect">
            <a:avLst/>
          </a:prstGeom>
          <a:effectLst>
            <a:glow rad="63500">
              <a:schemeClr val="accent5">
                <a:alpha val="45000"/>
                <a:satMod val="120000"/>
              </a:schemeClr>
            </a:glow>
            <a:innerShdw blurRad="63500" dist="50800" dir="16200000">
              <a:prstClr val="black">
                <a:alpha val="50000"/>
              </a:prstClr>
            </a:innerShdw>
          </a:effectLst>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4000" dirty="0" smtClean="0"/>
              <a:t>Key Value Stores</a:t>
            </a:r>
          </a:p>
        </p:txBody>
      </p:sp>
      <p:sp>
        <p:nvSpPr>
          <p:cNvPr id="28" name="Rounded Rectangle 27"/>
          <p:cNvSpPr/>
          <p:nvPr/>
        </p:nvSpPr>
        <p:spPr bwMode="auto">
          <a:xfrm>
            <a:off x="2209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29" name="Rounded Rectangle 28"/>
          <p:cNvSpPr/>
          <p:nvPr/>
        </p:nvSpPr>
        <p:spPr bwMode="auto">
          <a:xfrm>
            <a:off x="50292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30" name="Rounded Rectangle 29"/>
          <p:cNvSpPr/>
          <p:nvPr/>
        </p:nvSpPr>
        <p:spPr bwMode="auto">
          <a:xfrm>
            <a:off x="64008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sp>
        <p:nvSpPr>
          <p:cNvPr id="6" name="Title 5"/>
          <p:cNvSpPr>
            <a:spLocks noGrp="1"/>
          </p:cNvSpPr>
          <p:nvPr>
            <p:ph type="title"/>
          </p:nvPr>
        </p:nvSpPr>
        <p:spPr/>
        <p:txBody>
          <a:bodyPr/>
          <a:lstStyle/>
          <a:p>
            <a:r>
              <a:rPr lang="en-US" dirty="0" smtClean="0">
                <a:solidFill>
                  <a:srgbClr val="00B050"/>
                </a:solidFill>
              </a:rPr>
              <a:t>Scaling in the Cloud</a:t>
            </a:r>
            <a:endParaRPr lang="en-US" dirty="0">
              <a:solidFill>
                <a:srgbClr val="00B050"/>
              </a:solidFill>
            </a:endParaRPr>
          </a:p>
        </p:txBody>
      </p:sp>
      <p:sp>
        <p:nvSpPr>
          <p:cNvPr id="7" name="Rounded Rectangle 6"/>
          <p:cNvSpPr/>
          <p:nvPr/>
        </p:nvSpPr>
        <p:spPr bwMode="auto">
          <a:xfrm>
            <a:off x="1716975" y="2394466"/>
            <a:ext cx="5105400" cy="457200"/>
          </a:xfrm>
          <a:prstGeom prst="round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tx1"/>
                </a:solidFill>
                <a:latin typeface="Calibri" pitchFamily="34" charset="0"/>
              </a:rPr>
              <a:t>Load Balancer (Proxy)</a:t>
            </a:r>
            <a:endParaRPr kumimoji="0" lang="en-US" sz="2200" b="1" i="0" u="none" strike="noStrike" cap="none" normalizeH="0" baseline="-25000" dirty="0" smtClean="0">
              <a:ln>
                <a:noFill/>
              </a:ln>
              <a:solidFill>
                <a:schemeClr val="tx1"/>
              </a:solidFill>
              <a:effectLst/>
              <a:latin typeface="Calibri" pitchFamily="34" charset="0"/>
            </a:endParaRPr>
          </a:p>
        </p:txBody>
      </p:sp>
      <p:sp>
        <p:nvSpPr>
          <p:cNvPr id="8" name="Rounded Rectangle 7"/>
          <p:cNvSpPr/>
          <p:nvPr/>
        </p:nvSpPr>
        <p:spPr bwMode="auto">
          <a:xfrm>
            <a:off x="762000" y="3308866"/>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9" name="Straight Arrow Connector 8"/>
          <p:cNvCxnSpPr>
            <a:stCxn id="7" idx="2"/>
            <a:endCxn id="8" idx="0"/>
          </p:cNvCxnSpPr>
          <p:nvPr/>
        </p:nvCxnSpPr>
        <p:spPr bwMode="auto">
          <a:xfrm rot="5400000">
            <a:off x="2592038" y="1631229"/>
            <a:ext cx="457200"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8" idx="2"/>
            <a:endCxn id="32" idx="0"/>
          </p:cNvCxnSpPr>
          <p:nvPr/>
        </p:nvCxnSpPr>
        <p:spPr bwMode="auto">
          <a:xfrm rot="16200000" flipH="1">
            <a:off x="2608170" y="3215295"/>
            <a:ext cx="424934" cy="28980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4" name="Straight Arrow Connector 13"/>
          <p:cNvCxnSpPr>
            <a:stCxn id="28" idx="2"/>
            <a:endCxn id="32" idx="0"/>
          </p:cNvCxnSpPr>
          <p:nvPr/>
        </p:nvCxnSpPr>
        <p:spPr bwMode="auto">
          <a:xfrm rot="16200000" flipH="1">
            <a:off x="3315937" y="3923062"/>
            <a:ext cx="457200"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5" name="Straight Arrow Connector 14"/>
          <p:cNvCxnSpPr>
            <a:stCxn id="29" idx="2"/>
            <a:endCxn id="32" idx="0"/>
          </p:cNvCxnSpPr>
          <p:nvPr/>
        </p:nvCxnSpPr>
        <p:spPr bwMode="auto">
          <a:xfrm rot="5400000">
            <a:off x="4725638" y="3963638"/>
            <a:ext cx="457200"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30" idx="2"/>
            <a:endCxn id="32" idx="0"/>
          </p:cNvCxnSpPr>
          <p:nvPr/>
        </p:nvCxnSpPr>
        <p:spPr bwMode="auto">
          <a:xfrm rot="5400000">
            <a:off x="5411438" y="3277838"/>
            <a:ext cx="457200"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20" name="Rounded Rectangle 19"/>
          <p:cNvSpPr/>
          <p:nvPr/>
        </p:nvSpPr>
        <p:spPr bwMode="auto">
          <a:xfrm>
            <a:off x="3388425" y="1555472"/>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21" name="Straight Arrow Connector 20"/>
          <p:cNvCxnSpPr>
            <a:stCxn id="20" idx="2"/>
            <a:endCxn id="7" idx="0"/>
          </p:cNvCxnSpPr>
          <p:nvPr/>
        </p:nvCxnSpPr>
        <p:spPr bwMode="auto">
          <a:xfrm rot="16200000" flipH="1">
            <a:off x="4076303" y="2201094"/>
            <a:ext cx="381794" cy="495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5" name="Straight Arrow Connector 24"/>
          <p:cNvCxnSpPr>
            <a:stCxn id="7" idx="2"/>
            <a:endCxn id="30" idx="0"/>
          </p:cNvCxnSpPr>
          <p:nvPr/>
        </p:nvCxnSpPr>
        <p:spPr bwMode="auto">
          <a:xfrm rot="16200000" flipH="1">
            <a:off x="5427570" y="1693770"/>
            <a:ext cx="424934" cy="27407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6" name="Straight Arrow Connector 25"/>
          <p:cNvCxnSpPr>
            <a:stCxn id="7" idx="2"/>
            <a:endCxn id="29" idx="0"/>
          </p:cNvCxnSpPr>
          <p:nvPr/>
        </p:nvCxnSpPr>
        <p:spPr bwMode="auto">
          <a:xfrm rot="16200000" flipH="1">
            <a:off x="4741770" y="2379570"/>
            <a:ext cx="424934" cy="136912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7" name="Straight Arrow Connector 26"/>
          <p:cNvCxnSpPr>
            <a:stCxn id="7" idx="2"/>
            <a:endCxn id="28" idx="0"/>
          </p:cNvCxnSpPr>
          <p:nvPr/>
        </p:nvCxnSpPr>
        <p:spPr bwMode="auto">
          <a:xfrm rot="5400000">
            <a:off x="3332071" y="2338996"/>
            <a:ext cx="424934" cy="14502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38" name="Rounded Rectangle 37"/>
          <p:cNvSpPr/>
          <p:nvPr/>
        </p:nvSpPr>
        <p:spPr bwMode="auto">
          <a:xfrm>
            <a:off x="3657600" y="3276600"/>
            <a:ext cx="1219200" cy="1143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0" tIns="45720" rIns="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200" b="1" baseline="0" dirty="0" smtClean="0">
                <a:solidFill>
                  <a:schemeClr val="bg1"/>
                </a:solidFill>
                <a:latin typeface="Calibri" pitchFamily="34" charset="0"/>
              </a:rPr>
              <a:t>Apache</a:t>
            </a:r>
          </a:p>
          <a:p>
            <a:pPr marL="0" marR="0" indent="0" algn="ctr" defTabSz="914400" rtl="0" eaLnBrk="1" fontAlgn="base" latinLnBrk="0" hangingPunct="1">
              <a:lnSpc>
                <a:spcPct val="100000"/>
              </a:lnSpc>
              <a:spcBef>
                <a:spcPct val="0"/>
              </a:spcBef>
              <a:spcAft>
                <a:spcPct val="0"/>
              </a:spcAft>
              <a:buClrTx/>
              <a:buSzTx/>
              <a:buFontTx/>
              <a:buNone/>
              <a:tabLst/>
            </a:pPr>
            <a:r>
              <a:rPr lang="en-US" sz="2200" b="1" dirty="0" smtClean="0">
                <a:solidFill>
                  <a:schemeClr val="bg1"/>
                </a:solidFill>
                <a:latin typeface="Calibri" pitchFamily="34" charset="0"/>
              </a:rPr>
              <a:t>+ </a:t>
            </a:r>
            <a:r>
              <a:rPr lang="en-US" sz="2200" b="1" baseline="0" dirty="0" smtClean="0">
                <a:solidFill>
                  <a:schemeClr val="bg1"/>
                </a:solidFill>
                <a:latin typeface="Calibri" pitchFamily="34" charset="0"/>
              </a:rPr>
              <a:t>App Server</a:t>
            </a:r>
            <a:endParaRPr kumimoji="0" lang="en-US" sz="2200" b="1" i="0" u="none" strike="noStrike" cap="none" normalizeH="0" baseline="-25000" dirty="0" smtClean="0">
              <a:ln>
                <a:noFill/>
              </a:ln>
              <a:solidFill>
                <a:schemeClr val="bg1"/>
              </a:solidFill>
              <a:effectLst/>
              <a:latin typeface="Calibri" pitchFamily="34" charset="0"/>
            </a:endParaRPr>
          </a:p>
        </p:txBody>
      </p:sp>
      <p:cxnSp>
        <p:nvCxnSpPr>
          <p:cNvPr id="40" name="Straight Arrow Connector 39"/>
          <p:cNvCxnSpPr>
            <a:stCxn id="7" idx="2"/>
            <a:endCxn id="38" idx="0"/>
          </p:cNvCxnSpPr>
          <p:nvPr/>
        </p:nvCxnSpPr>
        <p:spPr bwMode="auto">
          <a:xfrm rot="5400000">
            <a:off x="4055971" y="3062896"/>
            <a:ext cx="424934"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Straight Arrow Connector 47"/>
          <p:cNvCxnSpPr>
            <a:stCxn id="38" idx="2"/>
            <a:endCxn id="32" idx="0"/>
          </p:cNvCxnSpPr>
          <p:nvPr/>
        </p:nvCxnSpPr>
        <p:spPr bwMode="auto">
          <a:xfrm rot="16200000" flipH="1">
            <a:off x="4039837" y="4646962"/>
            <a:ext cx="457200" cy="24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4" name="Rounded Rectangle 73"/>
          <p:cNvSpPr/>
          <p:nvPr/>
        </p:nvSpPr>
        <p:spPr bwMode="auto">
          <a:xfrm>
            <a:off x="1447800"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5" name="Straight Arrow Connector 74"/>
          <p:cNvCxnSpPr>
            <a:stCxn id="74" idx="2"/>
            <a:endCxn id="7" idx="0"/>
          </p:cNvCxnSpPr>
          <p:nvPr/>
        </p:nvCxnSpPr>
        <p:spPr bwMode="auto">
          <a:xfrm rot="16200000" flipH="1">
            <a:off x="3108067" y="1232857"/>
            <a:ext cx="377641" cy="1945575"/>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77" name="Rounded Rectangle 76"/>
          <p:cNvSpPr/>
          <p:nvPr/>
        </p:nvSpPr>
        <p:spPr bwMode="auto">
          <a:xfrm>
            <a:off x="5322125" y="1559625"/>
            <a:ext cx="1752600" cy="4572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en-US" sz="2400" b="1" baseline="0" dirty="0" smtClean="0">
                <a:latin typeface="Calibri" pitchFamily="34" charset="0"/>
              </a:rPr>
              <a:t>Client Site</a:t>
            </a:r>
            <a:endParaRPr kumimoji="0" lang="en-US" sz="2400" b="1" i="0" u="none" strike="noStrike" cap="none" normalizeH="0" baseline="-25000" dirty="0" smtClean="0">
              <a:ln>
                <a:noFill/>
              </a:ln>
              <a:solidFill>
                <a:schemeClr val="tx1"/>
              </a:solidFill>
              <a:effectLst/>
              <a:latin typeface="Calibri" pitchFamily="34" charset="0"/>
            </a:endParaRPr>
          </a:p>
        </p:txBody>
      </p:sp>
      <p:cxnSp>
        <p:nvCxnSpPr>
          <p:cNvPr id="78" name="Straight Arrow Connector 77"/>
          <p:cNvCxnSpPr>
            <a:stCxn id="77" idx="2"/>
          </p:cNvCxnSpPr>
          <p:nvPr/>
        </p:nvCxnSpPr>
        <p:spPr bwMode="auto">
          <a:xfrm rot="5400000">
            <a:off x="5036375" y="1235775"/>
            <a:ext cx="381000" cy="19431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pic>
        <p:nvPicPr>
          <p:cNvPr id="6148" name="Picture 4"/>
          <p:cNvPicPr>
            <a:picLocks noChangeAspect="1" noChangeArrowheads="1"/>
          </p:cNvPicPr>
          <p:nvPr/>
        </p:nvPicPr>
        <p:blipFill>
          <a:blip r:embed="rId3" cstate="print"/>
          <a:srcRect/>
          <a:stretch>
            <a:fillRect/>
          </a:stretch>
        </p:blipFill>
        <p:spPr bwMode="auto">
          <a:xfrm>
            <a:off x="1219200" y="5127175"/>
            <a:ext cx="990755" cy="671512"/>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6324600" y="5181600"/>
            <a:ext cx="2228850" cy="615704"/>
          </a:xfrm>
          <a:prstGeom prst="rect">
            <a:avLst/>
          </a:prstGeom>
          <a:noFill/>
          <a:ln w="9525">
            <a:noFill/>
            <a:miter lim="800000"/>
            <a:headEnd/>
            <a:tailEnd/>
          </a:ln>
        </p:spPr>
      </p:pic>
      <p:pic>
        <p:nvPicPr>
          <p:cNvPr id="1027" name="Picture 3"/>
          <p:cNvPicPr>
            <a:picLocks noChangeAspect="1" noChangeArrowheads="1"/>
          </p:cNvPicPr>
          <p:nvPr/>
        </p:nvPicPr>
        <p:blipFill>
          <a:blip r:embed="rId5" cstate="print"/>
          <a:srcRect/>
          <a:stretch>
            <a:fillRect/>
          </a:stretch>
        </p:blipFill>
        <p:spPr bwMode="auto">
          <a:xfrm>
            <a:off x="3429000" y="6019800"/>
            <a:ext cx="1643062" cy="681454"/>
          </a:xfrm>
          <a:prstGeom prst="rect">
            <a:avLst/>
          </a:prstGeom>
          <a:noFill/>
          <a:ln w="9525">
            <a:noFill/>
            <a:miter lim="800000"/>
            <a:headEnd/>
            <a:tailEnd/>
          </a:ln>
        </p:spPr>
      </p:pic>
      <p:sp>
        <p:nvSpPr>
          <p:cNvPr id="52" name="TextBox 51"/>
          <p:cNvSpPr txBox="1"/>
          <p:nvPr/>
        </p:nvSpPr>
        <p:spPr>
          <a:xfrm>
            <a:off x="1447800" y="4800600"/>
            <a:ext cx="6477000" cy="1754326"/>
          </a:xfrm>
          <a:prstGeom prst="rect">
            <a:avLst/>
          </a:prstGeom>
          <a:solidFill>
            <a:schemeClr val="accent2">
              <a:lumMod val="75000"/>
            </a:schemeClr>
          </a:solidFill>
          <a:effectLst>
            <a:glow rad="139700">
              <a:schemeClr val="accent2">
                <a:satMod val="175000"/>
                <a:alpha val="40000"/>
              </a:schemeClr>
            </a:glow>
          </a:effectLst>
        </p:spPr>
        <p:style>
          <a:lnRef idx="1">
            <a:schemeClr val="accent2"/>
          </a:lnRef>
          <a:fillRef idx="3">
            <a:schemeClr val="accent2"/>
          </a:fillRef>
          <a:effectRef idx="2">
            <a:schemeClr val="accent2"/>
          </a:effectRef>
          <a:fontRef idx="minor">
            <a:schemeClr val="lt1"/>
          </a:fontRef>
        </p:style>
        <p:txBody>
          <a:bodyPr wrap="square" rtlCol="0" anchor="ctr">
            <a:spAutoFit/>
          </a:bodyPr>
          <a:lstStyle/>
          <a:p>
            <a:pPr algn="ctr"/>
            <a:r>
              <a:rPr lang="en-US" sz="3600" b="1" dirty="0" smtClean="0"/>
              <a:t>Scalable and Elastic,</a:t>
            </a:r>
          </a:p>
          <a:p>
            <a:pPr algn="ctr"/>
            <a:r>
              <a:rPr lang="en-US" sz="3600" b="1" dirty="0" smtClean="0"/>
              <a:t>but limited consistency and operational flexibility</a:t>
            </a:r>
            <a:endParaRPr lang="en-US" sz="3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1+#ppt_w/2"/>
                                          </p:val>
                                        </p:tav>
                                        <p:tav tm="100000">
                                          <p:val>
                                            <p:strVal val="#ppt_x"/>
                                          </p:val>
                                        </p:tav>
                                      </p:tavLst>
                                    </p:anim>
                                    <p:anim calcmode="lin" valueType="num">
                                      <p:cBhvr additive="base">
                                        <p:cTn id="12" dur="500" fill="hold"/>
                                        <p:tgtEl>
                                          <p:spTgt spid="102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additive="base">
                                        <p:cTn id="15" dur="500" fill="hold"/>
                                        <p:tgtEl>
                                          <p:spTgt spid="1027"/>
                                        </p:tgtEl>
                                        <p:attrNameLst>
                                          <p:attrName>ppt_x</p:attrName>
                                        </p:attrNameLst>
                                      </p:cBhvr>
                                      <p:tavLst>
                                        <p:tav tm="0">
                                          <p:val>
                                            <p:strVal val="1+#ppt_w/2"/>
                                          </p:val>
                                        </p:tav>
                                        <p:tav tm="100000">
                                          <p:val>
                                            <p:strVal val="#ppt_x"/>
                                          </p:val>
                                        </p:tav>
                                      </p:tavLst>
                                    </p:anim>
                                    <p:anim calcmode="lin" valueType="num">
                                      <p:cBhvr additive="base">
                                        <p:cTn id="16" dur="500" fill="hold"/>
                                        <p:tgtEl>
                                          <p:spTgt spid="102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148"/>
                                        </p:tgtEl>
                                        <p:attrNameLst>
                                          <p:attrName>style.visibility</p:attrName>
                                        </p:attrNameLst>
                                      </p:cBhvr>
                                      <p:to>
                                        <p:strVal val="visible"/>
                                      </p:to>
                                    </p:set>
                                    <p:anim calcmode="lin" valueType="num">
                                      <p:cBhvr additive="base">
                                        <p:cTn id="19" dur="500" fill="hold"/>
                                        <p:tgtEl>
                                          <p:spTgt spid="6148"/>
                                        </p:tgtEl>
                                        <p:attrNameLst>
                                          <p:attrName>ppt_x</p:attrName>
                                        </p:attrNameLst>
                                      </p:cBhvr>
                                      <p:tavLst>
                                        <p:tav tm="0">
                                          <p:val>
                                            <p:strVal val="1+#ppt_w/2"/>
                                          </p:val>
                                        </p:tav>
                                        <p:tav tm="100000">
                                          <p:val>
                                            <p:strVal val="#ppt_x"/>
                                          </p:val>
                                        </p:tav>
                                      </p:tavLst>
                                    </p:anim>
                                    <p:anim calcmode="lin" valueType="num">
                                      <p:cBhvr additive="base">
                                        <p:cTn id="20"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2"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5029200" y="4076163"/>
            <a:ext cx="1828800" cy="1219200"/>
          </a:xfrm>
          <a:prstGeom prst="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Elasticity in the Database Layer</a:t>
            </a:r>
            <a:endParaRPr lang="en-US" dirty="0"/>
          </a:p>
        </p:txBody>
      </p:sp>
      <p:sp>
        <p:nvSpPr>
          <p:cNvPr id="5" name="Rectangle 4"/>
          <p:cNvSpPr/>
          <p:nvPr/>
        </p:nvSpPr>
        <p:spPr>
          <a:xfrm>
            <a:off x="2667000" y="4038600"/>
            <a:ext cx="1828800" cy="1219200"/>
          </a:xfrm>
          <a:prstGeom prst="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6" name="Group 11"/>
          <p:cNvGrpSpPr/>
          <p:nvPr/>
        </p:nvGrpSpPr>
        <p:grpSpPr>
          <a:xfrm>
            <a:off x="2895600" y="4267200"/>
            <a:ext cx="914400" cy="612648"/>
            <a:chOff x="5715000" y="3352800"/>
            <a:chExt cx="914400" cy="612648"/>
          </a:xfrm>
        </p:grpSpPr>
        <p:sp>
          <p:nvSpPr>
            <p:cNvPr id="7" name="Flowchart: Document 6"/>
            <p:cNvSpPr/>
            <p:nvPr/>
          </p:nvSpPr>
          <p:spPr>
            <a:xfrm>
              <a:off x="5715000" y="3352800"/>
              <a:ext cx="914400" cy="612648"/>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9" name="Straight Connector 8"/>
            <p:cNvCxnSpPr/>
            <p:nvPr/>
          </p:nvCxnSpPr>
          <p:spPr>
            <a:xfrm>
              <a:off x="5715000" y="35052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15000" y="36576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15000" y="38100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 name="Group 13"/>
          <p:cNvGrpSpPr/>
          <p:nvPr/>
        </p:nvGrpSpPr>
        <p:grpSpPr>
          <a:xfrm>
            <a:off x="3048000" y="4355205"/>
            <a:ext cx="914400" cy="612648"/>
            <a:chOff x="5715000" y="3352800"/>
            <a:chExt cx="914400" cy="612648"/>
          </a:xfrm>
        </p:grpSpPr>
        <p:sp>
          <p:nvSpPr>
            <p:cNvPr id="15" name="Flowchart: Document 14"/>
            <p:cNvSpPr/>
            <p:nvPr/>
          </p:nvSpPr>
          <p:spPr>
            <a:xfrm>
              <a:off x="5715000" y="3352800"/>
              <a:ext cx="914400" cy="612648"/>
            </a:xfrm>
            <a:prstGeom prst="flowChartDocument">
              <a:avLst/>
            </a:prstGeom>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 name="Straight Connector 15"/>
            <p:cNvCxnSpPr/>
            <p:nvPr/>
          </p:nvCxnSpPr>
          <p:spPr>
            <a:xfrm>
              <a:off x="5715000" y="35052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15000" y="36576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15000" y="38100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2" name="Group 18"/>
          <p:cNvGrpSpPr/>
          <p:nvPr/>
        </p:nvGrpSpPr>
        <p:grpSpPr>
          <a:xfrm>
            <a:off x="3200400" y="4419600"/>
            <a:ext cx="914400" cy="612648"/>
            <a:chOff x="5715000" y="3352800"/>
            <a:chExt cx="914400" cy="612648"/>
          </a:xfrm>
        </p:grpSpPr>
        <p:sp>
          <p:nvSpPr>
            <p:cNvPr id="20" name="Flowchart: Document 19"/>
            <p:cNvSpPr/>
            <p:nvPr/>
          </p:nvSpPr>
          <p:spPr>
            <a:xfrm>
              <a:off x="5715000" y="3352800"/>
              <a:ext cx="914400" cy="612648"/>
            </a:xfrm>
            <a:prstGeom prst="flowChartDocument">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1" name="Straight Connector 20"/>
            <p:cNvCxnSpPr/>
            <p:nvPr/>
          </p:nvCxnSpPr>
          <p:spPr>
            <a:xfrm>
              <a:off x="5715000" y="35052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15000" y="36576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15000" y="38100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3" name="Group 23"/>
          <p:cNvGrpSpPr/>
          <p:nvPr/>
        </p:nvGrpSpPr>
        <p:grpSpPr>
          <a:xfrm>
            <a:off x="3352800" y="4495800"/>
            <a:ext cx="914400" cy="612648"/>
            <a:chOff x="5715000" y="3352800"/>
            <a:chExt cx="914400" cy="612648"/>
          </a:xfrm>
        </p:grpSpPr>
        <p:sp>
          <p:nvSpPr>
            <p:cNvPr id="25" name="Flowchart: Document 24"/>
            <p:cNvSpPr/>
            <p:nvPr/>
          </p:nvSpPr>
          <p:spPr>
            <a:xfrm>
              <a:off x="5715000" y="3352800"/>
              <a:ext cx="914400" cy="612648"/>
            </a:xfrm>
            <a:prstGeom prst="flowChartDocument">
              <a:avLst/>
            </a:pr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6" name="Straight Connector 25"/>
            <p:cNvCxnSpPr/>
            <p:nvPr/>
          </p:nvCxnSpPr>
          <p:spPr>
            <a:xfrm>
              <a:off x="5715000" y="35052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15000" y="36576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15000" y="38100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9" name="Picture 28" descr="C:\Program Files\Microsoft Office\MEDIA\CAGCAT10\j0292020.wmf"/>
          <p:cNvPicPr>
            <a:picLocks noChangeAspect="1" noChangeArrowheads="1"/>
          </p:cNvPicPr>
          <p:nvPr/>
        </p:nvPicPr>
        <p:blipFill>
          <a:blip r:embed="rId2" cstate="print"/>
          <a:srcRect/>
          <a:stretch>
            <a:fillRect/>
          </a:stretch>
        </p:blipFill>
        <p:spPr bwMode="auto">
          <a:xfrm>
            <a:off x="2751986" y="2362200"/>
            <a:ext cx="452807" cy="429768"/>
          </a:xfrm>
          <a:prstGeom prst="rect">
            <a:avLst/>
          </a:prstGeom>
          <a:noFill/>
          <a:ln w="38100">
            <a:solidFill>
              <a:srgbClr val="FF0000"/>
            </a:solidFill>
          </a:ln>
        </p:spPr>
      </p:pic>
      <p:pic>
        <p:nvPicPr>
          <p:cNvPr id="30" name="Picture 3" descr="C:\Program Files\Microsoft Office\MEDIA\CAGCAT10\j0292020.wmf"/>
          <p:cNvPicPr>
            <a:picLocks noChangeAspect="1" noChangeArrowheads="1"/>
          </p:cNvPicPr>
          <p:nvPr/>
        </p:nvPicPr>
        <p:blipFill>
          <a:blip r:embed="rId2" cstate="print"/>
          <a:srcRect/>
          <a:stretch>
            <a:fillRect/>
          </a:stretch>
        </p:blipFill>
        <p:spPr bwMode="auto">
          <a:xfrm>
            <a:off x="3361586" y="2362200"/>
            <a:ext cx="452807" cy="429768"/>
          </a:xfrm>
          <a:prstGeom prst="rect">
            <a:avLst/>
          </a:prstGeom>
          <a:noFill/>
          <a:ln w="38100">
            <a:solidFill>
              <a:srgbClr val="00B0F0"/>
            </a:solidFill>
          </a:ln>
        </p:spPr>
      </p:pic>
      <p:pic>
        <p:nvPicPr>
          <p:cNvPr id="31" name="Picture 3" descr="C:\Program Files\Microsoft Office\MEDIA\CAGCAT10\j0292020.wmf"/>
          <p:cNvPicPr>
            <a:picLocks noChangeAspect="1" noChangeArrowheads="1"/>
          </p:cNvPicPr>
          <p:nvPr/>
        </p:nvPicPr>
        <p:blipFill>
          <a:blip r:embed="rId2" cstate="print"/>
          <a:srcRect/>
          <a:stretch>
            <a:fillRect/>
          </a:stretch>
        </p:blipFill>
        <p:spPr bwMode="auto">
          <a:xfrm>
            <a:off x="4572000" y="2362200"/>
            <a:ext cx="452807" cy="429768"/>
          </a:xfrm>
          <a:prstGeom prst="rect">
            <a:avLst/>
          </a:prstGeom>
          <a:noFill/>
          <a:ln w="38100">
            <a:solidFill>
              <a:schemeClr val="tx1"/>
            </a:solidFill>
          </a:ln>
        </p:spPr>
      </p:pic>
      <p:cxnSp>
        <p:nvCxnSpPr>
          <p:cNvPr id="33" name="Straight Arrow Connector 32"/>
          <p:cNvCxnSpPr>
            <a:stCxn id="29" idx="2"/>
            <a:endCxn id="75" idx="0"/>
          </p:cNvCxnSpPr>
          <p:nvPr/>
        </p:nvCxnSpPr>
        <p:spPr>
          <a:xfrm>
            <a:off x="2978390" y="2791968"/>
            <a:ext cx="16698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0" idx="2"/>
            <a:endCxn id="75" idx="0"/>
          </p:cNvCxnSpPr>
          <p:nvPr/>
        </p:nvCxnSpPr>
        <p:spPr>
          <a:xfrm>
            <a:off x="3587990" y="2791968"/>
            <a:ext cx="10602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1" idx="2"/>
            <a:endCxn id="75" idx="0"/>
          </p:cNvCxnSpPr>
          <p:nvPr/>
        </p:nvCxnSpPr>
        <p:spPr>
          <a:xfrm flipH="1">
            <a:off x="4648200" y="2791968"/>
            <a:ext cx="150204"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38600" y="5766436"/>
            <a:ext cx="944489" cy="461665"/>
          </a:xfrm>
          <a:prstGeom prst="rect">
            <a:avLst/>
          </a:prstGeom>
          <a:noFill/>
        </p:spPr>
        <p:txBody>
          <a:bodyPr wrap="none" rtlCol="0">
            <a:spAutoFit/>
          </a:bodyPr>
          <a:lstStyle/>
          <a:p>
            <a:r>
              <a:rPr lang="en-US" sz="2400" dirty="0" smtClean="0"/>
              <a:t>DBMS</a:t>
            </a:r>
            <a:endParaRPr lang="en-US" sz="2400" dirty="0"/>
          </a:p>
        </p:txBody>
      </p:sp>
      <p:pic>
        <p:nvPicPr>
          <p:cNvPr id="42" name="Picture 41" descr="C:\Program Files\Microsoft Office\MEDIA\CAGCAT10\j0292020.wmf"/>
          <p:cNvPicPr>
            <a:picLocks noChangeAspect="1" noChangeArrowheads="1"/>
          </p:cNvPicPr>
          <p:nvPr/>
        </p:nvPicPr>
        <p:blipFill>
          <a:blip r:embed="rId2" cstate="print"/>
          <a:srcRect/>
          <a:stretch>
            <a:fillRect/>
          </a:stretch>
        </p:blipFill>
        <p:spPr bwMode="auto">
          <a:xfrm>
            <a:off x="2057400" y="2362200"/>
            <a:ext cx="452807" cy="429768"/>
          </a:xfrm>
          <a:prstGeom prst="rect">
            <a:avLst/>
          </a:prstGeom>
          <a:noFill/>
          <a:ln w="38100">
            <a:solidFill>
              <a:srgbClr val="FF0000"/>
            </a:solidFill>
          </a:ln>
        </p:spPr>
      </p:pic>
      <p:pic>
        <p:nvPicPr>
          <p:cNvPr id="43" name="Picture 3" descr="C:\Program Files\Microsoft Office\MEDIA\CAGCAT10\j0292020.wmf"/>
          <p:cNvPicPr>
            <a:picLocks noChangeAspect="1" noChangeArrowheads="1"/>
          </p:cNvPicPr>
          <p:nvPr/>
        </p:nvPicPr>
        <p:blipFill>
          <a:blip r:embed="rId2" cstate="print"/>
          <a:srcRect/>
          <a:stretch>
            <a:fillRect/>
          </a:stretch>
        </p:blipFill>
        <p:spPr bwMode="auto">
          <a:xfrm>
            <a:off x="3992489" y="2364346"/>
            <a:ext cx="452807" cy="429768"/>
          </a:xfrm>
          <a:prstGeom prst="rect">
            <a:avLst/>
          </a:prstGeom>
          <a:noFill/>
          <a:ln w="38100">
            <a:solidFill>
              <a:srgbClr val="00B0F0"/>
            </a:solidFill>
          </a:ln>
        </p:spPr>
      </p:pic>
      <p:pic>
        <p:nvPicPr>
          <p:cNvPr id="44" name="Picture 3" descr="C:\Program Files\Microsoft Office\MEDIA\CAGCAT10\j0292020.wmf"/>
          <p:cNvPicPr>
            <a:picLocks noChangeAspect="1" noChangeArrowheads="1"/>
          </p:cNvPicPr>
          <p:nvPr/>
        </p:nvPicPr>
        <p:blipFill>
          <a:blip r:embed="rId2" cstate="print"/>
          <a:srcRect/>
          <a:stretch>
            <a:fillRect/>
          </a:stretch>
        </p:blipFill>
        <p:spPr bwMode="auto">
          <a:xfrm>
            <a:off x="5181600" y="2374006"/>
            <a:ext cx="452807" cy="429768"/>
          </a:xfrm>
          <a:prstGeom prst="rect">
            <a:avLst/>
          </a:prstGeom>
          <a:noFill/>
          <a:ln w="38100">
            <a:solidFill>
              <a:schemeClr val="tx1"/>
            </a:solidFill>
          </a:ln>
        </p:spPr>
      </p:pic>
      <p:cxnSp>
        <p:nvCxnSpPr>
          <p:cNvPr id="47" name="Straight Arrow Connector 46"/>
          <p:cNvCxnSpPr>
            <a:stCxn id="42" idx="2"/>
            <a:endCxn id="75" idx="0"/>
          </p:cNvCxnSpPr>
          <p:nvPr/>
        </p:nvCxnSpPr>
        <p:spPr>
          <a:xfrm>
            <a:off x="2283804" y="2791968"/>
            <a:ext cx="2364396"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3" idx="2"/>
            <a:endCxn id="75" idx="0"/>
          </p:cNvCxnSpPr>
          <p:nvPr/>
        </p:nvCxnSpPr>
        <p:spPr>
          <a:xfrm>
            <a:off x="4218893" y="2794114"/>
            <a:ext cx="429307" cy="7848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4" idx="2"/>
            <a:endCxn id="75" idx="0"/>
          </p:cNvCxnSpPr>
          <p:nvPr/>
        </p:nvCxnSpPr>
        <p:spPr>
          <a:xfrm flipH="1">
            <a:off x="4648200" y="2803774"/>
            <a:ext cx="759804"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57" name="Picture 3" descr="C:\Program Files\Microsoft Office\MEDIA\CAGCAT10\j0292020.wmf"/>
          <p:cNvPicPr>
            <a:picLocks noChangeAspect="1" noChangeArrowheads="1"/>
          </p:cNvPicPr>
          <p:nvPr/>
        </p:nvPicPr>
        <p:blipFill>
          <a:blip r:embed="rId2" cstate="print"/>
          <a:srcRect/>
          <a:stretch>
            <a:fillRect/>
          </a:stretch>
        </p:blipFill>
        <p:spPr bwMode="auto">
          <a:xfrm>
            <a:off x="6396407" y="2374006"/>
            <a:ext cx="452807" cy="429768"/>
          </a:xfrm>
          <a:prstGeom prst="rect">
            <a:avLst/>
          </a:prstGeom>
          <a:noFill/>
          <a:ln w="38100">
            <a:solidFill>
              <a:schemeClr val="accent2">
                <a:lumMod val="75000"/>
              </a:schemeClr>
            </a:solidFill>
          </a:ln>
        </p:spPr>
      </p:pic>
      <p:pic>
        <p:nvPicPr>
          <p:cNvPr id="58" name="Picture 3" descr="C:\Program Files\Microsoft Office\MEDIA\CAGCAT10\j0292020.wmf"/>
          <p:cNvPicPr>
            <a:picLocks noChangeAspect="1" noChangeArrowheads="1"/>
          </p:cNvPicPr>
          <p:nvPr/>
        </p:nvPicPr>
        <p:blipFill>
          <a:blip r:embed="rId2" cstate="print"/>
          <a:srcRect/>
          <a:stretch>
            <a:fillRect/>
          </a:stretch>
        </p:blipFill>
        <p:spPr bwMode="auto">
          <a:xfrm>
            <a:off x="5786807" y="2362200"/>
            <a:ext cx="452807" cy="429768"/>
          </a:xfrm>
          <a:prstGeom prst="rect">
            <a:avLst/>
          </a:prstGeom>
          <a:noFill/>
          <a:ln w="38100">
            <a:solidFill>
              <a:schemeClr val="accent2">
                <a:lumMod val="75000"/>
              </a:schemeClr>
            </a:solidFill>
          </a:ln>
        </p:spPr>
      </p:pic>
      <p:cxnSp>
        <p:nvCxnSpPr>
          <p:cNvPr id="59" name="Straight Arrow Connector 58"/>
          <p:cNvCxnSpPr>
            <a:stCxn id="57" idx="2"/>
            <a:endCxn id="75" idx="0"/>
          </p:cNvCxnSpPr>
          <p:nvPr/>
        </p:nvCxnSpPr>
        <p:spPr>
          <a:xfrm flipH="1">
            <a:off x="4648200" y="2803774"/>
            <a:ext cx="1974611"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8" idx="2"/>
            <a:endCxn id="75" idx="0"/>
          </p:cNvCxnSpPr>
          <p:nvPr/>
        </p:nvCxnSpPr>
        <p:spPr>
          <a:xfrm flipH="1">
            <a:off x="4648200" y="2791968"/>
            <a:ext cx="1365011"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1843844" y="3579001"/>
            <a:ext cx="5608711" cy="2183967"/>
          </a:xfrm>
          <a:prstGeom prst="rect">
            <a:avLst/>
          </a:prstGeom>
          <a:noFill/>
          <a:ln w="3810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 name="TextBox 2"/>
          <p:cNvSpPr txBox="1"/>
          <p:nvPr/>
        </p:nvSpPr>
        <p:spPr>
          <a:xfrm>
            <a:off x="1470366" y="1455003"/>
            <a:ext cx="6080956" cy="830997"/>
          </a:xfrm>
          <a:prstGeom prst="rect">
            <a:avLst/>
          </a:prstGeom>
          <a:noFill/>
        </p:spPr>
        <p:txBody>
          <a:bodyPr wrap="square" rtlCol="0">
            <a:spAutoFit/>
          </a:bodyPr>
          <a:lstStyle/>
          <a:p>
            <a:pPr algn="ctr"/>
            <a:r>
              <a:rPr lang="en-US" sz="2400" b="1" dirty="0" smtClean="0">
                <a:solidFill>
                  <a:srgbClr val="00B050"/>
                </a:solidFill>
              </a:rPr>
              <a:t>Capacity expansion to deal with high load – Guarantee good performance</a:t>
            </a:r>
            <a:endParaRPr lang="en-US" sz="2400" b="1" dirty="0">
              <a:solidFill>
                <a:srgbClr val="00B050"/>
              </a:solidFill>
            </a:endParaRPr>
          </a:p>
        </p:txBody>
      </p:sp>
    </p:spTree>
    <p:extLst>
      <p:ext uri="{BB962C8B-B14F-4D97-AF65-F5344CB8AC3E}">
        <p14:creationId xmlns="" xmlns:p14="http://schemas.microsoft.com/office/powerpoint/2010/main" xmlns:mv="urn:schemas-microsoft-com:mac:vml" xmlns:mc="http://schemas.openxmlformats.org/markup-compatibility/2006" val="358699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3.33333E-6 -3.71878E-6 L 0.26666 -0.00023 " pathEditMode="relative" rAng="0" ptsTypes="AA">
                                      <p:cBhvr>
                                        <p:cTn id="6" dur="2000" fill="hold"/>
                                        <p:tgtEl>
                                          <p:spTgt spid="13"/>
                                        </p:tgtEl>
                                        <p:attrNameLst>
                                          <p:attrName>ppt_x</p:attrName>
                                          <p:attrName>ppt_y</p:attrName>
                                        </p:attrNameLst>
                                      </p:cBhvr>
                                      <p:rCtr x="13333" y="-23"/>
                                    </p:animMotion>
                                  </p:childTnLst>
                                </p:cTn>
                              </p:par>
                              <p:par>
                                <p:cTn id="7" presetID="63" presetClass="path" presetSubtype="0" accel="50000" decel="50000" fill="hold" nodeType="withEffect">
                                  <p:stCondLst>
                                    <p:cond delay="0"/>
                                  </p:stCondLst>
                                  <p:childTnLst>
                                    <p:animMotion origin="layout" path="M 3.33333E-6 -1.22109E-6 L 0.26666 -0.00023 " pathEditMode="relative" rAng="0" ptsTypes="AA">
                                      <p:cBhvr>
                                        <p:cTn id="8" dur="2000" fill="hold"/>
                                        <p:tgtEl>
                                          <p:spTgt spid="6"/>
                                        </p:tgtEl>
                                        <p:attrNameLst>
                                          <p:attrName>ppt_x</p:attrName>
                                          <p:attrName>ppt_y</p:attrName>
                                        </p:attrNameLst>
                                      </p:cBhvr>
                                      <p:rCtr x="13333" y="-23"/>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a:xfrm>
            <a:off x="5029200" y="4076163"/>
            <a:ext cx="1828800" cy="1219200"/>
          </a:xfrm>
          <a:prstGeom prst="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Elasticity in the Database Layer</a:t>
            </a:r>
            <a:endParaRPr lang="en-US" dirty="0"/>
          </a:p>
        </p:txBody>
      </p:sp>
      <p:sp>
        <p:nvSpPr>
          <p:cNvPr id="5" name="Rectangle 4"/>
          <p:cNvSpPr/>
          <p:nvPr/>
        </p:nvSpPr>
        <p:spPr>
          <a:xfrm>
            <a:off x="2667000" y="4038600"/>
            <a:ext cx="1828800" cy="1219200"/>
          </a:xfrm>
          <a:prstGeom prst="rect">
            <a:avLst/>
          </a:prstGeom>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nvGrpSpPr>
          <p:cNvPr id="4" name="Group 11"/>
          <p:cNvGrpSpPr/>
          <p:nvPr/>
        </p:nvGrpSpPr>
        <p:grpSpPr>
          <a:xfrm>
            <a:off x="5334000" y="4267200"/>
            <a:ext cx="914400" cy="612648"/>
            <a:chOff x="5715000" y="3352800"/>
            <a:chExt cx="914400" cy="612648"/>
          </a:xfrm>
        </p:grpSpPr>
        <p:sp>
          <p:nvSpPr>
            <p:cNvPr id="7" name="Flowchart: Document 6"/>
            <p:cNvSpPr/>
            <p:nvPr/>
          </p:nvSpPr>
          <p:spPr>
            <a:xfrm>
              <a:off x="5715000" y="3352800"/>
              <a:ext cx="914400" cy="612648"/>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9" name="Straight Connector 8"/>
            <p:cNvCxnSpPr/>
            <p:nvPr/>
          </p:nvCxnSpPr>
          <p:spPr>
            <a:xfrm>
              <a:off x="5715000" y="35052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715000" y="36576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5715000" y="3810000"/>
              <a:ext cx="9144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 name="Group 13"/>
          <p:cNvGrpSpPr/>
          <p:nvPr/>
        </p:nvGrpSpPr>
        <p:grpSpPr>
          <a:xfrm>
            <a:off x="3048000" y="4355205"/>
            <a:ext cx="914400" cy="612648"/>
            <a:chOff x="5715000" y="3352800"/>
            <a:chExt cx="914400" cy="612648"/>
          </a:xfrm>
        </p:grpSpPr>
        <p:sp>
          <p:nvSpPr>
            <p:cNvPr id="15" name="Flowchart: Document 14"/>
            <p:cNvSpPr/>
            <p:nvPr/>
          </p:nvSpPr>
          <p:spPr>
            <a:xfrm>
              <a:off x="5715000" y="3352800"/>
              <a:ext cx="914400" cy="612648"/>
            </a:xfrm>
            <a:prstGeom prst="flowChartDocument">
              <a:avLst/>
            </a:prstGeom>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16" name="Straight Connector 15"/>
            <p:cNvCxnSpPr/>
            <p:nvPr/>
          </p:nvCxnSpPr>
          <p:spPr>
            <a:xfrm>
              <a:off x="5715000" y="35052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5715000" y="36576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715000" y="3810000"/>
              <a:ext cx="9144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Group 18"/>
          <p:cNvGrpSpPr/>
          <p:nvPr/>
        </p:nvGrpSpPr>
        <p:grpSpPr>
          <a:xfrm>
            <a:off x="3200400" y="4419600"/>
            <a:ext cx="914400" cy="612648"/>
            <a:chOff x="5715000" y="3352800"/>
            <a:chExt cx="914400" cy="612648"/>
          </a:xfrm>
        </p:grpSpPr>
        <p:sp>
          <p:nvSpPr>
            <p:cNvPr id="20" name="Flowchart: Document 19"/>
            <p:cNvSpPr/>
            <p:nvPr/>
          </p:nvSpPr>
          <p:spPr>
            <a:xfrm>
              <a:off x="5715000" y="3352800"/>
              <a:ext cx="914400" cy="612648"/>
            </a:xfrm>
            <a:prstGeom prst="flowChartDocument">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1" name="Straight Connector 20"/>
            <p:cNvCxnSpPr/>
            <p:nvPr/>
          </p:nvCxnSpPr>
          <p:spPr>
            <a:xfrm>
              <a:off x="5715000" y="35052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5715000" y="36576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715000" y="3810000"/>
              <a:ext cx="91440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2" name="Group 23"/>
          <p:cNvGrpSpPr/>
          <p:nvPr/>
        </p:nvGrpSpPr>
        <p:grpSpPr>
          <a:xfrm>
            <a:off x="5791200" y="4495800"/>
            <a:ext cx="914400" cy="612648"/>
            <a:chOff x="5715000" y="3352800"/>
            <a:chExt cx="914400" cy="612648"/>
          </a:xfrm>
        </p:grpSpPr>
        <p:sp>
          <p:nvSpPr>
            <p:cNvPr id="25" name="Flowchart: Document 24"/>
            <p:cNvSpPr/>
            <p:nvPr/>
          </p:nvSpPr>
          <p:spPr>
            <a:xfrm>
              <a:off x="5715000" y="3352800"/>
              <a:ext cx="914400" cy="612648"/>
            </a:xfrm>
            <a:prstGeom prst="flowChartDocument">
              <a:avLst/>
            </a:pr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cxnSp>
          <p:nvCxnSpPr>
            <p:cNvPr id="26" name="Straight Connector 25"/>
            <p:cNvCxnSpPr/>
            <p:nvPr/>
          </p:nvCxnSpPr>
          <p:spPr>
            <a:xfrm>
              <a:off x="5715000" y="35052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715000" y="36576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15000" y="3810000"/>
              <a:ext cx="914400" cy="0"/>
            </a:xfrm>
            <a:prstGeom prst="line">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grpSp>
      <p:pic>
        <p:nvPicPr>
          <p:cNvPr id="29" name="Picture 28" descr="C:\Program Files\Microsoft Office\MEDIA\CAGCAT10\j0292020.wmf"/>
          <p:cNvPicPr>
            <a:picLocks noChangeAspect="1" noChangeArrowheads="1"/>
          </p:cNvPicPr>
          <p:nvPr/>
        </p:nvPicPr>
        <p:blipFill>
          <a:blip r:embed="rId2" cstate="print"/>
          <a:srcRect/>
          <a:stretch>
            <a:fillRect/>
          </a:stretch>
        </p:blipFill>
        <p:spPr bwMode="auto">
          <a:xfrm>
            <a:off x="2751986" y="2362200"/>
            <a:ext cx="452807" cy="429768"/>
          </a:xfrm>
          <a:prstGeom prst="rect">
            <a:avLst/>
          </a:prstGeom>
          <a:noFill/>
          <a:ln w="38100">
            <a:solidFill>
              <a:srgbClr val="FF0000"/>
            </a:solidFill>
          </a:ln>
        </p:spPr>
      </p:pic>
      <p:pic>
        <p:nvPicPr>
          <p:cNvPr id="30" name="Picture 3" descr="C:\Program Files\Microsoft Office\MEDIA\CAGCAT10\j0292020.wmf"/>
          <p:cNvPicPr>
            <a:picLocks noChangeAspect="1" noChangeArrowheads="1"/>
          </p:cNvPicPr>
          <p:nvPr/>
        </p:nvPicPr>
        <p:blipFill>
          <a:blip r:embed="rId2" cstate="print"/>
          <a:srcRect/>
          <a:stretch>
            <a:fillRect/>
          </a:stretch>
        </p:blipFill>
        <p:spPr bwMode="auto">
          <a:xfrm>
            <a:off x="3361586" y="2362200"/>
            <a:ext cx="452807" cy="429768"/>
          </a:xfrm>
          <a:prstGeom prst="rect">
            <a:avLst/>
          </a:prstGeom>
          <a:noFill/>
          <a:ln w="38100">
            <a:solidFill>
              <a:srgbClr val="00B0F0"/>
            </a:solidFill>
          </a:ln>
        </p:spPr>
      </p:pic>
      <p:pic>
        <p:nvPicPr>
          <p:cNvPr id="31" name="Picture 3" descr="C:\Program Files\Microsoft Office\MEDIA\CAGCAT10\j0292020.wmf"/>
          <p:cNvPicPr>
            <a:picLocks noChangeAspect="1" noChangeArrowheads="1"/>
          </p:cNvPicPr>
          <p:nvPr/>
        </p:nvPicPr>
        <p:blipFill>
          <a:blip r:embed="rId2" cstate="print"/>
          <a:srcRect/>
          <a:stretch>
            <a:fillRect/>
          </a:stretch>
        </p:blipFill>
        <p:spPr bwMode="auto">
          <a:xfrm>
            <a:off x="4572000" y="2362200"/>
            <a:ext cx="452807" cy="429768"/>
          </a:xfrm>
          <a:prstGeom prst="rect">
            <a:avLst/>
          </a:prstGeom>
          <a:noFill/>
          <a:ln w="38100">
            <a:solidFill>
              <a:schemeClr val="tx1"/>
            </a:solidFill>
          </a:ln>
        </p:spPr>
      </p:pic>
      <p:cxnSp>
        <p:nvCxnSpPr>
          <p:cNvPr id="33" name="Straight Arrow Connector 32"/>
          <p:cNvCxnSpPr>
            <a:stCxn id="29" idx="2"/>
            <a:endCxn id="75" idx="0"/>
          </p:cNvCxnSpPr>
          <p:nvPr/>
        </p:nvCxnSpPr>
        <p:spPr>
          <a:xfrm>
            <a:off x="2978390" y="2791968"/>
            <a:ext cx="16698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stCxn id="30" idx="2"/>
            <a:endCxn id="75" idx="0"/>
          </p:cNvCxnSpPr>
          <p:nvPr/>
        </p:nvCxnSpPr>
        <p:spPr>
          <a:xfrm>
            <a:off x="3587990" y="2791968"/>
            <a:ext cx="1060210"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1" idx="2"/>
            <a:endCxn id="75" idx="0"/>
          </p:cNvCxnSpPr>
          <p:nvPr/>
        </p:nvCxnSpPr>
        <p:spPr>
          <a:xfrm flipH="1">
            <a:off x="4648200" y="2791968"/>
            <a:ext cx="150204"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38600" y="5766436"/>
            <a:ext cx="944489" cy="461665"/>
          </a:xfrm>
          <a:prstGeom prst="rect">
            <a:avLst/>
          </a:prstGeom>
          <a:noFill/>
        </p:spPr>
        <p:txBody>
          <a:bodyPr wrap="none" rtlCol="0">
            <a:spAutoFit/>
          </a:bodyPr>
          <a:lstStyle/>
          <a:p>
            <a:r>
              <a:rPr lang="en-US" sz="2400" dirty="0" smtClean="0"/>
              <a:t>DBMS</a:t>
            </a:r>
            <a:endParaRPr lang="en-US" sz="2400" dirty="0"/>
          </a:p>
        </p:txBody>
      </p:sp>
      <p:pic>
        <p:nvPicPr>
          <p:cNvPr id="42" name="Picture 41" descr="C:\Program Files\Microsoft Office\MEDIA\CAGCAT10\j0292020.wmf"/>
          <p:cNvPicPr>
            <a:picLocks noChangeAspect="1" noChangeArrowheads="1"/>
          </p:cNvPicPr>
          <p:nvPr/>
        </p:nvPicPr>
        <p:blipFill>
          <a:blip r:embed="rId2" cstate="print"/>
          <a:srcRect/>
          <a:stretch>
            <a:fillRect/>
          </a:stretch>
        </p:blipFill>
        <p:spPr bwMode="auto">
          <a:xfrm>
            <a:off x="2057400" y="2362200"/>
            <a:ext cx="452807" cy="429768"/>
          </a:xfrm>
          <a:prstGeom prst="rect">
            <a:avLst/>
          </a:prstGeom>
          <a:noFill/>
          <a:ln w="38100">
            <a:solidFill>
              <a:srgbClr val="FF0000"/>
            </a:solidFill>
          </a:ln>
        </p:spPr>
      </p:pic>
      <p:pic>
        <p:nvPicPr>
          <p:cNvPr id="43" name="Picture 3" descr="C:\Program Files\Microsoft Office\MEDIA\CAGCAT10\j0292020.wmf"/>
          <p:cNvPicPr>
            <a:picLocks noChangeAspect="1" noChangeArrowheads="1"/>
          </p:cNvPicPr>
          <p:nvPr/>
        </p:nvPicPr>
        <p:blipFill>
          <a:blip r:embed="rId2" cstate="print"/>
          <a:srcRect/>
          <a:stretch>
            <a:fillRect/>
          </a:stretch>
        </p:blipFill>
        <p:spPr bwMode="auto">
          <a:xfrm>
            <a:off x="3992489" y="2364346"/>
            <a:ext cx="452807" cy="429768"/>
          </a:xfrm>
          <a:prstGeom prst="rect">
            <a:avLst/>
          </a:prstGeom>
          <a:noFill/>
          <a:ln w="38100">
            <a:solidFill>
              <a:srgbClr val="00B0F0"/>
            </a:solidFill>
          </a:ln>
        </p:spPr>
      </p:pic>
      <p:pic>
        <p:nvPicPr>
          <p:cNvPr id="44" name="Picture 3" descr="C:\Program Files\Microsoft Office\MEDIA\CAGCAT10\j0292020.wmf"/>
          <p:cNvPicPr>
            <a:picLocks noChangeAspect="1" noChangeArrowheads="1"/>
          </p:cNvPicPr>
          <p:nvPr/>
        </p:nvPicPr>
        <p:blipFill>
          <a:blip r:embed="rId2" cstate="print"/>
          <a:srcRect/>
          <a:stretch>
            <a:fillRect/>
          </a:stretch>
        </p:blipFill>
        <p:spPr bwMode="auto">
          <a:xfrm>
            <a:off x="5181600" y="2374006"/>
            <a:ext cx="452807" cy="429768"/>
          </a:xfrm>
          <a:prstGeom prst="rect">
            <a:avLst/>
          </a:prstGeom>
          <a:noFill/>
          <a:ln w="38100">
            <a:solidFill>
              <a:schemeClr val="tx1"/>
            </a:solidFill>
          </a:ln>
        </p:spPr>
      </p:pic>
      <p:cxnSp>
        <p:nvCxnSpPr>
          <p:cNvPr id="47" name="Straight Arrow Connector 46"/>
          <p:cNvCxnSpPr>
            <a:stCxn id="42" idx="2"/>
            <a:endCxn id="75" idx="0"/>
          </p:cNvCxnSpPr>
          <p:nvPr/>
        </p:nvCxnSpPr>
        <p:spPr>
          <a:xfrm>
            <a:off x="2283804" y="2791968"/>
            <a:ext cx="2364396"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43" idx="2"/>
            <a:endCxn id="75" idx="0"/>
          </p:cNvCxnSpPr>
          <p:nvPr/>
        </p:nvCxnSpPr>
        <p:spPr>
          <a:xfrm>
            <a:off x="4218893" y="2794114"/>
            <a:ext cx="429307" cy="7848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4" idx="2"/>
            <a:endCxn id="75" idx="0"/>
          </p:cNvCxnSpPr>
          <p:nvPr/>
        </p:nvCxnSpPr>
        <p:spPr>
          <a:xfrm flipH="1">
            <a:off x="4648200" y="2803774"/>
            <a:ext cx="759804"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57" name="Picture 3" descr="C:\Program Files\Microsoft Office\MEDIA\CAGCAT10\j0292020.wmf"/>
          <p:cNvPicPr>
            <a:picLocks noChangeAspect="1" noChangeArrowheads="1"/>
          </p:cNvPicPr>
          <p:nvPr/>
        </p:nvPicPr>
        <p:blipFill>
          <a:blip r:embed="rId2" cstate="print"/>
          <a:srcRect/>
          <a:stretch>
            <a:fillRect/>
          </a:stretch>
        </p:blipFill>
        <p:spPr bwMode="auto">
          <a:xfrm>
            <a:off x="6396407" y="2374006"/>
            <a:ext cx="452807" cy="429768"/>
          </a:xfrm>
          <a:prstGeom prst="rect">
            <a:avLst/>
          </a:prstGeom>
          <a:noFill/>
          <a:ln w="38100">
            <a:solidFill>
              <a:schemeClr val="accent2">
                <a:lumMod val="75000"/>
              </a:schemeClr>
            </a:solidFill>
          </a:ln>
        </p:spPr>
      </p:pic>
      <p:pic>
        <p:nvPicPr>
          <p:cNvPr id="58" name="Picture 3" descr="C:\Program Files\Microsoft Office\MEDIA\CAGCAT10\j0292020.wmf"/>
          <p:cNvPicPr>
            <a:picLocks noChangeAspect="1" noChangeArrowheads="1"/>
          </p:cNvPicPr>
          <p:nvPr/>
        </p:nvPicPr>
        <p:blipFill>
          <a:blip r:embed="rId2" cstate="print"/>
          <a:srcRect/>
          <a:stretch>
            <a:fillRect/>
          </a:stretch>
        </p:blipFill>
        <p:spPr bwMode="auto">
          <a:xfrm>
            <a:off x="5786807" y="2362200"/>
            <a:ext cx="452807" cy="429768"/>
          </a:xfrm>
          <a:prstGeom prst="rect">
            <a:avLst/>
          </a:prstGeom>
          <a:noFill/>
          <a:ln w="38100">
            <a:solidFill>
              <a:schemeClr val="accent2">
                <a:lumMod val="75000"/>
              </a:schemeClr>
            </a:solidFill>
          </a:ln>
        </p:spPr>
      </p:pic>
      <p:cxnSp>
        <p:nvCxnSpPr>
          <p:cNvPr id="59" name="Straight Arrow Connector 58"/>
          <p:cNvCxnSpPr>
            <a:stCxn id="57" idx="2"/>
            <a:endCxn id="75" idx="0"/>
          </p:cNvCxnSpPr>
          <p:nvPr/>
        </p:nvCxnSpPr>
        <p:spPr>
          <a:xfrm flipH="1">
            <a:off x="4648200" y="2803774"/>
            <a:ext cx="1974611" cy="77522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58" idx="2"/>
            <a:endCxn id="75" idx="0"/>
          </p:cNvCxnSpPr>
          <p:nvPr/>
        </p:nvCxnSpPr>
        <p:spPr>
          <a:xfrm flipH="1">
            <a:off x="4648200" y="2791968"/>
            <a:ext cx="1365011" cy="78703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a:xfrm>
            <a:off x="1843844" y="3579001"/>
            <a:ext cx="5608711" cy="2183967"/>
          </a:xfrm>
          <a:prstGeom prst="rect">
            <a:avLst/>
          </a:prstGeom>
          <a:noFill/>
          <a:ln w="38100">
            <a:solidFill>
              <a:schemeClr val="tx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46" name="TextBox 45"/>
          <p:cNvSpPr txBox="1"/>
          <p:nvPr/>
        </p:nvSpPr>
        <p:spPr>
          <a:xfrm>
            <a:off x="1470366" y="1455003"/>
            <a:ext cx="6080956" cy="830997"/>
          </a:xfrm>
          <a:prstGeom prst="rect">
            <a:avLst/>
          </a:prstGeom>
          <a:noFill/>
        </p:spPr>
        <p:txBody>
          <a:bodyPr wrap="square" rtlCol="0">
            <a:spAutoFit/>
          </a:bodyPr>
          <a:lstStyle/>
          <a:p>
            <a:pPr algn="ctr"/>
            <a:r>
              <a:rPr lang="en-US" sz="2400" b="1" dirty="0" smtClean="0">
                <a:solidFill>
                  <a:srgbClr val="00B050"/>
                </a:solidFill>
              </a:rPr>
              <a:t>Consolidation during periods of low load – Cost Minimization</a:t>
            </a:r>
            <a:endParaRPr lang="en-US" sz="2400" b="1" dirty="0">
              <a:solidFill>
                <a:srgbClr val="00B050"/>
              </a:solidFill>
            </a:endParaRPr>
          </a:p>
        </p:txBody>
      </p:sp>
    </p:spTree>
    <p:extLst>
      <p:ext uri="{BB962C8B-B14F-4D97-AF65-F5344CB8AC3E}">
        <p14:creationId xmlns="" xmlns:p14="http://schemas.microsoft.com/office/powerpoint/2010/main" xmlns:mv="urn:schemas-microsoft-com:mac:vml" xmlns:mc="http://schemas.openxmlformats.org/markup-compatibility/2006" val="3996511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4"/>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7"/>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3"/>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0"/>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53"/>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59"/>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5" presetClass="path" presetSubtype="0" accel="50000" decel="50000" fill="hold" nodeType="clickEffect">
                                  <p:stCondLst>
                                    <p:cond delay="0"/>
                                  </p:stCondLst>
                                  <p:childTnLst>
                                    <p:animMotion origin="layout" path="M -3.33333E-6 -3.71878E-6 L -0.26666 -0.00023 " pathEditMode="relative" rAng="0" ptsTypes="AA">
                                      <p:cBhvr>
                                        <p:cTn id="24" dur="2000" fill="hold"/>
                                        <p:tgtEl>
                                          <p:spTgt spid="12"/>
                                        </p:tgtEl>
                                        <p:attrNameLst>
                                          <p:attrName>ppt_x</p:attrName>
                                          <p:attrName>ppt_y</p:attrName>
                                        </p:attrNameLst>
                                      </p:cBhvr>
                                      <p:rCtr x="-13333" y="-23"/>
                                    </p:animMotion>
                                  </p:childTnLst>
                                </p:cTn>
                              </p:par>
                              <p:par>
                                <p:cTn id="25" presetID="35" presetClass="path" presetSubtype="0" accel="50000" decel="50000" fill="hold" nodeType="withEffect">
                                  <p:stCondLst>
                                    <p:cond delay="0"/>
                                  </p:stCondLst>
                                  <p:childTnLst>
                                    <p:animMotion origin="layout" path="M -3.33333E-6 -1.22109E-6 L -0.26666 -0.00023 " pathEditMode="relative" rAng="0" ptsTypes="AA">
                                      <p:cBhvr>
                                        <p:cTn id="26" dur="2000" fill="hold"/>
                                        <p:tgtEl>
                                          <p:spTgt spid="4"/>
                                        </p:tgtEl>
                                        <p:attrNameLst>
                                          <p:attrName>ppt_x</p:attrName>
                                          <p:attrName>ppt_y</p:attrName>
                                        </p:attrNameLst>
                                      </p:cBhvr>
                                      <p:rCtr x="-13333" y="-23"/>
                                    </p:animMotion>
                                  </p:childTnLst>
                                </p:cTn>
                              </p:par>
                            </p:childTnLst>
                          </p:cTn>
                        </p:par>
                        <p:par>
                          <p:cTn id="27" fill="hold">
                            <p:stCondLst>
                              <p:cond delay="2000"/>
                            </p:stCondLst>
                            <p:childTnLst>
                              <p:par>
                                <p:cTn id="28" presetID="1" presetClass="exit" presetSubtype="0" fill="hold" grpId="0" nodeType="afterEffect">
                                  <p:stCondLst>
                                    <p:cond delay="0"/>
                                  </p:stCondLst>
                                  <p:childTnLst>
                                    <p:set>
                                      <p:cBhvr>
                                        <p:cTn id="29" dur="1" fill="hold">
                                          <p:stCondLst>
                                            <p:cond delay="0"/>
                                          </p:stCondLst>
                                        </p:cTn>
                                        <p:tgtEl>
                                          <p:spTgt spid="45"/>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B050"/>
                </a:solidFill>
              </a:rPr>
              <a:t>Live Database Migration</a:t>
            </a:r>
            <a:br>
              <a:rPr lang="en-US" dirty="0" smtClean="0">
                <a:solidFill>
                  <a:srgbClr val="00B050"/>
                </a:solidFill>
              </a:rPr>
            </a:br>
            <a:r>
              <a:rPr lang="en-US" sz="3100" dirty="0" smtClean="0">
                <a:solidFill>
                  <a:srgbClr val="00B050"/>
                </a:solidFill>
              </a:rPr>
              <a:t>A Critical operation for effective elasticity</a:t>
            </a:r>
            <a:endParaRPr lang="en-US" sz="3100" dirty="0">
              <a:solidFill>
                <a:srgbClr val="00B050"/>
              </a:solidFill>
            </a:endParaRPr>
          </a:p>
        </p:txBody>
      </p:sp>
      <p:sp>
        <p:nvSpPr>
          <p:cNvPr id="3" name="Content Placeholder 2"/>
          <p:cNvSpPr>
            <a:spLocks noGrp="1"/>
          </p:cNvSpPr>
          <p:nvPr>
            <p:ph idx="1"/>
          </p:nvPr>
        </p:nvSpPr>
        <p:spPr>
          <a:xfrm>
            <a:off x="457200" y="1600200"/>
            <a:ext cx="8329642" cy="4525963"/>
          </a:xfrm>
        </p:spPr>
        <p:txBody>
          <a:bodyPr>
            <a:normAutofit/>
          </a:bodyPr>
          <a:lstStyle/>
          <a:p>
            <a:r>
              <a:rPr lang="en-US" dirty="0" smtClean="0"/>
              <a:t>Elasticity induced dynamics in a </a:t>
            </a:r>
            <a:r>
              <a:rPr lang="en-US" b="1" dirty="0" smtClean="0"/>
              <a:t>Live</a:t>
            </a:r>
            <a:r>
              <a:rPr lang="en-US" dirty="0" smtClean="0"/>
              <a:t> system</a:t>
            </a:r>
          </a:p>
          <a:p>
            <a:r>
              <a:rPr lang="en-US" b="1" dirty="0" smtClean="0"/>
              <a:t>Minimal service interruption</a:t>
            </a:r>
            <a:r>
              <a:rPr lang="en-US" dirty="0" smtClean="0"/>
              <a:t> for migrating data fragments</a:t>
            </a:r>
          </a:p>
          <a:p>
            <a:pPr lvl="1"/>
            <a:r>
              <a:rPr lang="en-US" dirty="0" smtClean="0"/>
              <a:t>Minimize operations failing</a:t>
            </a:r>
          </a:p>
          <a:p>
            <a:pPr lvl="1"/>
            <a:r>
              <a:rPr lang="en-US" dirty="0" smtClean="0"/>
              <a:t>Minimize unavailability window, if any</a:t>
            </a:r>
          </a:p>
          <a:p>
            <a:r>
              <a:rPr lang="en-US" dirty="0" smtClean="0"/>
              <a:t>Negligible </a:t>
            </a:r>
            <a:r>
              <a:rPr lang="en-US" b="1" dirty="0" smtClean="0"/>
              <a:t>performance impact</a:t>
            </a:r>
          </a:p>
          <a:p>
            <a:r>
              <a:rPr lang="en-US" b="1" dirty="0" smtClean="0"/>
              <a:t>No overhead</a:t>
            </a:r>
            <a:r>
              <a:rPr lang="en-US" dirty="0" smtClean="0"/>
              <a:t> during normal operation</a:t>
            </a:r>
          </a:p>
          <a:p>
            <a:r>
              <a:rPr lang="en-US" dirty="0" smtClean="0"/>
              <a:t>Guaranteed </a:t>
            </a:r>
            <a:r>
              <a:rPr lang="en-US" b="1" dirty="0" smtClean="0"/>
              <a:t>safety</a:t>
            </a:r>
            <a:r>
              <a:rPr lang="en-US" dirty="0" smtClean="0"/>
              <a:t> and </a:t>
            </a:r>
            <a:r>
              <a:rPr lang="en-US" b="1" dirty="0" smtClean="0"/>
              <a:t>correctness</a:t>
            </a:r>
          </a:p>
          <a:p>
            <a:endParaRPr lang="en-US" dirty="0"/>
          </a:p>
        </p:txBody>
      </p:sp>
    </p:spTree>
    <p:extLst>
      <p:ext uri="{BB962C8B-B14F-4D97-AF65-F5344CB8AC3E}">
        <p14:creationId xmlns="" xmlns:p14="http://schemas.microsoft.com/office/powerpoint/2010/main" xmlns:mv="urn:schemas-microsoft-com:mac:vml" xmlns:mc="http://schemas.openxmlformats.org/markup-compatibility/2006" val="6903398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500438"/>
            <a:ext cx="9144000" cy="1470025"/>
          </a:xfrm>
        </p:spPr>
        <p:txBody>
          <a:bodyPr>
            <a:normAutofit fontScale="90000"/>
          </a:bodyPr>
          <a:lstStyle/>
          <a:p>
            <a:r>
              <a:rPr lang="en-US" dirty="0">
                <a:solidFill>
                  <a:srgbClr val="00B050"/>
                </a:solidFill>
              </a:rPr>
              <a:t>Zephyr: </a:t>
            </a:r>
            <a:r>
              <a:rPr lang="en-US" dirty="0" smtClean="0">
                <a:solidFill>
                  <a:srgbClr val="00B050"/>
                </a:solidFill>
              </a:rPr>
              <a:t/>
            </a:r>
            <a:br>
              <a:rPr lang="en-US" dirty="0" smtClean="0">
                <a:solidFill>
                  <a:srgbClr val="00B050"/>
                </a:solidFill>
              </a:rPr>
            </a:br>
            <a:r>
              <a:rPr lang="en-US" dirty="0" smtClean="0">
                <a:solidFill>
                  <a:srgbClr val="00B050"/>
                </a:solidFill>
              </a:rPr>
              <a:t>Live </a:t>
            </a:r>
            <a:r>
              <a:rPr lang="en-US" dirty="0">
                <a:solidFill>
                  <a:srgbClr val="00B050"/>
                </a:solidFill>
              </a:rPr>
              <a:t>Migration in Shared Nothing Databases </a:t>
            </a:r>
            <a:r>
              <a:rPr lang="en-US" dirty="0" smtClean="0">
                <a:solidFill>
                  <a:srgbClr val="00B050"/>
                </a:solidFill>
              </a:rPr>
              <a:t>for Elastic </a:t>
            </a:r>
            <a:r>
              <a:rPr lang="en-US" dirty="0">
                <a:solidFill>
                  <a:srgbClr val="00B050"/>
                </a:solidFill>
              </a:rPr>
              <a:t>Cloud Platforms</a:t>
            </a:r>
            <a:endParaRPr lang="en-US" sz="4800" b="1" spc="150" dirty="0">
              <a:solidFill>
                <a:srgbClr val="00B050"/>
              </a:solidFill>
              <a:effectLst>
                <a:outerShdw blurRad="50800" dist="38100" dir="2700000" algn="tl" rotWithShape="0">
                  <a:prstClr val="black">
                    <a:alpha val="40000"/>
                  </a:prstClr>
                </a:outerShdw>
              </a:effectLst>
              <a:cs typeface="Estrangelo Edessa" pitchFamily="66" charset="0"/>
            </a:endParaRPr>
          </a:p>
        </p:txBody>
      </p:sp>
      <p:sp>
        <p:nvSpPr>
          <p:cNvPr id="3" name="Subtitle 2"/>
          <p:cNvSpPr>
            <a:spLocks noGrp="1"/>
          </p:cNvSpPr>
          <p:nvPr>
            <p:ph type="subTitle" idx="1"/>
          </p:nvPr>
        </p:nvSpPr>
        <p:spPr>
          <a:xfrm>
            <a:off x="0" y="5500702"/>
            <a:ext cx="8077200" cy="1181120"/>
          </a:xfrm>
        </p:spPr>
        <p:txBody>
          <a:bodyPr>
            <a:normAutofit/>
          </a:bodyPr>
          <a:lstStyle/>
          <a:p>
            <a:r>
              <a:rPr lang="en-US" sz="2800" dirty="0" smtClean="0">
                <a:solidFill>
                  <a:srgbClr val="0070C0"/>
                </a:solidFill>
                <a:effectLst>
                  <a:outerShdw blurRad="50800" dist="38100" dir="2700000" algn="tl" rotWithShape="0">
                    <a:prstClr val="black">
                      <a:alpha val="40000"/>
                    </a:prstClr>
                  </a:outerShdw>
                </a:effectLst>
              </a:rPr>
              <a:t>UCSB—SIGMOD 2011</a:t>
            </a:r>
            <a:endParaRPr lang="en-US" sz="2800" dirty="0" smtClean="0">
              <a:solidFill>
                <a:srgbClr val="0070C0"/>
              </a:solidFill>
              <a:effectLst>
                <a:outerShdw blurRad="50800" dist="38100" dir="2700000" algn="tl" rotWithShape="0">
                  <a:prstClr val="black">
                    <a:alpha val="40000"/>
                  </a:prstClr>
                </a:outerShdw>
              </a:effectLst>
              <a:cs typeface="Arial" pitchFamily="34" charset="0"/>
            </a:endParaRPr>
          </a:p>
        </p:txBody>
      </p:sp>
    </p:spTree>
    <p:extLst>
      <p:ext uri="{BB962C8B-B14F-4D97-AF65-F5344CB8AC3E}">
        <p14:creationId xmlns="" xmlns:p14="http://schemas.microsoft.com/office/powerpoint/2010/main" val="105707101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a:grpSpLocks/>
          </p:cNvGrpSpPr>
          <p:nvPr/>
        </p:nvGrpSpPr>
        <p:grpSpPr bwMode="auto">
          <a:xfrm>
            <a:off x="1373496" y="3200400"/>
            <a:ext cx="6654800" cy="2971800"/>
            <a:chOff x="1142999" y="3581400"/>
            <a:chExt cx="6654755" cy="2971800"/>
          </a:xfrm>
        </p:grpSpPr>
        <p:sp>
          <p:nvSpPr>
            <p:cNvPr id="35" name="Rectangle 34"/>
            <p:cNvSpPr/>
            <p:nvPr/>
          </p:nvSpPr>
          <p:spPr>
            <a:xfrm>
              <a:off x="5181572" y="4460875"/>
              <a:ext cx="2613007" cy="217488"/>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rbel" pitchFamily="34" charset="0"/>
              </a:endParaRPr>
            </a:p>
          </p:txBody>
        </p:sp>
        <p:sp>
          <p:nvSpPr>
            <p:cNvPr id="30" name="Freeform 29"/>
            <p:cNvSpPr/>
            <p:nvPr/>
          </p:nvSpPr>
          <p:spPr>
            <a:xfrm>
              <a:off x="5181572" y="3581400"/>
              <a:ext cx="2616182" cy="908050"/>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solidFill>
              <a:srgbClr val="D9D9D9"/>
            </a:solidFill>
            <a:ln w="19050" cap="flat" cmpd="sng" algn="ctr">
              <a:noFill/>
              <a:prstDash val="dash"/>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latin typeface="Corbel" pitchFamily="34" charset="0"/>
              </a:endParaRPr>
            </a:p>
          </p:txBody>
        </p:sp>
        <p:sp>
          <p:nvSpPr>
            <p:cNvPr id="25" name="Rectangle 24"/>
            <p:cNvSpPr/>
            <p:nvPr/>
          </p:nvSpPr>
          <p:spPr>
            <a:xfrm>
              <a:off x="1142999" y="3581400"/>
              <a:ext cx="2613007" cy="1096963"/>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rbel" pitchFamily="34" charset="0"/>
              </a:endParaRPr>
            </a:p>
          </p:txBody>
        </p:sp>
        <p:sp>
          <p:nvSpPr>
            <p:cNvPr id="23581" name="TextBox 35"/>
            <p:cNvSpPr txBox="1">
              <a:spLocks noChangeArrowheads="1"/>
            </p:cNvSpPr>
            <p:nvPr/>
          </p:nvSpPr>
          <p:spPr bwMode="auto">
            <a:xfrm>
              <a:off x="3761903" y="6029980"/>
              <a:ext cx="2810366" cy="523220"/>
            </a:xfrm>
            <a:prstGeom prst="rect">
              <a:avLst/>
            </a:prstGeom>
            <a:noFill/>
            <a:ln w="9525">
              <a:noFill/>
              <a:miter lim="800000"/>
              <a:headEnd/>
              <a:tailEnd/>
            </a:ln>
          </p:spPr>
          <p:txBody>
            <a:bodyPr wrap="none">
              <a:prstTxWarp prst="textNoShape">
                <a:avLst/>
              </a:prstTxWarp>
              <a:spAutoFit/>
            </a:bodyPr>
            <a:lstStyle/>
            <a:p>
              <a:pPr algn="ctr"/>
              <a:r>
                <a:rPr lang="en-US" sz="2800">
                  <a:latin typeface="Corbel" pitchFamily="34" charset="0"/>
                </a:rPr>
                <a:t>Unused resources</a:t>
              </a:r>
            </a:p>
          </p:txBody>
        </p:sp>
        <p:sp>
          <p:nvSpPr>
            <p:cNvPr id="37" name="Rectangle 36"/>
            <p:cNvSpPr/>
            <p:nvPr/>
          </p:nvSpPr>
          <p:spPr>
            <a:xfrm>
              <a:off x="3070211" y="6105525"/>
              <a:ext cx="533396" cy="381000"/>
            </a:xfrm>
            <a:prstGeom prst="rect">
              <a:avLst/>
            </a:prstGeom>
            <a:solidFill>
              <a:srgbClr val="D9D9D9"/>
            </a:solidFill>
            <a:ln w="12700" cap="flat" cmpd="sng" algn="ctr">
              <a:noFill/>
              <a:prstDash val="solid"/>
              <a:round/>
              <a:headEnd type="none" w="med" len="med"/>
              <a:tailEnd type="none" w="med" len="med"/>
            </a:ln>
            <a:effectLst>
              <a:outerShdw blurRad="50800" dist="25400" dir="2700000">
                <a:schemeClr val="accent6">
                  <a:lumMod val="50000"/>
                  <a:alpha val="43000"/>
                </a:scheme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latin typeface="Corbel" pitchFamily="34" charset="0"/>
              </a:endParaRPr>
            </a:p>
          </p:txBody>
        </p:sp>
      </p:grpSp>
      <p:sp>
        <p:nvSpPr>
          <p:cNvPr id="23555" name="Title 1"/>
          <p:cNvSpPr>
            <a:spLocks noGrp="1"/>
          </p:cNvSpPr>
          <p:nvPr>
            <p:ph type="title"/>
          </p:nvPr>
        </p:nvSpPr>
        <p:spPr/>
        <p:txBody>
          <a:bodyPr/>
          <a:lstStyle/>
          <a:p>
            <a:r>
              <a:rPr lang="en-US" dirty="0" smtClean="0">
                <a:solidFill>
                  <a:srgbClr val="00B050"/>
                </a:solidFill>
              </a:rPr>
              <a:t>Cloud Infrastructure is Elastic</a:t>
            </a:r>
          </a:p>
        </p:txBody>
      </p:sp>
      <p:sp>
        <p:nvSpPr>
          <p:cNvPr id="7" name="Content Placeholder 2"/>
          <p:cNvSpPr txBox="1">
            <a:spLocks/>
          </p:cNvSpPr>
          <p:nvPr/>
        </p:nvSpPr>
        <p:spPr bwMode="auto">
          <a:xfrm>
            <a:off x="922734" y="1524000"/>
            <a:ext cx="7916466" cy="838200"/>
          </a:xfrm>
          <a:prstGeom prst="rect">
            <a:avLst/>
          </a:prstGeom>
          <a:noFill/>
          <a:ln w="9525">
            <a:noFill/>
            <a:miter lim="800000"/>
            <a:headEnd/>
            <a:tailEnd/>
          </a:ln>
        </p:spPr>
        <p:txBody>
          <a:bodyPr>
            <a:prstTxWarp prst="textNoShape">
              <a:avLst/>
            </a:prstTxWarp>
            <a:normAutofit/>
          </a:bodyPr>
          <a:lstStyle/>
          <a:p>
            <a:r>
              <a:rPr lang="en-US" sz="3200" dirty="0" smtClean="0"/>
              <a:t>Static provisioning for peak </a:t>
            </a:r>
            <a:r>
              <a:rPr lang="en-US" sz="3200" dirty="0"/>
              <a:t>is </a:t>
            </a:r>
            <a:r>
              <a:rPr lang="en-US" sz="3200" b="1" i="1" dirty="0" smtClean="0">
                <a:solidFill>
                  <a:srgbClr val="FF0000"/>
                </a:solidFill>
              </a:rPr>
              <a:t>inelastic</a:t>
            </a:r>
            <a:endParaRPr lang="en-US" sz="3200" b="1" i="1" dirty="0">
              <a:solidFill>
                <a:srgbClr val="FF0000"/>
              </a:solidFill>
            </a:endParaRPr>
          </a:p>
        </p:txBody>
      </p:sp>
      <p:sp>
        <p:nvSpPr>
          <p:cNvPr id="23557" name="TextBox 4"/>
          <p:cNvSpPr txBox="1">
            <a:spLocks noChangeArrowheads="1"/>
          </p:cNvSpPr>
          <p:nvPr/>
        </p:nvSpPr>
        <p:spPr bwMode="auto">
          <a:xfrm>
            <a:off x="1075379" y="5029200"/>
            <a:ext cx="3480120" cy="461665"/>
          </a:xfrm>
          <a:prstGeom prst="rect">
            <a:avLst/>
          </a:prstGeom>
          <a:noFill/>
          <a:ln w="9525">
            <a:noFill/>
            <a:miter lim="800000"/>
            <a:headEnd/>
            <a:tailEnd/>
          </a:ln>
        </p:spPr>
        <p:txBody>
          <a:bodyPr wrap="none">
            <a:prstTxWarp prst="textNoShape">
              <a:avLst/>
            </a:prstTxWarp>
            <a:spAutoFit/>
          </a:bodyPr>
          <a:lstStyle/>
          <a:p>
            <a:pPr algn="ctr"/>
            <a:r>
              <a:rPr lang="en-US" sz="2400" dirty="0" smtClean="0">
                <a:solidFill>
                  <a:srgbClr val="0070C0"/>
                </a:solidFill>
                <a:latin typeface="Corbel" pitchFamily="34" charset="0"/>
              </a:rPr>
              <a:t>Traditional Infrastructures</a:t>
            </a:r>
            <a:endParaRPr lang="en-US" sz="2400" dirty="0">
              <a:solidFill>
                <a:srgbClr val="0070C0"/>
              </a:solidFill>
              <a:latin typeface="Corbel" pitchFamily="34" charset="0"/>
            </a:endParaRPr>
          </a:p>
        </p:txBody>
      </p:sp>
      <p:sp>
        <p:nvSpPr>
          <p:cNvPr id="23558" name="TextBox 5"/>
          <p:cNvSpPr txBox="1">
            <a:spLocks noChangeArrowheads="1"/>
          </p:cNvSpPr>
          <p:nvPr/>
        </p:nvSpPr>
        <p:spPr bwMode="auto">
          <a:xfrm>
            <a:off x="5381609" y="5029200"/>
            <a:ext cx="3340145" cy="461665"/>
          </a:xfrm>
          <a:prstGeom prst="rect">
            <a:avLst/>
          </a:prstGeom>
          <a:noFill/>
          <a:ln w="9525">
            <a:noFill/>
            <a:miter lim="800000"/>
            <a:headEnd/>
            <a:tailEnd/>
          </a:ln>
        </p:spPr>
        <p:txBody>
          <a:bodyPr wrap="none">
            <a:prstTxWarp prst="textNoShape">
              <a:avLst/>
            </a:prstTxWarp>
            <a:spAutoFit/>
          </a:bodyPr>
          <a:lstStyle/>
          <a:p>
            <a:pPr algn="ctr"/>
            <a:r>
              <a:rPr lang="en-US" sz="2400" dirty="0" smtClean="0">
                <a:solidFill>
                  <a:srgbClr val="0070C0"/>
                </a:solidFill>
                <a:latin typeface="Corbel" pitchFamily="34" charset="0"/>
              </a:rPr>
              <a:t>Deployment in the Cloud</a:t>
            </a:r>
            <a:endParaRPr lang="en-US" sz="2400" dirty="0">
              <a:solidFill>
                <a:srgbClr val="0070C0"/>
              </a:solidFill>
              <a:latin typeface="Corbel" pitchFamily="34" charset="0"/>
            </a:endParaRPr>
          </a:p>
        </p:txBody>
      </p:sp>
      <p:grpSp>
        <p:nvGrpSpPr>
          <p:cNvPr id="3" name="Group 36"/>
          <p:cNvGrpSpPr>
            <a:grpSpLocks/>
          </p:cNvGrpSpPr>
          <p:nvPr/>
        </p:nvGrpSpPr>
        <p:grpSpPr bwMode="auto">
          <a:xfrm>
            <a:off x="947738" y="2439988"/>
            <a:ext cx="4081462" cy="2516278"/>
            <a:chOff x="719863" y="3048794"/>
            <a:chExt cx="4164707" cy="2536062"/>
          </a:xfrm>
        </p:grpSpPr>
        <p:cxnSp>
          <p:nvCxnSpPr>
            <p:cNvPr id="10" name="Straight Arrow Connector 9"/>
            <p:cNvCxnSpPr/>
            <p:nvPr/>
          </p:nvCxnSpPr>
          <p:spPr>
            <a:xfrm rot="5400000" flipH="1" flipV="1">
              <a:off x="76273" y="4115172"/>
              <a:ext cx="2134375" cy="162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cxnSp>
          <p:nvCxnSpPr>
            <p:cNvPr id="12" name="Straight Arrow Connector 11"/>
            <p:cNvCxnSpPr/>
            <p:nvPr/>
          </p:nvCxnSpPr>
          <p:spPr>
            <a:xfrm>
              <a:off x="1142651" y="5181569"/>
              <a:ext cx="3124747" cy="0"/>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17" name="Freeform 16"/>
            <p:cNvSpPr/>
            <p:nvPr/>
          </p:nvSpPr>
          <p:spPr>
            <a:xfrm>
              <a:off x="1142651" y="3962383"/>
              <a:ext cx="2667941" cy="990389"/>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ln w="19050" cap="flat" cmpd="sng" algn="ctr">
              <a:solidFill>
                <a:schemeClr val="accent2">
                  <a:lumMod val="75000"/>
                </a:schemeClr>
              </a:solidFill>
              <a:prstDash val="solid"/>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sz="2000">
                <a:latin typeface="Corbel" pitchFamily="34" charset="0"/>
              </a:endParaRPr>
            </a:p>
          </p:txBody>
        </p:sp>
        <p:sp>
          <p:nvSpPr>
            <p:cNvPr id="18" name="TextBox 17"/>
            <p:cNvSpPr txBox="1"/>
            <p:nvPr/>
          </p:nvSpPr>
          <p:spPr>
            <a:xfrm>
              <a:off x="3734346" y="4717514"/>
              <a:ext cx="1150224" cy="403256"/>
            </a:xfrm>
            <a:prstGeom prst="rect">
              <a:avLst/>
            </a:prstGeom>
            <a:noFill/>
          </p:spPr>
          <p:txBody>
            <a:bodyPr wrap="none">
              <a:spAutoFit/>
            </a:bodyPr>
            <a:lstStyle/>
            <a:p>
              <a:pPr algn="ctr">
                <a:defRPr/>
              </a:pPr>
              <a:r>
                <a:rPr lang="en-US" sz="2000" b="1" dirty="0">
                  <a:solidFill>
                    <a:schemeClr val="accent6">
                      <a:lumMod val="50000"/>
                    </a:schemeClr>
                  </a:solidFill>
                  <a:latin typeface="Corbel" pitchFamily="34" charset="0"/>
                  <a:ea typeface="ＭＳ Ｐゴシック" charset="-128"/>
                  <a:cs typeface="ＭＳ Ｐゴシック" charset="-128"/>
                </a:rPr>
                <a:t>Demand</a:t>
              </a:r>
            </a:p>
          </p:txBody>
        </p:sp>
        <p:cxnSp>
          <p:nvCxnSpPr>
            <p:cNvPr id="19" name="Straight Arrow Connector 18"/>
            <p:cNvCxnSpPr/>
            <p:nvPr/>
          </p:nvCxnSpPr>
          <p:spPr>
            <a:xfrm>
              <a:off x="1142651" y="3815185"/>
              <a:ext cx="2744075" cy="1600"/>
            </a:xfrm>
            <a:prstGeom prst="straightConnector1">
              <a:avLst/>
            </a:prstGeom>
            <a:ln w="19050" cap="flat" cmpd="sng" algn="ctr">
              <a:solidFill>
                <a:srgbClr val="FF0000"/>
              </a:solidFill>
              <a:prstDash val="dash"/>
              <a:round/>
              <a:headEnd type="none" w="med" len="med"/>
              <a:tailEnd type="none" w="med" len="med"/>
            </a:ln>
          </p:spPr>
          <p:style>
            <a:lnRef idx="1">
              <a:schemeClr val="accent4"/>
            </a:lnRef>
            <a:fillRef idx="0">
              <a:schemeClr val="accent4"/>
            </a:fillRef>
            <a:effectRef idx="0">
              <a:schemeClr val="accent4"/>
            </a:effectRef>
            <a:fontRef idx="minor">
              <a:schemeClr val="tx1"/>
            </a:fontRef>
          </p:style>
        </p:cxnSp>
        <p:sp>
          <p:nvSpPr>
            <p:cNvPr id="23575" name="TextBox 19"/>
            <p:cNvSpPr txBox="1">
              <a:spLocks noChangeArrowheads="1"/>
            </p:cNvSpPr>
            <p:nvPr/>
          </p:nvSpPr>
          <p:spPr bwMode="auto">
            <a:xfrm>
              <a:off x="3439840" y="3477181"/>
              <a:ext cx="1128959" cy="403256"/>
            </a:xfrm>
            <a:prstGeom prst="rect">
              <a:avLst/>
            </a:prstGeom>
            <a:noFill/>
            <a:ln w="9525">
              <a:noFill/>
              <a:miter lim="800000"/>
              <a:headEnd/>
              <a:tailEnd/>
            </a:ln>
          </p:spPr>
          <p:txBody>
            <a:bodyPr wrap="none">
              <a:prstTxWarp prst="textNoShape">
                <a:avLst/>
              </a:prstTxWarp>
              <a:spAutoFit/>
            </a:bodyPr>
            <a:lstStyle/>
            <a:p>
              <a:pPr algn="ctr"/>
              <a:r>
                <a:rPr lang="en-US" sz="2000" dirty="0">
                  <a:solidFill>
                    <a:srgbClr val="FF0000"/>
                  </a:solidFill>
                  <a:latin typeface="Corbel" pitchFamily="34" charset="0"/>
                </a:rPr>
                <a:t>Capacity</a:t>
              </a:r>
            </a:p>
          </p:txBody>
        </p:sp>
        <p:sp>
          <p:nvSpPr>
            <p:cNvPr id="23576" name="TextBox 22"/>
            <p:cNvSpPr txBox="1">
              <a:spLocks noChangeArrowheads="1"/>
            </p:cNvSpPr>
            <p:nvPr/>
          </p:nvSpPr>
          <p:spPr bwMode="auto">
            <a:xfrm>
              <a:off x="2374040" y="5181600"/>
              <a:ext cx="742934" cy="403256"/>
            </a:xfrm>
            <a:prstGeom prst="rect">
              <a:avLst/>
            </a:prstGeom>
            <a:noFill/>
            <a:ln w="9525">
              <a:noFill/>
              <a:miter lim="800000"/>
              <a:headEnd/>
              <a:tailEnd/>
            </a:ln>
          </p:spPr>
          <p:txBody>
            <a:bodyPr wrap="none">
              <a:prstTxWarp prst="textNoShape">
                <a:avLst/>
              </a:prstTxWarp>
              <a:spAutoFit/>
            </a:bodyPr>
            <a:lstStyle/>
            <a:p>
              <a:pPr algn="ctr"/>
              <a:r>
                <a:rPr lang="en-US" sz="2000">
                  <a:latin typeface="Corbel" pitchFamily="34" charset="0"/>
                </a:rPr>
                <a:t>Time</a:t>
              </a:r>
            </a:p>
          </p:txBody>
        </p:sp>
        <p:sp>
          <p:nvSpPr>
            <p:cNvPr id="24" name="TextBox 23"/>
            <p:cNvSpPr txBox="1"/>
            <p:nvPr/>
          </p:nvSpPr>
          <p:spPr>
            <a:xfrm>
              <a:off x="719863" y="3573389"/>
              <a:ext cx="502487" cy="1181784"/>
            </a:xfrm>
            <a:prstGeom prst="rect">
              <a:avLst/>
            </a:prstGeom>
            <a:noFill/>
          </p:spPr>
          <p:txBody>
            <a:bodyPr vert="vert270" wrap="none">
              <a:spAutoFit/>
            </a:bodyPr>
            <a:lstStyle/>
            <a:p>
              <a:pPr algn="ctr">
                <a:defRPr/>
              </a:pPr>
              <a:r>
                <a:rPr lang="en-US" sz="2000" dirty="0">
                  <a:latin typeface="Corbel" pitchFamily="34" charset="0"/>
                  <a:ea typeface="ＭＳ Ｐゴシック" charset="-128"/>
                  <a:cs typeface="ＭＳ Ｐゴシック" charset="-128"/>
                </a:rPr>
                <a:t>Resources</a:t>
              </a:r>
            </a:p>
          </p:txBody>
        </p:sp>
      </p:grpSp>
      <p:grpSp>
        <p:nvGrpSpPr>
          <p:cNvPr id="4" name="Group 37"/>
          <p:cNvGrpSpPr>
            <a:grpSpLocks/>
          </p:cNvGrpSpPr>
          <p:nvPr/>
        </p:nvGrpSpPr>
        <p:grpSpPr bwMode="auto">
          <a:xfrm>
            <a:off x="4994275" y="2438401"/>
            <a:ext cx="4014047" cy="2517656"/>
            <a:chOff x="4766102" y="3048001"/>
            <a:chExt cx="4091616" cy="2535798"/>
          </a:xfrm>
        </p:grpSpPr>
        <p:cxnSp>
          <p:nvCxnSpPr>
            <p:cNvPr id="26" name="Straight Arrow Connector 25"/>
            <p:cNvCxnSpPr/>
            <p:nvPr/>
          </p:nvCxnSpPr>
          <p:spPr>
            <a:xfrm rot="16200000" flipV="1">
              <a:off x="4118717" y="4111257"/>
              <a:ext cx="2132985" cy="6473"/>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cxnSp>
          <p:nvCxnSpPr>
            <p:cNvPr id="27" name="Straight Arrow Connector 26"/>
            <p:cNvCxnSpPr/>
            <p:nvPr/>
          </p:nvCxnSpPr>
          <p:spPr>
            <a:xfrm>
              <a:off x="5188447" y="5179387"/>
              <a:ext cx="3124700" cy="1598"/>
            </a:xfrm>
            <a:prstGeom prst="straightConnector1">
              <a:avLst/>
            </a:prstGeom>
            <a:ln w="19050" cap="flat" cmpd="sng" algn="ctr">
              <a:solidFill>
                <a:schemeClr val="tx1"/>
              </a:solidFill>
              <a:prstDash val="solid"/>
              <a:round/>
              <a:headEnd type="none" w="med" len="med"/>
              <a:tailEnd type="arrow" w="med" len="med"/>
            </a:ln>
          </p:spPr>
          <p:style>
            <a:lnRef idx="1">
              <a:schemeClr val="accent4"/>
            </a:lnRef>
            <a:fillRef idx="0">
              <a:schemeClr val="accent4"/>
            </a:fillRef>
            <a:effectRef idx="0">
              <a:schemeClr val="accent4"/>
            </a:effectRef>
            <a:fontRef idx="minor">
              <a:schemeClr val="tx1"/>
            </a:fontRef>
          </p:style>
        </p:cxnSp>
        <p:sp>
          <p:nvSpPr>
            <p:cNvPr id="28" name="Freeform 27"/>
            <p:cNvSpPr/>
            <p:nvPr/>
          </p:nvSpPr>
          <p:spPr>
            <a:xfrm>
              <a:off x="5188447" y="3960995"/>
              <a:ext cx="2668374" cy="991342"/>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ln w="19050" cap="flat" cmpd="sng" algn="ctr">
              <a:solidFill>
                <a:schemeClr val="accent2">
                  <a:lumMod val="75000"/>
                </a:schemeClr>
              </a:solidFill>
              <a:prstDash val="solid"/>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sz="2000">
                <a:latin typeface="Corbel" pitchFamily="34" charset="0"/>
              </a:endParaRPr>
            </a:p>
          </p:txBody>
        </p:sp>
        <p:sp>
          <p:nvSpPr>
            <p:cNvPr id="29" name="TextBox 28"/>
            <p:cNvSpPr txBox="1"/>
            <p:nvPr/>
          </p:nvSpPr>
          <p:spPr>
            <a:xfrm>
              <a:off x="7708702" y="4766860"/>
              <a:ext cx="1149016" cy="402993"/>
            </a:xfrm>
            <a:prstGeom prst="rect">
              <a:avLst/>
            </a:prstGeom>
            <a:noFill/>
          </p:spPr>
          <p:txBody>
            <a:bodyPr wrap="none">
              <a:spAutoFit/>
            </a:bodyPr>
            <a:lstStyle/>
            <a:p>
              <a:pPr algn="ctr">
                <a:defRPr/>
              </a:pPr>
              <a:r>
                <a:rPr lang="en-US" sz="2000" b="1" dirty="0">
                  <a:solidFill>
                    <a:schemeClr val="accent6">
                      <a:lumMod val="50000"/>
                    </a:schemeClr>
                  </a:solidFill>
                  <a:latin typeface="Corbel" pitchFamily="34" charset="0"/>
                  <a:ea typeface="ＭＳ Ｐゴシック" charset="-128"/>
                  <a:cs typeface="ＭＳ Ｐゴシック" charset="-128"/>
                </a:rPr>
                <a:t>Demand</a:t>
              </a:r>
            </a:p>
          </p:txBody>
        </p:sp>
        <p:sp>
          <p:nvSpPr>
            <p:cNvPr id="23566" name="TextBox 30"/>
            <p:cNvSpPr txBox="1">
              <a:spLocks noChangeArrowheads="1"/>
            </p:cNvSpPr>
            <p:nvPr/>
          </p:nvSpPr>
          <p:spPr bwMode="auto">
            <a:xfrm>
              <a:off x="7680741" y="4191000"/>
              <a:ext cx="1127773" cy="402993"/>
            </a:xfrm>
            <a:prstGeom prst="rect">
              <a:avLst/>
            </a:prstGeom>
            <a:noFill/>
            <a:ln w="9525">
              <a:noFill/>
              <a:miter lim="800000"/>
              <a:headEnd/>
              <a:tailEnd/>
            </a:ln>
          </p:spPr>
          <p:txBody>
            <a:bodyPr wrap="none">
              <a:prstTxWarp prst="textNoShape">
                <a:avLst/>
              </a:prstTxWarp>
              <a:spAutoFit/>
            </a:bodyPr>
            <a:lstStyle/>
            <a:p>
              <a:pPr algn="ctr"/>
              <a:r>
                <a:rPr lang="en-US" sz="2000">
                  <a:solidFill>
                    <a:srgbClr val="FF0000"/>
                  </a:solidFill>
                  <a:latin typeface="Corbel" pitchFamily="34" charset="0"/>
                </a:rPr>
                <a:t>Capacity</a:t>
              </a:r>
            </a:p>
          </p:txBody>
        </p:sp>
        <p:sp>
          <p:nvSpPr>
            <p:cNvPr id="23567" name="TextBox 31"/>
            <p:cNvSpPr txBox="1">
              <a:spLocks noChangeArrowheads="1"/>
            </p:cNvSpPr>
            <p:nvPr/>
          </p:nvSpPr>
          <p:spPr bwMode="auto">
            <a:xfrm>
              <a:off x="6420670" y="5180806"/>
              <a:ext cx="742154" cy="402993"/>
            </a:xfrm>
            <a:prstGeom prst="rect">
              <a:avLst/>
            </a:prstGeom>
            <a:noFill/>
            <a:ln w="9525">
              <a:noFill/>
              <a:miter lim="800000"/>
              <a:headEnd/>
              <a:tailEnd/>
            </a:ln>
          </p:spPr>
          <p:txBody>
            <a:bodyPr wrap="none">
              <a:prstTxWarp prst="textNoShape">
                <a:avLst/>
              </a:prstTxWarp>
              <a:spAutoFit/>
            </a:bodyPr>
            <a:lstStyle/>
            <a:p>
              <a:pPr algn="ctr"/>
              <a:r>
                <a:rPr lang="en-US" sz="2000">
                  <a:latin typeface="Corbel" pitchFamily="34" charset="0"/>
                </a:rPr>
                <a:t>Time</a:t>
              </a:r>
            </a:p>
          </p:txBody>
        </p:sp>
        <p:sp>
          <p:nvSpPr>
            <p:cNvPr id="33" name="TextBox 32"/>
            <p:cNvSpPr txBox="1"/>
            <p:nvPr/>
          </p:nvSpPr>
          <p:spPr>
            <a:xfrm>
              <a:off x="4766102" y="3572980"/>
              <a:ext cx="501959" cy="1181014"/>
            </a:xfrm>
            <a:prstGeom prst="rect">
              <a:avLst/>
            </a:prstGeom>
            <a:noFill/>
          </p:spPr>
          <p:txBody>
            <a:bodyPr vert="vert270" wrap="none">
              <a:spAutoFit/>
            </a:bodyPr>
            <a:lstStyle/>
            <a:p>
              <a:pPr algn="ctr">
                <a:defRPr/>
              </a:pPr>
              <a:r>
                <a:rPr lang="en-US" sz="2000" dirty="0">
                  <a:latin typeface="Corbel" pitchFamily="34" charset="0"/>
                  <a:ea typeface="ＭＳ Ｐゴシック" charset="-128"/>
                  <a:cs typeface="ＭＳ Ｐゴシック" charset="-128"/>
                </a:rPr>
                <a:t>Resources</a:t>
              </a:r>
            </a:p>
          </p:txBody>
        </p:sp>
        <p:sp>
          <p:nvSpPr>
            <p:cNvPr id="34" name="Freeform 33"/>
            <p:cNvSpPr/>
            <p:nvPr/>
          </p:nvSpPr>
          <p:spPr>
            <a:xfrm>
              <a:off x="5181974" y="3810695"/>
              <a:ext cx="2666756" cy="912994"/>
            </a:xfrm>
            <a:custGeom>
              <a:avLst/>
              <a:gdLst>
                <a:gd name="connsiteX0" fmla="*/ 0 w 1660819"/>
                <a:gd name="connsiteY0" fmla="*/ 902820 h 924531"/>
                <a:gd name="connsiteX1" fmla="*/ 401636 w 1660819"/>
                <a:gd name="connsiteY1" fmla="*/ 1809 h 924531"/>
                <a:gd name="connsiteX2" fmla="*/ 824982 w 1660819"/>
                <a:gd name="connsiteY2" fmla="*/ 913676 h 924531"/>
                <a:gd name="connsiteX3" fmla="*/ 1280893 w 1660819"/>
                <a:gd name="connsiteY3" fmla="*/ 12664 h 924531"/>
                <a:gd name="connsiteX4" fmla="*/ 1660819 w 1660819"/>
                <a:gd name="connsiteY4" fmla="*/ 924531 h 924531"/>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04320 h 1045492"/>
                <a:gd name="connsiteX1" fmla="*/ 66939 w 1738896"/>
                <a:gd name="connsiteY1" fmla="*/ 895324 h 1045492"/>
                <a:gd name="connsiteX2" fmla="*/ 479713 w 1738896"/>
                <a:gd name="connsiteY2" fmla="*/ 3309 h 1045492"/>
                <a:gd name="connsiteX3" fmla="*/ 903059 w 1738896"/>
                <a:gd name="connsiteY3" fmla="*/ 915176 h 1045492"/>
                <a:gd name="connsiteX4" fmla="*/ 1358970 w 1738896"/>
                <a:gd name="connsiteY4" fmla="*/ 14164 h 1045492"/>
                <a:gd name="connsiteX5" fmla="*/ 1738896 w 1738896"/>
                <a:gd name="connsiteY5" fmla="*/ 926031 h 1045492"/>
                <a:gd name="connsiteX0" fmla="*/ 78077 w 1738896"/>
                <a:gd name="connsiteY0" fmla="*/ 926332 h 1071073"/>
                <a:gd name="connsiteX1" fmla="*/ 66939 w 1738896"/>
                <a:gd name="connsiteY1" fmla="*/ 917336 h 1071073"/>
                <a:gd name="connsiteX2" fmla="*/ 479713 w 1738896"/>
                <a:gd name="connsiteY2" fmla="*/ 25321 h 1071073"/>
                <a:gd name="connsiteX3" fmla="*/ 903059 w 1738896"/>
                <a:gd name="connsiteY3" fmla="*/ 1069264 h 1071073"/>
                <a:gd name="connsiteX4" fmla="*/ 1358970 w 1738896"/>
                <a:gd name="connsiteY4" fmla="*/ 36176 h 1071073"/>
                <a:gd name="connsiteX5" fmla="*/ 1738896 w 1738896"/>
                <a:gd name="connsiteY5" fmla="*/ 948043 h 1071073"/>
                <a:gd name="connsiteX0" fmla="*/ 78077 w 1738896"/>
                <a:gd name="connsiteY0" fmla="*/ 910360 h 1183608"/>
                <a:gd name="connsiteX1" fmla="*/ 66939 w 1738896"/>
                <a:gd name="connsiteY1" fmla="*/ 1033440 h 1183608"/>
                <a:gd name="connsiteX2" fmla="*/ 479713 w 1738896"/>
                <a:gd name="connsiteY2" fmla="*/ 9349 h 1183608"/>
                <a:gd name="connsiteX3" fmla="*/ 903059 w 1738896"/>
                <a:gd name="connsiteY3" fmla="*/ 1053292 h 1183608"/>
                <a:gd name="connsiteX4" fmla="*/ 1358970 w 1738896"/>
                <a:gd name="connsiteY4" fmla="*/ 20204 h 1183608"/>
                <a:gd name="connsiteX5" fmla="*/ 1738896 w 1738896"/>
                <a:gd name="connsiteY5" fmla="*/ 932071 h 1183608"/>
                <a:gd name="connsiteX0" fmla="*/ 78862 w 1739681"/>
                <a:gd name="connsiteY0" fmla="*/ 910360 h 1203618"/>
                <a:gd name="connsiteX1" fmla="*/ 74154 w 1739681"/>
                <a:gd name="connsiteY1" fmla="*/ 1030416 h 1203618"/>
                <a:gd name="connsiteX2" fmla="*/ 67724 w 1739681"/>
                <a:gd name="connsiteY2" fmla="*/ 1033440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785 w 1842150"/>
                <a:gd name="connsiteY0" fmla="*/ 1108474 h 1203618"/>
                <a:gd name="connsiteX1" fmla="*/ 176623 w 1842150"/>
                <a:gd name="connsiteY1" fmla="*/ 1030416 h 1203618"/>
                <a:gd name="connsiteX2" fmla="*/ 170193 w 1842150"/>
                <a:gd name="connsiteY2" fmla="*/ 1033440 h 1203618"/>
                <a:gd name="connsiteX3" fmla="*/ 582967 w 1842150"/>
                <a:gd name="connsiteY3" fmla="*/ 9349 h 1203618"/>
                <a:gd name="connsiteX4" fmla="*/ 1006313 w 1842150"/>
                <a:gd name="connsiteY4" fmla="*/ 1053292 h 1203618"/>
                <a:gd name="connsiteX5" fmla="*/ 1462224 w 1842150"/>
                <a:gd name="connsiteY5" fmla="*/ 20204 h 1203618"/>
                <a:gd name="connsiteX6" fmla="*/ 1842150 w 1842150"/>
                <a:gd name="connsiteY6" fmla="*/ 932071 h 1203618"/>
                <a:gd name="connsiteX0" fmla="*/ 74154 w 1739681"/>
                <a:gd name="connsiteY0" fmla="*/ 1030416 h 1203618"/>
                <a:gd name="connsiteX1" fmla="*/ 67724 w 1739681"/>
                <a:gd name="connsiteY1" fmla="*/ 1033440 h 1203618"/>
                <a:gd name="connsiteX2" fmla="*/ 480498 w 1739681"/>
                <a:gd name="connsiteY2" fmla="*/ 9349 h 1203618"/>
                <a:gd name="connsiteX3" fmla="*/ 903844 w 1739681"/>
                <a:gd name="connsiteY3" fmla="*/ 1053292 h 1203618"/>
                <a:gd name="connsiteX4" fmla="*/ 1359755 w 1739681"/>
                <a:gd name="connsiteY4" fmla="*/ 20204 h 1203618"/>
                <a:gd name="connsiteX5" fmla="*/ 1739681 w 1739681"/>
                <a:gd name="connsiteY5" fmla="*/ 932071 h 1203618"/>
                <a:gd name="connsiteX0" fmla="*/ 74154 w 1739681"/>
                <a:gd name="connsiteY0" fmla="*/ 1030416 h 1203618"/>
                <a:gd name="connsiteX1" fmla="*/ 67724 w 1739681"/>
                <a:gd name="connsiteY1" fmla="*/ 1033440 h 1203618"/>
                <a:gd name="connsiteX2" fmla="*/ 377249 w 1739681"/>
                <a:gd name="connsiteY2" fmla="*/ 1020643 h 1203618"/>
                <a:gd name="connsiteX3" fmla="*/ 480498 w 1739681"/>
                <a:gd name="connsiteY3" fmla="*/ 9349 h 1203618"/>
                <a:gd name="connsiteX4" fmla="*/ 903844 w 1739681"/>
                <a:gd name="connsiteY4" fmla="*/ 1053292 h 1203618"/>
                <a:gd name="connsiteX5" fmla="*/ 1359755 w 1739681"/>
                <a:gd name="connsiteY5" fmla="*/ 20204 h 1203618"/>
                <a:gd name="connsiteX6" fmla="*/ 1739681 w 1739681"/>
                <a:gd name="connsiteY6" fmla="*/ 932071 h 1203618"/>
                <a:gd name="connsiteX0" fmla="*/ 0 w 1665527"/>
                <a:gd name="connsiteY0" fmla="*/ 1030416 h 1190821"/>
                <a:gd name="connsiteX1" fmla="*/ 303095 w 1665527"/>
                <a:gd name="connsiteY1" fmla="*/ 1020643 h 1190821"/>
                <a:gd name="connsiteX2" fmla="*/ 406344 w 1665527"/>
                <a:gd name="connsiteY2" fmla="*/ 9349 h 1190821"/>
                <a:gd name="connsiteX3" fmla="*/ 829690 w 1665527"/>
                <a:gd name="connsiteY3" fmla="*/ 1053292 h 1190821"/>
                <a:gd name="connsiteX4" fmla="*/ 1285601 w 1665527"/>
                <a:gd name="connsiteY4" fmla="*/ 20204 h 1190821"/>
                <a:gd name="connsiteX5" fmla="*/ 1665527 w 1665527"/>
                <a:gd name="connsiteY5" fmla="*/ 932071 h 1190821"/>
                <a:gd name="connsiteX0" fmla="*/ 0 w 1665527"/>
                <a:gd name="connsiteY0" fmla="*/ 1030416 h 1055101"/>
                <a:gd name="connsiteX1" fmla="*/ 406344 w 1665527"/>
                <a:gd name="connsiteY1" fmla="*/ 9349 h 1055101"/>
                <a:gd name="connsiteX2" fmla="*/ 829690 w 1665527"/>
                <a:gd name="connsiteY2" fmla="*/ 1053292 h 1055101"/>
                <a:gd name="connsiteX3" fmla="*/ 1285601 w 1665527"/>
                <a:gd name="connsiteY3" fmla="*/ 20204 h 1055101"/>
                <a:gd name="connsiteX4" fmla="*/ 1665527 w 1665527"/>
                <a:gd name="connsiteY4" fmla="*/ 932071 h 105510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24880 h 1058611"/>
                <a:gd name="connsiteX1" fmla="*/ 406344 w 1665527"/>
                <a:gd name="connsiteY1" fmla="*/ 3813 h 1058611"/>
                <a:gd name="connsiteX2" fmla="*/ 829690 w 1665527"/>
                <a:gd name="connsiteY2" fmla="*/ 1047756 h 1058611"/>
                <a:gd name="connsiteX3" fmla="*/ 1285601 w 1665527"/>
                <a:gd name="connsiteY3" fmla="*/ 14668 h 1058611"/>
                <a:gd name="connsiteX4" fmla="*/ 1665527 w 1665527"/>
                <a:gd name="connsiteY4" fmla="*/ 1058611 h 1058611"/>
                <a:gd name="connsiteX0" fmla="*/ 0 w 1665527"/>
                <a:gd name="connsiteY0" fmla="*/ 1033394 h 1067125"/>
                <a:gd name="connsiteX1" fmla="*/ 406344 w 1665527"/>
                <a:gd name="connsiteY1" fmla="*/ 12327 h 1067125"/>
                <a:gd name="connsiteX2" fmla="*/ 829690 w 1665527"/>
                <a:gd name="connsiteY2" fmla="*/ 1056270 h 1067125"/>
                <a:gd name="connsiteX3" fmla="*/ 1286407 w 1665527"/>
                <a:gd name="connsiteY3" fmla="*/ 1809 h 1067125"/>
                <a:gd name="connsiteX4" fmla="*/ 1665527 w 1665527"/>
                <a:gd name="connsiteY4" fmla="*/ 1067125 h 1067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5527" h="1067125">
                  <a:moveTo>
                    <a:pt x="0" y="1033394"/>
                  </a:moveTo>
                  <a:cubicBezTo>
                    <a:pt x="108211" y="865595"/>
                    <a:pt x="268062" y="8514"/>
                    <a:pt x="406344" y="12327"/>
                  </a:cubicBezTo>
                  <a:cubicBezTo>
                    <a:pt x="544626" y="16140"/>
                    <a:pt x="683013" y="1058023"/>
                    <a:pt x="829690" y="1056270"/>
                  </a:cubicBezTo>
                  <a:cubicBezTo>
                    <a:pt x="976367" y="1054517"/>
                    <a:pt x="1147101" y="0"/>
                    <a:pt x="1286407" y="1809"/>
                  </a:cubicBezTo>
                  <a:cubicBezTo>
                    <a:pt x="1425713" y="3618"/>
                    <a:pt x="1562404" y="945905"/>
                    <a:pt x="1665527" y="1067125"/>
                  </a:cubicBezTo>
                </a:path>
              </a:pathLst>
            </a:custGeom>
            <a:noFill/>
            <a:ln w="19050" cap="flat" cmpd="sng" algn="ctr">
              <a:solidFill>
                <a:srgbClr val="FF0000"/>
              </a:solidFill>
              <a:prstDash val="dash"/>
              <a:round/>
              <a:headEnd type="none" w="med" len="med"/>
              <a:tailEnd type="none" w="med" len="med"/>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sz="2000">
                <a:latin typeface="Corbel" pitchFamily="34" charset="0"/>
              </a:endParaRPr>
            </a:p>
          </p:txBody>
        </p:sp>
      </p:grpSp>
    </p:spTree>
    <p:custDataLst>
      <p:tags r:id="rId1"/>
    </p:custDataLst>
    <p:extLst>
      <p:ext uri="{BB962C8B-B14F-4D97-AF65-F5344CB8AC3E}">
        <p14:creationId xmlns="" xmlns:p14="http://schemas.microsoft.com/office/powerpoint/2010/main" val="3354361871"/>
      </p:ext>
    </p:extLst>
  </p:cSld>
  <p:clrMapOvr>
    <a:masterClrMapping/>
  </p:clrMapOvr>
  <mc:AlternateContent xmlns:mc="http://schemas.openxmlformats.org/markup-compatibility/2006">
    <mc:Choice xmlns="" xmlns:p14="http://schemas.microsoft.com/office/powerpoint/2010/main" Requires="p14">
      <p:transition spd="slow" p14:dur="2000" advTm="49105"/>
    </mc:Choice>
    <mc:Fallback>
      <p:transition spd="slow" advTm="49105"/>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Problem Formulation</a:t>
            </a:r>
            <a:endParaRPr lang="en-US" dirty="0">
              <a:solidFill>
                <a:srgbClr val="00B050"/>
              </a:solidFill>
            </a:endParaRPr>
          </a:p>
        </p:txBody>
      </p:sp>
      <p:sp>
        <p:nvSpPr>
          <p:cNvPr id="3" name="Content Placeholder 2"/>
          <p:cNvSpPr>
            <a:spLocks noGrp="1"/>
          </p:cNvSpPr>
          <p:nvPr>
            <p:ph idx="1"/>
          </p:nvPr>
        </p:nvSpPr>
        <p:spPr>
          <a:xfrm>
            <a:off x="457200" y="1447800"/>
            <a:ext cx="8382000" cy="4724401"/>
          </a:xfrm>
        </p:spPr>
        <p:txBody>
          <a:bodyPr>
            <a:normAutofit/>
          </a:bodyPr>
          <a:lstStyle/>
          <a:p>
            <a:r>
              <a:rPr lang="en-US" b="1" dirty="0" smtClean="0"/>
              <a:t>Multiple tenants </a:t>
            </a:r>
            <a:r>
              <a:rPr lang="en-US" b="1" dirty="0" smtClean="0">
                <a:solidFill>
                  <a:srgbClr val="FF0000"/>
                </a:solidFill>
              </a:rPr>
              <a:t>share same </a:t>
            </a:r>
            <a:r>
              <a:rPr lang="en-US" b="1" dirty="0" smtClean="0"/>
              <a:t>database process</a:t>
            </a:r>
          </a:p>
          <a:p>
            <a:pPr lvl="1"/>
            <a:r>
              <a:rPr lang="en-US" b="1" dirty="0" smtClean="0"/>
              <a:t>Shared process multitenancy</a:t>
            </a:r>
          </a:p>
          <a:p>
            <a:pPr lvl="1"/>
            <a:r>
              <a:rPr lang="en-US" dirty="0" smtClean="0"/>
              <a:t>Example systems: SQL Azure, </a:t>
            </a:r>
            <a:r>
              <a:rPr lang="en-US" dirty="0" err="1" smtClean="0"/>
              <a:t>ElasTraS</a:t>
            </a:r>
            <a:r>
              <a:rPr lang="en-US" dirty="0" smtClean="0"/>
              <a:t>, </a:t>
            </a:r>
            <a:r>
              <a:rPr lang="en-US" dirty="0" err="1" smtClean="0"/>
              <a:t>RelationalCloud</a:t>
            </a:r>
            <a:r>
              <a:rPr lang="en-US" dirty="0" smtClean="0"/>
              <a:t>, and may more</a:t>
            </a:r>
          </a:p>
          <a:p>
            <a:r>
              <a:rPr lang="en-US" dirty="0" smtClean="0"/>
              <a:t>Migrate </a:t>
            </a:r>
            <a:r>
              <a:rPr lang="en-US" i="1" dirty="0" smtClean="0">
                <a:solidFill>
                  <a:srgbClr val="FF0000"/>
                </a:solidFill>
              </a:rPr>
              <a:t>individual</a:t>
            </a:r>
            <a:r>
              <a:rPr lang="en-US" dirty="0" smtClean="0"/>
              <a:t> tenants</a:t>
            </a:r>
          </a:p>
          <a:p>
            <a:pPr marL="603504" lvl="2" indent="-256032">
              <a:spcBef>
                <a:spcPts val="400"/>
              </a:spcBef>
              <a:buClr>
                <a:schemeClr val="bg1">
                  <a:lumMod val="95000"/>
                </a:schemeClr>
              </a:buClr>
              <a:buSzPct val="68000"/>
              <a:buFont typeface="Wingdings 3" pitchFamily="18" charset="2"/>
              <a:buChar char=""/>
            </a:pPr>
            <a:r>
              <a:rPr lang="en-US" dirty="0"/>
              <a:t>VM </a:t>
            </a:r>
            <a:r>
              <a:rPr lang="en-US" dirty="0" smtClean="0"/>
              <a:t> migration </a:t>
            </a:r>
            <a:r>
              <a:rPr lang="en-US" dirty="0"/>
              <a:t>cannot be used for fine-grained </a:t>
            </a:r>
            <a:r>
              <a:rPr lang="en-US" dirty="0" smtClean="0"/>
              <a:t>migration</a:t>
            </a:r>
            <a:endParaRPr lang="en-US" b="1" dirty="0" smtClean="0"/>
          </a:p>
          <a:p>
            <a:r>
              <a:rPr lang="en-US" b="1" dirty="0" smtClean="0"/>
              <a:t>Target architecture: </a:t>
            </a:r>
            <a:r>
              <a:rPr lang="en-US" b="1" dirty="0" smtClean="0">
                <a:solidFill>
                  <a:srgbClr val="FF0000"/>
                </a:solidFill>
              </a:rPr>
              <a:t>Shared Nothing</a:t>
            </a:r>
          </a:p>
        </p:txBody>
      </p:sp>
    </p:spTree>
    <p:custDataLst>
      <p:tags r:id="rId1"/>
    </p:custDataLst>
    <p:extLst>
      <p:ext uri="{BB962C8B-B14F-4D97-AF65-F5344CB8AC3E}">
        <p14:creationId xmlns="" xmlns:p14="http://schemas.microsoft.com/office/powerpoint/2010/main" val="3337608292"/>
      </p:ext>
    </p:extLst>
  </p:cSld>
  <p:clrMapOvr>
    <a:masterClrMapping/>
  </p:clrMapOvr>
  <mc:AlternateContent xmlns:mc="http://schemas.openxmlformats.org/markup-compatibility/2006">
    <mc:Choice xmlns="" xmlns:p14="http://schemas.microsoft.com/office/powerpoint/2010/main" Requires="p14">
      <p:transition spd="slow" p14:dur="2000" advTm="52783"/>
    </mc:Choice>
    <mc:Fallback>
      <p:transition spd="slow" advTm="52783"/>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868362"/>
          </a:xfrm>
        </p:spPr>
        <p:txBody>
          <a:bodyPr>
            <a:noAutofit/>
          </a:bodyPr>
          <a:lstStyle/>
          <a:p>
            <a:r>
              <a:rPr lang="en-US" dirty="0" smtClean="0">
                <a:solidFill>
                  <a:srgbClr val="00B050"/>
                </a:solidFill>
              </a:rPr>
              <a:t>Shared nothing architecture</a:t>
            </a:r>
            <a:endParaRPr lang="en-US" dirty="0">
              <a:solidFill>
                <a:srgbClr val="00B050"/>
              </a:solidFill>
            </a:endParaRPr>
          </a:p>
        </p:txBody>
      </p:sp>
      <p:sp>
        <p:nvSpPr>
          <p:cNvPr id="3" name="Rounded Rectangle 2"/>
          <p:cNvSpPr/>
          <p:nvPr/>
        </p:nvSpPr>
        <p:spPr>
          <a:xfrm>
            <a:off x="457200" y="1143000"/>
            <a:ext cx="7696200" cy="48644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914400" y="1447800"/>
            <a:ext cx="7086600" cy="488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762000" y="3116240"/>
            <a:ext cx="1828800" cy="9144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5513696" y="4267200"/>
            <a:ext cx="2362200" cy="2089896"/>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2590800" y="3124200"/>
            <a:ext cx="4343400" cy="91440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64589323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1524000"/>
            <a:ext cx="8229600" cy="4976834"/>
          </a:xfrm>
        </p:spPr>
        <p:txBody>
          <a:bodyPr>
            <a:normAutofit fontScale="85000" lnSpcReduction="10000"/>
          </a:bodyPr>
          <a:lstStyle/>
          <a:p>
            <a:r>
              <a:rPr lang="en-US" b="1" dirty="0" smtClean="0"/>
              <a:t>How to ensure </a:t>
            </a:r>
            <a:r>
              <a:rPr lang="en-US" b="1" dirty="0" smtClean="0">
                <a:solidFill>
                  <a:srgbClr val="FF0000"/>
                </a:solidFill>
              </a:rPr>
              <a:t>no downtime</a:t>
            </a:r>
            <a:r>
              <a:rPr lang="en-US" b="1" dirty="0" smtClean="0"/>
              <a:t>?</a:t>
            </a:r>
          </a:p>
          <a:p>
            <a:pPr lvl="1"/>
            <a:r>
              <a:rPr lang="en-US" dirty="0" smtClean="0"/>
              <a:t>Need to migrate the </a:t>
            </a:r>
            <a:r>
              <a:rPr lang="en-US" dirty="0" smtClean="0">
                <a:solidFill>
                  <a:srgbClr val="FF0000"/>
                </a:solidFill>
              </a:rPr>
              <a:t>persistent </a:t>
            </a:r>
            <a:r>
              <a:rPr lang="en-US" dirty="0" smtClean="0"/>
              <a:t>database image (tens of MBs to GBs)</a:t>
            </a:r>
          </a:p>
          <a:p>
            <a:r>
              <a:rPr lang="en-US" b="1" dirty="0" smtClean="0"/>
              <a:t>How to guarantee </a:t>
            </a:r>
            <a:r>
              <a:rPr lang="en-US" b="1" dirty="0" smtClean="0">
                <a:solidFill>
                  <a:srgbClr val="FF0000"/>
                </a:solidFill>
              </a:rPr>
              <a:t>correctness</a:t>
            </a:r>
            <a:r>
              <a:rPr lang="en-US" b="1" dirty="0" smtClean="0"/>
              <a:t> during failures?</a:t>
            </a:r>
          </a:p>
          <a:p>
            <a:pPr lvl="1"/>
            <a:r>
              <a:rPr lang="en-US" dirty="0" smtClean="0"/>
              <a:t>Nodes can </a:t>
            </a:r>
            <a:r>
              <a:rPr lang="en-US" dirty="0" smtClean="0">
                <a:solidFill>
                  <a:srgbClr val="FF0000"/>
                </a:solidFill>
              </a:rPr>
              <a:t>fail</a:t>
            </a:r>
            <a:r>
              <a:rPr lang="en-US" dirty="0" smtClean="0"/>
              <a:t> during migration</a:t>
            </a:r>
          </a:p>
          <a:p>
            <a:pPr lvl="1"/>
            <a:r>
              <a:rPr lang="en-US" dirty="0" smtClean="0"/>
              <a:t>How to ensure transaction </a:t>
            </a:r>
            <a:r>
              <a:rPr lang="en-US" dirty="0" smtClean="0">
                <a:solidFill>
                  <a:srgbClr val="FF0000"/>
                </a:solidFill>
              </a:rPr>
              <a:t>atomicity and durability</a:t>
            </a:r>
            <a:r>
              <a:rPr lang="en-US" dirty="0" smtClean="0"/>
              <a:t>?</a:t>
            </a:r>
          </a:p>
          <a:p>
            <a:pPr lvl="1"/>
            <a:r>
              <a:rPr lang="en-US" dirty="0" smtClean="0"/>
              <a:t>How to </a:t>
            </a:r>
            <a:r>
              <a:rPr lang="en-US" dirty="0" smtClean="0">
                <a:solidFill>
                  <a:srgbClr val="FF0000"/>
                </a:solidFill>
              </a:rPr>
              <a:t>recover</a:t>
            </a:r>
            <a:r>
              <a:rPr lang="en-US" dirty="0" smtClean="0"/>
              <a:t> migration state after failure?</a:t>
            </a:r>
          </a:p>
          <a:p>
            <a:r>
              <a:rPr lang="en-US" b="1" dirty="0" smtClean="0"/>
              <a:t>How to guarantee </a:t>
            </a:r>
            <a:r>
              <a:rPr lang="en-US" b="1" dirty="0" smtClean="0">
                <a:solidFill>
                  <a:srgbClr val="FF0000"/>
                </a:solidFill>
              </a:rPr>
              <a:t>serializability</a:t>
            </a:r>
            <a:r>
              <a:rPr lang="en-US" b="1" dirty="0" smtClean="0"/>
              <a:t>?</a:t>
            </a:r>
          </a:p>
          <a:p>
            <a:pPr lvl="1"/>
            <a:r>
              <a:rPr lang="en-US" dirty="0" smtClean="0"/>
              <a:t>Transaction correctness equivalent to normal operation</a:t>
            </a:r>
          </a:p>
          <a:p>
            <a:r>
              <a:rPr lang="en-US" b="1" dirty="0" smtClean="0"/>
              <a:t>How to </a:t>
            </a:r>
            <a:r>
              <a:rPr lang="en-US" b="1" dirty="0" smtClean="0">
                <a:solidFill>
                  <a:srgbClr val="FF0000"/>
                </a:solidFill>
              </a:rPr>
              <a:t>minimize</a:t>
            </a:r>
            <a:r>
              <a:rPr lang="en-US" b="1" dirty="0" smtClean="0"/>
              <a:t> migration </a:t>
            </a:r>
            <a:r>
              <a:rPr lang="en-US" b="1" dirty="0" smtClean="0">
                <a:solidFill>
                  <a:srgbClr val="0070C0"/>
                </a:solidFill>
              </a:rPr>
              <a:t>cost</a:t>
            </a:r>
            <a:r>
              <a:rPr lang="en-US" b="1" dirty="0" smtClean="0"/>
              <a:t>? </a:t>
            </a:r>
            <a:r>
              <a:rPr lang="en-US" dirty="0" smtClean="0"/>
              <a:t>…</a:t>
            </a:r>
            <a:endParaRPr lang="en-US" dirty="0"/>
          </a:p>
        </p:txBody>
      </p:sp>
      <p:sp>
        <p:nvSpPr>
          <p:cNvPr id="7" name="Title 6"/>
          <p:cNvSpPr>
            <a:spLocks noGrp="1"/>
          </p:cNvSpPr>
          <p:nvPr>
            <p:ph type="title"/>
          </p:nvPr>
        </p:nvSpPr>
        <p:spPr/>
        <p:txBody>
          <a:bodyPr/>
          <a:lstStyle/>
          <a:p>
            <a:r>
              <a:rPr lang="en-US" dirty="0" smtClean="0">
                <a:solidFill>
                  <a:srgbClr val="00B050"/>
                </a:solidFill>
              </a:rPr>
              <a:t>Why is Live Migration hard?</a:t>
            </a:r>
            <a:endParaRPr lang="en-US" dirty="0">
              <a:solidFill>
                <a:srgbClr val="00B050"/>
              </a:solidFill>
            </a:endParaRPr>
          </a:p>
        </p:txBody>
      </p:sp>
    </p:spTree>
    <p:extLst>
      <p:ext uri="{BB962C8B-B14F-4D97-AF65-F5344CB8AC3E}">
        <p14:creationId xmlns="" xmlns:p14="http://schemas.microsoft.com/office/powerpoint/2010/main" val="394242241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534400" cy="4724400"/>
          </a:xfrm>
        </p:spPr>
        <p:txBody>
          <a:bodyPr>
            <a:normAutofit fontScale="92500"/>
          </a:bodyPr>
          <a:lstStyle/>
          <a:p>
            <a:r>
              <a:rPr lang="en-US" b="1" dirty="0" smtClean="0">
                <a:solidFill>
                  <a:srgbClr val="0070C0"/>
                </a:solidFill>
              </a:rPr>
              <a:t>Downtime</a:t>
            </a:r>
            <a:r>
              <a:rPr lang="en-US" dirty="0" smtClean="0"/>
              <a:t> </a:t>
            </a:r>
          </a:p>
          <a:p>
            <a:pPr lvl="1"/>
            <a:r>
              <a:rPr lang="en-US" dirty="0" smtClean="0"/>
              <a:t>Time tenant is </a:t>
            </a:r>
            <a:r>
              <a:rPr lang="en-US" dirty="0" smtClean="0">
                <a:solidFill>
                  <a:srgbClr val="FF0000"/>
                </a:solidFill>
              </a:rPr>
              <a:t>unavailable</a:t>
            </a:r>
          </a:p>
          <a:p>
            <a:r>
              <a:rPr lang="en-US" b="1" dirty="0" smtClean="0">
                <a:solidFill>
                  <a:srgbClr val="0070C0"/>
                </a:solidFill>
              </a:rPr>
              <a:t>Service Interruption</a:t>
            </a:r>
          </a:p>
          <a:p>
            <a:pPr lvl="1"/>
            <a:r>
              <a:rPr lang="en-US" dirty="0" smtClean="0"/>
              <a:t>Number of operations </a:t>
            </a:r>
            <a:r>
              <a:rPr lang="en-US" dirty="0" smtClean="0">
                <a:solidFill>
                  <a:srgbClr val="FF0000"/>
                </a:solidFill>
              </a:rPr>
              <a:t>failing</a:t>
            </a:r>
            <a:r>
              <a:rPr lang="en-US" dirty="0" smtClean="0"/>
              <a:t>/transactions </a:t>
            </a:r>
            <a:r>
              <a:rPr lang="en-US" dirty="0" smtClean="0">
                <a:solidFill>
                  <a:srgbClr val="FF0000"/>
                </a:solidFill>
              </a:rPr>
              <a:t>aborting </a:t>
            </a:r>
          </a:p>
          <a:p>
            <a:r>
              <a:rPr lang="en-US" b="1" dirty="0" smtClean="0">
                <a:solidFill>
                  <a:srgbClr val="0070C0"/>
                </a:solidFill>
              </a:rPr>
              <a:t>Migration Overhead/Performance impact</a:t>
            </a:r>
          </a:p>
          <a:p>
            <a:pPr lvl="1"/>
            <a:r>
              <a:rPr lang="en-US" dirty="0" smtClean="0"/>
              <a:t>During </a:t>
            </a:r>
            <a:r>
              <a:rPr lang="en-US" dirty="0" smtClean="0">
                <a:solidFill>
                  <a:srgbClr val="FF0000"/>
                </a:solidFill>
              </a:rPr>
              <a:t>normal </a:t>
            </a:r>
            <a:r>
              <a:rPr lang="en-US" dirty="0" smtClean="0"/>
              <a:t>operation, </a:t>
            </a:r>
            <a:r>
              <a:rPr lang="en-US" dirty="0" smtClean="0">
                <a:solidFill>
                  <a:srgbClr val="FF0000"/>
                </a:solidFill>
              </a:rPr>
              <a:t>migration</a:t>
            </a:r>
            <a:r>
              <a:rPr lang="en-US" dirty="0" smtClean="0"/>
              <a:t>, and </a:t>
            </a:r>
            <a:r>
              <a:rPr lang="en-US" dirty="0" smtClean="0">
                <a:solidFill>
                  <a:srgbClr val="FF0000"/>
                </a:solidFill>
              </a:rPr>
              <a:t>after </a:t>
            </a:r>
            <a:r>
              <a:rPr lang="en-US" dirty="0" smtClean="0"/>
              <a:t>migration</a:t>
            </a:r>
          </a:p>
          <a:p>
            <a:r>
              <a:rPr lang="en-US" b="1" dirty="0" smtClean="0">
                <a:solidFill>
                  <a:srgbClr val="0070C0"/>
                </a:solidFill>
              </a:rPr>
              <a:t>Additional Data Transferred </a:t>
            </a:r>
          </a:p>
          <a:p>
            <a:pPr lvl="1"/>
            <a:r>
              <a:rPr lang="en-US" dirty="0" smtClean="0"/>
              <a:t>Data transferred in addition to DB’s persistent image</a:t>
            </a:r>
            <a:endParaRPr lang="en-US" dirty="0"/>
          </a:p>
        </p:txBody>
      </p:sp>
      <p:sp>
        <p:nvSpPr>
          <p:cNvPr id="5" name="Title 4"/>
          <p:cNvSpPr>
            <a:spLocks noGrp="1"/>
          </p:cNvSpPr>
          <p:nvPr>
            <p:ph type="title"/>
          </p:nvPr>
        </p:nvSpPr>
        <p:spPr/>
        <p:txBody>
          <a:bodyPr/>
          <a:lstStyle/>
          <a:p>
            <a:r>
              <a:rPr lang="en-US" dirty="0" smtClean="0">
                <a:solidFill>
                  <a:srgbClr val="00B050"/>
                </a:solidFill>
              </a:rPr>
              <a:t>Migration Cost Metrics</a:t>
            </a:r>
            <a:endParaRPr lang="en-US" dirty="0">
              <a:solidFill>
                <a:srgbClr val="00B050"/>
              </a:solidFill>
            </a:endParaRPr>
          </a:p>
        </p:txBody>
      </p:sp>
    </p:spTree>
    <p:extLst>
      <p:ext uri="{BB962C8B-B14F-4D97-AF65-F5344CB8AC3E}">
        <p14:creationId xmlns="" xmlns:p14="http://schemas.microsoft.com/office/powerpoint/2010/main" val="15223044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14422"/>
            <a:ext cx="8329642" cy="5357850"/>
          </a:xfrm>
        </p:spPr>
        <p:txBody>
          <a:bodyPr>
            <a:normAutofit fontScale="70000" lnSpcReduction="20000"/>
          </a:bodyPr>
          <a:lstStyle/>
          <a:p>
            <a:r>
              <a:rPr lang="en-US" dirty="0" smtClean="0"/>
              <a:t>Migration executed in  </a:t>
            </a:r>
            <a:r>
              <a:rPr lang="en-US" b="1" dirty="0" smtClean="0">
                <a:solidFill>
                  <a:srgbClr val="FF0000"/>
                </a:solidFill>
              </a:rPr>
              <a:t>phases</a:t>
            </a:r>
          </a:p>
          <a:p>
            <a:pPr lvl="1"/>
            <a:r>
              <a:rPr lang="en-US" dirty="0" smtClean="0">
                <a:solidFill>
                  <a:srgbClr val="FF0000"/>
                </a:solidFill>
              </a:rPr>
              <a:t>Starts</a:t>
            </a:r>
            <a:r>
              <a:rPr lang="en-US" dirty="0" smtClean="0"/>
              <a:t> with transfer of </a:t>
            </a:r>
            <a:r>
              <a:rPr lang="en-US" dirty="0" smtClean="0">
                <a:solidFill>
                  <a:srgbClr val="FF0000"/>
                </a:solidFill>
              </a:rPr>
              <a:t>minimal</a:t>
            </a:r>
            <a:r>
              <a:rPr lang="en-US" dirty="0" smtClean="0"/>
              <a:t> information to destination </a:t>
            </a:r>
            <a:r>
              <a:rPr lang="en-US" dirty="0" smtClean="0">
                <a:solidFill>
                  <a:srgbClr val="FF0000"/>
                </a:solidFill>
              </a:rPr>
              <a:t>(</a:t>
            </a:r>
            <a:r>
              <a:rPr lang="en-US" b="1" dirty="0" smtClean="0">
                <a:solidFill>
                  <a:srgbClr val="FF0000"/>
                </a:solidFill>
              </a:rPr>
              <a:t>“wireframe”</a:t>
            </a:r>
            <a:r>
              <a:rPr lang="en-US" dirty="0" smtClean="0">
                <a:solidFill>
                  <a:srgbClr val="FF0000"/>
                </a:solidFill>
              </a:rPr>
              <a:t>)</a:t>
            </a:r>
          </a:p>
          <a:p>
            <a:r>
              <a:rPr lang="en-US" dirty="0" smtClean="0"/>
              <a:t>Source and </a:t>
            </a:r>
            <a:r>
              <a:rPr lang="en-US" dirty="0"/>
              <a:t>d</a:t>
            </a:r>
            <a:r>
              <a:rPr lang="en-US" dirty="0" smtClean="0"/>
              <a:t>estination </a:t>
            </a:r>
            <a:r>
              <a:rPr lang="en-US" b="1" dirty="0" smtClean="0">
                <a:solidFill>
                  <a:srgbClr val="FF0000"/>
                </a:solidFill>
              </a:rPr>
              <a:t>concurrently execute transactions</a:t>
            </a:r>
            <a:r>
              <a:rPr lang="en-US" dirty="0" smtClean="0"/>
              <a:t> in one migration phase</a:t>
            </a:r>
          </a:p>
          <a:p>
            <a:r>
              <a:rPr lang="en-US" dirty="0" smtClean="0"/>
              <a:t>Database </a:t>
            </a:r>
            <a:r>
              <a:rPr lang="en-US" b="1" dirty="0" smtClean="0">
                <a:solidFill>
                  <a:srgbClr val="FF0000"/>
                </a:solidFill>
              </a:rPr>
              <a:t>pages</a:t>
            </a:r>
            <a:r>
              <a:rPr lang="en-US" b="1" dirty="0" smtClean="0"/>
              <a:t> </a:t>
            </a:r>
            <a:r>
              <a:rPr lang="en-US" dirty="0" smtClean="0"/>
              <a:t>used as</a:t>
            </a:r>
            <a:r>
              <a:rPr lang="en-US" b="1" dirty="0" smtClean="0"/>
              <a:t> </a:t>
            </a:r>
            <a:r>
              <a:rPr lang="en-US" b="1" dirty="0" smtClean="0">
                <a:solidFill>
                  <a:srgbClr val="0070C0"/>
                </a:solidFill>
              </a:rPr>
              <a:t>granule of migration</a:t>
            </a:r>
          </a:p>
          <a:p>
            <a:pPr lvl="1"/>
            <a:r>
              <a:rPr lang="en-US" dirty="0" smtClean="0"/>
              <a:t>Pages </a:t>
            </a:r>
            <a:r>
              <a:rPr lang="en-US" b="1" dirty="0" smtClean="0">
                <a:solidFill>
                  <a:srgbClr val="FF0000"/>
                </a:solidFill>
              </a:rPr>
              <a:t>“pulled”</a:t>
            </a:r>
            <a:r>
              <a:rPr lang="en-US" dirty="0" smtClean="0">
                <a:solidFill>
                  <a:srgbClr val="FF0000"/>
                </a:solidFill>
              </a:rPr>
              <a:t> </a:t>
            </a:r>
            <a:r>
              <a:rPr lang="en-US" dirty="0" smtClean="0"/>
              <a:t>by destination on-demand</a:t>
            </a:r>
          </a:p>
          <a:p>
            <a:r>
              <a:rPr lang="en-US" b="1" dirty="0" smtClean="0"/>
              <a:t>Minimal</a:t>
            </a:r>
            <a:r>
              <a:rPr lang="en-US" dirty="0" smtClean="0"/>
              <a:t> transaction </a:t>
            </a:r>
            <a:r>
              <a:rPr lang="en-US" b="1" dirty="0" smtClean="0"/>
              <a:t>synchronization</a:t>
            </a:r>
          </a:p>
          <a:p>
            <a:pPr lvl="1"/>
            <a:r>
              <a:rPr lang="en-US" dirty="0" smtClean="0"/>
              <a:t>A </a:t>
            </a:r>
            <a:r>
              <a:rPr lang="en-US" dirty="0" smtClean="0">
                <a:solidFill>
                  <a:srgbClr val="FF0000"/>
                </a:solidFill>
              </a:rPr>
              <a:t>page is uniquely owned </a:t>
            </a:r>
            <a:r>
              <a:rPr lang="en-US" dirty="0" smtClean="0"/>
              <a:t>by either source or destination</a:t>
            </a:r>
          </a:p>
          <a:p>
            <a:pPr lvl="1"/>
            <a:r>
              <a:rPr lang="en-US" dirty="0"/>
              <a:t>Leverage </a:t>
            </a:r>
            <a:r>
              <a:rPr lang="en-US" dirty="0">
                <a:solidFill>
                  <a:srgbClr val="FF0000"/>
                </a:solidFill>
              </a:rPr>
              <a:t>page level </a:t>
            </a:r>
            <a:r>
              <a:rPr lang="en-US" dirty="0" smtClean="0">
                <a:solidFill>
                  <a:srgbClr val="FF0000"/>
                </a:solidFill>
              </a:rPr>
              <a:t>locking</a:t>
            </a:r>
          </a:p>
          <a:p>
            <a:r>
              <a:rPr lang="en-US" b="1" dirty="0" smtClean="0"/>
              <a:t>Logging</a:t>
            </a:r>
            <a:r>
              <a:rPr lang="en-US" dirty="0" smtClean="0"/>
              <a:t> and </a:t>
            </a:r>
            <a:r>
              <a:rPr lang="en-US" b="1" dirty="0" smtClean="0"/>
              <a:t>handshaking protocols</a:t>
            </a:r>
            <a:r>
              <a:rPr lang="en-US" dirty="0" smtClean="0"/>
              <a:t> to tolerate failures</a:t>
            </a:r>
          </a:p>
          <a:p>
            <a:r>
              <a:rPr lang="en-US" dirty="0" smtClean="0">
                <a:solidFill>
                  <a:srgbClr val="00B050"/>
                </a:solidFill>
              </a:rPr>
              <a:t>Simplifying Assumptions</a:t>
            </a:r>
          </a:p>
          <a:p>
            <a:pPr lvl="1"/>
            <a:r>
              <a:rPr lang="en-US" dirty="0" smtClean="0">
                <a:solidFill>
                  <a:srgbClr val="0070C0"/>
                </a:solidFill>
              </a:rPr>
              <a:t>Small tenants</a:t>
            </a:r>
          </a:p>
          <a:p>
            <a:pPr lvl="2"/>
            <a:r>
              <a:rPr lang="en-US" dirty="0" smtClean="0"/>
              <a:t>i.e. not </a:t>
            </a:r>
            <a:r>
              <a:rPr lang="en-US" dirty="0" err="1" smtClean="0"/>
              <a:t>sharded</a:t>
            </a:r>
            <a:r>
              <a:rPr lang="en-US" dirty="0" smtClean="0"/>
              <a:t> across nodes.</a:t>
            </a:r>
          </a:p>
          <a:p>
            <a:pPr lvl="1"/>
            <a:r>
              <a:rPr lang="en-US" dirty="0" smtClean="0">
                <a:solidFill>
                  <a:srgbClr val="0070C0"/>
                </a:solidFill>
              </a:rPr>
              <a:t>No replication</a:t>
            </a:r>
          </a:p>
          <a:p>
            <a:pPr lvl="1"/>
            <a:r>
              <a:rPr lang="en-US" dirty="0" smtClean="0">
                <a:solidFill>
                  <a:srgbClr val="0070C0"/>
                </a:solidFill>
              </a:rPr>
              <a:t>No structural changes </a:t>
            </a:r>
            <a:r>
              <a:rPr lang="en-US" dirty="0" smtClean="0"/>
              <a:t>to indices</a:t>
            </a:r>
            <a:endParaRPr lang="en-US" dirty="0" smtClean="0">
              <a:solidFill>
                <a:srgbClr val="00B050"/>
              </a:solidFill>
            </a:endParaRPr>
          </a:p>
          <a:p>
            <a:endParaRPr lang="en-US" dirty="0" smtClean="0"/>
          </a:p>
        </p:txBody>
      </p:sp>
      <p:sp>
        <p:nvSpPr>
          <p:cNvPr id="5" name="Title 4"/>
          <p:cNvSpPr>
            <a:spLocks noGrp="1"/>
          </p:cNvSpPr>
          <p:nvPr>
            <p:ph type="title"/>
          </p:nvPr>
        </p:nvSpPr>
        <p:spPr>
          <a:xfrm>
            <a:off x="428596" y="142852"/>
            <a:ext cx="8229600" cy="928694"/>
          </a:xfrm>
        </p:spPr>
        <p:txBody>
          <a:bodyPr/>
          <a:lstStyle/>
          <a:p>
            <a:r>
              <a:rPr lang="en-US" dirty="0" smtClean="0">
                <a:solidFill>
                  <a:srgbClr val="00B050"/>
                </a:solidFill>
              </a:rPr>
              <a:t>UCSB Approach</a:t>
            </a:r>
            <a:endParaRPr lang="en-US" dirty="0">
              <a:solidFill>
                <a:srgbClr val="00B050"/>
              </a:solidFill>
            </a:endParaRPr>
          </a:p>
        </p:txBody>
      </p:sp>
    </p:spTree>
    <p:extLst>
      <p:ext uri="{BB962C8B-B14F-4D97-AF65-F5344CB8AC3E}">
        <p14:creationId xmlns="" xmlns:p14="http://schemas.microsoft.com/office/powerpoint/2010/main" val="4275860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BLOG Wisdom</a:t>
            </a:r>
            <a:endParaRPr lang="en-US" dirty="0">
              <a:solidFill>
                <a:srgbClr val="00B050"/>
              </a:solidFill>
            </a:endParaRPr>
          </a:p>
        </p:txBody>
      </p:sp>
      <p:sp>
        <p:nvSpPr>
          <p:cNvPr id="3" name="Content Placeholder 2"/>
          <p:cNvSpPr>
            <a:spLocks noGrp="1"/>
          </p:cNvSpPr>
          <p:nvPr>
            <p:ph idx="1"/>
          </p:nvPr>
        </p:nvSpPr>
        <p:spPr/>
        <p:txBody>
          <a:bodyPr>
            <a:normAutofit fontScale="77500" lnSpcReduction="20000"/>
          </a:bodyPr>
          <a:lstStyle/>
          <a:p>
            <a:r>
              <a:rPr lang="en-US" dirty="0" smtClean="0"/>
              <a:t>“If you want vast, on-demand </a:t>
            </a:r>
            <a:r>
              <a:rPr lang="en-US" dirty="0" smtClean="0">
                <a:solidFill>
                  <a:srgbClr val="FF0000"/>
                </a:solidFill>
              </a:rPr>
              <a:t>scalability</a:t>
            </a:r>
            <a:r>
              <a:rPr lang="en-US" dirty="0" smtClean="0"/>
              <a:t>, you need a </a:t>
            </a:r>
            <a:r>
              <a:rPr lang="en-US" dirty="0" smtClean="0">
                <a:solidFill>
                  <a:srgbClr val="FF0000"/>
                </a:solidFill>
              </a:rPr>
              <a:t>non-relational database</a:t>
            </a:r>
            <a:r>
              <a:rPr lang="en-US" dirty="0" smtClean="0"/>
              <a:t>.” Since  scalability requirements:</a:t>
            </a:r>
          </a:p>
          <a:p>
            <a:pPr lvl="1"/>
            <a:r>
              <a:rPr lang="en-US" dirty="0" smtClean="0"/>
              <a:t>Can change very quickly and,</a:t>
            </a:r>
          </a:p>
          <a:p>
            <a:pPr lvl="1"/>
            <a:r>
              <a:rPr lang="en-US" dirty="0" smtClean="0"/>
              <a:t>Can grow very rapidly. </a:t>
            </a:r>
          </a:p>
          <a:p>
            <a:pPr lvl="1">
              <a:buNone/>
            </a:pPr>
            <a:endParaRPr lang="en-US" dirty="0" smtClean="0"/>
          </a:p>
          <a:p>
            <a:r>
              <a:rPr lang="en-US" dirty="0" smtClean="0">
                <a:solidFill>
                  <a:srgbClr val="FF0000"/>
                </a:solidFill>
              </a:rPr>
              <a:t>Difficult to manage </a:t>
            </a:r>
            <a:r>
              <a:rPr lang="en-US" dirty="0" smtClean="0"/>
              <a:t>with a single in-house RDBMS server. </a:t>
            </a:r>
          </a:p>
          <a:p>
            <a:pPr>
              <a:buNone/>
            </a:pPr>
            <a:endParaRPr lang="en-US" dirty="0" smtClean="0"/>
          </a:p>
          <a:p>
            <a:r>
              <a:rPr lang="en-US" dirty="0" smtClean="0">
                <a:solidFill>
                  <a:srgbClr val="0070C0"/>
                </a:solidFill>
              </a:rPr>
              <a:t>RDBMS scale well</a:t>
            </a:r>
            <a:r>
              <a:rPr lang="en-US" dirty="0" smtClean="0"/>
              <a:t>:</a:t>
            </a:r>
          </a:p>
          <a:p>
            <a:pPr lvl="1"/>
            <a:r>
              <a:rPr lang="en-US" dirty="0" smtClean="0"/>
              <a:t>When limited to a </a:t>
            </a:r>
            <a:r>
              <a:rPr lang="en-US" dirty="0" smtClean="0">
                <a:solidFill>
                  <a:srgbClr val="FF0000"/>
                </a:solidFill>
              </a:rPr>
              <a:t>single node</a:t>
            </a:r>
            <a:r>
              <a:rPr lang="en-US" dirty="0" smtClean="0"/>
              <a:t>, </a:t>
            </a:r>
            <a:r>
              <a:rPr lang="en-US" dirty="0" smtClean="0">
                <a:solidFill>
                  <a:srgbClr val="0070C0"/>
                </a:solidFill>
              </a:rPr>
              <a:t>but</a:t>
            </a:r>
          </a:p>
          <a:p>
            <a:pPr lvl="1"/>
            <a:r>
              <a:rPr lang="en-US" dirty="0" smtClean="0"/>
              <a:t>Overwhelming </a:t>
            </a:r>
            <a:r>
              <a:rPr lang="en-US" dirty="0" smtClean="0">
                <a:solidFill>
                  <a:srgbClr val="0070C0"/>
                </a:solidFill>
              </a:rPr>
              <a:t>complexity </a:t>
            </a:r>
            <a:r>
              <a:rPr lang="en-US" dirty="0" smtClean="0"/>
              <a:t>to scale on </a:t>
            </a:r>
            <a:r>
              <a:rPr lang="en-US" dirty="0" smtClean="0">
                <a:solidFill>
                  <a:srgbClr val="FF0000"/>
                </a:solidFill>
              </a:rPr>
              <a:t>multiple server  nodes</a:t>
            </a:r>
            <a:r>
              <a:rPr lang="en-US" dirty="0" smtClean="0"/>
              <a:t>. </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Design Overview</a:t>
            </a:r>
            <a:endParaRPr lang="en-US" dirty="0">
              <a:solidFill>
                <a:srgbClr val="00B050"/>
              </a:solidFill>
            </a:endParaRPr>
          </a:p>
        </p:txBody>
      </p:sp>
      <p:sp>
        <p:nvSpPr>
          <p:cNvPr id="7" name="TextBox 6"/>
          <p:cNvSpPr txBox="1"/>
          <p:nvPr/>
        </p:nvSpPr>
        <p:spPr>
          <a:xfrm>
            <a:off x="533400" y="2618096"/>
            <a:ext cx="1638300" cy="369332"/>
          </a:xfrm>
          <a:prstGeom prst="rect">
            <a:avLst/>
          </a:prstGeom>
          <a:noFill/>
        </p:spPr>
        <p:txBody>
          <a:bodyPr wrap="square" rtlCol="0">
            <a:spAutoFit/>
          </a:bodyPr>
          <a:lstStyle/>
          <a:p>
            <a:r>
              <a:rPr lang="en-US" b="1" dirty="0" smtClean="0">
                <a:latin typeface="Corbel" pitchFamily="34" charset="0"/>
              </a:rPr>
              <a:t>Owned Pages</a:t>
            </a:r>
            <a:endParaRPr lang="en-US" b="1" dirty="0">
              <a:latin typeface="Corbel" pitchFamily="34" charset="0"/>
            </a:endParaRPr>
          </a:p>
        </p:txBody>
      </p:sp>
      <p:sp>
        <p:nvSpPr>
          <p:cNvPr id="8" name="TextBox 7"/>
          <p:cNvSpPr txBox="1"/>
          <p:nvPr/>
        </p:nvSpPr>
        <p:spPr>
          <a:xfrm>
            <a:off x="76200" y="4126468"/>
            <a:ext cx="2133600" cy="369332"/>
          </a:xfrm>
          <a:prstGeom prst="rect">
            <a:avLst/>
          </a:prstGeom>
          <a:noFill/>
        </p:spPr>
        <p:txBody>
          <a:bodyPr wrap="square" rtlCol="0">
            <a:spAutoFit/>
          </a:bodyPr>
          <a:lstStyle/>
          <a:p>
            <a:r>
              <a:rPr lang="en-US" b="1" dirty="0" smtClean="0">
                <a:latin typeface="Corbel" pitchFamily="34" charset="0"/>
              </a:rPr>
              <a:t>Active transactions</a:t>
            </a:r>
            <a:endParaRPr lang="en-US" b="1" dirty="0">
              <a:latin typeface="Corbel" pitchFamily="34" charset="0"/>
            </a:endParaRPr>
          </a:p>
        </p:txBody>
      </p:sp>
      <p:sp>
        <p:nvSpPr>
          <p:cNvPr id="10" name="Left Brace 9"/>
          <p:cNvSpPr/>
          <p:nvPr/>
        </p:nvSpPr>
        <p:spPr>
          <a:xfrm>
            <a:off x="2209800" y="1905000"/>
            <a:ext cx="228600" cy="18288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sp>
        <p:nvSpPr>
          <p:cNvPr id="11" name="Left Brace 10"/>
          <p:cNvSpPr/>
          <p:nvPr/>
        </p:nvSpPr>
        <p:spPr>
          <a:xfrm>
            <a:off x="2171700" y="3966865"/>
            <a:ext cx="266700" cy="762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grpSp>
        <p:nvGrpSpPr>
          <p:cNvPr id="2" name="Group 13"/>
          <p:cNvGrpSpPr/>
          <p:nvPr/>
        </p:nvGrpSpPr>
        <p:grpSpPr>
          <a:xfrm>
            <a:off x="5645238" y="5320352"/>
            <a:ext cx="3422562" cy="928048"/>
            <a:chOff x="1981200" y="5396552"/>
            <a:chExt cx="3422562" cy="928048"/>
          </a:xfrm>
        </p:grpSpPr>
        <p:sp>
          <p:nvSpPr>
            <p:cNvPr id="15" name="Rectangle 14"/>
            <p:cNvSpPr/>
            <p:nvPr/>
          </p:nvSpPr>
          <p:spPr>
            <a:xfrm>
              <a:off x="1981200" y="5410200"/>
              <a:ext cx="67858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981200" y="5943600"/>
              <a:ext cx="678586" cy="38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853649" y="5396552"/>
              <a:ext cx="2212465" cy="369332"/>
            </a:xfrm>
            <a:prstGeom prst="rect">
              <a:avLst/>
            </a:prstGeom>
            <a:noFill/>
            <a:ln>
              <a:noFill/>
            </a:ln>
          </p:spPr>
          <p:txBody>
            <a:bodyPr wrap="none" rtlCol="0">
              <a:spAutoFit/>
            </a:bodyPr>
            <a:lstStyle/>
            <a:p>
              <a:r>
                <a:rPr lang="en-US" dirty="0" smtClean="0">
                  <a:latin typeface="Corbel" pitchFamily="34" charset="0"/>
                </a:rPr>
                <a:t>Page owned by Node</a:t>
              </a:r>
              <a:endParaRPr lang="en-US" dirty="0">
                <a:latin typeface="Corbel" pitchFamily="34" charset="0"/>
              </a:endParaRPr>
            </a:p>
          </p:txBody>
        </p:sp>
        <p:sp>
          <p:nvSpPr>
            <p:cNvPr id="18" name="TextBox 17"/>
            <p:cNvSpPr txBox="1"/>
            <p:nvPr/>
          </p:nvSpPr>
          <p:spPr>
            <a:xfrm>
              <a:off x="2819400" y="5935640"/>
              <a:ext cx="2584362" cy="369332"/>
            </a:xfrm>
            <a:prstGeom prst="rect">
              <a:avLst/>
            </a:prstGeom>
            <a:noFill/>
            <a:ln>
              <a:noFill/>
            </a:ln>
          </p:spPr>
          <p:txBody>
            <a:bodyPr wrap="none" rtlCol="0">
              <a:spAutoFit/>
            </a:bodyPr>
            <a:lstStyle/>
            <a:p>
              <a:r>
                <a:rPr lang="en-US" dirty="0" smtClean="0">
                  <a:latin typeface="Corbel" pitchFamily="34" charset="0"/>
                </a:rPr>
                <a:t>Page not owned by Node</a:t>
              </a:r>
              <a:endParaRPr lang="en-US" dirty="0">
                <a:latin typeface="Corbel" pitchFamily="34" charset="0"/>
              </a:endParaRPr>
            </a:p>
          </p:txBody>
        </p:sp>
      </p:grpSp>
      <p:sp>
        <p:nvSpPr>
          <p:cNvPr id="64" name="Rectangle 63"/>
          <p:cNvSpPr/>
          <p:nvPr/>
        </p:nvSpPr>
        <p:spPr>
          <a:xfrm>
            <a:off x="2581151" y="1887835"/>
            <a:ext cx="1066799" cy="2895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4" name="Group 64"/>
          <p:cNvGrpSpPr/>
          <p:nvPr/>
        </p:nvGrpSpPr>
        <p:grpSpPr>
          <a:xfrm>
            <a:off x="2695450" y="1964035"/>
            <a:ext cx="838200" cy="1981200"/>
            <a:chOff x="2590800" y="1066800"/>
            <a:chExt cx="838200" cy="1371600"/>
          </a:xfrm>
        </p:grpSpPr>
        <p:grpSp>
          <p:nvGrpSpPr>
            <p:cNvPr id="6" name="Group 65"/>
            <p:cNvGrpSpPr/>
            <p:nvPr/>
          </p:nvGrpSpPr>
          <p:grpSpPr>
            <a:xfrm>
              <a:off x="2590800" y="1066800"/>
              <a:ext cx="838200" cy="1371600"/>
              <a:chOff x="2590800" y="1066800"/>
              <a:chExt cx="838200" cy="1371600"/>
            </a:xfrm>
          </p:grpSpPr>
          <p:sp>
            <p:nvSpPr>
              <p:cNvPr id="71" name="Rectangle 70"/>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2" name="Straight Connector 71"/>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73" name="Straight Connector 72"/>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74" name="Straight Connector 73"/>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75" name="Straight Connector 74"/>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9" name="Group 66"/>
            <p:cNvGrpSpPr/>
            <p:nvPr/>
          </p:nvGrpSpPr>
          <p:grpSpPr>
            <a:xfrm>
              <a:off x="2971800" y="1828800"/>
              <a:ext cx="53747" cy="304800"/>
              <a:chOff x="4683353" y="533400"/>
              <a:chExt cx="53747" cy="381000"/>
            </a:xfrm>
          </p:grpSpPr>
          <p:sp>
            <p:nvSpPr>
              <p:cNvPr id="68" name="Oval 67"/>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69" name="Oval 68"/>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0" name="Oval 69"/>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76" name="TextBox 75"/>
          <p:cNvSpPr txBox="1"/>
          <p:nvPr/>
        </p:nvSpPr>
        <p:spPr>
          <a:xfrm>
            <a:off x="2889800" y="1913235"/>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77" name="TextBox 76"/>
          <p:cNvSpPr txBox="1"/>
          <p:nvPr/>
        </p:nvSpPr>
        <p:spPr>
          <a:xfrm>
            <a:off x="2911350" y="2280503"/>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78" name="TextBox 77"/>
          <p:cNvSpPr txBox="1"/>
          <p:nvPr/>
        </p:nvSpPr>
        <p:spPr>
          <a:xfrm>
            <a:off x="2911350" y="2610703"/>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79" name="TextBox 78"/>
          <p:cNvSpPr txBox="1"/>
          <p:nvPr/>
        </p:nvSpPr>
        <p:spPr>
          <a:xfrm>
            <a:off x="2936750" y="3575903"/>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80" name="TextBox 79"/>
          <p:cNvSpPr txBox="1"/>
          <p:nvPr/>
        </p:nvSpPr>
        <p:spPr>
          <a:xfrm>
            <a:off x="2657351" y="3933448"/>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a:solidFill>
                  <a:schemeClr val="accent6">
                    <a:lumMod val="50000"/>
                  </a:schemeClr>
                </a:solidFill>
                <a:latin typeface="+mj-lt"/>
                <a:cs typeface="Times New Roman" pitchFamily="18" charset="0"/>
              </a:rPr>
              <a:t>S</a:t>
            </a:r>
            <a:r>
              <a:rPr lang="en-US" sz="2200" i="1" baseline="-25000" dirty="0" smtClean="0">
                <a:solidFill>
                  <a:schemeClr val="accent6">
                    <a:lumMod val="50000"/>
                  </a:schemeClr>
                </a:solidFill>
                <a:latin typeface="+mj-lt"/>
                <a:cs typeface="Times New Roman" pitchFamily="18" charset="0"/>
              </a:rPr>
              <a:t>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a:solidFill>
                  <a:schemeClr val="accent6">
                    <a:lumMod val="50000"/>
                  </a:schemeClr>
                </a:solidFill>
                <a:latin typeface="+mj-lt"/>
                <a:cs typeface="Times New Roman" pitchFamily="18" charset="0"/>
              </a:rPr>
              <a:t>S</a:t>
            </a:r>
            <a:r>
              <a:rPr lang="en-US" sz="2200" i="1" baseline="-25000" dirty="0" err="1" smtClean="0">
                <a:solidFill>
                  <a:schemeClr val="accent6">
                    <a:lumMod val="50000"/>
                  </a:schemeClr>
                </a:solidFill>
                <a:latin typeface="+mj-lt"/>
                <a:cs typeface="Times New Roman" pitchFamily="18" charset="0"/>
              </a:rPr>
              <a:t>k</a:t>
            </a:r>
            <a:endParaRPr lang="en-US" sz="2200" i="1" baseline="-25000" dirty="0">
              <a:solidFill>
                <a:schemeClr val="accent6">
                  <a:lumMod val="50000"/>
                </a:schemeClr>
              </a:solidFill>
              <a:latin typeface="+mj-lt"/>
              <a:cs typeface="Times New Roman" pitchFamily="18" charset="0"/>
            </a:endParaRPr>
          </a:p>
        </p:txBody>
      </p:sp>
      <p:sp>
        <p:nvSpPr>
          <p:cNvPr id="81" name="Rectangle 80"/>
          <p:cNvSpPr/>
          <p:nvPr/>
        </p:nvSpPr>
        <p:spPr>
          <a:xfrm>
            <a:off x="5228939" y="1887835"/>
            <a:ext cx="1066799" cy="289560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7" name="TextBox 96"/>
          <p:cNvSpPr txBox="1"/>
          <p:nvPr/>
        </p:nvSpPr>
        <p:spPr>
          <a:xfrm>
            <a:off x="2593850" y="4796135"/>
            <a:ext cx="1039067" cy="461665"/>
          </a:xfrm>
          <a:prstGeom prst="rect">
            <a:avLst/>
          </a:prstGeom>
          <a:noFill/>
        </p:spPr>
        <p:txBody>
          <a:bodyPr wrap="none" rtlCol="0">
            <a:spAutoFit/>
          </a:bodyPr>
          <a:lstStyle/>
          <a:p>
            <a:r>
              <a:rPr lang="en-US" sz="2400" dirty="0" smtClean="0">
                <a:latin typeface="+mj-lt"/>
                <a:cs typeface="Times New Roman" pitchFamily="18" charset="0"/>
              </a:rPr>
              <a:t>Source</a:t>
            </a:r>
            <a:endParaRPr lang="en-US" sz="2400" dirty="0">
              <a:latin typeface="+mj-lt"/>
              <a:cs typeface="Times New Roman" pitchFamily="18" charset="0"/>
            </a:endParaRPr>
          </a:p>
        </p:txBody>
      </p:sp>
      <p:sp>
        <p:nvSpPr>
          <p:cNvPr id="98" name="TextBox 97"/>
          <p:cNvSpPr txBox="1"/>
          <p:nvPr/>
        </p:nvSpPr>
        <p:spPr>
          <a:xfrm>
            <a:off x="5008379" y="4783435"/>
            <a:ext cx="1621021" cy="461665"/>
          </a:xfrm>
          <a:prstGeom prst="rect">
            <a:avLst/>
          </a:prstGeom>
          <a:noFill/>
        </p:spPr>
        <p:txBody>
          <a:bodyPr wrap="none" rtlCol="0">
            <a:spAutoFit/>
          </a:bodyPr>
          <a:lstStyle/>
          <a:p>
            <a:pPr algn="ctr"/>
            <a:r>
              <a:rPr lang="en-US" sz="2400" dirty="0" smtClean="0">
                <a:latin typeface="+mj-lt"/>
                <a:cs typeface="Times New Roman" pitchFamily="18" charset="0"/>
              </a:rPr>
              <a:t>Destination</a:t>
            </a:r>
            <a:endParaRPr lang="en-US" sz="2400" dirty="0">
              <a:latin typeface="+mj-lt"/>
              <a:cs typeface="Times New Roman" pitchFamily="18" charset="0"/>
            </a:endParaRPr>
          </a:p>
        </p:txBody>
      </p:sp>
    </p:spTree>
    <p:extLst>
      <p:ext uri="{BB962C8B-B14F-4D97-AF65-F5344CB8AC3E}">
        <p14:creationId xmlns="" xmlns:p14="http://schemas.microsoft.com/office/powerpoint/2010/main" val="3491777512"/>
      </p:ext>
    </p:extLst>
  </p:cSld>
  <p:clrMapOvr>
    <a:masterClrMapping/>
  </p:clrMapOvr>
  <mc:AlternateContent xmlns:mc="http://schemas.openxmlformats.org/markup-compatibility/2006">
    <mc:Choice xmlns="" xmlns:p14="http://schemas.microsoft.com/office/powerpoint/2010/main" Requires="p14">
      <p:transition spd="slow" p14:dur="2000" advTm="21755"/>
    </mc:Choice>
    <mc:Fallback>
      <p:transition spd="slow" advTm="21755"/>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err="1" smtClean="0">
                <a:solidFill>
                  <a:srgbClr val="00B050"/>
                </a:solidFill>
              </a:rPr>
              <a:t>Init</a:t>
            </a:r>
            <a:r>
              <a:rPr lang="en-US" dirty="0" smtClean="0">
                <a:solidFill>
                  <a:srgbClr val="00B050"/>
                </a:solidFill>
              </a:rPr>
              <a:t> Mode</a:t>
            </a:r>
            <a:endParaRPr lang="en-US" dirty="0">
              <a:solidFill>
                <a:srgbClr val="00B050"/>
              </a:solidFill>
            </a:endParaRPr>
          </a:p>
        </p:txBody>
      </p:sp>
      <p:sp>
        <p:nvSpPr>
          <p:cNvPr id="7" name="TextBox 6"/>
          <p:cNvSpPr txBox="1"/>
          <p:nvPr/>
        </p:nvSpPr>
        <p:spPr>
          <a:xfrm>
            <a:off x="533400" y="2618096"/>
            <a:ext cx="1638300" cy="369332"/>
          </a:xfrm>
          <a:prstGeom prst="rect">
            <a:avLst/>
          </a:prstGeom>
          <a:noFill/>
        </p:spPr>
        <p:txBody>
          <a:bodyPr wrap="square" rtlCol="0">
            <a:spAutoFit/>
          </a:bodyPr>
          <a:lstStyle/>
          <a:p>
            <a:r>
              <a:rPr lang="en-US" b="1" dirty="0" smtClean="0">
                <a:latin typeface="Corbel" pitchFamily="34" charset="0"/>
              </a:rPr>
              <a:t>Owned Pages</a:t>
            </a:r>
            <a:endParaRPr lang="en-US" b="1" dirty="0">
              <a:latin typeface="Corbel" pitchFamily="34" charset="0"/>
            </a:endParaRPr>
          </a:p>
        </p:txBody>
      </p:sp>
      <p:sp>
        <p:nvSpPr>
          <p:cNvPr id="8" name="TextBox 7"/>
          <p:cNvSpPr txBox="1"/>
          <p:nvPr/>
        </p:nvSpPr>
        <p:spPr>
          <a:xfrm>
            <a:off x="76200" y="4126468"/>
            <a:ext cx="2133600" cy="369332"/>
          </a:xfrm>
          <a:prstGeom prst="rect">
            <a:avLst/>
          </a:prstGeom>
          <a:noFill/>
        </p:spPr>
        <p:txBody>
          <a:bodyPr wrap="square" rtlCol="0">
            <a:spAutoFit/>
          </a:bodyPr>
          <a:lstStyle/>
          <a:p>
            <a:r>
              <a:rPr lang="en-US" b="1" dirty="0" smtClean="0">
                <a:latin typeface="Corbel" pitchFamily="34" charset="0"/>
              </a:rPr>
              <a:t>Active transactions</a:t>
            </a:r>
            <a:endParaRPr lang="en-US" b="1" dirty="0">
              <a:latin typeface="Corbel" pitchFamily="34" charset="0"/>
            </a:endParaRPr>
          </a:p>
        </p:txBody>
      </p:sp>
      <p:sp>
        <p:nvSpPr>
          <p:cNvPr id="9" name="TextBox 8"/>
          <p:cNvSpPr txBox="1"/>
          <p:nvPr/>
        </p:nvSpPr>
        <p:spPr>
          <a:xfrm>
            <a:off x="6705600" y="2687529"/>
            <a:ext cx="2133600" cy="369332"/>
          </a:xfrm>
          <a:prstGeom prst="rect">
            <a:avLst/>
          </a:prstGeom>
          <a:noFill/>
        </p:spPr>
        <p:txBody>
          <a:bodyPr wrap="square" rtlCol="0">
            <a:spAutoFit/>
          </a:bodyPr>
          <a:lstStyle/>
          <a:p>
            <a:r>
              <a:rPr lang="en-US" b="1" dirty="0" smtClean="0">
                <a:latin typeface="Corbel" pitchFamily="34" charset="0"/>
              </a:rPr>
              <a:t>Un-owned Pages</a:t>
            </a:r>
            <a:endParaRPr lang="en-US" b="1" dirty="0">
              <a:latin typeface="Corbel" pitchFamily="34" charset="0"/>
            </a:endParaRPr>
          </a:p>
        </p:txBody>
      </p:sp>
      <p:sp>
        <p:nvSpPr>
          <p:cNvPr id="10" name="Left Brace 9"/>
          <p:cNvSpPr/>
          <p:nvPr/>
        </p:nvSpPr>
        <p:spPr>
          <a:xfrm>
            <a:off x="2209800" y="1905000"/>
            <a:ext cx="228600" cy="18288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sp>
        <p:nvSpPr>
          <p:cNvPr id="11" name="Left Brace 10"/>
          <p:cNvSpPr/>
          <p:nvPr/>
        </p:nvSpPr>
        <p:spPr>
          <a:xfrm>
            <a:off x="2171700" y="3966865"/>
            <a:ext cx="266700" cy="762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sp>
        <p:nvSpPr>
          <p:cNvPr id="12" name="Right Brace 11"/>
          <p:cNvSpPr/>
          <p:nvPr/>
        </p:nvSpPr>
        <p:spPr>
          <a:xfrm>
            <a:off x="6324600" y="1905000"/>
            <a:ext cx="381000" cy="19812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sp>
        <p:nvSpPr>
          <p:cNvPr id="13" name="TextBox 12"/>
          <p:cNvSpPr txBox="1"/>
          <p:nvPr/>
        </p:nvSpPr>
        <p:spPr>
          <a:xfrm>
            <a:off x="1173707" y="1219200"/>
            <a:ext cx="5410200" cy="461665"/>
          </a:xfrm>
          <a:prstGeom prst="rect">
            <a:avLst/>
          </a:prstGeom>
          <a:noFill/>
        </p:spPr>
        <p:txBody>
          <a:bodyPr wrap="square" rtlCol="0">
            <a:spAutoFit/>
          </a:bodyPr>
          <a:lstStyle/>
          <a:p>
            <a:r>
              <a:rPr lang="en-US" sz="2400" b="1" dirty="0" smtClean="0">
                <a:solidFill>
                  <a:srgbClr val="FF0000"/>
                </a:solidFill>
                <a:latin typeface="Corbel" pitchFamily="34" charset="0"/>
              </a:rPr>
              <a:t>Freeze </a:t>
            </a:r>
            <a:r>
              <a:rPr lang="en-US" sz="2400" b="1" dirty="0" smtClean="0">
                <a:latin typeface="Corbel" pitchFamily="34" charset="0"/>
              </a:rPr>
              <a:t> index wireframe and </a:t>
            </a:r>
            <a:r>
              <a:rPr lang="en-US" sz="2400" b="1" dirty="0" smtClean="0">
                <a:solidFill>
                  <a:srgbClr val="FF0000"/>
                </a:solidFill>
                <a:latin typeface="Corbel" pitchFamily="34" charset="0"/>
              </a:rPr>
              <a:t>migrate</a:t>
            </a:r>
            <a:endParaRPr lang="en-US" sz="2400" b="1" dirty="0">
              <a:solidFill>
                <a:srgbClr val="FF0000"/>
              </a:solidFill>
              <a:latin typeface="Corbel" pitchFamily="34" charset="0"/>
            </a:endParaRPr>
          </a:p>
        </p:txBody>
      </p:sp>
      <p:grpSp>
        <p:nvGrpSpPr>
          <p:cNvPr id="2" name="Group 13"/>
          <p:cNvGrpSpPr/>
          <p:nvPr/>
        </p:nvGrpSpPr>
        <p:grpSpPr>
          <a:xfrm>
            <a:off x="5645238" y="5320352"/>
            <a:ext cx="3422562" cy="928048"/>
            <a:chOff x="1981200" y="5396552"/>
            <a:chExt cx="3422562" cy="928048"/>
          </a:xfrm>
        </p:grpSpPr>
        <p:sp>
          <p:nvSpPr>
            <p:cNvPr id="15" name="Rectangle 14"/>
            <p:cNvSpPr/>
            <p:nvPr/>
          </p:nvSpPr>
          <p:spPr>
            <a:xfrm>
              <a:off x="1981200" y="5410200"/>
              <a:ext cx="678586"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92D050"/>
                </a:solidFill>
              </a:endParaRPr>
            </a:p>
          </p:txBody>
        </p:sp>
        <p:sp>
          <p:nvSpPr>
            <p:cNvPr id="16" name="Rectangle 15"/>
            <p:cNvSpPr/>
            <p:nvPr/>
          </p:nvSpPr>
          <p:spPr>
            <a:xfrm>
              <a:off x="1981200" y="5943600"/>
              <a:ext cx="678586" cy="38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853649" y="5396552"/>
              <a:ext cx="2212465" cy="369332"/>
            </a:xfrm>
            <a:prstGeom prst="rect">
              <a:avLst/>
            </a:prstGeom>
            <a:noFill/>
            <a:ln>
              <a:noFill/>
            </a:ln>
          </p:spPr>
          <p:txBody>
            <a:bodyPr wrap="none" rtlCol="0">
              <a:spAutoFit/>
            </a:bodyPr>
            <a:lstStyle/>
            <a:p>
              <a:r>
                <a:rPr lang="en-US" dirty="0" smtClean="0">
                  <a:latin typeface="Corbel" pitchFamily="34" charset="0"/>
                </a:rPr>
                <a:t>Page owned by Node</a:t>
              </a:r>
              <a:endParaRPr lang="en-US" dirty="0">
                <a:latin typeface="Corbel" pitchFamily="34" charset="0"/>
              </a:endParaRPr>
            </a:p>
          </p:txBody>
        </p:sp>
        <p:sp>
          <p:nvSpPr>
            <p:cNvPr id="18" name="TextBox 17"/>
            <p:cNvSpPr txBox="1"/>
            <p:nvPr/>
          </p:nvSpPr>
          <p:spPr>
            <a:xfrm>
              <a:off x="2819400" y="5935640"/>
              <a:ext cx="2584362" cy="369332"/>
            </a:xfrm>
            <a:prstGeom prst="rect">
              <a:avLst/>
            </a:prstGeom>
            <a:noFill/>
            <a:ln>
              <a:noFill/>
            </a:ln>
          </p:spPr>
          <p:txBody>
            <a:bodyPr wrap="none" rtlCol="0">
              <a:spAutoFit/>
            </a:bodyPr>
            <a:lstStyle/>
            <a:p>
              <a:r>
                <a:rPr lang="en-US" dirty="0" smtClean="0">
                  <a:latin typeface="Corbel" pitchFamily="34" charset="0"/>
                </a:rPr>
                <a:t>Page not owned by Node</a:t>
              </a:r>
              <a:endParaRPr lang="en-US" dirty="0">
                <a:latin typeface="Corbel" pitchFamily="34" charset="0"/>
              </a:endParaRPr>
            </a:p>
          </p:txBody>
        </p:sp>
      </p:grpSp>
      <p:sp>
        <p:nvSpPr>
          <p:cNvPr id="108" name="Rectangle 107"/>
          <p:cNvSpPr/>
          <p:nvPr/>
        </p:nvSpPr>
        <p:spPr>
          <a:xfrm>
            <a:off x="2581151" y="1877704"/>
            <a:ext cx="1066799" cy="2895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4" name="Group 108"/>
          <p:cNvGrpSpPr/>
          <p:nvPr/>
        </p:nvGrpSpPr>
        <p:grpSpPr>
          <a:xfrm>
            <a:off x="2695450" y="1953904"/>
            <a:ext cx="838200" cy="1981200"/>
            <a:chOff x="2590800" y="1066800"/>
            <a:chExt cx="838200" cy="1371600"/>
          </a:xfrm>
        </p:grpSpPr>
        <p:grpSp>
          <p:nvGrpSpPr>
            <p:cNvPr id="6" name="Group 109"/>
            <p:cNvGrpSpPr/>
            <p:nvPr/>
          </p:nvGrpSpPr>
          <p:grpSpPr>
            <a:xfrm>
              <a:off x="2590800" y="1066800"/>
              <a:ext cx="838200" cy="1371600"/>
              <a:chOff x="2590800" y="1066800"/>
              <a:chExt cx="838200" cy="1371600"/>
            </a:xfrm>
          </p:grpSpPr>
          <p:sp>
            <p:nvSpPr>
              <p:cNvPr id="115" name="Rectangle 114"/>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116" name="Straight Connector 115"/>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117" name="Straight Connector 116"/>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118" name="Straight Connector 117"/>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119" name="Straight Connector 118"/>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14" name="Group 110"/>
            <p:cNvGrpSpPr/>
            <p:nvPr/>
          </p:nvGrpSpPr>
          <p:grpSpPr>
            <a:xfrm>
              <a:off x="2971800" y="1828800"/>
              <a:ext cx="53747" cy="304800"/>
              <a:chOff x="4683353" y="533400"/>
              <a:chExt cx="53747" cy="381000"/>
            </a:xfrm>
          </p:grpSpPr>
          <p:sp>
            <p:nvSpPr>
              <p:cNvPr id="112" name="Oval 111"/>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13" name="Oval 112"/>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14" name="Oval 113"/>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120" name="TextBox 119"/>
          <p:cNvSpPr txBox="1"/>
          <p:nvPr/>
        </p:nvSpPr>
        <p:spPr>
          <a:xfrm>
            <a:off x="2889800" y="1903104"/>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121" name="TextBox 120"/>
          <p:cNvSpPr txBox="1"/>
          <p:nvPr/>
        </p:nvSpPr>
        <p:spPr>
          <a:xfrm>
            <a:off x="2911350" y="227037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122" name="TextBox 121"/>
          <p:cNvSpPr txBox="1"/>
          <p:nvPr/>
        </p:nvSpPr>
        <p:spPr>
          <a:xfrm>
            <a:off x="2911350" y="260057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123" name="TextBox 122"/>
          <p:cNvSpPr txBox="1"/>
          <p:nvPr/>
        </p:nvSpPr>
        <p:spPr>
          <a:xfrm>
            <a:off x="2936750" y="3565772"/>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124" name="TextBox 123"/>
          <p:cNvSpPr txBox="1"/>
          <p:nvPr/>
        </p:nvSpPr>
        <p:spPr>
          <a:xfrm>
            <a:off x="2657351" y="3923317"/>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a:solidFill>
                  <a:schemeClr val="accent6">
                    <a:lumMod val="50000"/>
                  </a:schemeClr>
                </a:solidFill>
                <a:latin typeface="+mj-lt"/>
                <a:cs typeface="Times New Roman" pitchFamily="18" charset="0"/>
              </a:rPr>
              <a:t>S</a:t>
            </a:r>
            <a:r>
              <a:rPr lang="en-US" sz="2200" i="1" baseline="-25000" dirty="0" smtClean="0">
                <a:solidFill>
                  <a:schemeClr val="accent6">
                    <a:lumMod val="50000"/>
                  </a:schemeClr>
                </a:solidFill>
                <a:latin typeface="+mj-lt"/>
                <a:cs typeface="Times New Roman" pitchFamily="18" charset="0"/>
              </a:rPr>
              <a:t>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a:solidFill>
                  <a:schemeClr val="accent6">
                    <a:lumMod val="50000"/>
                  </a:schemeClr>
                </a:solidFill>
                <a:latin typeface="+mj-lt"/>
                <a:cs typeface="Times New Roman" pitchFamily="18" charset="0"/>
              </a:rPr>
              <a:t>S</a:t>
            </a:r>
            <a:r>
              <a:rPr lang="en-US" sz="2200" i="1" baseline="-25000" dirty="0" err="1" smtClean="0">
                <a:solidFill>
                  <a:schemeClr val="accent6">
                    <a:lumMod val="50000"/>
                  </a:schemeClr>
                </a:solidFill>
                <a:latin typeface="+mj-lt"/>
                <a:cs typeface="Times New Roman" pitchFamily="18" charset="0"/>
              </a:rPr>
              <a:t>k</a:t>
            </a:r>
            <a:endParaRPr lang="en-US" sz="2200" i="1" baseline="-25000" dirty="0">
              <a:solidFill>
                <a:schemeClr val="accent6">
                  <a:lumMod val="50000"/>
                </a:schemeClr>
              </a:solidFill>
              <a:latin typeface="+mj-lt"/>
              <a:cs typeface="Times New Roman" pitchFamily="18" charset="0"/>
            </a:endParaRPr>
          </a:p>
        </p:txBody>
      </p:sp>
      <p:sp>
        <p:nvSpPr>
          <p:cNvPr id="125" name="Rectangle 124"/>
          <p:cNvSpPr/>
          <p:nvPr/>
        </p:nvSpPr>
        <p:spPr>
          <a:xfrm>
            <a:off x="5228939" y="1877704"/>
            <a:ext cx="1066799" cy="289560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1" name="TextBox 140"/>
          <p:cNvSpPr txBox="1"/>
          <p:nvPr/>
        </p:nvSpPr>
        <p:spPr>
          <a:xfrm>
            <a:off x="2593850" y="4786004"/>
            <a:ext cx="1039067" cy="461665"/>
          </a:xfrm>
          <a:prstGeom prst="rect">
            <a:avLst/>
          </a:prstGeom>
          <a:noFill/>
        </p:spPr>
        <p:txBody>
          <a:bodyPr wrap="none" rtlCol="0">
            <a:spAutoFit/>
          </a:bodyPr>
          <a:lstStyle/>
          <a:p>
            <a:r>
              <a:rPr lang="en-US" sz="2400" dirty="0" smtClean="0">
                <a:latin typeface="+mj-lt"/>
                <a:cs typeface="Times New Roman" pitchFamily="18" charset="0"/>
              </a:rPr>
              <a:t>Source</a:t>
            </a:r>
            <a:endParaRPr lang="en-US" sz="2400" dirty="0">
              <a:latin typeface="+mj-lt"/>
              <a:cs typeface="Times New Roman" pitchFamily="18" charset="0"/>
            </a:endParaRPr>
          </a:p>
        </p:txBody>
      </p:sp>
      <p:sp>
        <p:nvSpPr>
          <p:cNvPr id="142" name="TextBox 141"/>
          <p:cNvSpPr txBox="1"/>
          <p:nvPr/>
        </p:nvSpPr>
        <p:spPr>
          <a:xfrm>
            <a:off x="5008379" y="4773304"/>
            <a:ext cx="1621021" cy="461665"/>
          </a:xfrm>
          <a:prstGeom prst="rect">
            <a:avLst/>
          </a:prstGeom>
          <a:noFill/>
        </p:spPr>
        <p:txBody>
          <a:bodyPr wrap="none" rtlCol="0">
            <a:spAutoFit/>
          </a:bodyPr>
          <a:lstStyle/>
          <a:p>
            <a:pPr algn="ctr"/>
            <a:r>
              <a:rPr lang="en-US" sz="2400" dirty="0" smtClean="0">
                <a:latin typeface="+mj-lt"/>
                <a:cs typeface="Times New Roman" pitchFamily="18" charset="0"/>
              </a:rPr>
              <a:t>Destination</a:t>
            </a:r>
            <a:endParaRPr lang="en-US" sz="2400" dirty="0">
              <a:latin typeface="+mj-lt"/>
              <a:cs typeface="Times New Roman" pitchFamily="18" charset="0"/>
            </a:endParaRPr>
          </a:p>
        </p:txBody>
      </p:sp>
      <p:grpSp>
        <p:nvGrpSpPr>
          <p:cNvPr id="19" name="Group 152"/>
          <p:cNvGrpSpPr/>
          <p:nvPr/>
        </p:nvGrpSpPr>
        <p:grpSpPr>
          <a:xfrm>
            <a:off x="5343238" y="1926559"/>
            <a:ext cx="838200" cy="2008545"/>
            <a:chOff x="5343238" y="1926559"/>
            <a:chExt cx="838200" cy="2008545"/>
          </a:xfrm>
        </p:grpSpPr>
        <p:grpSp>
          <p:nvGrpSpPr>
            <p:cNvPr id="20" name="Group 125"/>
            <p:cNvGrpSpPr/>
            <p:nvPr/>
          </p:nvGrpSpPr>
          <p:grpSpPr>
            <a:xfrm>
              <a:off x="5343238" y="1953904"/>
              <a:ext cx="838200" cy="1981200"/>
              <a:chOff x="2590800" y="1066800"/>
              <a:chExt cx="838200" cy="1371600"/>
            </a:xfrm>
          </p:grpSpPr>
          <p:grpSp>
            <p:nvGrpSpPr>
              <p:cNvPr id="21" name="Group 126"/>
              <p:cNvGrpSpPr/>
              <p:nvPr/>
            </p:nvGrpSpPr>
            <p:grpSpPr>
              <a:xfrm>
                <a:off x="2590800" y="1066800"/>
                <a:ext cx="838200" cy="1371600"/>
                <a:chOff x="2590800" y="1066800"/>
                <a:chExt cx="838200" cy="1371600"/>
              </a:xfrm>
            </p:grpSpPr>
            <p:sp>
              <p:nvSpPr>
                <p:cNvPr id="132" name="Rectangle 131"/>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133" name="Straight Connector 132"/>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134" name="Straight Connector 133"/>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135" name="Straight Connector 134"/>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136" name="Straight Connector 135"/>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22" name="Group 127"/>
              <p:cNvGrpSpPr/>
              <p:nvPr/>
            </p:nvGrpSpPr>
            <p:grpSpPr>
              <a:xfrm>
                <a:off x="2971800" y="1828800"/>
                <a:ext cx="53747" cy="304800"/>
                <a:chOff x="4683353" y="533400"/>
                <a:chExt cx="53747" cy="381000"/>
              </a:xfrm>
            </p:grpSpPr>
            <p:sp>
              <p:nvSpPr>
                <p:cNvPr id="129" name="Oval 128"/>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30" name="Oval 129"/>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31" name="Oval 130"/>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137" name="Rectangle 136"/>
            <p:cNvSpPr/>
            <p:nvPr/>
          </p:nvSpPr>
          <p:spPr>
            <a:xfrm>
              <a:off x="5358000" y="1979782"/>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8" name="Rectangle 137"/>
            <p:cNvSpPr/>
            <p:nvPr/>
          </p:nvSpPr>
          <p:spPr>
            <a:xfrm>
              <a:off x="5364086" y="2314544"/>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39" name="Rectangle 138"/>
            <p:cNvSpPr/>
            <p:nvPr/>
          </p:nvSpPr>
          <p:spPr>
            <a:xfrm>
              <a:off x="5360012" y="2635162"/>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0" name="Rectangle 139"/>
            <p:cNvSpPr/>
            <p:nvPr/>
          </p:nvSpPr>
          <p:spPr>
            <a:xfrm>
              <a:off x="5364086" y="3627196"/>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3" name="TextBox 142"/>
            <p:cNvSpPr txBox="1"/>
            <p:nvPr/>
          </p:nvSpPr>
          <p:spPr>
            <a:xfrm>
              <a:off x="5552951" y="1926559"/>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144" name="Rectangle 143"/>
            <p:cNvSpPr/>
            <p:nvPr/>
          </p:nvSpPr>
          <p:spPr>
            <a:xfrm>
              <a:off x="5352789" y="2968989"/>
              <a:ext cx="804672" cy="60350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45" name="TextBox 144"/>
            <p:cNvSpPr txBox="1"/>
            <p:nvPr/>
          </p:nvSpPr>
          <p:spPr>
            <a:xfrm>
              <a:off x="5549101" y="2244059"/>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146" name="TextBox 145"/>
            <p:cNvSpPr txBox="1"/>
            <p:nvPr/>
          </p:nvSpPr>
          <p:spPr>
            <a:xfrm>
              <a:off x="5549101" y="2574259"/>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147" name="TextBox 146"/>
            <p:cNvSpPr txBox="1"/>
            <p:nvPr/>
          </p:nvSpPr>
          <p:spPr>
            <a:xfrm>
              <a:off x="5574501" y="3539459"/>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grpSp>
          <p:nvGrpSpPr>
            <p:cNvPr id="23" name="Group 147"/>
            <p:cNvGrpSpPr/>
            <p:nvPr/>
          </p:nvGrpSpPr>
          <p:grpSpPr>
            <a:xfrm>
              <a:off x="5705351" y="3083291"/>
              <a:ext cx="53747" cy="440267"/>
              <a:chOff x="6575653" y="2790680"/>
              <a:chExt cx="53747" cy="440267"/>
            </a:xfrm>
          </p:grpSpPr>
          <p:sp>
            <p:nvSpPr>
              <p:cNvPr id="149" name="Oval 148"/>
              <p:cNvSpPr/>
              <p:nvPr/>
            </p:nvSpPr>
            <p:spPr>
              <a:xfrm>
                <a:off x="6575653" y="2790680"/>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50" name="Oval 149"/>
              <p:cNvSpPr/>
              <p:nvPr/>
            </p:nvSpPr>
            <p:spPr>
              <a:xfrm>
                <a:off x="6583681" y="2966787"/>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51" name="Oval 150"/>
              <p:cNvSpPr/>
              <p:nvPr/>
            </p:nvSpPr>
            <p:spPr>
              <a:xfrm>
                <a:off x="6583681" y="3178116"/>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152" name="Right Arrow 151"/>
          <p:cNvSpPr/>
          <p:nvPr/>
        </p:nvSpPr>
        <p:spPr>
          <a:xfrm>
            <a:off x="4010637" y="2929746"/>
            <a:ext cx="978408" cy="484632"/>
          </a:xfrm>
          <a:prstGeom prst="rightArrow">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a:p>
        </p:txBody>
      </p:sp>
    </p:spTree>
    <p:custDataLst>
      <p:tags r:id="rId1"/>
    </p:custDataLst>
    <p:extLst>
      <p:ext uri="{BB962C8B-B14F-4D97-AF65-F5344CB8AC3E}">
        <p14:creationId xmlns="" xmlns:p14="http://schemas.microsoft.com/office/powerpoint/2010/main" val="2435985827"/>
      </p:ext>
    </p:extLst>
  </p:cSld>
  <p:clrMapOvr>
    <a:masterClrMapping/>
  </p:clrMapOvr>
  <mc:AlternateContent xmlns:mc="http://schemas.openxmlformats.org/markup-compatibility/2006">
    <mc:Choice xmlns="" xmlns:p14="http://schemas.microsoft.com/office/powerpoint/2010/main" Requires="p14">
      <p:transition spd="slow" p14:dur="2000" advTm="61030"/>
    </mc:Choice>
    <mc:Fallback>
      <p:transition spd="slow" advTm="6103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2"/>
                                        </p:tgtEl>
                                        <p:attrNameLst>
                                          <p:attrName>style.visibility</p:attrName>
                                        </p:attrNameLst>
                                      </p:cBhvr>
                                      <p:to>
                                        <p:strVal val="visible"/>
                                      </p:to>
                                    </p:set>
                                    <p:animEffect transition="in" filter="wipe(left)">
                                      <p:cBhvr>
                                        <p:cTn id="12" dur="500"/>
                                        <p:tgtEl>
                                          <p:spTgt spid="152"/>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p:bldP spid="15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 name="Title 1"/>
          <p:cNvSpPr>
            <a:spLocks noGrp="1"/>
          </p:cNvSpPr>
          <p:nvPr>
            <p:ph type="title"/>
          </p:nvPr>
        </p:nvSpPr>
        <p:spPr>
          <a:xfrm>
            <a:off x="457200" y="0"/>
            <a:ext cx="7587027" cy="1143000"/>
          </a:xfrm>
        </p:spPr>
        <p:txBody>
          <a:bodyPr>
            <a:normAutofit/>
          </a:bodyPr>
          <a:lstStyle/>
          <a:p>
            <a:r>
              <a:rPr lang="en-US" dirty="0" smtClean="0">
                <a:solidFill>
                  <a:srgbClr val="00B050"/>
                </a:solidFill>
              </a:rPr>
              <a:t>What is an index wireframe?</a:t>
            </a:r>
            <a:endParaRPr lang="en-US" dirty="0">
              <a:solidFill>
                <a:srgbClr val="00B050"/>
              </a:solidFill>
            </a:endParaRPr>
          </a:p>
        </p:txBody>
      </p:sp>
      <p:sp>
        <p:nvSpPr>
          <p:cNvPr id="115" name="Title 6"/>
          <p:cNvSpPr txBox="1">
            <a:spLocks/>
          </p:cNvSpPr>
          <p:nvPr/>
        </p:nvSpPr>
        <p:spPr>
          <a:xfrm>
            <a:off x="990600" y="274320"/>
            <a:ext cx="6997782" cy="102771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119" name="Flowchart: Magnetic Disk 118"/>
          <p:cNvSpPr/>
          <p:nvPr/>
        </p:nvSpPr>
        <p:spPr>
          <a:xfrm>
            <a:off x="990600" y="4251469"/>
            <a:ext cx="2481065" cy="1155114"/>
          </a:xfrm>
          <a:prstGeom prst="flowChartMagneticDisk">
            <a:avLst/>
          </a:prstGeom>
          <a:ln w="28575"/>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atin typeface="+mj-lt"/>
            </a:endParaRPr>
          </a:p>
        </p:txBody>
      </p:sp>
      <p:grpSp>
        <p:nvGrpSpPr>
          <p:cNvPr id="2" name="Group 119"/>
          <p:cNvGrpSpPr/>
          <p:nvPr/>
        </p:nvGrpSpPr>
        <p:grpSpPr>
          <a:xfrm>
            <a:off x="1721238" y="2251685"/>
            <a:ext cx="1141235" cy="178200"/>
            <a:chOff x="914400" y="1066800"/>
            <a:chExt cx="2590800" cy="381000"/>
          </a:xfrm>
        </p:grpSpPr>
        <p:sp>
          <p:nvSpPr>
            <p:cNvPr id="121" name="Rectangle 120"/>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122" name="Straight Connector 121"/>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23" name="Straight Connector 122"/>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24" name="Straight Connector 123"/>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25" name="Straight Connector 124"/>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26" name="Straight Connector 125"/>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27" name="Straight Connector 126"/>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grpSp>
        <p:nvGrpSpPr>
          <p:cNvPr id="3" name="Group 127"/>
          <p:cNvGrpSpPr/>
          <p:nvPr/>
        </p:nvGrpSpPr>
        <p:grpSpPr>
          <a:xfrm>
            <a:off x="2318118" y="3246993"/>
            <a:ext cx="1141235" cy="178200"/>
            <a:chOff x="914400" y="1066800"/>
            <a:chExt cx="2590800" cy="381000"/>
          </a:xfrm>
        </p:grpSpPr>
        <p:sp>
          <p:nvSpPr>
            <p:cNvPr id="129" name="Rectangle 128"/>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130" name="Straight Connector 129"/>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1" name="Straight Connector 130"/>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2" name="Straight Connector 131"/>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3" name="Straight Connector 132"/>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4" name="Straight Connector 133"/>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5" name="Straight Connector 134"/>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grpSp>
        <p:nvGrpSpPr>
          <p:cNvPr id="5" name="Group 135"/>
          <p:cNvGrpSpPr/>
          <p:nvPr/>
        </p:nvGrpSpPr>
        <p:grpSpPr>
          <a:xfrm>
            <a:off x="1073538" y="3057662"/>
            <a:ext cx="1141235" cy="178200"/>
            <a:chOff x="914400" y="1066800"/>
            <a:chExt cx="2590800" cy="381000"/>
          </a:xfrm>
        </p:grpSpPr>
        <p:sp>
          <p:nvSpPr>
            <p:cNvPr id="137" name="Rectangle 136"/>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138" name="Straight Connector 137"/>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39" name="Straight Connector 138"/>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40" name="Straight Connector 139"/>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41" name="Straight Connector 140"/>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42" name="Straight Connector 141"/>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143" name="Straight Connector 142"/>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sp>
        <p:nvSpPr>
          <p:cNvPr id="145" name="Flowchart: Document 144"/>
          <p:cNvSpPr/>
          <p:nvPr/>
        </p:nvSpPr>
        <p:spPr>
          <a:xfrm>
            <a:off x="1721238" y="4628391"/>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6" name="Flowchart: Document 145"/>
          <p:cNvSpPr/>
          <p:nvPr/>
        </p:nvSpPr>
        <p:spPr>
          <a:xfrm>
            <a:off x="2292738" y="4626806"/>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7" name="Flowchart: Document 146"/>
          <p:cNvSpPr/>
          <p:nvPr/>
        </p:nvSpPr>
        <p:spPr>
          <a:xfrm>
            <a:off x="2864238" y="4628391"/>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8" name="Flowchart: Document 147"/>
          <p:cNvSpPr/>
          <p:nvPr/>
        </p:nvSpPr>
        <p:spPr>
          <a:xfrm>
            <a:off x="1187838" y="4983549"/>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49" name="Flowchart: Document 148"/>
          <p:cNvSpPr/>
          <p:nvPr/>
        </p:nvSpPr>
        <p:spPr>
          <a:xfrm>
            <a:off x="1721238" y="4983549"/>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50" name="Flowchart: Document 149"/>
          <p:cNvSpPr/>
          <p:nvPr/>
        </p:nvSpPr>
        <p:spPr>
          <a:xfrm>
            <a:off x="2292738" y="4983549"/>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51" name="Flowchart: Document 150"/>
          <p:cNvSpPr/>
          <p:nvPr/>
        </p:nvSpPr>
        <p:spPr>
          <a:xfrm>
            <a:off x="2864238" y="4985135"/>
            <a:ext cx="402789" cy="286546"/>
          </a:xfrm>
          <a:prstGeom prst="flowChartDocumen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152" name="Curved Connector 151"/>
          <p:cNvCxnSpPr>
            <a:endCxn id="145" idx="0"/>
          </p:cNvCxnSpPr>
          <p:nvPr/>
        </p:nvCxnSpPr>
        <p:spPr>
          <a:xfrm rot="16200000" flipH="1">
            <a:off x="1026129" y="3731887"/>
            <a:ext cx="1372538" cy="420470"/>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54" name="Curved Connector 153"/>
          <p:cNvCxnSpPr>
            <a:endCxn id="147" idx="0"/>
          </p:cNvCxnSpPr>
          <p:nvPr/>
        </p:nvCxnSpPr>
        <p:spPr>
          <a:xfrm rot="16200000" flipH="1">
            <a:off x="2377761" y="3940518"/>
            <a:ext cx="1174349" cy="201395"/>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55" name="Curved Connector 154"/>
          <p:cNvCxnSpPr>
            <a:endCxn id="150" idx="0"/>
          </p:cNvCxnSpPr>
          <p:nvPr/>
        </p:nvCxnSpPr>
        <p:spPr>
          <a:xfrm rot="5400000">
            <a:off x="2123983" y="3824193"/>
            <a:ext cx="1529507" cy="789205"/>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56" name="Curved Connector 155"/>
          <p:cNvCxnSpPr>
            <a:endCxn id="149" idx="0"/>
          </p:cNvCxnSpPr>
          <p:nvPr/>
        </p:nvCxnSpPr>
        <p:spPr>
          <a:xfrm rot="5400000">
            <a:off x="1457233" y="3919443"/>
            <a:ext cx="1529507" cy="598705"/>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57" name="Isosceles Triangle 156"/>
          <p:cNvSpPr/>
          <p:nvPr/>
        </p:nvSpPr>
        <p:spPr>
          <a:xfrm>
            <a:off x="3342797" y="3165869"/>
            <a:ext cx="677334" cy="589068"/>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58" name="Isosceles Triangle 157"/>
          <p:cNvSpPr/>
          <p:nvPr/>
        </p:nvSpPr>
        <p:spPr>
          <a:xfrm>
            <a:off x="396268" y="3037842"/>
            <a:ext cx="872709" cy="790022"/>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159" name="Curved Connector 158"/>
          <p:cNvCxnSpPr>
            <a:stCxn id="157" idx="3"/>
            <a:endCxn id="151" idx="0"/>
          </p:cNvCxnSpPr>
          <p:nvPr/>
        </p:nvCxnSpPr>
        <p:spPr>
          <a:xfrm rot="5400000">
            <a:off x="2758450" y="4062121"/>
            <a:ext cx="1230198" cy="615831"/>
          </a:xfrm>
          <a:prstGeom prst="curvedConnector3">
            <a:avLst>
              <a:gd name="adj1" fmla="val 50000"/>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0" name="Curved Connector 159"/>
          <p:cNvCxnSpPr>
            <a:stCxn id="158" idx="3"/>
            <a:endCxn id="146" idx="0"/>
          </p:cNvCxnSpPr>
          <p:nvPr/>
        </p:nvCxnSpPr>
        <p:spPr>
          <a:xfrm rot="16200000" flipH="1">
            <a:off x="1263907" y="3396580"/>
            <a:ext cx="798942" cy="1661510"/>
          </a:xfrm>
          <a:prstGeom prst="curvedConnector3">
            <a:avLst>
              <a:gd name="adj1" fmla="val 50000"/>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1" name="Curved Connector 160"/>
          <p:cNvCxnSpPr>
            <a:stCxn id="121" idx="1"/>
            <a:endCxn id="158" idx="0"/>
          </p:cNvCxnSpPr>
          <p:nvPr/>
        </p:nvCxnSpPr>
        <p:spPr>
          <a:xfrm rot="10800000" flipV="1">
            <a:off x="832624" y="2340784"/>
            <a:ext cx="888615" cy="697057"/>
          </a:xfrm>
          <a:prstGeom prst="curvedConnector2">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2" name="Curved Connector 161"/>
          <p:cNvCxnSpPr>
            <a:endCxn id="137" idx="0"/>
          </p:cNvCxnSpPr>
          <p:nvPr/>
        </p:nvCxnSpPr>
        <p:spPr>
          <a:xfrm rot="5400000">
            <a:off x="1588354" y="2505677"/>
            <a:ext cx="607787" cy="496182"/>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3" name="Curved Connector 162"/>
          <p:cNvCxnSpPr>
            <a:endCxn id="129" idx="0"/>
          </p:cNvCxnSpPr>
          <p:nvPr/>
        </p:nvCxnSpPr>
        <p:spPr>
          <a:xfrm rot="16200000" flipH="1">
            <a:off x="2257588" y="2615845"/>
            <a:ext cx="805978" cy="456317"/>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64" name="Curved Connector 163"/>
          <p:cNvCxnSpPr>
            <a:stCxn id="121" idx="3"/>
            <a:endCxn id="157" idx="0"/>
          </p:cNvCxnSpPr>
          <p:nvPr/>
        </p:nvCxnSpPr>
        <p:spPr>
          <a:xfrm>
            <a:off x="2862473" y="2340785"/>
            <a:ext cx="818991" cy="825084"/>
          </a:xfrm>
          <a:prstGeom prst="curvedConnector2">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65" name="Rectangle 164"/>
          <p:cNvSpPr/>
          <p:nvPr/>
        </p:nvSpPr>
        <p:spPr>
          <a:xfrm>
            <a:off x="361012" y="2093131"/>
            <a:ext cx="3692230" cy="1822160"/>
          </a:xfrm>
          <a:prstGeom prst="rect">
            <a:avLst/>
          </a:prstGeom>
          <a:noFill/>
          <a:ln w="28575" cmpd="thickThin">
            <a:solidFill>
              <a:schemeClr val="accent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08" name="TextBox 207"/>
          <p:cNvSpPr txBox="1"/>
          <p:nvPr/>
        </p:nvSpPr>
        <p:spPr>
          <a:xfrm>
            <a:off x="1668164" y="5492019"/>
            <a:ext cx="1296772" cy="400110"/>
          </a:xfrm>
          <a:prstGeom prst="rect">
            <a:avLst/>
          </a:prstGeom>
          <a:noFill/>
        </p:spPr>
        <p:txBody>
          <a:bodyPr wrap="square" rtlCol="0">
            <a:spAutoFit/>
          </a:bodyPr>
          <a:lstStyle/>
          <a:p>
            <a:r>
              <a:rPr lang="en-US" sz="2000" b="1" dirty="0">
                <a:solidFill>
                  <a:srgbClr val="FFC000"/>
                </a:solidFill>
                <a:latin typeface="+mj-lt"/>
              </a:rPr>
              <a:t>Source</a:t>
            </a:r>
          </a:p>
        </p:txBody>
      </p:sp>
      <p:sp>
        <p:nvSpPr>
          <p:cNvPr id="212" name="Right Arrow 211"/>
          <p:cNvSpPr/>
          <p:nvPr/>
        </p:nvSpPr>
        <p:spPr>
          <a:xfrm>
            <a:off x="4220965" y="3057662"/>
            <a:ext cx="537052" cy="435750"/>
          </a:xfrm>
          <a:prstGeom prst="rightArrow">
            <a:avLst/>
          </a:prstGeom>
          <a:ln>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17" name="TextBox 316"/>
          <p:cNvSpPr txBox="1"/>
          <p:nvPr/>
        </p:nvSpPr>
        <p:spPr>
          <a:xfrm>
            <a:off x="6090853" y="5492019"/>
            <a:ext cx="1865429" cy="400110"/>
          </a:xfrm>
          <a:prstGeom prst="rect">
            <a:avLst/>
          </a:prstGeom>
          <a:noFill/>
        </p:spPr>
        <p:txBody>
          <a:bodyPr wrap="square" rtlCol="0">
            <a:spAutoFit/>
          </a:bodyPr>
          <a:lstStyle/>
          <a:p>
            <a:r>
              <a:rPr lang="en-US" sz="2000" b="1" dirty="0">
                <a:solidFill>
                  <a:srgbClr val="FFC000"/>
                </a:solidFill>
                <a:latin typeface="+mj-lt"/>
              </a:rPr>
              <a:t>Destination</a:t>
            </a:r>
          </a:p>
        </p:txBody>
      </p:sp>
      <p:grpSp>
        <p:nvGrpSpPr>
          <p:cNvPr id="6" name="Group 67"/>
          <p:cNvGrpSpPr/>
          <p:nvPr/>
        </p:nvGrpSpPr>
        <p:grpSpPr>
          <a:xfrm>
            <a:off x="6309993" y="2278516"/>
            <a:ext cx="1141235" cy="178200"/>
            <a:chOff x="914400" y="1066800"/>
            <a:chExt cx="2590800" cy="381000"/>
          </a:xfrm>
        </p:grpSpPr>
        <p:sp>
          <p:nvSpPr>
            <p:cNvPr id="69" name="Rectangle 68"/>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70" name="Straight Connector 69"/>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1" name="Straight Connector 70"/>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2" name="Straight Connector 71"/>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3" name="Straight Connector 72"/>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4" name="Straight Connector 73"/>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5" name="Straight Connector 74"/>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grpSp>
        <p:nvGrpSpPr>
          <p:cNvPr id="7" name="Group 75"/>
          <p:cNvGrpSpPr/>
          <p:nvPr/>
        </p:nvGrpSpPr>
        <p:grpSpPr>
          <a:xfrm>
            <a:off x="6906873" y="3273824"/>
            <a:ext cx="1141235" cy="178200"/>
            <a:chOff x="914400" y="1066800"/>
            <a:chExt cx="2590800" cy="381000"/>
          </a:xfrm>
        </p:grpSpPr>
        <p:sp>
          <p:nvSpPr>
            <p:cNvPr id="77" name="Rectangle 76"/>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78" name="Straight Connector 77"/>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79" name="Straight Connector 78"/>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0" name="Straight Connector 79"/>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1" name="Straight Connector 80"/>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2" name="Straight Connector 81"/>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3" name="Straight Connector 82"/>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grpSp>
        <p:nvGrpSpPr>
          <p:cNvPr id="8" name="Group 83"/>
          <p:cNvGrpSpPr/>
          <p:nvPr/>
        </p:nvGrpSpPr>
        <p:grpSpPr>
          <a:xfrm>
            <a:off x="5662293" y="3084493"/>
            <a:ext cx="1141235" cy="178200"/>
            <a:chOff x="914400" y="1066800"/>
            <a:chExt cx="2590800" cy="381000"/>
          </a:xfrm>
        </p:grpSpPr>
        <p:sp>
          <p:nvSpPr>
            <p:cNvPr id="85" name="Rectangle 84"/>
            <p:cNvSpPr/>
            <p:nvPr/>
          </p:nvSpPr>
          <p:spPr>
            <a:xfrm>
              <a:off x="914400" y="1066800"/>
              <a:ext cx="2590800" cy="381000"/>
            </a:xfrm>
            <a:prstGeom prst="rect">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86" name="Straight Connector 85"/>
            <p:cNvCxnSpPr/>
            <p:nvPr/>
          </p:nvCxnSpPr>
          <p:spPr>
            <a:xfrm>
              <a:off x="11430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7" name="Straight Connector 86"/>
            <p:cNvCxnSpPr/>
            <p:nvPr/>
          </p:nvCxnSpPr>
          <p:spPr>
            <a:xfrm>
              <a:off x="16383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8" name="Straight Connector 87"/>
            <p:cNvCxnSpPr/>
            <p:nvPr/>
          </p:nvCxnSpPr>
          <p:spPr>
            <a:xfrm>
              <a:off x="18669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89" name="Straight Connector 88"/>
            <p:cNvCxnSpPr/>
            <p:nvPr/>
          </p:nvCxnSpPr>
          <p:spPr>
            <a:xfrm>
              <a:off x="24892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90" name="Straight Connector 89"/>
            <p:cNvCxnSpPr/>
            <p:nvPr/>
          </p:nvCxnSpPr>
          <p:spPr>
            <a:xfrm>
              <a:off x="27178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cxnSp>
          <p:nvCxnSpPr>
            <p:cNvPr id="91" name="Straight Connector 90"/>
            <p:cNvCxnSpPr/>
            <p:nvPr/>
          </p:nvCxnSpPr>
          <p:spPr>
            <a:xfrm>
              <a:off x="3276600" y="1066800"/>
              <a:ext cx="0" cy="381000"/>
            </a:xfrm>
            <a:prstGeom prst="line">
              <a:avLst/>
            </a:prstGeom>
            <a:ln w="28575">
              <a:solidFill>
                <a:schemeClr val="accent6"/>
              </a:solidFill>
            </a:ln>
            <a:effectLst/>
          </p:spPr>
          <p:style>
            <a:lnRef idx="3">
              <a:schemeClr val="accent1"/>
            </a:lnRef>
            <a:fillRef idx="0">
              <a:schemeClr val="accent1"/>
            </a:fillRef>
            <a:effectRef idx="2">
              <a:schemeClr val="accent1"/>
            </a:effectRef>
            <a:fontRef idx="minor">
              <a:schemeClr val="tx1"/>
            </a:fontRef>
          </p:style>
        </p:cxnSp>
      </p:grpSp>
      <p:sp>
        <p:nvSpPr>
          <p:cNvPr id="92" name="Isosceles Triangle 91"/>
          <p:cNvSpPr/>
          <p:nvPr/>
        </p:nvSpPr>
        <p:spPr>
          <a:xfrm>
            <a:off x="7931552" y="3192700"/>
            <a:ext cx="677334" cy="589068"/>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93" name="Isosceles Triangle 92"/>
          <p:cNvSpPr/>
          <p:nvPr/>
        </p:nvSpPr>
        <p:spPr>
          <a:xfrm>
            <a:off x="4985023" y="3064673"/>
            <a:ext cx="872709" cy="790022"/>
          </a:xfrm>
          <a:prstGeom prst="triangle">
            <a:avLst/>
          </a:prstGeom>
          <a:solidFill>
            <a:schemeClr val="bg1"/>
          </a:solid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cxnSp>
        <p:nvCxnSpPr>
          <p:cNvPr id="94" name="Curved Connector 93"/>
          <p:cNvCxnSpPr>
            <a:stCxn id="69" idx="1"/>
            <a:endCxn id="93" idx="0"/>
          </p:cNvCxnSpPr>
          <p:nvPr/>
        </p:nvCxnSpPr>
        <p:spPr>
          <a:xfrm rot="10800000" flipV="1">
            <a:off x="5421379" y="2367615"/>
            <a:ext cx="888615" cy="697057"/>
          </a:xfrm>
          <a:prstGeom prst="curvedConnector2">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5" name="Curved Connector 94"/>
          <p:cNvCxnSpPr>
            <a:endCxn id="85" idx="0"/>
          </p:cNvCxnSpPr>
          <p:nvPr/>
        </p:nvCxnSpPr>
        <p:spPr>
          <a:xfrm rot="5400000">
            <a:off x="6177109" y="2532508"/>
            <a:ext cx="607787" cy="496182"/>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6" name="Curved Connector 95"/>
          <p:cNvCxnSpPr>
            <a:endCxn id="77" idx="0"/>
          </p:cNvCxnSpPr>
          <p:nvPr/>
        </p:nvCxnSpPr>
        <p:spPr>
          <a:xfrm rot="16200000" flipH="1">
            <a:off x="6846343" y="2642676"/>
            <a:ext cx="805978" cy="456317"/>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97" name="Curved Connector 96"/>
          <p:cNvCxnSpPr>
            <a:stCxn id="69" idx="3"/>
            <a:endCxn id="92" idx="0"/>
          </p:cNvCxnSpPr>
          <p:nvPr/>
        </p:nvCxnSpPr>
        <p:spPr>
          <a:xfrm>
            <a:off x="7451228" y="2367616"/>
            <a:ext cx="818991" cy="825084"/>
          </a:xfrm>
          <a:prstGeom prst="curvedConnector2">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98" name="Rectangle 97"/>
          <p:cNvSpPr/>
          <p:nvPr/>
        </p:nvSpPr>
        <p:spPr>
          <a:xfrm>
            <a:off x="4949767" y="2119962"/>
            <a:ext cx="3692230" cy="1822160"/>
          </a:xfrm>
          <a:prstGeom prst="rect">
            <a:avLst/>
          </a:prstGeom>
          <a:noFill/>
          <a:ln w="28575" cmpd="thickThin">
            <a:solidFill>
              <a:schemeClr val="accent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99" name="Flowchart: Magnetic Disk 98"/>
          <p:cNvSpPr/>
          <p:nvPr/>
        </p:nvSpPr>
        <p:spPr>
          <a:xfrm>
            <a:off x="5562600" y="4279815"/>
            <a:ext cx="2481065" cy="1155114"/>
          </a:xfrm>
          <a:prstGeom prst="flowChartMagneticDisk">
            <a:avLst/>
          </a:prstGeom>
          <a:ln w="28575"/>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latin typeface="+mj-lt"/>
            </a:endParaRPr>
          </a:p>
        </p:txBody>
      </p:sp>
      <p:sp>
        <p:nvSpPr>
          <p:cNvPr id="101" name="Flowchart: Document 100"/>
          <p:cNvSpPr/>
          <p:nvPr/>
        </p:nvSpPr>
        <p:spPr>
          <a:xfrm>
            <a:off x="1175138" y="4628391"/>
            <a:ext cx="402789" cy="286546"/>
          </a:xfrm>
          <a:prstGeom prst="flowChartDocument">
            <a:avLst/>
          </a:prstGeom>
          <a:solidFill>
            <a:schemeClr val="bg1"/>
          </a:solidFill>
          <a:ln w="28575">
            <a:solidFill>
              <a:schemeClr val="accent6"/>
            </a:solid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accent6"/>
              </a:solidFill>
              <a:latin typeface="+mj-lt"/>
            </a:endParaRPr>
          </a:p>
        </p:txBody>
      </p:sp>
      <p:cxnSp>
        <p:nvCxnSpPr>
          <p:cNvPr id="153" name="Curved Connector 152"/>
          <p:cNvCxnSpPr>
            <a:endCxn id="148" idx="0"/>
          </p:cNvCxnSpPr>
          <p:nvPr/>
        </p:nvCxnSpPr>
        <p:spPr>
          <a:xfrm rot="5400000">
            <a:off x="800927" y="3844160"/>
            <a:ext cx="1727696" cy="551083"/>
          </a:xfrm>
          <a:prstGeom prst="curvedConnector3">
            <a:avLst/>
          </a:prstGeom>
          <a:ln w="28575">
            <a:solidFill>
              <a:schemeClr val="accent6"/>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986444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2"/>
                                        </p:tgtEl>
                                        <p:attrNameLst>
                                          <p:attrName>style.visibility</p:attrName>
                                        </p:attrNameLst>
                                      </p:cBhvr>
                                      <p:to>
                                        <p:strVal val="visible"/>
                                      </p:to>
                                    </p:set>
                                    <p:animEffect transition="in" filter="wipe(left)">
                                      <p:cBhvr>
                                        <p:cTn id="7" dur="500"/>
                                        <p:tgtEl>
                                          <p:spTgt spid="2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wipe(left)">
                                      <p:cBhvr>
                                        <p:cTn id="11" dur="500"/>
                                        <p:tgtEl>
                                          <p:spTgt spid="98"/>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wipe(left)">
                                      <p:cBhvr>
                                        <p:cTn id="14" dur="500"/>
                                        <p:tgtEl>
                                          <p:spTgt spid="93"/>
                                        </p:tgtEl>
                                      </p:cBhvr>
                                    </p:animEffect>
                                  </p:childTnLst>
                                </p:cTn>
                              </p:par>
                              <p:par>
                                <p:cTn id="15" presetID="22" presetClass="entr" presetSubtype="8"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nodeType="with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wipe(left)">
                                      <p:cBhvr>
                                        <p:cTn id="20" dur="500"/>
                                        <p:tgtEl>
                                          <p:spTgt spid="95"/>
                                        </p:tgtEl>
                                      </p:cBhvr>
                                    </p:animEffect>
                                  </p:childTnLst>
                                </p:cTn>
                              </p:par>
                              <p:par>
                                <p:cTn id="21" presetID="22" presetClass="entr" presetSubtype="8" fill="hold" nodeType="with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wipe(left)">
                                      <p:cBhvr>
                                        <p:cTn id="23" dur="500"/>
                                        <p:tgtEl>
                                          <p:spTgt spid="94"/>
                                        </p:tgtEl>
                                      </p:cBhvr>
                                    </p:animEffect>
                                  </p:childTnLst>
                                </p:cTn>
                              </p:par>
                              <p:par>
                                <p:cTn id="24" presetID="2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22" presetClass="entr" presetSubtype="8" fill="hold" nodeType="withEffect">
                                  <p:stCondLst>
                                    <p:cond delay="0"/>
                                  </p:stCondLst>
                                  <p:childTnLst>
                                    <p:set>
                                      <p:cBhvr>
                                        <p:cTn id="28" dur="1" fill="hold">
                                          <p:stCondLst>
                                            <p:cond delay="0"/>
                                          </p:stCondLst>
                                        </p:cTn>
                                        <p:tgtEl>
                                          <p:spTgt spid="96"/>
                                        </p:tgtEl>
                                        <p:attrNameLst>
                                          <p:attrName>style.visibility</p:attrName>
                                        </p:attrNameLst>
                                      </p:cBhvr>
                                      <p:to>
                                        <p:strVal val="visible"/>
                                      </p:to>
                                    </p:set>
                                    <p:animEffect transition="in" filter="wipe(left)">
                                      <p:cBhvr>
                                        <p:cTn id="29" dur="500"/>
                                        <p:tgtEl>
                                          <p:spTgt spid="96"/>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left)">
                                      <p:cBhvr>
                                        <p:cTn id="38" dur="500"/>
                                        <p:tgtEl>
                                          <p:spTgt spid="9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9"/>
                                        </p:tgtEl>
                                        <p:attrNameLst>
                                          <p:attrName>style.visibility</p:attrName>
                                        </p:attrNameLst>
                                      </p:cBhvr>
                                      <p:to>
                                        <p:strVal val="visible"/>
                                      </p:to>
                                    </p:set>
                                    <p:animEffect transition="in" filter="wipe(left)">
                                      <p:cBhvr>
                                        <p:cTn id="4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 grpId="0" animBg="1"/>
      <p:bldP spid="92" grpId="0" animBg="1"/>
      <p:bldP spid="93" grpId="0" animBg="1"/>
      <p:bldP spid="98" grpId="0" animBg="1"/>
      <p:bldP spid="99"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Dual Mode</a:t>
            </a:r>
            <a:endParaRPr lang="en-US" dirty="0">
              <a:solidFill>
                <a:srgbClr val="00B050"/>
              </a:solidFill>
            </a:endParaRPr>
          </a:p>
        </p:txBody>
      </p:sp>
      <p:sp>
        <p:nvSpPr>
          <p:cNvPr id="7" name="TextBox 6"/>
          <p:cNvSpPr txBox="1"/>
          <p:nvPr/>
        </p:nvSpPr>
        <p:spPr>
          <a:xfrm>
            <a:off x="1342882" y="1179949"/>
            <a:ext cx="6886717" cy="461665"/>
          </a:xfrm>
          <a:prstGeom prst="rect">
            <a:avLst/>
          </a:prstGeom>
          <a:noFill/>
        </p:spPr>
        <p:txBody>
          <a:bodyPr wrap="square" rtlCol="0">
            <a:spAutoFit/>
          </a:bodyPr>
          <a:lstStyle/>
          <a:p>
            <a:r>
              <a:rPr lang="en-US" sz="2400" b="1" dirty="0" smtClean="0">
                <a:latin typeface="Corbel" pitchFamily="34" charset="0"/>
              </a:rPr>
              <a:t>Requests for un-owned pages can block</a:t>
            </a:r>
            <a:endParaRPr lang="en-US" sz="2400" b="1" dirty="0">
              <a:latin typeface="Corbel" pitchFamily="34" charset="0"/>
            </a:endParaRPr>
          </a:p>
        </p:txBody>
      </p:sp>
      <p:sp>
        <p:nvSpPr>
          <p:cNvPr id="8" name="TextBox 7"/>
          <p:cNvSpPr txBox="1"/>
          <p:nvPr/>
        </p:nvSpPr>
        <p:spPr>
          <a:xfrm>
            <a:off x="152400" y="4001869"/>
            <a:ext cx="1828800" cy="646331"/>
          </a:xfrm>
          <a:prstGeom prst="rect">
            <a:avLst/>
          </a:prstGeom>
          <a:noFill/>
        </p:spPr>
        <p:txBody>
          <a:bodyPr wrap="square" rtlCol="0">
            <a:spAutoFit/>
          </a:bodyPr>
          <a:lstStyle/>
          <a:p>
            <a:r>
              <a:rPr lang="en-US" b="1" dirty="0" smtClean="0">
                <a:latin typeface="Corbel" pitchFamily="34" charset="0"/>
              </a:rPr>
              <a:t>Old, still active transactions</a:t>
            </a:r>
            <a:endParaRPr lang="en-US" b="1" dirty="0">
              <a:latin typeface="Corbel" pitchFamily="34" charset="0"/>
            </a:endParaRPr>
          </a:p>
        </p:txBody>
      </p:sp>
      <p:sp>
        <p:nvSpPr>
          <p:cNvPr id="9" name="Left Brace 8"/>
          <p:cNvSpPr/>
          <p:nvPr/>
        </p:nvSpPr>
        <p:spPr>
          <a:xfrm>
            <a:off x="2171700" y="3966865"/>
            <a:ext cx="266700" cy="762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sp>
        <p:nvSpPr>
          <p:cNvPr id="10" name="TextBox 9"/>
          <p:cNvSpPr txBox="1"/>
          <p:nvPr/>
        </p:nvSpPr>
        <p:spPr>
          <a:xfrm>
            <a:off x="6705600" y="4126468"/>
            <a:ext cx="2133600" cy="369332"/>
          </a:xfrm>
          <a:prstGeom prst="rect">
            <a:avLst/>
          </a:prstGeom>
          <a:noFill/>
        </p:spPr>
        <p:txBody>
          <a:bodyPr wrap="square" rtlCol="0">
            <a:spAutoFit/>
          </a:bodyPr>
          <a:lstStyle/>
          <a:p>
            <a:r>
              <a:rPr lang="en-US" b="1" dirty="0">
                <a:latin typeface="Corbel" pitchFamily="34" charset="0"/>
              </a:rPr>
              <a:t>N</a:t>
            </a:r>
            <a:r>
              <a:rPr lang="en-US" b="1" dirty="0" smtClean="0">
                <a:latin typeface="Corbel" pitchFamily="34" charset="0"/>
              </a:rPr>
              <a:t>ew transactions</a:t>
            </a:r>
            <a:endParaRPr lang="en-US" b="1" dirty="0">
              <a:latin typeface="Corbel" pitchFamily="34" charset="0"/>
            </a:endParaRPr>
          </a:p>
        </p:txBody>
      </p:sp>
      <p:sp>
        <p:nvSpPr>
          <p:cNvPr id="2" name="Right Brace 1"/>
          <p:cNvSpPr/>
          <p:nvPr/>
        </p:nvSpPr>
        <p:spPr>
          <a:xfrm>
            <a:off x="6324600" y="3966865"/>
            <a:ext cx="381000" cy="762000"/>
          </a:xfrm>
          <a:prstGeom prst="righ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grpSp>
        <p:nvGrpSpPr>
          <p:cNvPr id="4" name="Group 10"/>
          <p:cNvGrpSpPr/>
          <p:nvPr/>
        </p:nvGrpSpPr>
        <p:grpSpPr>
          <a:xfrm>
            <a:off x="5638800" y="5396552"/>
            <a:ext cx="3422562" cy="928048"/>
            <a:chOff x="1981200" y="5396552"/>
            <a:chExt cx="3422562" cy="928048"/>
          </a:xfrm>
        </p:grpSpPr>
        <p:sp>
          <p:nvSpPr>
            <p:cNvPr id="12" name="Rectangle 11"/>
            <p:cNvSpPr/>
            <p:nvPr/>
          </p:nvSpPr>
          <p:spPr>
            <a:xfrm>
              <a:off x="1981200" y="5410200"/>
              <a:ext cx="67858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981200" y="5943600"/>
              <a:ext cx="678586" cy="38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2853649" y="5396552"/>
              <a:ext cx="2212465" cy="369332"/>
            </a:xfrm>
            <a:prstGeom prst="rect">
              <a:avLst/>
            </a:prstGeom>
            <a:noFill/>
            <a:ln>
              <a:noFill/>
            </a:ln>
          </p:spPr>
          <p:txBody>
            <a:bodyPr wrap="none" rtlCol="0">
              <a:spAutoFit/>
            </a:bodyPr>
            <a:lstStyle/>
            <a:p>
              <a:r>
                <a:rPr lang="en-US" dirty="0" smtClean="0">
                  <a:latin typeface="Corbel" pitchFamily="34" charset="0"/>
                </a:rPr>
                <a:t>Page owned by Node</a:t>
              </a:r>
              <a:endParaRPr lang="en-US" dirty="0">
                <a:latin typeface="Corbel" pitchFamily="34" charset="0"/>
              </a:endParaRPr>
            </a:p>
          </p:txBody>
        </p:sp>
        <p:sp>
          <p:nvSpPr>
            <p:cNvPr id="15" name="TextBox 14"/>
            <p:cNvSpPr txBox="1"/>
            <p:nvPr/>
          </p:nvSpPr>
          <p:spPr>
            <a:xfrm>
              <a:off x="2819400" y="5935640"/>
              <a:ext cx="2584362" cy="369332"/>
            </a:xfrm>
            <a:prstGeom prst="rect">
              <a:avLst/>
            </a:prstGeom>
            <a:noFill/>
            <a:ln>
              <a:noFill/>
            </a:ln>
          </p:spPr>
          <p:txBody>
            <a:bodyPr wrap="none" rtlCol="0">
              <a:spAutoFit/>
            </a:bodyPr>
            <a:lstStyle/>
            <a:p>
              <a:r>
                <a:rPr lang="en-US" dirty="0" smtClean="0">
                  <a:latin typeface="Corbel" pitchFamily="34" charset="0"/>
                </a:rPr>
                <a:t>Page not owned by Node</a:t>
              </a:r>
              <a:endParaRPr lang="en-US" dirty="0">
                <a:latin typeface="Corbel" pitchFamily="34" charset="0"/>
              </a:endParaRPr>
            </a:p>
          </p:txBody>
        </p:sp>
      </p:grpSp>
      <p:sp>
        <p:nvSpPr>
          <p:cNvPr id="67" name="Rectangle 66"/>
          <p:cNvSpPr/>
          <p:nvPr/>
        </p:nvSpPr>
        <p:spPr>
          <a:xfrm>
            <a:off x="2555750" y="1887835"/>
            <a:ext cx="1066799" cy="2895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6" name="Group 67"/>
          <p:cNvGrpSpPr/>
          <p:nvPr/>
        </p:nvGrpSpPr>
        <p:grpSpPr>
          <a:xfrm>
            <a:off x="2670049" y="1964035"/>
            <a:ext cx="838200" cy="1981200"/>
            <a:chOff x="2590800" y="1066800"/>
            <a:chExt cx="838200" cy="1371600"/>
          </a:xfrm>
        </p:grpSpPr>
        <p:grpSp>
          <p:nvGrpSpPr>
            <p:cNvPr id="11" name="Group 68"/>
            <p:cNvGrpSpPr/>
            <p:nvPr/>
          </p:nvGrpSpPr>
          <p:grpSpPr>
            <a:xfrm>
              <a:off x="2590800" y="1066800"/>
              <a:ext cx="838200" cy="1371600"/>
              <a:chOff x="2590800" y="1066800"/>
              <a:chExt cx="838200" cy="1371600"/>
            </a:xfrm>
          </p:grpSpPr>
          <p:sp>
            <p:nvSpPr>
              <p:cNvPr id="74" name="Rectangle 73"/>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5" name="Straight Connector 74"/>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76" name="Straight Connector 75"/>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77" name="Straight Connector 76"/>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78" name="Straight Connector 77"/>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16" name="Group 69"/>
            <p:cNvGrpSpPr/>
            <p:nvPr/>
          </p:nvGrpSpPr>
          <p:grpSpPr>
            <a:xfrm>
              <a:off x="2971800" y="1828800"/>
              <a:ext cx="53747" cy="304800"/>
              <a:chOff x="4683353" y="533400"/>
              <a:chExt cx="53747" cy="381000"/>
            </a:xfrm>
          </p:grpSpPr>
          <p:sp>
            <p:nvSpPr>
              <p:cNvPr id="71" name="Oval 70"/>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2" name="Oval 71"/>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3" name="Oval 72"/>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79" name="TextBox 78"/>
          <p:cNvSpPr txBox="1"/>
          <p:nvPr/>
        </p:nvSpPr>
        <p:spPr>
          <a:xfrm>
            <a:off x="2864399" y="1900535"/>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80" name="TextBox 79"/>
          <p:cNvSpPr txBox="1"/>
          <p:nvPr/>
        </p:nvSpPr>
        <p:spPr>
          <a:xfrm>
            <a:off x="2885949" y="2280503"/>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81" name="TextBox 80"/>
          <p:cNvSpPr txBox="1"/>
          <p:nvPr/>
        </p:nvSpPr>
        <p:spPr>
          <a:xfrm>
            <a:off x="2911349" y="3575903"/>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82" name="TextBox 81"/>
          <p:cNvSpPr txBox="1"/>
          <p:nvPr/>
        </p:nvSpPr>
        <p:spPr>
          <a:xfrm>
            <a:off x="2631950" y="3933448"/>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a:solidFill>
                  <a:schemeClr val="accent6">
                    <a:lumMod val="50000"/>
                  </a:schemeClr>
                </a:solidFill>
                <a:latin typeface="+mj-lt"/>
                <a:cs typeface="Times New Roman" pitchFamily="18" charset="0"/>
              </a:rPr>
              <a:t>S</a:t>
            </a:r>
            <a:r>
              <a:rPr lang="en-US" sz="2200" i="1" baseline="-25000" dirty="0" smtClean="0">
                <a:solidFill>
                  <a:schemeClr val="accent6">
                    <a:lumMod val="50000"/>
                  </a:schemeClr>
                </a:solidFill>
                <a:latin typeface="+mj-lt"/>
                <a:cs typeface="Times New Roman" pitchFamily="18" charset="0"/>
              </a:rPr>
              <a:t>k+1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a:solidFill>
                  <a:schemeClr val="accent6">
                    <a:lumMod val="50000"/>
                  </a:schemeClr>
                </a:solidFill>
                <a:latin typeface="+mj-lt"/>
                <a:cs typeface="Times New Roman" pitchFamily="18" charset="0"/>
              </a:rPr>
              <a:t>S</a:t>
            </a:r>
            <a:r>
              <a:rPr lang="en-US" sz="2200" i="1" baseline="-25000" dirty="0" err="1" smtClean="0">
                <a:solidFill>
                  <a:schemeClr val="accent6">
                    <a:lumMod val="50000"/>
                  </a:schemeClr>
                </a:solidFill>
                <a:latin typeface="+mj-lt"/>
                <a:cs typeface="Times New Roman" pitchFamily="18" charset="0"/>
              </a:rPr>
              <a:t>l</a:t>
            </a:r>
            <a:endParaRPr lang="en-US" sz="2200" i="1" baseline="-25000" dirty="0">
              <a:solidFill>
                <a:schemeClr val="accent6">
                  <a:lumMod val="50000"/>
                </a:schemeClr>
              </a:solidFill>
              <a:latin typeface="+mj-lt"/>
              <a:cs typeface="Times New Roman" pitchFamily="18" charset="0"/>
            </a:endParaRPr>
          </a:p>
        </p:txBody>
      </p:sp>
      <p:sp>
        <p:nvSpPr>
          <p:cNvPr id="83" name="Rectangle 82"/>
          <p:cNvSpPr/>
          <p:nvPr/>
        </p:nvSpPr>
        <p:spPr>
          <a:xfrm>
            <a:off x="5184650" y="1887835"/>
            <a:ext cx="1066799" cy="289560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17" name="Group 83"/>
          <p:cNvGrpSpPr/>
          <p:nvPr/>
        </p:nvGrpSpPr>
        <p:grpSpPr>
          <a:xfrm>
            <a:off x="5298949" y="1964035"/>
            <a:ext cx="838200" cy="1981200"/>
            <a:chOff x="2590800" y="1066800"/>
            <a:chExt cx="838200" cy="1371600"/>
          </a:xfrm>
        </p:grpSpPr>
        <p:grpSp>
          <p:nvGrpSpPr>
            <p:cNvPr id="18" name="Group 84"/>
            <p:cNvGrpSpPr/>
            <p:nvPr/>
          </p:nvGrpSpPr>
          <p:grpSpPr>
            <a:xfrm>
              <a:off x="2590800" y="1066800"/>
              <a:ext cx="838200" cy="1371600"/>
              <a:chOff x="2590800" y="1066800"/>
              <a:chExt cx="838200" cy="1371600"/>
            </a:xfrm>
          </p:grpSpPr>
          <p:sp>
            <p:nvSpPr>
              <p:cNvPr id="90" name="Rectangle 89"/>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91" name="Straight Connector 90"/>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92" name="Straight Connector 91"/>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93" name="Straight Connector 92"/>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94" name="Straight Connector 93"/>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19" name="Group 85"/>
            <p:cNvGrpSpPr/>
            <p:nvPr/>
          </p:nvGrpSpPr>
          <p:grpSpPr>
            <a:xfrm>
              <a:off x="2971800" y="1828800"/>
              <a:ext cx="53747" cy="304800"/>
              <a:chOff x="4683353" y="533400"/>
              <a:chExt cx="53747" cy="381000"/>
            </a:xfrm>
          </p:grpSpPr>
          <p:sp>
            <p:nvSpPr>
              <p:cNvPr id="87" name="Oval 86"/>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88" name="Oval 87"/>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89" name="Oval 88"/>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95" name="Rectangle 94"/>
          <p:cNvSpPr/>
          <p:nvPr/>
        </p:nvSpPr>
        <p:spPr>
          <a:xfrm>
            <a:off x="5313711" y="1989913"/>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6" name="Rectangle 95"/>
          <p:cNvSpPr/>
          <p:nvPr/>
        </p:nvSpPr>
        <p:spPr>
          <a:xfrm>
            <a:off x="5319797" y="2324675"/>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7" name="Rectangle 96"/>
          <p:cNvSpPr/>
          <p:nvPr/>
        </p:nvSpPr>
        <p:spPr>
          <a:xfrm>
            <a:off x="2683799" y="2643226"/>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8" name="Rectangle 97"/>
          <p:cNvSpPr/>
          <p:nvPr/>
        </p:nvSpPr>
        <p:spPr>
          <a:xfrm>
            <a:off x="5319797" y="3637327"/>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9" name="TextBox 98"/>
          <p:cNvSpPr txBox="1"/>
          <p:nvPr/>
        </p:nvSpPr>
        <p:spPr>
          <a:xfrm>
            <a:off x="5298950" y="3945235"/>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smtClean="0">
                <a:solidFill>
                  <a:schemeClr val="accent6">
                    <a:lumMod val="50000"/>
                  </a:schemeClr>
                </a:solidFill>
                <a:latin typeface="+mj-lt"/>
                <a:cs typeface="Times New Roman" pitchFamily="18" charset="0"/>
              </a:rPr>
              <a:t>D1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smtClean="0">
                <a:solidFill>
                  <a:schemeClr val="accent6">
                    <a:lumMod val="50000"/>
                  </a:schemeClr>
                </a:solidFill>
                <a:latin typeface="+mj-lt"/>
                <a:cs typeface="Times New Roman" pitchFamily="18" charset="0"/>
              </a:rPr>
              <a:t>Dm</a:t>
            </a:r>
            <a:endParaRPr lang="en-US" sz="2200" i="1" baseline="-25000" dirty="0">
              <a:solidFill>
                <a:schemeClr val="accent6">
                  <a:lumMod val="50000"/>
                </a:schemeClr>
              </a:solidFill>
              <a:latin typeface="+mj-lt"/>
              <a:cs typeface="Times New Roman" pitchFamily="18" charset="0"/>
            </a:endParaRPr>
          </a:p>
        </p:txBody>
      </p:sp>
      <p:cxnSp>
        <p:nvCxnSpPr>
          <p:cNvPr id="100" name="Straight Arrow Connector 99"/>
          <p:cNvCxnSpPr/>
          <p:nvPr/>
        </p:nvCxnSpPr>
        <p:spPr>
          <a:xfrm flipH="1">
            <a:off x="3622549" y="2654756"/>
            <a:ext cx="1562101" cy="184666"/>
          </a:xfrm>
          <a:prstGeom prst="straightConnector1">
            <a:avLst/>
          </a:prstGeom>
          <a:noFill/>
          <a:ln w="38100" cap="flat" cmpd="sng" algn="ctr">
            <a:solidFill>
              <a:srgbClr val="4BACC6"/>
            </a:solidFill>
            <a:prstDash val="sysDash"/>
            <a:tailEnd type="arrow"/>
          </a:ln>
          <a:effectLst>
            <a:outerShdw blurRad="40000" dist="23000" dir="5400000" rotWithShape="0">
              <a:srgbClr val="000000">
                <a:alpha val="35000"/>
              </a:srgbClr>
            </a:outerShdw>
          </a:effectLst>
        </p:spPr>
      </p:cxnSp>
      <p:sp>
        <p:nvSpPr>
          <p:cNvPr id="116" name="Rectangle 115"/>
          <p:cNvSpPr/>
          <p:nvPr/>
        </p:nvSpPr>
        <p:spPr>
          <a:xfrm>
            <a:off x="5308500" y="2641056"/>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cxnSp>
        <p:nvCxnSpPr>
          <p:cNvPr id="101" name="Straight Arrow Connector 100"/>
          <p:cNvCxnSpPr/>
          <p:nvPr/>
        </p:nvCxnSpPr>
        <p:spPr>
          <a:xfrm>
            <a:off x="3622549" y="2991822"/>
            <a:ext cx="1562101" cy="177800"/>
          </a:xfrm>
          <a:prstGeom prst="straightConnector1">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sp>
        <p:nvSpPr>
          <p:cNvPr id="102" name="TextBox 101"/>
          <p:cNvSpPr txBox="1"/>
          <p:nvPr/>
        </p:nvSpPr>
        <p:spPr>
          <a:xfrm>
            <a:off x="5507883" y="2602633"/>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103" name="TextBox 102"/>
          <p:cNvSpPr txBox="1"/>
          <p:nvPr/>
        </p:nvSpPr>
        <p:spPr>
          <a:xfrm>
            <a:off x="3508249" y="1866781"/>
            <a:ext cx="1790700" cy="707886"/>
          </a:xfrm>
          <a:prstGeom prst="rect">
            <a:avLst/>
          </a:prstGeom>
          <a:noFill/>
        </p:spPr>
        <p:txBody>
          <a:bodyPr wrap="square" rtlCol="0">
            <a:spAutoFit/>
          </a:bodyPr>
          <a:lstStyle/>
          <a:p>
            <a:pPr algn="ctr"/>
            <a:r>
              <a:rPr lang="en-US" sz="2000" i="1" dirty="0" smtClean="0">
                <a:latin typeface="+mj-lt"/>
                <a:cs typeface="Times New Roman" pitchFamily="18" charset="0"/>
              </a:rPr>
              <a:t>P</a:t>
            </a:r>
            <a:r>
              <a:rPr lang="en-US" sz="2000" i="1" baseline="-25000" dirty="0" smtClean="0">
                <a:latin typeface="+mj-lt"/>
                <a:cs typeface="Times New Roman" pitchFamily="18" charset="0"/>
              </a:rPr>
              <a:t>3</a:t>
            </a:r>
            <a:r>
              <a:rPr lang="en-US" sz="2000" i="1" dirty="0" smtClean="0">
                <a:latin typeface="+mj-lt"/>
                <a:cs typeface="Times New Roman" pitchFamily="18" charset="0"/>
              </a:rPr>
              <a:t> accessed by </a:t>
            </a:r>
            <a:r>
              <a:rPr lang="en-US" sz="2000" i="1" dirty="0" err="1" smtClean="0">
                <a:latin typeface="+mj-lt"/>
                <a:cs typeface="Times New Roman" pitchFamily="18" charset="0"/>
              </a:rPr>
              <a:t>T</a:t>
            </a:r>
            <a:r>
              <a:rPr lang="en-US" sz="2000" i="1" baseline="-25000" dirty="0" err="1" smtClean="0">
                <a:latin typeface="+mj-lt"/>
                <a:cs typeface="Times New Roman" pitchFamily="18" charset="0"/>
              </a:rPr>
              <a:t>Di</a:t>
            </a:r>
            <a:endParaRPr lang="en-US" sz="2000" i="1" baseline="-25000" dirty="0">
              <a:latin typeface="+mj-lt"/>
              <a:cs typeface="Times New Roman" pitchFamily="18" charset="0"/>
            </a:endParaRPr>
          </a:p>
        </p:txBody>
      </p:sp>
      <p:sp>
        <p:nvSpPr>
          <p:cNvPr id="104" name="TextBox 103"/>
          <p:cNvSpPr txBox="1"/>
          <p:nvPr/>
        </p:nvSpPr>
        <p:spPr>
          <a:xfrm>
            <a:off x="3736849" y="3204626"/>
            <a:ext cx="1333500" cy="1015663"/>
          </a:xfrm>
          <a:prstGeom prst="rect">
            <a:avLst/>
          </a:prstGeom>
          <a:noFill/>
        </p:spPr>
        <p:txBody>
          <a:bodyPr wrap="square" rtlCol="0">
            <a:spAutoFit/>
          </a:bodyPr>
          <a:lstStyle/>
          <a:p>
            <a:pPr algn="ctr"/>
            <a:r>
              <a:rPr lang="en-US" sz="2000" i="1" dirty="0" smtClean="0">
                <a:latin typeface="+mj-lt"/>
                <a:cs typeface="Times New Roman" pitchFamily="18" charset="0"/>
              </a:rPr>
              <a:t>P</a:t>
            </a:r>
            <a:r>
              <a:rPr lang="en-US" sz="2000" i="1" baseline="-25000" dirty="0" smtClean="0">
                <a:latin typeface="+mj-lt"/>
                <a:cs typeface="Times New Roman" pitchFamily="18" charset="0"/>
              </a:rPr>
              <a:t>3</a:t>
            </a:r>
            <a:r>
              <a:rPr lang="en-US" sz="2000" i="1" dirty="0" smtClean="0">
                <a:latin typeface="+mj-lt"/>
                <a:cs typeface="Times New Roman" pitchFamily="18" charset="0"/>
              </a:rPr>
              <a:t> </a:t>
            </a:r>
            <a:r>
              <a:rPr lang="en-US" sz="2000" b="1" i="1" dirty="0" smtClean="0">
                <a:latin typeface="+mj-lt"/>
                <a:cs typeface="Times New Roman" pitchFamily="18" charset="0"/>
              </a:rPr>
              <a:t>pulled</a:t>
            </a:r>
            <a:r>
              <a:rPr lang="en-US" sz="2000" i="1" dirty="0" smtClean="0">
                <a:latin typeface="+mj-lt"/>
                <a:cs typeface="Times New Roman" pitchFamily="18" charset="0"/>
              </a:rPr>
              <a:t> from source</a:t>
            </a:r>
            <a:endParaRPr lang="en-US" sz="2000" i="1" baseline="-25000" dirty="0">
              <a:latin typeface="+mj-lt"/>
              <a:cs typeface="Times New Roman" pitchFamily="18" charset="0"/>
            </a:endParaRPr>
          </a:p>
        </p:txBody>
      </p:sp>
      <p:sp>
        <p:nvSpPr>
          <p:cNvPr id="105" name="TextBox 104"/>
          <p:cNvSpPr txBox="1"/>
          <p:nvPr/>
        </p:nvSpPr>
        <p:spPr>
          <a:xfrm>
            <a:off x="2581149" y="4796135"/>
            <a:ext cx="1039067" cy="461665"/>
          </a:xfrm>
          <a:prstGeom prst="rect">
            <a:avLst/>
          </a:prstGeom>
          <a:noFill/>
        </p:spPr>
        <p:txBody>
          <a:bodyPr wrap="none" rtlCol="0">
            <a:spAutoFit/>
          </a:bodyPr>
          <a:lstStyle/>
          <a:p>
            <a:r>
              <a:rPr lang="en-US" sz="2400" dirty="0" smtClean="0">
                <a:latin typeface="+mj-lt"/>
                <a:cs typeface="Times New Roman" pitchFamily="18" charset="0"/>
              </a:rPr>
              <a:t>Source</a:t>
            </a:r>
            <a:endParaRPr lang="en-US" sz="2400" dirty="0">
              <a:latin typeface="+mj-lt"/>
              <a:cs typeface="Times New Roman" pitchFamily="18" charset="0"/>
            </a:endParaRPr>
          </a:p>
        </p:txBody>
      </p:sp>
      <p:sp>
        <p:nvSpPr>
          <p:cNvPr id="106" name="TextBox 105"/>
          <p:cNvSpPr txBox="1"/>
          <p:nvPr/>
        </p:nvSpPr>
        <p:spPr>
          <a:xfrm>
            <a:off x="4932179" y="4783435"/>
            <a:ext cx="1621021" cy="461665"/>
          </a:xfrm>
          <a:prstGeom prst="rect">
            <a:avLst/>
          </a:prstGeom>
          <a:noFill/>
        </p:spPr>
        <p:txBody>
          <a:bodyPr wrap="none" rtlCol="0">
            <a:spAutoFit/>
          </a:bodyPr>
          <a:lstStyle/>
          <a:p>
            <a:pPr algn="ctr"/>
            <a:r>
              <a:rPr lang="en-US" sz="2400" dirty="0" smtClean="0">
                <a:latin typeface="+mj-lt"/>
                <a:cs typeface="Times New Roman" pitchFamily="18" charset="0"/>
              </a:rPr>
              <a:t>Destination</a:t>
            </a:r>
            <a:endParaRPr lang="en-US" sz="2400" dirty="0">
              <a:latin typeface="+mj-lt"/>
              <a:cs typeface="Times New Roman" pitchFamily="18" charset="0"/>
            </a:endParaRPr>
          </a:p>
        </p:txBody>
      </p:sp>
      <p:sp>
        <p:nvSpPr>
          <p:cNvPr id="107" name="TextBox 106"/>
          <p:cNvSpPr txBox="1"/>
          <p:nvPr/>
        </p:nvSpPr>
        <p:spPr>
          <a:xfrm>
            <a:off x="5518700" y="1936690"/>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108" name="TextBox 107"/>
          <p:cNvSpPr txBox="1"/>
          <p:nvPr/>
        </p:nvSpPr>
        <p:spPr>
          <a:xfrm>
            <a:off x="5514850" y="225522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109" name="TextBox 108"/>
          <p:cNvSpPr txBox="1"/>
          <p:nvPr/>
        </p:nvSpPr>
        <p:spPr>
          <a:xfrm>
            <a:off x="2885950" y="259812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110" name="TextBox 109"/>
          <p:cNvSpPr txBox="1"/>
          <p:nvPr/>
        </p:nvSpPr>
        <p:spPr>
          <a:xfrm>
            <a:off x="5518700" y="3563322"/>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111" name="Rectangle 110"/>
          <p:cNvSpPr/>
          <p:nvPr/>
        </p:nvSpPr>
        <p:spPr>
          <a:xfrm>
            <a:off x="5314688" y="2979120"/>
            <a:ext cx="804672" cy="60350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20" name="Group 111"/>
          <p:cNvGrpSpPr/>
          <p:nvPr/>
        </p:nvGrpSpPr>
        <p:grpSpPr>
          <a:xfrm>
            <a:off x="5667250" y="3093422"/>
            <a:ext cx="53747" cy="440267"/>
            <a:chOff x="6575653" y="2790680"/>
            <a:chExt cx="53747" cy="440267"/>
          </a:xfrm>
        </p:grpSpPr>
        <p:sp>
          <p:nvSpPr>
            <p:cNvPr id="113" name="Oval 112"/>
            <p:cNvSpPr/>
            <p:nvPr/>
          </p:nvSpPr>
          <p:spPr>
            <a:xfrm>
              <a:off x="6575653" y="2790680"/>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14" name="Oval 113"/>
            <p:cNvSpPr/>
            <p:nvPr/>
          </p:nvSpPr>
          <p:spPr>
            <a:xfrm>
              <a:off x="6583681" y="2966787"/>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15" name="Oval 114"/>
            <p:cNvSpPr/>
            <p:nvPr/>
          </p:nvSpPr>
          <p:spPr>
            <a:xfrm>
              <a:off x="6583681" y="3178116"/>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sp>
        <p:nvSpPr>
          <p:cNvPr id="117" name="TextBox 116"/>
          <p:cNvSpPr txBox="1"/>
          <p:nvPr/>
        </p:nvSpPr>
        <p:spPr>
          <a:xfrm>
            <a:off x="1066800" y="5473975"/>
            <a:ext cx="4514496" cy="461665"/>
          </a:xfrm>
          <a:prstGeom prst="rect">
            <a:avLst/>
          </a:prstGeom>
          <a:noFill/>
        </p:spPr>
        <p:txBody>
          <a:bodyPr wrap="square" rtlCol="0">
            <a:spAutoFit/>
          </a:bodyPr>
          <a:lstStyle/>
          <a:p>
            <a:r>
              <a:rPr lang="en-US" sz="2400" b="1" dirty="0" smtClean="0">
                <a:latin typeface="Corbel" pitchFamily="34" charset="0"/>
              </a:rPr>
              <a:t>Index wireframes remain frozen</a:t>
            </a:r>
            <a:endParaRPr lang="en-US" sz="2400" b="1" dirty="0">
              <a:latin typeface="Corbel" pitchFamily="34" charset="0"/>
            </a:endParaRPr>
          </a:p>
        </p:txBody>
      </p:sp>
    </p:spTree>
    <p:custDataLst>
      <p:tags r:id="rId1"/>
    </p:custDataLst>
    <p:extLst>
      <p:ext uri="{BB962C8B-B14F-4D97-AF65-F5344CB8AC3E}">
        <p14:creationId xmlns="" xmlns:p14="http://schemas.microsoft.com/office/powerpoint/2010/main" val="1944020316"/>
      </p:ext>
    </p:extLst>
  </p:cSld>
  <p:clrMapOvr>
    <a:masterClrMapping/>
  </p:clrMapOvr>
  <mc:AlternateContent xmlns:mc="http://schemas.openxmlformats.org/markup-compatibility/2006">
    <mc:Choice xmlns="" xmlns:p14="http://schemas.microsoft.com/office/powerpoint/2010/main" Requires="p14">
      <p:transition spd="slow" p14:dur="2000" advTm="67975"/>
    </mc:Choice>
    <mc:Fallback>
      <p:transition spd="slow" advTm="6797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3"/>
                                        </p:tgtEl>
                                        <p:attrNameLst>
                                          <p:attrName>style.visibility</p:attrName>
                                        </p:attrNameLst>
                                      </p:cBhvr>
                                      <p:to>
                                        <p:strVal val="visible"/>
                                      </p:to>
                                    </p:set>
                                    <p:animEffect transition="in" filter="fade">
                                      <p:cBhvr>
                                        <p:cTn id="18" dur="500"/>
                                        <p:tgtEl>
                                          <p:spTgt spid="10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100"/>
                                        </p:tgtEl>
                                        <p:attrNameLst>
                                          <p:attrName>style.visibility</p:attrName>
                                        </p:attrNameLst>
                                      </p:cBhvr>
                                      <p:to>
                                        <p:strVal val="visible"/>
                                      </p:to>
                                    </p:set>
                                    <p:animEffect transition="in" filter="wipe(right)">
                                      <p:cBhvr>
                                        <p:cTn id="23" dur="500"/>
                                        <p:tgtEl>
                                          <p:spTgt spid="100"/>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fade">
                                      <p:cBhvr>
                                        <p:cTn id="32" dur="500"/>
                                        <p:tgtEl>
                                          <p:spTgt spid="9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04"/>
                                        </p:tgtEl>
                                        <p:attrNameLst>
                                          <p:attrName>style.visibility</p:attrName>
                                        </p:attrNameLst>
                                      </p:cBhvr>
                                      <p:to>
                                        <p:strVal val="visible"/>
                                      </p:to>
                                    </p:set>
                                    <p:animEffect transition="in" filter="fade">
                                      <p:cBhvr>
                                        <p:cTn id="36" dur="500"/>
                                        <p:tgtEl>
                                          <p:spTgt spid="104"/>
                                        </p:tgtEl>
                                      </p:cBhvr>
                                    </p:animEffect>
                                  </p:childTnLst>
                                </p:cTn>
                              </p:par>
                              <p:par>
                                <p:cTn id="37" presetID="22" presetClass="entr" presetSubtype="8" fill="hold" nodeType="with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wipe(left)">
                                      <p:cBhvr>
                                        <p:cTn id="39" dur="500"/>
                                        <p:tgtEl>
                                          <p:spTgt spid="101"/>
                                        </p:tgtEl>
                                      </p:cBhvr>
                                    </p:animEffect>
                                  </p:childTnLst>
                                </p:cTn>
                              </p:par>
                            </p:childTnLst>
                          </p:cTn>
                        </p:par>
                        <p:par>
                          <p:cTn id="40" fill="hold">
                            <p:stCondLst>
                              <p:cond delay="1000"/>
                            </p:stCondLst>
                            <p:childTnLst>
                              <p:par>
                                <p:cTn id="41" presetID="22" presetClass="exit" presetSubtype="4" fill="hold" grpId="0" nodeType="afterEffect">
                                  <p:stCondLst>
                                    <p:cond delay="0"/>
                                  </p:stCondLst>
                                  <p:childTnLst>
                                    <p:animEffect transition="out" filter="wipe(down)">
                                      <p:cBhvr>
                                        <p:cTn id="42" dur="500"/>
                                        <p:tgtEl>
                                          <p:spTgt spid="116"/>
                                        </p:tgtEl>
                                      </p:cBhvr>
                                    </p:animEffect>
                                    <p:set>
                                      <p:cBhvr>
                                        <p:cTn id="43" dur="1" fill="hold">
                                          <p:stCondLst>
                                            <p:cond delay="499"/>
                                          </p:stCondLst>
                                        </p:cTn>
                                        <p:tgtEl>
                                          <p:spTgt spid="1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2" grpId="0" animBg="1"/>
      <p:bldP spid="97" grpId="0" animBg="1"/>
      <p:bldP spid="99" grpId="0"/>
      <p:bldP spid="116" grpId="0" animBg="1"/>
      <p:bldP spid="103" grpId="0"/>
      <p:bldP spid="10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Finish Mode</a:t>
            </a:r>
            <a:endParaRPr lang="en-US" dirty="0">
              <a:solidFill>
                <a:srgbClr val="00B050"/>
              </a:solidFill>
            </a:endParaRPr>
          </a:p>
        </p:txBody>
      </p:sp>
      <p:sp>
        <p:nvSpPr>
          <p:cNvPr id="2" name="TextBox 1"/>
          <p:cNvSpPr txBox="1"/>
          <p:nvPr/>
        </p:nvSpPr>
        <p:spPr>
          <a:xfrm>
            <a:off x="1055106" y="1137707"/>
            <a:ext cx="7022093" cy="461665"/>
          </a:xfrm>
          <a:prstGeom prst="rect">
            <a:avLst/>
          </a:prstGeom>
          <a:noFill/>
        </p:spPr>
        <p:txBody>
          <a:bodyPr wrap="square" rtlCol="0">
            <a:spAutoFit/>
          </a:bodyPr>
          <a:lstStyle/>
          <a:p>
            <a:r>
              <a:rPr lang="en-US" sz="2400" b="1" dirty="0" smtClean="0">
                <a:latin typeface="Corbel" pitchFamily="34" charset="0"/>
              </a:rPr>
              <a:t>Pages can be </a:t>
            </a:r>
            <a:r>
              <a:rPr lang="en-US" sz="2400" b="1" dirty="0" smtClean="0">
                <a:solidFill>
                  <a:srgbClr val="FF0000"/>
                </a:solidFill>
                <a:latin typeface="Corbel" pitchFamily="34" charset="0"/>
              </a:rPr>
              <a:t>pulled</a:t>
            </a:r>
            <a:r>
              <a:rPr lang="en-US" sz="2400" b="1" dirty="0" smtClean="0">
                <a:latin typeface="Corbel" pitchFamily="34" charset="0"/>
              </a:rPr>
              <a:t> by the destination, if needed</a:t>
            </a:r>
            <a:endParaRPr lang="en-US" sz="2400" b="1" dirty="0">
              <a:latin typeface="Corbel" pitchFamily="34" charset="0"/>
            </a:endParaRPr>
          </a:p>
        </p:txBody>
      </p:sp>
      <p:sp>
        <p:nvSpPr>
          <p:cNvPr id="7" name="TextBox 6"/>
          <p:cNvSpPr txBox="1"/>
          <p:nvPr/>
        </p:nvSpPr>
        <p:spPr>
          <a:xfrm>
            <a:off x="647700" y="4163199"/>
            <a:ext cx="1409700" cy="369332"/>
          </a:xfrm>
          <a:prstGeom prst="rect">
            <a:avLst/>
          </a:prstGeom>
          <a:noFill/>
        </p:spPr>
        <p:txBody>
          <a:bodyPr wrap="square" rtlCol="0">
            <a:spAutoFit/>
          </a:bodyPr>
          <a:lstStyle/>
          <a:p>
            <a:r>
              <a:rPr lang="en-US" b="1" dirty="0" smtClean="0">
                <a:latin typeface="Corbel" pitchFamily="34" charset="0"/>
              </a:rPr>
              <a:t>Completed</a:t>
            </a:r>
            <a:endParaRPr lang="en-US" b="1" dirty="0">
              <a:latin typeface="Corbel" pitchFamily="34" charset="0"/>
            </a:endParaRPr>
          </a:p>
        </p:txBody>
      </p:sp>
      <p:sp>
        <p:nvSpPr>
          <p:cNvPr id="8" name="Left Brace 7"/>
          <p:cNvSpPr/>
          <p:nvPr/>
        </p:nvSpPr>
        <p:spPr>
          <a:xfrm>
            <a:off x="2171700" y="3966865"/>
            <a:ext cx="266700" cy="762000"/>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orbel" pitchFamily="34" charset="0"/>
            </a:endParaRPr>
          </a:p>
        </p:txBody>
      </p:sp>
      <p:grpSp>
        <p:nvGrpSpPr>
          <p:cNvPr id="4" name="Group 8"/>
          <p:cNvGrpSpPr/>
          <p:nvPr/>
        </p:nvGrpSpPr>
        <p:grpSpPr>
          <a:xfrm>
            <a:off x="5638800" y="5338437"/>
            <a:ext cx="3422562" cy="928048"/>
            <a:chOff x="1981200" y="5396552"/>
            <a:chExt cx="3422562" cy="928048"/>
          </a:xfrm>
        </p:grpSpPr>
        <p:sp>
          <p:nvSpPr>
            <p:cNvPr id="10" name="Rectangle 9"/>
            <p:cNvSpPr/>
            <p:nvPr/>
          </p:nvSpPr>
          <p:spPr>
            <a:xfrm>
              <a:off x="1981200" y="5410200"/>
              <a:ext cx="67858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981200" y="5943600"/>
              <a:ext cx="678586" cy="38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2853649" y="5396552"/>
              <a:ext cx="2212465" cy="369332"/>
            </a:xfrm>
            <a:prstGeom prst="rect">
              <a:avLst/>
            </a:prstGeom>
            <a:noFill/>
            <a:ln>
              <a:noFill/>
            </a:ln>
          </p:spPr>
          <p:txBody>
            <a:bodyPr wrap="none" rtlCol="0">
              <a:spAutoFit/>
            </a:bodyPr>
            <a:lstStyle/>
            <a:p>
              <a:r>
                <a:rPr lang="en-US" dirty="0" smtClean="0">
                  <a:latin typeface="Corbel" pitchFamily="34" charset="0"/>
                </a:rPr>
                <a:t>Page owned by Node</a:t>
              </a:r>
              <a:endParaRPr lang="en-US" dirty="0">
                <a:latin typeface="Corbel" pitchFamily="34" charset="0"/>
              </a:endParaRPr>
            </a:p>
          </p:txBody>
        </p:sp>
        <p:sp>
          <p:nvSpPr>
            <p:cNvPr id="13" name="TextBox 12"/>
            <p:cNvSpPr txBox="1"/>
            <p:nvPr/>
          </p:nvSpPr>
          <p:spPr>
            <a:xfrm>
              <a:off x="2819400" y="5935640"/>
              <a:ext cx="2584362" cy="369332"/>
            </a:xfrm>
            <a:prstGeom prst="rect">
              <a:avLst/>
            </a:prstGeom>
            <a:noFill/>
            <a:ln>
              <a:noFill/>
            </a:ln>
          </p:spPr>
          <p:txBody>
            <a:bodyPr wrap="none" rtlCol="0">
              <a:spAutoFit/>
            </a:bodyPr>
            <a:lstStyle/>
            <a:p>
              <a:r>
                <a:rPr lang="en-US" dirty="0" smtClean="0">
                  <a:latin typeface="Corbel" pitchFamily="34" charset="0"/>
                </a:rPr>
                <a:t>Page not owned by Node</a:t>
              </a:r>
              <a:endParaRPr lang="en-US" dirty="0">
                <a:latin typeface="Corbel" pitchFamily="34" charset="0"/>
              </a:endParaRPr>
            </a:p>
          </p:txBody>
        </p:sp>
      </p:grpSp>
      <p:sp>
        <p:nvSpPr>
          <p:cNvPr id="61" name="Rectangle 60"/>
          <p:cNvSpPr/>
          <p:nvPr/>
        </p:nvSpPr>
        <p:spPr>
          <a:xfrm>
            <a:off x="2544395" y="1904538"/>
            <a:ext cx="1066799" cy="2895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6" name="Group 61"/>
          <p:cNvGrpSpPr/>
          <p:nvPr/>
        </p:nvGrpSpPr>
        <p:grpSpPr>
          <a:xfrm>
            <a:off x="2658694" y="1980738"/>
            <a:ext cx="838200" cy="1981200"/>
            <a:chOff x="2590800" y="1066800"/>
            <a:chExt cx="838200" cy="1371600"/>
          </a:xfrm>
        </p:grpSpPr>
        <p:sp>
          <p:nvSpPr>
            <p:cNvPr id="63" name="Rectangle 62"/>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64" name="Straight Connector 63"/>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65" name="Straight Connector 64"/>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66" name="Straight Connector 65"/>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67" name="Straight Connector 66"/>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sp>
        <p:nvSpPr>
          <p:cNvPr id="68" name="TextBox 67"/>
          <p:cNvSpPr txBox="1"/>
          <p:nvPr/>
        </p:nvSpPr>
        <p:spPr>
          <a:xfrm>
            <a:off x="2899994" y="3592606"/>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69" name="Rectangle 68"/>
          <p:cNvSpPr/>
          <p:nvPr/>
        </p:nvSpPr>
        <p:spPr>
          <a:xfrm>
            <a:off x="5212593" y="1904538"/>
            <a:ext cx="1066799" cy="289560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9" name="Group 69"/>
          <p:cNvGrpSpPr/>
          <p:nvPr/>
        </p:nvGrpSpPr>
        <p:grpSpPr>
          <a:xfrm>
            <a:off x="5326892" y="1980738"/>
            <a:ext cx="838200" cy="1981200"/>
            <a:chOff x="2590800" y="1066800"/>
            <a:chExt cx="838200" cy="1371600"/>
          </a:xfrm>
        </p:grpSpPr>
        <p:grpSp>
          <p:nvGrpSpPr>
            <p:cNvPr id="14" name="Group 70"/>
            <p:cNvGrpSpPr/>
            <p:nvPr/>
          </p:nvGrpSpPr>
          <p:grpSpPr>
            <a:xfrm>
              <a:off x="2590800" y="1066800"/>
              <a:ext cx="838200" cy="1371600"/>
              <a:chOff x="2590800" y="1066800"/>
              <a:chExt cx="838200" cy="1371600"/>
            </a:xfrm>
          </p:grpSpPr>
          <p:sp>
            <p:nvSpPr>
              <p:cNvPr id="75" name="Rectangle 74"/>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6" name="Straight Connector 75"/>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77" name="Straight Connector 76"/>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78" name="Straight Connector 77"/>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79" name="Straight Connector 78"/>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15" name="Group 71"/>
            <p:cNvGrpSpPr/>
            <p:nvPr/>
          </p:nvGrpSpPr>
          <p:grpSpPr>
            <a:xfrm>
              <a:off x="2979828" y="1950720"/>
              <a:ext cx="45719" cy="182880"/>
              <a:chOff x="4691381" y="685800"/>
              <a:chExt cx="45719" cy="228600"/>
            </a:xfrm>
          </p:grpSpPr>
          <p:sp>
            <p:nvSpPr>
              <p:cNvPr id="73" name="Oval 72"/>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4" name="Oval 73"/>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80" name="Rectangle 79"/>
          <p:cNvSpPr/>
          <p:nvPr/>
        </p:nvSpPr>
        <p:spPr>
          <a:xfrm>
            <a:off x="2684094" y="2006616"/>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1" name="Rectangle 80"/>
          <p:cNvSpPr/>
          <p:nvPr/>
        </p:nvSpPr>
        <p:spPr>
          <a:xfrm>
            <a:off x="2680945" y="2330385"/>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2" name="Rectangle 81"/>
          <p:cNvSpPr/>
          <p:nvPr/>
        </p:nvSpPr>
        <p:spPr>
          <a:xfrm>
            <a:off x="2669904" y="2661996"/>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3" name="Rectangle 82"/>
          <p:cNvSpPr/>
          <p:nvPr/>
        </p:nvSpPr>
        <p:spPr>
          <a:xfrm>
            <a:off x="5347740" y="3654030"/>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4" name="TextBox 83"/>
          <p:cNvSpPr txBox="1"/>
          <p:nvPr/>
        </p:nvSpPr>
        <p:spPr>
          <a:xfrm>
            <a:off x="2582494" y="4812838"/>
            <a:ext cx="1039067" cy="461665"/>
          </a:xfrm>
          <a:prstGeom prst="rect">
            <a:avLst/>
          </a:prstGeom>
          <a:noFill/>
        </p:spPr>
        <p:txBody>
          <a:bodyPr wrap="none" rtlCol="0">
            <a:spAutoFit/>
          </a:bodyPr>
          <a:lstStyle/>
          <a:p>
            <a:r>
              <a:rPr lang="en-US" sz="2400" dirty="0" smtClean="0">
                <a:latin typeface="+mj-lt"/>
                <a:cs typeface="Times New Roman" pitchFamily="18" charset="0"/>
              </a:rPr>
              <a:t>Source</a:t>
            </a:r>
            <a:endParaRPr lang="en-US" sz="2400" dirty="0">
              <a:latin typeface="+mj-lt"/>
              <a:cs typeface="Times New Roman" pitchFamily="18" charset="0"/>
            </a:endParaRPr>
          </a:p>
        </p:txBody>
      </p:sp>
      <p:sp>
        <p:nvSpPr>
          <p:cNvPr id="85" name="TextBox 84"/>
          <p:cNvSpPr txBox="1"/>
          <p:nvPr/>
        </p:nvSpPr>
        <p:spPr>
          <a:xfrm>
            <a:off x="4941234" y="4800138"/>
            <a:ext cx="1621021" cy="461665"/>
          </a:xfrm>
          <a:prstGeom prst="rect">
            <a:avLst/>
          </a:prstGeom>
          <a:noFill/>
        </p:spPr>
        <p:txBody>
          <a:bodyPr wrap="none" rtlCol="0">
            <a:spAutoFit/>
          </a:bodyPr>
          <a:lstStyle/>
          <a:p>
            <a:pPr algn="ctr"/>
            <a:r>
              <a:rPr lang="en-US" sz="2400" dirty="0" smtClean="0">
                <a:latin typeface="+mj-lt"/>
                <a:cs typeface="Times New Roman" pitchFamily="18" charset="0"/>
              </a:rPr>
              <a:t>Destination</a:t>
            </a:r>
            <a:endParaRPr lang="en-US" sz="2400" dirty="0">
              <a:latin typeface="+mj-lt"/>
              <a:cs typeface="Times New Roman" pitchFamily="18" charset="0"/>
            </a:endParaRPr>
          </a:p>
        </p:txBody>
      </p:sp>
      <p:sp>
        <p:nvSpPr>
          <p:cNvPr id="106" name="Rectangle 105"/>
          <p:cNvSpPr/>
          <p:nvPr/>
        </p:nvSpPr>
        <p:spPr>
          <a:xfrm>
            <a:off x="5336443" y="2001990"/>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107" name="Rectangle 106"/>
          <p:cNvSpPr/>
          <p:nvPr/>
        </p:nvSpPr>
        <p:spPr>
          <a:xfrm>
            <a:off x="5340540" y="2332309"/>
            <a:ext cx="804672" cy="283464"/>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86" name="TextBox 85"/>
          <p:cNvSpPr txBox="1"/>
          <p:nvPr/>
        </p:nvSpPr>
        <p:spPr>
          <a:xfrm>
            <a:off x="5535826" y="1941606"/>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87" name="TextBox 86"/>
          <p:cNvSpPr txBox="1"/>
          <p:nvPr/>
        </p:nvSpPr>
        <p:spPr>
          <a:xfrm>
            <a:off x="5543854" y="2271806"/>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88" name="TextBox 87"/>
          <p:cNvSpPr txBox="1"/>
          <p:nvPr/>
        </p:nvSpPr>
        <p:spPr>
          <a:xfrm>
            <a:off x="5535826" y="2589306"/>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cxnSp>
        <p:nvCxnSpPr>
          <p:cNvPr id="89" name="Straight Arrow Connector 88"/>
          <p:cNvCxnSpPr/>
          <p:nvPr/>
        </p:nvCxnSpPr>
        <p:spPr>
          <a:xfrm>
            <a:off x="3611194" y="2760359"/>
            <a:ext cx="1601399" cy="210979"/>
          </a:xfrm>
          <a:prstGeom prst="straightConnector1">
            <a:avLst/>
          </a:prstGeom>
          <a:noFill/>
          <a:ln w="38100" cap="flat" cmpd="sng" algn="ctr">
            <a:solidFill>
              <a:sysClr val="windowText" lastClr="000000"/>
            </a:solidFill>
            <a:prstDash val="solid"/>
            <a:tailEnd type="arrow"/>
          </a:ln>
          <a:effectLst>
            <a:outerShdw blurRad="40000" dist="23000" dir="5400000" rotWithShape="0">
              <a:srgbClr val="000000">
                <a:alpha val="35000"/>
              </a:srgbClr>
            </a:outerShdw>
          </a:effectLst>
        </p:spPr>
      </p:cxnSp>
      <p:sp>
        <p:nvSpPr>
          <p:cNvPr id="90" name="TextBox 89"/>
          <p:cNvSpPr txBox="1"/>
          <p:nvPr/>
        </p:nvSpPr>
        <p:spPr>
          <a:xfrm>
            <a:off x="3634198" y="3024995"/>
            <a:ext cx="1640697" cy="1015663"/>
          </a:xfrm>
          <a:prstGeom prst="rect">
            <a:avLst/>
          </a:prstGeom>
          <a:noFill/>
        </p:spPr>
        <p:txBody>
          <a:bodyPr wrap="square" rtlCol="0">
            <a:spAutoFit/>
          </a:bodyPr>
          <a:lstStyle/>
          <a:p>
            <a:pPr algn="ctr"/>
            <a:r>
              <a:rPr lang="en-US" sz="2000" i="1" dirty="0" smtClean="0">
                <a:latin typeface="+mj-lt"/>
                <a:cs typeface="Times New Roman" pitchFamily="18" charset="0"/>
              </a:rPr>
              <a:t>P</a:t>
            </a:r>
            <a:r>
              <a:rPr lang="en-US" sz="2000" i="1" baseline="-25000" dirty="0" smtClean="0">
                <a:latin typeface="+mj-lt"/>
                <a:cs typeface="Times New Roman" pitchFamily="18" charset="0"/>
              </a:rPr>
              <a:t>1</a:t>
            </a:r>
            <a:r>
              <a:rPr lang="en-US" sz="2000" i="1" dirty="0" smtClean="0">
                <a:latin typeface="+mj-lt"/>
                <a:cs typeface="Times New Roman" pitchFamily="18" charset="0"/>
              </a:rPr>
              <a:t>, P</a:t>
            </a:r>
            <a:r>
              <a:rPr lang="en-US" sz="2000" i="1" baseline="-25000" dirty="0" smtClean="0">
                <a:latin typeface="+mj-lt"/>
                <a:cs typeface="Times New Roman" pitchFamily="18" charset="0"/>
              </a:rPr>
              <a:t>2,</a:t>
            </a:r>
            <a:r>
              <a:rPr lang="en-US" sz="2000" i="1" dirty="0" smtClean="0">
                <a:latin typeface="+mj-lt"/>
                <a:cs typeface="Times New Roman" pitchFamily="18" charset="0"/>
              </a:rPr>
              <a:t> … </a:t>
            </a:r>
            <a:r>
              <a:rPr lang="en-US" sz="2000" b="1" i="1" dirty="0" smtClean="0">
                <a:latin typeface="+mj-lt"/>
                <a:cs typeface="Times New Roman" pitchFamily="18" charset="0"/>
              </a:rPr>
              <a:t>pushed</a:t>
            </a:r>
            <a:r>
              <a:rPr lang="en-US" sz="2000" i="1" dirty="0" smtClean="0">
                <a:latin typeface="+mj-lt"/>
                <a:cs typeface="Times New Roman" pitchFamily="18" charset="0"/>
              </a:rPr>
              <a:t> from source</a:t>
            </a:r>
            <a:endParaRPr lang="en-US" sz="2000" i="1" baseline="-25000" dirty="0">
              <a:latin typeface="+mj-lt"/>
              <a:cs typeface="Times New Roman" pitchFamily="18" charset="0"/>
            </a:endParaRPr>
          </a:p>
        </p:txBody>
      </p:sp>
      <p:sp>
        <p:nvSpPr>
          <p:cNvPr id="91" name="TextBox 90"/>
          <p:cNvSpPr txBox="1"/>
          <p:nvPr/>
        </p:nvSpPr>
        <p:spPr>
          <a:xfrm>
            <a:off x="5287595" y="3975551"/>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smtClean="0">
                <a:solidFill>
                  <a:schemeClr val="accent6">
                    <a:lumMod val="50000"/>
                  </a:schemeClr>
                </a:solidFill>
                <a:latin typeface="+mj-lt"/>
                <a:cs typeface="Times New Roman" pitchFamily="18" charset="0"/>
              </a:rPr>
              <a:t>Dm+1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a:solidFill>
                  <a:schemeClr val="accent6">
                    <a:lumMod val="50000"/>
                  </a:schemeClr>
                </a:solidFill>
                <a:latin typeface="+mj-lt"/>
                <a:cs typeface="Times New Roman" pitchFamily="18" charset="0"/>
              </a:rPr>
              <a:t>D</a:t>
            </a:r>
            <a:r>
              <a:rPr lang="en-US" sz="2200" i="1" baseline="-25000" dirty="0" err="1" smtClean="0">
                <a:solidFill>
                  <a:schemeClr val="accent6">
                    <a:lumMod val="50000"/>
                  </a:schemeClr>
                </a:solidFill>
                <a:latin typeface="+mj-lt"/>
                <a:cs typeface="Times New Roman" pitchFamily="18" charset="0"/>
              </a:rPr>
              <a:t>n</a:t>
            </a:r>
            <a:endParaRPr lang="en-US" sz="2200" i="1" baseline="-25000" dirty="0">
              <a:solidFill>
                <a:schemeClr val="accent6">
                  <a:lumMod val="50000"/>
                </a:schemeClr>
              </a:solidFill>
              <a:latin typeface="+mj-lt"/>
              <a:cs typeface="Times New Roman" pitchFamily="18" charset="0"/>
            </a:endParaRPr>
          </a:p>
        </p:txBody>
      </p:sp>
      <p:sp>
        <p:nvSpPr>
          <p:cNvPr id="92" name="TextBox 91"/>
          <p:cNvSpPr txBox="1"/>
          <p:nvPr/>
        </p:nvSpPr>
        <p:spPr>
          <a:xfrm>
            <a:off x="5545445" y="3580025"/>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108" name="Rectangle 107"/>
          <p:cNvSpPr/>
          <p:nvPr/>
        </p:nvSpPr>
        <p:spPr>
          <a:xfrm>
            <a:off x="5335900" y="2984987"/>
            <a:ext cx="822960" cy="263145"/>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93" name="Rectangle 92"/>
          <p:cNvSpPr/>
          <p:nvPr/>
        </p:nvSpPr>
        <p:spPr>
          <a:xfrm>
            <a:off x="5333822" y="3257511"/>
            <a:ext cx="822960" cy="341815"/>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16" name="Group 93"/>
          <p:cNvGrpSpPr/>
          <p:nvPr/>
        </p:nvGrpSpPr>
        <p:grpSpPr>
          <a:xfrm>
            <a:off x="5706695" y="3072025"/>
            <a:ext cx="53747" cy="440267"/>
            <a:chOff x="6575653" y="2790680"/>
            <a:chExt cx="53747" cy="440267"/>
          </a:xfrm>
        </p:grpSpPr>
        <p:sp>
          <p:nvSpPr>
            <p:cNvPr id="95" name="Oval 94"/>
            <p:cNvSpPr/>
            <p:nvPr/>
          </p:nvSpPr>
          <p:spPr>
            <a:xfrm>
              <a:off x="6575653" y="2790680"/>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96" name="Oval 95"/>
            <p:cNvSpPr/>
            <p:nvPr/>
          </p:nvSpPr>
          <p:spPr>
            <a:xfrm>
              <a:off x="6583681" y="2966787"/>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97" name="Oval 96"/>
            <p:cNvSpPr/>
            <p:nvPr/>
          </p:nvSpPr>
          <p:spPr>
            <a:xfrm>
              <a:off x="6583681" y="3178116"/>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sp>
        <p:nvSpPr>
          <p:cNvPr id="98" name="Rectangle 97"/>
          <p:cNvSpPr/>
          <p:nvPr/>
        </p:nvSpPr>
        <p:spPr>
          <a:xfrm>
            <a:off x="2671395" y="2983125"/>
            <a:ext cx="822960" cy="265007"/>
          </a:xfrm>
          <a:prstGeom prst="rect">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17" name="Group 98"/>
          <p:cNvGrpSpPr/>
          <p:nvPr/>
        </p:nvGrpSpPr>
        <p:grpSpPr>
          <a:xfrm>
            <a:off x="3031568" y="3072025"/>
            <a:ext cx="53747" cy="440267"/>
            <a:chOff x="6575653" y="2790680"/>
            <a:chExt cx="53747" cy="440267"/>
          </a:xfrm>
        </p:grpSpPr>
        <p:sp>
          <p:nvSpPr>
            <p:cNvPr id="100" name="Oval 99"/>
            <p:cNvSpPr/>
            <p:nvPr/>
          </p:nvSpPr>
          <p:spPr>
            <a:xfrm>
              <a:off x="6575653" y="2790680"/>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01" name="Oval 100"/>
            <p:cNvSpPr/>
            <p:nvPr/>
          </p:nvSpPr>
          <p:spPr>
            <a:xfrm>
              <a:off x="6583681" y="2966787"/>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102" name="Oval 101"/>
            <p:cNvSpPr/>
            <p:nvPr/>
          </p:nvSpPr>
          <p:spPr>
            <a:xfrm>
              <a:off x="6583681" y="3178116"/>
              <a:ext cx="45719" cy="52831"/>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sp>
        <p:nvSpPr>
          <p:cNvPr id="103" name="TextBox 102"/>
          <p:cNvSpPr txBox="1"/>
          <p:nvPr/>
        </p:nvSpPr>
        <p:spPr>
          <a:xfrm>
            <a:off x="2849195" y="1954425"/>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104" name="TextBox 103"/>
          <p:cNvSpPr txBox="1"/>
          <p:nvPr/>
        </p:nvSpPr>
        <p:spPr>
          <a:xfrm>
            <a:off x="2857223" y="2284625"/>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105" name="TextBox 104"/>
          <p:cNvSpPr txBox="1"/>
          <p:nvPr/>
        </p:nvSpPr>
        <p:spPr>
          <a:xfrm>
            <a:off x="2849195" y="2602125"/>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Tree>
    <p:custDataLst>
      <p:tags r:id="rId1"/>
    </p:custDataLst>
    <p:extLst>
      <p:ext uri="{BB962C8B-B14F-4D97-AF65-F5344CB8AC3E}">
        <p14:creationId xmlns="" xmlns:p14="http://schemas.microsoft.com/office/powerpoint/2010/main" val="2207333164"/>
      </p:ext>
    </p:extLst>
  </p:cSld>
  <p:clrMapOvr>
    <a:masterClrMapping/>
  </p:clrMapOvr>
  <mc:AlternateContent xmlns:mc="http://schemas.openxmlformats.org/markup-compatibility/2006">
    <mc:Choice xmlns="" xmlns:p14="http://schemas.microsoft.com/office/powerpoint/2010/main" Requires="p14">
      <p:transition spd="slow" p14:dur="2000" advTm="19266"/>
    </mc:Choice>
    <mc:Fallback>
      <p:transition spd="slow" advTm="1926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0"/>
                                        </p:tgtEl>
                                        <p:attrNameLst>
                                          <p:attrName>style.visibility</p:attrName>
                                        </p:attrNameLst>
                                      </p:cBhvr>
                                      <p:to>
                                        <p:strVal val="visible"/>
                                      </p:to>
                                    </p:set>
                                    <p:animEffect transition="in" filter="fade">
                                      <p:cBhvr>
                                        <p:cTn id="10" dur="500"/>
                                        <p:tgtEl>
                                          <p:spTgt spid="9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500"/>
                                        <p:tgtEl>
                                          <p:spTgt spid="8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1"/>
                                        </p:tgtEl>
                                        <p:attrNameLst>
                                          <p:attrName>style.visibility</p:attrName>
                                        </p:attrNameLst>
                                      </p:cBhvr>
                                      <p:to>
                                        <p:strVal val="visible"/>
                                      </p:to>
                                    </p:set>
                                    <p:animEffect transition="in" filter="fade">
                                      <p:cBhvr>
                                        <p:cTn id="18" dur="500"/>
                                        <p:tgtEl>
                                          <p:spTgt spid="8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8"/>
                                        </p:tgtEl>
                                        <p:attrNameLst>
                                          <p:attrName>style.visibility</p:attrName>
                                        </p:attrNameLst>
                                      </p:cBhvr>
                                      <p:to>
                                        <p:strVal val="visible"/>
                                      </p:to>
                                    </p:set>
                                    <p:animEffect transition="in" filter="fade">
                                      <p:cBhvr>
                                        <p:cTn id="22" dur="500"/>
                                        <p:tgtEl>
                                          <p:spTgt spid="98"/>
                                        </p:tgtEl>
                                      </p:cBhvr>
                                    </p:animEffect>
                                  </p:childTnLst>
                                </p:cTn>
                              </p:par>
                            </p:childTnLst>
                          </p:cTn>
                        </p:par>
                        <p:par>
                          <p:cTn id="23" fill="hold">
                            <p:stCondLst>
                              <p:cond delay="2000"/>
                            </p:stCondLst>
                            <p:childTnLst>
                              <p:par>
                                <p:cTn id="24" presetID="10" presetClass="exit" presetSubtype="0" fill="hold" grpId="0" nodeType="afterEffect">
                                  <p:stCondLst>
                                    <p:cond delay="0"/>
                                  </p:stCondLst>
                                  <p:childTnLst>
                                    <p:animEffect transition="out" filter="fade">
                                      <p:cBhvr>
                                        <p:cTn id="25" dur="500"/>
                                        <p:tgtEl>
                                          <p:spTgt spid="106"/>
                                        </p:tgtEl>
                                      </p:cBhvr>
                                    </p:animEffect>
                                    <p:set>
                                      <p:cBhvr>
                                        <p:cTn id="26" dur="1" fill="hold">
                                          <p:stCondLst>
                                            <p:cond delay="499"/>
                                          </p:stCondLst>
                                        </p:cTn>
                                        <p:tgtEl>
                                          <p:spTgt spid="106"/>
                                        </p:tgtEl>
                                        <p:attrNameLst>
                                          <p:attrName>style.visibility</p:attrName>
                                        </p:attrNameLst>
                                      </p:cBhvr>
                                      <p:to>
                                        <p:strVal val="hidden"/>
                                      </p:to>
                                    </p:set>
                                  </p:childTnLst>
                                </p:cTn>
                              </p:par>
                            </p:childTnLst>
                          </p:cTn>
                        </p:par>
                        <p:par>
                          <p:cTn id="27" fill="hold">
                            <p:stCondLst>
                              <p:cond delay="2500"/>
                            </p:stCondLst>
                            <p:childTnLst>
                              <p:par>
                                <p:cTn id="28" presetID="10" presetClass="exit" presetSubtype="0" fill="hold" grpId="0" nodeType="afterEffect">
                                  <p:stCondLst>
                                    <p:cond delay="0"/>
                                  </p:stCondLst>
                                  <p:childTnLst>
                                    <p:animEffect transition="out" filter="fade">
                                      <p:cBhvr>
                                        <p:cTn id="29" dur="500"/>
                                        <p:tgtEl>
                                          <p:spTgt spid="107"/>
                                        </p:tgtEl>
                                      </p:cBhvr>
                                    </p:animEffect>
                                    <p:set>
                                      <p:cBhvr>
                                        <p:cTn id="30" dur="1" fill="hold">
                                          <p:stCondLst>
                                            <p:cond delay="499"/>
                                          </p:stCondLst>
                                        </p:cTn>
                                        <p:tgtEl>
                                          <p:spTgt spid="107"/>
                                        </p:tgtEl>
                                        <p:attrNameLst>
                                          <p:attrName>style.visibility</p:attrName>
                                        </p:attrNameLst>
                                      </p:cBhvr>
                                      <p:to>
                                        <p:strVal val="hidden"/>
                                      </p:to>
                                    </p:set>
                                  </p:childTnLst>
                                </p:cTn>
                              </p:par>
                            </p:childTnLst>
                          </p:cTn>
                        </p:par>
                        <p:par>
                          <p:cTn id="31" fill="hold">
                            <p:stCondLst>
                              <p:cond delay="3000"/>
                            </p:stCondLst>
                            <p:childTnLst>
                              <p:par>
                                <p:cTn id="32" presetID="10" presetClass="exit" presetSubtype="0" fill="hold" grpId="0" nodeType="afterEffect">
                                  <p:stCondLst>
                                    <p:cond delay="0"/>
                                  </p:stCondLst>
                                  <p:childTnLst>
                                    <p:animEffect transition="out" filter="fade">
                                      <p:cBhvr>
                                        <p:cTn id="33" dur="500"/>
                                        <p:tgtEl>
                                          <p:spTgt spid="108"/>
                                        </p:tgtEl>
                                      </p:cBhvr>
                                    </p:animEffect>
                                    <p:set>
                                      <p:cBhvr>
                                        <p:cTn id="34" dur="1" fill="hold">
                                          <p:stCondLst>
                                            <p:cond delay="499"/>
                                          </p:stCondLst>
                                        </p:cTn>
                                        <p:tgtEl>
                                          <p:spTgt spid="10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0" grpId="0" animBg="1"/>
      <p:bldP spid="81" grpId="0" animBg="1"/>
      <p:bldP spid="106" grpId="0" animBg="1"/>
      <p:bldP spid="107" grpId="0" animBg="1"/>
      <p:bldP spid="90" grpId="0"/>
      <p:bldP spid="108" grpId="0" animBg="1"/>
      <p:bldP spid="98"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solidFill>
                  <a:srgbClr val="00B050"/>
                </a:solidFill>
              </a:rPr>
              <a:t>Normal Operation</a:t>
            </a:r>
            <a:endParaRPr lang="en-US" dirty="0">
              <a:solidFill>
                <a:srgbClr val="00B050"/>
              </a:solidFill>
            </a:endParaRPr>
          </a:p>
        </p:txBody>
      </p:sp>
      <p:grpSp>
        <p:nvGrpSpPr>
          <p:cNvPr id="2" name="Group 6"/>
          <p:cNvGrpSpPr/>
          <p:nvPr/>
        </p:nvGrpSpPr>
        <p:grpSpPr>
          <a:xfrm>
            <a:off x="5645238" y="5396552"/>
            <a:ext cx="3422562" cy="928048"/>
            <a:chOff x="1981200" y="5396552"/>
            <a:chExt cx="3422562" cy="928048"/>
          </a:xfrm>
        </p:grpSpPr>
        <p:sp>
          <p:nvSpPr>
            <p:cNvPr id="8" name="Rectangle 7"/>
            <p:cNvSpPr/>
            <p:nvPr/>
          </p:nvSpPr>
          <p:spPr>
            <a:xfrm>
              <a:off x="1981200" y="5410200"/>
              <a:ext cx="678586" cy="38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981200" y="5943600"/>
              <a:ext cx="678586" cy="381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2853649" y="5396552"/>
              <a:ext cx="2212465" cy="369332"/>
            </a:xfrm>
            <a:prstGeom prst="rect">
              <a:avLst/>
            </a:prstGeom>
            <a:noFill/>
            <a:ln>
              <a:noFill/>
            </a:ln>
          </p:spPr>
          <p:txBody>
            <a:bodyPr wrap="none" rtlCol="0">
              <a:spAutoFit/>
            </a:bodyPr>
            <a:lstStyle/>
            <a:p>
              <a:r>
                <a:rPr lang="en-US" dirty="0" smtClean="0">
                  <a:latin typeface="Corbel" pitchFamily="34" charset="0"/>
                </a:rPr>
                <a:t>Page owned by Node</a:t>
              </a:r>
              <a:endParaRPr lang="en-US" dirty="0">
                <a:latin typeface="Corbel" pitchFamily="34" charset="0"/>
              </a:endParaRPr>
            </a:p>
          </p:txBody>
        </p:sp>
        <p:sp>
          <p:nvSpPr>
            <p:cNvPr id="11" name="TextBox 10"/>
            <p:cNvSpPr txBox="1"/>
            <p:nvPr/>
          </p:nvSpPr>
          <p:spPr>
            <a:xfrm>
              <a:off x="2819400" y="5935640"/>
              <a:ext cx="2584362" cy="369332"/>
            </a:xfrm>
            <a:prstGeom prst="rect">
              <a:avLst/>
            </a:prstGeom>
            <a:noFill/>
            <a:ln>
              <a:noFill/>
            </a:ln>
          </p:spPr>
          <p:txBody>
            <a:bodyPr wrap="none" rtlCol="0">
              <a:spAutoFit/>
            </a:bodyPr>
            <a:lstStyle/>
            <a:p>
              <a:r>
                <a:rPr lang="en-US" dirty="0" smtClean="0">
                  <a:latin typeface="Corbel" pitchFamily="34" charset="0"/>
                </a:rPr>
                <a:t>Page not owned by Node</a:t>
              </a:r>
              <a:endParaRPr lang="en-US" dirty="0">
                <a:latin typeface="Corbel" pitchFamily="34" charset="0"/>
              </a:endParaRPr>
            </a:p>
          </p:txBody>
        </p:sp>
      </p:grpSp>
      <p:sp>
        <p:nvSpPr>
          <p:cNvPr id="57" name="Rectangle 56"/>
          <p:cNvSpPr/>
          <p:nvPr/>
        </p:nvSpPr>
        <p:spPr>
          <a:xfrm>
            <a:off x="2490714" y="1893164"/>
            <a:ext cx="1066799" cy="2895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sp>
        <p:nvSpPr>
          <p:cNvPr id="69" name="Rectangle 68"/>
          <p:cNvSpPr/>
          <p:nvPr/>
        </p:nvSpPr>
        <p:spPr>
          <a:xfrm>
            <a:off x="5120813" y="1893164"/>
            <a:ext cx="1066799" cy="2895600"/>
          </a:xfrm>
          <a:prstGeom prst="rect">
            <a:avLst/>
          </a:prstGeom>
          <a:gradFill rotWithShape="1">
            <a:gsLst>
              <a:gs pos="0">
                <a:srgbClr val="9BBB59">
                  <a:tint val="50000"/>
                  <a:satMod val="300000"/>
                </a:srgbClr>
              </a:gs>
              <a:gs pos="35000">
                <a:srgbClr val="9BBB59">
                  <a:tint val="37000"/>
                  <a:satMod val="300000"/>
                </a:srgbClr>
              </a:gs>
              <a:gs pos="100000">
                <a:srgbClr val="9BBB59">
                  <a:tint val="15000"/>
                  <a:satMod val="350000"/>
                </a:srgbClr>
              </a:gs>
            </a:gsLst>
            <a:lin ang="16200000" scaled="1"/>
          </a:gradFill>
          <a:ln w="9525" cap="flat" cmpd="sng" algn="ctr">
            <a:solidFill>
              <a:srgbClr val="9BBB59">
                <a:shade val="95000"/>
                <a:satMod val="105000"/>
              </a:srgbClr>
            </a:solid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Calibri"/>
              <a:ea typeface="+mn-ea"/>
              <a:cs typeface="+mn-cs"/>
            </a:endParaRPr>
          </a:p>
        </p:txBody>
      </p:sp>
      <p:grpSp>
        <p:nvGrpSpPr>
          <p:cNvPr id="4" name="Group 69"/>
          <p:cNvGrpSpPr/>
          <p:nvPr/>
        </p:nvGrpSpPr>
        <p:grpSpPr>
          <a:xfrm>
            <a:off x="5235112" y="1969364"/>
            <a:ext cx="838200" cy="1981200"/>
            <a:chOff x="2590800" y="1066800"/>
            <a:chExt cx="838200" cy="1371600"/>
          </a:xfrm>
        </p:grpSpPr>
        <p:grpSp>
          <p:nvGrpSpPr>
            <p:cNvPr id="6" name="Group 70"/>
            <p:cNvGrpSpPr/>
            <p:nvPr/>
          </p:nvGrpSpPr>
          <p:grpSpPr>
            <a:xfrm>
              <a:off x="2590800" y="1066800"/>
              <a:ext cx="838200" cy="1371600"/>
              <a:chOff x="2590800" y="1066800"/>
              <a:chExt cx="838200" cy="1371600"/>
            </a:xfrm>
          </p:grpSpPr>
          <p:sp>
            <p:nvSpPr>
              <p:cNvPr id="76" name="Rectangle 75"/>
              <p:cNvSpPr/>
              <p:nvPr/>
            </p:nvSpPr>
            <p:spPr>
              <a:xfrm>
                <a:off x="2590800" y="1066800"/>
                <a:ext cx="838200" cy="1371600"/>
              </a:xfrm>
              <a:prstGeom prst="rect">
                <a:avLst/>
              </a:prstGeom>
              <a:solidFill>
                <a:sysClr val="window" lastClr="CCE8CF"/>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Calibri"/>
                  <a:ea typeface="+mn-ea"/>
                  <a:cs typeface="+mn-cs"/>
                </a:endParaRPr>
              </a:p>
            </p:txBody>
          </p:sp>
          <p:cxnSp>
            <p:nvCxnSpPr>
              <p:cNvPr id="77" name="Straight Connector 76"/>
              <p:cNvCxnSpPr/>
              <p:nvPr/>
            </p:nvCxnSpPr>
            <p:spPr>
              <a:xfrm>
                <a:off x="2590800" y="1295400"/>
                <a:ext cx="838200" cy="0"/>
              </a:xfrm>
              <a:prstGeom prst="line">
                <a:avLst/>
              </a:prstGeom>
              <a:noFill/>
              <a:ln w="25400" cap="flat" cmpd="sng" algn="ctr">
                <a:solidFill>
                  <a:sysClr val="windowText" lastClr="000000"/>
                </a:solidFill>
                <a:prstDash val="solid"/>
              </a:ln>
              <a:effectLst/>
            </p:spPr>
          </p:cxnSp>
          <p:cxnSp>
            <p:nvCxnSpPr>
              <p:cNvPr id="78" name="Straight Connector 77"/>
              <p:cNvCxnSpPr/>
              <p:nvPr/>
            </p:nvCxnSpPr>
            <p:spPr>
              <a:xfrm>
                <a:off x="2590800" y="1524000"/>
                <a:ext cx="838200" cy="0"/>
              </a:xfrm>
              <a:prstGeom prst="line">
                <a:avLst/>
              </a:prstGeom>
              <a:noFill/>
              <a:ln w="25400" cap="flat" cmpd="sng" algn="ctr">
                <a:solidFill>
                  <a:sysClr val="windowText" lastClr="000000"/>
                </a:solidFill>
                <a:prstDash val="solid"/>
              </a:ln>
              <a:effectLst/>
            </p:spPr>
          </p:cxnSp>
          <p:cxnSp>
            <p:nvCxnSpPr>
              <p:cNvPr id="79" name="Straight Connector 78"/>
              <p:cNvCxnSpPr/>
              <p:nvPr/>
            </p:nvCxnSpPr>
            <p:spPr>
              <a:xfrm>
                <a:off x="2590800" y="1752600"/>
                <a:ext cx="838200" cy="0"/>
              </a:xfrm>
              <a:prstGeom prst="line">
                <a:avLst/>
              </a:prstGeom>
              <a:noFill/>
              <a:ln w="25400" cap="flat" cmpd="sng" algn="ctr">
                <a:solidFill>
                  <a:sysClr val="windowText" lastClr="000000"/>
                </a:solidFill>
                <a:prstDash val="solid"/>
              </a:ln>
              <a:effectLst/>
            </p:spPr>
          </p:cxnSp>
          <p:cxnSp>
            <p:nvCxnSpPr>
              <p:cNvPr id="80" name="Straight Connector 79"/>
              <p:cNvCxnSpPr/>
              <p:nvPr/>
            </p:nvCxnSpPr>
            <p:spPr>
              <a:xfrm>
                <a:off x="2590800" y="2209800"/>
                <a:ext cx="838200" cy="0"/>
              </a:xfrm>
              <a:prstGeom prst="line">
                <a:avLst/>
              </a:prstGeom>
              <a:noFill/>
              <a:ln w="25400" cap="flat" cmpd="sng" algn="ctr">
                <a:solidFill>
                  <a:sysClr val="windowText" lastClr="000000"/>
                </a:solidFill>
                <a:prstDash val="solid"/>
              </a:ln>
              <a:effectLst/>
            </p:spPr>
          </p:cxnSp>
        </p:grpSp>
        <p:grpSp>
          <p:nvGrpSpPr>
            <p:cNvPr id="7" name="Group 71"/>
            <p:cNvGrpSpPr/>
            <p:nvPr/>
          </p:nvGrpSpPr>
          <p:grpSpPr>
            <a:xfrm>
              <a:off x="2971800" y="1828800"/>
              <a:ext cx="53747" cy="304800"/>
              <a:chOff x="4683353" y="533400"/>
              <a:chExt cx="53747" cy="381000"/>
            </a:xfrm>
          </p:grpSpPr>
          <p:sp>
            <p:nvSpPr>
              <p:cNvPr id="73" name="Oval 72"/>
              <p:cNvSpPr/>
              <p:nvPr/>
            </p:nvSpPr>
            <p:spPr>
              <a:xfrm>
                <a:off x="4683353" y="5334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4" name="Oval 73"/>
              <p:cNvSpPr/>
              <p:nvPr/>
            </p:nvSpPr>
            <p:spPr>
              <a:xfrm>
                <a:off x="4691381" y="685800"/>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sp>
            <p:nvSpPr>
              <p:cNvPr id="75" name="Oval 74"/>
              <p:cNvSpPr/>
              <p:nvPr/>
            </p:nvSpPr>
            <p:spPr>
              <a:xfrm>
                <a:off x="4691381" y="868681"/>
                <a:ext cx="45719" cy="45719"/>
              </a:xfrm>
              <a:prstGeom prst="ellipse">
                <a:avLst/>
              </a:prstGeom>
              <a:solidFill>
                <a:sysClr val="windowText" lastClr="000000"/>
              </a:solidFill>
              <a:ln w="25400"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CCE8CF"/>
                  </a:solidFill>
                  <a:effectLst/>
                  <a:uLnTx/>
                  <a:uFillTx/>
                  <a:latin typeface="Calibri"/>
                  <a:ea typeface="+mn-ea"/>
                  <a:cs typeface="+mn-cs"/>
                </a:endParaRPr>
              </a:p>
            </p:txBody>
          </p:sp>
        </p:grpSp>
      </p:grpSp>
      <p:sp>
        <p:nvSpPr>
          <p:cNvPr id="85" name="TextBox 84"/>
          <p:cNvSpPr txBox="1"/>
          <p:nvPr/>
        </p:nvSpPr>
        <p:spPr>
          <a:xfrm>
            <a:off x="2528813" y="4801464"/>
            <a:ext cx="1039067" cy="461665"/>
          </a:xfrm>
          <a:prstGeom prst="rect">
            <a:avLst/>
          </a:prstGeom>
          <a:noFill/>
        </p:spPr>
        <p:txBody>
          <a:bodyPr wrap="none" rtlCol="0">
            <a:spAutoFit/>
          </a:bodyPr>
          <a:lstStyle/>
          <a:p>
            <a:r>
              <a:rPr lang="en-US" sz="2400" dirty="0" smtClean="0">
                <a:latin typeface="+mj-lt"/>
                <a:cs typeface="Times New Roman" pitchFamily="18" charset="0"/>
              </a:rPr>
              <a:t>Source</a:t>
            </a:r>
            <a:endParaRPr lang="en-US" sz="2400" dirty="0">
              <a:latin typeface="+mj-lt"/>
              <a:cs typeface="Times New Roman" pitchFamily="18" charset="0"/>
            </a:endParaRPr>
          </a:p>
        </p:txBody>
      </p:sp>
      <p:sp>
        <p:nvSpPr>
          <p:cNvPr id="86" name="TextBox 85"/>
          <p:cNvSpPr txBox="1"/>
          <p:nvPr/>
        </p:nvSpPr>
        <p:spPr>
          <a:xfrm>
            <a:off x="4886355" y="4788764"/>
            <a:ext cx="1621021" cy="461665"/>
          </a:xfrm>
          <a:prstGeom prst="rect">
            <a:avLst/>
          </a:prstGeom>
          <a:noFill/>
        </p:spPr>
        <p:txBody>
          <a:bodyPr wrap="none" rtlCol="0">
            <a:spAutoFit/>
          </a:bodyPr>
          <a:lstStyle/>
          <a:p>
            <a:pPr algn="ctr"/>
            <a:r>
              <a:rPr lang="en-US" sz="2400" dirty="0" smtClean="0">
                <a:latin typeface="+mj-lt"/>
                <a:cs typeface="Times New Roman" pitchFamily="18" charset="0"/>
              </a:rPr>
              <a:t>Destination</a:t>
            </a:r>
            <a:endParaRPr lang="en-US" sz="2400" dirty="0">
              <a:latin typeface="+mj-lt"/>
              <a:cs typeface="Times New Roman" pitchFamily="18" charset="0"/>
            </a:endParaRPr>
          </a:p>
        </p:txBody>
      </p:sp>
      <p:sp>
        <p:nvSpPr>
          <p:cNvPr id="87" name="TextBox 86"/>
          <p:cNvSpPr txBox="1"/>
          <p:nvPr/>
        </p:nvSpPr>
        <p:spPr>
          <a:xfrm>
            <a:off x="5444046" y="193023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smtClean="0">
                <a:solidFill>
                  <a:schemeClr val="accent6">
                    <a:lumMod val="50000"/>
                  </a:schemeClr>
                </a:solidFill>
                <a:latin typeface="+mj-lt"/>
                <a:cs typeface="Times New Roman" pitchFamily="18" charset="0"/>
              </a:rPr>
              <a:t>1</a:t>
            </a:r>
            <a:endParaRPr lang="en-US" baseline="-25000" dirty="0">
              <a:solidFill>
                <a:schemeClr val="accent6">
                  <a:lumMod val="50000"/>
                </a:schemeClr>
              </a:solidFill>
              <a:latin typeface="+mj-lt"/>
              <a:cs typeface="Times New Roman" pitchFamily="18" charset="0"/>
            </a:endParaRPr>
          </a:p>
        </p:txBody>
      </p:sp>
      <p:sp>
        <p:nvSpPr>
          <p:cNvPr id="88" name="TextBox 87"/>
          <p:cNvSpPr txBox="1"/>
          <p:nvPr/>
        </p:nvSpPr>
        <p:spPr>
          <a:xfrm>
            <a:off x="5452074" y="226043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2</a:t>
            </a:r>
          </a:p>
        </p:txBody>
      </p:sp>
      <p:sp>
        <p:nvSpPr>
          <p:cNvPr id="89" name="TextBox 88"/>
          <p:cNvSpPr txBox="1"/>
          <p:nvPr/>
        </p:nvSpPr>
        <p:spPr>
          <a:xfrm>
            <a:off x="5444046" y="2577932"/>
            <a:ext cx="405880" cy="369332"/>
          </a:xfrm>
          <a:prstGeom prst="rect">
            <a:avLst/>
          </a:prstGeom>
          <a:noFill/>
        </p:spPr>
        <p:txBody>
          <a:bodyPr wrap="none" rtlCol="0">
            <a:spAutoFit/>
          </a:bodyPr>
          <a:lstStyle/>
          <a:p>
            <a:r>
              <a:rPr lang="en-US" dirty="0" smtClean="0">
                <a:solidFill>
                  <a:schemeClr val="accent6">
                    <a:lumMod val="50000"/>
                  </a:schemeClr>
                </a:solidFill>
                <a:latin typeface="+mj-lt"/>
                <a:cs typeface="Times New Roman" pitchFamily="18" charset="0"/>
              </a:rPr>
              <a:t>P</a:t>
            </a:r>
            <a:r>
              <a:rPr lang="en-US" baseline="-25000" dirty="0">
                <a:solidFill>
                  <a:schemeClr val="accent6">
                    <a:lumMod val="50000"/>
                  </a:schemeClr>
                </a:solidFill>
                <a:latin typeface="+mj-lt"/>
                <a:cs typeface="Times New Roman" pitchFamily="18" charset="0"/>
              </a:rPr>
              <a:t>3</a:t>
            </a:r>
          </a:p>
        </p:txBody>
      </p:sp>
      <p:sp>
        <p:nvSpPr>
          <p:cNvPr id="90" name="TextBox 89"/>
          <p:cNvSpPr txBox="1"/>
          <p:nvPr/>
        </p:nvSpPr>
        <p:spPr>
          <a:xfrm>
            <a:off x="5195815" y="3964177"/>
            <a:ext cx="952499" cy="769441"/>
          </a:xfrm>
          <a:prstGeom prst="rect">
            <a:avLst/>
          </a:prstGeom>
          <a:noFill/>
        </p:spPr>
        <p:txBody>
          <a:bodyPr wrap="square" lIns="0" rIns="0" rtlCol="0">
            <a:spAutoFit/>
          </a:bodyPr>
          <a:lstStyle/>
          <a:p>
            <a:pPr algn="ctr"/>
            <a:r>
              <a:rPr lang="en-US" sz="2200" i="1" dirty="0" smtClean="0">
                <a:solidFill>
                  <a:schemeClr val="accent6">
                    <a:lumMod val="50000"/>
                  </a:schemeClr>
                </a:solidFill>
                <a:latin typeface="+mj-lt"/>
                <a:cs typeface="Times New Roman" pitchFamily="18" charset="0"/>
              </a:rPr>
              <a:t>T</a:t>
            </a:r>
            <a:r>
              <a:rPr lang="en-US" sz="2200" i="1" baseline="-25000" dirty="0" smtClean="0">
                <a:solidFill>
                  <a:schemeClr val="accent6">
                    <a:lumMod val="50000"/>
                  </a:schemeClr>
                </a:solidFill>
                <a:latin typeface="+mj-lt"/>
                <a:cs typeface="Times New Roman" pitchFamily="18" charset="0"/>
              </a:rPr>
              <a:t>Dn+1</a:t>
            </a:r>
            <a:r>
              <a:rPr lang="en-US" sz="2200" i="1" dirty="0" smtClean="0">
                <a:solidFill>
                  <a:schemeClr val="accent6">
                    <a:lumMod val="50000"/>
                  </a:schemeClr>
                </a:solidFill>
                <a:latin typeface="+mj-lt"/>
                <a:cs typeface="Times New Roman" pitchFamily="18" charset="0"/>
              </a:rPr>
              <a:t>,…, </a:t>
            </a:r>
            <a:r>
              <a:rPr lang="en-US" sz="2200" i="1" dirty="0" err="1" smtClean="0">
                <a:solidFill>
                  <a:schemeClr val="accent6">
                    <a:lumMod val="50000"/>
                  </a:schemeClr>
                </a:solidFill>
                <a:latin typeface="+mj-lt"/>
                <a:cs typeface="Times New Roman" pitchFamily="18" charset="0"/>
              </a:rPr>
              <a:t>T</a:t>
            </a:r>
            <a:r>
              <a:rPr lang="en-US" sz="2200" i="1" baseline="-25000" dirty="0" err="1" smtClean="0">
                <a:solidFill>
                  <a:schemeClr val="accent6">
                    <a:lumMod val="50000"/>
                  </a:schemeClr>
                </a:solidFill>
                <a:latin typeface="+mj-lt"/>
                <a:cs typeface="Times New Roman" pitchFamily="18" charset="0"/>
              </a:rPr>
              <a:t>D</a:t>
            </a:r>
            <a:r>
              <a:rPr lang="en-US" sz="2200" i="1" baseline="-25000" dirty="0" err="1">
                <a:solidFill>
                  <a:schemeClr val="accent6">
                    <a:lumMod val="50000"/>
                  </a:schemeClr>
                </a:solidFill>
                <a:latin typeface="+mj-lt"/>
                <a:cs typeface="Times New Roman" pitchFamily="18" charset="0"/>
              </a:rPr>
              <a:t>p</a:t>
            </a:r>
            <a:endParaRPr lang="en-US" sz="2200" i="1" baseline="-25000" dirty="0">
              <a:solidFill>
                <a:schemeClr val="accent6">
                  <a:lumMod val="50000"/>
                </a:schemeClr>
              </a:solidFill>
              <a:latin typeface="+mj-lt"/>
              <a:cs typeface="Times New Roman" pitchFamily="18" charset="0"/>
            </a:endParaRPr>
          </a:p>
        </p:txBody>
      </p:sp>
      <p:sp>
        <p:nvSpPr>
          <p:cNvPr id="91" name="TextBox 90"/>
          <p:cNvSpPr txBox="1"/>
          <p:nvPr/>
        </p:nvSpPr>
        <p:spPr>
          <a:xfrm>
            <a:off x="5453665" y="3593932"/>
            <a:ext cx="415498" cy="369332"/>
          </a:xfrm>
          <a:prstGeom prst="rect">
            <a:avLst/>
          </a:prstGeom>
          <a:noFill/>
        </p:spPr>
        <p:txBody>
          <a:bodyPr wrap="none" rtlCol="0">
            <a:spAutoFit/>
          </a:bodyPr>
          <a:lstStyle/>
          <a:p>
            <a:r>
              <a:rPr lang="en-US" dirty="0" err="1" smtClean="0">
                <a:solidFill>
                  <a:schemeClr val="accent6">
                    <a:lumMod val="50000"/>
                  </a:schemeClr>
                </a:solidFill>
                <a:latin typeface="+mj-lt"/>
                <a:cs typeface="Times New Roman" pitchFamily="18" charset="0"/>
              </a:rPr>
              <a:t>P</a:t>
            </a:r>
            <a:r>
              <a:rPr lang="en-US" baseline="-25000" dirty="0" err="1">
                <a:solidFill>
                  <a:schemeClr val="accent6">
                    <a:lumMod val="50000"/>
                  </a:schemeClr>
                </a:solidFill>
                <a:latin typeface="+mj-lt"/>
                <a:cs typeface="Times New Roman" pitchFamily="18" charset="0"/>
              </a:rPr>
              <a:t>n</a:t>
            </a:r>
            <a:endParaRPr lang="en-US" baseline="-25000" dirty="0">
              <a:solidFill>
                <a:schemeClr val="accent6">
                  <a:lumMod val="50000"/>
                </a:schemeClr>
              </a:solidFill>
              <a:latin typeface="+mj-lt"/>
              <a:cs typeface="Times New Roman" pitchFamily="18" charset="0"/>
            </a:endParaRPr>
          </a:p>
        </p:txBody>
      </p:sp>
      <p:sp>
        <p:nvSpPr>
          <p:cNvPr id="102" name="TextBox 101"/>
          <p:cNvSpPr txBox="1"/>
          <p:nvPr/>
        </p:nvSpPr>
        <p:spPr>
          <a:xfrm>
            <a:off x="1173707" y="1219200"/>
            <a:ext cx="5410200" cy="461665"/>
          </a:xfrm>
          <a:prstGeom prst="rect">
            <a:avLst/>
          </a:prstGeom>
          <a:noFill/>
        </p:spPr>
        <p:txBody>
          <a:bodyPr wrap="square" rtlCol="0">
            <a:spAutoFit/>
          </a:bodyPr>
          <a:lstStyle/>
          <a:p>
            <a:r>
              <a:rPr lang="en-US" sz="2400" b="1" dirty="0" smtClean="0">
                <a:latin typeface="Corbel" pitchFamily="34" charset="0"/>
              </a:rPr>
              <a:t>Index wireframe </a:t>
            </a:r>
            <a:r>
              <a:rPr lang="en-US" sz="2400" b="1" dirty="0" smtClean="0">
                <a:solidFill>
                  <a:srgbClr val="FF0000"/>
                </a:solidFill>
                <a:latin typeface="Corbel" pitchFamily="34" charset="0"/>
              </a:rPr>
              <a:t>un-frozen</a:t>
            </a:r>
            <a:endParaRPr lang="en-US" sz="2400" b="1" dirty="0">
              <a:solidFill>
                <a:srgbClr val="FF0000"/>
              </a:solidFill>
              <a:latin typeface="Corbel" pitchFamily="34" charset="0"/>
            </a:endParaRPr>
          </a:p>
        </p:txBody>
      </p:sp>
    </p:spTree>
    <p:custDataLst>
      <p:tags r:id="rId1"/>
    </p:custDataLst>
    <p:extLst>
      <p:ext uri="{BB962C8B-B14F-4D97-AF65-F5344CB8AC3E}">
        <p14:creationId xmlns="" xmlns:p14="http://schemas.microsoft.com/office/powerpoint/2010/main" val="3070675625"/>
      </p:ext>
    </p:extLst>
  </p:cSld>
  <p:clrMapOvr>
    <a:masterClrMapping/>
  </p:clrMapOvr>
  <mc:AlternateContent xmlns:mc="http://schemas.openxmlformats.org/markup-compatibility/2006">
    <mc:Choice xmlns="" xmlns:p14="http://schemas.microsoft.com/office/powerpoint/2010/main" Requires="p14">
      <p:transition spd="slow" p14:dur="2000" advTm="13296"/>
    </mc:Choice>
    <mc:Fallback>
      <p:transition spd="slow" advTm="13296"/>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1600199"/>
            <a:ext cx="8229600" cy="4495801"/>
          </a:xfrm>
        </p:spPr>
        <p:txBody>
          <a:bodyPr>
            <a:normAutofit fontScale="92500" lnSpcReduction="20000"/>
          </a:bodyPr>
          <a:lstStyle/>
          <a:p>
            <a:r>
              <a:rPr lang="en-US" dirty="0" smtClean="0"/>
              <a:t>Once migrated, pages are </a:t>
            </a:r>
            <a:r>
              <a:rPr lang="en-US" dirty="0" smtClean="0">
                <a:solidFill>
                  <a:srgbClr val="FF0000"/>
                </a:solidFill>
              </a:rPr>
              <a:t>never pulled back </a:t>
            </a:r>
            <a:r>
              <a:rPr lang="en-US" dirty="0" smtClean="0"/>
              <a:t>by source</a:t>
            </a:r>
          </a:p>
          <a:p>
            <a:pPr lvl="1"/>
            <a:r>
              <a:rPr lang="en-US" dirty="0" smtClean="0"/>
              <a:t>Transactions at source </a:t>
            </a:r>
            <a:r>
              <a:rPr lang="en-US" b="1" dirty="0" smtClean="0"/>
              <a:t>accessing</a:t>
            </a:r>
            <a:r>
              <a:rPr lang="en-US" dirty="0" smtClean="0"/>
              <a:t> migrated pages are </a:t>
            </a:r>
            <a:r>
              <a:rPr lang="en-US" dirty="0" smtClean="0">
                <a:solidFill>
                  <a:srgbClr val="FF0000"/>
                </a:solidFill>
              </a:rPr>
              <a:t>aborted</a:t>
            </a:r>
          </a:p>
          <a:p>
            <a:r>
              <a:rPr lang="en-US" dirty="0" smtClean="0">
                <a:solidFill>
                  <a:srgbClr val="FF0000"/>
                </a:solidFill>
              </a:rPr>
              <a:t>No structural changes </a:t>
            </a:r>
            <a:r>
              <a:rPr lang="en-US" dirty="0" smtClean="0"/>
              <a:t>to indices during migration</a:t>
            </a:r>
          </a:p>
          <a:p>
            <a:pPr lvl="1"/>
            <a:r>
              <a:rPr lang="en-US" dirty="0" smtClean="0"/>
              <a:t>Transactions (at both nodes) that make </a:t>
            </a:r>
            <a:r>
              <a:rPr lang="en-US" b="1" dirty="0" smtClean="0"/>
              <a:t>structural</a:t>
            </a:r>
            <a:r>
              <a:rPr lang="en-US" dirty="0" smtClean="0"/>
              <a:t> changes to indices </a:t>
            </a:r>
            <a:r>
              <a:rPr lang="en-US" dirty="0" smtClean="0">
                <a:solidFill>
                  <a:srgbClr val="FF0000"/>
                </a:solidFill>
              </a:rPr>
              <a:t>abort</a:t>
            </a:r>
          </a:p>
          <a:p>
            <a:r>
              <a:rPr lang="en-US" dirty="0" smtClean="0"/>
              <a:t>Destination </a:t>
            </a:r>
            <a:r>
              <a:rPr lang="en-US" b="1" dirty="0" smtClean="0">
                <a:solidFill>
                  <a:srgbClr val="FF0000"/>
                </a:solidFill>
              </a:rPr>
              <a:t>“pulls”</a:t>
            </a:r>
            <a:r>
              <a:rPr lang="en-US" dirty="0" smtClean="0">
                <a:solidFill>
                  <a:srgbClr val="FF0000"/>
                </a:solidFill>
              </a:rPr>
              <a:t> </a:t>
            </a:r>
            <a:r>
              <a:rPr lang="en-US" dirty="0" smtClean="0"/>
              <a:t>pages </a:t>
            </a:r>
            <a:r>
              <a:rPr lang="en-US" dirty="0" smtClean="0">
                <a:solidFill>
                  <a:srgbClr val="FF0000"/>
                </a:solidFill>
              </a:rPr>
              <a:t>on-demand</a:t>
            </a:r>
          </a:p>
          <a:p>
            <a:pPr lvl="1"/>
            <a:r>
              <a:rPr lang="en-US" dirty="0" smtClean="0"/>
              <a:t>Transactions at the destination experience </a:t>
            </a:r>
            <a:r>
              <a:rPr lang="en-US" dirty="0" smtClean="0">
                <a:solidFill>
                  <a:srgbClr val="FF0000"/>
                </a:solidFill>
              </a:rPr>
              <a:t>higher latency</a:t>
            </a:r>
            <a:r>
              <a:rPr lang="en-US" dirty="0" smtClean="0"/>
              <a:t> compared to normal operation</a:t>
            </a:r>
            <a:endParaRPr lang="en-US" dirty="0"/>
          </a:p>
        </p:txBody>
      </p:sp>
      <p:sp>
        <p:nvSpPr>
          <p:cNvPr id="5" name="Title 4"/>
          <p:cNvSpPr>
            <a:spLocks noGrp="1"/>
          </p:cNvSpPr>
          <p:nvPr>
            <p:ph type="title"/>
          </p:nvPr>
        </p:nvSpPr>
        <p:spPr/>
        <p:txBody>
          <a:bodyPr/>
          <a:lstStyle/>
          <a:p>
            <a:r>
              <a:rPr lang="en-US" dirty="0" smtClean="0">
                <a:solidFill>
                  <a:srgbClr val="00B050"/>
                </a:solidFill>
              </a:rPr>
              <a:t>Artifacts of this design</a:t>
            </a:r>
            <a:endParaRPr lang="en-US" dirty="0">
              <a:solidFill>
                <a:srgbClr val="00B050"/>
              </a:solidFill>
            </a:endParaRPr>
          </a:p>
        </p:txBody>
      </p:sp>
    </p:spTree>
    <p:extLst>
      <p:ext uri="{BB962C8B-B14F-4D97-AF65-F5344CB8AC3E}">
        <p14:creationId xmlns="" xmlns:p14="http://schemas.microsoft.com/office/powerpoint/2010/main" val="293368795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1524000"/>
            <a:ext cx="8458200" cy="4495800"/>
          </a:xfrm>
        </p:spPr>
        <p:txBody>
          <a:bodyPr>
            <a:normAutofit lnSpcReduction="10000"/>
          </a:bodyPr>
          <a:lstStyle/>
          <a:p>
            <a:r>
              <a:rPr lang="en-US" dirty="0" smtClean="0"/>
              <a:t>A live database migration </a:t>
            </a:r>
            <a:r>
              <a:rPr lang="en-US" dirty="0"/>
              <a:t>technique for </a:t>
            </a:r>
            <a:r>
              <a:rPr lang="en-US" dirty="0">
                <a:solidFill>
                  <a:srgbClr val="0070C0"/>
                </a:solidFill>
              </a:rPr>
              <a:t>shared nothing architectures</a:t>
            </a:r>
            <a:r>
              <a:rPr lang="en-US" dirty="0" smtClean="0"/>
              <a:t> with </a:t>
            </a:r>
            <a:r>
              <a:rPr lang="en-US" dirty="0" smtClean="0">
                <a:solidFill>
                  <a:srgbClr val="FF0000"/>
                </a:solidFill>
              </a:rPr>
              <a:t>no downtime</a:t>
            </a:r>
            <a:endParaRPr lang="en-US" dirty="0" smtClean="0">
              <a:solidFill>
                <a:srgbClr val="0070C0"/>
              </a:solidFill>
            </a:endParaRPr>
          </a:p>
          <a:p>
            <a:pPr lvl="1"/>
            <a:r>
              <a:rPr lang="en-US" dirty="0" smtClean="0"/>
              <a:t>The first end to end solution with </a:t>
            </a:r>
            <a:r>
              <a:rPr lang="en-US" dirty="0" smtClean="0">
                <a:solidFill>
                  <a:srgbClr val="0070C0"/>
                </a:solidFill>
              </a:rPr>
              <a:t>safety, correctness and </a:t>
            </a:r>
            <a:r>
              <a:rPr lang="en-US" dirty="0" err="1" smtClean="0">
                <a:solidFill>
                  <a:srgbClr val="0070C0"/>
                </a:solidFill>
              </a:rPr>
              <a:t>liveness</a:t>
            </a:r>
            <a:r>
              <a:rPr lang="en-US" dirty="0" smtClean="0">
                <a:solidFill>
                  <a:srgbClr val="0070C0"/>
                </a:solidFill>
              </a:rPr>
              <a:t> guarantees</a:t>
            </a:r>
          </a:p>
          <a:p>
            <a:r>
              <a:rPr lang="en-US" dirty="0" smtClean="0"/>
              <a:t>Database pages as granule for migration</a:t>
            </a:r>
          </a:p>
          <a:p>
            <a:r>
              <a:rPr lang="en-US" dirty="0" smtClean="0"/>
              <a:t>Prototype implementation on a relational OLTP database</a:t>
            </a:r>
          </a:p>
          <a:p>
            <a:r>
              <a:rPr lang="en-US" dirty="0" smtClean="0">
                <a:solidFill>
                  <a:srgbClr val="0070C0"/>
                </a:solidFill>
              </a:rPr>
              <a:t>Low cost </a:t>
            </a:r>
            <a:r>
              <a:rPr lang="en-US" dirty="0" smtClean="0"/>
              <a:t>on a variety of workloads</a:t>
            </a:r>
          </a:p>
          <a:p>
            <a:endParaRPr lang="en-US" dirty="0"/>
          </a:p>
        </p:txBody>
      </p:sp>
      <p:sp>
        <p:nvSpPr>
          <p:cNvPr id="5" name="Title 4"/>
          <p:cNvSpPr>
            <a:spLocks noGrp="1"/>
          </p:cNvSpPr>
          <p:nvPr>
            <p:ph type="title"/>
          </p:nvPr>
        </p:nvSpPr>
        <p:spPr/>
        <p:txBody>
          <a:bodyPr/>
          <a:lstStyle/>
          <a:p>
            <a:r>
              <a:rPr lang="en-US" dirty="0" smtClean="0">
                <a:solidFill>
                  <a:srgbClr val="00B050"/>
                </a:solidFill>
              </a:rPr>
              <a:t>Highlights of Zephyr</a:t>
            </a:r>
            <a:endParaRPr lang="en-US" dirty="0">
              <a:solidFill>
                <a:srgbClr val="00B050"/>
              </a:solidFill>
            </a:endParaRPr>
          </a:p>
        </p:txBody>
      </p:sp>
    </p:spTree>
    <p:extLst>
      <p:ext uri="{BB962C8B-B14F-4D97-AF65-F5344CB8AC3E}">
        <p14:creationId xmlns="" xmlns:p14="http://schemas.microsoft.com/office/powerpoint/2010/main" val="275510627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720" y="3357562"/>
            <a:ext cx="8572560" cy="1689763"/>
          </a:xfrm>
        </p:spPr>
        <p:txBody>
          <a:bodyPr>
            <a:normAutofit fontScale="90000"/>
          </a:bodyPr>
          <a:lstStyle/>
          <a:p>
            <a:r>
              <a:rPr lang="en-US" dirty="0">
                <a:solidFill>
                  <a:srgbClr val="00B050"/>
                </a:solidFill>
              </a:rPr>
              <a:t>Albatross</a:t>
            </a:r>
            <a:r>
              <a:rPr lang="en-US" dirty="0" smtClean="0">
                <a:solidFill>
                  <a:srgbClr val="00B050"/>
                </a:solidFill>
              </a:rPr>
              <a:t>: </a:t>
            </a:r>
            <a:br>
              <a:rPr lang="en-US" dirty="0" smtClean="0">
                <a:solidFill>
                  <a:srgbClr val="00B050"/>
                </a:solidFill>
              </a:rPr>
            </a:br>
            <a:r>
              <a:rPr lang="en-US" dirty="0" smtClean="0">
                <a:solidFill>
                  <a:srgbClr val="00B050"/>
                </a:solidFill>
              </a:rPr>
              <a:t>Lightweight </a:t>
            </a:r>
            <a:r>
              <a:rPr lang="en-US" dirty="0">
                <a:solidFill>
                  <a:srgbClr val="00B050"/>
                </a:solidFill>
              </a:rPr>
              <a:t>Elasticity in Shared Storage Databases for the Cloud using Live Data Migration</a:t>
            </a:r>
            <a:endParaRPr lang="en-US" sz="4800" b="1" spc="150" dirty="0">
              <a:solidFill>
                <a:srgbClr val="00B050"/>
              </a:solidFill>
              <a:effectLst>
                <a:outerShdw blurRad="50800" dist="38100" dir="2700000" algn="tl" rotWithShape="0">
                  <a:prstClr val="black">
                    <a:alpha val="40000"/>
                  </a:prstClr>
                </a:outerShdw>
              </a:effectLst>
              <a:cs typeface="Estrangelo Edessa" pitchFamily="66" charset="0"/>
            </a:endParaRPr>
          </a:p>
        </p:txBody>
      </p:sp>
      <p:sp>
        <p:nvSpPr>
          <p:cNvPr id="3" name="Subtitle 2"/>
          <p:cNvSpPr>
            <a:spLocks noGrp="1"/>
          </p:cNvSpPr>
          <p:nvPr>
            <p:ph type="subTitle" idx="1"/>
          </p:nvPr>
        </p:nvSpPr>
        <p:spPr>
          <a:xfrm>
            <a:off x="642910" y="5429240"/>
            <a:ext cx="8077200" cy="1428760"/>
          </a:xfrm>
        </p:spPr>
        <p:txBody>
          <a:bodyPr>
            <a:normAutofit/>
          </a:bodyPr>
          <a:lstStyle/>
          <a:p>
            <a:r>
              <a:rPr lang="en-US" sz="2800" dirty="0" smtClean="0">
                <a:solidFill>
                  <a:srgbClr val="0070C0"/>
                </a:solidFill>
                <a:effectLst>
                  <a:outerShdw blurRad="50800" dist="38100" dir="2700000" algn="tl" rotWithShape="0">
                    <a:prstClr val="black">
                      <a:alpha val="40000"/>
                    </a:prstClr>
                  </a:outerShdw>
                </a:effectLst>
              </a:rPr>
              <a:t>UCSB—VLDB 2011</a:t>
            </a:r>
            <a:endParaRPr lang="en-US" sz="2800" dirty="0" smtClean="0">
              <a:solidFill>
                <a:srgbClr val="0070C0"/>
              </a:solidFill>
              <a:effectLst>
                <a:outerShdw blurRad="50800" dist="38100" dir="2700000" algn="tl" rotWithShape="0">
                  <a:prstClr val="black">
                    <a:alpha val="40000"/>
                  </a:prstClr>
                </a:outerShdw>
              </a:effectLst>
              <a:cs typeface="Arial" pitchFamily="34" charset="0"/>
            </a:endParaRPr>
          </a:p>
        </p:txBody>
      </p:sp>
    </p:spTree>
    <p:extLst>
      <p:ext uri="{BB962C8B-B14F-4D97-AF65-F5344CB8AC3E}">
        <p14:creationId xmlns="" xmlns:p14="http://schemas.microsoft.com/office/powerpoint/2010/main" val="105707101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00B050"/>
                </a:solidFill>
              </a:rPr>
              <a:t>Migration in Shared </a:t>
            </a:r>
            <a:r>
              <a:rPr lang="en-US" dirty="0">
                <a:solidFill>
                  <a:srgbClr val="00B050"/>
                </a:solidFill>
              </a:rPr>
              <a:t>storage </a:t>
            </a:r>
            <a:r>
              <a:rPr lang="en-US" dirty="0" smtClean="0">
                <a:solidFill>
                  <a:srgbClr val="00B050"/>
                </a:solidFill>
              </a:rPr>
              <a:t>architectures</a:t>
            </a:r>
            <a:endParaRPr lang="en-US" sz="2400" b="1" dirty="0">
              <a:solidFill>
                <a:srgbClr val="00B050"/>
              </a:solidFill>
            </a:endParaRPr>
          </a:p>
        </p:txBody>
      </p:sp>
      <p:sp>
        <p:nvSpPr>
          <p:cNvPr id="3" name="Content Placeholder 2"/>
          <p:cNvSpPr>
            <a:spLocks noGrp="1"/>
          </p:cNvSpPr>
          <p:nvPr>
            <p:ph idx="1"/>
          </p:nvPr>
        </p:nvSpPr>
        <p:spPr>
          <a:xfrm>
            <a:off x="357158" y="1524000"/>
            <a:ext cx="8501122" cy="4800600"/>
          </a:xfrm>
        </p:spPr>
        <p:txBody>
          <a:bodyPr>
            <a:normAutofit/>
          </a:bodyPr>
          <a:lstStyle/>
          <a:p>
            <a:r>
              <a:rPr lang="en-US" b="1" dirty="0">
                <a:solidFill>
                  <a:srgbClr val="00B0F0"/>
                </a:solidFill>
              </a:rPr>
              <a:t>Shared storage </a:t>
            </a:r>
            <a:r>
              <a:rPr lang="en-US" dirty="0">
                <a:sym typeface="Wingdings" pitchFamily="2" charset="2"/>
              </a:rPr>
              <a:t> </a:t>
            </a:r>
            <a:r>
              <a:rPr lang="en-US" dirty="0"/>
              <a:t>Persistent image not migrated</a:t>
            </a:r>
          </a:p>
          <a:p>
            <a:r>
              <a:rPr lang="en-US" dirty="0">
                <a:solidFill>
                  <a:srgbClr val="FF0000"/>
                </a:solidFill>
              </a:rPr>
              <a:t>Goal</a:t>
            </a:r>
            <a:r>
              <a:rPr lang="en-US" dirty="0"/>
              <a:t>: </a:t>
            </a:r>
            <a:r>
              <a:rPr lang="en-US" b="1" dirty="0"/>
              <a:t>minimize</a:t>
            </a:r>
            <a:r>
              <a:rPr lang="en-US" dirty="0"/>
              <a:t> </a:t>
            </a:r>
            <a:r>
              <a:rPr lang="en-US" i="1" dirty="0"/>
              <a:t>service interruption</a:t>
            </a:r>
            <a:r>
              <a:rPr lang="en-US" dirty="0"/>
              <a:t> </a:t>
            </a:r>
            <a:r>
              <a:rPr lang="en-US" b="1" dirty="0">
                <a:solidFill>
                  <a:srgbClr val="00B0F0"/>
                </a:solidFill>
              </a:rPr>
              <a:t>and</a:t>
            </a:r>
            <a:r>
              <a:rPr lang="en-US" dirty="0"/>
              <a:t> </a:t>
            </a:r>
            <a:r>
              <a:rPr lang="en-US" i="1" dirty="0"/>
              <a:t>performance </a:t>
            </a:r>
            <a:r>
              <a:rPr lang="en-US" i="1" dirty="0" smtClean="0"/>
              <a:t>impact</a:t>
            </a:r>
          </a:p>
          <a:p>
            <a:r>
              <a:rPr lang="en-US" dirty="0"/>
              <a:t>Approach: Migrate </a:t>
            </a:r>
            <a:r>
              <a:rPr lang="en-US" dirty="0">
                <a:solidFill>
                  <a:srgbClr val="FF0000"/>
                </a:solidFill>
              </a:rPr>
              <a:t>database cache and transaction </a:t>
            </a:r>
            <a:r>
              <a:rPr lang="en-US" dirty="0" smtClean="0">
                <a:solidFill>
                  <a:srgbClr val="FF0000"/>
                </a:solidFill>
              </a:rPr>
              <a:t>state</a:t>
            </a:r>
          </a:p>
          <a:p>
            <a:pPr lvl="1"/>
            <a:r>
              <a:rPr lang="en-US" dirty="0" smtClean="0"/>
              <a:t>Destination cache warm at restart</a:t>
            </a:r>
          </a:p>
          <a:p>
            <a:pPr lvl="1"/>
            <a:r>
              <a:rPr lang="en-US" dirty="0" smtClean="0"/>
              <a:t>Transactions resume at destination</a:t>
            </a:r>
            <a:endParaRPr lang="en-US" dirty="0"/>
          </a:p>
        </p:txBody>
      </p:sp>
    </p:spTree>
    <p:extLst>
      <p:ext uri="{BB962C8B-B14F-4D97-AF65-F5344CB8AC3E}">
        <p14:creationId xmlns="" xmlns:p14="http://schemas.microsoft.com/office/powerpoint/2010/main" val="12925696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The “</a:t>
            </a:r>
            <a:r>
              <a:rPr lang="en-US" dirty="0" err="1" smtClean="0">
                <a:solidFill>
                  <a:srgbClr val="00B050"/>
                </a:solidFill>
              </a:rPr>
              <a:t>NoSQL</a:t>
            </a:r>
            <a:r>
              <a:rPr lang="en-US" dirty="0" smtClean="0">
                <a:solidFill>
                  <a:srgbClr val="00B050"/>
                </a:solidFill>
              </a:rPr>
              <a:t>” movement</a:t>
            </a:r>
            <a:endParaRPr lang="en-US" dirty="0">
              <a:solidFill>
                <a:srgbClr val="00B050"/>
              </a:solidFill>
            </a:endParaRPr>
          </a:p>
        </p:txBody>
      </p:sp>
      <p:sp>
        <p:nvSpPr>
          <p:cNvPr id="3" name="Content Placeholder 2"/>
          <p:cNvSpPr>
            <a:spLocks noGrp="1"/>
          </p:cNvSpPr>
          <p:nvPr>
            <p:ph sz="quarter" idx="1"/>
          </p:nvPr>
        </p:nvSpPr>
        <p:spPr/>
        <p:txBody>
          <a:bodyPr>
            <a:normAutofit fontScale="77500" lnSpcReduction="20000"/>
          </a:bodyPr>
          <a:lstStyle/>
          <a:p>
            <a:r>
              <a:rPr lang="en-US" dirty="0" smtClean="0"/>
              <a:t>Initially used for: </a:t>
            </a:r>
            <a:r>
              <a:rPr lang="en-US" i="1" dirty="0" smtClean="0"/>
              <a:t>“Open-Source relational database that </a:t>
            </a:r>
            <a:r>
              <a:rPr lang="en-US" i="1" dirty="0" smtClean="0">
                <a:solidFill>
                  <a:srgbClr val="FF0000"/>
                </a:solidFill>
              </a:rPr>
              <a:t>did not expose SQL interface</a:t>
            </a:r>
            <a:r>
              <a:rPr lang="en-US" i="1" dirty="0" smtClean="0"/>
              <a:t>”</a:t>
            </a:r>
          </a:p>
          <a:p>
            <a:pPr>
              <a:buNone/>
            </a:pPr>
            <a:endParaRPr lang="en-US" i="1" dirty="0" smtClean="0"/>
          </a:p>
          <a:p>
            <a:r>
              <a:rPr lang="en-US" dirty="0" smtClean="0"/>
              <a:t>Popularly used for: “</a:t>
            </a:r>
            <a:r>
              <a:rPr lang="en-US" i="1" dirty="0" smtClean="0">
                <a:solidFill>
                  <a:srgbClr val="FF0000"/>
                </a:solidFill>
              </a:rPr>
              <a:t>non-relational, distributed data stores that often did not attempt to provide ACID guarantees</a:t>
            </a:r>
            <a:r>
              <a:rPr lang="en-US" dirty="0" smtClean="0"/>
              <a:t>”</a:t>
            </a:r>
          </a:p>
          <a:p>
            <a:pPr>
              <a:buNone/>
            </a:pPr>
            <a:endParaRPr lang="en-US" dirty="0" smtClean="0"/>
          </a:p>
          <a:p>
            <a:r>
              <a:rPr lang="en-US" dirty="0" smtClean="0"/>
              <a:t>Gained widespread popularity through a number of open source projects</a:t>
            </a:r>
          </a:p>
          <a:p>
            <a:pPr lvl="1"/>
            <a:r>
              <a:rPr lang="en-US" dirty="0" err="1" smtClean="0">
                <a:solidFill>
                  <a:srgbClr val="0070C0"/>
                </a:solidFill>
              </a:rPr>
              <a:t>HBase</a:t>
            </a:r>
            <a:r>
              <a:rPr lang="en-US" dirty="0" smtClean="0">
                <a:solidFill>
                  <a:srgbClr val="0070C0"/>
                </a:solidFill>
              </a:rPr>
              <a:t>, Cassandra, </a:t>
            </a:r>
            <a:r>
              <a:rPr lang="en-US" dirty="0" err="1" smtClean="0">
                <a:solidFill>
                  <a:srgbClr val="0070C0"/>
                </a:solidFill>
              </a:rPr>
              <a:t>Voldemort</a:t>
            </a:r>
            <a:r>
              <a:rPr lang="en-US" dirty="0" smtClean="0">
                <a:solidFill>
                  <a:srgbClr val="0070C0"/>
                </a:solidFill>
              </a:rPr>
              <a:t>, </a:t>
            </a:r>
            <a:r>
              <a:rPr lang="en-US" dirty="0" err="1" smtClean="0">
                <a:solidFill>
                  <a:srgbClr val="0070C0"/>
                </a:solidFill>
              </a:rPr>
              <a:t>MongDB</a:t>
            </a:r>
            <a:r>
              <a:rPr lang="en-US" dirty="0" smtClean="0"/>
              <a:t>, …</a:t>
            </a:r>
          </a:p>
          <a:p>
            <a:pPr lvl="1">
              <a:buNone/>
            </a:pPr>
            <a:endParaRPr lang="en-US" dirty="0" smtClean="0"/>
          </a:p>
          <a:p>
            <a:r>
              <a:rPr lang="en-US" dirty="0" smtClean="0">
                <a:solidFill>
                  <a:srgbClr val="FF0000"/>
                </a:solidFill>
              </a:rPr>
              <a:t>Scale-out, elasticity, flexible data model, high availability</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981200" y="1676400"/>
            <a:ext cx="2362200" cy="457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200" dirty="0" smtClean="0">
                <a:latin typeface="+mj-lt"/>
                <a:cs typeface="Times New Roman" pitchFamily="18" charset="0"/>
              </a:rPr>
              <a:t>Query Router</a:t>
            </a:r>
            <a:endParaRPr lang="en-US" sz="2200" dirty="0">
              <a:latin typeface="+mj-lt"/>
              <a:cs typeface="Times New Roman" pitchFamily="18" charset="0"/>
            </a:endParaRPr>
          </a:p>
        </p:txBody>
      </p:sp>
      <p:sp>
        <p:nvSpPr>
          <p:cNvPr id="9" name="Rounded Rectangle 8"/>
          <p:cNvSpPr/>
          <p:nvPr/>
        </p:nvSpPr>
        <p:spPr>
          <a:xfrm>
            <a:off x="304800" y="1752600"/>
            <a:ext cx="1447800" cy="457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200" dirty="0" smtClean="0">
                <a:latin typeface="+mj-lt"/>
                <a:cs typeface="Times New Roman" pitchFamily="18" charset="0"/>
              </a:rPr>
              <a:t>Controller</a:t>
            </a:r>
            <a:endParaRPr lang="en-US" sz="2200" dirty="0">
              <a:latin typeface="+mj-lt"/>
              <a:cs typeface="Times New Roman" pitchFamily="18" charset="0"/>
            </a:endParaRPr>
          </a:p>
        </p:txBody>
      </p:sp>
      <p:pic>
        <p:nvPicPr>
          <p:cNvPr id="10" name="Picture 3" descr="C:\Documents and Settings\Sudipto Das\Local Settings\Temporary Internet Files\Content.IE5\E5UT5GAT\MC900012889[1].wmf"/>
          <p:cNvPicPr>
            <a:picLocks noChangeAspect="1" noChangeArrowheads="1"/>
          </p:cNvPicPr>
          <p:nvPr/>
        </p:nvPicPr>
        <p:blipFill>
          <a:blip r:embed="rId2" cstate="print"/>
          <a:srcRect/>
          <a:stretch>
            <a:fillRect/>
          </a:stretch>
        </p:blipFill>
        <p:spPr bwMode="auto">
          <a:xfrm>
            <a:off x="1143000" y="3048000"/>
            <a:ext cx="877004" cy="990600"/>
          </a:xfrm>
          <a:prstGeom prst="rect">
            <a:avLst/>
          </a:prstGeom>
          <a:noFill/>
        </p:spPr>
      </p:pic>
      <p:pic>
        <p:nvPicPr>
          <p:cNvPr id="11" name="Picture 3" descr="C:\Documents and Settings\Sudipto Das\Local Settings\Temporary Internet Files\Content.IE5\E5UT5GAT\MC900012889[1].wmf"/>
          <p:cNvPicPr>
            <a:picLocks noChangeAspect="1" noChangeArrowheads="1"/>
          </p:cNvPicPr>
          <p:nvPr/>
        </p:nvPicPr>
        <p:blipFill>
          <a:blip r:embed="rId2" cstate="print"/>
          <a:srcRect/>
          <a:stretch>
            <a:fillRect/>
          </a:stretch>
        </p:blipFill>
        <p:spPr bwMode="auto">
          <a:xfrm>
            <a:off x="1571500" y="3200400"/>
            <a:ext cx="877004" cy="990600"/>
          </a:xfrm>
          <a:prstGeom prst="rect">
            <a:avLst/>
          </a:prstGeom>
          <a:noFill/>
        </p:spPr>
      </p:pic>
      <p:pic>
        <p:nvPicPr>
          <p:cNvPr id="12" name="Picture 3" descr="C:\Documents and Settings\Sudipto Das\Local Settings\Temporary Internet Files\Content.IE5\E5UT5GAT\MC900012889[1].wmf"/>
          <p:cNvPicPr>
            <a:picLocks noChangeAspect="1" noChangeArrowheads="1"/>
          </p:cNvPicPr>
          <p:nvPr/>
        </p:nvPicPr>
        <p:blipFill>
          <a:blip r:embed="rId2" cstate="print"/>
          <a:srcRect/>
          <a:stretch>
            <a:fillRect/>
          </a:stretch>
        </p:blipFill>
        <p:spPr bwMode="auto">
          <a:xfrm>
            <a:off x="2018596" y="3352800"/>
            <a:ext cx="877004" cy="990600"/>
          </a:xfrm>
          <a:prstGeom prst="rect">
            <a:avLst/>
          </a:prstGeom>
          <a:noFill/>
        </p:spPr>
      </p:pic>
      <p:pic>
        <p:nvPicPr>
          <p:cNvPr id="13" name="Picture 3" descr="C:\Documents and Settings\Sudipto Das\Local Settings\Temporary Internet Files\Content.IE5\E5UT5GAT\MC900012889[1].wmf"/>
          <p:cNvPicPr>
            <a:picLocks noChangeAspect="1" noChangeArrowheads="1"/>
          </p:cNvPicPr>
          <p:nvPr/>
        </p:nvPicPr>
        <p:blipFill>
          <a:blip r:embed="rId2" cstate="print"/>
          <a:srcRect/>
          <a:stretch>
            <a:fillRect/>
          </a:stretch>
        </p:blipFill>
        <p:spPr bwMode="auto">
          <a:xfrm>
            <a:off x="3466396" y="3810000"/>
            <a:ext cx="877004" cy="990600"/>
          </a:xfrm>
          <a:prstGeom prst="rect">
            <a:avLst/>
          </a:prstGeom>
          <a:noFill/>
        </p:spPr>
      </p:pic>
      <p:sp>
        <p:nvSpPr>
          <p:cNvPr id="19" name="Rounded Rectangle 18"/>
          <p:cNvSpPr/>
          <p:nvPr/>
        </p:nvSpPr>
        <p:spPr>
          <a:xfrm>
            <a:off x="4800600" y="1600200"/>
            <a:ext cx="4191000" cy="3200400"/>
          </a:xfrm>
          <a:prstGeom prst="round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latin typeface="+mj-lt"/>
            </a:endParaRPr>
          </a:p>
        </p:txBody>
      </p:sp>
      <p:sp>
        <p:nvSpPr>
          <p:cNvPr id="20" name="Rectangle 19"/>
          <p:cNvSpPr/>
          <p:nvPr/>
        </p:nvSpPr>
        <p:spPr>
          <a:xfrm>
            <a:off x="5029200" y="2057400"/>
            <a:ext cx="1600200" cy="1219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200" dirty="0" smtClean="0">
                <a:latin typeface="+mj-lt"/>
                <a:cs typeface="Times New Roman" pitchFamily="18" charset="0"/>
              </a:rPr>
              <a:t>Tenant Cell (TM + DM)</a:t>
            </a:r>
            <a:endParaRPr lang="en-US" sz="2200" dirty="0">
              <a:latin typeface="+mj-lt"/>
              <a:cs typeface="Times New Roman" pitchFamily="18" charset="0"/>
            </a:endParaRPr>
          </a:p>
        </p:txBody>
      </p:sp>
      <p:sp>
        <p:nvSpPr>
          <p:cNvPr id="21" name="Rectangle 20"/>
          <p:cNvSpPr/>
          <p:nvPr/>
        </p:nvSpPr>
        <p:spPr>
          <a:xfrm>
            <a:off x="5334000" y="2438400"/>
            <a:ext cx="1600200" cy="1219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200" dirty="0" smtClean="0">
                <a:latin typeface="+mj-lt"/>
                <a:cs typeface="Times New Roman" pitchFamily="18" charset="0"/>
              </a:rPr>
              <a:t>Tenant Cell (TM + DM)</a:t>
            </a:r>
            <a:endParaRPr lang="en-US" sz="2200" dirty="0">
              <a:latin typeface="+mj-lt"/>
              <a:cs typeface="Times New Roman" pitchFamily="18" charset="0"/>
            </a:endParaRPr>
          </a:p>
        </p:txBody>
      </p:sp>
      <p:sp>
        <p:nvSpPr>
          <p:cNvPr id="22" name="Rectangle 21"/>
          <p:cNvSpPr/>
          <p:nvPr/>
        </p:nvSpPr>
        <p:spPr>
          <a:xfrm>
            <a:off x="5638800" y="2819400"/>
            <a:ext cx="1600200" cy="1219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200" dirty="0" smtClean="0">
                <a:latin typeface="+mj-lt"/>
                <a:cs typeface="Times New Roman" pitchFamily="18" charset="0"/>
              </a:rPr>
              <a:t>Tenant Cell (TM + DM)</a:t>
            </a:r>
            <a:endParaRPr lang="en-US" sz="2200" dirty="0">
              <a:latin typeface="+mj-lt"/>
              <a:cs typeface="Times New Roman" pitchFamily="18" charset="0"/>
            </a:endParaRPr>
          </a:p>
        </p:txBody>
      </p:sp>
      <p:sp>
        <p:nvSpPr>
          <p:cNvPr id="23" name="Rectangle 22"/>
          <p:cNvSpPr/>
          <p:nvPr/>
        </p:nvSpPr>
        <p:spPr>
          <a:xfrm>
            <a:off x="7315200" y="2057400"/>
            <a:ext cx="1600200" cy="19812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sz="2200" dirty="0">
              <a:latin typeface="+mj-lt"/>
              <a:cs typeface="Times New Roman" pitchFamily="18" charset="0"/>
            </a:endParaRPr>
          </a:p>
        </p:txBody>
      </p:sp>
      <p:sp>
        <p:nvSpPr>
          <p:cNvPr id="24" name="Rectangle 23"/>
          <p:cNvSpPr/>
          <p:nvPr/>
        </p:nvSpPr>
        <p:spPr>
          <a:xfrm>
            <a:off x="7391400" y="2514600"/>
            <a:ext cx="1447800" cy="685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200" dirty="0" smtClean="0">
                <a:latin typeface="+mj-lt"/>
                <a:cs typeface="Times New Roman" pitchFamily="18" charset="0"/>
              </a:rPr>
              <a:t>Cached DB State</a:t>
            </a:r>
            <a:endParaRPr lang="en-US" sz="2200" dirty="0">
              <a:latin typeface="+mj-lt"/>
              <a:cs typeface="Times New Roman" pitchFamily="18" charset="0"/>
            </a:endParaRPr>
          </a:p>
        </p:txBody>
      </p:sp>
      <p:sp>
        <p:nvSpPr>
          <p:cNvPr id="25" name="Rectangle 24"/>
          <p:cNvSpPr/>
          <p:nvPr/>
        </p:nvSpPr>
        <p:spPr>
          <a:xfrm>
            <a:off x="7391400" y="3276600"/>
            <a:ext cx="1447800" cy="685800"/>
          </a:xfrm>
          <a:prstGeom prst="rect">
            <a:avLst/>
          </a:prstGeom>
        </p:spPr>
        <p:style>
          <a:lnRef idx="1">
            <a:schemeClr val="accent3"/>
          </a:lnRef>
          <a:fillRef idx="2">
            <a:schemeClr val="accent3"/>
          </a:fillRef>
          <a:effectRef idx="1">
            <a:schemeClr val="accent3"/>
          </a:effectRef>
          <a:fontRef idx="minor">
            <a:schemeClr val="dk1"/>
          </a:fontRef>
        </p:style>
        <p:txBody>
          <a:bodyPr lIns="0" rIns="0" rtlCol="0" anchor="ctr"/>
          <a:lstStyle/>
          <a:p>
            <a:pPr algn="ctr"/>
            <a:r>
              <a:rPr lang="en-US" sz="2200" dirty="0" smtClean="0">
                <a:latin typeface="+mj-lt"/>
                <a:cs typeface="Times New Roman" pitchFamily="18" charset="0"/>
              </a:rPr>
              <a:t>Transaction State</a:t>
            </a:r>
            <a:endParaRPr lang="en-US" sz="2200" dirty="0">
              <a:latin typeface="+mj-lt"/>
              <a:cs typeface="Times New Roman" pitchFamily="18" charset="0"/>
            </a:endParaRPr>
          </a:p>
        </p:txBody>
      </p:sp>
      <p:sp>
        <p:nvSpPr>
          <p:cNvPr id="26" name="Rectangle 25"/>
          <p:cNvSpPr/>
          <p:nvPr/>
        </p:nvSpPr>
        <p:spPr>
          <a:xfrm>
            <a:off x="5105400" y="4191000"/>
            <a:ext cx="3581400" cy="45720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2200" dirty="0" smtClean="0">
                <a:latin typeface="+mj-lt"/>
                <a:cs typeface="Times New Roman" pitchFamily="18" charset="0"/>
              </a:rPr>
              <a:t>Log Manager</a:t>
            </a:r>
            <a:endParaRPr lang="en-US" sz="2200" dirty="0">
              <a:latin typeface="+mj-lt"/>
              <a:cs typeface="Times New Roman" pitchFamily="18" charset="0"/>
            </a:endParaRPr>
          </a:p>
        </p:txBody>
      </p:sp>
      <p:cxnSp>
        <p:nvCxnSpPr>
          <p:cNvPr id="27" name="Straight Arrow Connector 26"/>
          <p:cNvCxnSpPr>
            <a:endCxn id="8" idx="0"/>
          </p:cNvCxnSpPr>
          <p:nvPr/>
        </p:nvCxnSpPr>
        <p:spPr bwMode="auto">
          <a:xfrm rot="16200000" flipH="1">
            <a:off x="1894121" y="408220"/>
            <a:ext cx="609599" cy="192676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8" name="Straight Arrow Connector 27"/>
          <p:cNvCxnSpPr>
            <a:endCxn id="8" idx="0"/>
          </p:cNvCxnSpPr>
          <p:nvPr/>
        </p:nvCxnSpPr>
        <p:spPr bwMode="auto">
          <a:xfrm rot="16200000" flipH="1">
            <a:off x="2258780" y="772880"/>
            <a:ext cx="609600" cy="119744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9" name="Straight Arrow Connector 28"/>
          <p:cNvCxnSpPr>
            <a:endCxn id="8" idx="0"/>
          </p:cNvCxnSpPr>
          <p:nvPr/>
        </p:nvCxnSpPr>
        <p:spPr bwMode="auto">
          <a:xfrm rot="16200000" flipH="1">
            <a:off x="2656120" y="1170220"/>
            <a:ext cx="609600" cy="40276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0" name="Straight Arrow Connector 29"/>
          <p:cNvCxnSpPr>
            <a:endCxn id="8" idx="0"/>
          </p:cNvCxnSpPr>
          <p:nvPr/>
        </p:nvCxnSpPr>
        <p:spPr bwMode="auto">
          <a:xfrm rot="5400000">
            <a:off x="3325580" y="903520"/>
            <a:ext cx="609600" cy="93616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1" name="Straight Arrow Connector 30"/>
          <p:cNvCxnSpPr>
            <a:stCxn id="8" idx="2"/>
            <a:endCxn id="10" idx="0"/>
          </p:cNvCxnSpPr>
          <p:nvPr/>
        </p:nvCxnSpPr>
        <p:spPr bwMode="auto">
          <a:xfrm rot="5400000">
            <a:off x="1914701" y="1800401"/>
            <a:ext cx="914400" cy="15807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2" name="Straight Arrow Connector 31"/>
          <p:cNvCxnSpPr>
            <a:stCxn id="8" idx="2"/>
            <a:endCxn id="11" idx="0"/>
          </p:cNvCxnSpPr>
          <p:nvPr/>
        </p:nvCxnSpPr>
        <p:spPr bwMode="auto">
          <a:xfrm rot="5400000">
            <a:off x="2052751" y="2090851"/>
            <a:ext cx="1066800" cy="11522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3" name="Straight Arrow Connector 32"/>
          <p:cNvCxnSpPr>
            <a:stCxn id="8" idx="2"/>
            <a:endCxn id="12" idx="0"/>
          </p:cNvCxnSpPr>
          <p:nvPr/>
        </p:nvCxnSpPr>
        <p:spPr bwMode="auto">
          <a:xfrm rot="5400000">
            <a:off x="2200099" y="2390599"/>
            <a:ext cx="1219200" cy="7052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4" name="Straight Arrow Connector 33"/>
          <p:cNvCxnSpPr>
            <a:stCxn id="8" idx="2"/>
            <a:endCxn id="13" idx="0"/>
          </p:cNvCxnSpPr>
          <p:nvPr/>
        </p:nvCxnSpPr>
        <p:spPr bwMode="auto">
          <a:xfrm rot="16200000" flipH="1">
            <a:off x="2695399" y="2600501"/>
            <a:ext cx="1676400" cy="7425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Straight Arrow Connector 34"/>
          <p:cNvCxnSpPr>
            <a:stCxn id="10" idx="2"/>
            <a:endCxn id="14" idx="0"/>
          </p:cNvCxnSpPr>
          <p:nvPr/>
        </p:nvCxnSpPr>
        <p:spPr bwMode="auto">
          <a:xfrm rot="16200000" flipH="1">
            <a:off x="1514651" y="4105451"/>
            <a:ext cx="1295400" cy="11616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6" name="Straight Arrow Connector 35"/>
          <p:cNvCxnSpPr>
            <a:stCxn id="11" idx="2"/>
            <a:endCxn id="14" idx="0"/>
          </p:cNvCxnSpPr>
          <p:nvPr/>
        </p:nvCxnSpPr>
        <p:spPr bwMode="auto">
          <a:xfrm rot="16200000" flipH="1">
            <a:off x="1805101" y="4395901"/>
            <a:ext cx="1143000" cy="7331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7" name="Straight Arrow Connector 36"/>
          <p:cNvCxnSpPr>
            <a:stCxn id="12" idx="2"/>
            <a:endCxn id="14" idx="0"/>
          </p:cNvCxnSpPr>
          <p:nvPr/>
        </p:nvCxnSpPr>
        <p:spPr bwMode="auto">
          <a:xfrm rot="16200000" flipH="1">
            <a:off x="2104849" y="4695649"/>
            <a:ext cx="990600" cy="286102"/>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Straight Arrow Connector 37"/>
          <p:cNvCxnSpPr>
            <a:stCxn id="13" idx="2"/>
            <a:endCxn id="14" idx="0"/>
          </p:cNvCxnSpPr>
          <p:nvPr/>
        </p:nvCxnSpPr>
        <p:spPr bwMode="auto">
          <a:xfrm rot="5400000">
            <a:off x="3057349" y="4486451"/>
            <a:ext cx="533400" cy="116169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9" name="Straight Arrow Connector 38"/>
          <p:cNvCxnSpPr/>
          <p:nvPr/>
        </p:nvCxnSpPr>
        <p:spPr bwMode="auto">
          <a:xfrm>
            <a:off x="5638800" y="5715000"/>
            <a:ext cx="685800" cy="1588"/>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0" name="Straight Arrow Connector 39"/>
          <p:cNvCxnSpPr>
            <a:stCxn id="9" idx="2"/>
            <a:endCxn id="10" idx="0"/>
          </p:cNvCxnSpPr>
          <p:nvPr/>
        </p:nvCxnSpPr>
        <p:spPr bwMode="auto">
          <a:xfrm rot="16200000" flipH="1">
            <a:off x="886001" y="2352499"/>
            <a:ext cx="838200" cy="552802"/>
          </a:xfrm>
          <a:prstGeom prst="straightConnector1">
            <a:avLst/>
          </a:prstGeom>
          <a:ln>
            <a:prstDash val="lgDash"/>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41" name="Straight Arrow Connector 40"/>
          <p:cNvCxnSpPr>
            <a:stCxn id="9" idx="2"/>
            <a:endCxn id="11" idx="0"/>
          </p:cNvCxnSpPr>
          <p:nvPr/>
        </p:nvCxnSpPr>
        <p:spPr bwMode="auto">
          <a:xfrm rot="16200000" flipH="1">
            <a:off x="1024051" y="2214449"/>
            <a:ext cx="990600" cy="981302"/>
          </a:xfrm>
          <a:prstGeom prst="straightConnector1">
            <a:avLst/>
          </a:prstGeom>
          <a:ln>
            <a:prstDash val="lgDash"/>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9" idx="2"/>
            <a:endCxn id="12" idx="0"/>
          </p:cNvCxnSpPr>
          <p:nvPr/>
        </p:nvCxnSpPr>
        <p:spPr bwMode="auto">
          <a:xfrm rot="16200000" flipH="1">
            <a:off x="1171399" y="2067101"/>
            <a:ext cx="1143000" cy="1428398"/>
          </a:xfrm>
          <a:prstGeom prst="straightConnector1">
            <a:avLst/>
          </a:prstGeom>
          <a:ln>
            <a:prstDash val="lgDash"/>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43" name="Straight Arrow Connector 42"/>
          <p:cNvCxnSpPr>
            <a:stCxn id="9" idx="2"/>
            <a:endCxn id="13" idx="0"/>
          </p:cNvCxnSpPr>
          <p:nvPr/>
        </p:nvCxnSpPr>
        <p:spPr bwMode="auto">
          <a:xfrm rot="16200000" flipH="1">
            <a:off x="1666699" y="1571801"/>
            <a:ext cx="1600200" cy="2876198"/>
          </a:xfrm>
          <a:prstGeom prst="straightConnector1">
            <a:avLst/>
          </a:prstGeom>
          <a:ln>
            <a:prstDash val="lgDash"/>
            <a:headEnd type="none" w="med" len="med"/>
            <a:tailEnd type="arrow"/>
          </a:ln>
        </p:spPr>
        <p:style>
          <a:lnRef idx="2">
            <a:schemeClr val="accent1"/>
          </a:lnRef>
          <a:fillRef idx="0">
            <a:schemeClr val="accent1"/>
          </a:fillRef>
          <a:effectRef idx="1">
            <a:schemeClr val="accent1"/>
          </a:effectRef>
          <a:fontRef idx="minor">
            <a:schemeClr val="tx1"/>
          </a:fontRef>
        </p:style>
      </p:cxnSp>
      <p:cxnSp>
        <p:nvCxnSpPr>
          <p:cNvPr id="44" name="Straight Arrow Connector 43"/>
          <p:cNvCxnSpPr/>
          <p:nvPr/>
        </p:nvCxnSpPr>
        <p:spPr bwMode="auto">
          <a:xfrm>
            <a:off x="5638799" y="6095999"/>
            <a:ext cx="685803" cy="1"/>
          </a:xfrm>
          <a:prstGeom prst="straightConnector1">
            <a:avLst/>
          </a:prstGeom>
          <a:ln>
            <a:prstDash val="lgDash"/>
            <a:headEnd type="none" w="med" len="med"/>
            <a:tailEnd type="arrow"/>
          </a:ln>
        </p:spPr>
        <p:style>
          <a:lnRef idx="2">
            <a:schemeClr val="accent1"/>
          </a:lnRef>
          <a:fillRef idx="0">
            <a:schemeClr val="accent1"/>
          </a:fillRef>
          <a:effectRef idx="1">
            <a:schemeClr val="accent1"/>
          </a:effectRef>
          <a:fontRef idx="minor">
            <a:schemeClr val="tx1"/>
          </a:fontRef>
        </p:style>
      </p:cxnSp>
      <p:sp>
        <p:nvSpPr>
          <p:cNvPr id="45" name="TextBox 44"/>
          <p:cNvSpPr txBox="1"/>
          <p:nvPr/>
        </p:nvSpPr>
        <p:spPr>
          <a:xfrm>
            <a:off x="6019800" y="1600200"/>
            <a:ext cx="1752600" cy="430887"/>
          </a:xfrm>
          <a:prstGeom prst="rect">
            <a:avLst/>
          </a:prstGeom>
          <a:noFill/>
        </p:spPr>
        <p:txBody>
          <a:bodyPr wrap="square" rtlCol="0">
            <a:spAutoFit/>
          </a:bodyPr>
          <a:lstStyle/>
          <a:p>
            <a:r>
              <a:rPr lang="en-US" sz="2200" dirty="0" smtClean="0">
                <a:latin typeface="+mj-lt"/>
                <a:cs typeface="Times New Roman" pitchFamily="18" charset="0"/>
              </a:rPr>
              <a:t>DBMS Node</a:t>
            </a:r>
            <a:endParaRPr lang="en-US" sz="2200" dirty="0">
              <a:latin typeface="+mj-lt"/>
              <a:cs typeface="Times New Roman" pitchFamily="18" charset="0"/>
            </a:endParaRPr>
          </a:p>
        </p:txBody>
      </p:sp>
      <p:sp>
        <p:nvSpPr>
          <p:cNvPr id="46" name="TextBox 45"/>
          <p:cNvSpPr txBox="1"/>
          <p:nvPr/>
        </p:nvSpPr>
        <p:spPr>
          <a:xfrm>
            <a:off x="6400800" y="5477088"/>
            <a:ext cx="1752600" cy="430887"/>
          </a:xfrm>
          <a:prstGeom prst="rect">
            <a:avLst/>
          </a:prstGeom>
          <a:noFill/>
        </p:spPr>
        <p:txBody>
          <a:bodyPr wrap="square" rtlCol="0">
            <a:spAutoFit/>
          </a:bodyPr>
          <a:lstStyle/>
          <a:p>
            <a:r>
              <a:rPr lang="en-US" sz="2200" dirty="0" smtClean="0">
                <a:latin typeface="+mj-lt"/>
                <a:cs typeface="Times New Roman" pitchFamily="18" charset="0"/>
              </a:rPr>
              <a:t>Data Flow</a:t>
            </a:r>
            <a:endParaRPr lang="en-US" sz="2200" dirty="0">
              <a:latin typeface="+mj-lt"/>
              <a:cs typeface="Times New Roman" pitchFamily="18" charset="0"/>
            </a:endParaRPr>
          </a:p>
        </p:txBody>
      </p:sp>
      <p:sp>
        <p:nvSpPr>
          <p:cNvPr id="47" name="TextBox 46"/>
          <p:cNvSpPr txBox="1"/>
          <p:nvPr/>
        </p:nvSpPr>
        <p:spPr>
          <a:xfrm>
            <a:off x="6400800" y="5838700"/>
            <a:ext cx="1752600" cy="430887"/>
          </a:xfrm>
          <a:prstGeom prst="rect">
            <a:avLst/>
          </a:prstGeom>
          <a:noFill/>
        </p:spPr>
        <p:txBody>
          <a:bodyPr wrap="square" rtlCol="0">
            <a:spAutoFit/>
          </a:bodyPr>
          <a:lstStyle/>
          <a:p>
            <a:r>
              <a:rPr lang="en-US" sz="2200" dirty="0" smtClean="0">
                <a:latin typeface="+mj-lt"/>
                <a:cs typeface="Times New Roman" pitchFamily="18" charset="0"/>
              </a:rPr>
              <a:t>Control Flow</a:t>
            </a:r>
            <a:endParaRPr lang="en-US" sz="2200" dirty="0">
              <a:latin typeface="+mj-lt"/>
              <a:cs typeface="Times New Roman" pitchFamily="18" charset="0"/>
            </a:endParaRPr>
          </a:p>
        </p:txBody>
      </p:sp>
      <p:sp>
        <p:nvSpPr>
          <p:cNvPr id="48" name="Rectangle 47"/>
          <p:cNvSpPr/>
          <p:nvPr/>
        </p:nvSpPr>
        <p:spPr>
          <a:xfrm>
            <a:off x="5486400" y="5486400"/>
            <a:ext cx="2667000" cy="838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49" name="TextBox 48"/>
          <p:cNvSpPr txBox="1"/>
          <p:nvPr/>
        </p:nvSpPr>
        <p:spPr>
          <a:xfrm>
            <a:off x="76200" y="3124200"/>
            <a:ext cx="1066800" cy="769441"/>
          </a:xfrm>
          <a:prstGeom prst="rect">
            <a:avLst/>
          </a:prstGeom>
          <a:noFill/>
        </p:spPr>
        <p:txBody>
          <a:bodyPr wrap="square" rtlCol="0">
            <a:spAutoFit/>
          </a:bodyPr>
          <a:lstStyle/>
          <a:p>
            <a:pPr algn="ctr"/>
            <a:r>
              <a:rPr lang="en-US" sz="2200" dirty="0" smtClean="0">
                <a:latin typeface="+mj-lt"/>
                <a:cs typeface="Times New Roman" pitchFamily="18" charset="0"/>
              </a:rPr>
              <a:t>DBMS Nodes</a:t>
            </a:r>
            <a:endParaRPr lang="en-US" sz="2200" dirty="0">
              <a:latin typeface="+mj-lt"/>
              <a:cs typeface="Times New Roman" pitchFamily="18" charset="0"/>
            </a:endParaRPr>
          </a:p>
        </p:txBody>
      </p:sp>
      <p:sp>
        <p:nvSpPr>
          <p:cNvPr id="50" name="TextBox 49"/>
          <p:cNvSpPr txBox="1"/>
          <p:nvPr/>
        </p:nvSpPr>
        <p:spPr>
          <a:xfrm>
            <a:off x="7239000" y="2083713"/>
            <a:ext cx="1752600" cy="430887"/>
          </a:xfrm>
          <a:prstGeom prst="rect">
            <a:avLst/>
          </a:prstGeom>
          <a:noFill/>
        </p:spPr>
        <p:txBody>
          <a:bodyPr wrap="square" rtlCol="0">
            <a:spAutoFit/>
          </a:bodyPr>
          <a:lstStyle/>
          <a:p>
            <a:pPr algn="ctr"/>
            <a:r>
              <a:rPr lang="en-US" sz="2200" dirty="0" smtClean="0">
                <a:solidFill>
                  <a:schemeClr val="bg1"/>
                </a:solidFill>
                <a:latin typeface="+mj-lt"/>
                <a:cs typeface="Times New Roman" pitchFamily="18" charset="0"/>
              </a:rPr>
              <a:t>Tenant Cell</a:t>
            </a:r>
            <a:endParaRPr lang="en-US" sz="2200" dirty="0">
              <a:solidFill>
                <a:schemeClr val="bg1"/>
              </a:solidFill>
              <a:latin typeface="+mj-lt"/>
              <a:cs typeface="Times New Roman" pitchFamily="18" charset="0"/>
            </a:endParaRPr>
          </a:p>
        </p:txBody>
      </p:sp>
      <p:cxnSp>
        <p:nvCxnSpPr>
          <p:cNvPr id="51" name="Straight Connector 50"/>
          <p:cNvCxnSpPr>
            <a:stCxn id="53" idx="1"/>
          </p:cNvCxnSpPr>
          <p:nvPr/>
        </p:nvCxnSpPr>
        <p:spPr>
          <a:xfrm rot="5400000" flipH="1" flipV="1">
            <a:off x="3203949" y="1992641"/>
            <a:ext cx="2141491" cy="15090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a:stCxn id="53" idx="4"/>
          </p:cNvCxnSpPr>
          <p:nvPr/>
        </p:nvCxnSpPr>
        <p:spPr>
          <a:xfrm rot="5400000" flipH="1" flipV="1">
            <a:off x="4611338" y="4113562"/>
            <a:ext cx="188025" cy="1562102"/>
          </a:xfrm>
          <a:prstGeom prst="line">
            <a:avLst/>
          </a:prstGeom>
        </p:spPr>
        <p:style>
          <a:lnRef idx="2">
            <a:schemeClr val="accent1"/>
          </a:lnRef>
          <a:fillRef idx="0">
            <a:schemeClr val="accent1"/>
          </a:fillRef>
          <a:effectRef idx="1">
            <a:schemeClr val="accent1"/>
          </a:effectRef>
          <a:fontRef idx="minor">
            <a:schemeClr val="tx1"/>
          </a:fontRef>
        </p:style>
      </p:cxnSp>
      <p:sp>
        <p:nvSpPr>
          <p:cNvPr id="53" name="Oval 52"/>
          <p:cNvSpPr/>
          <p:nvPr/>
        </p:nvSpPr>
        <p:spPr>
          <a:xfrm>
            <a:off x="3352800" y="3617025"/>
            <a:ext cx="1143000" cy="13716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54" name="TextBox 53"/>
          <p:cNvSpPr txBox="1"/>
          <p:nvPr/>
        </p:nvSpPr>
        <p:spPr>
          <a:xfrm>
            <a:off x="1752600" y="1166750"/>
            <a:ext cx="2514600" cy="338554"/>
          </a:xfrm>
          <a:prstGeom prst="rect">
            <a:avLst/>
          </a:prstGeom>
          <a:solidFill>
            <a:schemeClr val="bg1"/>
          </a:solidFill>
        </p:spPr>
        <p:txBody>
          <a:bodyPr wrap="square" lIns="0" tIns="0" rIns="0" bIns="0" rtlCol="0">
            <a:spAutoFit/>
          </a:bodyPr>
          <a:lstStyle/>
          <a:p>
            <a:pPr algn="ctr"/>
            <a:r>
              <a:rPr lang="en-US" sz="2200" dirty="0" smtClean="0">
                <a:latin typeface="+mj-lt"/>
                <a:cs typeface="Times New Roman" pitchFamily="18" charset="0"/>
              </a:rPr>
              <a:t>Tenant Transactions</a:t>
            </a:r>
            <a:endParaRPr lang="en-US" sz="2200" dirty="0">
              <a:latin typeface="+mj-lt"/>
              <a:cs typeface="Times New Roman" pitchFamily="18" charset="0"/>
            </a:endParaRPr>
          </a:p>
        </p:txBody>
      </p:sp>
      <p:grpSp>
        <p:nvGrpSpPr>
          <p:cNvPr id="2" name="Group 32"/>
          <p:cNvGrpSpPr/>
          <p:nvPr/>
        </p:nvGrpSpPr>
        <p:grpSpPr>
          <a:xfrm>
            <a:off x="3124200" y="762000"/>
            <a:ext cx="381000" cy="76200"/>
            <a:chOff x="2057400" y="381000"/>
            <a:chExt cx="381000" cy="76200"/>
          </a:xfrm>
        </p:grpSpPr>
        <p:sp>
          <p:nvSpPr>
            <p:cNvPr id="56"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57"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58"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grpSp>
      <p:grpSp>
        <p:nvGrpSpPr>
          <p:cNvPr id="3" name="Group 77"/>
          <p:cNvGrpSpPr/>
          <p:nvPr/>
        </p:nvGrpSpPr>
        <p:grpSpPr>
          <a:xfrm>
            <a:off x="533400" y="5334000"/>
            <a:ext cx="4419600" cy="1116687"/>
            <a:chOff x="533400" y="5334000"/>
            <a:chExt cx="4419600" cy="1116687"/>
          </a:xfrm>
        </p:grpSpPr>
        <p:sp>
          <p:nvSpPr>
            <p:cNvPr id="14" name="Rectangle 13"/>
            <p:cNvSpPr/>
            <p:nvPr/>
          </p:nvSpPr>
          <p:spPr>
            <a:xfrm>
              <a:off x="533400" y="5334000"/>
              <a:ext cx="4419600" cy="1066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15" name="Flowchart: Magnetic Disk 14"/>
            <p:cNvSpPr/>
            <p:nvPr/>
          </p:nvSpPr>
          <p:spPr>
            <a:xfrm>
              <a:off x="914400" y="5410200"/>
              <a:ext cx="762000" cy="612648"/>
            </a:xfrm>
            <a:prstGeom prst="flowChartMagneticDisk">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chemeClr val="tx1"/>
                </a:solidFill>
                <a:latin typeface="+mj-lt"/>
              </a:endParaRPr>
            </a:p>
          </p:txBody>
        </p:sp>
        <p:sp>
          <p:nvSpPr>
            <p:cNvPr id="16" name="Flowchart: Magnetic Disk 15"/>
            <p:cNvSpPr/>
            <p:nvPr/>
          </p:nvSpPr>
          <p:spPr>
            <a:xfrm>
              <a:off x="1828800" y="5410200"/>
              <a:ext cx="762000" cy="612648"/>
            </a:xfrm>
            <a:prstGeom prst="flowChartMagneticDisk">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chemeClr val="tx1"/>
                </a:solidFill>
                <a:latin typeface="+mj-lt"/>
              </a:endParaRPr>
            </a:p>
          </p:txBody>
        </p:sp>
        <p:sp>
          <p:nvSpPr>
            <p:cNvPr id="17" name="Flowchart: Magnetic Disk 16"/>
            <p:cNvSpPr/>
            <p:nvPr/>
          </p:nvSpPr>
          <p:spPr>
            <a:xfrm>
              <a:off x="3810000" y="5410200"/>
              <a:ext cx="762000" cy="612648"/>
            </a:xfrm>
            <a:prstGeom prst="flowChartMagneticDisk">
              <a:avLst/>
            </a:prstGeom>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solidFill>
                  <a:schemeClr val="tx1"/>
                </a:solidFill>
                <a:latin typeface="+mj-lt"/>
              </a:endParaRPr>
            </a:p>
          </p:txBody>
        </p:sp>
        <p:sp>
          <p:nvSpPr>
            <p:cNvPr id="18" name="TextBox 17"/>
            <p:cNvSpPr txBox="1"/>
            <p:nvPr/>
          </p:nvSpPr>
          <p:spPr>
            <a:xfrm>
              <a:off x="762000" y="6019800"/>
              <a:ext cx="4038600" cy="430887"/>
            </a:xfrm>
            <a:prstGeom prst="rect">
              <a:avLst/>
            </a:prstGeom>
            <a:noFill/>
          </p:spPr>
          <p:txBody>
            <a:bodyPr wrap="square" rtlCol="0">
              <a:spAutoFit/>
            </a:bodyPr>
            <a:lstStyle/>
            <a:p>
              <a:pPr algn="ctr"/>
              <a:r>
                <a:rPr lang="en-US" sz="2200" dirty="0" smtClean="0">
                  <a:latin typeface="+mj-lt"/>
                  <a:cs typeface="Times New Roman" pitchFamily="18" charset="0"/>
                </a:rPr>
                <a:t>Network Attached Storage (NAS)</a:t>
              </a:r>
              <a:endParaRPr lang="en-US" sz="2200" dirty="0">
                <a:latin typeface="+mj-lt"/>
                <a:cs typeface="Times New Roman" pitchFamily="18" charset="0"/>
              </a:endParaRPr>
            </a:p>
          </p:txBody>
        </p:sp>
        <p:grpSp>
          <p:nvGrpSpPr>
            <p:cNvPr id="4" name="Group 32"/>
            <p:cNvGrpSpPr/>
            <p:nvPr/>
          </p:nvGrpSpPr>
          <p:grpSpPr>
            <a:xfrm>
              <a:off x="3048000" y="5715000"/>
              <a:ext cx="381000" cy="76200"/>
              <a:chOff x="2057400" y="381000"/>
              <a:chExt cx="381000" cy="76200"/>
            </a:xfrm>
          </p:grpSpPr>
          <p:sp>
            <p:nvSpPr>
              <p:cNvPr id="60"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61"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62"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grpSp>
      </p:grpSp>
      <p:grpSp>
        <p:nvGrpSpPr>
          <p:cNvPr id="7" name="Group 32"/>
          <p:cNvGrpSpPr/>
          <p:nvPr/>
        </p:nvGrpSpPr>
        <p:grpSpPr>
          <a:xfrm>
            <a:off x="6781800" y="2209800"/>
            <a:ext cx="381000" cy="76200"/>
            <a:chOff x="2057400" y="381000"/>
            <a:chExt cx="381000" cy="76200"/>
          </a:xfrm>
        </p:grpSpPr>
        <p:sp>
          <p:nvSpPr>
            <p:cNvPr id="64"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65"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66"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grpSp>
      <p:grpSp>
        <p:nvGrpSpPr>
          <p:cNvPr id="55" name="Group 32"/>
          <p:cNvGrpSpPr/>
          <p:nvPr/>
        </p:nvGrpSpPr>
        <p:grpSpPr>
          <a:xfrm rot="2241719">
            <a:off x="2955834" y="3993987"/>
            <a:ext cx="381000" cy="76200"/>
            <a:chOff x="2057400" y="381000"/>
            <a:chExt cx="381000" cy="76200"/>
          </a:xfrm>
        </p:grpSpPr>
        <p:sp>
          <p:nvSpPr>
            <p:cNvPr id="68"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69"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sp>
          <p:nvSpPr>
            <p:cNvPr id="70"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mj-lt"/>
                <a:cs typeface="Times New Roman" pitchFamily="18" charset="0"/>
              </a:endParaRPr>
            </a:p>
          </p:txBody>
        </p:sp>
      </p:grpSp>
      <p:sp>
        <p:nvSpPr>
          <p:cNvPr id="71" name="TextBox 70"/>
          <p:cNvSpPr txBox="1"/>
          <p:nvPr/>
        </p:nvSpPr>
        <p:spPr>
          <a:xfrm>
            <a:off x="4572000" y="609600"/>
            <a:ext cx="2514600" cy="338554"/>
          </a:xfrm>
          <a:prstGeom prst="rect">
            <a:avLst/>
          </a:prstGeom>
          <a:solidFill>
            <a:schemeClr val="bg1"/>
          </a:solidFill>
        </p:spPr>
        <p:txBody>
          <a:bodyPr wrap="square" lIns="0" tIns="0" rIns="0" bIns="0" rtlCol="0">
            <a:spAutoFit/>
          </a:bodyPr>
          <a:lstStyle/>
          <a:p>
            <a:pPr algn="ctr"/>
            <a:r>
              <a:rPr lang="en-US" sz="2200" dirty="0" smtClean="0">
                <a:latin typeface="+mj-lt"/>
                <a:cs typeface="Times New Roman" pitchFamily="18" charset="0"/>
              </a:rPr>
              <a:t>Tenant Applications</a:t>
            </a:r>
            <a:endParaRPr lang="en-US" sz="2200" dirty="0">
              <a:latin typeface="+mj-lt"/>
              <a:cs typeface="Times New Roman" pitchFamily="18" charset="0"/>
            </a:endParaRPr>
          </a:p>
        </p:txBody>
      </p:sp>
      <p:sp>
        <p:nvSpPr>
          <p:cNvPr id="72" name="Rounded Rectangle 71"/>
          <p:cNvSpPr/>
          <p:nvPr/>
        </p:nvSpPr>
        <p:spPr>
          <a:xfrm>
            <a:off x="609600" y="533400"/>
            <a:ext cx="762000" cy="4572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latin typeface="+mj-lt"/>
            </a:endParaRPr>
          </a:p>
        </p:txBody>
      </p:sp>
      <p:sp>
        <p:nvSpPr>
          <p:cNvPr id="73" name="Rounded Rectangle 72"/>
          <p:cNvSpPr/>
          <p:nvPr/>
        </p:nvSpPr>
        <p:spPr>
          <a:xfrm>
            <a:off x="990600" y="533400"/>
            <a:ext cx="762000" cy="457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atin typeface="+mj-lt"/>
            </a:endParaRPr>
          </a:p>
        </p:txBody>
      </p:sp>
      <p:sp>
        <p:nvSpPr>
          <p:cNvPr id="74" name="Rounded Rectangle 73"/>
          <p:cNvSpPr/>
          <p:nvPr/>
        </p:nvSpPr>
        <p:spPr>
          <a:xfrm>
            <a:off x="1371600" y="533400"/>
            <a:ext cx="762000" cy="457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latin typeface="+mj-lt"/>
            </a:endParaRPr>
          </a:p>
        </p:txBody>
      </p:sp>
      <p:sp>
        <p:nvSpPr>
          <p:cNvPr id="75" name="Rounded Rectangle 74"/>
          <p:cNvSpPr/>
          <p:nvPr/>
        </p:nvSpPr>
        <p:spPr>
          <a:xfrm>
            <a:off x="1752600" y="533400"/>
            <a:ext cx="762000"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latin typeface="+mj-lt"/>
            </a:endParaRPr>
          </a:p>
        </p:txBody>
      </p:sp>
      <p:sp>
        <p:nvSpPr>
          <p:cNvPr id="76" name="Rounded Rectangle 75"/>
          <p:cNvSpPr/>
          <p:nvPr/>
        </p:nvSpPr>
        <p:spPr>
          <a:xfrm>
            <a:off x="2109850" y="521525"/>
            <a:ext cx="762000" cy="457200"/>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US">
              <a:latin typeface="+mj-lt"/>
            </a:endParaRPr>
          </a:p>
        </p:txBody>
      </p:sp>
      <p:sp>
        <p:nvSpPr>
          <p:cNvPr id="77" name="Rounded Rectangle 76"/>
          <p:cNvSpPr/>
          <p:nvPr/>
        </p:nvSpPr>
        <p:spPr>
          <a:xfrm>
            <a:off x="3657600" y="533400"/>
            <a:ext cx="762000" cy="45720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atin typeface="+mj-lt"/>
            </a:endParaRPr>
          </a:p>
        </p:txBody>
      </p:sp>
    </p:spTree>
    <p:extLst>
      <p:ext uri="{BB962C8B-B14F-4D97-AF65-F5344CB8AC3E}">
        <p14:creationId xmlns="" xmlns:p14="http://schemas.microsoft.com/office/powerpoint/2010/main" val="5450256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Albatross</a:t>
            </a:r>
            <a:endParaRPr lang="en-US" dirty="0">
              <a:solidFill>
                <a:srgbClr val="00B050"/>
              </a:solidFill>
            </a:endParaRPr>
          </a:p>
        </p:txBody>
      </p:sp>
      <p:sp>
        <p:nvSpPr>
          <p:cNvPr id="3" name="Content Placeholder 2"/>
          <p:cNvSpPr>
            <a:spLocks noGrp="1"/>
          </p:cNvSpPr>
          <p:nvPr>
            <p:ph idx="1"/>
          </p:nvPr>
        </p:nvSpPr>
        <p:spPr/>
        <p:txBody>
          <a:bodyPr>
            <a:normAutofit fontScale="85000" lnSpcReduction="10000"/>
          </a:bodyPr>
          <a:lstStyle/>
          <a:p>
            <a:r>
              <a:rPr lang="en-US" b="1" dirty="0">
                <a:solidFill>
                  <a:srgbClr val="00B0F0"/>
                </a:solidFill>
              </a:rPr>
              <a:t>Proactive</a:t>
            </a:r>
            <a:r>
              <a:rPr lang="en-US" b="1" dirty="0"/>
              <a:t> </a:t>
            </a:r>
            <a:r>
              <a:rPr lang="en-US" b="1" dirty="0" smtClean="0"/>
              <a:t> </a:t>
            </a:r>
            <a:r>
              <a:rPr lang="en-US" dirty="0" smtClean="0"/>
              <a:t>state </a:t>
            </a:r>
            <a:r>
              <a:rPr lang="en-US" dirty="0"/>
              <a:t>migration</a:t>
            </a:r>
          </a:p>
          <a:p>
            <a:pPr lvl="1"/>
            <a:r>
              <a:rPr lang="en-US" dirty="0" smtClean="0"/>
              <a:t>Make a </a:t>
            </a:r>
            <a:r>
              <a:rPr lang="en-US" dirty="0" smtClean="0">
                <a:solidFill>
                  <a:srgbClr val="FF0000"/>
                </a:solidFill>
              </a:rPr>
              <a:t>snapshot</a:t>
            </a:r>
            <a:r>
              <a:rPr lang="en-US" dirty="0" smtClean="0"/>
              <a:t> of the cache and migrate</a:t>
            </a:r>
          </a:p>
          <a:p>
            <a:pPr lvl="1"/>
            <a:r>
              <a:rPr lang="en-US" dirty="0" smtClean="0"/>
              <a:t>Source continues serving transactions </a:t>
            </a:r>
            <a:r>
              <a:rPr lang="en-US" dirty="0" smtClean="0">
                <a:sym typeface="Wingdings" pitchFamily="2" charset="2"/>
              </a:rPr>
              <a:t> </a:t>
            </a:r>
            <a:r>
              <a:rPr lang="en-US" dirty="0" smtClean="0">
                <a:solidFill>
                  <a:srgbClr val="FF0000"/>
                </a:solidFill>
                <a:sym typeface="Wingdings" pitchFamily="2" charset="2"/>
              </a:rPr>
              <a:t>destination lags source</a:t>
            </a:r>
            <a:endParaRPr lang="en-US" dirty="0" smtClean="0">
              <a:solidFill>
                <a:srgbClr val="FF0000"/>
              </a:solidFill>
            </a:endParaRPr>
          </a:p>
          <a:p>
            <a:pPr lvl="1"/>
            <a:r>
              <a:rPr lang="en-US" b="1" i="1" dirty="0" smtClean="0">
                <a:solidFill>
                  <a:srgbClr val="00B0F0"/>
                </a:solidFill>
              </a:rPr>
              <a:t>Iteratively </a:t>
            </a:r>
            <a:r>
              <a:rPr lang="en-US" b="1" i="1" dirty="0">
                <a:solidFill>
                  <a:srgbClr val="00B0F0"/>
                </a:solidFill>
              </a:rPr>
              <a:t>copy</a:t>
            </a:r>
            <a:r>
              <a:rPr lang="en-US" i="1" dirty="0">
                <a:solidFill>
                  <a:srgbClr val="00B0F0"/>
                </a:solidFill>
              </a:rPr>
              <a:t> </a:t>
            </a:r>
            <a:r>
              <a:rPr lang="en-US" dirty="0"/>
              <a:t>the </a:t>
            </a:r>
            <a:r>
              <a:rPr lang="en-US" dirty="0" smtClean="0"/>
              <a:t>database cache</a:t>
            </a:r>
          </a:p>
          <a:p>
            <a:pPr lvl="1"/>
            <a:r>
              <a:rPr lang="en-US" dirty="0" smtClean="0"/>
              <a:t>Copy transaction state in final step</a:t>
            </a:r>
          </a:p>
          <a:p>
            <a:pPr lvl="2"/>
            <a:r>
              <a:rPr lang="en-US" dirty="0" smtClean="0">
                <a:sym typeface="Wingdings" pitchFamily="2" charset="2"/>
              </a:rPr>
              <a:t>Transactions resume at destination</a:t>
            </a:r>
            <a:endParaRPr lang="en-US" dirty="0" smtClean="0"/>
          </a:p>
          <a:p>
            <a:pPr lvl="1"/>
            <a:r>
              <a:rPr lang="en-US" dirty="0" smtClean="0">
                <a:solidFill>
                  <a:srgbClr val="0070C0"/>
                </a:solidFill>
              </a:rPr>
              <a:t>Destination</a:t>
            </a:r>
            <a:r>
              <a:rPr lang="en-US" dirty="0" smtClean="0"/>
              <a:t> start </a:t>
            </a:r>
            <a:r>
              <a:rPr lang="en-US" dirty="0" smtClean="0">
                <a:solidFill>
                  <a:srgbClr val="FF0000"/>
                </a:solidFill>
              </a:rPr>
              <a:t>“</a:t>
            </a:r>
            <a:r>
              <a:rPr lang="en-US" b="1" dirty="0" smtClean="0">
                <a:solidFill>
                  <a:srgbClr val="FF0000"/>
                </a:solidFill>
              </a:rPr>
              <a:t>warm”</a:t>
            </a:r>
            <a:endParaRPr lang="en-US" b="1" dirty="0">
              <a:solidFill>
                <a:srgbClr val="FF0000"/>
              </a:solidFill>
            </a:endParaRPr>
          </a:p>
          <a:p>
            <a:pPr lvl="2"/>
            <a:r>
              <a:rPr lang="en-US" dirty="0"/>
              <a:t>Low </a:t>
            </a:r>
            <a:r>
              <a:rPr lang="en-US" i="1" dirty="0"/>
              <a:t>performance impact</a:t>
            </a:r>
            <a:r>
              <a:rPr lang="en-US" dirty="0"/>
              <a:t> and </a:t>
            </a:r>
            <a:r>
              <a:rPr lang="en-US" dirty="0">
                <a:solidFill>
                  <a:srgbClr val="FF0000"/>
                </a:solidFill>
              </a:rPr>
              <a:t>no </a:t>
            </a:r>
            <a:r>
              <a:rPr lang="en-US" i="1" dirty="0">
                <a:solidFill>
                  <a:srgbClr val="FF0000"/>
                </a:solidFill>
              </a:rPr>
              <a:t>aborted transactions</a:t>
            </a:r>
          </a:p>
          <a:p>
            <a:r>
              <a:rPr lang="en-US" dirty="0"/>
              <a:t>Migrate transactions </a:t>
            </a:r>
            <a:r>
              <a:rPr lang="en-US" b="1" dirty="0">
                <a:solidFill>
                  <a:srgbClr val="00B0F0"/>
                </a:solidFill>
              </a:rPr>
              <a:t>on-the-fly</a:t>
            </a:r>
          </a:p>
          <a:p>
            <a:pPr lvl="1"/>
            <a:r>
              <a:rPr lang="en-US" dirty="0">
                <a:solidFill>
                  <a:srgbClr val="FF0000"/>
                </a:solidFill>
              </a:rPr>
              <a:t>Transactions start at source and complete at </a:t>
            </a:r>
            <a:r>
              <a:rPr lang="en-US" dirty="0" smtClean="0">
                <a:solidFill>
                  <a:srgbClr val="FF0000"/>
                </a:solidFill>
              </a:rPr>
              <a:t>destination</a:t>
            </a:r>
            <a:endParaRPr lang="en-US" dirty="0">
              <a:solidFill>
                <a:srgbClr val="FF0000"/>
              </a:solidFill>
            </a:endParaRPr>
          </a:p>
        </p:txBody>
      </p:sp>
    </p:spTree>
    <p:extLst>
      <p:ext uri="{BB962C8B-B14F-4D97-AF65-F5344CB8AC3E}">
        <p14:creationId xmlns="" xmlns:p14="http://schemas.microsoft.com/office/powerpoint/2010/main" val="202236508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ounded Rectangle 42"/>
          <p:cNvSpPr/>
          <p:nvPr/>
        </p:nvSpPr>
        <p:spPr bwMode="auto">
          <a:xfrm>
            <a:off x="5611162" y="2514600"/>
            <a:ext cx="3352800" cy="2273135"/>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dirty="0" smtClean="0">
              <a:ln>
                <a:noFill/>
              </a:ln>
              <a:solidFill>
                <a:schemeClr val="bg1"/>
              </a:solidFill>
              <a:effectLst/>
              <a:latin typeface="Corbel" pitchFamily="34" charset="0"/>
              <a:cs typeface="Times New Roman" pitchFamily="18" charset="0"/>
            </a:endParaRPr>
          </a:p>
        </p:txBody>
      </p:sp>
      <p:sp>
        <p:nvSpPr>
          <p:cNvPr id="2" name="Title 1"/>
          <p:cNvSpPr>
            <a:spLocks noGrp="1"/>
          </p:cNvSpPr>
          <p:nvPr>
            <p:ph type="title"/>
          </p:nvPr>
        </p:nvSpPr>
        <p:spPr/>
        <p:txBody>
          <a:bodyPr/>
          <a:lstStyle/>
          <a:p>
            <a:r>
              <a:rPr lang="en-US" dirty="0" smtClean="0">
                <a:solidFill>
                  <a:srgbClr val="00B050"/>
                </a:solidFill>
              </a:rPr>
              <a:t>Albatross</a:t>
            </a:r>
            <a:endParaRPr lang="en-US" dirty="0">
              <a:solidFill>
                <a:srgbClr val="00B050"/>
              </a:solidFill>
            </a:endParaRPr>
          </a:p>
        </p:txBody>
      </p:sp>
      <p:sp>
        <p:nvSpPr>
          <p:cNvPr id="8" name="Cloud 7"/>
          <p:cNvSpPr/>
          <p:nvPr/>
        </p:nvSpPr>
        <p:spPr bwMode="auto">
          <a:xfrm>
            <a:off x="1143000" y="5410200"/>
            <a:ext cx="7620000" cy="914400"/>
          </a:xfrm>
          <a:prstGeom prst="cloud">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9" name="Flowchart: Magnetic Disk 8"/>
          <p:cNvSpPr/>
          <p:nvPr/>
        </p:nvSpPr>
        <p:spPr bwMode="auto">
          <a:xfrm>
            <a:off x="1981200" y="5559552"/>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0" name="Flowchart: Magnetic Disk 9"/>
          <p:cNvSpPr/>
          <p:nvPr/>
        </p:nvSpPr>
        <p:spPr bwMode="auto">
          <a:xfrm>
            <a:off x="3200400" y="5559552"/>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1" name="Flowchart: Magnetic Disk 10"/>
          <p:cNvSpPr/>
          <p:nvPr/>
        </p:nvSpPr>
        <p:spPr bwMode="auto">
          <a:xfrm>
            <a:off x="4419600" y="5556504"/>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sp>
        <p:nvSpPr>
          <p:cNvPr id="12" name="Flowchart: Magnetic Disk 11"/>
          <p:cNvSpPr/>
          <p:nvPr/>
        </p:nvSpPr>
        <p:spPr bwMode="auto">
          <a:xfrm>
            <a:off x="6629400" y="5523927"/>
            <a:ext cx="914400" cy="612648"/>
          </a:xfrm>
          <a:prstGeom prst="flowChartMagneticDisk">
            <a:avLst/>
          </a:prstGeom>
          <a:ln w="28575">
            <a:solidFill>
              <a:srgbClr val="FFFFFF"/>
            </a:solidFill>
            <a:headEnd type="none" w="med" len="med"/>
            <a:tailEnd type="none" w="med" len="med"/>
          </a:ln>
          <a:effectLst>
            <a:outerShdw blurRad="40000" dist="23000" dir="5400000" rotWithShape="0">
              <a:srgbClr val="000000">
                <a:alpha val="35000"/>
              </a:srgbClr>
            </a:outerShdw>
          </a:effectLst>
        </p:spPr>
        <p:style>
          <a:lnRef idx="0">
            <a:schemeClr val="accent5"/>
          </a:lnRef>
          <a:fillRef idx="1003">
            <a:schemeClr val="dk1"/>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Corbel" pitchFamily="34" charset="0"/>
            </a:endParaRPr>
          </a:p>
        </p:txBody>
      </p:sp>
      <p:grpSp>
        <p:nvGrpSpPr>
          <p:cNvPr id="3" name="Group 7"/>
          <p:cNvGrpSpPr/>
          <p:nvPr/>
        </p:nvGrpSpPr>
        <p:grpSpPr>
          <a:xfrm>
            <a:off x="5715000" y="5791200"/>
            <a:ext cx="381000" cy="76200"/>
            <a:chOff x="2057400" y="381000"/>
            <a:chExt cx="381000" cy="76200"/>
          </a:xfrm>
        </p:grpSpPr>
        <p:sp>
          <p:nvSpPr>
            <p:cNvPr id="14" name="Oval 105"/>
            <p:cNvSpPr>
              <a:spLocks noChangeArrowheads="1"/>
            </p:cNvSpPr>
            <p:nvPr/>
          </p:nvSpPr>
          <p:spPr bwMode="auto">
            <a:xfrm>
              <a:off x="20574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15" name="Oval 105"/>
            <p:cNvSpPr>
              <a:spLocks noChangeArrowheads="1"/>
            </p:cNvSpPr>
            <p:nvPr/>
          </p:nvSpPr>
          <p:spPr bwMode="auto">
            <a:xfrm>
              <a:off x="22098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sp>
          <p:nvSpPr>
            <p:cNvPr id="16" name="Oval 105"/>
            <p:cNvSpPr>
              <a:spLocks noChangeArrowheads="1"/>
            </p:cNvSpPr>
            <p:nvPr/>
          </p:nvSpPr>
          <p:spPr bwMode="auto">
            <a:xfrm>
              <a:off x="2362200" y="381000"/>
              <a:ext cx="76200" cy="76200"/>
            </a:xfrm>
            <a:prstGeom prst="ellipse">
              <a:avLst/>
            </a:prstGeom>
            <a:ln>
              <a:headEnd/>
              <a:tailEnd/>
            </a:ln>
          </p:spPr>
          <p:style>
            <a:lnRef idx="0">
              <a:schemeClr val="dk1"/>
            </a:lnRef>
            <a:fillRef idx="3">
              <a:schemeClr val="dk1"/>
            </a:fillRef>
            <a:effectRef idx="3">
              <a:schemeClr val="dk1"/>
            </a:effectRef>
            <a:fontRef idx="minor">
              <a:schemeClr val="lt1"/>
            </a:fontRef>
          </p:style>
          <p:txBody>
            <a:bodyPr wrap="none" anchor="ctr"/>
            <a:lstStyle/>
            <a:p>
              <a:endParaRPr lang="en-US">
                <a:latin typeface="Corbel" pitchFamily="34" charset="0"/>
                <a:cs typeface="Times New Roman" pitchFamily="18" charset="0"/>
              </a:endParaRPr>
            </a:p>
          </p:txBody>
        </p:sp>
      </p:grpSp>
      <p:sp>
        <p:nvSpPr>
          <p:cNvPr id="17" name="Rounded Rectangle 16"/>
          <p:cNvSpPr/>
          <p:nvPr/>
        </p:nvSpPr>
        <p:spPr bwMode="auto">
          <a:xfrm>
            <a:off x="1295400" y="2514600"/>
            <a:ext cx="3352800" cy="2286000"/>
          </a:xfrm>
          <a:prstGeom prst="roundRect">
            <a:avLst/>
          </a:prstGeom>
          <a:ln w="28575">
            <a:solidFill>
              <a:srgbClr val="FFFFFF"/>
            </a:solidFill>
            <a:headEnd type="none" w="med" len="med"/>
            <a:tailEnd type="none" w="med" len="med"/>
          </a:ln>
          <a:scene3d>
            <a:camera prst="orthographicFront">
              <a:rot lat="0" lon="0" rev="0"/>
            </a:camera>
            <a:lightRig rig="morning" dir="t">
              <a:rot lat="0" lon="0" rev="2400000"/>
            </a:lightRig>
          </a:scene3d>
          <a:sp3d prstMaterial="dkEdge">
            <a:bevelT w="63500" h="25400" prst="convex"/>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3600" b="0" i="0" u="none" strike="noStrike" cap="none" normalizeH="0" dirty="0" smtClean="0">
              <a:ln>
                <a:noFill/>
              </a:ln>
              <a:solidFill>
                <a:schemeClr val="bg1"/>
              </a:solidFill>
              <a:effectLst/>
              <a:latin typeface="Corbel" pitchFamily="34" charset="0"/>
              <a:cs typeface="Times New Roman" pitchFamily="18" charset="0"/>
            </a:endParaRPr>
          </a:p>
        </p:txBody>
      </p:sp>
      <p:pic>
        <p:nvPicPr>
          <p:cNvPr id="22" name="Picture 21" descr="C:\Program Files\Microsoft Office\MEDIA\CAGCAT10\j0292020.wmf"/>
          <p:cNvPicPr>
            <a:picLocks noChangeAspect="1" noChangeArrowheads="1"/>
          </p:cNvPicPr>
          <p:nvPr/>
        </p:nvPicPr>
        <p:blipFill>
          <a:blip r:embed="rId3" cstate="print"/>
          <a:srcRect/>
          <a:stretch>
            <a:fillRect/>
          </a:stretch>
        </p:blipFill>
        <p:spPr bwMode="auto">
          <a:xfrm>
            <a:off x="4199786" y="1396886"/>
            <a:ext cx="452807" cy="429768"/>
          </a:xfrm>
          <a:prstGeom prst="rect">
            <a:avLst/>
          </a:prstGeom>
          <a:noFill/>
          <a:ln w="38100">
            <a:solidFill>
              <a:srgbClr val="FF0000"/>
            </a:solidFill>
          </a:ln>
        </p:spPr>
      </p:pic>
      <p:pic>
        <p:nvPicPr>
          <p:cNvPr id="23" name="Picture 3" descr="C:\Program Files\Microsoft Office\MEDIA\CAGCAT10\j0292020.wmf"/>
          <p:cNvPicPr>
            <a:picLocks noChangeAspect="1" noChangeArrowheads="1"/>
          </p:cNvPicPr>
          <p:nvPr/>
        </p:nvPicPr>
        <p:blipFill>
          <a:blip r:embed="rId3" cstate="print"/>
          <a:srcRect/>
          <a:stretch>
            <a:fillRect/>
          </a:stretch>
        </p:blipFill>
        <p:spPr bwMode="auto">
          <a:xfrm>
            <a:off x="2269090" y="1396886"/>
            <a:ext cx="452807" cy="429768"/>
          </a:xfrm>
          <a:prstGeom prst="rect">
            <a:avLst/>
          </a:prstGeom>
          <a:noFill/>
          <a:ln w="38100">
            <a:solidFill>
              <a:srgbClr val="00B0F0"/>
            </a:solidFill>
          </a:ln>
        </p:spPr>
      </p:pic>
      <p:pic>
        <p:nvPicPr>
          <p:cNvPr id="24" name="Picture 23" descr="C:\Program Files\Microsoft Office\MEDIA\CAGCAT10\j0292020.wmf"/>
          <p:cNvPicPr>
            <a:picLocks noChangeAspect="1" noChangeArrowheads="1"/>
          </p:cNvPicPr>
          <p:nvPr/>
        </p:nvPicPr>
        <p:blipFill>
          <a:blip r:embed="rId3" cstate="print"/>
          <a:srcRect/>
          <a:stretch>
            <a:fillRect/>
          </a:stretch>
        </p:blipFill>
        <p:spPr bwMode="auto">
          <a:xfrm>
            <a:off x="3505200" y="1396886"/>
            <a:ext cx="452807" cy="429768"/>
          </a:xfrm>
          <a:prstGeom prst="rect">
            <a:avLst/>
          </a:prstGeom>
          <a:noFill/>
          <a:ln w="38100">
            <a:solidFill>
              <a:srgbClr val="FF0000"/>
            </a:solidFill>
          </a:ln>
        </p:spPr>
      </p:pic>
      <p:pic>
        <p:nvPicPr>
          <p:cNvPr id="25" name="Picture 3" descr="C:\Program Files\Microsoft Office\MEDIA\CAGCAT10\j0292020.wmf"/>
          <p:cNvPicPr>
            <a:picLocks noChangeAspect="1" noChangeArrowheads="1"/>
          </p:cNvPicPr>
          <p:nvPr/>
        </p:nvPicPr>
        <p:blipFill>
          <a:blip r:embed="rId3" cstate="print"/>
          <a:srcRect/>
          <a:stretch>
            <a:fillRect/>
          </a:stretch>
        </p:blipFill>
        <p:spPr bwMode="auto">
          <a:xfrm>
            <a:off x="2899993" y="1385384"/>
            <a:ext cx="452807" cy="429768"/>
          </a:xfrm>
          <a:prstGeom prst="rect">
            <a:avLst/>
          </a:prstGeom>
          <a:noFill/>
          <a:ln w="38100">
            <a:solidFill>
              <a:srgbClr val="00B0F0"/>
            </a:solidFill>
          </a:ln>
        </p:spPr>
      </p:pic>
      <p:sp>
        <p:nvSpPr>
          <p:cNvPr id="26" name="TextBox 25"/>
          <p:cNvSpPr txBox="1"/>
          <p:nvPr/>
        </p:nvSpPr>
        <p:spPr>
          <a:xfrm>
            <a:off x="1749756" y="4343400"/>
            <a:ext cx="2517444" cy="400110"/>
          </a:xfrm>
          <a:prstGeom prst="rect">
            <a:avLst/>
          </a:prstGeom>
          <a:noFill/>
        </p:spPr>
        <p:txBody>
          <a:bodyPr wrap="square" rtlCol="0">
            <a:spAutoFit/>
          </a:bodyPr>
          <a:lstStyle/>
          <a:p>
            <a:pPr algn="ctr"/>
            <a:r>
              <a:rPr lang="en-US" sz="2000" b="1" dirty="0" smtClean="0">
                <a:solidFill>
                  <a:schemeClr val="bg1"/>
                </a:solidFill>
                <a:latin typeface="Corbel" pitchFamily="34" charset="0"/>
              </a:rPr>
              <a:t>Tenant/DB Partition</a:t>
            </a:r>
            <a:endParaRPr lang="en-US" sz="2000" b="1" i="1" dirty="0">
              <a:solidFill>
                <a:schemeClr val="bg1"/>
              </a:solidFill>
              <a:latin typeface="Corbel" pitchFamily="34" charset="0"/>
            </a:endParaRPr>
          </a:p>
        </p:txBody>
      </p:sp>
      <p:sp>
        <p:nvSpPr>
          <p:cNvPr id="27" name="TextBox 26"/>
          <p:cNvSpPr txBox="1"/>
          <p:nvPr/>
        </p:nvSpPr>
        <p:spPr>
          <a:xfrm>
            <a:off x="304800" y="5257800"/>
            <a:ext cx="1447800" cy="707886"/>
          </a:xfrm>
          <a:prstGeom prst="rect">
            <a:avLst/>
          </a:prstGeom>
          <a:noFill/>
        </p:spPr>
        <p:txBody>
          <a:bodyPr wrap="square" rtlCol="0">
            <a:spAutoFit/>
          </a:bodyPr>
          <a:lstStyle/>
          <a:p>
            <a:r>
              <a:rPr lang="en-US" sz="2000" b="1" dirty="0" smtClean="0">
                <a:latin typeface="Corbel" pitchFamily="34" charset="0"/>
              </a:rPr>
              <a:t>Persistent Image</a:t>
            </a:r>
            <a:endParaRPr lang="en-US" sz="2000" b="1" dirty="0">
              <a:latin typeface="Corbel" pitchFamily="34" charset="0"/>
            </a:endParaRPr>
          </a:p>
        </p:txBody>
      </p:sp>
      <p:sp>
        <p:nvSpPr>
          <p:cNvPr id="28" name="Up-Down Arrow 27"/>
          <p:cNvSpPr/>
          <p:nvPr/>
        </p:nvSpPr>
        <p:spPr>
          <a:xfrm rot="18243678">
            <a:off x="3484772" y="4522485"/>
            <a:ext cx="484632" cy="1216152"/>
          </a:xfrm>
          <a:prstGeom prst="up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cxnSp>
        <p:nvCxnSpPr>
          <p:cNvPr id="29" name="Straight Arrow Connector 28"/>
          <p:cNvCxnSpPr>
            <a:stCxn id="24" idx="2"/>
            <a:endCxn id="17" idx="0"/>
          </p:cNvCxnSpPr>
          <p:nvPr/>
        </p:nvCxnSpPr>
        <p:spPr>
          <a:xfrm flipH="1">
            <a:off x="2971800" y="1826654"/>
            <a:ext cx="759804" cy="687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stCxn id="22" idx="2"/>
            <a:endCxn id="17" idx="0"/>
          </p:cNvCxnSpPr>
          <p:nvPr/>
        </p:nvCxnSpPr>
        <p:spPr>
          <a:xfrm flipH="1">
            <a:off x="2971800" y="1826654"/>
            <a:ext cx="1454390" cy="687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23" idx="2"/>
            <a:endCxn id="17" idx="0"/>
          </p:cNvCxnSpPr>
          <p:nvPr/>
        </p:nvCxnSpPr>
        <p:spPr>
          <a:xfrm>
            <a:off x="2495494" y="1826654"/>
            <a:ext cx="476306" cy="687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5" idx="2"/>
            <a:endCxn id="17" idx="0"/>
          </p:cNvCxnSpPr>
          <p:nvPr/>
        </p:nvCxnSpPr>
        <p:spPr>
          <a:xfrm flipH="1">
            <a:off x="2971800" y="1815152"/>
            <a:ext cx="154597" cy="6994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304800" y="3352800"/>
            <a:ext cx="1447800" cy="707886"/>
          </a:xfrm>
          <a:prstGeom prst="rect">
            <a:avLst/>
          </a:prstGeom>
          <a:noFill/>
        </p:spPr>
        <p:txBody>
          <a:bodyPr wrap="square" rtlCol="0">
            <a:spAutoFit/>
          </a:bodyPr>
          <a:lstStyle/>
          <a:p>
            <a:r>
              <a:rPr lang="en-US" sz="2000" b="1" dirty="0" smtClean="0">
                <a:latin typeface="Corbel" pitchFamily="34" charset="0"/>
              </a:rPr>
              <a:t>DBMS Node</a:t>
            </a:r>
            <a:endParaRPr lang="en-US" sz="2000" b="1" dirty="0">
              <a:latin typeface="Corbel" pitchFamily="34" charset="0"/>
            </a:endParaRPr>
          </a:p>
        </p:txBody>
      </p:sp>
      <p:sp>
        <p:nvSpPr>
          <p:cNvPr id="44" name="Up-Down Arrow 43"/>
          <p:cNvSpPr/>
          <p:nvPr/>
        </p:nvSpPr>
        <p:spPr>
          <a:xfrm rot="3312179">
            <a:off x="7405706" y="4533990"/>
            <a:ext cx="484632" cy="1216152"/>
          </a:xfrm>
          <a:prstGeom prst="up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cxnSp>
        <p:nvCxnSpPr>
          <p:cNvPr id="45" name="Straight Arrow Connector 44"/>
          <p:cNvCxnSpPr>
            <a:stCxn id="24" idx="2"/>
            <a:endCxn id="43" idx="0"/>
          </p:cNvCxnSpPr>
          <p:nvPr/>
        </p:nvCxnSpPr>
        <p:spPr>
          <a:xfrm>
            <a:off x="3731604" y="1826654"/>
            <a:ext cx="3555958" cy="687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stCxn id="22" idx="2"/>
            <a:endCxn id="43" idx="0"/>
          </p:cNvCxnSpPr>
          <p:nvPr/>
        </p:nvCxnSpPr>
        <p:spPr>
          <a:xfrm>
            <a:off x="4426190" y="1826654"/>
            <a:ext cx="2861372" cy="6879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1981200" y="4857690"/>
            <a:ext cx="1953308" cy="400110"/>
          </a:xfrm>
          <a:prstGeom prst="rect">
            <a:avLst/>
          </a:prstGeom>
          <a:noFill/>
        </p:spPr>
        <p:txBody>
          <a:bodyPr wrap="square" rtlCol="0">
            <a:spAutoFit/>
          </a:bodyPr>
          <a:lstStyle/>
          <a:p>
            <a:r>
              <a:rPr lang="en-US" sz="2000" b="1" dirty="0" smtClean="0">
                <a:latin typeface="Corbel" pitchFamily="34" charset="0"/>
              </a:rPr>
              <a:t>Source</a:t>
            </a:r>
            <a:endParaRPr lang="en-US" sz="2000" b="1" dirty="0">
              <a:latin typeface="Corbel" pitchFamily="34" charset="0"/>
            </a:endParaRPr>
          </a:p>
        </p:txBody>
      </p:sp>
      <p:sp>
        <p:nvSpPr>
          <p:cNvPr id="58" name="TextBox 57"/>
          <p:cNvSpPr txBox="1"/>
          <p:nvPr/>
        </p:nvSpPr>
        <p:spPr>
          <a:xfrm>
            <a:off x="5819092" y="4800600"/>
            <a:ext cx="1953308" cy="400110"/>
          </a:xfrm>
          <a:prstGeom prst="rect">
            <a:avLst/>
          </a:prstGeom>
          <a:noFill/>
        </p:spPr>
        <p:txBody>
          <a:bodyPr wrap="square" rtlCol="0">
            <a:spAutoFit/>
          </a:bodyPr>
          <a:lstStyle/>
          <a:p>
            <a:r>
              <a:rPr lang="en-US" sz="2000" b="1" dirty="0" smtClean="0">
                <a:latin typeface="Corbel" pitchFamily="34" charset="0"/>
              </a:rPr>
              <a:t>Destination</a:t>
            </a:r>
            <a:endParaRPr lang="en-US" sz="2000" b="1" dirty="0">
              <a:latin typeface="Corbel" pitchFamily="34" charset="0"/>
            </a:endParaRPr>
          </a:p>
        </p:txBody>
      </p:sp>
      <p:sp>
        <p:nvSpPr>
          <p:cNvPr id="63" name="Rectangle 62"/>
          <p:cNvSpPr/>
          <p:nvPr/>
        </p:nvSpPr>
        <p:spPr>
          <a:xfrm>
            <a:off x="5943600" y="2971800"/>
            <a:ext cx="2819400"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1752600" y="2743200"/>
            <a:ext cx="2819400"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p:cNvSpPr txBox="1"/>
          <p:nvPr/>
        </p:nvSpPr>
        <p:spPr>
          <a:xfrm>
            <a:off x="6093156" y="4343400"/>
            <a:ext cx="2517444" cy="400110"/>
          </a:xfrm>
          <a:prstGeom prst="rect">
            <a:avLst/>
          </a:prstGeom>
          <a:noFill/>
        </p:spPr>
        <p:txBody>
          <a:bodyPr wrap="square" rtlCol="0">
            <a:spAutoFit/>
          </a:bodyPr>
          <a:lstStyle/>
          <a:p>
            <a:pPr algn="ctr"/>
            <a:r>
              <a:rPr lang="en-US" sz="2000" b="1" dirty="0" smtClean="0">
                <a:solidFill>
                  <a:schemeClr val="bg1"/>
                </a:solidFill>
                <a:latin typeface="Corbel" pitchFamily="34" charset="0"/>
              </a:rPr>
              <a:t>Tenant/DB Partition</a:t>
            </a:r>
            <a:endParaRPr lang="en-US" sz="2000" b="1" i="1" dirty="0">
              <a:solidFill>
                <a:schemeClr val="bg1"/>
              </a:solidFill>
              <a:latin typeface="Corbel" pitchFamily="34" charset="0"/>
            </a:endParaRPr>
          </a:p>
        </p:txBody>
      </p:sp>
      <p:sp>
        <p:nvSpPr>
          <p:cNvPr id="65" name="Right Arrow 64"/>
          <p:cNvSpPr/>
          <p:nvPr/>
        </p:nvSpPr>
        <p:spPr>
          <a:xfrm>
            <a:off x="4528414" y="3516719"/>
            <a:ext cx="1186586" cy="484632"/>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ounded Rectangle 65"/>
          <p:cNvSpPr/>
          <p:nvPr/>
        </p:nvSpPr>
        <p:spPr>
          <a:xfrm>
            <a:off x="6055056" y="3200400"/>
            <a:ext cx="1143000" cy="914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Cached DB State</a:t>
            </a:r>
            <a:endParaRPr lang="en-US" dirty="0"/>
          </a:p>
        </p:txBody>
      </p:sp>
      <p:sp>
        <p:nvSpPr>
          <p:cNvPr id="67" name="Rounded Rectangle 66"/>
          <p:cNvSpPr/>
          <p:nvPr/>
        </p:nvSpPr>
        <p:spPr>
          <a:xfrm>
            <a:off x="7315200" y="3200400"/>
            <a:ext cx="14097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Transaction State</a:t>
            </a:r>
            <a:endParaRPr lang="en-US" dirty="0"/>
          </a:p>
        </p:txBody>
      </p:sp>
      <p:sp>
        <p:nvSpPr>
          <p:cNvPr id="53" name="Rectangle 52"/>
          <p:cNvSpPr/>
          <p:nvPr/>
        </p:nvSpPr>
        <p:spPr>
          <a:xfrm>
            <a:off x="1676400" y="2846696"/>
            <a:ext cx="2819400"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600200" y="2971800"/>
            <a:ext cx="2819400" cy="137160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p:cNvSpPr/>
          <p:nvPr/>
        </p:nvSpPr>
        <p:spPr>
          <a:xfrm>
            <a:off x="1698008" y="3200400"/>
            <a:ext cx="1143000" cy="914400"/>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US" dirty="0" smtClean="0"/>
              <a:t>Cached DB State</a:t>
            </a:r>
            <a:endParaRPr lang="en-US" dirty="0"/>
          </a:p>
        </p:txBody>
      </p:sp>
      <p:sp>
        <p:nvSpPr>
          <p:cNvPr id="21" name="Rounded Rectangle 20"/>
          <p:cNvSpPr/>
          <p:nvPr/>
        </p:nvSpPr>
        <p:spPr>
          <a:xfrm>
            <a:off x="2936544" y="3200400"/>
            <a:ext cx="14097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Transaction State</a:t>
            </a:r>
            <a:endParaRPr lang="en-US" dirty="0"/>
          </a:p>
        </p:txBody>
      </p:sp>
      <p:pic>
        <p:nvPicPr>
          <p:cNvPr id="49" name="Picture 48" descr="C:\Program Files\Microsoft Office\MEDIA\CAGCAT10\j0292020.wmf"/>
          <p:cNvPicPr>
            <a:picLocks noChangeAspect="1" noChangeArrowheads="1"/>
          </p:cNvPicPr>
          <p:nvPr/>
        </p:nvPicPr>
        <p:blipFill>
          <a:blip r:embed="rId3" cstate="print"/>
          <a:srcRect/>
          <a:stretch>
            <a:fillRect/>
          </a:stretch>
        </p:blipFill>
        <p:spPr bwMode="auto">
          <a:xfrm>
            <a:off x="5571386" y="1371600"/>
            <a:ext cx="452807" cy="429768"/>
          </a:xfrm>
          <a:prstGeom prst="rect">
            <a:avLst/>
          </a:prstGeom>
          <a:noFill/>
          <a:ln w="38100">
            <a:solidFill>
              <a:srgbClr val="FF0000"/>
            </a:solidFill>
          </a:ln>
        </p:spPr>
      </p:pic>
      <p:pic>
        <p:nvPicPr>
          <p:cNvPr id="50" name="Picture 49" descr="C:\Program Files\Microsoft Office\MEDIA\CAGCAT10\j0292020.wmf"/>
          <p:cNvPicPr>
            <a:picLocks noChangeAspect="1" noChangeArrowheads="1"/>
          </p:cNvPicPr>
          <p:nvPr/>
        </p:nvPicPr>
        <p:blipFill>
          <a:blip r:embed="rId3" cstate="print"/>
          <a:srcRect/>
          <a:stretch>
            <a:fillRect/>
          </a:stretch>
        </p:blipFill>
        <p:spPr bwMode="auto">
          <a:xfrm>
            <a:off x="4876800" y="1371600"/>
            <a:ext cx="452807" cy="429768"/>
          </a:xfrm>
          <a:prstGeom prst="rect">
            <a:avLst/>
          </a:prstGeom>
          <a:noFill/>
          <a:ln w="38100">
            <a:solidFill>
              <a:srgbClr val="FF0000"/>
            </a:solidFill>
          </a:ln>
        </p:spPr>
      </p:pic>
      <p:cxnSp>
        <p:nvCxnSpPr>
          <p:cNvPr id="51" name="Straight Arrow Connector 50"/>
          <p:cNvCxnSpPr>
            <a:stCxn id="50" idx="2"/>
            <a:endCxn id="17" idx="0"/>
          </p:cNvCxnSpPr>
          <p:nvPr/>
        </p:nvCxnSpPr>
        <p:spPr>
          <a:xfrm flipH="1">
            <a:off x="2971800" y="1801368"/>
            <a:ext cx="2131404" cy="7132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a:stCxn id="49" idx="2"/>
            <a:endCxn id="17" idx="0"/>
          </p:cNvCxnSpPr>
          <p:nvPr/>
        </p:nvCxnSpPr>
        <p:spPr>
          <a:xfrm flipH="1">
            <a:off x="2971800" y="1801368"/>
            <a:ext cx="2825990" cy="7132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stCxn id="50" idx="2"/>
            <a:endCxn id="43" idx="0"/>
          </p:cNvCxnSpPr>
          <p:nvPr/>
        </p:nvCxnSpPr>
        <p:spPr>
          <a:xfrm>
            <a:off x="5103204" y="1801368"/>
            <a:ext cx="2184358" cy="7132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stCxn id="49" idx="2"/>
            <a:endCxn id="43" idx="0"/>
          </p:cNvCxnSpPr>
          <p:nvPr/>
        </p:nvCxnSpPr>
        <p:spPr>
          <a:xfrm>
            <a:off x="5797790" y="1801368"/>
            <a:ext cx="1489772" cy="713232"/>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 xmlns:p14="http://schemas.microsoft.com/office/powerpoint/2010/main" val="289616879"/>
      </p:ext>
    </p:extLst>
  </p:cSld>
  <p:clrMapOvr>
    <a:masterClrMapping/>
  </p:clrMapOvr>
  <mc:AlternateContent xmlns:mc="http://schemas.openxmlformats.org/markup-compatibility/2006">
    <mc:Choice xmlns="" xmlns:p14="http://schemas.microsoft.com/office/powerpoint/2010/main" Requires="p14">
      <p:transition spd="slow" p14:dur="2000" advTm="53305"/>
    </mc:Choice>
    <mc:Fallback>
      <p:transition spd="slow" advTm="5330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childTnLst>
                          </p:cTn>
                        </p:par>
                        <p:par>
                          <p:cTn id="26" fill="hold">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10"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
                            </p:stCondLst>
                            <p:childTnLst>
                              <p:par>
                                <p:cTn id="45" presetID="22" presetClass="entr" presetSubtype="1"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up)">
                                      <p:cBhvr>
                                        <p:cTn id="47" dur="500"/>
                                        <p:tgtEl>
                                          <p:spTgt spid="29"/>
                                        </p:tgtEl>
                                      </p:cBhvr>
                                    </p:animEffect>
                                  </p:childTnLst>
                                </p:cTn>
                              </p:par>
                              <p:par>
                                <p:cTn id="48" presetID="22" presetClass="entr" presetSubtype="1"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up)">
                                      <p:cBhvr>
                                        <p:cTn id="50" dur="500"/>
                                        <p:tgtEl>
                                          <p:spTgt spid="30"/>
                                        </p:tgtEl>
                                      </p:cBhvr>
                                    </p:animEffect>
                                  </p:childTnLst>
                                </p:cTn>
                              </p:par>
                              <p:par>
                                <p:cTn id="51" presetID="22" presetClass="entr" presetSubtype="1"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par>
                                <p:cTn id="54" presetID="22" presetClass="entr" presetSubtype="1"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up)">
                                      <p:cBhvr>
                                        <p:cTn id="56" dur="500"/>
                                        <p:tgtEl>
                                          <p:spTgt spid="3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500"/>
                                        <p:tgtEl>
                                          <p:spTgt spid="50"/>
                                        </p:tgtEl>
                                      </p:cBhvr>
                                    </p:animEffect>
                                  </p:childTnLst>
                                </p:cTn>
                              </p:par>
                              <p:par>
                                <p:cTn id="62" presetID="10" presetClass="entr" presetSubtype="0" fill="hold" nodeType="withEffect">
                                  <p:stCondLst>
                                    <p:cond delay="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childTnLst>
                          </p:cTn>
                        </p:par>
                        <p:par>
                          <p:cTn id="65" fill="hold">
                            <p:stCondLst>
                              <p:cond delay="500"/>
                            </p:stCondLst>
                            <p:childTnLst>
                              <p:par>
                                <p:cTn id="66" presetID="22" presetClass="entr" presetSubtype="1" fill="hold" nodeType="after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wipe(up)">
                                      <p:cBhvr>
                                        <p:cTn id="68" dur="500"/>
                                        <p:tgtEl>
                                          <p:spTgt spid="51"/>
                                        </p:tgtEl>
                                      </p:cBhvr>
                                    </p:animEffect>
                                  </p:childTnLst>
                                </p:cTn>
                              </p:par>
                              <p:par>
                                <p:cTn id="69" presetID="22" presetClass="entr" presetSubtype="1"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up)">
                                      <p:cBhvr>
                                        <p:cTn id="71" dur="500"/>
                                        <p:tgtEl>
                                          <p:spTgt spid="54"/>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65"/>
                                        </p:tgtEl>
                                        <p:attrNameLst>
                                          <p:attrName>style.visibility</p:attrName>
                                        </p:attrNameLst>
                                      </p:cBhvr>
                                      <p:to>
                                        <p:strVal val="visible"/>
                                      </p:to>
                                    </p:set>
                                    <p:animEffect transition="in" filter="wipe(left)">
                                      <p:cBhvr>
                                        <p:cTn id="76" dur="500"/>
                                        <p:tgtEl>
                                          <p:spTgt spid="65"/>
                                        </p:tgtEl>
                                      </p:cBhvr>
                                    </p:animEffect>
                                  </p:childTnLst>
                                </p:cTn>
                              </p:par>
                            </p:childTnLst>
                          </p:cTn>
                        </p:par>
                        <p:par>
                          <p:cTn id="77" fill="hold">
                            <p:stCondLst>
                              <p:cond delay="500"/>
                            </p:stCondLst>
                            <p:childTnLst>
                              <p:par>
                                <p:cTn id="78" presetID="10" presetClass="entr" presetSubtype="0" fill="hold" grpId="0" nodeType="afterEffect">
                                  <p:stCondLst>
                                    <p:cond delay="0"/>
                                  </p:stCondLst>
                                  <p:childTnLst>
                                    <p:set>
                                      <p:cBhvr>
                                        <p:cTn id="79" dur="1" fill="hold">
                                          <p:stCondLst>
                                            <p:cond delay="0"/>
                                          </p:stCondLst>
                                        </p:cTn>
                                        <p:tgtEl>
                                          <p:spTgt spid="63"/>
                                        </p:tgtEl>
                                        <p:attrNameLst>
                                          <p:attrName>style.visibility</p:attrName>
                                        </p:attrNameLst>
                                      </p:cBhvr>
                                      <p:to>
                                        <p:strVal val="visible"/>
                                      </p:to>
                                    </p:set>
                                    <p:animEffect transition="in" filter="fade">
                                      <p:cBhvr>
                                        <p:cTn id="80" dur="500"/>
                                        <p:tgtEl>
                                          <p:spTgt spid="6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500"/>
                                        <p:tgtEl>
                                          <p:spTgt spid="64"/>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500"/>
                                        <p:tgtEl>
                                          <p:spTgt spid="66"/>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fade">
                                      <p:cBhvr>
                                        <p:cTn id="93" dur="500"/>
                                        <p:tgtEl>
                                          <p:spTgt spid="67"/>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xit" presetSubtype="0" fill="hold" nodeType="clickEffect">
                                  <p:stCondLst>
                                    <p:cond delay="0"/>
                                  </p:stCondLst>
                                  <p:childTnLst>
                                    <p:animEffect transition="out" filter="fade">
                                      <p:cBhvr>
                                        <p:cTn id="97" dur="500"/>
                                        <p:tgtEl>
                                          <p:spTgt spid="29"/>
                                        </p:tgtEl>
                                      </p:cBhvr>
                                    </p:animEffect>
                                    <p:set>
                                      <p:cBhvr>
                                        <p:cTn id="98" dur="1" fill="hold">
                                          <p:stCondLst>
                                            <p:cond delay="499"/>
                                          </p:stCondLst>
                                        </p:cTn>
                                        <p:tgtEl>
                                          <p:spTgt spid="29"/>
                                        </p:tgtEl>
                                        <p:attrNameLst>
                                          <p:attrName>style.visibility</p:attrName>
                                        </p:attrNameLst>
                                      </p:cBhvr>
                                      <p:to>
                                        <p:strVal val="hidden"/>
                                      </p:to>
                                    </p:set>
                                  </p:childTnLst>
                                </p:cTn>
                              </p:par>
                              <p:par>
                                <p:cTn id="99" presetID="10" presetClass="exit" presetSubtype="0" fill="hold" nodeType="withEffect">
                                  <p:stCondLst>
                                    <p:cond delay="0"/>
                                  </p:stCondLst>
                                  <p:childTnLst>
                                    <p:animEffect transition="out" filter="fade">
                                      <p:cBhvr>
                                        <p:cTn id="100" dur="500"/>
                                        <p:tgtEl>
                                          <p:spTgt spid="30"/>
                                        </p:tgtEl>
                                      </p:cBhvr>
                                    </p:animEffect>
                                    <p:set>
                                      <p:cBhvr>
                                        <p:cTn id="101" dur="1" fill="hold">
                                          <p:stCondLst>
                                            <p:cond delay="499"/>
                                          </p:stCondLst>
                                        </p:cTn>
                                        <p:tgtEl>
                                          <p:spTgt spid="30"/>
                                        </p:tgtEl>
                                        <p:attrNameLst>
                                          <p:attrName>style.visibility</p:attrName>
                                        </p:attrNameLst>
                                      </p:cBhvr>
                                      <p:to>
                                        <p:strVal val="hidden"/>
                                      </p:to>
                                    </p:set>
                                  </p:childTnLst>
                                </p:cTn>
                              </p:par>
                              <p:par>
                                <p:cTn id="102" presetID="10" presetClass="exit" presetSubtype="0" fill="hold" nodeType="withEffect">
                                  <p:stCondLst>
                                    <p:cond delay="0"/>
                                  </p:stCondLst>
                                  <p:childTnLst>
                                    <p:animEffect transition="out" filter="fade">
                                      <p:cBhvr>
                                        <p:cTn id="103" dur="500"/>
                                        <p:tgtEl>
                                          <p:spTgt spid="51"/>
                                        </p:tgtEl>
                                      </p:cBhvr>
                                    </p:animEffect>
                                    <p:set>
                                      <p:cBhvr>
                                        <p:cTn id="104" dur="1" fill="hold">
                                          <p:stCondLst>
                                            <p:cond delay="499"/>
                                          </p:stCondLst>
                                        </p:cTn>
                                        <p:tgtEl>
                                          <p:spTgt spid="51"/>
                                        </p:tgtEl>
                                        <p:attrNameLst>
                                          <p:attrName>style.visibility</p:attrName>
                                        </p:attrNameLst>
                                      </p:cBhvr>
                                      <p:to>
                                        <p:strVal val="hidden"/>
                                      </p:to>
                                    </p:set>
                                  </p:childTnLst>
                                </p:cTn>
                              </p:par>
                              <p:par>
                                <p:cTn id="105" presetID="10" presetClass="exit" presetSubtype="0" fill="hold" nodeType="withEffect">
                                  <p:stCondLst>
                                    <p:cond delay="0"/>
                                  </p:stCondLst>
                                  <p:childTnLst>
                                    <p:animEffect transition="out" filter="fade">
                                      <p:cBhvr>
                                        <p:cTn id="106" dur="500"/>
                                        <p:tgtEl>
                                          <p:spTgt spid="54"/>
                                        </p:tgtEl>
                                      </p:cBhvr>
                                    </p:animEffect>
                                    <p:set>
                                      <p:cBhvr>
                                        <p:cTn id="107" dur="1" fill="hold">
                                          <p:stCondLst>
                                            <p:cond delay="499"/>
                                          </p:stCondLst>
                                        </p:cTn>
                                        <p:tgtEl>
                                          <p:spTgt spid="54"/>
                                        </p:tgtEl>
                                        <p:attrNameLst>
                                          <p:attrName>style.visibility</p:attrName>
                                        </p:attrNameLst>
                                      </p:cBhvr>
                                      <p:to>
                                        <p:strVal val="hidden"/>
                                      </p:to>
                                    </p:set>
                                  </p:childTnLst>
                                </p:cTn>
                              </p:par>
                            </p:childTnLst>
                          </p:cTn>
                        </p:par>
                        <p:par>
                          <p:cTn id="108" fill="hold">
                            <p:stCondLst>
                              <p:cond delay="500"/>
                            </p:stCondLst>
                            <p:childTnLst>
                              <p:par>
                                <p:cTn id="109" presetID="22" presetClass="entr" presetSubtype="1" fill="hold" nodeType="after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up)">
                                      <p:cBhvr>
                                        <p:cTn id="111" dur="500"/>
                                        <p:tgtEl>
                                          <p:spTgt spid="45"/>
                                        </p:tgtEl>
                                      </p:cBhvr>
                                    </p:animEffect>
                                  </p:childTnLst>
                                </p:cTn>
                              </p:par>
                              <p:par>
                                <p:cTn id="112" presetID="22" presetClass="entr" presetSubtype="1" fill="hold" nodeType="withEffect">
                                  <p:stCondLst>
                                    <p:cond delay="0"/>
                                  </p:stCondLst>
                                  <p:childTnLst>
                                    <p:set>
                                      <p:cBhvr>
                                        <p:cTn id="113" dur="1" fill="hold">
                                          <p:stCondLst>
                                            <p:cond delay="0"/>
                                          </p:stCondLst>
                                        </p:cTn>
                                        <p:tgtEl>
                                          <p:spTgt spid="46"/>
                                        </p:tgtEl>
                                        <p:attrNameLst>
                                          <p:attrName>style.visibility</p:attrName>
                                        </p:attrNameLst>
                                      </p:cBhvr>
                                      <p:to>
                                        <p:strVal val="visible"/>
                                      </p:to>
                                    </p:set>
                                    <p:animEffect transition="in" filter="wipe(up)">
                                      <p:cBhvr>
                                        <p:cTn id="114" dur="500"/>
                                        <p:tgtEl>
                                          <p:spTgt spid="46"/>
                                        </p:tgtEl>
                                      </p:cBhvr>
                                    </p:animEffect>
                                  </p:childTnLst>
                                </p:cTn>
                              </p:par>
                              <p:par>
                                <p:cTn id="115" presetID="22" presetClass="entr" presetSubtype="1" fill="hold" nodeType="with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wipe(up)">
                                      <p:cBhvr>
                                        <p:cTn id="117" dur="500"/>
                                        <p:tgtEl>
                                          <p:spTgt spid="59"/>
                                        </p:tgtEl>
                                      </p:cBhvr>
                                    </p:animEffect>
                                  </p:childTnLst>
                                </p:cTn>
                              </p:par>
                              <p:par>
                                <p:cTn id="118" presetID="22" presetClass="entr" presetSubtype="1" fill="hold" nodeType="withEffect">
                                  <p:stCondLst>
                                    <p:cond delay="0"/>
                                  </p:stCondLst>
                                  <p:childTnLst>
                                    <p:set>
                                      <p:cBhvr>
                                        <p:cTn id="119" dur="1" fill="hold">
                                          <p:stCondLst>
                                            <p:cond delay="0"/>
                                          </p:stCondLst>
                                        </p:cTn>
                                        <p:tgtEl>
                                          <p:spTgt spid="60"/>
                                        </p:tgtEl>
                                        <p:attrNameLst>
                                          <p:attrName>style.visibility</p:attrName>
                                        </p:attrNameLst>
                                      </p:cBhvr>
                                      <p:to>
                                        <p:strVal val="visible"/>
                                      </p:to>
                                    </p:set>
                                    <p:animEffect transition="in" filter="wipe(up)">
                                      <p:cBhvr>
                                        <p:cTn id="120" dur="500"/>
                                        <p:tgtEl>
                                          <p:spTgt spid="60"/>
                                        </p:tgtEl>
                                      </p:cBhvr>
                                    </p:animEffect>
                                  </p:childTnLst>
                                </p:cTn>
                              </p:par>
                            </p:childTnLst>
                          </p:cTn>
                        </p:par>
                        <p:par>
                          <p:cTn id="121" fill="hold">
                            <p:stCondLst>
                              <p:cond delay="1000"/>
                            </p:stCondLst>
                            <p:childTnLst>
                              <p:par>
                                <p:cTn id="122" presetID="10" presetClass="exit" presetSubtype="0" fill="hold" grpId="1" nodeType="afterEffect">
                                  <p:stCondLst>
                                    <p:cond delay="0"/>
                                  </p:stCondLst>
                                  <p:childTnLst>
                                    <p:animEffect transition="out" filter="fade">
                                      <p:cBhvr>
                                        <p:cTn id="123" dur="500"/>
                                        <p:tgtEl>
                                          <p:spTgt spid="19"/>
                                        </p:tgtEl>
                                      </p:cBhvr>
                                    </p:animEffect>
                                    <p:set>
                                      <p:cBhvr>
                                        <p:cTn id="124" dur="1" fill="hold">
                                          <p:stCondLst>
                                            <p:cond delay="499"/>
                                          </p:stCondLst>
                                        </p:cTn>
                                        <p:tgtEl>
                                          <p:spTgt spid="19"/>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20"/>
                                        </p:tgtEl>
                                      </p:cBhvr>
                                    </p:animEffect>
                                    <p:set>
                                      <p:cBhvr>
                                        <p:cTn id="127" dur="1" fill="hold">
                                          <p:stCondLst>
                                            <p:cond delay="499"/>
                                          </p:stCondLst>
                                        </p:cTn>
                                        <p:tgtEl>
                                          <p:spTgt spid="20"/>
                                        </p:tgtEl>
                                        <p:attrNameLst>
                                          <p:attrName>style.visibility</p:attrName>
                                        </p:attrNameLst>
                                      </p:cBhvr>
                                      <p:to>
                                        <p:strVal val="hidden"/>
                                      </p:to>
                                    </p:set>
                                  </p:childTnLst>
                                </p:cTn>
                              </p:par>
                              <p:par>
                                <p:cTn id="128" presetID="10" presetClass="exit" presetSubtype="0" fill="hold" grpId="1" nodeType="withEffect">
                                  <p:stCondLst>
                                    <p:cond delay="0"/>
                                  </p:stCondLst>
                                  <p:childTnLst>
                                    <p:animEffect transition="out" filter="fade">
                                      <p:cBhvr>
                                        <p:cTn id="129" dur="500"/>
                                        <p:tgtEl>
                                          <p:spTgt spid="21"/>
                                        </p:tgtEl>
                                      </p:cBhvr>
                                    </p:animEffect>
                                    <p:set>
                                      <p:cBhvr>
                                        <p:cTn id="130"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63" grpId="0" animBg="1"/>
      <p:bldP spid="52" grpId="0" animBg="1"/>
      <p:bldP spid="64" grpId="0"/>
      <p:bldP spid="65" grpId="0" animBg="1"/>
      <p:bldP spid="66" grpId="0" animBg="1"/>
      <p:bldP spid="67" grpId="0" animBg="1"/>
      <p:bldP spid="53" grpId="0" animBg="1"/>
      <p:bldP spid="19" grpId="0" animBg="1"/>
      <p:bldP spid="19" grpId="1" animBg="1"/>
      <p:bldP spid="20" grpId="0" animBg="1"/>
      <p:bldP spid="20" grpId="1" animBg="1"/>
      <p:bldP spid="21" grpId="0" animBg="1"/>
      <p:bldP spid="21" grpId="1"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00B050"/>
                </a:solidFill>
              </a:rPr>
              <a:t>Albatross</a:t>
            </a:r>
            <a:endParaRPr lang="en-US" dirty="0">
              <a:solidFill>
                <a:srgbClr val="00B050"/>
              </a:solidFill>
            </a:endParaRPr>
          </a:p>
        </p:txBody>
      </p:sp>
      <p:cxnSp>
        <p:nvCxnSpPr>
          <p:cNvPr id="7" name="Straight Connector 6"/>
          <p:cNvCxnSpPr/>
          <p:nvPr/>
        </p:nvCxnSpPr>
        <p:spPr>
          <a:xfrm>
            <a:off x="294069" y="4038600"/>
            <a:ext cx="7350615"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772400" y="4038600"/>
            <a:ext cx="1295400" cy="0"/>
          </a:xfrm>
          <a:prstGeom prst="line">
            <a:avLst/>
          </a:prstGeom>
          <a:ln w="38100">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4590746" y="4111010"/>
            <a:ext cx="15358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7516968" y="2411779"/>
            <a:ext cx="0" cy="247146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082084" y="4140555"/>
            <a:ext cx="0" cy="66676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6577884" y="4115874"/>
            <a:ext cx="1" cy="742823"/>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196884" y="4788515"/>
            <a:ext cx="2895600" cy="1477328"/>
          </a:xfrm>
          <a:prstGeom prst="rect">
            <a:avLst/>
          </a:prstGeom>
          <a:solidFill>
            <a:schemeClr val="bg1"/>
          </a:solidFill>
          <a:ln w="19050">
            <a:solidFill>
              <a:schemeClr val="tx1"/>
            </a:solidFill>
          </a:ln>
        </p:spPr>
        <p:txBody>
          <a:bodyPr wrap="square" lIns="91440" rIns="0" rtlCol="0">
            <a:spAutoFit/>
          </a:bodyPr>
          <a:lstStyle/>
          <a:p>
            <a:r>
              <a:rPr lang="en-US" b="1" dirty="0" smtClean="0">
                <a:latin typeface="Corbel" pitchFamily="34" charset="0"/>
                <a:cs typeface="Times New Roman" pitchFamily="18" charset="0"/>
              </a:rPr>
              <a:t>Finalize Migration</a:t>
            </a:r>
          </a:p>
          <a:p>
            <a:pPr>
              <a:buFont typeface="Wingdings" pitchFamily="2" charset="2"/>
              <a:buChar char="§"/>
            </a:pPr>
            <a:r>
              <a:rPr lang="en-US" dirty="0">
                <a:latin typeface="Corbel" pitchFamily="34" charset="0"/>
                <a:cs typeface="Times New Roman" pitchFamily="18" charset="0"/>
              </a:rPr>
              <a:t>Stop serving </a:t>
            </a:r>
            <a:r>
              <a:rPr lang="en-US" dirty="0" smtClean="0">
                <a:latin typeface="Corbel" pitchFamily="34" charset="0"/>
                <a:cs typeface="Times New Roman" pitchFamily="18" charset="0"/>
              </a:rPr>
              <a:t>Tenant </a:t>
            </a:r>
            <a:r>
              <a:rPr lang="en-US" dirty="0">
                <a:latin typeface="Corbel" pitchFamily="34" charset="0"/>
                <a:cs typeface="Times New Roman" pitchFamily="18" charset="0"/>
              </a:rPr>
              <a:t>at </a:t>
            </a:r>
            <a:r>
              <a:rPr lang="en-US" dirty="0" err="1">
                <a:latin typeface="Corbel" pitchFamily="34" charset="0"/>
                <a:cs typeface="Times New Roman" pitchFamily="18" charset="0"/>
              </a:rPr>
              <a:t>N</a:t>
            </a:r>
            <a:r>
              <a:rPr lang="en-US" baseline="-25000" dirty="0" err="1">
                <a:latin typeface="Corbel" pitchFamily="34" charset="0"/>
                <a:cs typeface="Times New Roman" pitchFamily="18" charset="0"/>
              </a:rPr>
              <a:t>src</a:t>
            </a:r>
            <a:endParaRPr lang="en-US" baseline="-25000" dirty="0">
              <a:latin typeface="Corbel" pitchFamily="34" charset="0"/>
              <a:cs typeface="Times New Roman" pitchFamily="18" charset="0"/>
            </a:endParaRPr>
          </a:p>
          <a:p>
            <a:pPr>
              <a:buFont typeface="Wingdings" pitchFamily="2" charset="2"/>
              <a:buChar char="§"/>
            </a:pPr>
            <a:r>
              <a:rPr lang="en-US" dirty="0">
                <a:latin typeface="Corbel" pitchFamily="34" charset="0"/>
                <a:cs typeface="Times New Roman" pitchFamily="18" charset="0"/>
              </a:rPr>
              <a:t>Synchronize cache</a:t>
            </a:r>
          </a:p>
          <a:p>
            <a:pPr>
              <a:buFont typeface="Wingdings" pitchFamily="2" charset="2"/>
              <a:buChar char="§"/>
            </a:pPr>
            <a:r>
              <a:rPr lang="en-US" dirty="0">
                <a:latin typeface="Corbel" pitchFamily="34" charset="0"/>
                <a:cs typeface="Times New Roman" pitchFamily="18" charset="0"/>
              </a:rPr>
              <a:t>Migrate transaction state</a:t>
            </a:r>
          </a:p>
          <a:p>
            <a:pPr>
              <a:buFont typeface="Wingdings" pitchFamily="2" charset="2"/>
              <a:buChar char="§"/>
            </a:pPr>
            <a:r>
              <a:rPr lang="en-US" dirty="0">
                <a:latin typeface="Corbel" pitchFamily="34" charset="0"/>
                <a:cs typeface="Times New Roman" pitchFamily="18" charset="0"/>
              </a:rPr>
              <a:t>Transfer ownership to </a:t>
            </a:r>
            <a:r>
              <a:rPr lang="en-US" dirty="0" err="1">
                <a:latin typeface="Corbel" pitchFamily="34" charset="0"/>
                <a:cs typeface="Times New Roman" pitchFamily="18" charset="0"/>
              </a:rPr>
              <a:t>N</a:t>
            </a:r>
            <a:r>
              <a:rPr lang="en-US" baseline="-25000" dirty="0" err="1">
                <a:latin typeface="Corbel" pitchFamily="34" charset="0"/>
                <a:cs typeface="Times New Roman" pitchFamily="18" charset="0"/>
              </a:rPr>
              <a:t>dst</a:t>
            </a:r>
            <a:endParaRPr lang="en-US" baseline="-25000" dirty="0">
              <a:latin typeface="Corbel" pitchFamily="34" charset="0"/>
              <a:cs typeface="Times New Roman" pitchFamily="18" charset="0"/>
            </a:endParaRPr>
          </a:p>
        </p:txBody>
      </p:sp>
      <p:sp>
        <p:nvSpPr>
          <p:cNvPr id="14" name="TextBox 13"/>
          <p:cNvSpPr txBox="1"/>
          <p:nvPr/>
        </p:nvSpPr>
        <p:spPr>
          <a:xfrm>
            <a:off x="76200" y="1981200"/>
            <a:ext cx="1749378" cy="369332"/>
          </a:xfrm>
          <a:prstGeom prst="rect">
            <a:avLst/>
          </a:prstGeom>
          <a:solidFill>
            <a:schemeClr val="bg1"/>
          </a:solidFill>
        </p:spPr>
        <p:txBody>
          <a:bodyPr wrap="square" lIns="0" tIns="0" rIns="0" bIns="0" rtlCol="0">
            <a:spAutoFit/>
          </a:bodyPr>
          <a:lstStyle/>
          <a:p>
            <a:pPr algn="ctr"/>
            <a:r>
              <a:rPr lang="en-US" sz="2400" b="1" dirty="0" smtClean="0">
                <a:solidFill>
                  <a:srgbClr val="00B0F0"/>
                </a:solidFill>
                <a:latin typeface="Corbel" pitchFamily="34" charset="0"/>
                <a:cs typeface="Times New Roman" pitchFamily="18" charset="0"/>
              </a:rPr>
              <a:t>Ownership</a:t>
            </a:r>
            <a:endParaRPr lang="en-US" sz="2400" b="1" dirty="0">
              <a:solidFill>
                <a:srgbClr val="00B0F0"/>
              </a:solidFill>
              <a:latin typeface="Corbel" pitchFamily="34" charset="0"/>
              <a:cs typeface="Times New Roman" pitchFamily="18" charset="0"/>
            </a:endParaRPr>
          </a:p>
        </p:txBody>
      </p:sp>
      <p:sp>
        <p:nvSpPr>
          <p:cNvPr id="15" name="TextBox 14"/>
          <p:cNvSpPr txBox="1"/>
          <p:nvPr/>
        </p:nvSpPr>
        <p:spPr>
          <a:xfrm>
            <a:off x="2409429" y="2042445"/>
            <a:ext cx="3124200" cy="369332"/>
          </a:xfrm>
          <a:prstGeom prst="rect">
            <a:avLst/>
          </a:prstGeom>
          <a:noFill/>
        </p:spPr>
        <p:txBody>
          <a:bodyPr wrap="square" rtlCol="0">
            <a:spAutoFit/>
          </a:bodyPr>
          <a:lstStyle/>
          <a:p>
            <a:pPr algn="ctr"/>
            <a:r>
              <a:rPr lang="en-US" b="1" dirty="0" smtClean="0">
                <a:latin typeface="Corbel" pitchFamily="34" charset="0"/>
                <a:cs typeface="Times New Roman" pitchFamily="18" charset="0"/>
              </a:rPr>
              <a:t>Source (</a:t>
            </a:r>
            <a:r>
              <a:rPr lang="en-US" b="1" dirty="0" err="1" smtClean="0">
                <a:latin typeface="Corbel" pitchFamily="34" charset="0"/>
                <a:cs typeface="Times New Roman" pitchFamily="18" charset="0"/>
              </a:rPr>
              <a:t>N</a:t>
            </a:r>
            <a:r>
              <a:rPr lang="en-US" b="1" baseline="-25000" dirty="0" err="1" smtClean="0">
                <a:latin typeface="Corbel" pitchFamily="34" charset="0"/>
                <a:cs typeface="Times New Roman" pitchFamily="18" charset="0"/>
              </a:rPr>
              <a:t>src</a:t>
            </a:r>
            <a:r>
              <a:rPr lang="en-US" b="1" dirty="0" smtClean="0">
                <a:latin typeface="Corbel" pitchFamily="34" charset="0"/>
                <a:cs typeface="Times New Roman" pitchFamily="18" charset="0"/>
              </a:rPr>
              <a:t>)</a:t>
            </a:r>
            <a:endParaRPr lang="en-US" b="1" dirty="0">
              <a:latin typeface="Corbel" pitchFamily="34" charset="0"/>
              <a:cs typeface="Times New Roman" pitchFamily="18" charset="0"/>
            </a:endParaRPr>
          </a:p>
        </p:txBody>
      </p:sp>
      <p:sp>
        <p:nvSpPr>
          <p:cNvPr id="16" name="TextBox 15"/>
          <p:cNvSpPr txBox="1"/>
          <p:nvPr/>
        </p:nvSpPr>
        <p:spPr>
          <a:xfrm>
            <a:off x="7010400" y="2056189"/>
            <a:ext cx="2209800" cy="369332"/>
          </a:xfrm>
          <a:prstGeom prst="rect">
            <a:avLst/>
          </a:prstGeom>
          <a:noFill/>
        </p:spPr>
        <p:txBody>
          <a:bodyPr wrap="square" rtlCol="0">
            <a:spAutoFit/>
          </a:bodyPr>
          <a:lstStyle/>
          <a:p>
            <a:pPr algn="ctr"/>
            <a:r>
              <a:rPr lang="en-US" b="1" dirty="0" smtClean="0">
                <a:latin typeface="Corbel" pitchFamily="34" charset="0"/>
                <a:cs typeface="Times New Roman" pitchFamily="18" charset="0"/>
              </a:rPr>
              <a:t>Destination (</a:t>
            </a:r>
            <a:r>
              <a:rPr lang="en-US" b="1" dirty="0" err="1" smtClean="0">
                <a:latin typeface="Corbel" pitchFamily="34" charset="0"/>
                <a:cs typeface="Times New Roman" pitchFamily="18" charset="0"/>
              </a:rPr>
              <a:t>N</a:t>
            </a:r>
            <a:r>
              <a:rPr lang="en-US" b="1" baseline="-25000" dirty="0" err="1" smtClean="0">
                <a:latin typeface="Corbel" pitchFamily="34" charset="0"/>
                <a:cs typeface="Times New Roman" pitchFamily="18" charset="0"/>
              </a:rPr>
              <a:t>dst</a:t>
            </a:r>
            <a:r>
              <a:rPr lang="en-US" b="1" dirty="0" smtClean="0">
                <a:latin typeface="Corbel" pitchFamily="34" charset="0"/>
                <a:cs typeface="Times New Roman" pitchFamily="18" charset="0"/>
              </a:rPr>
              <a:t>)</a:t>
            </a:r>
            <a:endParaRPr lang="en-US" b="1" dirty="0">
              <a:latin typeface="Corbel" pitchFamily="34" charset="0"/>
              <a:cs typeface="Times New Roman" pitchFamily="18" charset="0"/>
            </a:endParaRPr>
          </a:p>
        </p:txBody>
      </p:sp>
      <p:sp>
        <p:nvSpPr>
          <p:cNvPr id="17" name="TextBox 16"/>
          <p:cNvSpPr txBox="1"/>
          <p:nvPr/>
        </p:nvSpPr>
        <p:spPr>
          <a:xfrm>
            <a:off x="294069" y="4101921"/>
            <a:ext cx="838200" cy="369332"/>
          </a:xfrm>
          <a:prstGeom prst="rect">
            <a:avLst/>
          </a:prstGeom>
          <a:noFill/>
        </p:spPr>
        <p:txBody>
          <a:bodyPr wrap="square" rtlCol="0">
            <a:spAutoFit/>
          </a:bodyPr>
          <a:lstStyle/>
          <a:p>
            <a:pPr algn="ctr"/>
            <a:r>
              <a:rPr lang="en-US" dirty="0" smtClean="0">
                <a:latin typeface="Corbel" pitchFamily="34" charset="0"/>
                <a:cs typeface="Times New Roman" pitchFamily="18" charset="0"/>
              </a:rPr>
              <a:t>Time</a:t>
            </a:r>
            <a:endParaRPr lang="en-US" dirty="0">
              <a:latin typeface="Corbel" pitchFamily="34" charset="0"/>
              <a:cs typeface="Times New Roman" pitchFamily="18" charset="0"/>
            </a:endParaRPr>
          </a:p>
        </p:txBody>
      </p:sp>
      <p:cxnSp>
        <p:nvCxnSpPr>
          <p:cNvPr id="18" name="Straight Arrow Connector 17"/>
          <p:cNvCxnSpPr/>
          <p:nvPr/>
        </p:nvCxnSpPr>
        <p:spPr>
          <a:xfrm>
            <a:off x="987380" y="4303175"/>
            <a:ext cx="838198" cy="15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1371600" y="3639752"/>
            <a:ext cx="1765479" cy="261610"/>
          </a:xfrm>
          <a:prstGeom prst="rect">
            <a:avLst/>
          </a:prstGeom>
          <a:solidFill>
            <a:schemeClr val="bg1"/>
          </a:solidFill>
          <a:ln w="19050">
            <a:solidFill>
              <a:schemeClr val="tx1"/>
            </a:solidFill>
          </a:ln>
        </p:spPr>
        <p:txBody>
          <a:bodyPr wrap="square" lIns="0" tIns="0" rIns="0" bIns="0" rtlCol="0">
            <a:spAutoFit/>
          </a:bodyPr>
          <a:lstStyle/>
          <a:p>
            <a:pPr algn="ctr"/>
            <a:r>
              <a:rPr lang="en-US" sz="1700" b="1" dirty="0" smtClean="0">
                <a:latin typeface="Corbel" pitchFamily="34" charset="0"/>
                <a:cs typeface="Times New Roman" pitchFamily="18" charset="0"/>
              </a:rPr>
              <a:t>1. Begin Migration</a:t>
            </a:r>
            <a:endParaRPr lang="en-US" sz="1700" b="1" dirty="0">
              <a:latin typeface="Corbel" pitchFamily="34" charset="0"/>
              <a:cs typeface="Times New Roman" pitchFamily="18" charset="0"/>
            </a:endParaRPr>
          </a:p>
        </p:txBody>
      </p:sp>
      <p:cxnSp>
        <p:nvCxnSpPr>
          <p:cNvPr id="20" name="Straight Connector 19"/>
          <p:cNvCxnSpPr/>
          <p:nvPr/>
        </p:nvCxnSpPr>
        <p:spPr>
          <a:xfrm rot="5400000">
            <a:off x="2406705" y="4096054"/>
            <a:ext cx="15358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233667" y="3640774"/>
            <a:ext cx="2057400" cy="261610"/>
          </a:xfrm>
          <a:prstGeom prst="rect">
            <a:avLst/>
          </a:prstGeom>
          <a:solidFill>
            <a:schemeClr val="bg1"/>
          </a:solidFill>
          <a:ln w="19050">
            <a:solidFill>
              <a:schemeClr val="tx1"/>
            </a:solidFill>
          </a:ln>
        </p:spPr>
        <p:txBody>
          <a:bodyPr wrap="square" lIns="0" tIns="0" rIns="0" bIns="0" rtlCol="0">
            <a:spAutoFit/>
          </a:bodyPr>
          <a:lstStyle/>
          <a:p>
            <a:pPr algn="ctr"/>
            <a:r>
              <a:rPr lang="en-US" sz="1700" b="1" dirty="0">
                <a:latin typeface="Corbel" pitchFamily="34" charset="0"/>
                <a:cs typeface="Times New Roman" pitchFamily="18" charset="0"/>
              </a:rPr>
              <a:t>2</a:t>
            </a:r>
            <a:r>
              <a:rPr lang="en-US" sz="1700" b="1" dirty="0" smtClean="0">
                <a:latin typeface="Corbel" pitchFamily="34" charset="0"/>
                <a:cs typeface="Times New Roman" pitchFamily="18" charset="0"/>
              </a:rPr>
              <a:t>. Iterative Copying</a:t>
            </a:r>
            <a:endParaRPr lang="en-US" sz="1700" b="1" dirty="0">
              <a:latin typeface="Corbel" pitchFamily="34" charset="0"/>
              <a:cs typeface="Times New Roman" pitchFamily="18" charset="0"/>
            </a:endParaRPr>
          </a:p>
        </p:txBody>
      </p:sp>
      <p:cxnSp>
        <p:nvCxnSpPr>
          <p:cNvPr id="22" name="Straight Connector 21"/>
          <p:cNvCxnSpPr/>
          <p:nvPr/>
        </p:nvCxnSpPr>
        <p:spPr>
          <a:xfrm rot="5400000">
            <a:off x="553220" y="4147499"/>
            <a:ext cx="15358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410200" y="3645795"/>
            <a:ext cx="2057400" cy="261610"/>
          </a:xfrm>
          <a:prstGeom prst="rect">
            <a:avLst/>
          </a:prstGeom>
          <a:solidFill>
            <a:schemeClr val="bg1"/>
          </a:solidFill>
          <a:ln w="19050">
            <a:solidFill>
              <a:schemeClr val="tx1"/>
            </a:solidFill>
          </a:ln>
        </p:spPr>
        <p:txBody>
          <a:bodyPr wrap="square" lIns="0" tIns="0" rIns="0" bIns="0" rtlCol="0">
            <a:spAutoFit/>
          </a:bodyPr>
          <a:lstStyle/>
          <a:p>
            <a:pPr algn="ctr"/>
            <a:r>
              <a:rPr lang="en-US" sz="1700" b="1" dirty="0" smtClean="0">
                <a:latin typeface="Corbel" pitchFamily="34" charset="0"/>
                <a:cs typeface="Times New Roman" pitchFamily="18" charset="0"/>
              </a:rPr>
              <a:t>3. Atomic Handover</a:t>
            </a:r>
            <a:endParaRPr lang="en-US" sz="1700" b="1" dirty="0">
              <a:latin typeface="Corbel" pitchFamily="34" charset="0"/>
              <a:cs typeface="Times New Roman" pitchFamily="18" charset="0"/>
            </a:endParaRPr>
          </a:p>
        </p:txBody>
      </p:sp>
      <p:cxnSp>
        <p:nvCxnSpPr>
          <p:cNvPr id="24" name="Straight Arrow Connector 23"/>
          <p:cNvCxnSpPr/>
          <p:nvPr/>
        </p:nvCxnSpPr>
        <p:spPr>
          <a:xfrm flipV="1">
            <a:off x="4139484" y="4127540"/>
            <a:ext cx="0" cy="666762"/>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691684" y="4794302"/>
            <a:ext cx="3429000" cy="1200329"/>
          </a:xfrm>
          <a:prstGeom prst="rect">
            <a:avLst/>
          </a:prstGeom>
          <a:solidFill>
            <a:schemeClr val="bg1"/>
          </a:solidFill>
          <a:ln w="19050">
            <a:solidFill>
              <a:schemeClr val="tx1"/>
            </a:solidFill>
          </a:ln>
        </p:spPr>
        <p:txBody>
          <a:bodyPr wrap="square" rtlCol="0">
            <a:spAutoFit/>
          </a:bodyPr>
          <a:lstStyle/>
          <a:p>
            <a:r>
              <a:rPr lang="en-US" b="1" dirty="0" smtClean="0">
                <a:latin typeface="Corbel" pitchFamily="34" charset="0"/>
                <a:cs typeface="Times New Roman" pitchFamily="18" charset="0"/>
              </a:rPr>
              <a:t>Synchronize and Catch-up</a:t>
            </a:r>
          </a:p>
          <a:p>
            <a:pPr>
              <a:buFont typeface="Wingdings" pitchFamily="2" charset="2"/>
              <a:buChar char="§"/>
            </a:pPr>
            <a:r>
              <a:rPr lang="en-US" dirty="0" smtClean="0">
                <a:latin typeface="Corbel" pitchFamily="34" charset="0"/>
                <a:cs typeface="Times New Roman" pitchFamily="18" charset="0"/>
              </a:rPr>
              <a:t>Track changes to DB State at </a:t>
            </a:r>
            <a:r>
              <a:rPr lang="en-US" dirty="0" err="1" smtClean="0">
                <a:latin typeface="Corbel" pitchFamily="34" charset="0"/>
                <a:cs typeface="Times New Roman" pitchFamily="18" charset="0"/>
              </a:rPr>
              <a:t>N</a:t>
            </a:r>
            <a:r>
              <a:rPr lang="en-US" baseline="-25000" dirty="0" err="1" smtClean="0">
                <a:latin typeface="Corbel" pitchFamily="34" charset="0"/>
                <a:cs typeface="Times New Roman" pitchFamily="18" charset="0"/>
              </a:rPr>
              <a:t>src</a:t>
            </a:r>
            <a:endParaRPr lang="en-US" baseline="-25000" dirty="0" smtClean="0">
              <a:latin typeface="Corbel" pitchFamily="34" charset="0"/>
              <a:cs typeface="Times New Roman" pitchFamily="18" charset="0"/>
            </a:endParaRPr>
          </a:p>
          <a:p>
            <a:pPr>
              <a:buFont typeface="Wingdings" pitchFamily="2" charset="2"/>
              <a:buChar char="§"/>
            </a:pPr>
            <a:r>
              <a:rPr lang="en-US" dirty="0" smtClean="0">
                <a:latin typeface="Corbel" pitchFamily="34" charset="0"/>
                <a:cs typeface="Times New Roman" pitchFamily="18" charset="0"/>
              </a:rPr>
              <a:t>Iteratively synchronize state changes</a:t>
            </a:r>
            <a:endParaRPr lang="en-US" dirty="0">
              <a:latin typeface="Corbel" pitchFamily="34" charset="0"/>
              <a:cs typeface="Times New Roman" pitchFamily="18" charset="0"/>
            </a:endParaRPr>
          </a:p>
        </p:txBody>
      </p:sp>
      <p:sp>
        <p:nvSpPr>
          <p:cNvPr id="26" name="Striped Right Arrow 25"/>
          <p:cNvSpPr/>
          <p:nvPr/>
        </p:nvSpPr>
        <p:spPr>
          <a:xfrm rot="10800000">
            <a:off x="800097" y="2437326"/>
            <a:ext cx="6591303" cy="408502"/>
          </a:xfrm>
          <a:prstGeom prst="stripedRightArrow">
            <a:avLst>
              <a:gd name="adj1" fmla="val 45676"/>
              <a:gd name="adj2" fmla="val 57972"/>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latin typeface="Corbel" pitchFamily="34" charset="0"/>
            </a:endParaRPr>
          </a:p>
        </p:txBody>
      </p:sp>
      <p:sp>
        <p:nvSpPr>
          <p:cNvPr id="27" name="Striped Right Arrow 26"/>
          <p:cNvSpPr/>
          <p:nvPr/>
        </p:nvSpPr>
        <p:spPr>
          <a:xfrm>
            <a:off x="7633953" y="2437326"/>
            <a:ext cx="1447799" cy="408502"/>
          </a:xfrm>
          <a:prstGeom prst="stripedRightArrow">
            <a:avLst>
              <a:gd name="adj1" fmla="val 45676"/>
              <a:gd name="adj2" fmla="val 57972"/>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US">
              <a:latin typeface="Corbel" pitchFamily="34" charset="0"/>
            </a:endParaRPr>
          </a:p>
        </p:txBody>
      </p:sp>
      <p:sp>
        <p:nvSpPr>
          <p:cNvPr id="28" name="TextBox 27"/>
          <p:cNvSpPr txBox="1"/>
          <p:nvPr/>
        </p:nvSpPr>
        <p:spPr>
          <a:xfrm>
            <a:off x="76200" y="4794439"/>
            <a:ext cx="2553237" cy="1477328"/>
          </a:xfrm>
          <a:prstGeom prst="rect">
            <a:avLst/>
          </a:prstGeom>
          <a:solidFill>
            <a:schemeClr val="bg1"/>
          </a:solidFill>
          <a:ln w="19050">
            <a:solidFill>
              <a:schemeClr val="tx1"/>
            </a:solidFill>
          </a:ln>
        </p:spPr>
        <p:txBody>
          <a:bodyPr wrap="square" rtlCol="0">
            <a:spAutoFit/>
          </a:bodyPr>
          <a:lstStyle/>
          <a:p>
            <a:r>
              <a:rPr lang="en-US" b="1" dirty="0" smtClean="0">
                <a:latin typeface="Corbel" pitchFamily="34" charset="0"/>
                <a:cs typeface="Times New Roman" pitchFamily="18" charset="0"/>
              </a:rPr>
              <a:t>Initiate Migration</a:t>
            </a:r>
          </a:p>
          <a:p>
            <a:pPr>
              <a:buFont typeface="Wingdings" pitchFamily="2" charset="2"/>
              <a:buChar char="§"/>
            </a:pPr>
            <a:r>
              <a:rPr lang="en-US" dirty="0" smtClean="0">
                <a:latin typeface="Corbel" pitchFamily="34" charset="0"/>
                <a:cs typeface="Times New Roman" pitchFamily="18" charset="0"/>
              </a:rPr>
              <a:t>Snapshot cache at </a:t>
            </a:r>
            <a:r>
              <a:rPr lang="en-US" dirty="0" err="1" smtClean="0">
                <a:latin typeface="Corbel" pitchFamily="34" charset="0"/>
                <a:cs typeface="Times New Roman" pitchFamily="18" charset="0"/>
              </a:rPr>
              <a:t>N</a:t>
            </a:r>
            <a:r>
              <a:rPr lang="en-US" baseline="-25000" dirty="0" err="1" smtClean="0">
                <a:latin typeface="Corbel" pitchFamily="34" charset="0"/>
                <a:cs typeface="Times New Roman" pitchFamily="18" charset="0"/>
              </a:rPr>
              <a:t>src</a:t>
            </a:r>
            <a:endParaRPr lang="en-US" baseline="-25000" dirty="0" smtClean="0">
              <a:latin typeface="Corbel" pitchFamily="34" charset="0"/>
              <a:cs typeface="Times New Roman" pitchFamily="18" charset="0"/>
            </a:endParaRPr>
          </a:p>
          <a:p>
            <a:pPr>
              <a:buFont typeface="Wingdings" pitchFamily="2" charset="2"/>
              <a:buChar char="§"/>
            </a:pPr>
            <a:r>
              <a:rPr lang="en-US" dirty="0" smtClean="0">
                <a:latin typeface="Corbel" pitchFamily="34" charset="0"/>
                <a:cs typeface="Times New Roman" pitchFamily="18" charset="0"/>
              </a:rPr>
              <a:t>Initialize tenant at </a:t>
            </a:r>
            <a:r>
              <a:rPr lang="en-US" dirty="0" err="1" smtClean="0">
                <a:latin typeface="Corbel" pitchFamily="34" charset="0"/>
                <a:cs typeface="Times New Roman" pitchFamily="18" charset="0"/>
              </a:rPr>
              <a:t>N</a:t>
            </a:r>
            <a:r>
              <a:rPr lang="en-US" baseline="-25000" dirty="0" err="1" smtClean="0">
                <a:latin typeface="Corbel" pitchFamily="34" charset="0"/>
                <a:cs typeface="Times New Roman" pitchFamily="18" charset="0"/>
              </a:rPr>
              <a:t>dst</a:t>
            </a:r>
            <a:r>
              <a:rPr lang="en-US" dirty="0" smtClean="0">
                <a:latin typeface="Corbel" pitchFamily="34" charset="0"/>
                <a:cs typeface="Times New Roman" pitchFamily="18" charset="0"/>
              </a:rPr>
              <a:t> </a:t>
            </a:r>
          </a:p>
          <a:p>
            <a:pPr>
              <a:buFont typeface="Wingdings" pitchFamily="2" charset="2"/>
              <a:buChar char="§"/>
            </a:pPr>
            <a:r>
              <a:rPr lang="en-US" dirty="0" err="1" smtClean="0">
                <a:latin typeface="Corbel" pitchFamily="34" charset="0"/>
                <a:cs typeface="Times New Roman" pitchFamily="18" charset="0"/>
              </a:rPr>
              <a:t>N</a:t>
            </a:r>
            <a:r>
              <a:rPr lang="en-US" baseline="-25000" dirty="0" err="1" smtClean="0">
                <a:latin typeface="Corbel" pitchFamily="34" charset="0"/>
                <a:cs typeface="Times New Roman" pitchFamily="18" charset="0"/>
              </a:rPr>
              <a:t>src</a:t>
            </a:r>
            <a:r>
              <a:rPr lang="en-US" dirty="0" smtClean="0">
                <a:latin typeface="Corbel" pitchFamily="34" charset="0"/>
                <a:cs typeface="Times New Roman" pitchFamily="18" charset="0"/>
              </a:rPr>
              <a:t> continues executing transactions</a:t>
            </a:r>
            <a:endParaRPr lang="en-US" dirty="0">
              <a:latin typeface="Corbel" pitchFamily="34" charset="0"/>
              <a:cs typeface="Times New Roman" pitchFamily="18" charset="0"/>
            </a:endParaRPr>
          </a:p>
        </p:txBody>
      </p:sp>
      <p:sp>
        <p:nvSpPr>
          <p:cNvPr id="31" name="TextBox 30"/>
          <p:cNvSpPr txBox="1"/>
          <p:nvPr/>
        </p:nvSpPr>
        <p:spPr>
          <a:xfrm>
            <a:off x="7570630" y="3659696"/>
            <a:ext cx="1369454" cy="261610"/>
          </a:xfrm>
          <a:prstGeom prst="rect">
            <a:avLst/>
          </a:prstGeom>
          <a:solidFill>
            <a:schemeClr val="bg1"/>
          </a:solidFill>
          <a:ln w="19050">
            <a:solidFill>
              <a:schemeClr val="tx1"/>
            </a:solidFill>
          </a:ln>
        </p:spPr>
        <p:txBody>
          <a:bodyPr wrap="square" lIns="0" tIns="0" rIns="0" bIns="0" rtlCol="0">
            <a:spAutoFit/>
          </a:bodyPr>
          <a:lstStyle/>
          <a:p>
            <a:pPr algn="ctr"/>
            <a:r>
              <a:rPr lang="en-US" sz="1700" b="1" dirty="0" smtClean="0">
                <a:latin typeface="Corbel" pitchFamily="34" charset="0"/>
                <a:cs typeface="Times New Roman" pitchFamily="18" charset="0"/>
              </a:rPr>
              <a:t>Steady State</a:t>
            </a:r>
            <a:endParaRPr lang="en-US" sz="1700" b="1" dirty="0">
              <a:latin typeface="Corbel" pitchFamily="34" charset="0"/>
              <a:cs typeface="Times New Roman" pitchFamily="18" charset="0"/>
            </a:endParaRPr>
          </a:p>
        </p:txBody>
      </p:sp>
      <p:sp>
        <p:nvSpPr>
          <p:cNvPr id="33" name="TextBox 32"/>
          <p:cNvSpPr txBox="1"/>
          <p:nvPr/>
        </p:nvSpPr>
        <p:spPr>
          <a:xfrm>
            <a:off x="0" y="3647511"/>
            <a:ext cx="1230702" cy="261610"/>
          </a:xfrm>
          <a:prstGeom prst="rect">
            <a:avLst/>
          </a:prstGeom>
          <a:solidFill>
            <a:schemeClr val="bg1"/>
          </a:solidFill>
          <a:ln w="19050">
            <a:solidFill>
              <a:schemeClr val="tx1"/>
            </a:solidFill>
          </a:ln>
        </p:spPr>
        <p:txBody>
          <a:bodyPr wrap="square" lIns="0" tIns="0" rIns="0" bIns="0" rtlCol="0">
            <a:spAutoFit/>
          </a:bodyPr>
          <a:lstStyle/>
          <a:p>
            <a:pPr algn="ctr"/>
            <a:r>
              <a:rPr lang="en-US" sz="1700" b="1" dirty="0" smtClean="0">
                <a:latin typeface="Corbel" pitchFamily="34" charset="0"/>
                <a:cs typeface="Times New Roman" pitchFamily="18" charset="0"/>
              </a:rPr>
              <a:t>Steady State</a:t>
            </a:r>
            <a:endParaRPr lang="en-US" sz="1700" b="1" dirty="0">
              <a:latin typeface="Corbel" pitchFamily="34" charset="0"/>
              <a:cs typeface="Times New Roman" pitchFamily="18" charset="0"/>
            </a:endParaRPr>
          </a:p>
        </p:txBody>
      </p:sp>
      <p:sp>
        <p:nvSpPr>
          <p:cNvPr id="3" name="Curved Up Arrow 2"/>
          <p:cNvSpPr/>
          <p:nvPr/>
        </p:nvSpPr>
        <p:spPr>
          <a:xfrm rot="10800000">
            <a:off x="3218144" y="3328115"/>
            <a:ext cx="1951861" cy="293927"/>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ustDataLst>
      <p:tags r:id="rId1"/>
    </p:custDataLst>
    <p:extLst>
      <p:ext uri="{BB962C8B-B14F-4D97-AF65-F5344CB8AC3E}">
        <p14:creationId xmlns="" xmlns:p14="http://schemas.microsoft.com/office/powerpoint/2010/main" val="3441280340"/>
      </p:ext>
    </p:extLst>
  </p:cSld>
  <p:clrMapOvr>
    <a:masterClrMapping/>
  </p:clrMapOvr>
  <mc:AlternateContent xmlns:mc="http://schemas.openxmlformats.org/markup-compatibility/2006">
    <mc:Choice xmlns="" xmlns:p14="http://schemas.microsoft.com/office/powerpoint/2010/main" Requires="p14">
      <p:transition spd="slow" p14:dur="2000" advTm="140418"/>
    </mc:Choice>
    <mc:Fallback>
      <p:transition spd="slow" advTm="14041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right)">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wipe(right)">
                                      <p:cBhvr>
                                        <p:cTn id="68" dur="500"/>
                                        <p:tgtEl>
                                          <p:spTgt spid="26"/>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wipe(left)">
                                      <p:cBhvr>
                                        <p:cTn id="7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9" grpId="0" animBg="1"/>
      <p:bldP spid="21" grpId="0" animBg="1"/>
      <p:bldP spid="23" grpId="0" animBg="1"/>
      <p:bldP spid="25" grpId="0" animBg="1"/>
      <p:bldP spid="26" grpId="0" animBg="1"/>
      <p:bldP spid="27" grpId="0" animBg="1"/>
      <p:bldP spid="28" grpId="0" animBg="1"/>
      <p:bldP spid="31" grpId="0" animBg="1"/>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524000"/>
            <a:ext cx="8763000" cy="4495800"/>
          </a:xfrm>
        </p:spPr>
        <p:txBody>
          <a:bodyPr>
            <a:normAutofit/>
          </a:bodyPr>
          <a:lstStyle/>
          <a:p>
            <a:r>
              <a:rPr lang="en-US" dirty="0" smtClean="0"/>
              <a:t>A live database migration </a:t>
            </a:r>
            <a:r>
              <a:rPr lang="en-US" dirty="0"/>
              <a:t>technique for </a:t>
            </a:r>
            <a:r>
              <a:rPr lang="en-US" dirty="0">
                <a:solidFill>
                  <a:srgbClr val="0070C0"/>
                </a:solidFill>
              </a:rPr>
              <a:t>shared storage architectures</a:t>
            </a:r>
            <a:r>
              <a:rPr lang="en-US" dirty="0" smtClean="0"/>
              <a:t> with </a:t>
            </a:r>
            <a:r>
              <a:rPr lang="en-US" dirty="0" smtClean="0">
                <a:solidFill>
                  <a:srgbClr val="FF0000"/>
                </a:solidFill>
              </a:rPr>
              <a:t>no aborted transactions</a:t>
            </a:r>
          </a:p>
          <a:p>
            <a:r>
              <a:rPr lang="en-US" b="1" dirty="0" smtClean="0">
                <a:solidFill>
                  <a:srgbClr val="0070C0"/>
                </a:solidFill>
              </a:rPr>
              <a:t>Pro-actively</a:t>
            </a:r>
            <a:r>
              <a:rPr lang="en-US" dirty="0" smtClean="0"/>
              <a:t> copies </a:t>
            </a:r>
            <a:r>
              <a:rPr lang="en-US" dirty="0" smtClean="0">
                <a:solidFill>
                  <a:srgbClr val="FF0000"/>
                </a:solidFill>
              </a:rPr>
              <a:t>both</a:t>
            </a:r>
            <a:r>
              <a:rPr lang="en-US" dirty="0" smtClean="0"/>
              <a:t> the </a:t>
            </a:r>
            <a:r>
              <a:rPr lang="en-US" dirty="0" smtClean="0">
                <a:solidFill>
                  <a:srgbClr val="0070C0"/>
                </a:solidFill>
              </a:rPr>
              <a:t>database cache </a:t>
            </a:r>
            <a:r>
              <a:rPr lang="en-US" dirty="0" smtClean="0"/>
              <a:t>and </a:t>
            </a:r>
            <a:r>
              <a:rPr lang="en-US" dirty="0" smtClean="0">
                <a:solidFill>
                  <a:srgbClr val="0070C0"/>
                </a:solidFill>
              </a:rPr>
              <a:t>state of executing transactions</a:t>
            </a:r>
          </a:p>
          <a:p>
            <a:pPr lvl="1"/>
            <a:r>
              <a:rPr lang="en-US" dirty="0" smtClean="0"/>
              <a:t>Minimal performance impact</a:t>
            </a:r>
          </a:p>
          <a:p>
            <a:r>
              <a:rPr lang="en-US" dirty="0" smtClean="0"/>
              <a:t>Proven </a:t>
            </a:r>
            <a:r>
              <a:rPr lang="en-US" dirty="0" smtClean="0">
                <a:solidFill>
                  <a:srgbClr val="FF0000"/>
                </a:solidFill>
              </a:rPr>
              <a:t>correctness</a:t>
            </a:r>
            <a:r>
              <a:rPr lang="en-US" dirty="0" smtClean="0"/>
              <a:t> in the presence of </a:t>
            </a:r>
            <a:r>
              <a:rPr lang="en-US" dirty="0" smtClean="0">
                <a:solidFill>
                  <a:srgbClr val="FF0000"/>
                </a:solidFill>
              </a:rPr>
              <a:t>failures</a:t>
            </a:r>
          </a:p>
          <a:p>
            <a:endParaRPr lang="en-US" dirty="0"/>
          </a:p>
        </p:txBody>
      </p:sp>
      <p:sp>
        <p:nvSpPr>
          <p:cNvPr id="5" name="Title 4"/>
          <p:cNvSpPr>
            <a:spLocks noGrp="1"/>
          </p:cNvSpPr>
          <p:nvPr>
            <p:ph type="title"/>
          </p:nvPr>
        </p:nvSpPr>
        <p:spPr/>
        <p:txBody>
          <a:bodyPr/>
          <a:lstStyle/>
          <a:p>
            <a:r>
              <a:rPr lang="en-US" dirty="0" smtClean="0">
                <a:solidFill>
                  <a:srgbClr val="00B050"/>
                </a:solidFill>
              </a:rPr>
              <a:t>Highlights of Albatross</a:t>
            </a:r>
            <a:endParaRPr lang="en-US" dirty="0">
              <a:solidFill>
                <a:srgbClr val="00B050"/>
              </a:solidFill>
            </a:endParaRPr>
          </a:p>
        </p:txBody>
      </p:sp>
    </p:spTree>
    <p:extLst>
      <p:ext uri="{BB962C8B-B14F-4D97-AF65-F5344CB8AC3E}">
        <p14:creationId xmlns="" xmlns:p14="http://schemas.microsoft.com/office/powerpoint/2010/main" val="275510627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00034" y="3786190"/>
            <a:ext cx="7772400" cy="1470025"/>
          </a:xfrm>
        </p:spPr>
        <p:txBody>
          <a:bodyPr/>
          <a:lstStyle/>
          <a:p>
            <a:r>
              <a:rPr lang="en-US" dirty="0" smtClean="0"/>
              <a:t>THANKS</a:t>
            </a:r>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3|1.4"/>
</p:tagLst>
</file>

<file path=ppt/tags/tag10.xml><?xml version="1.0" encoding="utf-8"?>
<p:tagLst xmlns:a="http://schemas.openxmlformats.org/drawingml/2006/main" xmlns:r="http://schemas.openxmlformats.org/officeDocument/2006/relationships" xmlns:p="http://schemas.openxmlformats.org/presentationml/2006/main">
  <p:tag name="TIMING" val="|2.6|11.9|31.8"/>
</p:tagLst>
</file>

<file path=ppt/tags/tag11.xml><?xml version="1.0" encoding="utf-8"?>
<p:tagLst xmlns:a="http://schemas.openxmlformats.org/drawingml/2006/main" xmlns:r="http://schemas.openxmlformats.org/officeDocument/2006/relationships" xmlns:p="http://schemas.openxmlformats.org/presentationml/2006/main">
  <p:tag name="TIMING" val="|11.4|35.6|19.8"/>
</p:tagLst>
</file>

<file path=ppt/tags/tag12.xml><?xml version="1.0" encoding="utf-8"?>
<p:tagLst xmlns:a="http://schemas.openxmlformats.org/drawingml/2006/main" xmlns:r="http://schemas.openxmlformats.org/officeDocument/2006/relationships" xmlns:p="http://schemas.openxmlformats.org/presentationml/2006/main">
  <p:tag name="TIMING" val="|12.7|6.6|21.5|16|2.3|4.4|46.8"/>
</p:tagLst>
</file>

<file path=ppt/tags/tag13.xml><?xml version="1.0" encoding="utf-8"?>
<p:tagLst xmlns:a="http://schemas.openxmlformats.org/drawingml/2006/main" xmlns:r="http://schemas.openxmlformats.org/officeDocument/2006/relationships" xmlns:p="http://schemas.openxmlformats.org/presentationml/2006/main">
  <p:tag name="TIMING" val="|3.3"/>
</p:tagLst>
</file>

<file path=ppt/tags/tag14.xml><?xml version="1.0" encoding="utf-8"?>
<p:tagLst xmlns:a="http://schemas.openxmlformats.org/drawingml/2006/main" xmlns:r="http://schemas.openxmlformats.org/officeDocument/2006/relationships" xmlns:p="http://schemas.openxmlformats.org/presentationml/2006/main">
  <p:tag name="TIMING" val="|19.9"/>
</p:tagLst>
</file>

<file path=ppt/tags/tag15.xml><?xml version="1.0" encoding="utf-8"?>
<p:tagLst xmlns:a="http://schemas.openxmlformats.org/drawingml/2006/main" xmlns:r="http://schemas.openxmlformats.org/officeDocument/2006/relationships" xmlns:p="http://schemas.openxmlformats.org/presentationml/2006/main">
  <p:tag name="TIMING" val="|31"/>
</p:tagLst>
</file>

<file path=ppt/tags/tag16.xml><?xml version="1.0" encoding="utf-8"?>
<p:tagLst xmlns:a="http://schemas.openxmlformats.org/drawingml/2006/main" xmlns:r="http://schemas.openxmlformats.org/officeDocument/2006/relationships" xmlns:p="http://schemas.openxmlformats.org/presentationml/2006/main">
  <p:tag name="TIMING" val="|0.8|10.1|6|19"/>
</p:tagLst>
</file>

<file path=ppt/tags/tag17.xml><?xml version="1.0" encoding="utf-8"?>
<p:tagLst xmlns:a="http://schemas.openxmlformats.org/drawingml/2006/main" xmlns:r="http://schemas.openxmlformats.org/officeDocument/2006/relationships" xmlns:p="http://schemas.openxmlformats.org/presentationml/2006/main">
  <p:tag name="TIMING" val="|1.1|11.5|2.2"/>
</p:tagLst>
</file>

<file path=ppt/tags/tag18.xml><?xml version="1.0" encoding="utf-8"?>
<p:tagLst xmlns:a="http://schemas.openxmlformats.org/drawingml/2006/main" xmlns:r="http://schemas.openxmlformats.org/officeDocument/2006/relationships" xmlns:p="http://schemas.openxmlformats.org/presentationml/2006/main">
  <p:tag name="TIMING" val="|0.9|20.4|6.3|23.9"/>
</p:tagLst>
</file>

<file path=ppt/tags/tag19.xml><?xml version="1.0" encoding="utf-8"?>
<p:tagLst xmlns:a="http://schemas.openxmlformats.org/drawingml/2006/main" xmlns:r="http://schemas.openxmlformats.org/officeDocument/2006/relationships" xmlns:p="http://schemas.openxmlformats.org/presentationml/2006/main">
  <p:tag name="TIMING" val="|6.2|1.1|6.3|4.2"/>
</p:tagLst>
</file>

<file path=ppt/tags/tag2.xml><?xml version="1.0" encoding="utf-8"?>
<p:tagLst xmlns:a="http://schemas.openxmlformats.org/drawingml/2006/main" xmlns:r="http://schemas.openxmlformats.org/officeDocument/2006/relationships" xmlns:p="http://schemas.openxmlformats.org/presentationml/2006/main">
  <p:tag name="TIMING" val="|3|4.3|6.4|11.2"/>
</p:tagLst>
</file>

<file path=ppt/tags/tag20.xml><?xml version="1.0" encoding="utf-8"?>
<p:tagLst xmlns:a="http://schemas.openxmlformats.org/drawingml/2006/main" xmlns:r="http://schemas.openxmlformats.org/officeDocument/2006/relationships" xmlns:p="http://schemas.openxmlformats.org/presentationml/2006/main">
  <p:tag name="TIMING" val="|5.4|2.7"/>
</p:tagLst>
</file>

<file path=ppt/tags/tag21.xml><?xml version="1.0" encoding="utf-8"?>
<p:tagLst xmlns:a="http://schemas.openxmlformats.org/drawingml/2006/main" xmlns:r="http://schemas.openxmlformats.org/officeDocument/2006/relationships" xmlns:p="http://schemas.openxmlformats.org/presentationml/2006/main">
  <p:tag name="TIMING" val="|10|1.3|2.2|1|5.7|1.9|4.2|3.2|7.8|2.9|2.5"/>
</p:tagLst>
</file>

<file path=ppt/tags/tag22.xml><?xml version="1.0" encoding="utf-8"?>
<p:tagLst xmlns:a="http://schemas.openxmlformats.org/drawingml/2006/main" xmlns:r="http://schemas.openxmlformats.org/officeDocument/2006/relationships" xmlns:p="http://schemas.openxmlformats.org/presentationml/2006/main">
  <p:tag name="TIMING" val="|3.9|1.9|22|19.9|27.1|29.4|14.9|2.9|4.2"/>
</p:tagLst>
</file>

<file path=ppt/tags/tag3.xml><?xml version="1.0" encoding="utf-8"?>
<p:tagLst xmlns:a="http://schemas.openxmlformats.org/drawingml/2006/main" xmlns:r="http://schemas.openxmlformats.org/officeDocument/2006/relationships" xmlns:p="http://schemas.openxmlformats.org/presentationml/2006/main">
  <p:tag name="TIMING" val="|83.4"/>
</p:tagLst>
</file>

<file path=ppt/tags/tag4.xml><?xml version="1.0" encoding="utf-8"?>
<p:tagLst xmlns:a="http://schemas.openxmlformats.org/drawingml/2006/main" xmlns:r="http://schemas.openxmlformats.org/officeDocument/2006/relationships" xmlns:p="http://schemas.openxmlformats.org/presentationml/2006/main">
  <p:tag name="TIMING" val="|16.9|34.9|22.6"/>
</p:tagLst>
</file>

<file path=ppt/tags/tag5.xml><?xml version="1.0" encoding="utf-8"?>
<p:tagLst xmlns:a="http://schemas.openxmlformats.org/drawingml/2006/main" xmlns:r="http://schemas.openxmlformats.org/officeDocument/2006/relationships" xmlns:p="http://schemas.openxmlformats.org/presentationml/2006/main">
  <p:tag name="TIMING" val="|13.9"/>
</p:tagLst>
</file>

<file path=ppt/tags/tag6.xml><?xml version="1.0" encoding="utf-8"?>
<p:tagLst xmlns:a="http://schemas.openxmlformats.org/drawingml/2006/main" xmlns:r="http://schemas.openxmlformats.org/officeDocument/2006/relationships" xmlns:p="http://schemas.openxmlformats.org/presentationml/2006/main">
  <p:tag name="TIMING" val="|8.8"/>
</p:tagLst>
</file>

<file path=ppt/tags/tag7.xml><?xml version="1.0" encoding="utf-8"?>
<p:tagLst xmlns:a="http://schemas.openxmlformats.org/drawingml/2006/main" xmlns:r="http://schemas.openxmlformats.org/officeDocument/2006/relationships" xmlns:p="http://schemas.openxmlformats.org/presentationml/2006/main">
  <p:tag name="TIMING" val="|3.5|6.2"/>
</p:tagLst>
</file>

<file path=ppt/tags/tag8.xml><?xml version="1.0" encoding="utf-8"?>
<p:tagLst xmlns:a="http://schemas.openxmlformats.org/drawingml/2006/main" xmlns:r="http://schemas.openxmlformats.org/officeDocument/2006/relationships" xmlns:p="http://schemas.openxmlformats.org/presentationml/2006/main">
  <p:tag name="TIMING" val="|63.8|4.6|23.2"/>
</p:tagLst>
</file>

<file path=ppt/tags/tag9.xml><?xml version="1.0" encoding="utf-8"?>
<p:tagLst xmlns:a="http://schemas.openxmlformats.org/drawingml/2006/main" xmlns:r="http://schemas.openxmlformats.org/officeDocument/2006/relationships" xmlns:p="http://schemas.openxmlformats.org/presentationml/2006/main">
  <p:tag name="TIMING" val="|26|38.2"/>
</p:tagLst>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主题1">
  <a:themeElements>
    <a:clrScheme name="Globus Aliance 2">
      <a:dk1>
        <a:srgbClr val="000000"/>
      </a:dk1>
      <a:lt1>
        <a:srgbClr val="FFFFFF"/>
      </a:lt1>
      <a:dk2>
        <a:srgbClr val="FF6633"/>
      </a:dk2>
      <a:lt2>
        <a:srgbClr val="666666"/>
      </a:lt2>
      <a:accent1>
        <a:srgbClr val="4B88BD"/>
      </a:accent1>
      <a:accent2>
        <a:srgbClr val="0C479D"/>
      </a:accent2>
      <a:accent3>
        <a:srgbClr val="FFFFFF"/>
      </a:accent3>
      <a:accent4>
        <a:srgbClr val="000000"/>
      </a:accent4>
      <a:accent5>
        <a:srgbClr val="B1C3DB"/>
      </a:accent5>
      <a:accent6>
        <a:srgbClr val="0A3F8E"/>
      </a:accent6>
      <a:hlink>
        <a:srgbClr val="CCCCFF"/>
      </a:hlink>
      <a:folHlink>
        <a:srgbClr val="B2B2B2"/>
      </a:folHlink>
    </a:clrScheme>
    <a:fontScheme name="Globus Alianc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Verdana" pitchFamily="34" charset="0"/>
            <a:ea typeface="宋体" pitchFamily="2" charset="-122"/>
            <a:cs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400" b="0" i="0" u="none" strike="noStrike" cap="none" normalizeH="0" baseline="0" smtClean="0">
            <a:ln>
              <a:noFill/>
            </a:ln>
            <a:solidFill>
              <a:schemeClr val="tx1"/>
            </a:solidFill>
            <a:effectLst/>
            <a:latin typeface="Verdana" pitchFamily="34" charset="0"/>
            <a:ea typeface="宋体" pitchFamily="2" charset="-122"/>
            <a:cs typeface="Arial" charset="0"/>
          </a:defRPr>
        </a:defPPr>
      </a:lstStyle>
    </a:lnDef>
  </a:objectDefaults>
  <a:extraClrSchemeLst>
    <a:extraClrScheme>
      <a:clrScheme name="Globus Aliance 1">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Globus Aliance 2">
        <a:dk1>
          <a:srgbClr val="000000"/>
        </a:dk1>
        <a:lt1>
          <a:srgbClr val="FFFFFF"/>
        </a:lt1>
        <a:dk2>
          <a:srgbClr val="FF6633"/>
        </a:dk2>
        <a:lt2>
          <a:srgbClr val="666666"/>
        </a:lt2>
        <a:accent1>
          <a:srgbClr val="4B88BD"/>
        </a:accent1>
        <a:accent2>
          <a:srgbClr val="0C479D"/>
        </a:accent2>
        <a:accent3>
          <a:srgbClr val="FFFFFF"/>
        </a:accent3>
        <a:accent4>
          <a:srgbClr val="000000"/>
        </a:accent4>
        <a:accent5>
          <a:srgbClr val="B1C3DB"/>
        </a:accent5>
        <a:accent6>
          <a:srgbClr val="0A3F8E"/>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StackofBooksDesignTemplate_TP01159440">
  <a:themeElements>
    <a:clrScheme name="StackofBooksDesignTemplate_TP0115944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StackofBooksDesignTemplate_TP01159440">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ckofBooksDesignTemplate_TP01159440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tackofBooksDesignTemplate_TP01159440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tackofBooksDesignTemplate_TP01159440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tackofBooksDesignTemplate_TP01159440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tackofBooksDesignTemplate_TP01159440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tackofBooksDesignTemplate_TP01159440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tackofBooksDesignTemplate_TP01159440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tackofBooksDesignTemplate_TP01159440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tackofBooksDesignTemplate_TP01159440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tackofBooksDesignTemplate_TP01159440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tackofBooksDesignTemplate_TP01159440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tackofBooksDesignTemplate_TP01159440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龙腾四海">
  <a:themeElements>
    <a:clrScheme name="龙腾四海">
      <a:dk1>
        <a:sysClr val="windowText" lastClr="000000"/>
      </a:dk1>
      <a:lt1>
        <a:sysClr val="window" lastClr="CCE8C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1642</TotalTime>
  <Words>4070</Words>
  <Application>Microsoft Office PowerPoint</Application>
  <PresentationFormat>全屏显示(4:3)</PresentationFormat>
  <Paragraphs>949</Paragraphs>
  <Slides>95</Slides>
  <Notes>45</Notes>
  <HiddenSlides>0</HiddenSlides>
  <MMClips>0</MMClips>
  <ScaleCrop>false</ScaleCrop>
  <HeadingPairs>
    <vt:vector size="4" baseType="variant">
      <vt:variant>
        <vt:lpstr>主题</vt:lpstr>
      </vt:variant>
      <vt:variant>
        <vt:i4>3</vt:i4>
      </vt:variant>
      <vt:variant>
        <vt:lpstr>幻灯片标题</vt:lpstr>
      </vt:variant>
      <vt:variant>
        <vt:i4>95</vt:i4>
      </vt:variant>
    </vt:vector>
  </HeadingPairs>
  <TitlesOfParts>
    <vt:vector size="98" baseType="lpstr">
      <vt:lpstr>主题1</vt:lpstr>
      <vt:lpstr>StackofBooksDesignTemplate_TP01159440</vt:lpstr>
      <vt:lpstr>龙腾四海</vt:lpstr>
      <vt:lpstr> Foundations of Large Scale and Elastic Data Management in the Cloud </vt:lpstr>
      <vt:lpstr>幻灯片 2</vt:lpstr>
      <vt:lpstr>Second  Generation of Cloud-based data  Management Systems</vt:lpstr>
      <vt:lpstr>Platforms for Update intensive workloads</vt:lpstr>
      <vt:lpstr>Scaling in the Cloud</vt:lpstr>
      <vt:lpstr>Scaling in the Cloud</vt:lpstr>
      <vt:lpstr>Scaling in the Cloud</vt:lpstr>
      <vt:lpstr>BLOG Wisdom</vt:lpstr>
      <vt:lpstr>The “NoSQL” movement</vt:lpstr>
      <vt:lpstr>NoSQL’S  Lower Priorities</vt:lpstr>
      <vt:lpstr>Cloud Data Management Desiderata SQL or NoSQL</vt:lpstr>
      <vt:lpstr>Perspectives (James Hamilton)</vt:lpstr>
      <vt:lpstr>幻灯片 13</vt:lpstr>
      <vt:lpstr>  Transactional support in the cloud  </vt:lpstr>
      <vt:lpstr>Design Principle (I)</vt:lpstr>
      <vt:lpstr>Design Principle (II)</vt:lpstr>
      <vt:lpstr>Design Principle (III)</vt:lpstr>
      <vt:lpstr>Design Principle (IV)</vt:lpstr>
      <vt:lpstr>Challenge: Transactions at Scale</vt:lpstr>
      <vt:lpstr>Transactions In the Cloud</vt:lpstr>
      <vt:lpstr>  Transactional support in the cloud  </vt:lpstr>
      <vt:lpstr>Elastras  Transaction Management   (UCSB)</vt:lpstr>
      <vt:lpstr>Elastic Transaction Management [Das et al.,  HotCloud 2009, UCSB TR 2010]</vt:lpstr>
      <vt:lpstr>ElasTraS</vt:lpstr>
      <vt:lpstr>Overview of ElasTraS Architecture</vt:lpstr>
      <vt:lpstr>Schema Level Partitioning</vt:lpstr>
      <vt:lpstr>Transaction Management Layer</vt:lpstr>
      <vt:lpstr>Management and Control Layer</vt:lpstr>
      <vt:lpstr>SQL Azure  (Microsoft)</vt:lpstr>
      <vt:lpstr>SQL Azure [Bernstein et al., ICDE 2011]</vt:lpstr>
      <vt:lpstr>Data Model</vt:lpstr>
      <vt:lpstr>Physical Data Model</vt:lpstr>
      <vt:lpstr>Replication (Commit protocol)</vt:lpstr>
      <vt:lpstr>Highlights of SQL Azure</vt:lpstr>
      <vt:lpstr>MegaStore (Google)</vt:lpstr>
      <vt:lpstr>Megastore</vt:lpstr>
      <vt:lpstr>Highlights of MegaStore</vt:lpstr>
      <vt:lpstr>Dynamic Partitioning:  G-store  (UCSB)</vt:lpstr>
      <vt:lpstr>Dynamically formed partitions</vt:lpstr>
      <vt:lpstr>Online Multi-player Games</vt:lpstr>
      <vt:lpstr>Online Multi-player Games</vt:lpstr>
      <vt:lpstr>Online Multi-player Games</vt:lpstr>
      <vt:lpstr>Online Multi-player Games</vt:lpstr>
      <vt:lpstr>G-Store [Das et al., SoCC 2010]</vt:lpstr>
      <vt:lpstr>Transactions on Groups Without distributed transactions</vt:lpstr>
      <vt:lpstr>Why is group formation hard?</vt:lpstr>
      <vt:lpstr>Grouping protocol</vt:lpstr>
      <vt:lpstr>Efficient transaction processing</vt:lpstr>
      <vt:lpstr>Prototype: G-Store An implementation over Key-value stores</vt:lpstr>
      <vt:lpstr>Consistency  Rationing (ETH)</vt:lpstr>
      <vt:lpstr>Consistency Rationing  [Kraska et al., VLDB 2009]</vt:lpstr>
      <vt:lpstr>幻灯片 52</vt:lpstr>
      <vt:lpstr>Adaptive Policies</vt:lpstr>
      <vt:lpstr>幻灯片 54</vt:lpstr>
      <vt:lpstr>Motivation</vt:lpstr>
      <vt:lpstr>幻灯片 56</vt:lpstr>
      <vt:lpstr>Technical Motivation</vt:lpstr>
      <vt:lpstr>幻灯片 58</vt:lpstr>
      <vt:lpstr>Transaction Component Implementation Record Manager – An Insert Operation Example</vt:lpstr>
      <vt:lpstr>Highlights of 2nd Gen. Systems</vt:lpstr>
      <vt:lpstr>Multi-Tenancy</vt:lpstr>
      <vt:lpstr>Multitenancy</vt:lpstr>
      <vt:lpstr>Multitenancy as a Phone Booth</vt:lpstr>
      <vt:lpstr>Multi-tenancy Challenges</vt:lpstr>
      <vt:lpstr>It matters now</vt:lpstr>
      <vt:lpstr>Multitenancy Models</vt:lpstr>
      <vt:lpstr>Force.com architecture  Shared table approach [Weissman et al., SIGMOD 2009]</vt:lpstr>
      <vt:lpstr>Challenges</vt:lpstr>
      <vt:lpstr>Elasticity in the Database Layer</vt:lpstr>
      <vt:lpstr>Elasticity in the Database Layer</vt:lpstr>
      <vt:lpstr>Elasticity in the Database Layer</vt:lpstr>
      <vt:lpstr>Live Database Migration A Critical operation for effective elasticity</vt:lpstr>
      <vt:lpstr>Zephyr:  Live Migration in Shared Nothing Databases for Elastic Cloud Platforms</vt:lpstr>
      <vt:lpstr>Cloud Infrastructure is Elastic</vt:lpstr>
      <vt:lpstr>Problem Formulation</vt:lpstr>
      <vt:lpstr>Shared nothing architecture</vt:lpstr>
      <vt:lpstr>Why is Live Migration hard?</vt:lpstr>
      <vt:lpstr>Migration Cost Metrics</vt:lpstr>
      <vt:lpstr>UCSB Approach</vt:lpstr>
      <vt:lpstr>Design Overview</vt:lpstr>
      <vt:lpstr>Init Mode</vt:lpstr>
      <vt:lpstr>What is an index wireframe?</vt:lpstr>
      <vt:lpstr>Dual Mode</vt:lpstr>
      <vt:lpstr>Finish Mode</vt:lpstr>
      <vt:lpstr>Normal Operation</vt:lpstr>
      <vt:lpstr>Artifacts of this design</vt:lpstr>
      <vt:lpstr>Highlights of Zephyr</vt:lpstr>
      <vt:lpstr>Albatross:  Lightweight Elasticity in Shared Storage Databases for the Cloud using Live Data Migration</vt:lpstr>
      <vt:lpstr>Migration in Shared storage architectures</vt:lpstr>
      <vt:lpstr>幻灯片 90</vt:lpstr>
      <vt:lpstr>Albatross</vt:lpstr>
      <vt:lpstr>Albatross</vt:lpstr>
      <vt:lpstr>Albatross</vt:lpstr>
      <vt:lpstr>Highlights of Albatross</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Second Generation of Data Cloud Management Systems</dc:title>
  <cp:lastModifiedBy>User</cp:lastModifiedBy>
  <cp:revision>155</cp:revision>
  <dcterms:modified xsi:type="dcterms:W3CDTF">2011-10-24T05:12:00Z</dcterms:modified>
</cp:coreProperties>
</file>