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57" r:id="rId3"/>
    <p:sldId id="258" r:id="rId4"/>
    <p:sldId id="277" r:id="rId5"/>
    <p:sldId id="272" r:id="rId6"/>
    <p:sldId id="261" r:id="rId7"/>
    <p:sldId id="260" r:id="rId8"/>
    <p:sldId id="264" r:id="rId9"/>
    <p:sldId id="262" r:id="rId10"/>
    <p:sldId id="273" r:id="rId11"/>
    <p:sldId id="265" r:id="rId12"/>
    <p:sldId id="267" r:id="rId13"/>
    <p:sldId id="268" r:id="rId14"/>
    <p:sldId id="270" r:id="rId15"/>
    <p:sldId id="271" r:id="rId16"/>
    <p:sldId id="266" r:id="rId17"/>
    <p:sldId id="269" r:id="rId18"/>
    <p:sldId id="275" r:id="rId19"/>
    <p:sldId id="276"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95" d="100"/>
          <a:sy n="95" d="100"/>
        </p:scale>
        <p:origin x="-852" y="-17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111044-0890-4DD1-9609-8366684F7840}" type="datetimeFigureOut">
              <a:rPr lang="zh-CN" altLang="en-US" smtClean="0"/>
              <a:pPr/>
              <a:t>2011-7-5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C78062-3E00-42F2-9C39-3BF77834C3C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包括三个主要组成部分。事务管理主要负责保持数据一致性，复制管理复制提供数据可用性，通常复制策略的不同能对事务管理有一定的影响。</a:t>
            </a:r>
            <a:endParaRPr lang="en-US" altLang="zh-CN" dirty="0" smtClean="0"/>
          </a:p>
          <a:p>
            <a:r>
              <a:rPr lang="zh-CN" altLang="en-US" dirty="0" smtClean="0"/>
              <a:t>在一些系统中，复制管理层和存储系统层结合在一起，依赖容错的分布式存储系统，例如</a:t>
            </a:r>
            <a:r>
              <a:rPr lang="en-US" altLang="zh-CN" dirty="0" smtClean="0"/>
              <a:t>HDFS</a:t>
            </a:r>
            <a:r>
              <a:rPr lang="zh-CN" altLang="en-US" smtClean="0"/>
              <a:t>，对存储数据提供可用性。</a:t>
            </a:r>
            <a:endParaRPr lang="zh-CN" altLang="en-US" dirty="0"/>
          </a:p>
        </p:txBody>
      </p:sp>
      <p:sp>
        <p:nvSpPr>
          <p:cNvPr id="4" name="灯片编号占位符 3"/>
          <p:cNvSpPr>
            <a:spLocks noGrp="1"/>
          </p:cNvSpPr>
          <p:nvPr>
            <p:ph type="sldNum" sz="quarter" idx="10"/>
          </p:nvPr>
        </p:nvSpPr>
        <p:spPr/>
        <p:txBody>
          <a:bodyPr/>
          <a:lstStyle/>
          <a:p>
            <a:fld id="{C3C78062-3E00-42F2-9C39-3BF77834C3C3}" type="slidenum">
              <a:rPr lang="zh-CN" altLang="en-US" smtClean="0"/>
              <a:pPr/>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dirty="0" smtClean="0">
                <a:latin typeface="华文新魏" pitchFamily="2" charset="-122"/>
                <a:ea typeface="华文新魏" pitchFamily="2" charset="-122"/>
                <a:cs typeface="+mn-cs"/>
              </a:rPr>
              <a:t> 美国加利福尼亚大学圣巴巴拉分校的</a:t>
            </a:r>
            <a:r>
              <a:rPr lang="en-US" altLang="zh-CN" sz="1200" dirty="0" err="1" smtClean="0">
                <a:latin typeface="华文新魏" pitchFamily="2" charset="-122"/>
                <a:ea typeface="华文新魏" pitchFamily="2" charset="-122"/>
                <a:cs typeface="+mn-cs"/>
              </a:rPr>
              <a:t>Divyakant</a:t>
            </a:r>
            <a:r>
              <a:rPr lang="en-US" altLang="zh-CN" sz="1200" dirty="0" smtClean="0">
                <a:latin typeface="华文新魏" pitchFamily="2" charset="-122"/>
                <a:ea typeface="华文新魏" pitchFamily="2" charset="-122"/>
                <a:cs typeface="+mn-cs"/>
              </a:rPr>
              <a:t> </a:t>
            </a:r>
            <a:r>
              <a:rPr lang="en-US" altLang="zh-CN" sz="1200" dirty="0" err="1" smtClean="0">
                <a:latin typeface="华文新魏" pitchFamily="2" charset="-122"/>
                <a:ea typeface="华文新魏" pitchFamily="2" charset="-122"/>
                <a:cs typeface="+mn-cs"/>
              </a:rPr>
              <a:t>Agrawal</a:t>
            </a:r>
            <a:r>
              <a:rPr lang="zh-CN" altLang="en-US" sz="1200" dirty="0" smtClean="0">
                <a:latin typeface="华文新魏" pitchFamily="2" charset="-122"/>
                <a:ea typeface="华文新魏" pitchFamily="2" charset="-122"/>
                <a:cs typeface="+mn-cs"/>
              </a:rPr>
              <a:t>、</a:t>
            </a:r>
            <a:r>
              <a:rPr lang="en-US" altLang="zh-CN" sz="1200" dirty="0" err="1" smtClean="0">
                <a:latin typeface="华文新魏" pitchFamily="2" charset="-122"/>
                <a:ea typeface="华文新魏" pitchFamily="2" charset="-122"/>
                <a:cs typeface="+mn-cs"/>
              </a:rPr>
              <a:t>Amr</a:t>
            </a:r>
            <a:r>
              <a:rPr lang="en-US" altLang="zh-CN" sz="1200" dirty="0" smtClean="0">
                <a:latin typeface="华文新魏" pitchFamily="2" charset="-122"/>
                <a:ea typeface="华文新魏" pitchFamily="2" charset="-122"/>
                <a:cs typeface="+mn-cs"/>
              </a:rPr>
              <a:t> El </a:t>
            </a:r>
            <a:r>
              <a:rPr lang="en-US" altLang="zh-CN" sz="1200" dirty="0" err="1" smtClean="0">
                <a:latin typeface="华文新魏" pitchFamily="2" charset="-122"/>
                <a:ea typeface="华文新魏" pitchFamily="2" charset="-122"/>
                <a:cs typeface="+mn-cs"/>
              </a:rPr>
              <a:t>Abbadi</a:t>
            </a:r>
            <a:r>
              <a:rPr lang="zh-CN" altLang="en-US" sz="1200" dirty="0" smtClean="0">
                <a:latin typeface="华文新魏" pitchFamily="2" charset="-122"/>
                <a:ea typeface="华文新魏" pitchFamily="2" charset="-122"/>
                <a:cs typeface="+mn-cs"/>
              </a:rPr>
              <a:t>研究小组，</a:t>
            </a:r>
            <a:endParaRPr lang="zh-CN" altLang="en-US" dirty="0"/>
          </a:p>
        </p:txBody>
      </p:sp>
      <p:sp>
        <p:nvSpPr>
          <p:cNvPr id="4" name="灯片编号占位符 3"/>
          <p:cNvSpPr>
            <a:spLocks noGrp="1"/>
          </p:cNvSpPr>
          <p:nvPr>
            <p:ph type="sldNum" sz="quarter" idx="10"/>
          </p:nvPr>
        </p:nvSpPr>
        <p:spPr/>
        <p:txBody>
          <a:bodyPr/>
          <a:lstStyle/>
          <a:p>
            <a:fld id="{C3C78062-3E00-42F2-9C39-3BF77834C3C3}" type="slidenum">
              <a:rPr lang="zh-CN" altLang="en-US" smtClean="0"/>
              <a:pPr/>
              <a:t>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为了提交多分区事务，并且提供数据的一致性视图，有很多方法可以支持。</a:t>
            </a:r>
            <a:endParaRPr lang="zh-CN" altLang="en-US" dirty="0"/>
          </a:p>
        </p:txBody>
      </p:sp>
      <p:sp>
        <p:nvSpPr>
          <p:cNvPr id="4" name="灯片编号占位符 3"/>
          <p:cNvSpPr>
            <a:spLocks noGrp="1"/>
          </p:cNvSpPr>
          <p:nvPr>
            <p:ph type="sldNum" sz="quarter" idx="10"/>
          </p:nvPr>
        </p:nvSpPr>
        <p:spPr/>
        <p:txBody>
          <a:bodyPr/>
          <a:lstStyle/>
          <a:p>
            <a:fld id="{C3C78062-3E00-42F2-9C39-3BF77834C3C3}" type="slidenum">
              <a:rPr lang="zh-CN" altLang="en-US" smtClean="0"/>
              <a:pPr/>
              <a:t>17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sz="1200" kern="1200" dirty="0" smtClean="0">
                <a:solidFill>
                  <a:schemeClr val="tx1"/>
                </a:solidFill>
                <a:latin typeface="+mn-lt"/>
                <a:ea typeface="+mn-ea"/>
                <a:cs typeface="+mn-cs"/>
              </a:rPr>
              <a:t>从右侧图中可以看出，圆圈代表的是形成的一个</a:t>
            </a:r>
            <a:r>
              <a:rPr lang="en-US" altLang="zh-CN" sz="1200" kern="1200" dirty="0" smtClean="0">
                <a:solidFill>
                  <a:schemeClr val="tx1"/>
                </a:solidFill>
                <a:latin typeface="+mn-lt"/>
                <a:ea typeface="+mn-ea"/>
                <a:cs typeface="+mn-cs"/>
              </a:rPr>
              <a:t>group</a:t>
            </a:r>
            <a:r>
              <a:rPr lang="zh-CN" altLang="zh-CN" sz="1200" kern="1200" dirty="0" smtClean="0">
                <a:solidFill>
                  <a:schemeClr val="tx1"/>
                </a:solidFill>
                <a:latin typeface="+mn-lt"/>
                <a:ea typeface="+mn-ea"/>
                <a:cs typeface="+mn-cs"/>
              </a:rPr>
              <a:t>，椭圆代表分布于各个节点的</a:t>
            </a:r>
            <a:r>
              <a:rPr lang="en-US" altLang="zh-CN" sz="1200" kern="1200" dirty="0" smtClean="0">
                <a:solidFill>
                  <a:schemeClr val="tx1"/>
                </a:solidFill>
                <a:latin typeface="+mn-lt"/>
                <a:ea typeface="+mn-ea"/>
                <a:cs typeface="+mn-cs"/>
              </a:rPr>
              <a:t>keys</a:t>
            </a:r>
            <a:r>
              <a:rPr lang="zh-CN" altLang="en-US" sz="1200" kern="1200" dirty="0" smtClean="0">
                <a:solidFill>
                  <a:schemeClr val="tx1"/>
                </a:solidFill>
                <a:latin typeface="+mn-lt"/>
                <a:ea typeface="+mn-ea"/>
                <a:cs typeface="+mn-cs"/>
              </a:rPr>
              <a:t>。</a:t>
            </a:r>
            <a:endParaRPr lang="zh-CN" altLang="zh-CN" sz="1200" kern="1200" dirty="0" smtClean="0">
              <a:solidFill>
                <a:schemeClr val="tx1"/>
              </a:solidFill>
              <a:latin typeface="+mn-lt"/>
              <a:ea typeface="+mn-ea"/>
              <a:cs typeface="+mn-cs"/>
            </a:endParaRPr>
          </a:p>
          <a:p>
            <a:r>
              <a:rPr lang="zh-CN" altLang="zh-CN" sz="1200" b="1" kern="1200" dirty="0" smtClean="0">
                <a:solidFill>
                  <a:schemeClr val="tx1"/>
                </a:solidFill>
                <a:latin typeface="+mn-lt"/>
                <a:ea typeface="+mn-ea"/>
                <a:cs typeface="+mn-cs"/>
              </a:rPr>
              <a:t>如果</a:t>
            </a:r>
            <a:r>
              <a:rPr lang="en-US" altLang="zh-CN" sz="1200" b="1" kern="1200" dirty="0" err="1" smtClean="0">
                <a:solidFill>
                  <a:schemeClr val="tx1"/>
                </a:solidFill>
                <a:latin typeface="+mn-lt"/>
                <a:ea typeface="+mn-ea"/>
                <a:cs typeface="+mn-cs"/>
              </a:rPr>
              <a:t>GStore</a:t>
            </a:r>
            <a:r>
              <a:rPr lang="zh-CN" altLang="zh-CN" sz="1200" b="1" kern="1200" dirty="0" smtClean="0">
                <a:solidFill>
                  <a:schemeClr val="tx1"/>
                </a:solidFill>
                <a:latin typeface="+mn-lt"/>
                <a:ea typeface="+mn-ea"/>
                <a:cs typeface="+mn-cs"/>
              </a:rPr>
              <a:t>只是用一个</a:t>
            </a:r>
            <a:r>
              <a:rPr lang="en-US" altLang="zh-CN" sz="1200" b="1" kern="1200" dirty="0" smtClean="0">
                <a:solidFill>
                  <a:schemeClr val="tx1"/>
                </a:solidFill>
                <a:latin typeface="+mn-lt"/>
                <a:ea typeface="+mn-ea"/>
                <a:cs typeface="+mn-cs"/>
              </a:rPr>
              <a:t>key-value</a:t>
            </a:r>
            <a:r>
              <a:rPr lang="zh-CN" altLang="zh-CN" sz="1200" b="1" kern="1200" dirty="0" smtClean="0">
                <a:solidFill>
                  <a:schemeClr val="tx1"/>
                </a:solidFill>
                <a:latin typeface="+mn-lt"/>
                <a:ea typeface="+mn-ea"/>
                <a:cs typeface="+mn-cs"/>
              </a:rPr>
              <a:t>存储的原样</a:t>
            </a:r>
            <a:r>
              <a:rPr lang="zh-CN" altLang="zh-CN" sz="1200" kern="1200" dirty="0" smtClean="0">
                <a:solidFill>
                  <a:schemeClr val="tx1"/>
                </a:solidFill>
                <a:latin typeface="+mn-lt"/>
                <a:ea typeface="+mn-ea"/>
                <a:cs typeface="+mn-cs"/>
              </a:rPr>
              <a:t>，那么对</a:t>
            </a:r>
            <a:r>
              <a:rPr lang="en-US" altLang="zh-CN" sz="1200" kern="1200" dirty="0" smtClean="0">
                <a:solidFill>
                  <a:schemeClr val="tx1"/>
                </a:solidFill>
                <a:latin typeface="+mn-lt"/>
                <a:ea typeface="+mn-ea"/>
                <a:cs typeface="+mn-cs"/>
              </a:rPr>
              <a:t>group</a:t>
            </a:r>
            <a:r>
              <a:rPr lang="zh-CN" altLang="zh-CN" sz="1200" kern="1200" dirty="0" smtClean="0">
                <a:solidFill>
                  <a:schemeClr val="tx1"/>
                </a:solidFill>
                <a:latin typeface="+mn-lt"/>
                <a:ea typeface="+mn-ea"/>
                <a:cs typeface="+mn-cs"/>
              </a:rPr>
              <a:t>中的成员进行原子访问和一致性存取，就需要分布式的同步。</a:t>
            </a:r>
          </a:p>
          <a:p>
            <a:r>
              <a:rPr lang="en-US" altLang="zh-CN" sz="1200" kern="1200" dirty="0" smtClean="0">
                <a:solidFill>
                  <a:schemeClr val="tx1"/>
                </a:solidFill>
                <a:latin typeface="+mn-lt"/>
                <a:ea typeface="+mn-ea"/>
                <a:cs typeface="+mn-cs"/>
              </a:rPr>
              <a:t> </a:t>
            </a:r>
            <a:endParaRPr lang="zh-CN" altLang="zh-CN" sz="1200" kern="1200" dirty="0" smtClean="0">
              <a:solidFill>
                <a:schemeClr val="tx1"/>
              </a:solidFill>
              <a:latin typeface="+mn-lt"/>
              <a:ea typeface="+mn-ea"/>
              <a:cs typeface="+mn-cs"/>
            </a:endParaRPr>
          </a:p>
          <a:p>
            <a:r>
              <a:rPr lang="en-US" altLang="zh-CN" sz="1200" kern="1200" dirty="0" err="1" smtClean="0">
                <a:solidFill>
                  <a:schemeClr val="tx1"/>
                </a:solidFill>
                <a:latin typeface="+mn-lt"/>
                <a:ea typeface="+mn-ea"/>
                <a:cs typeface="+mn-cs"/>
              </a:rPr>
              <a:t>Keygroup</a:t>
            </a:r>
            <a:r>
              <a:rPr lang="zh-CN" altLang="en-US" sz="1200" kern="1200" dirty="0" smtClean="0">
                <a:solidFill>
                  <a:schemeClr val="tx1"/>
                </a:solidFill>
                <a:latin typeface="+mn-lt"/>
                <a:ea typeface="+mn-ea"/>
                <a:cs typeface="+mn-cs"/>
              </a:rPr>
              <a:t>的形成</a:t>
            </a:r>
            <a:r>
              <a:rPr lang="zh-CN" altLang="zh-CN" sz="1200" kern="1200" dirty="0" smtClean="0">
                <a:solidFill>
                  <a:schemeClr val="tx1"/>
                </a:solidFill>
                <a:latin typeface="+mn-lt"/>
                <a:ea typeface="+mn-ea"/>
                <a:cs typeface="+mn-cs"/>
              </a:rPr>
              <a:t>不需要任何分布式同步，这是因为：</a:t>
            </a:r>
            <a:r>
              <a:rPr lang="en-US" altLang="zh-CN" sz="1200" kern="1200" dirty="0" smtClean="0">
                <a:solidFill>
                  <a:schemeClr val="tx1"/>
                </a:solidFill>
                <a:latin typeface="+mn-lt"/>
                <a:ea typeface="+mn-ea"/>
                <a:cs typeface="+mn-cs"/>
              </a:rPr>
              <a:t>key group</a:t>
            </a:r>
            <a:r>
              <a:rPr lang="zh-CN" altLang="zh-CN" sz="1200" kern="1200" dirty="0" smtClean="0">
                <a:solidFill>
                  <a:schemeClr val="tx1"/>
                </a:solidFill>
                <a:latin typeface="+mn-lt"/>
                <a:ea typeface="+mn-ea"/>
                <a:cs typeface="+mn-cs"/>
              </a:rPr>
              <a:t>中有一个</a:t>
            </a:r>
            <a:r>
              <a:rPr lang="en-US" altLang="zh-CN" sz="1200" kern="1200" dirty="0" smtClean="0">
                <a:solidFill>
                  <a:schemeClr val="tx1"/>
                </a:solidFill>
                <a:latin typeface="+mn-lt"/>
                <a:ea typeface="+mn-ea"/>
                <a:cs typeface="+mn-cs"/>
              </a:rPr>
              <a:t>leader key</a:t>
            </a:r>
            <a:r>
              <a:rPr lang="zh-CN" altLang="zh-CN" sz="1200" kern="1200" dirty="0" smtClean="0">
                <a:solidFill>
                  <a:schemeClr val="tx1"/>
                </a:solidFill>
                <a:latin typeface="+mn-lt"/>
                <a:ea typeface="+mn-ea"/>
                <a:cs typeface="+mn-cs"/>
              </a:rPr>
              <a:t>，拥有这个</a:t>
            </a:r>
            <a:r>
              <a:rPr lang="en-US" altLang="zh-CN" sz="1200" kern="1200" dirty="0" smtClean="0">
                <a:solidFill>
                  <a:schemeClr val="tx1"/>
                </a:solidFill>
                <a:latin typeface="+mn-lt"/>
                <a:ea typeface="+mn-ea"/>
                <a:cs typeface="+mn-cs"/>
              </a:rPr>
              <a:t>leader</a:t>
            </a:r>
            <a:r>
              <a:rPr lang="zh-CN" altLang="zh-CN" sz="1200" kern="1200" dirty="0" smtClean="0">
                <a:solidFill>
                  <a:schemeClr val="tx1"/>
                </a:solidFill>
                <a:latin typeface="+mn-lt"/>
                <a:ea typeface="+mn-ea"/>
                <a:cs typeface="+mn-cs"/>
              </a:rPr>
              <a:t>的节点被赋予了整个</a:t>
            </a:r>
            <a:r>
              <a:rPr lang="en-US" altLang="zh-CN" sz="1200" kern="1200" dirty="0" smtClean="0">
                <a:solidFill>
                  <a:schemeClr val="tx1"/>
                </a:solidFill>
                <a:latin typeface="+mn-lt"/>
                <a:ea typeface="+mn-ea"/>
                <a:cs typeface="+mn-cs"/>
              </a:rPr>
              <a:t>group</a:t>
            </a:r>
            <a:r>
              <a:rPr lang="zh-CN" altLang="zh-CN" sz="1200" kern="1200" dirty="0" smtClean="0">
                <a:solidFill>
                  <a:schemeClr val="tx1"/>
                </a:solidFill>
                <a:latin typeface="+mn-lt"/>
                <a:ea typeface="+mn-ea"/>
                <a:cs typeface="+mn-cs"/>
              </a:rPr>
              <a:t>的</a:t>
            </a:r>
            <a:r>
              <a:rPr lang="en-US" altLang="zh-CN" sz="1200" kern="1200" dirty="0" smtClean="0">
                <a:solidFill>
                  <a:schemeClr val="tx1"/>
                </a:solidFill>
                <a:latin typeface="+mn-lt"/>
                <a:ea typeface="+mn-ea"/>
                <a:cs typeface="+mn-cs"/>
              </a:rPr>
              <a:t>ownership</a:t>
            </a:r>
            <a:r>
              <a:rPr lang="zh-CN" altLang="zh-CN" sz="1200" kern="1200" dirty="0" smtClean="0">
                <a:solidFill>
                  <a:schemeClr val="tx1"/>
                </a:solidFill>
                <a:latin typeface="+mn-lt"/>
                <a:ea typeface="+mn-ea"/>
                <a:cs typeface="+mn-cs"/>
              </a:rPr>
              <a:t>，也就是说这个节点拥有对所有</a:t>
            </a:r>
            <a:r>
              <a:rPr lang="en-US" altLang="zh-CN" sz="1200" kern="1200" dirty="0" smtClean="0">
                <a:solidFill>
                  <a:schemeClr val="tx1"/>
                </a:solidFill>
                <a:latin typeface="+mn-lt"/>
                <a:ea typeface="+mn-ea"/>
                <a:cs typeface="+mn-cs"/>
              </a:rPr>
              <a:t>followers</a:t>
            </a:r>
            <a:r>
              <a:rPr lang="zh-CN" altLang="zh-CN" sz="1200" kern="1200" dirty="0" smtClean="0">
                <a:solidFill>
                  <a:schemeClr val="tx1"/>
                </a:solidFill>
                <a:latin typeface="+mn-lt"/>
                <a:ea typeface="+mn-ea"/>
                <a:cs typeface="+mn-cs"/>
              </a:rPr>
              <a:t>的读写访问权利，在这个</a:t>
            </a:r>
            <a:r>
              <a:rPr lang="en-US" altLang="zh-CN" sz="1200" kern="1200" dirty="0" smtClean="0">
                <a:solidFill>
                  <a:schemeClr val="tx1"/>
                </a:solidFill>
                <a:latin typeface="+mn-lt"/>
                <a:ea typeface="+mn-ea"/>
                <a:cs typeface="+mn-cs"/>
              </a:rPr>
              <a:t>group</a:t>
            </a:r>
            <a:r>
              <a:rPr lang="zh-CN" altLang="zh-CN" sz="1200" kern="1200" dirty="0" smtClean="0">
                <a:solidFill>
                  <a:schemeClr val="tx1"/>
                </a:solidFill>
                <a:latin typeface="+mn-lt"/>
                <a:ea typeface="+mn-ea"/>
                <a:cs typeface="+mn-cs"/>
              </a:rPr>
              <a:t>上的事务都可以本地化执行。</a:t>
            </a:r>
          </a:p>
          <a:p>
            <a:r>
              <a:rPr lang="zh-CN" altLang="zh-CN" sz="1200" kern="1200" dirty="0" smtClean="0">
                <a:solidFill>
                  <a:schemeClr val="tx1"/>
                </a:solidFill>
                <a:latin typeface="+mn-lt"/>
                <a:ea typeface="+mn-ea"/>
                <a:cs typeface="+mn-cs"/>
              </a:rPr>
              <a:t>这种权利的转移发生在组建立的过程和组删除的过程中。</a:t>
            </a:r>
          </a:p>
          <a:p>
            <a:r>
              <a:rPr lang="zh-CN" altLang="en-US" dirty="0" smtClean="0"/>
              <a:t>安全性和正确性通过协议来确保。</a:t>
            </a:r>
            <a:endParaRPr lang="zh-CN" altLang="en-US" dirty="0"/>
          </a:p>
        </p:txBody>
      </p:sp>
      <p:sp>
        <p:nvSpPr>
          <p:cNvPr id="4" name="灯片编号占位符 3"/>
          <p:cNvSpPr>
            <a:spLocks noGrp="1"/>
          </p:cNvSpPr>
          <p:nvPr>
            <p:ph type="sldNum" sz="quarter" idx="10"/>
          </p:nvPr>
        </p:nvSpPr>
        <p:spPr/>
        <p:txBody>
          <a:bodyPr/>
          <a:lstStyle/>
          <a:p>
            <a:fld id="{C3C78062-3E00-42F2-9C39-3BF77834C3C3}" type="slidenum">
              <a:rPr lang="zh-CN" altLang="en-US" smtClean="0"/>
              <a:pPr/>
              <a:t>18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2" name="Group 2"/>
          <p:cNvGrpSpPr>
            <a:grpSpLocks/>
          </p:cNvGrpSpPr>
          <p:nvPr/>
        </p:nvGrpSpPr>
        <p:grpSpPr bwMode="auto">
          <a:xfrm>
            <a:off x="0" y="1447800"/>
            <a:ext cx="9156700" cy="757238"/>
            <a:chOff x="0" y="0"/>
            <a:chExt cx="5768" cy="477"/>
          </a:xfrm>
        </p:grpSpPr>
        <p:sp>
          <p:nvSpPr>
            <p:cNvPr id="32771" name="Freeform 3"/>
            <p:cNvSpPr>
              <a:spLocks/>
            </p:cNvSpPr>
            <p:nvPr/>
          </p:nvSpPr>
          <p:spPr bwMode="auto">
            <a:xfrm>
              <a:off x="5" y="0"/>
              <a:ext cx="5763" cy="477"/>
            </a:xfrm>
            <a:custGeom>
              <a:avLst/>
              <a:gdLst/>
              <a:ahLst/>
              <a:cxnLst>
                <a:cxn ang="0">
                  <a:pos x="0" y="450"/>
                </a:cxn>
                <a:cxn ang="0">
                  <a:pos x="3" y="0"/>
                </a:cxn>
                <a:cxn ang="0">
                  <a:pos x="5763" y="0"/>
                </a:cxn>
                <a:cxn ang="0">
                  <a:pos x="5763" y="465"/>
                </a:cxn>
                <a:cxn ang="0">
                  <a:pos x="4821" y="477"/>
                </a:cxn>
                <a:cxn ang="0">
                  <a:pos x="4326" y="447"/>
                </a:cxn>
                <a:cxn ang="0">
                  <a:pos x="3783" y="465"/>
                </a:cxn>
                <a:cxn ang="0">
                  <a:pos x="3417" y="456"/>
                </a:cxn>
                <a:cxn ang="0">
                  <a:pos x="2973" y="459"/>
                </a:cxn>
                <a:cxn ang="0">
                  <a:pos x="2451" y="453"/>
                </a:cxn>
                <a:cxn ang="0">
                  <a:pos x="2289" y="441"/>
                </a:cxn>
                <a:cxn ang="0">
                  <a:pos x="2010" y="453"/>
                </a:cxn>
                <a:cxn ang="0">
                  <a:pos x="1827" y="450"/>
                </a:cxn>
                <a:cxn ang="0">
                  <a:pos x="1215" y="465"/>
                </a:cxn>
                <a:cxn ang="0">
                  <a:pos x="660" y="456"/>
                </a:cxn>
                <a:cxn ang="0">
                  <a:pos x="0" y="450"/>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000"/>
              </a:schemeClr>
            </a:solidFill>
            <a:ln w="9525">
              <a:noFill/>
              <a:round/>
              <a:headEnd/>
              <a:tailEnd/>
            </a:ln>
            <a:effectLst/>
          </p:spPr>
          <p:txBody>
            <a:bodyPr wrap="none" anchor="ctr"/>
            <a:lstStyle/>
            <a:p>
              <a:endParaRPr lang="zh-CN" altLang="en-US"/>
            </a:p>
          </p:txBody>
        </p:sp>
        <p:sp>
          <p:nvSpPr>
            <p:cNvPr id="32772" name="Freeform 4"/>
            <p:cNvSpPr>
              <a:spLocks/>
            </p:cNvSpPr>
            <p:nvPr/>
          </p:nvSpPr>
          <p:spPr bwMode="auto">
            <a:xfrm>
              <a:off x="0" y="98"/>
              <a:ext cx="256" cy="253"/>
            </a:xfrm>
            <a:custGeom>
              <a:avLst/>
              <a:gdLst/>
              <a:ahLst/>
              <a:cxnLst>
                <a:cxn ang="0">
                  <a:pos x="8" y="190"/>
                </a:cxn>
                <a:cxn ang="0">
                  <a:pos x="71" y="115"/>
                </a:cxn>
                <a:cxn ang="0">
                  <a:pos x="203" y="16"/>
                </a:cxn>
                <a:cxn ang="0">
                  <a:pos x="251" y="19"/>
                </a:cxn>
                <a:cxn ang="0">
                  <a:pos x="236" y="46"/>
                </a:cxn>
                <a:cxn ang="0">
                  <a:pos x="176" y="82"/>
                </a:cxn>
                <a:cxn ang="0">
                  <a:pos x="92" y="154"/>
                </a:cxn>
                <a:cxn ang="0">
                  <a:pos x="23" y="247"/>
                </a:cxn>
                <a:cxn ang="0">
                  <a:pos x="8" y="190"/>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32773" name="Freeform 5"/>
            <p:cNvSpPr>
              <a:spLocks/>
            </p:cNvSpPr>
            <p:nvPr/>
          </p:nvSpPr>
          <p:spPr bwMode="auto">
            <a:xfrm>
              <a:off x="56" y="0"/>
              <a:ext cx="708" cy="459"/>
            </a:xfrm>
            <a:custGeom>
              <a:avLst/>
              <a:gdLst/>
              <a:ahLst/>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a:noFill/>
              <a:round/>
              <a:headEnd/>
              <a:tailEnd/>
            </a:ln>
            <a:effectLst/>
          </p:spPr>
          <p:txBody>
            <a:bodyPr wrap="none" anchor="ctr"/>
            <a:lstStyle/>
            <a:p>
              <a:endParaRPr lang="zh-CN" altLang="en-US"/>
            </a:p>
          </p:txBody>
        </p:sp>
        <p:sp>
          <p:nvSpPr>
            <p:cNvPr id="32774" name="Freeform 6"/>
            <p:cNvSpPr>
              <a:spLocks/>
            </p:cNvSpPr>
            <p:nvPr/>
          </p:nvSpPr>
          <p:spPr bwMode="auto">
            <a:xfrm>
              <a:off x="131" y="269"/>
              <a:ext cx="251" cy="194"/>
            </a:xfrm>
            <a:custGeom>
              <a:avLst/>
              <a:gdLst/>
              <a:ahLst/>
              <a:cxnLst>
                <a:cxn ang="0">
                  <a:pos x="21" y="163"/>
                </a:cxn>
                <a:cxn ang="0">
                  <a:pos x="9" y="184"/>
                </a:cxn>
                <a:cxn ang="0">
                  <a:pos x="75" y="103"/>
                </a:cxn>
                <a:cxn ang="0">
                  <a:pos x="165" y="28"/>
                </a:cxn>
                <a:cxn ang="0">
                  <a:pos x="207" y="7"/>
                </a:cxn>
                <a:cxn ang="0">
                  <a:pos x="246" y="4"/>
                </a:cxn>
                <a:cxn ang="0">
                  <a:pos x="237" y="34"/>
                </a:cxn>
                <a:cxn ang="0">
                  <a:pos x="183" y="61"/>
                </a:cxn>
                <a:cxn ang="0">
                  <a:pos x="108" y="124"/>
                </a:cxn>
                <a:cxn ang="0">
                  <a:pos x="54" y="190"/>
                </a:cxn>
                <a:cxn ang="0">
                  <a:pos x="6" y="184"/>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32775" name="Freeform 7"/>
            <p:cNvSpPr>
              <a:spLocks/>
            </p:cNvSpPr>
            <p:nvPr/>
          </p:nvSpPr>
          <p:spPr bwMode="auto">
            <a:xfrm>
              <a:off x="341" y="0"/>
              <a:ext cx="159" cy="72"/>
            </a:xfrm>
            <a:custGeom>
              <a:avLst/>
              <a:gdLst/>
              <a:ahLst/>
              <a:cxnLst>
                <a:cxn ang="0">
                  <a:pos x="99" y="0"/>
                </a:cxn>
                <a:cxn ang="0">
                  <a:pos x="15" y="36"/>
                </a:cxn>
                <a:cxn ang="0">
                  <a:pos x="6" y="60"/>
                </a:cxn>
                <a:cxn ang="0">
                  <a:pos x="36" y="69"/>
                </a:cxn>
                <a:cxn ang="0">
                  <a:pos x="87" y="42"/>
                </a:cxn>
                <a:cxn ang="0">
                  <a:pos x="159" y="0"/>
                </a:cxn>
                <a:cxn ang="0">
                  <a:pos x="99" y="0"/>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32776" name="Freeform 8"/>
            <p:cNvSpPr>
              <a:spLocks/>
            </p:cNvSpPr>
            <p:nvPr/>
          </p:nvSpPr>
          <p:spPr bwMode="auto">
            <a:xfrm>
              <a:off x="488" y="0"/>
              <a:ext cx="455" cy="216"/>
            </a:xfrm>
            <a:custGeom>
              <a:avLst/>
              <a:gdLst/>
              <a:ahLst/>
              <a:cxnLst>
                <a:cxn ang="0">
                  <a:pos x="395" y="0"/>
                </a:cxn>
                <a:cxn ang="0">
                  <a:pos x="338" y="48"/>
                </a:cxn>
                <a:cxn ang="0">
                  <a:pos x="242" y="102"/>
                </a:cxn>
                <a:cxn ang="0">
                  <a:pos x="104" y="147"/>
                </a:cxn>
                <a:cxn ang="0">
                  <a:pos x="35" y="168"/>
                </a:cxn>
                <a:cxn ang="0">
                  <a:pos x="8" y="192"/>
                </a:cxn>
                <a:cxn ang="0">
                  <a:pos x="8" y="213"/>
                </a:cxn>
                <a:cxn ang="0">
                  <a:pos x="59" y="213"/>
                </a:cxn>
                <a:cxn ang="0">
                  <a:pos x="86" y="192"/>
                </a:cxn>
                <a:cxn ang="0">
                  <a:pos x="173" y="159"/>
                </a:cxn>
                <a:cxn ang="0">
                  <a:pos x="299" y="126"/>
                </a:cxn>
                <a:cxn ang="0">
                  <a:pos x="392" y="72"/>
                </a:cxn>
                <a:cxn ang="0">
                  <a:pos x="455" y="0"/>
                </a:cxn>
                <a:cxn ang="0">
                  <a:pos x="395" y="0"/>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w="9525">
              <a:noFill/>
              <a:round/>
              <a:headEnd/>
              <a:tailEnd/>
            </a:ln>
            <a:effectLst/>
          </p:spPr>
          <p:txBody>
            <a:bodyPr wrap="none" anchor="ctr"/>
            <a:lstStyle/>
            <a:p>
              <a:endParaRPr lang="zh-CN" altLang="en-US"/>
            </a:p>
          </p:txBody>
        </p:sp>
        <p:sp>
          <p:nvSpPr>
            <p:cNvPr id="32777" name="Freeform 9"/>
            <p:cNvSpPr>
              <a:spLocks/>
            </p:cNvSpPr>
            <p:nvPr/>
          </p:nvSpPr>
          <p:spPr bwMode="auto">
            <a:xfrm>
              <a:off x="1448" y="37"/>
              <a:ext cx="414" cy="108"/>
            </a:xfrm>
            <a:custGeom>
              <a:avLst/>
              <a:gdLst/>
              <a:ahLst/>
              <a:cxnLst>
                <a:cxn ang="0">
                  <a:pos x="0" y="11"/>
                </a:cxn>
                <a:cxn ang="0">
                  <a:pos x="24" y="11"/>
                </a:cxn>
                <a:cxn ang="0">
                  <a:pos x="156" y="2"/>
                </a:cxn>
                <a:cxn ang="0">
                  <a:pos x="288" y="23"/>
                </a:cxn>
                <a:cxn ang="0">
                  <a:pos x="384" y="53"/>
                </a:cxn>
                <a:cxn ang="0">
                  <a:pos x="411" y="74"/>
                </a:cxn>
                <a:cxn ang="0">
                  <a:pos x="405" y="104"/>
                </a:cxn>
                <a:cxn ang="0">
                  <a:pos x="363" y="101"/>
                </a:cxn>
                <a:cxn ang="0">
                  <a:pos x="294" y="77"/>
                </a:cxn>
                <a:cxn ang="0">
                  <a:pos x="174" y="50"/>
                </a:cxn>
                <a:cxn ang="0">
                  <a:pos x="72" y="62"/>
                </a:cxn>
                <a:cxn ang="0">
                  <a:pos x="36" y="59"/>
                </a:cxn>
                <a:cxn ang="0">
                  <a:pos x="0" y="11"/>
                </a:cxn>
              </a:cxnLst>
              <a:rect l="0" t="0" r="r" b="b"/>
              <a:pathLst>
                <a:path w="414"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w="9525">
              <a:noFill/>
              <a:round/>
              <a:headEnd/>
              <a:tailEnd/>
            </a:ln>
            <a:effectLst/>
          </p:spPr>
          <p:txBody>
            <a:bodyPr wrap="none" anchor="ctr"/>
            <a:lstStyle/>
            <a:p>
              <a:endParaRPr lang="zh-CN" altLang="en-US"/>
            </a:p>
          </p:txBody>
        </p:sp>
        <p:sp>
          <p:nvSpPr>
            <p:cNvPr id="32778" name="Freeform 10"/>
            <p:cNvSpPr>
              <a:spLocks/>
            </p:cNvSpPr>
            <p:nvPr/>
          </p:nvSpPr>
          <p:spPr bwMode="auto">
            <a:xfrm>
              <a:off x="1790" y="0"/>
              <a:ext cx="520" cy="225"/>
            </a:xfrm>
            <a:custGeom>
              <a:avLst/>
              <a:gdLst/>
              <a:ahLst/>
              <a:cxnLst>
                <a:cxn ang="0">
                  <a:pos x="42" y="0"/>
                </a:cxn>
                <a:cxn ang="0">
                  <a:pos x="12" y="24"/>
                </a:cxn>
                <a:cxn ang="0">
                  <a:pos x="114" y="54"/>
                </a:cxn>
                <a:cxn ang="0">
                  <a:pos x="240" y="117"/>
                </a:cxn>
                <a:cxn ang="0">
                  <a:pos x="333" y="153"/>
                </a:cxn>
                <a:cxn ang="0">
                  <a:pos x="438" y="219"/>
                </a:cxn>
                <a:cxn ang="0">
                  <a:pos x="426" y="192"/>
                </a:cxn>
                <a:cxn ang="0">
                  <a:pos x="441" y="180"/>
                </a:cxn>
                <a:cxn ang="0">
                  <a:pos x="519" y="216"/>
                </a:cxn>
                <a:cxn ang="0">
                  <a:pos x="450" y="162"/>
                </a:cxn>
                <a:cxn ang="0">
                  <a:pos x="381" y="135"/>
                </a:cxn>
                <a:cxn ang="0">
                  <a:pos x="285" y="84"/>
                </a:cxn>
                <a:cxn ang="0">
                  <a:pos x="186" y="18"/>
                </a:cxn>
                <a:cxn ang="0">
                  <a:pos x="123" y="0"/>
                </a:cxn>
                <a:cxn ang="0">
                  <a:pos x="42" y="0"/>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32779" name="Freeform 11"/>
            <p:cNvSpPr>
              <a:spLocks/>
            </p:cNvSpPr>
            <p:nvPr/>
          </p:nvSpPr>
          <p:spPr bwMode="auto">
            <a:xfrm>
              <a:off x="1943" y="154"/>
              <a:ext cx="431" cy="233"/>
            </a:xfrm>
            <a:custGeom>
              <a:avLst/>
              <a:gdLst/>
              <a:ahLst/>
              <a:cxnLst>
                <a:cxn ang="0">
                  <a:pos x="6" y="38"/>
                </a:cxn>
                <a:cxn ang="0">
                  <a:pos x="9" y="20"/>
                </a:cxn>
                <a:cxn ang="0">
                  <a:pos x="42" y="2"/>
                </a:cxn>
                <a:cxn ang="0">
                  <a:pos x="90" y="35"/>
                </a:cxn>
                <a:cxn ang="0">
                  <a:pos x="189" y="89"/>
                </a:cxn>
                <a:cxn ang="0">
                  <a:pos x="288" y="140"/>
                </a:cxn>
                <a:cxn ang="0">
                  <a:pos x="375" y="176"/>
                </a:cxn>
                <a:cxn ang="0">
                  <a:pos x="396" y="176"/>
                </a:cxn>
                <a:cxn ang="0">
                  <a:pos x="429" y="212"/>
                </a:cxn>
                <a:cxn ang="0">
                  <a:pos x="408" y="233"/>
                </a:cxn>
                <a:cxn ang="0">
                  <a:pos x="333" y="212"/>
                </a:cxn>
                <a:cxn ang="0">
                  <a:pos x="186" y="143"/>
                </a:cxn>
                <a:cxn ang="0">
                  <a:pos x="48" y="68"/>
                </a:cxn>
                <a:cxn ang="0">
                  <a:pos x="6" y="38"/>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32780" name="Freeform 12"/>
            <p:cNvSpPr>
              <a:spLocks/>
            </p:cNvSpPr>
            <p:nvPr/>
          </p:nvSpPr>
          <p:spPr bwMode="auto">
            <a:xfrm>
              <a:off x="2262" y="87"/>
              <a:ext cx="396" cy="227"/>
            </a:xfrm>
            <a:custGeom>
              <a:avLst/>
              <a:gdLst/>
              <a:ahLst/>
              <a:cxnLst>
                <a:cxn ang="0">
                  <a:pos x="2" y="9"/>
                </a:cxn>
                <a:cxn ang="0">
                  <a:pos x="53" y="66"/>
                </a:cxn>
                <a:cxn ang="0">
                  <a:pos x="176" y="132"/>
                </a:cxn>
                <a:cxn ang="0">
                  <a:pos x="293" y="189"/>
                </a:cxn>
                <a:cxn ang="0">
                  <a:pos x="341" y="222"/>
                </a:cxn>
                <a:cxn ang="0">
                  <a:pos x="377" y="219"/>
                </a:cxn>
                <a:cxn ang="0">
                  <a:pos x="377" y="180"/>
                </a:cxn>
                <a:cxn ang="0">
                  <a:pos x="260" y="126"/>
                </a:cxn>
                <a:cxn ang="0">
                  <a:pos x="113" y="51"/>
                </a:cxn>
                <a:cxn ang="0">
                  <a:pos x="41" y="9"/>
                </a:cxn>
                <a:cxn ang="0">
                  <a:pos x="2" y="9"/>
                </a:cxn>
              </a:cxnLst>
              <a:rect l="0" t="0" r="r" b="b"/>
              <a:pathLst>
                <a:path w="396" h="227">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32781" name="Freeform 13"/>
            <p:cNvSpPr>
              <a:spLocks/>
            </p:cNvSpPr>
            <p:nvPr/>
          </p:nvSpPr>
          <p:spPr bwMode="auto">
            <a:xfrm>
              <a:off x="2264" y="240"/>
              <a:ext cx="516" cy="223"/>
            </a:xfrm>
            <a:custGeom>
              <a:avLst/>
              <a:gdLst/>
              <a:ahLst/>
              <a:cxnLst>
                <a:cxn ang="0">
                  <a:pos x="3" y="10"/>
                </a:cxn>
                <a:cxn ang="0">
                  <a:pos x="105" y="97"/>
                </a:cxn>
                <a:cxn ang="0">
                  <a:pos x="243" y="178"/>
                </a:cxn>
                <a:cxn ang="0">
                  <a:pos x="357" y="217"/>
                </a:cxn>
                <a:cxn ang="0">
                  <a:pos x="498" y="214"/>
                </a:cxn>
                <a:cxn ang="0">
                  <a:pos x="468" y="187"/>
                </a:cxn>
                <a:cxn ang="0">
                  <a:pos x="309" y="136"/>
                </a:cxn>
                <a:cxn ang="0">
                  <a:pos x="123" y="34"/>
                </a:cxn>
                <a:cxn ang="0">
                  <a:pos x="3" y="10"/>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w="9525">
              <a:noFill/>
              <a:round/>
              <a:headEnd/>
              <a:tailEnd/>
            </a:ln>
            <a:effectLst/>
          </p:spPr>
          <p:txBody>
            <a:bodyPr wrap="none" anchor="ctr"/>
            <a:lstStyle/>
            <a:p>
              <a:endParaRPr lang="zh-CN" altLang="en-US"/>
            </a:p>
          </p:txBody>
        </p:sp>
        <p:sp>
          <p:nvSpPr>
            <p:cNvPr id="32782" name="Freeform 14"/>
            <p:cNvSpPr>
              <a:spLocks/>
            </p:cNvSpPr>
            <p:nvPr/>
          </p:nvSpPr>
          <p:spPr bwMode="auto">
            <a:xfrm>
              <a:off x="2723" y="324"/>
              <a:ext cx="414" cy="100"/>
            </a:xfrm>
            <a:custGeom>
              <a:avLst/>
              <a:gdLst/>
              <a:ahLst/>
              <a:cxnLst>
                <a:cxn ang="0">
                  <a:pos x="69" y="60"/>
                </a:cxn>
                <a:cxn ang="0">
                  <a:pos x="12" y="42"/>
                </a:cxn>
                <a:cxn ang="0">
                  <a:pos x="3" y="15"/>
                </a:cxn>
                <a:cxn ang="0">
                  <a:pos x="30" y="0"/>
                </a:cxn>
                <a:cxn ang="0">
                  <a:pos x="117" y="18"/>
                </a:cxn>
                <a:cxn ang="0">
                  <a:pos x="243" y="48"/>
                </a:cxn>
                <a:cxn ang="0">
                  <a:pos x="387" y="48"/>
                </a:cxn>
                <a:cxn ang="0">
                  <a:pos x="408" y="54"/>
                </a:cxn>
                <a:cxn ang="0">
                  <a:pos x="381" y="87"/>
                </a:cxn>
                <a:cxn ang="0">
                  <a:pos x="318" y="99"/>
                </a:cxn>
                <a:cxn ang="0">
                  <a:pos x="195" y="93"/>
                </a:cxn>
                <a:cxn ang="0">
                  <a:pos x="69" y="60"/>
                </a:cxn>
              </a:cxnLst>
              <a:rect l="0" t="0" r="r" b="b"/>
              <a:pathLst>
                <a:path w="414"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w="9525">
              <a:noFill/>
              <a:round/>
              <a:headEnd/>
              <a:tailEnd/>
            </a:ln>
            <a:effectLst/>
          </p:spPr>
          <p:txBody>
            <a:bodyPr wrap="none" anchor="ctr"/>
            <a:lstStyle/>
            <a:p>
              <a:endParaRPr lang="zh-CN" altLang="en-US"/>
            </a:p>
          </p:txBody>
        </p:sp>
        <p:sp>
          <p:nvSpPr>
            <p:cNvPr id="32783" name="Freeform 15"/>
            <p:cNvSpPr>
              <a:spLocks/>
            </p:cNvSpPr>
            <p:nvPr/>
          </p:nvSpPr>
          <p:spPr bwMode="auto">
            <a:xfrm>
              <a:off x="3165" y="375"/>
              <a:ext cx="150" cy="72"/>
            </a:xfrm>
            <a:custGeom>
              <a:avLst/>
              <a:gdLst/>
              <a:ahLst/>
              <a:cxnLst>
                <a:cxn ang="0">
                  <a:pos x="3" y="67"/>
                </a:cxn>
                <a:cxn ang="0">
                  <a:pos x="84" y="19"/>
                </a:cxn>
                <a:cxn ang="0">
                  <a:pos x="123" y="1"/>
                </a:cxn>
                <a:cxn ang="0">
                  <a:pos x="150" y="22"/>
                </a:cxn>
                <a:cxn ang="0">
                  <a:pos x="123" y="55"/>
                </a:cxn>
                <a:cxn ang="0">
                  <a:pos x="90" y="70"/>
                </a:cxn>
                <a:cxn ang="0">
                  <a:pos x="0" y="67"/>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w="9525">
              <a:noFill/>
              <a:round/>
              <a:headEnd/>
              <a:tailEnd/>
            </a:ln>
            <a:effectLst/>
          </p:spPr>
          <p:txBody>
            <a:bodyPr wrap="none" anchor="ctr"/>
            <a:lstStyle/>
            <a:p>
              <a:endParaRPr lang="zh-CN" altLang="en-US"/>
            </a:p>
          </p:txBody>
        </p:sp>
        <p:sp>
          <p:nvSpPr>
            <p:cNvPr id="32784" name="Freeform 16"/>
            <p:cNvSpPr>
              <a:spLocks/>
            </p:cNvSpPr>
            <p:nvPr/>
          </p:nvSpPr>
          <p:spPr bwMode="auto">
            <a:xfrm>
              <a:off x="3463" y="267"/>
              <a:ext cx="148" cy="91"/>
            </a:xfrm>
            <a:custGeom>
              <a:avLst/>
              <a:gdLst/>
              <a:ahLst/>
              <a:cxnLst>
                <a:cxn ang="0">
                  <a:pos x="1" y="69"/>
                </a:cxn>
                <a:cxn ang="0">
                  <a:pos x="25" y="51"/>
                </a:cxn>
                <a:cxn ang="0">
                  <a:pos x="100" y="9"/>
                </a:cxn>
                <a:cxn ang="0">
                  <a:pos x="133" y="3"/>
                </a:cxn>
                <a:cxn ang="0">
                  <a:pos x="136" y="27"/>
                </a:cxn>
                <a:cxn ang="0">
                  <a:pos x="61" y="75"/>
                </a:cxn>
                <a:cxn ang="0">
                  <a:pos x="19" y="90"/>
                </a:cxn>
                <a:cxn ang="0">
                  <a:pos x="1" y="69"/>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w="9525">
              <a:noFill/>
              <a:round/>
              <a:headEnd/>
              <a:tailEnd/>
            </a:ln>
            <a:effectLst/>
          </p:spPr>
          <p:txBody>
            <a:bodyPr wrap="none" anchor="ctr"/>
            <a:lstStyle/>
            <a:p>
              <a:endParaRPr lang="zh-CN" altLang="en-US"/>
            </a:p>
          </p:txBody>
        </p:sp>
        <p:sp>
          <p:nvSpPr>
            <p:cNvPr id="32785" name="Freeform 17"/>
            <p:cNvSpPr>
              <a:spLocks/>
            </p:cNvSpPr>
            <p:nvPr/>
          </p:nvSpPr>
          <p:spPr bwMode="auto">
            <a:xfrm>
              <a:off x="3580" y="58"/>
              <a:ext cx="938" cy="158"/>
            </a:xfrm>
            <a:custGeom>
              <a:avLst/>
              <a:gdLst/>
              <a:ahLst/>
              <a:cxnLst>
                <a:cxn ang="0">
                  <a:pos x="172" y="86"/>
                </a:cxn>
                <a:cxn ang="0">
                  <a:pos x="61" y="137"/>
                </a:cxn>
                <a:cxn ang="0">
                  <a:pos x="16" y="155"/>
                </a:cxn>
                <a:cxn ang="0">
                  <a:pos x="7" y="122"/>
                </a:cxn>
                <a:cxn ang="0">
                  <a:pos x="58" y="80"/>
                </a:cxn>
                <a:cxn ang="0">
                  <a:pos x="172" y="38"/>
                </a:cxn>
                <a:cxn ang="0">
                  <a:pos x="304" y="11"/>
                </a:cxn>
                <a:cxn ang="0">
                  <a:pos x="463" y="2"/>
                </a:cxn>
                <a:cxn ang="0">
                  <a:pos x="631" y="23"/>
                </a:cxn>
                <a:cxn ang="0">
                  <a:pos x="796" y="53"/>
                </a:cxn>
                <a:cxn ang="0">
                  <a:pos x="841" y="47"/>
                </a:cxn>
                <a:cxn ang="0">
                  <a:pos x="907" y="71"/>
                </a:cxn>
                <a:cxn ang="0">
                  <a:pos x="919" y="101"/>
                </a:cxn>
                <a:cxn ang="0">
                  <a:pos x="793" y="98"/>
                </a:cxn>
                <a:cxn ang="0">
                  <a:pos x="634" y="62"/>
                </a:cxn>
                <a:cxn ang="0">
                  <a:pos x="439" y="38"/>
                </a:cxn>
                <a:cxn ang="0">
                  <a:pos x="238" y="59"/>
                </a:cxn>
                <a:cxn ang="0">
                  <a:pos x="172" y="86"/>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w="9525">
              <a:noFill/>
              <a:round/>
              <a:headEnd/>
              <a:tailEnd/>
            </a:ln>
            <a:effectLst/>
          </p:spPr>
          <p:txBody>
            <a:bodyPr wrap="none" anchor="ctr"/>
            <a:lstStyle/>
            <a:p>
              <a:endParaRPr lang="zh-CN" altLang="en-US"/>
            </a:p>
          </p:txBody>
        </p:sp>
        <p:sp>
          <p:nvSpPr>
            <p:cNvPr id="32786" name="Freeform 18"/>
            <p:cNvSpPr>
              <a:spLocks/>
            </p:cNvSpPr>
            <p:nvPr/>
          </p:nvSpPr>
          <p:spPr bwMode="auto">
            <a:xfrm>
              <a:off x="3686" y="145"/>
              <a:ext cx="372" cy="98"/>
            </a:xfrm>
            <a:custGeom>
              <a:avLst/>
              <a:gdLst/>
              <a:ahLst/>
              <a:cxnLst>
                <a:cxn ang="0">
                  <a:pos x="18" y="47"/>
                </a:cxn>
                <a:cxn ang="0">
                  <a:pos x="141" y="17"/>
                </a:cxn>
                <a:cxn ang="0">
                  <a:pos x="246" y="2"/>
                </a:cxn>
                <a:cxn ang="0">
                  <a:pos x="351" y="5"/>
                </a:cxn>
                <a:cxn ang="0">
                  <a:pos x="372" y="23"/>
                </a:cxn>
                <a:cxn ang="0">
                  <a:pos x="354" y="44"/>
                </a:cxn>
                <a:cxn ang="0">
                  <a:pos x="264" y="50"/>
                </a:cxn>
                <a:cxn ang="0">
                  <a:pos x="168" y="53"/>
                </a:cxn>
                <a:cxn ang="0">
                  <a:pos x="72" y="77"/>
                </a:cxn>
                <a:cxn ang="0">
                  <a:pos x="15" y="95"/>
                </a:cxn>
                <a:cxn ang="0">
                  <a:pos x="0" y="56"/>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w="9525">
              <a:noFill/>
              <a:round/>
              <a:headEnd/>
              <a:tailEnd/>
            </a:ln>
            <a:effectLst/>
          </p:spPr>
          <p:txBody>
            <a:bodyPr wrap="none" anchor="ctr"/>
            <a:lstStyle/>
            <a:p>
              <a:endParaRPr lang="zh-CN" altLang="en-US"/>
            </a:p>
          </p:txBody>
        </p:sp>
        <p:sp>
          <p:nvSpPr>
            <p:cNvPr id="32787" name="Freeform 19"/>
            <p:cNvSpPr>
              <a:spLocks/>
            </p:cNvSpPr>
            <p:nvPr/>
          </p:nvSpPr>
          <p:spPr bwMode="auto">
            <a:xfrm>
              <a:off x="3618" y="308"/>
              <a:ext cx="318" cy="158"/>
            </a:xfrm>
            <a:custGeom>
              <a:avLst/>
              <a:gdLst/>
              <a:ahLst/>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a:noFill/>
              <a:round/>
              <a:headEnd/>
              <a:tailEnd/>
            </a:ln>
            <a:effectLst/>
          </p:spPr>
          <p:txBody>
            <a:bodyPr wrap="none" anchor="ctr"/>
            <a:lstStyle/>
            <a:p>
              <a:endParaRPr lang="zh-CN" altLang="en-US"/>
            </a:p>
          </p:txBody>
        </p:sp>
        <p:sp>
          <p:nvSpPr>
            <p:cNvPr id="32788" name="Freeform 20"/>
            <p:cNvSpPr>
              <a:spLocks/>
            </p:cNvSpPr>
            <p:nvPr/>
          </p:nvSpPr>
          <p:spPr bwMode="auto">
            <a:xfrm>
              <a:off x="3413" y="291"/>
              <a:ext cx="380" cy="174"/>
            </a:xfrm>
            <a:custGeom>
              <a:avLst/>
              <a:gdLst/>
              <a:ahLst/>
              <a:cxnLst>
                <a:cxn ang="0">
                  <a:pos x="3" y="165"/>
                </a:cxn>
                <a:cxn ang="0">
                  <a:pos x="129" y="93"/>
                </a:cxn>
                <a:cxn ang="0">
                  <a:pos x="261" y="30"/>
                </a:cxn>
                <a:cxn ang="0">
                  <a:pos x="351" y="0"/>
                </a:cxn>
                <a:cxn ang="0">
                  <a:pos x="378" y="27"/>
                </a:cxn>
                <a:cxn ang="0">
                  <a:pos x="336" y="51"/>
                </a:cxn>
                <a:cxn ang="0">
                  <a:pos x="291" y="60"/>
                </a:cxn>
                <a:cxn ang="0">
                  <a:pos x="240" y="75"/>
                </a:cxn>
                <a:cxn ang="0">
                  <a:pos x="189" y="120"/>
                </a:cxn>
                <a:cxn ang="0">
                  <a:pos x="102" y="174"/>
                </a:cxn>
                <a:cxn ang="0">
                  <a:pos x="0" y="162"/>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w="9525">
              <a:noFill/>
              <a:round/>
              <a:headEnd/>
              <a:tailEnd/>
            </a:ln>
            <a:effectLst/>
          </p:spPr>
          <p:txBody>
            <a:bodyPr wrap="none" anchor="ctr"/>
            <a:lstStyle/>
            <a:p>
              <a:endParaRPr lang="zh-CN" altLang="en-US"/>
            </a:p>
          </p:txBody>
        </p:sp>
        <p:sp>
          <p:nvSpPr>
            <p:cNvPr id="32789" name="Freeform 21"/>
            <p:cNvSpPr>
              <a:spLocks/>
            </p:cNvSpPr>
            <p:nvPr/>
          </p:nvSpPr>
          <p:spPr bwMode="auto">
            <a:xfrm>
              <a:off x="4178" y="187"/>
              <a:ext cx="523" cy="69"/>
            </a:xfrm>
            <a:custGeom>
              <a:avLst/>
              <a:gdLst/>
              <a:ahLst/>
              <a:cxnLst>
                <a:cxn ang="0">
                  <a:pos x="84" y="11"/>
                </a:cxn>
                <a:cxn ang="0">
                  <a:pos x="27" y="5"/>
                </a:cxn>
                <a:cxn ang="0">
                  <a:pos x="9" y="35"/>
                </a:cxn>
                <a:cxn ang="0">
                  <a:pos x="81" y="56"/>
                </a:cxn>
                <a:cxn ang="0">
                  <a:pos x="255" y="68"/>
                </a:cxn>
                <a:cxn ang="0">
                  <a:pos x="432" y="50"/>
                </a:cxn>
                <a:cxn ang="0">
                  <a:pos x="513" y="5"/>
                </a:cxn>
                <a:cxn ang="0">
                  <a:pos x="372" y="20"/>
                </a:cxn>
                <a:cxn ang="0">
                  <a:pos x="141" y="14"/>
                </a:cxn>
                <a:cxn ang="0">
                  <a:pos x="84" y="11"/>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w="9525">
              <a:noFill/>
              <a:round/>
              <a:headEnd/>
              <a:tailEnd/>
            </a:ln>
            <a:effectLst/>
          </p:spPr>
          <p:txBody>
            <a:bodyPr wrap="none" anchor="ctr"/>
            <a:lstStyle/>
            <a:p>
              <a:endParaRPr lang="zh-CN" altLang="en-US"/>
            </a:p>
          </p:txBody>
        </p:sp>
        <p:sp>
          <p:nvSpPr>
            <p:cNvPr id="32790" name="Freeform 22"/>
            <p:cNvSpPr>
              <a:spLocks/>
            </p:cNvSpPr>
            <p:nvPr/>
          </p:nvSpPr>
          <p:spPr bwMode="auto">
            <a:xfrm>
              <a:off x="4689" y="186"/>
              <a:ext cx="537" cy="120"/>
            </a:xfrm>
            <a:custGeom>
              <a:avLst/>
              <a:gdLst/>
              <a:ahLst/>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32791" name="Freeform 23"/>
            <p:cNvSpPr>
              <a:spLocks/>
            </p:cNvSpPr>
            <p:nvPr/>
          </p:nvSpPr>
          <p:spPr bwMode="auto">
            <a:xfrm>
              <a:off x="4968" y="312"/>
              <a:ext cx="800" cy="143"/>
            </a:xfrm>
            <a:custGeom>
              <a:avLst/>
              <a:gdLst/>
              <a:ahLst/>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headEnd/>
              <a:tailEnd/>
            </a:ln>
            <a:effectLst/>
          </p:spPr>
          <p:txBody>
            <a:bodyPr wrap="none" anchor="ctr"/>
            <a:lstStyle/>
            <a:p>
              <a:endParaRPr lang="zh-CN" altLang="en-US"/>
            </a:p>
          </p:txBody>
        </p:sp>
        <p:sp>
          <p:nvSpPr>
            <p:cNvPr id="32792" name="Freeform 24"/>
            <p:cNvSpPr>
              <a:spLocks/>
            </p:cNvSpPr>
            <p:nvPr/>
          </p:nvSpPr>
          <p:spPr bwMode="auto">
            <a:xfrm>
              <a:off x="5318" y="240"/>
              <a:ext cx="402" cy="115"/>
            </a:xfrm>
            <a:custGeom>
              <a:avLst/>
              <a:gdLst/>
              <a:ahLst/>
              <a:cxnLst>
                <a:cxn ang="0">
                  <a:pos x="402" y="0"/>
                </a:cxn>
                <a:cxn ang="0">
                  <a:pos x="384" y="12"/>
                </a:cxn>
                <a:cxn ang="0">
                  <a:pos x="276" y="51"/>
                </a:cxn>
                <a:cxn ang="0">
                  <a:pos x="165" y="66"/>
                </a:cxn>
                <a:cxn ang="0">
                  <a:pos x="51" y="57"/>
                </a:cxn>
                <a:cxn ang="0">
                  <a:pos x="15" y="54"/>
                </a:cxn>
                <a:cxn ang="0">
                  <a:pos x="3" y="69"/>
                </a:cxn>
                <a:cxn ang="0">
                  <a:pos x="9" y="93"/>
                </a:cxn>
                <a:cxn ang="0">
                  <a:pos x="54" y="102"/>
                </a:cxn>
                <a:cxn ang="0">
                  <a:pos x="198" y="111"/>
                </a:cxn>
                <a:cxn ang="0">
                  <a:pos x="336" y="75"/>
                </a:cxn>
                <a:cxn ang="0">
                  <a:pos x="375" y="54"/>
                </a:cxn>
                <a:cxn ang="0">
                  <a:pos x="402" y="0"/>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w="9525">
              <a:noFill/>
              <a:round/>
              <a:headEnd/>
              <a:tailEnd/>
            </a:ln>
            <a:effectLst/>
          </p:spPr>
          <p:txBody>
            <a:bodyPr wrap="none" anchor="ctr"/>
            <a:lstStyle/>
            <a:p>
              <a:endParaRPr lang="zh-CN" altLang="en-US"/>
            </a:p>
          </p:txBody>
        </p:sp>
      </p:grpSp>
      <p:sp>
        <p:nvSpPr>
          <p:cNvPr id="32797" name="Rectangle 29"/>
          <p:cNvSpPr>
            <a:spLocks noGrp="1" noChangeArrowheads="1"/>
          </p:cNvSpPr>
          <p:nvPr>
            <p:ph type="ctrTitle"/>
          </p:nvPr>
        </p:nvSpPr>
        <p:spPr>
          <a:xfrm>
            <a:off x="685800" y="2286000"/>
            <a:ext cx="7772400" cy="1143000"/>
          </a:xfrm>
        </p:spPr>
        <p:txBody>
          <a:bodyPr/>
          <a:lstStyle>
            <a:lvl1pPr>
              <a:defRPr>
                <a:cs typeface="Tahoma" pitchFamily="34" charset="0"/>
              </a:defRPr>
            </a:lvl1pPr>
          </a:lstStyle>
          <a:p>
            <a:r>
              <a:rPr lang="zh-CN" altLang="en-US" smtClean="0"/>
              <a:t>单击此处编辑母版标题样式</a:t>
            </a:r>
            <a:endParaRPr lang="zh-CN" altLang="en-US"/>
          </a:p>
        </p:txBody>
      </p:sp>
      <p:sp>
        <p:nvSpPr>
          <p:cNvPr id="32798" name="Rectangle 30"/>
          <p:cNvSpPr>
            <a:spLocks noGrp="1" noChangeArrowheads="1"/>
          </p:cNvSpPr>
          <p:nvPr>
            <p:ph type="subTitle" idx="1"/>
          </p:nvPr>
        </p:nvSpPr>
        <p:spPr>
          <a:xfrm>
            <a:off x="1371600" y="4114800"/>
            <a:ext cx="6400800" cy="1752600"/>
          </a:xfrm>
        </p:spPr>
        <p:txBody>
          <a:bodyPr/>
          <a:lstStyle>
            <a:lvl1pPr marL="0" indent="0" algn="ctr">
              <a:buFontTx/>
              <a:buNone/>
              <a:defRPr>
                <a:cs typeface="Tahoma" pitchFamily="34" charset="0"/>
              </a:defRPr>
            </a:lvl1pPr>
          </a:lstStyle>
          <a:p>
            <a:r>
              <a:rPr lang="zh-CN" altLang="en-US" smtClean="0"/>
              <a:t>单击此处编辑母版副标题样式</a:t>
            </a:r>
            <a:endParaRPr lang="zh-CN" altLang="en-US"/>
          </a:p>
        </p:txBody>
      </p:sp>
      <p:sp>
        <p:nvSpPr>
          <p:cNvPr id="32799" name="Rectangle 31"/>
          <p:cNvSpPr>
            <a:spLocks noGrp="1" noChangeArrowheads="1"/>
          </p:cNvSpPr>
          <p:nvPr>
            <p:ph type="dt" sz="half" idx="2"/>
          </p:nvPr>
        </p:nvSpPr>
        <p:spPr>
          <a:xfrm>
            <a:off x="685800" y="6248400"/>
            <a:ext cx="1905000" cy="457200"/>
          </a:xfrm>
        </p:spPr>
        <p:txBody>
          <a:bodyPr/>
          <a:lstStyle>
            <a:lvl1pPr>
              <a:defRPr>
                <a:latin typeface="Tahoma" pitchFamily="34" charset="0"/>
              </a:defRPr>
            </a:lvl1pPr>
          </a:lstStyle>
          <a:p>
            <a:fld id="{530820CF-B880-4189-942D-D702A7CBA730}" type="datetimeFigureOut">
              <a:rPr lang="zh-CN" altLang="en-US" smtClean="0"/>
              <a:pPr/>
              <a:t>2011-7-5</a:t>
            </a:fld>
            <a:endParaRPr lang="zh-CN" altLang="en-US"/>
          </a:p>
        </p:txBody>
      </p:sp>
      <p:sp>
        <p:nvSpPr>
          <p:cNvPr id="32800" name="Rectangle 32"/>
          <p:cNvSpPr>
            <a:spLocks noGrp="1" noChangeArrowheads="1"/>
          </p:cNvSpPr>
          <p:nvPr>
            <p:ph type="ftr" sz="quarter" idx="3"/>
          </p:nvPr>
        </p:nvSpPr>
        <p:spPr>
          <a:xfrm>
            <a:off x="3124200" y="6248400"/>
            <a:ext cx="2895600" cy="457200"/>
          </a:xfrm>
        </p:spPr>
        <p:txBody>
          <a:bodyPr/>
          <a:lstStyle>
            <a:lvl1pPr>
              <a:defRPr>
                <a:latin typeface="Tahoma" pitchFamily="34" charset="0"/>
              </a:defRPr>
            </a:lvl1pPr>
          </a:lstStyle>
          <a:p>
            <a:endParaRPr lang="zh-CN" altLang="en-US"/>
          </a:p>
        </p:txBody>
      </p:sp>
      <p:sp>
        <p:nvSpPr>
          <p:cNvPr id="32801" name="Rectangle 33"/>
          <p:cNvSpPr>
            <a:spLocks noGrp="1" noChangeArrowheads="1"/>
          </p:cNvSpPr>
          <p:nvPr>
            <p:ph type="sldNum" sz="quarter" idx="4"/>
          </p:nvPr>
        </p:nvSpPr>
        <p:spPr>
          <a:xfrm>
            <a:off x="6553200" y="6248400"/>
            <a:ext cx="1905000" cy="457200"/>
          </a:xfrm>
        </p:spPr>
        <p:txBody>
          <a:bodyPr/>
          <a:lstStyle>
            <a:lvl1pPr>
              <a:defRPr>
                <a:latin typeface="Tahoma" pitchFamily="34" charset="0"/>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2011-7-5</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7620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7620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2011-7-5</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2011-7-5</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2011-7-5</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2133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2133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2011-7-5</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30820CF-B880-4189-942D-D702A7CBA730}" type="datetimeFigureOut">
              <a:rPr lang="zh-CN" altLang="en-US" smtClean="0"/>
              <a:pPr/>
              <a:t>2011-7-5</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530820CF-B880-4189-942D-D702A7CBA730}" type="datetimeFigureOut">
              <a:rPr lang="zh-CN" altLang="en-US" smtClean="0"/>
              <a:pPr/>
              <a:t>2011-7-5</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30820CF-B880-4189-942D-D702A7CBA730}" type="datetimeFigureOut">
              <a:rPr lang="zh-CN" altLang="en-US" smtClean="0"/>
              <a:pPr/>
              <a:t>2011-7-5</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2011-7-5</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2011-7-5</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tile tx="0" ty="0" sx="100000" sy="100000" flip="none" algn="tl"/>
        </a:blipFill>
        <a:effectLst/>
      </p:bgPr>
    </p:bg>
    <p:spTree>
      <p:nvGrpSpPr>
        <p:cNvPr id="1" name=""/>
        <p:cNvGrpSpPr/>
        <p:nvPr/>
      </p:nvGrpSpPr>
      <p:grpSpPr>
        <a:xfrm>
          <a:off x="0" y="0"/>
          <a:ext cx="0" cy="0"/>
          <a:chOff x="0" y="0"/>
          <a:chExt cx="0" cy="0"/>
        </a:xfrm>
      </p:grpSpPr>
      <p:grpSp>
        <p:nvGrpSpPr>
          <p:cNvPr id="2" name="Group 34"/>
          <p:cNvGrpSpPr>
            <a:grpSpLocks/>
          </p:cNvGrpSpPr>
          <p:nvPr/>
        </p:nvGrpSpPr>
        <p:grpSpPr bwMode="auto">
          <a:xfrm>
            <a:off x="0" y="0"/>
            <a:ext cx="9169400" cy="6615113"/>
            <a:chOff x="0" y="0"/>
            <a:chExt cx="5776" cy="4167"/>
          </a:xfrm>
        </p:grpSpPr>
        <p:grpSp>
          <p:nvGrpSpPr>
            <p:cNvPr id="3" name="Group 7"/>
            <p:cNvGrpSpPr>
              <a:grpSpLocks/>
            </p:cNvGrpSpPr>
            <p:nvPr/>
          </p:nvGrpSpPr>
          <p:grpSpPr bwMode="auto">
            <a:xfrm>
              <a:off x="0" y="0"/>
              <a:ext cx="5768" cy="477"/>
              <a:chOff x="0" y="0"/>
              <a:chExt cx="5768" cy="477"/>
            </a:xfrm>
          </p:grpSpPr>
          <p:sp>
            <p:nvSpPr>
              <p:cNvPr id="1032" name="Freeform 8"/>
              <p:cNvSpPr>
                <a:spLocks/>
              </p:cNvSpPr>
              <p:nvPr/>
            </p:nvSpPr>
            <p:spPr bwMode="auto">
              <a:xfrm>
                <a:off x="5" y="0"/>
                <a:ext cx="5763" cy="477"/>
              </a:xfrm>
              <a:custGeom>
                <a:avLst/>
                <a:gdLst/>
                <a:ahLst/>
                <a:cxnLst>
                  <a:cxn ang="0">
                    <a:pos x="0" y="450"/>
                  </a:cxn>
                  <a:cxn ang="0">
                    <a:pos x="3" y="0"/>
                  </a:cxn>
                  <a:cxn ang="0">
                    <a:pos x="5763" y="0"/>
                  </a:cxn>
                  <a:cxn ang="0">
                    <a:pos x="5763" y="465"/>
                  </a:cxn>
                  <a:cxn ang="0">
                    <a:pos x="4821" y="477"/>
                  </a:cxn>
                  <a:cxn ang="0">
                    <a:pos x="4326" y="447"/>
                  </a:cxn>
                  <a:cxn ang="0">
                    <a:pos x="3783" y="465"/>
                  </a:cxn>
                  <a:cxn ang="0">
                    <a:pos x="3417" y="456"/>
                  </a:cxn>
                  <a:cxn ang="0">
                    <a:pos x="2973" y="459"/>
                  </a:cxn>
                  <a:cxn ang="0">
                    <a:pos x="2451" y="453"/>
                  </a:cxn>
                  <a:cxn ang="0">
                    <a:pos x="2289" y="441"/>
                  </a:cxn>
                  <a:cxn ang="0">
                    <a:pos x="2010" y="453"/>
                  </a:cxn>
                  <a:cxn ang="0">
                    <a:pos x="1827" y="450"/>
                  </a:cxn>
                  <a:cxn ang="0">
                    <a:pos x="1215" y="465"/>
                  </a:cxn>
                  <a:cxn ang="0">
                    <a:pos x="660" y="456"/>
                  </a:cxn>
                  <a:cxn ang="0">
                    <a:pos x="0" y="450"/>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000"/>
                </a:schemeClr>
              </a:solidFill>
              <a:ln w="9525">
                <a:noFill/>
                <a:round/>
                <a:headEnd/>
                <a:tailEnd/>
              </a:ln>
              <a:effectLst/>
            </p:spPr>
            <p:txBody>
              <a:bodyPr wrap="none" anchor="ctr"/>
              <a:lstStyle/>
              <a:p>
                <a:endParaRPr lang="zh-CN" altLang="en-US"/>
              </a:p>
            </p:txBody>
          </p:sp>
          <p:sp>
            <p:nvSpPr>
              <p:cNvPr id="1033" name="Freeform 9"/>
              <p:cNvSpPr>
                <a:spLocks/>
              </p:cNvSpPr>
              <p:nvPr/>
            </p:nvSpPr>
            <p:spPr bwMode="auto">
              <a:xfrm>
                <a:off x="0" y="98"/>
                <a:ext cx="256" cy="253"/>
              </a:xfrm>
              <a:custGeom>
                <a:avLst/>
                <a:gdLst/>
                <a:ahLst/>
                <a:cxnLst>
                  <a:cxn ang="0">
                    <a:pos x="8" y="190"/>
                  </a:cxn>
                  <a:cxn ang="0">
                    <a:pos x="71" y="115"/>
                  </a:cxn>
                  <a:cxn ang="0">
                    <a:pos x="203" y="16"/>
                  </a:cxn>
                  <a:cxn ang="0">
                    <a:pos x="251" y="19"/>
                  </a:cxn>
                  <a:cxn ang="0">
                    <a:pos x="236" y="46"/>
                  </a:cxn>
                  <a:cxn ang="0">
                    <a:pos x="176" y="82"/>
                  </a:cxn>
                  <a:cxn ang="0">
                    <a:pos x="92" y="154"/>
                  </a:cxn>
                  <a:cxn ang="0">
                    <a:pos x="23" y="247"/>
                  </a:cxn>
                  <a:cxn ang="0">
                    <a:pos x="8" y="190"/>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1034" name="Freeform 10"/>
              <p:cNvSpPr>
                <a:spLocks/>
              </p:cNvSpPr>
              <p:nvPr/>
            </p:nvSpPr>
            <p:spPr bwMode="auto">
              <a:xfrm>
                <a:off x="56" y="0"/>
                <a:ext cx="708" cy="459"/>
              </a:xfrm>
              <a:custGeom>
                <a:avLst/>
                <a:gdLst/>
                <a:ahLst/>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a:noFill/>
                <a:round/>
                <a:headEnd/>
                <a:tailEnd/>
              </a:ln>
              <a:effectLst/>
            </p:spPr>
            <p:txBody>
              <a:bodyPr wrap="none" anchor="ctr"/>
              <a:lstStyle/>
              <a:p>
                <a:endParaRPr lang="zh-CN" altLang="en-US"/>
              </a:p>
            </p:txBody>
          </p:sp>
          <p:sp>
            <p:nvSpPr>
              <p:cNvPr id="1035" name="Freeform 11"/>
              <p:cNvSpPr>
                <a:spLocks/>
              </p:cNvSpPr>
              <p:nvPr/>
            </p:nvSpPr>
            <p:spPr bwMode="auto">
              <a:xfrm>
                <a:off x="131" y="269"/>
                <a:ext cx="251" cy="194"/>
              </a:xfrm>
              <a:custGeom>
                <a:avLst/>
                <a:gdLst/>
                <a:ahLst/>
                <a:cxnLst>
                  <a:cxn ang="0">
                    <a:pos x="21" y="163"/>
                  </a:cxn>
                  <a:cxn ang="0">
                    <a:pos x="9" y="184"/>
                  </a:cxn>
                  <a:cxn ang="0">
                    <a:pos x="75" y="103"/>
                  </a:cxn>
                  <a:cxn ang="0">
                    <a:pos x="165" y="28"/>
                  </a:cxn>
                  <a:cxn ang="0">
                    <a:pos x="207" y="7"/>
                  </a:cxn>
                  <a:cxn ang="0">
                    <a:pos x="246" y="4"/>
                  </a:cxn>
                  <a:cxn ang="0">
                    <a:pos x="237" y="34"/>
                  </a:cxn>
                  <a:cxn ang="0">
                    <a:pos x="183" y="61"/>
                  </a:cxn>
                  <a:cxn ang="0">
                    <a:pos x="108" y="124"/>
                  </a:cxn>
                  <a:cxn ang="0">
                    <a:pos x="54" y="190"/>
                  </a:cxn>
                  <a:cxn ang="0">
                    <a:pos x="6" y="184"/>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1036" name="Freeform 12"/>
              <p:cNvSpPr>
                <a:spLocks/>
              </p:cNvSpPr>
              <p:nvPr/>
            </p:nvSpPr>
            <p:spPr bwMode="auto">
              <a:xfrm>
                <a:off x="341" y="0"/>
                <a:ext cx="159" cy="72"/>
              </a:xfrm>
              <a:custGeom>
                <a:avLst/>
                <a:gdLst/>
                <a:ahLst/>
                <a:cxnLst>
                  <a:cxn ang="0">
                    <a:pos x="99" y="0"/>
                  </a:cxn>
                  <a:cxn ang="0">
                    <a:pos x="15" y="36"/>
                  </a:cxn>
                  <a:cxn ang="0">
                    <a:pos x="6" y="60"/>
                  </a:cxn>
                  <a:cxn ang="0">
                    <a:pos x="36" y="69"/>
                  </a:cxn>
                  <a:cxn ang="0">
                    <a:pos x="87" y="42"/>
                  </a:cxn>
                  <a:cxn ang="0">
                    <a:pos x="159" y="0"/>
                  </a:cxn>
                  <a:cxn ang="0">
                    <a:pos x="99" y="0"/>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1037" name="Freeform 13"/>
              <p:cNvSpPr>
                <a:spLocks/>
              </p:cNvSpPr>
              <p:nvPr/>
            </p:nvSpPr>
            <p:spPr bwMode="auto">
              <a:xfrm>
                <a:off x="488" y="0"/>
                <a:ext cx="455" cy="216"/>
              </a:xfrm>
              <a:custGeom>
                <a:avLst/>
                <a:gdLst/>
                <a:ahLst/>
                <a:cxnLst>
                  <a:cxn ang="0">
                    <a:pos x="395" y="0"/>
                  </a:cxn>
                  <a:cxn ang="0">
                    <a:pos x="338" y="48"/>
                  </a:cxn>
                  <a:cxn ang="0">
                    <a:pos x="242" y="102"/>
                  </a:cxn>
                  <a:cxn ang="0">
                    <a:pos x="104" y="147"/>
                  </a:cxn>
                  <a:cxn ang="0">
                    <a:pos x="35" y="168"/>
                  </a:cxn>
                  <a:cxn ang="0">
                    <a:pos x="8" y="192"/>
                  </a:cxn>
                  <a:cxn ang="0">
                    <a:pos x="8" y="213"/>
                  </a:cxn>
                  <a:cxn ang="0">
                    <a:pos x="59" y="213"/>
                  </a:cxn>
                  <a:cxn ang="0">
                    <a:pos x="86" y="192"/>
                  </a:cxn>
                  <a:cxn ang="0">
                    <a:pos x="173" y="159"/>
                  </a:cxn>
                  <a:cxn ang="0">
                    <a:pos x="299" y="126"/>
                  </a:cxn>
                  <a:cxn ang="0">
                    <a:pos x="392" y="72"/>
                  </a:cxn>
                  <a:cxn ang="0">
                    <a:pos x="455" y="0"/>
                  </a:cxn>
                  <a:cxn ang="0">
                    <a:pos x="395" y="0"/>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w="9525">
                <a:noFill/>
                <a:round/>
                <a:headEnd/>
                <a:tailEnd/>
              </a:ln>
              <a:effectLst/>
            </p:spPr>
            <p:txBody>
              <a:bodyPr wrap="none" anchor="ctr"/>
              <a:lstStyle/>
              <a:p>
                <a:endParaRPr lang="zh-CN" altLang="en-US"/>
              </a:p>
            </p:txBody>
          </p:sp>
          <p:sp>
            <p:nvSpPr>
              <p:cNvPr id="1038" name="Freeform 14"/>
              <p:cNvSpPr>
                <a:spLocks/>
              </p:cNvSpPr>
              <p:nvPr/>
            </p:nvSpPr>
            <p:spPr bwMode="auto">
              <a:xfrm>
                <a:off x="1448" y="37"/>
                <a:ext cx="414" cy="108"/>
              </a:xfrm>
              <a:custGeom>
                <a:avLst/>
                <a:gdLst/>
                <a:ahLst/>
                <a:cxnLst>
                  <a:cxn ang="0">
                    <a:pos x="0" y="11"/>
                  </a:cxn>
                  <a:cxn ang="0">
                    <a:pos x="24" y="11"/>
                  </a:cxn>
                  <a:cxn ang="0">
                    <a:pos x="156" y="2"/>
                  </a:cxn>
                  <a:cxn ang="0">
                    <a:pos x="288" y="23"/>
                  </a:cxn>
                  <a:cxn ang="0">
                    <a:pos x="384" y="53"/>
                  </a:cxn>
                  <a:cxn ang="0">
                    <a:pos x="411" y="74"/>
                  </a:cxn>
                  <a:cxn ang="0">
                    <a:pos x="405" y="104"/>
                  </a:cxn>
                  <a:cxn ang="0">
                    <a:pos x="363" y="101"/>
                  </a:cxn>
                  <a:cxn ang="0">
                    <a:pos x="294" y="77"/>
                  </a:cxn>
                  <a:cxn ang="0">
                    <a:pos x="174" y="50"/>
                  </a:cxn>
                  <a:cxn ang="0">
                    <a:pos x="72" y="62"/>
                  </a:cxn>
                  <a:cxn ang="0">
                    <a:pos x="36" y="59"/>
                  </a:cxn>
                  <a:cxn ang="0">
                    <a:pos x="0" y="11"/>
                  </a:cxn>
                </a:cxnLst>
                <a:rect l="0" t="0" r="r" b="b"/>
                <a:pathLst>
                  <a:path w="414"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w="9525">
                <a:noFill/>
                <a:round/>
                <a:headEnd/>
                <a:tailEnd/>
              </a:ln>
              <a:effectLst/>
            </p:spPr>
            <p:txBody>
              <a:bodyPr wrap="none" anchor="ctr"/>
              <a:lstStyle/>
              <a:p>
                <a:endParaRPr lang="zh-CN" altLang="en-US"/>
              </a:p>
            </p:txBody>
          </p:sp>
          <p:sp>
            <p:nvSpPr>
              <p:cNvPr id="1039" name="Freeform 15"/>
              <p:cNvSpPr>
                <a:spLocks/>
              </p:cNvSpPr>
              <p:nvPr/>
            </p:nvSpPr>
            <p:spPr bwMode="auto">
              <a:xfrm>
                <a:off x="1790" y="0"/>
                <a:ext cx="520" cy="225"/>
              </a:xfrm>
              <a:custGeom>
                <a:avLst/>
                <a:gdLst/>
                <a:ahLst/>
                <a:cxnLst>
                  <a:cxn ang="0">
                    <a:pos x="42" y="0"/>
                  </a:cxn>
                  <a:cxn ang="0">
                    <a:pos x="12" y="24"/>
                  </a:cxn>
                  <a:cxn ang="0">
                    <a:pos x="114" y="54"/>
                  </a:cxn>
                  <a:cxn ang="0">
                    <a:pos x="240" y="117"/>
                  </a:cxn>
                  <a:cxn ang="0">
                    <a:pos x="333" y="153"/>
                  </a:cxn>
                  <a:cxn ang="0">
                    <a:pos x="438" y="219"/>
                  </a:cxn>
                  <a:cxn ang="0">
                    <a:pos x="426" y="192"/>
                  </a:cxn>
                  <a:cxn ang="0">
                    <a:pos x="441" y="180"/>
                  </a:cxn>
                  <a:cxn ang="0">
                    <a:pos x="519" y="216"/>
                  </a:cxn>
                  <a:cxn ang="0">
                    <a:pos x="450" y="162"/>
                  </a:cxn>
                  <a:cxn ang="0">
                    <a:pos x="381" y="135"/>
                  </a:cxn>
                  <a:cxn ang="0">
                    <a:pos x="285" y="84"/>
                  </a:cxn>
                  <a:cxn ang="0">
                    <a:pos x="186" y="18"/>
                  </a:cxn>
                  <a:cxn ang="0">
                    <a:pos x="123" y="0"/>
                  </a:cxn>
                  <a:cxn ang="0">
                    <a:pos x="42" y="0"/>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1040" name="Freeform 16"/>
              <p:cNvSpPr>
                <a:spLocks/>
              </p:cNvSpPr>
              <p:nvPr/>
            </p:nvSpPr>
            <p:spPr bwMode="auto">
              <a:xfrm>
                <a:off x="1943" y="154"/>
                <a:ext cx="431" cy="233"/>
              </a:xfrm>
              <a:custGeom>
                <a:avLst/>
                <a:gdLst/>
                <a:ahLst/>
                <a:cxnLst>
                  <a:cxn ang="0">
                    <a:pos x="6" y="38"/>
                  </a:cxn>
                  <a:cxn ang="0">
                    <a:pos x="9" y="20"/>
                  </a:cxn>
                  <a:cxn ang="0">
                    <a:pos x="42" y="2"/>
                  </a:cxn>
                  <a:cxn ang="0">
                    <a:pos x="90" y="35"/>
                  </a:cxn>
                  <a:cxn ang="0">
                    <a:pos x="189" y="89"/>
                  </a:cxn>
                  <a:cxn ang="0">
                    <a:pos x="288" y="140"/>
                  </a:cxn>
                  <a:cxn ang="0">
                    <a:pos x="375" y="176"/>
                  </a:cxn>
                  <a:cxn ang="0">
                    <a:pos x="396" y="176"/>
                  </a:cxn>
                  <a:cxn ang="0">
                    <a:pos x="429" y="212"/>
                  </a:cxn>
                  <a:cxn ang="0">
                    <a:pos x="408" y="233"/>
                  </a:cxn>
                  <a:cxn ang="0">
                    <a:pos x="333" y="212"/>
                  </a:cxn>
                  <a:cxn ang="0">
                    <a:pos x="186" y="143"/>
                  </a:cxn>
                  <a:cxn ang="0">
                    <a:pos x="48" y="68"/>
                  </a:cxn>
                  <a:cxn ang="0">
                    <a:pos x="6" y="38"/>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1041" name="Freeform 17"/>
              <p:cNvSpPr>
                <a:spLocks/>
              </p:cNvSpPr>
              <p:nvPr/>
            </p:nvSpPr>
            <p:spPr bwMode="auto">
              <a:xfrm>
                <a:off x="2262" y="87"/>
                <a:ext cx="396" cy="227"/>
              </a:xfrm>
              <a:custGeom>
                <a:avLst/>
                <a:gdLst/>
                <a:ahLst/>
                <a:cxnLst>
                  <a:cxn ang="0">
                    <a:pos x="2" y="9"/>
                  </a:cxn>
                  <a:cxn ang="0">
                    <a:pos x="53" y="66"/>
                  </a:cxn>
                  <a:cxn ang="0">
                    <a:pos x="176" y="132"/>
                  </a:cxn>
                  <a:cxn ang="0">
                    <a:pos x="293" y="189"/>
                  </a:cxn>
                  <a:cxn ang="0">
                    <a:pos x="341" y="222"/>
                  </a:cxn>
                  <a:cxn ang="0">
                    <a:pos x="377" y="219"/>
                  </a:cxn>
                  <a:cxn ang="0">
                    <a:pos x="377" y="180"/>
                  </a:cxn>
                  <a:cxn ang="0">
                    <a:pos x="260" y="126"/>
                  </a:cxn>
                  <a:cxn ang="0">
                    <a:pos x="113" y="51"/>
                  </a:cxn>
                  <a:cxn ang="0">
                    <a:pos x="41" y="9"/>
                  </a:cxn>
                  <a:cxn ang="0">
                    <a:pos x="2" y="9"/>
                  </a:cxn>
                </a:cxnLst>
                <a:rect l="0" t="0" r="r" b="b"/>
                <a:pathLst>
                  <a:path w="396" h="227">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1042" name="Freeform 18"/>
              <p:cNvSpPr>
                <a:spLocks/>
              </p:cNvSpPr>
              <p:nvPr/>
            </p:nvSpPr>
            <p:spPr bwMode="auto">
              <a:xfrm>
                <a:off x="2264" y="240"/>
                <a:ext cx="516" cy="223"/>
              </a:xfrm>
              <a:custGeom>
                <a:avLst/>
                <a:gdLst/>
                <a:ahLst/>
                <a:cxnLst>
                  <a:cxn ang="0">
                    <a:pos x="3" y="10"/>
                  </a:cxn>
                  <a:cxn ang="0">
                    <a:pos x="105" y="97"/>
                  </a:cxn>
                  <a:cxn ang="0">
                    <a:pos x="243" y="178"/>
                  </a:cxn>
                  <a:cxn ang="0">
                    <a:pos x="357" y="217"/>
                  </a:cxn>
                  <a:cxn ang="0">
                    <a:pos x="498" y="214"/>
                  </a:cxn>
                  <a:cxn ang="0">
                    <a:pos x="468" y="187"/>
                  </a:cxn>
                  <a:cxn ang="0">
                    <a:pos x="309" y="136"/>
                  </a:cxn>
                  <a:cxn ang="0">
                    <a:pos x="123" y="34"/>
                  </a:cxn>
                  <a:cxn ang="0">
                    <a:pos x="3" y="10"/>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w="9525">
                <a:noFill/>
                <a:round/>
                <a:headEnd/>
                <a:tailEnd/>
              </a:ln>
              <a:effectLst/>
            </p:spPr>
            <p:txBody>
              <a:bodyPr wrap="none" anchor="ctr"/>
              <a:lstStyle/>
              <a:p>
                <a:endParaRPr lang="zh-CN" altLang="en-US"/>
              </a:p>
            </p:txBody>
          </p:sp>
          <p:sp>
            <p:nvSpPr>
              <p:cNvPr id="1043" name="Freeform 19"/>
              <p:cNvSpPr>
                <a:spLocks/>
              </p:cNvSpPr>
              <p:nvPr/>
            </p:nvSpPr>
            <p:spPr bwMode="auto">
              <a:xfrm>
                <a:off x="2723" y="324"/>
                <a:ext cx="414" cy="100"/>
              </a:xfrm>
              <a:custGeom>
                <a:avLst/>
                <a:gdLst/>
                <a:ahLst/>
                <a:cxnLst>
                  <a:cxn ang="0">
                    <a:pos x="69" y="60"/>
                  </a:cxn>
                  <a:cxn ang="0">
                    <a:pos x="12" y="42"/>
                  </a:cxn>
                  <a:cxn ang="0">
                    <a:pos x="3" y="15"/>
                  </a:cxn>
                  <a:cxn ang="0">
                    <a:pos x="30" y="0"/>
                  </a:cxn>
                  <a:cxn ang="0">
                    <a:pos x="117" y="18"/>
                  </a:cxn>
                  <a:cxn ang="0">
                    <a:pos x="243" y="48"/>
                  </a:cxn>
                  <a:cxn ang="0">
                    <a:pos x="387" y="48"/>
                  </a:cxn>
                  <a:cxn ang="0">
                    <a:pos x="408" y="54"/>
                  </a:cxn>
                  <a:cxn ang="0">
                    <a:pos x="381" y="87"/>
                  </a:cxn>
                  <a:cxn ang="0">
                    <a:pos x="318" y="99"/>
                  </a:cxn>
                  <a:cxn ang="0">
                    <a:pos x="195" y="93"/>
                  </a:cxn>
                  <a:cxn ang="0">
                    <a:pos x="69" y="60"/>
                  </a:cxn>
                </a:cxnLst>
                <a:rect l="0" t="0" r="r" b="b"/>
                <a:pathLst>
                  <a:path w="414"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w="9525">
                <a:noFill/>
                <a:round/>
                <a:headEnd/>
                <a:tailEnd/>
              </a:ln>
              <a:effectLst/>
            </p:spPr>
            <p:txBody>
              <a:bodyPr wrap="none" anchor="ctr"/>
              <a:lstStyle/>
              <a:p>
                <a:endParaRPr lang="zh-CN" altLang="en-US"/>
              </a:p>
            </p:txBody>
          </p:sp>
          <p:sp>
            <p:nvSpPr>
              <p:cNvPr id="1044" name="Freeform 20"/>
              <p:cNvSpPr>
                <a:spLocks/>
              </p:cNvSpPr>
              <p:nvPr/>
            </p:nvSpPr>
            <p:spPr bwMode="auto">
              <a:xfrm>
                <a:off x="3165" y="375"/>
                <a:ext cx="150" cy="72"/>
              </a:xfrm>
              <a:custGeom>
                <a:avLst/>
                <a:gdLst/>
                <a:ahLst/>
                <a:cxnLst>
                  <a:cxn ang="0">
                    <a:pos x="3" y="67"/>
                  </a:cxn>
                  <a:cxn ang="0">
                    <a:pos x="84" y="19"/>
                  </a:cxn>
                  <a:cxn ang="0">
                    <a:pos x="123" y="1"/>
                  </a:cxn>
                  <a:cxn ang="0">
                    <a:pos x="150" y="22"/>
                  </a:cxn>
                  <a:cxn ang="0">
                    <a:pos x="123" y="55"/>
                  </a:cxn>
                  <a:cxn ang="0">
                    <a:pos x="90" y="70"/>
                  </a:cxn>
                  <a:cxn ang="0">
                    <a:pos x="0" y="67"/>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w="9525">
                <a:noFill/>
                <a:round/>
                <a:headEnd/>
                <a:tailEnd/>
              </a:ln>
              <a:effectLst/>
            </p:spPr>
            <p:txBody>
              <a:bodyPr wrap="none" anchor="ctr"/>
              <a:lstStyle/>
              <a:p>
                <a:endParaRPr lang="zh-CN" altLang="en-US"/>
              </a:p>
            </p:txBody>
          </p:sp>
          <p:sp>
            <p:nvSpPr>
              <p:cNvPr id="1045" name="Freeform 21"/>
              <p:cNvSpPr>
                <a:spLocks/>
              </p:cNvSpPr>
              <p:nvPr/>
            </p:nvSpPr>
            <p:spPr bwMode="auto">
              <a:xfrm>
                <a:off x="3463" y="267"/>
                <a:ext cx="148" cy="91"/>
              </a:xfrm>
              <a:custGeom>
                <a:avLst/>
                <a:gdLst/>
                <a:ahLst/>
                <a:cxnLst>
                  <a:cxn ang="0">
                    <a:pos x="1" y="69"/>
                  </a:cxn>
                  <a:cxn ang="0">
                    <a:pos x="25" y="51"/>
                  </a:cxn>
                  <a:cxn ang="0">
                    <a:pos x="100" y="9"/>
                  </a:cxn>
                  <a:cxn ang="0">
                    <a:pos x="133" y="3"/>
                  </a:cxn>
                  <a:cxn ang="0">
                    <a:pos x="136" y="27"/>
                  </a:cxn>
                  <a:cxn ang="0">
                    <a:pos x="61" y="75"/>
                  </a:cxn>
                  <a:cxn ang="0">
                    <a:pos x="19" y="90"/>
                  </a:cxn>
                  <a:cxn ang="0">
                    <a:pos x="1" y="69"/>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w="9525">
                <a:noFill/>
                <a:round/>
                <a:headEnd/>
                <a:tailEnd/>
              </a:ln>
              <a:effectLst/>
            </p:spPr>
            <p:txBody>
              <a:bodyPr wrap="none" anchor="ctr"/>
              <a:lstStyle/>
              <a:p>
                <a:endParaRPr lang="zh-CN" altLang="en-US"/>
              </a:p>
            </p:txBody>
          </p:sp>
          <p:sp>
            <p:nvSpPr>
              <p:cNvPr id="1046" name="Freeform 22"/>
              <p:cNvSpPr>
                <a:spLocks/>
              </p:cNvSpPr>
              <p:nvPr/>
            </p:nvSpPr>
            <p:spPr bwMode="auto">
              <a:xfrm>
                <a:off x="3580" y="58"/>
                <a:ext cx="938" cy="158"/>
              </a:xfrm>
              <a:custGeom>
                <a:avLst/>
                <a:gdLst/>
                <a:ahLst/>
                <a:cxnLst>
                  <a:cxn ang="0">
                    <a:pos x="172" y="86"/>
                  </a:cxn>
                  <a:cxn ang="0">
                    <a:pos x="61" y="137"/>
                  </a:cxn>
                  <a:cxn ang="0">
                    <a:pos x="16" y="155"/>
                  </a:cxn>
                  <a:cxn ang="0">
                    <a:pos x="7" y="122"/>
                  </a:cxn>
                  <a:cxn ang="0">
                    <a:pos x="58" y="80"/>
                  </a:cxn>
                  <a:cxn ang="0">
                    <a:pos x="172" y="38"/>
                  </a:cxn>
                  <a:cxn ang="0">
                    <a:pos x="304" y="11"/>
                  </a:cxn>
                  <a:cxn ang="0">
                    <a:pos x="463" y="2"/>
                  </a:cxn>
                  <a:cxn ang="0">
                    <a:pos x="631" y="23"/>
                  </a:cxn>
                  <a:cxn ang="0">
                    <a:pos x="796" y="53"/>
                  </a:cxn>
                  <a:cxn ang="0">
                    <a:pos x="841" y="47"/>
                  </a:cxn>
                  <a:cxn ang="0">
                    <a:pos x="907" y="71"/>
                  </a:cxn>
                  <a:cxn ang="0">
                    <a:pos x="919" y="101"/>
                  </a:cxn>
                  <a:cxn ang="0">
                    <a:pos x="793" y="98"/>
                  </a:cxn>
                  <a:cxn ang="0">
                    <a:pos x="634" y="62"/>
                  </a:cxn>
                  <a:cxn ang="0">
                    <a:pos x="439" y="38"/>
                  </a:cxn>
                  <a:cxn ang="0">
                    <a:pos x="238" y="59"/>
                  </a:cxn>
                  <a:cxn ang="0">
                    <a:pos x="172" y="86"/>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w="9525">
                <a:noFill/>
                <a:round/>
                <a:headEnd/>
                <a:tailEnd/>
              </a:ln>
              <a:effectLst/>
            </p:spPr>
            <p:txBody>
              <a:bodyPr wrap="none" anchor="ctr"/>
              <a:lstStyle/>
              <a:p>
                <a:endParaRPr lang="zh-CN" altLang="en-US"/>
              </a:p>
            </p:txBody>
          </p:sp>
          <p:sp>
            <p:nvSpPr>
              <p:cNvPr id="1047" name="Freeform 23"/>
              <p:cNvSpPr>
                <a:spLocks/>
              </p:cNvSpPr>
              <p:nvPr/>
            </p:nvSpPr>
            <p:spPr bwMode="auto">
              <a:xfrm>
                <a:off x="3686" y="145"/>
                <a:ext cx="372" cy="98"/>
              </a:xfrm>
              <a:custGeom>
                <a:avLst/>
                <a:gdLst/>
                <a:ahLst/>
                <a:cxnLst>
                  <a:cxn ang="0">
                    <a:pos x="18" y="47"/>
                  </a:cxn>
                  <a:cxn ang="0">
                    <a:pos x="141" y="17"/>
                  </a:cxn>
                  <a:cxn ang="0">
                    <a:pos x="246" y="2"/>
                  </a:cxn>
                  <a:cxn ang="0">
                    <a:pos x="351" y="5"/>
                  </a:cxn>
                  <a:cxn ang="0">
                    <a:pos x="372" y="23"/>
                  </a:cxn>
                  <a:cxn ang="0">
                    <a:pos x="354" y="44"/>
                  </a:cxn>
                  <a:cxn ang="0">
                    <a:pos x="264" y="50"/>
                  </a:cxn>
                  <a:cxn ang="0">
                    <a:pos x="168" y="53"/>
                  </a:cxn>
                  <a:cxn ang="0">
                    <a:pos x="72" y="77"/>
                  </a:cxn>
                  <a:cxn ang="0">
                    <a:pos x="15" y="95"/>
                  </a:cxn>
                  <a:cxn ang="0">
                    <a:pos x="0" y="56"/>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w="9525">
                <a:noFill/>
                <a:round/>
                <a:headEnd/>
                <a:tailEnd/>
              </a:ln>
              <a:effectLst/>
            </p:spPr>
            <p:txBody>
              <a:bodyPr wrap="none" anchor="ctr"/>
              <a:lstStyle/>
              <a:p>
                <a:endParaRPr lang="zh-CN" altLang="en-US"/>
              </a:p>
            </p:txBody>
          </p:sp>
          <p:sp>
            <p:nvSpPr>
              <p:cNvPr id="1048" name="Freeform 24"/>
              <p:cNvSpPr>
                <a:spLocks/>
              </p:cNvSpPr>
              <p:nvPr/>
            </p:nvSpPr>
            <p:spPr bwMode="auto">
              <a:xfrm>
                <a:off x="3618" y="308"/>
                <a:ext cx="318" cy="158"/>
              </a:xfrm>
              <a:custGeom>
                <a:avLst/>
                <a:gdLst/>
                <a:ahLst/>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a:noFill/>
                <a:round/>
                <a:headEnd/>
                <a:tailEnd/>
              </a:ln>
              <a:effectLst/>
            </p:spPr>
            <p:txBody>
              <a:bodyPr wrap="none" anchor="ctr"/>
              <a:lstStyle/>
              <a:p>
                <a:endParaRPr lang="zh-CN" altLang="en-US"/>
              </a:p>
            </p:txBody>
          </p:sp>
          <p:sp>
            <p:nvSpPr>
              <p:cNvPr id="1049" name="Freeform 25"/>
              <p:cNvSpPr>
                <a:spLocks/>
              </p:cNvSpPr>
              <p:nvPr/>
            </p:nvSpPr>
            <p:spPr bwMode="auto">
              <a:xfrm>
                <a:off x="3413" y="291"/>
                <a:ext cx="380" cy="174"/>
              </a:xfrm>
              <a:custGeom>
                <a:avLst/>
                <a:gdLst/>
                <a:ahLst/>
                <a:cxnLst>
                  <a:cxn ang="0">
                    <a:pos x="3" y="165"/>
                  </a:cxn>
                  <a:cxn ang="0">
                    <a:pos x="129" y="93"/>
                  </a:cxn>
                  <a:cxn ang="0">
                    <a:pos x="261" y="30"/>
                  </a:cxn>
                  <a:cxn ang="0">
                    <a:pos x="351" y="0"/>
                  </a:cxn>
                  <a:cxn ang="0">
                    <a:pos x="378" y="27"/>
                  </a:cxn>
                  <a:cxn ang="0">
                    <a:pos x="336" y="51"/>
                  </a:cxn>
                  <a:cxn ang="0">
                    <a:pos x="291" y="60"/>
                  </a:cxn>
                  <a:cxn ang="0">
                    <a:pos x="240" y="75"/>
                  </a:cxn>
                  <a:cxn ang="0">
                    <a:pos x="189" y="120"/>
                  </a:cxn>
                  <a:cxn ang="0">
                    <a:pos x="102" y="174"/>
                  </a:cxn>
                  <a:cxn ang="0">
                    <a:pos x="0" y="162"/>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w="9525">
                <a:noFill/>
                <a:round/>
                <a:headEnd/>
                <a:tailEnd/>
              </a:ln>
              <a:effectLst/>
            </p:spPr>
            <p:txBody>
              <a:bodyPr wrap="none" anchor="ctr"/>
              <a:lstStyle/>
              <a:p>
                <a:endParaRPr lang="zh-CN" altLang="en-US"/>
              </a:p>
            </p:txBody>
          </p:sp>
          <p:sp>
            <p:nvSpPr>
              <p:cNvPr id="1050" name="Freeform 26"/>
              <p:cNvSpPr>
                <a:spLocks/>
              </p:cNvSpPr>
              <p:nvPr/>
            </p:nvSpPr>
            <p:spPr bwMode="auto">
              <a:xfrm>
                <a:off x="4178" y="187"/>
                <a:ext cx="523" cy="69"/>
              </a:xfrm>
              <a:custGeom>
                <a:avLst/>
                <a:gdLst/>
                <a:ahLst/>
                <a:cxnLst>
                  <a:cxn ang="0">
                    <a:pos x="84" y="11"/>
                  </a:cxn>
                  <a:cxn ang="0">
                    <a:pos x="27" y="5"/>
                  </a:cxn>
                  <a:cxn ang="0">
                    <a:pos x="9" y="35"/>
                  </a:cxn>
                  <a:cxn ang="0">
                    <a:pos x="81" y="56"/>
                  </a:cxn>
                  <a:cxn ang="0">
                    <a:pos x="255" y="68"/>
                  </a:cxn>
                  <a:cxn ang="0">
                    <a:pos x="432" y="50"/>
                  </a:cxn>
                  <a:cxn ang="0">
                    <a:pos x="513" y="5"/>
                  </a:cxn>
                  <a:cxn ang="0">
                    <a:pos x="372" y="20"/>
                  </a:cxn>
                  <a:cxn ang="0">
                    <a:pos x="141" y="14"/>
                  </a:cxn>
                  <a:cxn ang="0">
                    <a:pos x="84" y="11"/>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w="9525">
                <a:noFill/>
                <a:round/>
                <a:headEnd/>
                <a:tailEnd/>
              </a:ln>
              <a:effectLst/>
            </p:spPr>
            <p:txBody>
              <a:bodyPr wrap="none" anchor="ctr"/>
              <a:lstStyle/>
              <a:p>
                <a:endParaRPr lang="zh-CN" altLang="en-US"/>
              </a:p>
            </p:txBody>
          </p:sp>
          <p:sp>
            <p:nvSpPr>
              <p:cNvPr id="1051" name="Freeform 27"/>
              <p:cNvSpPr>
                <a:spLocks/>
              </p:cNvSpPr>
              <p:nvPr/>
            </p:nvSpPr>
            <p:spPr bwMode="auto">
              <a:xfrm>
                <a:off x="4689" y="186"/>
                <a:ext cx="537" cy="120"/>
              </a:xfrm>
              <a:custGeom>
                <a:avLst/>
                <a:gdLst/>
                <a:ahLst/>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headEnd/>
                <a:tailEnd/>
              </a:ln>
              <a:effectLst/>
            </p:spPr>
            <p:txBody>
              <a:bodyPr wrap="none" anchor="ctr"/>
              <a:lstStyle/>
              <a:p>
                <a:endParaRPr lang="zh-CN" altLang="en-US"/>
              </a:p>
            </p:txBody>
          </p:sp>
          <p:sp>
            <p:nvSpPr>
              <p:cNvPr id="1052" name="Freeform 28"/>
              <p:cNvSpPr>
                <a:spLocks/>
              </p:cNvSpPr>
              <p:nvPr/>
            </p:nvSpPr>
            <p:spPr bwMode="auto">
              <a:xfrm>
                <a:off x="4968" y="312"/>
                <a:ext cx="800" cy="143"/>
              </a:xfrm>
              <a:custGeom>
                <a:avLst/>
                <a:gdLst/>
                <a:ahLst/>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headEnd/>
                <a:tailEnd/>
              </a:ln>
              <a:effectLst/>
            </p:spPr>
            <p:txBody>
              <a:bodyPr wrap="none" anchor="ctr"/>
              <a:lstStyle/>
              <a:p>
                <a:endParaRPr lang="zh-CN" altLang="en-US"/>
              </a:p>
            </p:txBody>
          </p:sp>
          <p:sp>
            <p:nvSpPr>
              <p:cNvPr id="1053" name="Freeform 29"/>
              <p:cNvSpPr>
                <a:spLocks/>
              </p:cNvSpPr>
              <p:nvPr/>
            </p:nvSpPr>
            <p:spPr bwMode="auto">
              <a:xfrm>
                <a:off x="5318" y="240"/>
                <a:ext cx="402" cy="115"/>
              </a:xfrm>
              <a:custGeom>
                <a:avLst/>
                <a:gdLst/>
                <a:ahLst/>
                <a:cxnLst>
                  <a:cxn ang="0">
                    <a:pos x="402" y="0"/>
                  </a:cxn>
                  <a:cxn ang="0">
                    <a:pos x="384" y="12"/>
                  </a:cxn>
                  <a:cxn ang="0">
                    <a:pos x="276" y="51"/>
                  </a:cxn>
                  <a:cxn ang="0">
                    <a:pos x="165" y="66"/>
                  </a:cxn>
                  <a:cxn ang="0">
                    <a:pos x="51" y="57"/>
                  </a:cxn>
                  <a:cxn ang="0">
                    <a:pos x="15" y="54"/>
                  </a:cxn>
                  <a:cxn ang="0">
                    <a:pos x="3" y="69"/>
                  </a:cxn>
                  <a:cxn ang="0">
                    <a:pos x="9" y="93"/>
                  </a:cxn>
                  <a:cxn ang="0">
                    <a:pos x="54" y="102"/>
                  </a:cxn>
                  <a:cxn ang="0">
                    <a:pos x="198" y="111"/>
                  </a:cxn>
                  <a:cxn ang="0">
                    <a:pos x="336" y="75"/>
                  </a:cxn>
                  <a:cxn ang="0">
                    <a:pos x="375" y="54"/>
                  </a:cxn>
                  <a:cxn ang="0">
                    <a:pos x="402" y="0"/>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w="9525">
                <a:noFill/>
                <a:round/>
                <a:headEnd/>
                <a:tailEnd/>
              </a:ln>
              <a:effectLst/>
            </p:spPr>
            <p:txBody>
              <a:bodyPr wrap="none" anchor="ctr"/>
              <a:lstStyle/>
              <a:p>
                <a:endParaRPr lang="zh-CN" altLang="en-US"/>
              </a:p>
            </p:txBody>
          </p:sp>
        </p:grpSp>
        <p:grpSp>
          <p:nvGrpSpPr>
            <p:cNvPr id="4" name="Group 30"/>
            <p:cNvGrpSpPr>
              <a:grpSpLocks/>
            </p:cNvGrpSpPr>
            <p:nvPr/>
          </p:nvGrpSpPr>
          <p:grpSpPr bwMode="auto">
            <a:xfrm>
              <a:off x="0" y="4080"/>
              <a:ext cx="5776" cy="87"/>
              <a:chOff x="0" y="4185"/>
              <a:chExt cx="5776" cy="87"/>
            </a:xfrm>
          </p:grpSpPr>
          <p:sp>
            <p:nvSpPr>
              <p:cNvPr id="1055" name="Freeform 31"/>
              <p:cNvSpPr>
                <a:spLocks/>
              </p:cNvSpPr>
              <p:nvPr/>
            </p:nvSpPr>
            <p:spPr bwMode="auto">
              <a:xfrm>
                <a:off x="4041" y="4200"/>
                <a:ext cx="1735" cy="72"/>
              </a:xfrm>
              <a:custGeom>
                <a:avLst/>
                <a:gdLst/>
                <a:ahLst/>
                <a:cxnLst>
                  <a:cxn ang="0">
                    <a:pos x="165" y="6"/>
                  </a:cxn>
                  <a:cxn ang="0">
                    <a:pos x="450" y="3"/>
                  </a:cxn>
                  <a:cxn ang="0">
                    <a:pos x="714" y="12"/>
                  </a:cxn>
                  <a:cxn ang="0">
                    <a:pos x="957" y="24"/>
                  </a:cxn>
                  <a:cxn ang="0">
                    <a:pos x="1173" y="24"/>
                  </a:cxn>
                  <a:cxn ang="0">
                    <a:pos x="1473" y="15"/>
                  </a:cxn>
                  <a:cxn ang="0">
                    <a:pos x="1617" y="0"/>
                  </a:cxn>
                  <a:cxn ang="0">
                    <a:pos x="1719" y="15"/>
                  </a:cxn>
                  <a:cxn ang="0">
                    <a:pos x="1716" y="66"/>
                  </a:cxn>
                  <a:cxn ang="0">
                    <a:pos x="1632" y="51"/>
                  </a:cxn>
                  <a:cxn ang="0">
                    <a:pos x="1407" y="51"/>
                  </a:cxn>
                  <a:cxn ang="0">
                    <a:pos x="1191" y="48"/>
                  </a:cxn>
                  <a:cxn ang="0">
                    <a:pos x="870" y="60"/>
                  </a:cxn>
                  <a:cxn ang="0">
                    <a:pos x="492" y="48"/>
                  </a:cxn>
                  <a:cxn ang="0">
                    <a:pos x="291" y="27"/>
                  </a:cxn>
                  <a:cxn ang="0">
                    <a:pos x="21" y="36"/>
                  </a:cxn>
                  <a:cxn ang="0">
                    <a:pos x="165" y="6"/>
                  </a:cxn>
                </a:cxnLst>
                <a:rect l="0" t="0" r="r" b="b"/>
                <a:pathLst>
                  <a:path w="1735" h="72">
                    <a:moveTo>
                      <a:pt x="165" y="6"/>
                    </a:moveTo>
                    <a:cubicBezTo>
                      <a:pt x="236" y="1"/>
                      <a:pt x="359" y="2"/>
                      <a:pt x="450" y="3"/>
                    </a:cubicBezTo>
                    <a:cubicBezTo>
                      <a:pt x="541" y="4"/>
                      <a:pt x="630" y="9"/>
                      <a:pt x="714" y="12"/>
                    </a:cubicBezTo>
                    <a:cubicBezTo>
                      <a:pt x="798" y="15"/>
                      <a:pt x="881" y="22"/>
                      <a:pt x="957" y="24"/>
                    </a:cubicBezTo>
                    <a:cubicBezTo>
                      <a:pt x="1033" y="26"/>
                      <a:pt x="1087" y="25"/>
                      <a:pt x="1173" y="24"/>
                    </a:cubicBezTo>
                    <a:cubicBezTo>
                      <a:pt x="1259" y="23"/>
                      <a:pt x="1399" y="19"/>
                      <a:pt x="1473" y="15"/>
                    </a:cubicBezTo>
                    <a:cubicBezTo>
                      <a:pt x="1547" y="11"/>
                      <a:pt x="1576" y="0"/>
                      <a:pt x="1617" y="0"/>
                    </a:cubicBezTo>
                    <a:cubicBezTo>
                      <a:pt x="1658" y="0"/>
                      <a:pt x="1703" y="4"/>
                      <a:pt x="1719" y="15"/>
                    </a:cubicBezTo>
                    <a:cubicBezTo>
                      <a:pt x="1735" y="26"/>
                      <a:pt x="1730" y="60"/>
                      <a:pt x="1716" y="66"/>
                    </a:cubicBezTo>
                    <a:cubicBezTo>
                      <a:pt x="1702" y="72"/>
                      <a:pt x="1683" y="53"/>
                      <a:pt x="1632" y="51"/>
                    </a:cubicBezTo>
                    <a:cubicBezTo>
                      <a:pt x="1581" y="49"/>
                      <a:pt x="1480" y="51"/>
                      <a:pt x="1407" y="51"/>
                    </a:cubicBezTo>
                    <a:cubicBezTo>
                      <a:pt x="1334" y="51"/>
                      <a:pt x="1280" y="47"/>
                      <a:pt x="1191" y="48"/>
                    </a:cubicBezTo>
                    <a:cubicBezTo>
                      <a:pt x="1102" y="49"/>
                      <a:pt x="986" y="60"/>
                      <a:pt x="870" y="60"/>
                    </a:cubicBezTo>
                    <a:cubicBezTo>
                      <a:pt x="754" y="60"/>
                      <a:pt x="588" y="53"/>
                      <a:pt x="492" y="48"/>
                    </a:cubicBezTo>
                    <a:cubicBezTo>
                      <a:pt x="396" y="43"/>
                      <a:pt x="369" y="29"/>
                      <a:pt x="291" y="27"/>
                    </a:cubicBezTo>
                    <a:cubicBezTo>
                      <a:pt x="213" y="25"/>
                      <a:pt x="42" y="39"/>
                      <a:pt x="21" y="36"/>
                    </a:cubicBezTo>
                    <a:cubicBezTo>
                      <a:pt x="0" y="33"/>
                      <a:pt x="94" y="11"/>
                      <a:pt x="165" y="6"/>
                    </a:cubicBezTo>
                    <a:close/>
                  </a:path>
                </a:pathLst>
              </a:custGeom>
              <a:gradFill rotWithShape="0">
                <a:gsLst>
                  <a:gs pos="0">
                    <a:schemeClr val="accent2"/>
                  </a:gs>
                  <a:gs pos="100000">
                    <a:schemeClr val="bg2"/>
                  </a:gs>
                </a:gsLst>
                <a:lin ang="5400000" scaled="1"/>
              </a:gradFill>
              <a:ln w="9525">
                <a:noFill/>
                <a:round/>
                <a:headEnd/>
                <a:tailEnd/>
              </a:ln>
              <a:effectLst/>
            </p:spPr>
            <p:txBody>
              <a:bodyPr wrap="none" anchor="ctr"/>
              <a:lstStyle/>
              <a:p>
                <a:endParaRPr lang="zh-CN" altLang="en-US"/>
              </a:p>
            </p:txBody>
          </p:sp>
          <p:sp>
            <p:nvSpPr>
              <p:cNvPr id="1056" name="Freeform 32"/>
              <p:cNvSpPr>
                <a:spLocks/>
              </p:cNvSpPr>
              <p:nvPr/>
            </p:nvSpPr>
            <p:spPr bwMode="auto">
              <a:xfrm>
                <a:off x="1727" y="4191"/>
                <a:ext cx="2655" cy="60"/>
              </a:xfrm>
              <a:custGeom>
                <a:avLst/>
                <a:gdLst/>
                <a:ahLst/>
                <a:cxnLst>
                  <a:cxn ang="0">
                    <a:pos x="2641" y="6"/>
                  </a:cxn>
                  <a:cxn ang="0">
                    <a:pos x="2620" y="30"/>
                  </a:cxn>
                  <a:cxn ang="0">
                    <a:pos x="2368" y="45"/>
                  </a:cxn>
                  <a:cxn ang="0">
                    <a:pos x="2023" y="60"/>
                  </a:cxn>
                  <a:cxn ang="0">
                    <a:pos x="1786" y="48"/>
                  </a:cxn>
                  <a:cxn ang="0">
                    <a:pos x="1525" y="36"/>
                  </a:cxn>
                  <a:cxn ang="0">
                    <a:pos x="1195" y="45"/>
                  </a:cxn>
                  <a:cxn ang="0">
                    <a:pos x="817" y="39"/>
                  </a:cxn>
                  <a:cxn ang="0">
                    <a:pos x="499" y="27"/>
                  </a:cxn>
                  <a:cxn ang="0">
                    <a:pos x="136" y="39"/>
                  </a:cxn>
                  <a:cxn ang="0">
                    <a:pos x="10" y="33"/>
                  </a:cxn>
                  <a:cxn ang="0">
                    <a:pos x="76" y="24"/>
                  </a:cxn>
                  <a:cxn ang="0">
                    <a:pos x="310" y="18"/>
                  </a:cxn>
                  <a:cxn ang="0">
                    <a:pos x="544" y="0"/>
                  </a:cxn>
                  <a:cxn ang="0">
                    <a:pos x="853" y="21"/>
                  </a:cxn>
                  <a:cxn ang="0">
                    <a:pos x="1114" y="21"/>
                  </a:cxn>
                  <a:cxn ang="0">
                    <a:pos x="1399" y="3"/>
                  </a:cxn>
                  <a:cxn ang="0">
                    <a:pos x="1588" y="9"/>
                  </a:cxn>
                  <a:cxn ang="0">
                    <a:pos x="1807" y="21"/>
                  </a:cxn>
                  <a:cxn ang="0">
                    <a:pos x="2035" y="12"/>
                  </a:cxn>
                  <a:cxn ang="0">
                    <a:pos x="2290" y="18"/>
                  </a:cxn>
                  <a:cxn ang="0">
                    <a:pos x="2596" y="3"/>
                  </a:cxn>
                  <a:cxn ang="0">
                    <a:pos x="2641" y="6"/>
                  </a:cxn>
                </a:cxnLst>
                <a:rect l="0" t="0" r="r" b="b"/>
                <a:pathLst>
                  <a:path w="2655" h="60">
                    <a:moveTo>
                      <a:pt x="2641" y="6"/>
                    </a:moveTo>
                    <a:lnTo>
                      <a:pt x="2620" y="30"/>
                    </a:lnTo>
                    <a:cubicBezTo>
                      <a:pt x="2575" y="36"/>
                      <a:pt x="2467" y="40"/>
                      <a:pt x="2368" y="45"/>
                    </a:cubicBezTo>
                    <a:cubicBezTo>
                      <a:pt x="2269" y="50"/>
                      <a:pt x="2120" y="60"/>
                      <a:pt x="2023" y="60"/>
                    </a:cubicBezTo>
                    <a:cubicBezTo>
                      <a:pt x="1926" y="60"/>
                      <a:pt x="1869" y="52"/>
                      <a:pt x="1786" y="48"/>
                    </a:cubicBezTo>
                    <a:cubicBezTo>
                      <a:pt x="1703" y="44"/>
                      <a:pt x="1623" y="36"/>
                      <a:pt x="1525" y="36"/>
                    </a:cubicBezTo>
                    <a:cubicBezTo>
                      <a:pt x="1427" y="36"/>
                      <a:pt x="1313" y="44"/>
                      <a:pt x="1195" y="45"/>
                    </a:cubicBezTo>
                    <a:cubicBezTo>
                      <a:pt x="1077" y="46"/>
                      <a:pt x="933" y="42"/>
                      <a:pt x="817" y="39"/>
                    </a:cubicBezTo>
                    <a:cubicBezTo>
                      <a:pt x="701" y="36"/>
                      <a:pt x="612" y="27"/>
                      <a:pt x="499" y="27"/>
                    </a:cubicBezTo>
                    <a:cubicBezTo>
                      <a:pt x="386" y="27"/>
                      <a:pt x="217" y="38"/>
                      <a:pt x="136" y="39"/>
                    </a:cubicBezTo>
                    <a:cubicBezTo>
                      <a:pt x="55" y="40"/>
                      <a:pt x="20" y="36"/>
                      <a:pt x="10" y="33"/>
                    </a:cubicBezTo>
                    <a:cubicBezTo>
                      <a:pt x="0" y="30"/>
                      <a:pt x="26" y="27"/>
                      <a:pt x="76" y="24"/>
                    </a:cubicBezTo>
                    <a:cubicBezTo>
                      <a:pt x="126" y="21"/>
                      <a:pt x="232" y="22"/>
                      <a:pt x="310" y="18"/>
                    </a:cubicBezTo>
                    <a:cubicBezTo>
                      <a:pt x="388" y="14"/>
                      <a:pt x="454" y="0"/>
                      <a:pt x="544" y="0"/>
                    </a:cubicBezTo>
                    <a:cubicBezTo>
                      <a:pt x="634" y="0"/>
                      <a:pt x="758" y="18"/>
                      <a:pt x="853" y="21"/>
                    </a:cubicBezTo>
                    <a:cubicBezTo>
                      <a:pt x="948" y="24"/>
                      <a:pt x="1023" y="24"/>
                      <a:pt x="1114" y="21"/>
                    </a:cubicBezTo>
                    <a:cubicBezTo>
                      <a:pt x="1205" y="18"/>
                      <a:pt x="1320" y="5"/>
                      <a:pt x="1399" y="3"/>
                    </a:cubicBezTo>
                    <a:cubicBezTo>
                      <a:pt x="1478" y="1"/>
                      <a:pt x="1520" y="6"/>
                      <a:pt x="1588" y="9"/>
                    </a:cubicBezTo>
                    <a:cubicBezTo>
                      <a:pt x="1656" y="12"/>
                      <a:pt x="1733" y="21"/>
                      <a:pt x="1807" y="21"/>
                    </a:cubicBezTo>
                    <a:cubicBezTo>
                      <a:pt x="1881" y="21"/>
                      <a:pt x="1955" y="12"/>
                      <a:pt x="2035" y="12"/>
                    </a:cubicBezTo>
                    <a:cubicBezTo>
                      <a:pt x="2115" y="12"/>
                      <a:pt x="2197" y="19"/>
                      <a:pt x="2290" y="18"/>
                    </a:cubicBezTo>
                    <a:cubicBezTo>
                      <a:pt x="2383" y="17"/>
                      <a:pt x="2537" y="5"/>
                      <a:pt x="2596" y="3"/>
                    </a:cubicBezTo>
                    <a:cubicBezTo>
                      <a:pt x="2655" y="1"/>
                      <a:pt x="2651" y="3"/>
                      <a:pt x="2641" y="6"/>
                    </a:cubicBezTo>
                    <a:close/>
                  </a:path>
                </a:pathLst>
              </a:custGeom>
              <a:gradFill rotWithShape="0">
                <a:gsLst>
                  <a:gs pos="0">
                    <a:schemeClr val="accent2"/>
                  </a:gs>
                  <a:gs pos="100000">
                    <a:schemeClr val="bg2"/>
                  </a:gs>
                </a:gsLst>
                <a:lin ang="5400000" scaled="1"/>
              </a:gradFill>
              <a:ln w="9525">
                <a:noFill/>
                <a:round/>
                <a:headEnd/>
                <a:tailEnd/>
              </a:ln>
              <a:effectLst/>
            </p:spPr>
            <p:txBody>
              <a:bodyPr wrap="none" anchor="ctr"/>
              <a:lstStyle/>
              <a:p>
                <a:endParaRPr lang="zh-CN" altLang="en-US"/>
              </a:p>
            </p:txBody>
          </p:sp>
          <p:sp>
            <p:nvSpPr>
              <p:cNvPr id="1057" name="Freeform 33"/>
              <p:cNvSpPr>
                <a:spLocks/>
              </p:cNvSpPr>
              <p:nvPr/>
            </p:nvSpPr>
            <p:spPr bwMode="auto">
              <a:xfrm>
                <a:off x="0" y="4185"/>
                <a:ext cx="2041" cy="62"/>
              </a:xfrm>
              <a:custGeom>
                <a:avLst/>
                <a:gdLst/>
                <a:ahLst/>
                <a:cxnLst>
                  <a:cxn ang="0">
                    <a:pos x="1893" y="39"/>
                  </a:cxn>
                  <a:cxn ang="0">
                    <a:pos x="1578" y="45"/>
                  </a:cxn>
                  <a:cxn ang="0">
                    <a:pos x="1011" y="60"/>
                  </a:cxn>
                  <a:cxn ang="0">
                    <a:pos x="438" y="57"/>
                  </a:cxn>
                  <a:cxn ang="0">
                    <a:pos x="0" y="36"/>
                  </a:cxn>
                  <a:cxn ang="0">
                    <a:pos x="0" y="3"/>
                  </a:cxn>
                  <a:cxn ang="0">
                    <a:pos x="210" y="18"/>
                  </a:cxn>
                  <a:cxn ang="0">
                    <a:pos x="474" y="21"/>
                  </a:cxn>
                  <a:cxn ang="0">
                    <a:pos x="678" y="9"/>
                  </a:cxn>
                  <a:cxn ang="0">
                    <a:pos x="897" y="9"/>
                  </a:cxn>
                  <a:cxn ang="0">
                    <a:pos x="1167" y="30"/>
                  </a:cxn>
                  <a:cxn ang="0">
                    <a:pos x="1500" y="24"/>
                  </a:cxn>
                  <a:cxn ang="0">
                    <a:pos x="1758" y="3"/>
                  </a:cxn>
                  <a:cxn ang="0">
                    <a:pos x="1938" y="18"/>
                  </a:cxn>
                  <a:cxn ang="0">
                    <a:pos x="2034" y="33"/>
                  </a:cxn>
                  <a:cxn ang="0">
                    <a:pos x="1893" y="39"/>
                  </a:cxn>
                </a:cxnLst>
                <a:rect l="0" t="0" r="r" b="b"/>
                <a:pathLst>
                  <a:path w="2041" h="62">
                    <a:moveTo>
                      <a:pt x="1893" y="39"/>
                    </a:moveTo>
                    <a:cubicBezTo>
                      <a:pt x="1817" y="41"/>
                      <a:pt x="1725" y="42"/>
                      <a:pt x="1578" y="45"/>
                    </a:cubicBezTo>
                    <a:cubicBezTo>
                      <a:pt x="1431" y="48"/>
                      <a:pt x="1201" y="58"/>
                      <a:pt x="1011" y="60"/>
                    </a:cubicBezTo>
                    <a:cubicBezTo>
                      <a:pt x="821" y="62"/>
                      <a:pt x="606" y="61"/>
                      <a:pt x="438" y="57"/>
                    </a:cubicBezTo>
                    <a:cubicBezTo>
                      <a:pt x="270" y="53"/>
                      <a:pt x="73" y="45"/>
                      <a:pt x="0" y="36"/>
                    </a:cubicBezTo>
                    <a:lnTo>
                      <a:pt x="0" y="3"/>
                    </a:lnTo>
                    <a:cubicBezTo>
                      <a:pt x="35" y="0"/>
                      <a:pt x="131" y="15"/>
                      <a:pt x="210" y="18"/>
                    </a:cubicBezTo>
                    <a:cubicBezTo>
                      <a:pt x="289" y="21"/>
                      <a:pt x="396" y="22"/>
                      <a:pt x="474" y="21"/>
                    </a:cubicBezTo>
                    <a:cubicBezTo>
                      <a:pt x="552" y="20"/>
                      <a:pt x="608" y="11"/>
                      <a:pt x="678" y="9"/>
                    </a:cubicBezTo>
                    <a:cubicBezTo>
                      <a:pt x="748" y="7"/>
                      <a:pt x="816" y="6"/>
                      <a:pt x="897" y="9"/>
                    </a:cubicBezTo>
                    <a:cubicBezTo>
                      <a:pt x="978" y="12"/>
                      <a:pt x="1067" y="28"/>
                      <a:pt x="1167" y="30"/>
                    </a:cubicBezTo>
                    <a:cubicBezTo>
                      <a:pt x="1267" y="32"/>
                      <a:pt x="1402" y="28"/>
                      <a:pt x="1500" y="24"/>
                    </a:cubicBezTo>
                    <a:cubicBezTo>
                      <a:pt x="1598" y="20"/>
                      <a:pt x="1685" y="4"/>
                      <a:pt x="1758" y="3"/>
                    </a:cubicBezTo>
                    <a:cubicBezTo>
                      <a:pt x="1831" y="2"/>
                      <a:pt x="1892" y="13"/>
                      <a:pt x="1938" y="18"/>
                    </a:cubicBezTo>
                    <a:cubicBezTo>
                      <a:pt x="1984" y="23"/>
                      <a:pt x="2041" y="30"/>
                      <a:pt x="2034" y="33"/>
                    </a:cubicBezTo>
                    <a:cubicBezTo>
                      <a:pt x="2027" y="36"/>
                      <a:pt x="1969" y="37"/>
                      <a:pt x="1893" y="39"/>
                    </a:cubicBezTo>
                    <a:close/>
                  </a:path>
                </a:pathLst>
              </a:custGeom>
              <a:gradFill rotWithShape="0">
                <a:gsLst>
                  <a:gs pos="0">
                    <a:schemeClr val="accent2"/>
                  </a:gs>
                  <a:gs pos="100000">
                    <a:schemeClr val="bg2"/>
                  </a:gs>
                </a:gsLst>
                <a:lin ang="5400000" scaled="1"/>
              </a:gradFill>
              <a:ln w="9525">
                <a:noFill/>
                <a:round/>
                <a:headEnd/>
                <a:tailEnd/>
              </a:ln>
              <a:effectLst/>
            </p:spPr>
            <p:txBody>
              <a:bodyPr wrap="none" anchor="ctr"/>
              <a:lstStyle/>
              <a:p>
                <a:endParaRPr lang="zh-CN" altLang="en-US"/>
              </a:p>
            </p:txBody>
          </p:sp>
        </p:grpSp>
      </p:grpSp>
      <p:sp>
        <p:nvSpPr>
          <p:cNvPr id="1026" name="Rectangle 2"/>
          <p:cNvSpPr>
            <a:spLocks noGrp="1" noChangeArrowheads="1"/>
          </p:cNvSpPr>
          <p:nvPr>
            <p:ph type="title"/>
          </p:nvPr>
        </p:nvSpPr>
        <p:spPr bwMode="auto">
          <a:xfrm>
            <a:off x="685800" y="7620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21336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4008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latin typeface="+mn-lt"/>
                <a:cs typeface="Tahoma" pitchFamily="34" charset="0"/>
              </a:defRPr>
            </a:lvl1pPr>
          </a:lstStyle>
          <a:p>
            <a:fld id="{530820CF-B880-4189-942D-D702A7CBA730}" type="datetimeFigureOut">
              <a:rPr lang="zh-CN" altLang="en-US" smtClean="0"/>
              <a:pPr/>
              <a:t>2011-7-5</a:t>
            </a:fld>
            <a:endParaRPr lang="zh-CN" altLang="en-US"/>
          </a:p>
        </p:txBody>
      </p:sp>
      <p:sp>
        <p:nvSpPr>
          <p:cNvPr id="1029" name="Rectangle 5"/>
          <p:cNvSpPr>
            <a:spLocks noGrp="1" noChangeArrowheads="1"/>
          </p:cNvSpPr>
          <p:nvPr>
            <p:ph type="ftr" sz="quarter" idx="3"/>
          </p:nvPr>
        </p:nvSpPr>
        <p:spPr bwMode="auto">
          <a:xfrm>
            <a:off x="312420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atin typeface="+mn-lt"/>
                <a:cs typeface="Tahoma" pitchFamily="34" charset="0"/>
              </a:defRPr>
            </a:lvl1pPr>
          </a:lstStyle>
          <a:p>
            <a:endParaRPr lang="zh-CN" altLang="en-US"/>
          </a:p>
        </p:txBody>
      </p:sp>
      <p:sp>
        <p:nvSpPr>
          <p:cNvPr id="1030" name="Rectangle 6"/>
          <p:cNvSpPr>
            <a:spLocks noGrp="1" noChangeArrowheads="1"/>
          </p:cNvSpPr>
          <p:nvPr>
            <p:ph type="sldNum" sz="quarter" idx="4"/>
          </p:nvPr>
        </p:nvSpPr>
        <p:spPr bwMode="auto">
          <a:xfrm>
            <a:off x="6553200" y="64008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atin typeface="+mn-lt"/>
                <a:cs typeface="Tahoma" pitchFamily="34" charset="0"/>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宋体" pitchFamily="2" charset="-122"/>
          <a:ea typeface="宋体" pitchFamily="2" charset="-122"/>
        </a:defRPr>
      </a:lvl2pPr>
      <a:lvl3pPr algn="ctr" rtl="0" eaLnBrk="1" fontAlgn="base" hangingPunct="1">
        <a:spcBef>
          <a:spcPct val="0"/>
        </a:spcBef>
        <a:spcAft>
          <a:spcPct val="0"/>
        </a:spcAft>
        <a:defRPr sz="4400">
          <a:solidFill>
            <a:schemeClr val="tx2"/>
          </a:solidFill>
          <a:latin typeface="宋体" pitchFamily="2" charset="-122"/>
          <a:ea typeface="宋体" pitchFamily="2" charset="-122"/>
        </a:defRPr>
      </a:lvl3pPr>
      <a:lvl4pPr algn="ctr" rtl="0" eaLnBrk="1" fontAlgn="base" hangingPunct="1">
        <a:spcBef>
          <a:spcPct val="0"/>
        </a:spcBef>
        <a:spcAft>
          <a:spcPct val="0"/>
        </a:spcAft>
        <a:defRPr sz="4400">
          <a:solidFill>
            <a:schemeClr val="tx2"/>
          </a:solidFill>
          <a:latin typeface="宋体" pitchFamily="2" charset="-122"/>
          <a:ea typeface="宋体" pitchFamily="2" charset="-122"/>
        </a:defRPr>
      </a:lvl4pPr>
      <a:lvl5pPr algn="ctr" rtl="0" eaLnBrk="1" fontAlgn="base" hangingPunct="1">
        <a:spcBef>
          <a:spcPct val="0"/>
        </a:spcBef>
        <a:spcAft>
          <a:spcPct val="0"/>
        </a:spcAft>
        <a:defRPr sz="4400">
          <a:solidFill>
            <a:schemeClr val="tx2"/>
          </a:solidFill>
          <a:latin typeface="宋体" pitchFamily="2" charset="-122"/>
          <a:ea typeface="宋体" pitchFamily="2" charset="-122"/>
        </a:defRPr>
      </a:lvl5pPr>
      <a:lvl6pPr marL="457200" algn="ctr" rtl="0" eaLnBrk="1" fontAlgn="base" hangingPunct="1">
        <a:spcBef>
          <a:spcPct val="0"/>
        </a:spcBef>
        <a:spcAft>
          <a:spcPct val="0"/>
        </a:spcAft>
        <a:defRPr sz="4400">
          <a:solidFill>
            <a:schemeClr val="tx2"/>
          </a:solidFill>
          <a:latin typeface="宋体" pitchFamily="2" charset="-122"/>
          <a:ea typeface="宋体" pitchFamily="2" charset="-122"/>
        </a:defRPr>
      </a:lvl6pPr>
      <a:lvl7pPr marL="914400" algn="ctr" rtl="0" eaLnBrk="1" fontAlgn="base" hangingPunct="1">
        <a:spcBef>
          <a:spcPct val="0"/>
        </a:spcBef>
        <a:spcAft>
          <a:spcPct val="0"/>
        </a:spcAft>
        <a:defRPr sz="4400">
          <a:solidFill>
            <a:schemeClr val="tx2"/>
          </a:solidFill>
          <a:latin typeface="宋体" pitchFamily="2" charset="-122"/>
          <a:ea typeface="宋体" pitchFamily="2" charset="-122"/>
        </a:defRPr>
      </a:lvl7pPr>
      <a:lvl8pPr marL="1371600" algn="ctr" rtl="0" eaLnBrk="1" fontAlgn="base" hangingPunct="1">
        <a:spcBef>
          <a:spcPct val="0"/>
        </a:spcBef>
        <a:spcAft>
          <a:spcPct val="0"/>
        </a:spcAft>
        <a:defRPr sz="4400">
          <a:solidFill>
            <a:schemeClr val="tx2"/>
          </a:solidFill>
          <a:latin typeface="宋体" pitchFamily="2" charset="-122"/>
          <a:ea typeface="宋体" pitchFamily="2" charset="-122"/>
        </a:defRPr>
      </a:lvl8pPr>
      <a:lvl9pPr marL="1828800" algn="ctr" rtl="0" eaLnBrk="1" fontAlgn="base" hangingPunct="1">
        <a:spcBef>
          <a:spcPct val="0"/>
        </a:spcBef>
        <a:spcAft>
          <a:spcPct val="0"/>
        </a:spcAft>
        <a:defRPr sz="4400">
          <a:solidFill>
            <a:schemeClr val="tx2"/>
          </a:solidFill>
          <a:latin typeface="宋体" pitchFamily="2" charset="-122"/>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93750" indent="-3365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4282" y="2714620"/>
            <a:ext cx="8786874" cy="1000132"/>
          </a:xfrm>
        </p:spPr>
        <p:txBody>
          <a:bodyPr/>
          <a:lstStyle/>
          <a:p>
            <a:r>
              <a:rPr lang="en-US" altLang="zh-CN" sz="3700" dirty="0" err="1" smtClean="0">
                <a:solidFill>
                  <a:schemeClr val="accent5">
                    <a:lumMod val="10000"/>
                  </a:schemeClr>
                </a:solidFill>
                <a:latin typeface="+mj-ea"/>
              </a:rPr>
              <a:t>SaaS</a:t>
            </a:r>
            <a:r>
              <a:rPr lang="zh-CN" altLang="en-US" sz="3700" dirty="0" smtClean="0">
                <a:solidFill>
                  <a:schemeClr val="accent5">
                    <a:lumMod val="10000"/>
                  </a:schemeClr>
                </a:solidFill>
                <a:latin typeface="+mj-ea"/>
              </a:rPr>
              <a:t>应用交付平台中多租户云数据的</a:t>
            </a:r>
            <a:r>
              <a:rPr lang="en-US" altLang="zh-CN" sz="3700" dirty="0" smtClean="0">
                <a:solidFill>
                  <a:schemeClr val="accent5">
                    <a:lumMod val="10000"/>
                  </a:schemeClr>
                </a:solidFill>
                <a:latin typeface="+mj-ea"/>
              </a:rPr>
              <a:t/>
            </a:r>
            <a:br>
              <a:rPr lang="en-US" altLang="zh-CN" sz="3700" dirty="0" smtClean="0">
                <a:solidFill>
                  <a:schemeClr val="accent5">
                    <a:lumMod val="10000"/>
                  </a:schemeClr>
                </a:solidFill>
                <a:latin typeface="+mj-ea"/>
              </a:rPr>
            </a:br>
            <a:r>
              <a:rPr lang="zh-CN" altLang="en-US" sz="3700" dirty="0" smtClean="0">
                <a:solidFill>
                  <a:schemeClr val="accent5">
                    <a:lumMod val="10000"/>
                  </a:schemeClr>
                </a:solidFill>
                <a:latin typeface="+mj-ea"/>
              </a:rPr>
              <a:t>一致性事务机制及优化研究</a:t>
            </a:r>
            <a:endParaRPr lang="zh-CN" altLang="en-US" sz="3700" dirty="0">
              <a:solidFill>
                <a:schemeClr val="accent5">
                  <a:lumMod val="10000"/>
                </a:schemeClr>
              </a:solidFill>
              <a:latin typeface="+mj-ea"/>
            </a:endParaRPr>
          </a:p>
        </p:txBody>
      </p:sp>
      <p:sp>
        <p:nvSpPr>
          <p:cNvPr id="3" name="副标题 2"/>
          <p:cNvSpPr>
            <a:spLocks noGrp="1"/>
          </p:cNvSpPr>
          <p:nvPr>
            <p:ph type="subTitle" idx="1"/>
          </p:nvPr>
        </p:nvSpPr>
        <p:spPr>
          <a:xfrm>
            <a:off x="2071670" y="4286256"/>
            <a:ext cx="6400800" cy="1000132"/>
          </a:xfrm>
        </p:spPr>
        <p:txBody>
          <a:bodyPr/>
          <a:lstStyle/>
          <a:p>
            <a:pPr algn="r"/>
            <a:r>
              <a:rPr lang="zh-CN" altLang="en-US" sz="2400" dirty="0" smtClean="0">
                <a:solidFill>
                  <a:schemeClr val="accent5">
                    <a:lumMod val="10000"/>
                  </a:schemeClr>
                </a:solidFill>
                <a:latin typeface="+mn-ea"/>
              </a:rPr>
              <a:t>李晓娜</a:t>
            </a:r>
            <a:endParaRPr lang="en-US" altLang="zh-CN" sz="2400" dirty="0" smtClean="0">
              <a:solidFill>
                <a:schemeClr val="accent5">
                  <a:lumMod val="10000"/>
                </a:schemeClr>
              </a:solidFill>
              <a:latin typeface="+mn-ea"/>
            </a:endParaRPr>
          </a:p>
          <a:p>
            <a:pPr algn="r"/>
            <a:r>
              <a:rPr lang="en-US" altLang="zh-CN" sz="2400" dirty="0" smtClean="0">
                <a:solidFill>
                  <a:schemeClr val="accent5">
                    <a:lumMod val="10000"/>
                  </a:schemeClr>
                </a:solidFill>
                <a:latin typeface="+mn-ea"/>
              </a:rPr>
              <a:t>2011-07-05</a:t>
            </a:r>
            <a:endParaRPr lang="zh-CN" altLang="en-US" sz="2400" dirty="0">
              <a:solidFill>
                <a:schemeClr val="accent5">
                  <a:lumMod val="10000"/>
                </a:schemeClr>
              </a:solidFill>
              <a:latin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0"/>
            <a:ext cx="7772400" cy="836712"/>
          </a:xfrm>
        </p:spPr>
        <p:txBody>
          <a:bodyPr/>
          <a:lstStyle/>
          <a:p>
            <a:pPr algn="l"/>
            <a:r>
              <a:rPr lang="zh-CN" altLang="en-US" sz="4000" dirty="0" smtClean="0">
                <a:solidFill>
                  <a:schemeClr val="accent5">
                    <a:lumMod val="10000"/>
                  </a:schemeClr>
                </a:solidFill>
              </a:rPr>
              <a:t>研究现状（</a:t>
            </a:r>
            <a:r>
              <a:rPr lang="en-US" altLang="zh-CN" sz="4000" dirty="0" smtClean="0">
                <a:solidFill>
                  <a:schemeClr val="accent5">
                    <a:lumMod val="10000"/>
                  </a:schemeClr>
                </a:solidFill>
              </a:rPr>
              <a:t>4</a:t>
            </a:r>
            <a:r>
              <a:rPr lang="zh-CN" altLang="en-US" sz="4000" dirty="0" smtClean="0">
                <a:solidFill>
                  <a:schemeClr val="accent5">
                    <a:lumMod val="10000"/>
                  </a:schemeClr>
                </a:solidFill>
              </a:rPr>
              <a:t>）</a:t>
            </a:r>
            <a:endParaRPr lang="zh-CN" altLang="en-US" sz="4000" dirty="0"/>
          </a:p>
        </p:txBody>
      </p:sp>
      <p:sp>
        <p:nvSpPr>
          <p:cNvPr id="3" name="内容占位符 2"/>
          <p:cNvSpPr>
            <a:spLocks noGrp="1"/>
          </p:cNvSpPr>
          <p:nvPr>
            <p:ph idx="1"/>
          </p:nvPr>
        </p:nvSpPr>
        <p:spPr>
          <a:xfrm>
            <a:off x="179512" y="764704"/>
            <a:ext cx="8964488" cy="5807568"/>
          </a:xfrm>
        </p:spPr>
        <p:txBody>
          <a:bodyPr/>
          <a:lstStyle/>
          <a:p>
            <a:pPr marL="342900" lvl="2" indent="-342900">
              <a:buSzPct val="70000"/>
              <a:buFont typeface="Wingdings" pitchFamily="2" charset="2"/>
              <a:buChar char="Ø"/>
            </a:pPr>
            <a:r>
              <a:rPr lang="zh-CN" altLang="en-US" dirty="0" smtClean="0">
                <a:latin typeface="华文新魏" pitchFamily="2" charset="-122"/>
                <a:ea typeface="华文新魏" pitchFamily="2" charset="-122"/>
              </a:rPr>
              <a:t>云中数据一致性的研究</a:t>
            </a:r>
            <a:endParaRPr lang="en-US" altLang="zh-CN" dirty="0" smtClean="0">
              <a:latin typeface="华文新魏" pitchFamily="2" charset="-122"/>
              <a:ea typeface="华文新魏" pitchFamily="2" charset="-122"/>
            </a:endParaRPr>
          </a:p>
          <a:p>
            <a:pPr marL="342900" lvl="2" indent="-342900">
              <a:buSzPct val="70000"/>
              <a:buNone/>
            </a:pPr>
            <a:r>
              <a:rPr lang="zh-CN" altLang="en-US" dirty="0" smtClean="0">
                <a:latin typeface="华文新魏" pitchFamily="2" charset="-122"/>
                <a:ea typeface="华文新魏" pitchFamily="2" charset="-122"/>
              </a:rPr>
              <a:t>           </a:t>
            </a:r>
            <a:r>
              <a:rPr lang="zh-CN" altLang="en-US" sz="2000" dirty="0" smtClean="0">
                <a:latin typeface="华文新魏" pitchFamily="2" charset="-122"/>
                <a:ea typeface="华文新魏" pitchFamily="2" charset="-122"/>
              </a:rPr>
              <a:t>文献</a:t>
            </a:r>
            <a:r>
              <a:rPr lang="en-US" altLang="zh-CN" sz="2000" dirty="0" smtClean="0">
                <a:latin typeface="华文新魏" pitchFamily="2" charset="-122"/>
                <a:ea typeface="华文新魏" pitchFamily="2" charset="-122"/>
              </a:rPr>
              <a:t>[1][2]</a:t>
            </a:r>
            <a:r>
              <a:rPr lang="zh-CN" altLang="en-US" sz="2000" dirty="0" smtClean="0">
                <a:latin typeface="华文新魏" pitchFamily="2" charset="-122"/>
                <a:ea typeface="华文新魏" pitchFamily="2" charset="-122"/>
              </a:rPr>
              <a:t>研究了事务型应用在云中的事务管理机制，提出了一种数据强一致性策略，并提供了恢复机制。但是针对</a:t>
            </a:r>
            <a:r>
              <a:rPr lang="en-US" altLang="zh-CN" sz="2000" dirty="0" err="1" smtClean="0">
                <a:latin typeface="华文新魏" pitchFamily="2" charset="-122"/>
                <a:ea typeface="华文新魏" pitchFamily="2" charset="-122"/>
              </a:rPr>
              <a:t>SaaS</a:t>
            </a:r>
            <a:r>
              <a:rPr lang="zh-CN" altLang="en-US" sz="2000" dirty="0" smtClean="0">
                <a:latin typeface="华文新魏" pitchFamily="2" charset="-122"/>
                <a:ea typeface="华文新魏" pitchFamily="2" charset="-122"/>
              </a:rPr>
              <a:t>平台中多租户的共享数据，还需要进一步研究它的一致性特点。</a:t>
            </a:r>
            <a:endParaRPr lang="en-US" altLang="zh-CN" sz="2000" dirty="0" smtClean="0">
              <a:latin typeface="华文新魏" pitchFamily="2" charset="-122"/>
              <a:ea typeface="华文新魏" pitchFamily="2" charset="-122"/>
            </a:endParaRPr>
          </a:p>
          <a:p>
            <a:pPr marL="342900" lvl="2" indent="-342900">
              <a:buSzPct val="70000"/>
              <a:buFont typeface="Wingdings" pitchFamily="2" charset="2"/>
              <a:buChar char="Ø"/>
            </a:pPr>
            <a:r>
              <a:rPr lang="en-US" altLang="zh-CN" dirty="0" smtClean="0">
                <a:latin typeface="华文新魏" pitchFamily="2" charset="-122"/>
                <a:ea typeface="华文新魏" pitchFamily="2" charset="-122"/>
              </a:rPr>
              <a:t>Live migration</a:t>
            </a:r>
            <a:r>
              <a:rPr lang="zh-CN" altLang="en-US" dirty="0" smtClean="0">
                <a:latin typeface="华文新魏" pitchFamily="2" charset="-122"/>
                <a:ea typeface="华文新魏" pitchFamily="2" charset="-122"/>
              </a:rPr>
              <a:t>的研究</a:t>
            </a:r>
            <a:endParaRPr lang="en-US" altLang="zh-CN" dirty="0" smtClean="0">
              <a:latin typeface="华文新魏" pitchFamily="2" charset="-122"/>
              <a:ea typeface="华文新魏" pitchFamily="2" charset="-122"/>
            </a:endParaRPr>
          </a:p>
          <a:p>
            <a:pPr marL="342900" lvl="2" indent="-342900">
              <a:buSzPct val="70000"/>
              <a:buNone/>
            </a:pPr>
            <a:r>
              <a:rPr lang="en-US" altLang="zh-CN" sz="2000" dirty="0" smtClean="0">
                <a:latin typeface="华文新魏" pitchFamily="2" charset="-122"/>
                <a:ea typeface="华文新魏" pitchFamily="2" charset="-122"/>
              </a:rPr>
              <a:t>             Iterative Copy[3]</a:t>
            </a:r>
            <a:r>
              <a:rPr lang="zh-CN" altLang="en-US" sz="2000" dirty="0" smtClean="0">
                <a:latin typeface="华文新魏" pitchFamily="2" charset="-122"/>
                <a:ea typeface="华文新魏" pitchFamily="2" charset="-122"/>
              </a:rPr>
              <a:t>和</a:t>
            </a:r>
            <a:r>
              <a:rPr lang="en-US" altLang="zh-CN" sz="2000" dirty="0" smtClean="0">
                <a:latin typeface="华文新魏" pitchFamily="2" charset="-122"/>
                <a:ea typeface="华文新魏" pitchFamily="2" charset="-122"/>
              </a:rPr>
              <a:t>Zephyr[4]</a:t>
            </a:r>
            <a:r>
              <a:rPr lang="zh-CN" altLang="en-US" sz="2000" dirty="0" smtClean="0">
                <a:latin typeface="华文新魏" pitchFamily="2" charset="-122"/>
                <a:ea typeface="华文新魏" pitchFamily="2" charset="-122"/>
              </a:rPr>
              <a:t>是云中两种数据迁移的方式，在发生迁移的过程中，能保持很好的系统性能。但目前在</a:t>
            </a:r>
            <a:r>
              <a:rPr lang="en-US" altLang="zh-CN" sz="2000" dirty="0" smtClean="0">
                <a:latin typeface="华文新魏" pitchFamily="2" charset="-122"/>
                <a:ea typeface="华文新魏" pitchFamily="2" charset="-122"/>
              </a:rPr>
              <a:t>Live migration</a:t>
            </a:r>
            <a:r>
              <a:rPr lang="zh-CN" altLang="en-US" sz="2000" dirty="0" smtClean="0">
                <a:latin typeface="华文新魏" pitchFamily="2" charset="-122"/>
                <a:ea typeface="华文新魏" pitchFamily="2" charset="-122"/>
              </a:rPr>
              <a:t>的研究过程中，没有考虑副本数据的一致性问题，这也是一个难点。</a:t>
            </a:r>
            <a:endParaRPr lang="en-US" altLang="zh-CN" dirty="0" smtClean="0"/>
          </a:p>
          <a:p>
            <a:pPr>
              <a:buNone/>
            </a:pPr>
            <a:r>
              <a:rPr lang="zh-CN" altLang="en-US" dirty="0" smtClean="0">
                <a:latin typeface="华文新魏" pitchFamily="2" charset="-122"/>
                <a:ea typeface="华文新魏" pitchFamily="2" charset="-122"/>
              </a:rPr>
              <a:t>        </a:t>
            </a:r>
            <a:r>
              <a:rPr lang="zh-CN" altLang="en-US" sz="2400" dirty="0" smtClean="0">
                <a:latin typeface="华文新魏" pitchFamily="2" charset="-122"/>
                <a:ea typeface="华文新魏" pitchFamily="2" charset="-122"/>
              </a:rPr>
              <a:t>所以，结合</a:t>
            </a:r>
            <a:r>
              <a:rPr lang="en-US" altLang="zh-CN" sz="2400" dirty="0" err="1" smtClean="0">
                <a:latin typeface="华文新魏" pitchFamily="2" charset="-122"/>
                <a:ea typeface="华文新魏" pitchFamily="2" charset="-122"/>
              </a:rPr>
              <a:t>SaaS</a:t>
            </a:r>
            <a:r>
              <a:rPr lang="zh-CN" altLang="en-US" sz="2400" dirty="0" smtClean="0">
                <a:latin typeface="华文新魏" pitchFamily="2" charset="-122"/>
                <a:ea typeface="华文新魏" pitchFamily="2" charset="-122"/>
              </a:rPr>
              <a:t>平台中多租户云数据的特点，事务机制的研究将主要集中在数据副本的一致性、数据迁移过程中的一致性、为了减少分布式事务代价如何以优化的方式进行数据分割这几个方面。</a:t>
            </a:r>
            <a:endParaRPr lang="en-US" altLang="zh-CN" sz="2400" dirty="0" smtClean="0">
              <a:latin typeface="华文新魏" pitchFamily="2" charset="-122"/>
              <a:ea typeface="华文新魏" pitchFamily="2" charset="-122"/>
            </a:endParaRPr>
          </a:p>
          <a:p>
            <a:pPr>
              <a:buNone/>
            </a:pPr>
            <a:endParaRPr lang="en-US" altLang="zh-CN" sz="2400" dirty="0" smtClean="0">
              <a:latin typeface="华文新魏" pitchFamily="2" charset="-122"/>
              <a:ea typeface="华文新魏" pitchFamily="2" charset="-122"/>
            </a:endParaRPr>
          </a:p>
          <a:p>
            <a:pPr>
              <a:buNone/>
            </a:pPr>
            <a:r>
              <a:rPr lang="en-US" altLang="zh-CN" sz="1600" dirty="0" smtClean="0">
                <a:latin typeface="+mn-ea"/>
              </a:rPr>
              <a:t>[1]Zhou </a:t>
            </a:r>
            <a:r>
              <a:rPr lang="en-US" altLang="zh-CN" sz="1600" dirty="0" err="1" smtClean="0">
                <a:latin typeface="+mn-ea"/>
              </a:rPr>
              <a:t>wei,Guillaume</a:t>
            </a:r>
            <a:r>
              <a:rPr lang="en-US" altLang="zh-CN" sz="1600" dirty="0" smtClean="0">
                <a:latin typeface="+mn-ea"/>
              </a:rPr>
              <a:t> </a:t>
            </a:r>
            <a:r>
              <a:rPr lang="en-US" altLang="zh-CN" sz="1600" dirty="0" err="1" smtClean="0">
                <a:latin typeface="+mn-ea"/>
              </a:rPr>
              <a:t>Pierrel</a:t>
            </a:r>
            <a:r>
              <a:rPr lang="en-US" altLang="zh-CN" sz="1600" dirty="0" smtClean="0">
                <a:latin typeface="+mn-ea"/>
              </a:rPr>
              <a:t> and Chi-Hung </a:t>
            </a:r>
            <a:r>
              <a:rPr lang="en-US" altLang="zh-CN" sz="1600" dirty="0" err="1" smtClean="0">
                <a:latin typeface="+mn-ea"/>
              </a:rPr>
              <a:t>Chi,”Scalable</a:t>
            </a:r>
            <a:r>
              <a:rPr lang="en-US" altLang="zh-CN" sz="1600" dirty="0" smtClean="0">
                <a:latin typeface="+mn-ea"/>
              </a:rPr>
              <a:t> Transactions for Web Applications in the </a:t>
            </a:r>
            <a:r>
              <a:rPr lang="en-US" altLang="zh-CN" sz="1600" dirty="0" err="1" smtClean="0">
                <a:latin typeface="+mn-ea"/>
              </a:rPr>
              <a:t>Cloud”,Proceedings</a:t>
            </a:r>
            <a:r>
              <a:rPr lang="en-US" altLang="zh-CN" sz="1600" dirty="0" smtClean="0">
                <a:latin typeface="+mn-ea"/>
              </a:rPr>
              <a:t> of the Euro-Par conference, August 2009.</a:t>
            </a:r>
          </a:p>
          <a:p>
            <a:pPr>
              <a:buNone/>
            </a:pPr>
            <a:r>
              <a:rPr lang="en-US" altLang="zh-CN" sz="1600" dirty="0" smtClean="0">
                <a:latin typeface="+mn-ea"/>
              </a:rPr>
              <a:t>[2]</a:t>
            </a:r>
            <a:r>
              <a:rPr lang="en-US" altLang="zh-CN" sz="1600" dirty="0" err="1" smtClean="0">
                <a:latin typeface="+mn-ea"/>
              </a:rPr>
              <a:t>Rohan</a:t>
            </a:r>
            <a:r>
              <a:rPr lang="en-US" altLang="zh-CN" sz="1600" dirty="0" smtClean="0">
                <a:latin typeface="+mn-ea"/>
              </a:rPr>
              <a:t> </a:t>
            </a:r>
            <a:r>
              <a:rPr lang="en-US" altLang="zh-CN" sz="1600" dirty="0" err="1" smtClean="0">
                <a:latin typeface="+mn-ea"/>
              </a:rPr>
              <a:t>G.Tiwari,Shamkan</a:t>
            </a:r>
            <a:r>
              <a:rPr lang="en-US" altLang="zh-CN" sz="1600" dirty="0" smtClean="0">
                <a:latin typeface="+mn-ea"/>
              </a:rPr>
              <a:t> </a:t>
            </a:r>
            <a:r>
              <a:rPr lang="en-US" altLang="zh-CN" sz="1600" dirty="0" err="1" smtClean="0">
                <a:latin typeface="+mn-ea"/>
              </a:rPr>
              <a:t>B.Navathe,”Towards</a:t>
            </a:r>
            <a:r>
              <a:rPr lang="en-US" altLang="zh-CN" sz="1600" dirty="0" smtClean="0">
                <a:latin typeface="+mn-ea"/>
              </a:rPr>
              <a:t> Transactional data management over the Cloud”,2010 Second International Symposium on </a:t>
            </a:r>
            <a:r>
              <a:rPr lang="en-US" altLang="zh-CN" sz="1600" dirty="0" err="1" smtClean="0">
                <a:latin typeface="+mn-ea"/>
              </a:rPr>
              <a:t>Data,Privacy</a:t>
            </a:r>
            <a:r>
              <a:rPr lang="en-US" altLang="zh-CN" sz="1600" dirty="0" smtClean="0">
                <a:latin typeface="+mn-ea"/>
              </a:rPr>
              <a:t> and E-commerce,2010.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7772400" cy="714380"/>
          </a:xfrm>
        </p:spPr>
        <p:txBody>
          <a:bodyPr/>
          <a:lstStyle/>
          <a:p>
            <a:pPr algn="l"/>
            <a:r>
              <a:rPr lang="zh-CN" altLang="en-US" sz="4000" dirty="0" smtClean="0">
                <a:solidFill>
                  <a:schemeClr val="accent5">
                    <a:lumMod val="10000"/>
                  </a:schemeClr>
                </a:solidFill>
              </a:rPr>
              <a:t>研究内容</a:t>
            </a:r>
            <a:endParaRPr lang="zh-CN" altLang="en-US" sz="4000" dirty="0">
              <a:solidFill>
                <a:schemeClr val="accent5">
                  <a:lumMod val="10000"/>
                </a:schemeClr>
              </a:solidFill>
            </a:endParaRPr>
          </a:p>
        </p:txBody>
      </p:sp>
      <p:sp>
        <p:nvSpPr>
          <p:cNvPr id="3" name="内容占位符 2"/>
          <p:cNvSpPr>
            <a:spLocks noGrp="1"/>
          </p:cNvSpPr>
          <p:nvPr>
            <p:ph idx="1"/>
          </p:nvPr>
        </p:nvSpPr>
        <p:spPr>
          <a:xfrm>
            <a:off x="0" y="928670"/>
            <a:ext cx="9144000" cy="5715040"/>
          </a:xfrm>
        </p:spPr>
        <p:txBody>
          <a:bodyPr/>
          <a:lstStyle/>
          <a:p>
            <a:pPr>
              <a:buNone/>
            </a:pPr>
            <a:r>
              <a:rPr lang="zh-CN" altLang="en-US" dirty="0" smtClean="0">
                <a:latin typeface="华文新魏" pitchFamily="2" charset="-122"/>
                <a:ea typeface="华文新魏" pitchFamily="2" charset="-122"/>
              </a:rPr>
              <a:t>           研究</a:t>
            </a:r>
            <a:r>
              <a:rPr lang="en-US" altLang="zh-CN" dirty="0" err="1" smtClean="0">
                <a:latin typeface="华文新魏" pitchFamily="2" charset="-122"/>
                <a:ea typeface="华文新魏" pitchFamily="2" charset="-122"/>
              </a:rPr>
              <a:t>SaaS</a:t>
            </a:r>
            <a:r>
              <a:rPr lang="zh-CN" altLang="en-US" dirty="0" smtClean="0">
                <a:latin typeface="华文新魏" pitchFamily="2" charset="-122"/>
                <a:ea typeface="华文新魏" pitchFamily="2" charset="-122"/>
              </a:rPr>
              <a:t>应用交付平台中，随着大规模的事务型</a:t>
            </a:r>
            <a:r>
              <a:rPr lang="en-US" altLang="zh-CN" dirty="0" err="1" smtClean="0">
                <a:latin typeface="华文新魏" pitchFamily="2" charset="-122"/>
                <a:ea typeface="华文新魏" pitchFamily="2" charset="-122"/>
              </a:rPr>
              <a:t>SaaS</a:t>
            </a:r>
            <a:r>
              <a:rPr lang="zh-CN" altLang="en-US" dirty="0" smtClean="0">
                <a:latin typeface="华文新魏" pitchFamily="2" charset="-122"/>
                <a:ea typeface="华文新魏" pitchFamily="2" charset="-122"/>
              </a:rPr>
              <a:t>应用需求的不断增长，在多节点的云环境中，研究云中多租户数据的一致性事务管理机制及优化，主要包括：</a:t>
            </a:r>
            <a:endParaRPr lang="en-US" altLang="zh-CN" dirty="0" smtClean="0">
              <a:latin typeface="华文新魏" pitchFamily="2" charset="-122"/>
              <a:ea typeface="华文新魏" pitchFamily="2" charset="-122"/>
            </a:endParaRPr>
          </a:p>
          <a:p>
            <a:pPr>
              <a:buSzPct val="71000"/>
              <a:buFont typeface="Wingdings" pitchFamily="2" charset="2"/>
              <a:buChar char="Ø"/>
            </a:pPr>
            <a:r>
              <a:rPr lang="zh-CN" altLang="en-US" dirty="0" smtClean="0">
                <a:latin typeface="华文新魏" pitchFamily="2" charset="-122"/>
                <a:ea typeface="华文新魏" pitchFamily="2" charset="-122"/>
              </a:rPr>
              <a:t>如何保证多节点环境中，副本数据的一致性 </a:t>
            </a:r>
            <a:endParaRPr lang="en-US" altLang="zh-CN" dirty="0" smtClean="0">
              <a:latin typeface="华文新魏" pitchFamily="2" charset="-122"/>
              <a:ea typeface="华文新魏" pitchFamily="2" charset="-122"/>
            </a:endParaRPr>
          </a:p>
          <a:p>
            <a:pPr>
              <a:buSzPct val="71000"/>
              <a:buFont typeface="Wingdings" pitchFamily="2" charset="2"/>
              <a:buChar char="Ø"/>
            </a:pPr>
            <a:r>
              <a:rPr lang="zh-CN" altLang="en-US" dirty="0" smtClean="0">
                <a:latin typeface="华文新魏" pitchFamily="2" charset="-122"/>
                <a:ea typeface="华文新魏" pitchFamily="2" charset="-122"/>
              </a:rPr>
              <a:t>如何确保</a:t>
            </a:r>
            <a:r>
              <a:rPr lang="zh-CN" altLang="en-US" dirty="0" smtClean="0">
                <a:latin typeface="华文新魏" pitchFamily="2" charset="-122"/>
                <a:ea typeface="华文新魏" pitchFamily="2" charset="-122"/>
              </a:rPr>
              <a:t>数据</a:t>
            </a:r>
            <a:r>
              <a:rPr lang="zh-CN" altLang="en-US" dirty="0" smtClean="0">
                <a:latin typeface="华文新魏" pitchFamily="2" charset="-122"/>
                <a:ea typeface="华文新魏" pitchFamily="2" charset="-122"/>
              </a:rPr>
              <a:t>迁移中副本的一致性</a:t>
            </a:r>
            <a:endParaRPr lang="en-US" altLang="zh-CN" dirty="0" smtClean="0">
              <a:latin typeface="华文新魏" pitchFamily="2" charset="-122"/>
              <a:ea typeface="华文新魏" pitchFamily="2" charset="-122"/>
            </a:endParaRPr>
          </a:p>
          <a:p>
            <a:pPr>
              <a:buSzPct val="71000"/>
              <a:buFont typeface="Wingdings" pitchFamily="2" charset="2"/>
              <a:buChar char="Ø"/>
            </a:pPr>
            <a:r>
              <a:rPr lang="zh-CN" altLang="en-US" dirty="0" smtClean="0">
                <a:latin typeface="华文新魏" pitchFamily="2" charset="-122"/>
                <a:ea typeface="华文新魏" pitchFamily="2" charset="-122"/>
              </a:rPr>
              <a:t>云中多节点环境中，如何对多租户数据进行分割，优化事务代价</a:t>
            </a:r>
            <a:endParaRPr lang="en-US" altLang="zh-CN" dirty="0" smtClean="0">
              <a:latin typeface="华文新魏" pitchFamily="2" charset="-122"/>
              <a:ea typeface="华文新魏" pitchFamily="2" charset="-122"/>
            </a:endParaRPr>
          </a:p>
          <a:p>
            <a:pPr>
              <a:buSzPct val="71000"/>
              <a:buNone/>
            </a:pPr>
            <a:endParaRPr lang="en-US" altLang="zh-CN" dirty="0" smtClean="0">
              <a:latin typeface="华文新魏" pitchFamily="2" charset="-122"/>
              <a:ea typeface="华文新魏" pitchFamily="2" charset="-122"/>
            </a:endParaRP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844" y="0"/>
            <a:ext cx="7772400" cy="714356"/>
          </a:xfrm>
        </p:spPr>
        <p:txBody>
          <a:bodyPr/>
          <a:lstStyle/>
          <a:p>
            <a:pPr algn="l"/>
            <a:r>
              <a:rPr lang="zh-CN" altLang="en-US" sz="4000" dirty="0" smtClean="0">
                <a:solidFill>
                  <a:schemeClr val="accent5">
                    <a:lumMod val="10000"/>
                  </a:schemeClr>
                </a:solidFill>
              </a:rPr>
              <a:t>研究内容与基本思路</a:t>
            </a:r>
            <a:endParaRPr lang="zh-CN" altLang="en-US" sz="4000" dirty="0"/>
          </a:p>
        </p:txBody>
      </p:sp>
      <p:sp>
        <p:nvSpPr>
          <p:cNvPr id="3" name="内容占位符 2"/>
          <p:cNvSpPr>
            <a:spLocks noGrp="1"/>
          </p:cNvSpPr>
          <p:nvPr>
            <p:ph idx="1"/>
          </p:nvPr>
        </p:nvSpPr>
        <p:spPr>
          <a:xfrm>
            <a:off x="0" y="836712"/>
            <a:ext cx="9144000" cy="5806998"/>
          </a:xfrm>
        </p:spPr>
        <p:txBody>
          <a:bodyPr/>
          <a:lstStyle/>
          <a:p>
            <a:pPr>
              <a:buNone/>
            </a:pPr>
            <a:r>
              <a:rPr lang="en-US" altLang="zh-CN" dirty="0" smtClean="0">
                <a:latin typeface="华文新魏" pitchFamily="2" charset="-122"/>
                <a:ea typeface="华文新魏" pitchFamily="2" charset="-122"/>
              </a:rPr>
              <a:t>1</a:t>
            </a:r>
            <a:r>
              <a:rPr lang="zh-CN" altLang="en-US" dirty="0" smtClean="0">
                <a:latin typeface="华文新魏" pitchFamily="2" charset="-122"/>
                <a:ea typeface="华文新魏" pitchFamily="2" charset="-122"/>
              </a:rPr>
              <a:t>、如何保证副本之间的数据一致性</a:t>
            </a:r>
            <a:endParaRPr lang="en-US" altLang="zh-CN" dirty="0" smtClean="0">
              <a:latin typeface="华文新魏" pitchFamily="2" charset="-122"/>
              <a:ea typeface="华文新魏" pitchFamily="2" charset="-122"/>
            </a:endParaRPr>
          </a:p>
          <a:p>
            <a:pPr>
              <a:buSzPct val="70000"/>
              <a:buFont typeface="Wingdings" pitchFamily="2" charset="2"/>
              <a:buChar char="Ø"/>
            </a:pPr>
            <a:r>
              <a:rPr lang="zh-CN" altLang="en-US" sz="2800" dirty="0" smtClean="0">
                <a:latin typeface="华文新魏" pitchFamily="2" charset="-122"/>
                <a:ea typeface="华文新魏" pitchFamily="2" charset="-122"/>
              </a:rPr>
              <a:t>一致性的分类</a:t>
            </a:r>
            <a:endParaRPr lang="en-US" altLang="zh-CN" sz="2800" dirty="0" smtClean="0">
              <a:latin typeface="华文新魏" pitchFamily="2" charset="-122"/>
              <a:ea typeface="华文新魏" pitchFamily="2" charset="-122"/>
            </a:endParaRPr>
          </a:p>
          <a:p>
            <a:pPr lvl="1"/>
            <a:r>
              <a:rPr lang="zh-CN" altLang="en-US" sz="2400" dirty="0" smtClean="0">
                <a:latin typeface="华文新魏" pitchFamily="2" charset="-122"/>
                <a:ea typeface="华文新魏" pitchFamily="2" charset="-122"/>
              </a:rPr>
              <a:t>强一致性：</a:t>
            </a:r>
            <a:r>
              <a:rPr lang="zh-CN" altLang="zh-CN" sz="2400" dirty="0" smtClean="0">
                <a:latin typeface="华文新魏" pitchFamily="2" charset="-122"/>
                <a:ea typeface="华文新魏" pitchFamily="2" charset="-122"/>
              </a:rPr>
              <a:t>要求更新过的数据能被后续的访问都能看到。</a:t>
            </a:r>
            <a:endParaRPr lang="en-US" altLang="zh-CN" sz="2400" dirty="0" smtClean="0">
              <a:latin typeface="华文新魏" pitchFamily="2" charset="-122"/>
              <a:ea typeface="华文新魏" pitchFamily="2" charset="-122"/>
            </a:endParaRPr>
          </a:p>
          <a:p>
            <a:pPr lvl="1"/>
            <a:r>
              <a:rPr lang="zh-CN" altLang="en-US" sz="2400" dirty="0" smtClean="0">
                <a:latin typeface="华文新魏" pitchFamily="2" charset="-122"/>
                <a:ea typeface="华文新魏" pitchFamily="2" charset="-122"/>
              </a:rPr>
              <a:t>弱一致性：</a:t>
            </a:r>
            <a:r>
              <a:rPr lang="zh-CN" altLang="zh-CN" sz="2400" dirty="0" smtClean="0">
                <a:latin typeface="华文新魏" pitchFamily="2" charset="-122"/>
                <a:ea typeface="华文新魏" pitchFamily="2" charset="-122"/>
              </a:rPr>
              <a:t>如果能容忍后续的</a:t>
            </a:r>
            <a:r>
              <a:rPr lang="zh-CN" altLang="en-US" sz="2400" dirty="0" smtClean="0">
                <a:latin typeface="华文新魏" pitchFamily="2" charset="-122"/>
                <a:ea typeface="华文新魏" pitchFamily="2" charset="-122"/>
              </a:rPr>
              <a:t>访问</a:t>
            </a:r>
            <a:r>
              <a:rPr lang="zh-CN" altLang="zh-CN" sz="2400" dirty="0" smtClean="0">
                <a:latin typeface="华文新魏" pitchFamily="2" charset="-122"/>
                <a:ea typeface="华文新魏" pitchFamily="2" charset="-122"/>
              </a:rPr>
              <a:t>部分或者全部访问不到。</a:t>
            </a:r>
            <a:endParaRPr lang="en-US" altLang="zh-CN" sz="2400" dirty="0" smtClean="0">
              <a:latin typeface="华文新魏" pitchFamily="2" charset="-122"/>
              <a:ea typeface="华文新魏" pitchFamily="2" charset="-122"/>
            </a:endParaRPr>
          </a:p>
          <a:p>
            <a:pPr lvl="1"/>
            <a:r>
              <a:rPr lang="zh-CN" altLang="en-US" sz="2400" dirty="0" smtClean="0">
                <a:latin typeface="华文新魏" pitchFamily="2" charset="-122"/>
                <a:ea typeface="华文新魏" pitchFamily="2" charset="-122"/>
              </a:rPr>
              <a:t>最终一致性：</a:t>
            </a:r>
            <a:r>
              <a:rPr lang="zh-CN" altLang="zh-CN" sz="2400" dirty="0" smtClean="0">
                <a:latin typeface="华文新魏" pitchFamily="2" charset="-122"/>
                <a:ea typeface="华文新魏" pitchFamily="2" charset="-122"/>
              </a:rPr>
              <a:t>如果经过一段时间后能访问到更新后的数据</a:t>
            </a:r>
            <a:r>
              <a:rPr lang="zh-CN" altLang="en-US" sz="2400" dirty="0" smtClean="0">
                <a:latin typeface="华文新魏" pitchFamily="2" charset="-122"/>
                <a:ea typeface="华文新魏" pitchFamily="2" charset="-122"/>
              </a:rPr>
              <a:t>。</a:t>
            </a:r>
            <a:endParaRPr lang="en-US" altLang="zh-CN" sz="2400" dirty="0" smtClean="0">
              <a:latin typeface="华文新魏" pitchFamily="2" charset="-122"/>
              <a:ea typeface="华文新魏" pitchFamily="2" charset="-122"/>
            </a:endParaRPr>
          </a:p>
          <a:p>
            <a:pPr>
              <a:buSzPct val="70000"/>
              <a:buFont typeface="Wingdings" pitchFamily="2" charset="2"/>
              <a:buChar char="Ø"/>
            </a:pPr>
            <a:r>
              <a:rPr lang="zh-CN" altLang="en-US" sz="2800" dirty="0" smtClean="0">
                <a:latin typeface="华文新魏" pitchFamily="2" charset="-122"/>
                <a:ea typeface="华文新魏" pitchFamily="2" charset="-122"/>
              </a:rPr>
              <a:t>云中数据一致性带来的挑战</a:t>
            </a:r>
            <a:endParaRPr lang="en-US" altLang="zh-CN" sz="2800" dirty="0" smtClean="0">
              <a:latin typeface="华文新魏" pitchFamily="2" charset="-122"/>
              <a:ea typeface="华文新魏" pitchFamily="2" charset="-122"/>
            </a:endParaRPr>
          </a:p>
          <a:p>
            <a:pPr>
              <a:buSzPct val="70000"/>
              <a:buNone/>
            </a:pPr>
            <a:r>
              <a:rPr lang="zh-CN" altLang="en-US" sz="2400" dirty="0" smtClean="0">
                <a:latin typeface="华文新魏" pitchFamily="2" charset="-122"/>
                <a:ea typeface="华文新魏" pitchFamily="2" charset="-122"/>
              </a:rPr>
              <a:t>           </a:t>
            </a:r>
            <a:r>
              <a:rPr lang="en-US" altLang="en-US" sz="2400" dirty="0" smtClean="0">
                <a:latin typeface="华文新魏" pitchFamily="2" charset="-122"/>
                <a:ea typeface="华文新魏" pitchFamily="2" charset="-122"/>
              </a:rPr>
              <a:t>CAP</a:t>
            </a:r>
            <a:r>
              <a:rPr lang="zh-CN" altLang="en-US" sz="2400" dirty="0" smtClean="0">
                <a:latin typeface="华文新魏" pitchFamily="2" charset="-122"/>
                <a:ea typeface="华文新魏" pitchFamily="2" charset="-122"/>
              </a:rPr>
              <a:t>原理，</a:t>
            </a:r>
            <a:r>
              <a:rPr lang="zh-CN" altLang="en-US" sz="2400" dirty="0" smtClean="0">
                <a:latin typeface="华文新魏" pitchFamily="2" charset="-122"/>
                <a:ea typeface="华文新魏" pitchFamily="2" charset="-122"/>
              </a:rPr>
              <a:t>这三个要素最多只能同时实现两点，不可能三者</a:t>
            </a:r>
            <a:r>
              <a:rPr lang="zh-CN" altLang="en-US" sz="2400" dirty="0" smtClean="0">
                <a:latin typeface="华文新魏" pitchFamily="2" charset="-122"/>
                <a:ea typeface="华文新魏" pitchFamily="2" charset="-122"/>
              </a:rPr>
              <a:t>兼顾。</a:t>
            </a:r>
            <a:endParaRPr lang="en-US" altLang="zh-CN" sz="2400" dirty="0" smtClean="0">
              <a:latin typeface="华文新魏" pitchFamily="2" charset="-122"/>
              <a:ea typeface="华文新魏" pitchFamily="2" charset="-122"/>
            </a:endParaRPr>
          </a:p>
          <a:p>
            <a:pPr>
              <a:buSzPct val="70000"/>
              <a:buNone/>
            </a:pPr>
            <a:r>
              <a:rPr lang="en-US" altLang="zh-CN" sz="2400" dirty="0" smtClean="0">
                <a:latin typeface="华文新魏" pitchFamily="2" charset="-122"/>
                <a:ea typeface="华文新魏" pitchFamily="2" charset="-122"/>
              </a:rPr>
              <a:t> </a:t>
            </a:r>
            <a:r>
              <a:rPr lang="en-US" altLang="zh-CN" sz="2400" dirty="0" smtClean="0">
                <a:latin typeface="华文新魏" pitchFamily="2" charset="-122"/>
                <a:ea typeface="华文新魏" pitchFamily="2" charset="-122"/>
              </a:rPr>
              <a:t>         </a:t>
            </a:r>
            <a:r>
              <a:rPr lang="zh-CN" altLang="en-US" sz="2400" dirty="0" smtClean="0">
                <a:latin typeface="华文新魏" pitchFamily="2" charset="-122"/>
                <a:ea typeface="华文新魏" pitchFamily="2" charset="-122"/>
              </a:rPr>
              <a:t>高</a:t>
            </a:r>
            <a:r>
              <a:rPr lang="zh-CN" altLang="en-US" sz="2400" dirty="0" smtClean="0">
                <a:latin typeface="华文新魏" pitchFamily="2" charset="-122"/>
                <a:ea typeface="华文新魏" pitchFamily="2" charset="-122"/>
              </a:rPr>
              <a:t>一致性，对于云中部署的大规模的可扩展的应用来说，意味着比较高的事务成本、降低的可用性、但是避免了</a:t>
            </a:r>
            <a:r>
              <a:rPr lang="en-US" altLang="zh-CN" sz="2400" dirty="0" smtClean="0">
                <a:latin typeface="华文新魏" pitchFamily="2" charset="-122"/>
                <a:ea typeface="华文新魏" pitchFamily="2" charset="-122"/>
              </a:rPr>
              <a:t>penalty</a:t>
            </a:r>
            <a:r>
              <a:rPr lang="zh-CN" altLang="en-US" sz="2400" dirty="0" smtClean="0">
                <a:latin typeface="华文新魏" pitchFamily="2" charset="-122"/>
                <a:ea typeface="华文新魏" pitchFamily="2" charset="-122"/>
              </a:rPr>
              <a:t> </a:t>
            </a:r>
            <a:r>
              <a:rPr lang="en-US" altLang="zh-CN" sz="2400" dirty="0" smtClean="0">
                <a:latin typeface="华文新魏" pitchFamily="2" charset="-122"/>
                <a:ea typeface="华文新魏" pitchFamily="2" charset="-122"/>
              </a:rPr>
              <a:t>cost</a:t>
            </a:r>
            <a:r>
              <a:rPr lang="zh-CN" altLang="en-US" sz="2400" dirty="0" smtClean="0">
                <a:latin typeface="华文新魏" pitchFamily="2" charset="-122"/>
                <a:ea typeface="华文新魏" pitchFamily="2" charset="-122"/>
              </a:rPr>
              <a:t>。</a:t>
            </a:r>
            <a:endParaRPr lang="en-US" altLang="zh-CN" sz="2400" dirty="0" smtClean="0">
              <a:latin typeface="华文新魏" pitchFamily="2" charset="-122"/>
              <a:ea typeface="华文新魏" pitchFamily="2" charset="-122"/>
            </a:endParaRPr>
          </a:p>
          <a:p>
            <a:pPr>
              <a:buSzPct val="70000"/>
              <a:buNone/>
            </a:pPr>
            <a:r>
              <a:rPr lang="en-US" altLang="zh-CN" sz="2400" dirty="0" smtClean="0">
                <a:latin typeface="华文新魏" pitchFamily="2" charset="-122"/>
                <a:ea typeface="华文新魏" pitchFamily="2" charset="-122"/>
              </a:rPr>
              <a:t>     </a:t>
            </a:r>
            <a:r>
              <a:rPr lang="zh-CN" altLang="en-US" sz="2400" dirty="0" smtClean="0">
                <a:latin typeface="华文新魏" pitchFamily="2" charset="-122"/>
                <a:ea typeface="华文新魏" pitchFamily="2" charset="-122"/>
              </a:rPr>
              <a:t>    </a:t>
            </a:r>
            <a:r>
              <a:rPr lang="zh-CN" altLang="en-US" sz="2400" dirty="0" smtClean="0">
                <a:latin typeface="华文新魏" pitchFamily="2" charset="-122"/>
                <a:ea typeface="华文新魏" pitchFamily="2" charset="-122"/>
              </a:rPr>
              <a:t> </a:t>
            </a:r>
            <a:r>
              <a:rPr lang="zh-CN" altLang="en-US" sz="2400" dirty="0" smtClean="0">
                <a:latin typeface="华文新魏" pitchFamily="2" charset="-122"/>
                <a:ea typeface="华文新魏" pitchFamily="2" charset="-122"/>
              </a:rPr>
              <a:t>较低的一致性会降低操作成本，但是提高了</a:t>
            </a:r>
            <a:r>
              <a:rPr lang="en-US" altLang="zh-CN" sz="2400" dirty="0" smtClean="0">
                <a:latin typeface="华文新魏" pitchFamily="2" charset="-122"/>
                <a:ea typeface="华文新魏" pitchFamily="2" charset="-122"/>
              </a:rPr>
              <a:t>penalty</a:t>
            </a:r>
            <a:r>
              <a:rPr lang="zh-CN" altLang="en-US" sz="2400" dirty="0" smtClean="0">
                <a:latin typeface="华文新魏" pitchFamily="2" charset="-122"/>
                <a:ea typeface="华文新魏" pitchFamily="2" charset="-122"/>
              </a:rPr>
              <a:t> </a:t>
            </a:r>
            <a:r>
              <a:rPr lang="en-US" altLang="zh-CN" sz="2400" dirty="0" smtClean="0">
                <a:latin typeface="华文新魏" pitchFamily="2" charset="-122"/>
                <a:ea typeface="华文新魏" pitchFamily="2" charset="-122"/>
              </a:rPr>
              <a:t>cost</a:t>
            </a:r>
            <a:r>
              <a:rPr lang="zh-CN" altLang="en-US" sz="2400" dirty="0" smtClean="0">
                <a:latin typeface="华文新魏" pitchFamily="2" charset="-122"/>
                <a:ea typeface="华文新魏" pitchFamily="2" charset="-122"/>
              </a:rPr>
              <a:t>。</a:t>
            </a:r>
            <a:endParaRPr lang="en-US" altLang="zh-CN" sz="2400" dirty="0" smtClean="0">
              <a:latin typeface="华文新魏" pitchFamily="2" charset="-122"/>
              <a:ea typeface="华文新魏" pitchFamily="2" charset="-122"/>
            </a:endParaRPr>
          </a:p>
          <a:p>
            <a:pPr>
              <a:buSzPct val="70000"/>
              <a:buNone/>
            </a:pPr>
            <a:r>
              <a:rPr lang="en-US" altLang="zh-CN" sz="2400" dirty="0" smtClean="0">
                <a:latin typeface="华文新魏" pitchFamily="2" charset="-122"/>
                <a:ea typeface="华文新魏" pitchFamily="2" charset="-122"/>
              </a:rPr>
              <a:t>          </a:t>
            </a:r>
            <a:r>
              <a:rPr lang="zh-CN" altLang="en-US" sz="2400" dirty="0" smtClean="0">
                <a:latin typeface="华文新魏" pitchFamily="2" charset="-122"/>
                <a:ea typeface="华文新魏" pitchFamily="2" charset="-122"/>
              </a:rPr>
              <a:t>云</a:t>
            </a:r>
            <a:r>
              <a:rPr lang="zh-CN" altLang="en-US" sz="2400" dirty="0" smtClean="0">
                <a:latin typeface="华文新魏" pitchFamily="2" charset="-122"/>
                <a:ea typeface="华文新魏" pitchFamily="2" charset="-122"/>
              </a:rPr>
              <a:t>环境中，如何在一致性、成本、可用性之间寻找到平衡，是一项很重要的工作。</a:t>
            </a:r>
            <a:endParaRPr lang="en-US" altLang="zh-CN" sz="2400" dirty="0" smtClean="0">
              <a:latin typeface="华文新魏" pitchFamily="2" charset="-122"/>
              <a:ea typeface="华文新魏"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844" y="0"/>
            <a:ext cx="7772400" cy="785794"/>
          </a:xfrm>
        </p:spPr>
        <p:txBody>
          <a:bodyPr/>
          <a:lstStyle/>
          <a:p>
            <a:pPr algn="l"/>
            <a:r>
              <a:rPr lang="zh-CN" altLang="en-US" sz="4000" dirty="0" smtClean="0">
                <a:solidFill>
                  <a:schemeClr val="accent5">
                    <a:lumMod val="10000"/>
                  </a:schemeClr>
                </a:solidFill>
              </a:rPr>
              <a:t>研究内容与基本思路</a:t>
            </a:r>
            <a:endParaRPr lang="zh-CN" altLang="en-US" sz="4000" dirty="0"/>
          </a:p>
        </p:txBody>
      </p:sp>
      <p:sp>
        <p:nvSpPr>
          <p:cNvPr id="3" name="内容占位符 2"/>
          <p:cNvSpPr>
            <a:spLocks noGrp="1"/>
          </p:cNvSpPr>
          <p:nvPr>
            <p:ph idx="1"/>
          </p:nvPr>
        </p:nvSpPr>
        <p:spPr>
          <a:xfrm>
            <a:off x="0" y="692696"/>
            <a:ext cx="9144000" cy="5904656"/>
          </a:xfrm>
        </p:spPr>
        <p:txBody>
          <a:bodyPr/>
          <a:lstStyle/>
          <a:p>
            <a:pPr>
              <a:buSzPct val="71000"/>
              <a:buFont typeface="Wingdings" pitchFamily="2" charset="2"/>
              <a:buChar char="Ø"/>
            </a:pPr>
            <a:r>
              <a:rPr lang="zh-CN" altLang="en-US" sz="2800" dirty="0" smtClean="0">
                <a:latin typeface="华文新魏" pitchFamily="2" charset="-122"/>
                <a:ea typeface="华文新魏" pitchFamily="2" charset="-122"/>
              </a:rPr>
              <a:t>基本思路</a:t>
            </a:r>
            <a:r>
              <a:rPr lang="en-US" altLang="zh-CN" sz="2800" dirty="0" smtClean="0">
                <a:latin typeface="华文新魏" pitchFamily="2" charset="-122"/>
                <a:ea typeface="华文新魏" pitchFamily="2" charset="-122"/>
              </a:rPr>
              <a:t>:</a:t>
            </a:r>
          </a:p>
          <a:p>
            <a:pPr>
              <a:buSzPct val="100000"/>
              <a:buFont typeface="Arial" pitchFamily="34" charset="0"/>
              <a:buChar char="•"/>
            </a:pPr>
            <a:r>
              <a:rPr lang="zh-CN" altLang="en-US" sz="2400" dirty="0" smtClean="0">
                <a:latin typeface="华文新魏" pitchFamily="2" charset="-122"/>
                <a:ea typeface="华文新魏" pitchFamily="2" charset="-122"/>
              </a:rPr>
              <a:t>在系统中采用不同的一致性策略：当</a:t>
            </a:r>
            <a:r>
              <a:rPr lang="en-US" altLang="zh-CN" sz="2400" dirty="0" smtClean="0">
                <a:latin typeface="华文新魏" pitchFamily="2" charset="-122"/>
                <a:ea typeface="华文新魏" pitchFamily="2" charset="-122"/>
              </a:rPr>
              <a:t>penalty</a:t>
            </a:r>
            <a:r>
              <a:rPr lang="zh-CN" altLang="en-US" sz="2400" dirty="0" smtClean="0">
                <a:latin typeface="华文新魏" pitchFamily="2" charset="-122"/>
                <a:ea typeface="华文新魏" pitchFamily="2" charset="-122"/>
              </a:rPr>
              <a:t> </a:t>
            </a:r>
            <a:r>
              <a:rPr lang="en-US" altLang="zh-CN" sz="2400" dirty="0" smtClean="0">
                <a:latin typeface="华文新魏" pitchFamily="2" charset="-122"/>
                <a:ea typeface="华文新魏" pitchFamily="2" charset="-122"/>
              </a:rPr>
              <a:t>cost</a:t>
            </a:r>
            <a:r>
              <a:rPr lang="zh-CN" altLang="en-US" sz="2400" dirty="0" smtClean="0">
                <a:latin typeface="华文新魏" pitchFamily="2" charset="-122"/>
                <a:ea typeface="华文新魏" pitchFamily="2" charset="-122"/>
              </a:rPr>
              <a:t>低的时候减少一致性需求，反之增加一致性需求。这种动态调整可以通过一个成本模型和指导系统如何运行的不同的策略来驱动。</a:t>
            </a:r>
            <a:endParaRPr lang="en-US" altLang="zh-CN" sz="2400" dirty="0" smtClean="0">
              <a:latin typeface="华文新魏" pitchFamily="2" charset="-122"/>
              <a:ea typeface="华文新魏" pitchFamily="2" charset="-122"/>
            </a:endParaRPr>
          </a:p>
          <a:p>
            <a:pPr>
              <a:buSzPct val="100000"/>
              <a:buFont typeface="Arial" pitchFamily="34" charset="0"/>
              <a:buChar char="•"/>
            </a:pPr>
            <a:r>
              <a:rPr lang="zh-CN" altLang="en-US" sz="2400" dirty="0" smtClean="0">
                <a:latin typeface="华文新魏" pitchFamily="2" charset="-122"/>
                <a:ea typeface="华文新魏" pitchFamily="2" charset="-122"/>
              </a:rPr>
              <a:t>不是所有的数据都需要统一的一致性。可以将数据进行分类：</a:t>
            </a:r>
            <a:endParaRPr lang="en-US" altLang="zh-CN" sz="2400" dirty="0" smtClean="0">
              <a:latin typeface="华文新魏" pitchFamily="2" charset="-122"/>
              <a:ea typeface="华文新魏" pitchFamily="2" charset="-122"/>
            </a:endParaRPr>
          </a:p>
          <a:p>
            <a:pPr lvl="1">
              <a:buSzPct val="70000"/>
              <a:buNone/>
            </a:pPr>
            <a:r>
              <a:rPr lang="en-US" altLang="zh-CN" sz="2000" dirty="0" smtClean="0">
                <a:latin typeface="华文新魏" pitchFamily="2" charset="-122"/>
                <a:ea typeface="华文新魏" pitchFamily="2" charset="-122"/>
              </a:rPr>
              <a:t>A</a:t>
            </a:r>
            <a:r>
              <a:rPr lang="zh-CN" altLang="en-US" sz="2000" dirty="0" smtClean="0">
                <a:latin typeface="华文新魏" pitchFamily="2" charset="-122"/>
                <a:ea typeface="华文新魏" pitchFamily="2" charset="-122"/>
              </a:rPr>
              <a:t>类：要求强一致性 （比如元数据、银行帐户数据等等）</a:t>
            </a:r>
            <a:endParaRPr lang="en-US" altLang="zh-CN" sz="2000" dirty="0" smtClean="0">
              <a:latin typeface="华文新魏" pitchFamily="2" charset="-122"/>
              <a:ea typeface="华文新魏" pitchFamily="2" charset="-122"/>
            </a:endParaRPr>
          </a:p>
          <a:p>
            <a:pPr lvl="1">
              <a:buSzPct val="70000"/>
              <a:buNone/>
            </a:pPr>
            <a:r>
              <a:rPr lang="en-US" altLang="zh-CN" sz="2000" dirty="0" smtClean="0">
                <a:latin typeface="华文新魏" pitchFamily="2" charset="-122"/>
                <a:ea typeface="华文新魏" pitchFamily="2" charset="-122"/>
              </a:rPr>
              <a:t>B</a:t>
            </a:r>
            <a:r>
              <a:rPr lang="zh-CN" altLang="en-US" sz="2000" dirty="0" smtClean="0">
                <a:latin typeface="华文新魏" pitchFamily="2" charset="-122"/>
                <a:ea typeface="华文新魏" pitchFamily="2" charset="-122"/>
              </a:rPr>
              <a:t>类：根据</a:t>
            </a:r>
            <a:r>
              <a:rPr lang="en-US" altLang="zh-CN" sz="2000" dirty="0" smtClean="0">
                <a:latin typeface="华文新魏" pitchFamily="2" charset="-122"/>
                <a:ea typeface="华文新魏" pitchFamily="2" charset="-122"/>
              </a:rPr>
              <a:t>penalty</a:t>
            </a:r>
            <a:r>
              <a:rPr lang="zh-CN" altLang="en-US" sz="2000" dirty="0" smtClean="0">
                <a:latin typeface="华文新魏" pitchFamily="2" charset="-122"/>
                <a:ea typeface="华文新魏" pitchFamily="2" charset="-122"/>
              </a:rPr>
              <a:t> </a:t>
            </a:r>
            <a:r>
              <a:rPr lang="en-US" altLang="zh-CN" sz="2000" dirty="0" smtClean="0">
                <a:latin typeface="华文新魏" pitchFamily="2" charset="-122"/>
                <a:ea typeface="华文新魏" pitchFamily="2" charset="-122"/>
              </a:rPr>
              <a:t>cost</a:t>
            </a:r>
            <a:r>
              <a:rPr lang="zh-CN" altLang="en-US" sz="2000" dirty="0" smtClean="0">
                <a:latin typeface="华文新魏" pitchFamily="2" charset="-122"/>
                <a:ea typeface="华文新魏" pitchFamily="2" charset="-122"/>
              </a:rPr>
              <a:t>，在强一致性和最终一致性之间动态调整一致性水平</a:t>
            </a:r>
            <a:endParaRPr lang="en-US" altLang="zh-CN" sz="2000" dirty="0" smtClean="0">
              <a:latin typeface="华文新魏" pitchFamily="2" charset="-122"/>
              <a:ea typeface="华文新魏" pitchFamily="2" charset="-122"/>
            </a:endParaRPr>
          </a:p>
          <a:p>
            <a:pPr lvl="1">
              <a:buSzPct val="70000"/>
              <a:buNone/>
            </a:pPr>
            <a:r>
              <a:rPr lang="en-US" altLang="zh-CN" sz="2000" dirty="0" smtClean="0">
                <a:latin typeface="华文新魏" pitchFamily="2" charset="-122"/>
                <a:ea typeface="华文新魏" pitchFamily="2" charset="-122"/>
              </a:rPr>
              <a:t>C</a:t>
            </a:r>
            <a:r>
              <a:rPr lang="zh-CN" altLang="en-US" sz="2000" dirty="0" smtClean="0">
                <a:latin typeface="华文新魏" pitchFamily="2" charset="-122"/>
                <a:ea typeface="华文新魏" pitchFamily="2" charset="-122"/>
              </a:rPr>
              <a:t>类：最终一致性</a:t>
            </a:r>
            <a:endParaRPr lang="zh-CN" altLang="en-US" sz="2000" dirty="0" smtClean="0"/>
          </a:p>
          <a:p>
            <a:pPr>
              <a:buSzPct val="100000"/>
              <a:buFont typeface="Arial" pitchFamily="34" charset="0"/>
              <a:buChar char="•"/>
            </a:pPr>
            <a:r>
              <a:rPr lang="zh-CN" altLang="en-US" sz="2400" dirty="0" smtClean="0">
                <a:latin typeface="华文新魏" pitchFamily="2" charset="-122"/>
                <a:ea typeface="华文新魏" pitchFamily="2" charset="-122"/>
              </a:rPr>
              <a:t>研究三类数据如何保证一致性的不同方法</a:t>
            </a:r>
            <a:endParaRPr lang="en-US" altLang="zh-CN" sz="2400" dirty="0" smtClean="0">
              <a:latin typeface="华文新魏" pitchFamily="2" charset="-122"/>
              <a:ea typeface="华文新魏" pitchFamily="2" charset="-122"/>
            </a:endParaRPr>
          </a:p>
          <a:p>
            <a:pPr lvl="1">
              <a:buSzPct val="70000"/>
              <a:buNone/>
            </a:pPr>
            <a:r>
              <a:rPr lang="en-US" altLang="zh-CN" sz="2000" dirty="0" smtClean="0">
                <a:latin typeface="华文新魏" pitchFamily="2" charset="-122"/>
                <a:ea typeface="华文新魏" pitchFamily="2" charset="-122"/>
              </a:rPr>
              <a:t>A</a:t>
            </a:r>
            <a:r>
              <a:rPr lang="zh-CN" altLang="en-US" sz="2000" dirty="0" smtClean="0">
                <a:latin typeface="华文新魏" pitchFamily="2" charset="-122"/>
                <a:ea typeface="华文新魏" pitchFamily="2" charset="-122"/>
              </a:rPr>
              <a:t>类：考虑在同一个数据中心内，利用</a:t>
            </a:r>
            <a:r>
              <a:rPr lang="en-US" altLang="zh-CN" sz="2000" dirty="0" err="1" smtClean="0">
                <a:latin typeface="华文新魏" pitchFamily="2" charset="-122"/>
                <a:ea typeface="华文新魏" pitchFamily="2" charset="-122"/>
              </a:rPr>
              <a:t>Paxos</a:t>
            </a:r>
            <a:r>
              <a:rPr lang="zh-CN" altLang="en-US" sz="2000" dirty="0" smtClean="0">
                <a:latin typeface="华文新魏" pitchFamily="2" charset="-122"/>
                <a:ea typeface="华文新魏" pitchFamily="2" charset="-122"/>
              </a:rPr>
              <a:t>算法保证强一致性</a:t>
            </a:r>
            <a:endParaRPr lang="en-US" altLang="zh-CN" sz="2000" dirty="0" smtClean="0">
              <a:latin typeface="华文新魏" pitchFamily="2" charset="-122"/>
              <a:ea typeface="华文新魏" pitchFamily="2" charset="-122"/>
            </a:endParaRPr>
          </a:p>
          <a:p>
            <a:pPr lvl="1">
              <a:buSzPct val="70000"/>
              <a:buNone/>
            </a:pPr>
            <a:r>
              <a:rPr lang="en-US" altLang="zh-CN" sz="2000" dirty="0" smtClean="0">
                <a:latin typeface="华文新魏" pitchFamily="2" charset="-122"/>
                <a:ea typeface="华文新魏" pitchFamily="2" charset="-122"/>
              </a:rPr>
              <a:t>B</a:t>
            </a:r>
            <a:r>
              <a:rPr lang="zh-CN" altLang="en-US" sz="2000" dirty="0" smtClean="0">
                <a:latin typeface="华文新魏" pitchFamily="2" charset="-122"/>
                <a:ea typeface="华文新魏" pitchFamily="2" charset="-122"/>
              </a:rPr>
              <a:t>类：需要研究在</a:t>
            </a:r>
            <a:r>
              <a:rPr lang="en-US" altLang="zh-CN" sz="2000" dirty="0" smtClean="0">
                <a:latin typeface="华文新魏" pitchFamily="2" charset="-122"/>
                <a:ea typeface="华文新魏" pitchFamily="2" charset="-122"/>
              </a:rPr>
              <a:t>A</a:t>
            </a:r>
            <a:r>
              <a:rPr lang="zh-CN" altLang="en-US" sz="2000" dirty="0" smtClean="0">
                <a:latin typeface="华文新魏" pitchFamily="2" charset="-122"/>
                <a:ea typeface="华文新魏" pitchFamily="2" charset="-122"/>
              </a:rPr>
              <a:t>、</a:t>
            </a:r>
            <a:r>
              <a:rPr lang="en-US" altLang="zh-CN" sz="2000" dirty="0" smtClean="0">
                <a:latin typeface="华文新魏" pitchFamily="2" charset="-122"/>
                <a:ea typeface="华文新魏" pitchFamily="2" charset="-122"/>
              </a:rPr>
              <a:t>C</a:t>
            </a:r>
            <a:r>
              <a:rPr lang="zh-CN" altLang="en-US" sz="2000" dirty="0" smtClean="0">
                <a:latin typeface="华文新魏" pitchFamily="2" charset="-122"/>
                <a:ea typeface="华文新魏" pitchFamily="2" charset="-122"/>
              </a:rPr>
              <a:t>两类一致性之间自动动态转化的 </a:t>
            </a:r>
            <a:r>
              <a:rPr lang="en-US" altLang="zh-CN" sz="2000" dirty="0" smtClean="0">
                <a:latin typeface="华文新魏" pitchFamily="2" charset="-122"/>
                <a:ea typeface="华文新魏" pitchFamily="2" charset="-122"/>
              </a:rPr>
              <a:t>policy</a:t>
            </a:r>
            <a:r>
              <a:rPr lang="zh-CN" altLang="en-US" sz="2000" dirty="0" smtClean="0">
                <a:latin typeface="华文新魏" pitchFamily="2" charset="-122"/>
                <a:ea typeface="华文新魏" pitchFamily="2" charset="-122"/>
              </a:rPr>
              <a:t>，目的是减少事务操作的成本和不一致的代价。可以从不同的角度制定</a:t>
            </a:r>
            <a:r>
              <a:rPr lang="en-US" altLang="zh-CN" sz="2000" dirty="0" smtClean="0">
                <a:latin typeface="华文新魏" pitchFamily="2" charset="-122"/>
                <a:ea typeface="华文新魏" pitchFamily="2" charset="-122"/>
              </a:rPr>
              <a:t>policy</a:t>
            </a:r>
            <a:r>
              <a:rPr lang="zh-CN" altLang="en-US" sz="2000" dirty="0" smtClean="0">
                <a:latin typeface="华文新魏" pitchFamily="2" charset="-122"/>
                <a:ea typeface="华文新魏" pitchFamily="2" charset="-122"/>
              </a:rPr>
              <a:t>，例如考虑数据项的冲突的概率（针对同一个数据项同时有两个更新，认为是冲突的），如果足够高，则转化到</a:t>
            </a:r>
            <a:r>
              <a:rPr lang="en-US" altLang="zh-CN" sz="2000" dirty="0" smtClean="0">
                <a:latin typeface="华文新魏" pitchFamily="2" charset="-122"/>
                <a:ea typeface="华文新魏" pitchFamily="2" charset="-122"/>
              </a:rPr>
              <a:t>A</a:t>
            </a:r>
            <a:r>
              <a:rPr lang="zh-CN" altLang="en-US" sz="2000" dirty="0" smtClean="0">
                <a:latin typeface="华文新魏" pitchFamily="2" charset="-122"/>
                <a:ea typeface="华文新魏" pitchFamily="2" charset="-122"/>
              </a:rPr>
              <a:t>类一致性。</a:t>
            </a:r>
            <a:endParaRPr lang="en-US" altLang="zh-CN" sz="2000" dirty="0" smtClean="0">
              <a:latin typeface="华文新魏" pitchFamily="2" charset="-122"/>
              <a:ea typeface="华文新魏" pitchFamily="2" charset="-122"/>
            </a:endParaRPr>
          </a:p>
          <a:p>
            <a:pPr lvl="1">
              <a:buSzPct val="70000"/>
              <a:buNone/>
            </a:pPr>
            <a:r>
              <a:rPr lang="en-US" altLang="zh-CN" sz="2000" dirty="0" smtClean="0">
                <a:latin typeface="华文新魏" pitchFamily="2" charset="-122"/>
                <a:ea typeface="华文新魏" pitchFamily="2" charset="-122"/>
              </a:rPr>
              <a:t>C</a:t>
            </a:r>
            <a:r>
              <a:rPr lang="zh-CN" altLang="en-US" sz="2000" dirty="0" smtClean="0">
                <a:latin typeface="华文新魏" pitchFamily="2" charset="-122"/>
                <a:ea typeface="华文新魏" pitchFamily="2" charset="-122"/>
              </a:rPr>
              <a:t>类：主要研究如何解决更新过程中，不同数据版本的冲突。</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7772400" cy="836712"/>
          </a:xfrm>
        </p:spPr>
        <p:txBody>
          <a:bodyPr/>
          <a:lstStyle/>
          <a:p>
            <a:pPr algn="l"/>
            <a:r>
              <a:rPr lang="zh-CN" altLang="en-US" sz="4000" dirty="0" smtClean="0">
                <a:solidFill>
                  <a:schemeClr val="accent5">
                    <a:lumMod val="10000"/>
                  </a:schemeClr>
                </a:solidFill>
              </a:rPr>
              <a:t>研究内容与基本思路</a:t>
            </a:r>
            <a:endParaRPr lang="zh-CN" altLang="en-US" sz="4000" dirty="0"/>
          </a:p>
        </p:txBody>
      </p:sp>
      <p:sp>
        <p:nvSpPr>
          <p:cNvPr id="3" name="内容占位符 2"/>
          <p:cNvSpPr>
            <a:spLocks noGrp="1"/>
          </p:cNvSpPr>
          <p:nvPr>
            <p:ph idx="1"/>
          </p:nvPr>
        </p:nvSpPr>
        <p:spPr>
          <a:xfrm>
            <a:off x="179512" y="908720"/>
            <a:ext cx="8712968" cy="5616624"/>
          </a:xfrm>
        </p:spPr>
        <p:txBody>
          <a:bodyPr/>
          <a:lstStyle/>
          <a:p>
            <a:pPr>
              <a:buNone/>
            </a:pPr>
            <a:r>
              <a:rPr lang="en-US" altLang="zh-CN" dirty="0" smtClean="0">
                <a:latin typeface="华文新魏" pitchFamily="2" charset="-122"/>
                <a:ea typeface="华文新魏" pitchFamily="2" charset="-122"/>
              </a:rPr>
              <a:t>2</a:t>
            </a:r>
            <a:r>
              <a:rPr lang="zh-CN" altLang="en-US" dirty="0" smtClean="0">
                <a:latin typeface="华文新魏" pitchFamily="2" charset="-122"/>
                <a:ea typeface="华文新魏" pitchFamily="2" charset="-122"/>
              </a:rPr>
              <a:t>、数据迁移中副本的一致性</a:t>
            </a:r>
            <a:endParaRPr lang="en-US" altLang="zh-CN" dirty="0" smtClean="0">
              <a:latin typeface="华文新魏" pitchFamily="2" charset="-122"/>
              <a:ea typeface="华文新魏" pitchFamily="2" charset="-122"/>
            </a:endParaRPr>
          </a:p>
          <a:p>
            <a:pPr>
              <a:buNone/>
            </a:pPr>
            <a:r>
              <a:rPr lang="zh-CN" altLang="en-US" dirty="0" smtClean="0">
                <a:latin typeface="华文新魏" pitchFamily="2" charset="-122"/>
                <a:ea typeface="华文新魏" pitchFamily="2" charset="-122"/>
              </a:rPr>
              <a:t>          </a:t>
            </a:r>
            <a:r>
              <a:rPr lang="zh-CN" altLang="en-US" sz="2800" dirty="0" smtClean="0">
                <a:latin typeface="华文新魏" pitchFamily="2" charset="-122"/>
                <a:ea typeface="华文新魏" pitchFamily="2" charset="-122"/>
              </a:rPr>
              <a:t>在</a:t>
            </a:r>
            <a:r>
              <a:rPr lang="en-US" altLang="zh-CN" sz="2800" dirty="0" err="1" smtClean="0">
                <a:latin typeface="华文新魏" pitchFamily="2" charset="-122"/>
                <a:ea typeface="华文新魏" pitchFamily="2" charset="-122"/>
              </a:rPr>
              <a:t>SaaS</a:t>
            </a:r>
            <a:r>
              <a:rPr lang="zh-CN" altLang="en-US" sz="2800" dirty="0" smtClean="0">
                <a:latin typeface="华文新魏" pitchFamily="2" charset="-122"/>
                <a:ea typeface="华文新魏" pitchFamily="2" charset="-122"/>
              </a:rPr>
              <a:t>应用运行过程中，由于节点数据量的增长，为了实现负载均衡，需要把节点中的一部分租户数据进行迁移。在迁移过程中，应尽量避免因迁移导致的系统宕机以及租户数据的不可用。</a:t>
            </a:r>
            <a:endParaRPr lang="en-US" altLang="zh-CN" sz="2800" dirty="0" smtClean="0">
              <a:latin typeface="华文新魏" pitchFamily="2" charset="-122"/>
              <a:ea typeface="华文新魏" pitchFamily="2" charset="-122"/>
            </a:endParaRPr>
          </a:p>
          <a:p>
            <a:pPr>
              <a:buSzPct val="70000"/>
              <a:buFont typeface="Wingdings" pitchFamily="2" charset="2"/>
              <a:buChar char="Ø"/>
            </a:pPr>
            <a:r>
              <a:rPr lang="zh-CN" altLang="en-US" dirty="0" smtClean="0">
                <a:latin typeface="华文新魏" pitchFamily="2" charset="-122"/>
                <a:ea typeface="华文新魏" pitchFamily="2" charset="-122"/>
              </a:rPr>
              <a:t>难点</a:t>
            </a:r>
            <a:endParaRPr lang="en-US" altLang="zh-CN" dirty="0" smtClean="0">
              <a:latin typeface="华文新魏" pitchFamily="2" charset="-122"/>
              <a:ea typeface="华文新魏" pitchFamily="2" charset="-122"/>
            </a:endParaRPr>
          </a:p>
          <a:p>
            <a:pPr>
              <a:buNone/>
            </a:pPr>
            <a:r>
              <a:rPr lang="zh-CN" altLang="en-US" dirty="0" smtClean="0">
                <a:latin typeface="华文新魏" pitchFamily="2" charset="-122"/>
                <a:ea typeface="华文新魏" pitchFamily="2" charset="-122"/>
              </a:rPr>
              <a:t>           </a:t>
            </a:r>
            <a:r>
              <a:rPr lang="zh-CN" altLang="en-US" sz="2800" dirty="0" smtClean="0">
                <a:latin typeface="华文新魏" pitchFamily="2" charset="-122"/>
                <a:ea typeface="华文新魏" pitchFamily="2" charset="-122"/>
              </a:rPr>
              <a:t>租户数据冗余存储在不同节点（</a:t>
            </a:r>
            <a:r>
              <a:rPr lang="en-US" altLang="zh-CN" sz="2800" dirty="0" smtClean="0">
                <a:latin typeface="华文新魏" pitchFamily="2" charset="-122"/>
                <a:ea typeface="华文新魏" pitchFamily="2" charset="-122"/>
              </a:rPr>
              <a:t>n=3</a:t>
            </a:r>
            <a:r>
              <a:rPr lang="zh-CN" altLang="en-US" sz="2800" dirty="0" smtClean="0">
                <a:latin typeface="华文新魏" pitchFamily="2" charset="-122"/>
                <a:ea typeface="华文新魏" pitchFamily="2" charset="-122"/>
              </a:rPr>
              <a:t>）</a:t>
            </a:r>
            <a:r>
              <a:rPr lang="en-US" altLang="zh-CN"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在迁移过程中，除了需要保持源节点和目标节点上被迁移数据的一致性，还需要考虑它们与另外两个副本数据的一致性问题。</a:t>
            </a:r>
            <a:endParaRPr lang="en-US" altLang="zh-CN" sz="2800" dirty="0" smtClean="0">
              <a:latin typeface="华文新魏" pitchFamily="2" charset="-122"/>
              <a:ea typeface="华文新魏" pitchFamily="2" charset="-122"/>
            </a:endParaRP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0"/>
            <a:ext cx="7772400" cy="836712"/>
          </a:xfrm>
        </p:spPr>
        <p:txBody>
          <a:bodyPr/>
          <a:lstStyle/>
          <a:p>
            <a:pPr algn="l"/>
            <a:r>
              <a:rPr lang="zh-CN" altLang="en-US" sz="4000" dirty="0" smtClean="0">
                <a:solidFill>
                  <a:schemeClr val="accent5">
                    <a:lumMod val="10000"/>
                  </a:schemeClr>
                </a:solidFill>
              </a:rPr>
              <a:t>研究内容与基本思路</a:t>
            </a:r>
            <a:endParaRPr lang="zh-CN" altLang="en-US" sz="4000" dirty="0"/>
          </a:p>
        </p:txBody>
      </p:sp>
      <p:sp>
        <p:nvSpPr>
          <p:cNvPr id="3" name="内容占位符 2"/>
          <p:cNvSpPr>
            <a:spLocks noGrp="1"/>
          </p:cNvSpPr>
          <p:nvPr>
            <p:ph idx="1"/>
          </p:nvPr>
        </p:nvSpPr>
        <p:spPr>
          <a:xfrm>
            <a:off x="251520" y="836712"/>
            <a:ext cx="8678198" cy="5664122"/>
          </a:xfrm>
        </p:spPr>
        <p:txBody>
          <a:bodyPr/>
          <a:lstStyle/>
          <a:p>
            <a:pPr>
              <a:buSzPct val="70000"/>
              <a:buFont typeface="Wingdings" pitchFamily="2" charset="2"/>
              <a:buChar char="Ø"/>
            </a:pPr>
            <a:r>
              <a:rPr lang="zh-CN" altLang="en-US" sz="2800" dirty="0" smtClean="0">
                <a:latin typeface="华文新魏" pitchFamily="2" charset="-122"/>
                <a:ea typeface="华文新魏" pitchFamily="2" charset="-122"/>
              </a:rPr>
              <a:t>基本思路</a:t>
            </a:r>
            <a:endParaRPr lang="en-US" altLang="zh-CN" sz="2800" dirty="0" smtClean="0">
              <a:latin typeface="华文新魏" pitchFamily="2" charset="-122"/>
              <a:ea typeface="华文新魏" pitchFamily="2" charset="-122"/>
            </a:endParaRPr>
          </a:p>
          <a:p>
            <a:pPr>
              <a:buSzPct val="100000"/>
              <a:buFont typeface="Arial" pitchFamily="34" charset="0"/>
              <a:buChar char="•"/>
            </a:pPr>
            <a:r>
              <a:rPr lang="zh-CN" altLang="en-US" sz="2200" dirty="0" smtClean="0">
                <a:latin typeface="华文新魏" pitchFamily="2" charset="-122"/>
                <a:ea typeface="华文新魏" pitchFamily="2" charset="-122"/>
              </a:rPr>
              <a:t>划分迁移阶段</a:t>
            </a:r>
            <a:endParaRPr lang="en-US" altLang="zh-CN" sz="2200" dirty="0" smtClean="0">
              <a:latin typeface="华文新魏" pitchFamily="2" charset="-122"/>
              <a:ea typeface="华文新魏" pitchFamily="2" charset="-122"/>
            </a:endParaRPr>
          </a:p>
          <a:p>
            <a:pPr marL="457200" indent="-457200">
              <a:buFont typeface="+mj-ea"/>
              <a:buAutoNum type="circleNumDbPlain"/>
            </a:pPr>
            <a:r>
              <a:rPr lang="en-US" altLang="zh-CN" sz="2200" dirty="0" smtClean="0">
                <a:latin typeface="华文新魏" pitchFamily="2" charset="-122"/>
                <a:ea typeface="华文新魏" pitchFamily="2" charset="-122"/>
              </a:rPr>
              <a:t>INIT</a:t>
            </a:r>
            <a:r>
              <a:rPr lang="zh-CN" altLang="en-US" sz="2200" dirty="0" smtClean="0">
                <a:latin typeface="华文新魏" pitchFamily="2" charset="-122"/>
                <a:ea typeface="华文新魏" pitchFamily="2" charset="-122"/>
              </a:rPr>
              <a:t>阶段</a:t>
            </a:r>
            <a:r>
              <a:rPr lang="zh-CN" altLang="en-US" sz="2200" dirty="0" smtClean="0">
                <a:latin typeface="华文新魏" pitchFamily="2" charset="-122"/>
                <a:ea typeface="华文新魏" pitchFamily="2" charset="-122"/>
              </a:rPr>
              <a:t>：研究被</a:t>
            </a:r>
            <a:r>
              <a:rPr lang="zh-CN" altLang="en-US" sz="2200" dirty="0" smtClean="0">
                <a:latin typeface="华文新魏" pitchFamily="2" charset="-122"/>
                <a:ea typeface="华文新魏" pitchFamily="2" charset="-122"/>
              </a:rPr>
              <a:t>迁移数据</a:t>
            </a:r>
            <a:r>
              <a:rPr lang="en-US" altLang="zh-CN" sz="2200" dirty="0" smtClean="0">
                <a:latin typeface="华文新魏" pitchFamily="2" charset="-122"/>
                <a:ea typeface="华文新魏" pitchFamily="2" charset="-122"/>
              </a:rPr>
              <a:t>Dm</a:t>
            </a:r>
            <a:r>
              <a:rPr lang="zh-CN" altLang="en-US" sz="2200" dirty="0" smtClean="0">
                <a:latin typeface="华文新魏" pitchFamily="2" charset="-122"/>
                <a:ea typeface="华文新魏" pitchFamily="2" charset="-122"/>
              </a:rPr>
              <a:t>在源节点</a:t>
            </a:r>
            <a:r>
              <a:rPr lang="en-US" altLang="zh-CN" sz="2200" dirty="0" smtClean="0">
                <a:latin typeface="华文新魏" pitchFamily="2" charset="-122"/>
                <a:ea typeface="华文新魏" pitchFamily="2" charset="-122"/>
              </a:rPr>
              <a:t>Ns</a:t>
            </a:r>
            <a:r>
              <a:rPr lang="zh-CN" altLang="en-US" sz="2200" dirty="0" smtClean="0">
                <a:latin typeface="华文新魏" pitchFamily="2" charset="-122"/>
                <a:ea typeface="华文新魏" pitchFamily="2" charset="-122"/>
              </a:rPr>
              <a:t>上与其另外两个副本保持一致性</a:t>
            </a:r>
            <a:endParaRPr lang="en-US" altLang="zh-CN" sz="2200" dirty="0" smtClean="0">
              <a:latin typeface="华文新魏" pitchFamily="2" charset="-122"/>
              <a:ea typeface="华文新魏" pitchFamily="2" charset="-122"/>
            </a:endParaRPr>
          </a:p>
          <a:p>
            <a:pPr marL="457200" indent="-457200">
              <a:buFont typeface="+mj-ea"/>
              <a:buAutoNum type="circleNumDbPlain"/>
            </a:pPr>
            <a:r>
              <a:rPr lang="en-US" altLang="zh-CN" sz="2200" dirty="0" smtClean="0">
                <a:latin typeface="华文新魏" pitchFamily="2" charset="-122"/>
                <a:ea typeface="华文新魏" pitchFamily="2" charset="-122"/>
              </a:rPr>
              <a:t>DUAL</a:t>
            </a:r>
            <a:r>
              <a:rPr lang="zh-CN" altLang="en-US" sz="2200" dirty="0" smtClean="0">
                <a:latin typeface="华文新魏" pitchFamily="2" charset="-122"/>
                <a:ea typeface="华文新魏" pitchFamily="2" charset="-122"/>
              </a:rPr>
              <a:t>阶段：此阶段允许源节点和目标节点同时执行事务（目的是为了尽量减少服务不可用的时间），此阶段重点需要考虑两种解决副本一致性的思路：</a:t>
            </a:r>
            <a:endParaRPr lang="en-US" altLang="zh-CN" sz="2200" dirty="0" smtClean="0">
              <a:latin typeface="华文新魏" pitchFamily="2" charset="-122"/>
              <a:ea typeface="华文新魏" pitchFamily="2" charset="-122"/>
            </a:endParaRPr>
          </a:p>
          <a:p>
            <a:pPr lvl="1">
              <a:buSzPct val="70000"/>
              <a:buFont typeface="Wingdings" pitchFamily="2" charset="2"/>
              <a:buChar char="p"/>
            </a:pPr>
            <a:r>
              <a:rPr lang="zh-CN" altLang="en-US" sz="2000" dirty="0" smtClean="0">
                <a:latin typeface="华文新魏" pitchFamily="2" charset="-122"/>
                <a:ea typeface="华文新魏" pitchFamily="2" charset="-122"/>
              </a:rPr>
              <a:t>针对</a:t>
            </a:r>
            <a:r>
              <a:rPr lang="en-US" altLang="zh-CN" sz="2000" dirty="0" smtClean="0">
                <a:latin typeface="华文新魏" pitchFamily="2" charset="-122"/>
                <a:ea typeface="华文新魏" pitchFamily="2" charset="-122"/>
              </a:rPr>
              <a:t>Dm</a:t>
            </a:r>
            <a:r>
              <a:rPr lang="zh-CN" altLang="en-US" sz="2000" dirty="0" smtClean="0">
                <a:latin typeface="华文新魏" pitchFamily="2" charset="-122"/>
                <a:ea typeface="华文新魏" pitchFamily="2" charset="-122"/>
              </a:rPr>
              <a:t>的所有的读写访问暂时被路由到源节点</a:t>
            </a:r>
            <a:r>
              <a:rPr lang="en-US" altLang="zh-CN" sz="2000" dirty="0" smtClean="0">
                <a:latin typeface="华文新魏" pitchFamily="2" charset="-122"/>
                <a:ea typeface="华文新魏" pitchFamily="2" charset="-122"/>
              </a:rPr>
              <a:t>Ns</a:t>
            </a:r>
            <a:r>
              <a:rPr lang="zh-CN" altLang="en-US" sz="2000" dirty="0" smtClean="0">
                <a:latin typeface="华文新魏" pitchFamily="2" charset="-122"/>
                <a:ea typeface="华文新魏" pitchFamily="2" charset="-122"/>
              </a:rPr>
              <a:t>和目标节点</a:t>
            </a:r>
            <a:r>
              <a:rPr lang="en-US" altLang="zh-CN" sz="2000" dirty="0" err="1" smtClean="0">
                <a:latin typeface="华文新魏" pitchFamily="2" charset="-122"/>
                <a:ea typeface="华文新魏" pitchFamily="2" charset="-122"/>
              </a:rPr>
              <a:t>Nd</a:t>
            </a:r>
            <a:r>
              <a:rPr lang="zh-CN" altLang="en-US" sz="2000" dirty="0" smtClean="0">
                <a:latin typeface="华文新魏" pitchFamily="2" charset="-122"/>
                <a:ea typeface="华文新魏" pitchFamily="2" charset="-122"/>
              </a:rPr>
              <a:t>上，其余的数据副本待数据迁移完毕后，进行同步</a:t>
            </a:r>
            <a:endParaRPr lang="en-US" altLang="zh-CN" sz="2000" dirty="0" smtClean="0">
              <a:latin typeface="华文新魏" pitchFamily="2" charset="-122"/>
              <a:ea typeface="华文新魏" pitchFamily="2" charset="-122"/>
            </a:endParaRPr>
          </a:p>
          <a:p>
            <a:pPr lvl="1">
              <a:buSzPct val="70000"/>
              <a:buFont typeface="Wingdings" pitchFamily="2" charset="2"/>
              <a:buChar char="p"/>
            </a:pPr>
            <a:r>
              <a:rPr lang="zh-CN" altLang="en-US" sz="2000" dirty="0" smtClean="0">
                <a:latin typeface="华文新魏" pitchFamily="2" charset="-122"/>
                <a:ea typeface="华文新魏" pitchFamily="2" charset="-122"/>
              </a:rPr>
              <a:t>在迁移过程中，与其余副本保持实时一致性，但迁移的效率和系统的性能需要进一步分析</a:t>
            </a:r>
            <a:endParaRPr lang="en-US" altLang="zh-CN" sz="2000" dirty="0" smtClean="0">
              <a:latin typeface="华文新魏" pitchFamily="2" charset="-122"/>
              <a:ea typeface="华文新魏" pitchFamily="2" charset="-122"/>
            </a:endParaRPr>
          </a:p>
          <a:p>
            <a:pPr marL="457200" indent="-457200">
              <a:buFont typeface="+mj-ea"/>
              <a:buAutoNum type="circleNumDbPlain" startAt="3"/>
            </a:pPr>
            <a:r>
              <a:rPr lang="en-US" altLang="zh-CN" sz="2200" dirty="0" smtClean="0">
                <a:latin typeface="华文新魏" pitchFamily="2" charset="-122"/>
                <a:ea typeface="华文新魏" pitchFamily="2" charset="-122"/>
              </a:rPr>
              <a:t>FINISH</a:t>
            </a:r>
            <a:r>
              <a:rPr lang="zh-CN" altLang="en-US" sz="2200" dirty="0" smtClean="0">
                <a:latin typeface="华文新魏" pitchFamily="2" charset="-122"/>
                <a:ea typeface="华文新魏" pitchFamily="2" charset="-122"/>
              </a:rPr>
              <a:t>阶段</a:t>
            </a:r>
            <a:r>
              <a:rPr lang="zh-CN" altLang="en-US" sz="2200" dirty="0" smtClean="0">
                <a:latin typeface="华文新魏" pitchFamily="2" charset="-122"/>
                <a:ea typeface="华文新魏" pitchFamily="2" charset="-122"/>
              </a:rPr>
              <a:t>：研究被</a:t>
            </a:r>
            <a:r>
              <a:rPr lang="zh-CN" altLang="en-US" sz="2200" dirty="0" smtClean="0">
                <a:latin typeface="华文新魏" pitchFamily="2" charset="-122"/>
                <a:ea typeface="华文新魏" pitchFamily="2" charset="-122"/>
              </a:rPr>
              <a:t>迁移数据</a:t>
            </a:r>
            <a:r>
              <a:rPr lang="en-US" altLang="zh-CN" sz="2200" dirty="0" smtClean="0">
                <a:latin typeface="华文新魏" pitchFamily="2" charset="-122"/>
                <a:ea typeface="华文新魏" pitchFamily="2" charset="-122"/>
              </a:rPr>
              <a:t>Dm</a:t>
            </a:r>
            <a:r>
              <a:rPr lang="zh-CN" altLang="en-US" sz="2200" dirty="0" smtClean="0">
                <a:latin typeface="华文新魏" pitchFamily="2" charset="-122"/>
                <a:ea typeface="华文新魏" pitchFamily="2" charset="-122"/>
              </a:rPr>
              <a:t>在目标节点</a:t>
            </a:r>
            <a:r>
              <a:rPr lang="en-US" altLang="zh-CN" sz="2200" dirty="0" err="1" smtClean="0">
                <a:latin typeface="华文新魏" pitchFamily="2" charset="-122"/>
                <a:ea typeface="华文新魏" pitchFamily="2" charset="-122"/>
              </a:rPr>
              <a:t>Nd</a:t>
            </a:r>
            <a:r>
              <a:rPr lang="zh-CN" altLang="en-US" sz="2200" dirty="0" smtClean="0">
                <a:latin typeface="华文新魏" pitchFamily="2" charset="-122"/>
                <a:ea typeface="华文新魏" pitchFamily="2" charset="-122"/>
              </a:rPr>
              <a:t>与其它另外两个副本保持一致性</a:t>
            </a:r>
            <a:endParaRPr lang="en-US" altLang="zh-CN" sz="2200" dirty="0" smtClean="0">
              <a:latin typeface="华文新魏" pitchFamily="2" charset="-122"/>
              <a:ea typeface="华文新魏" pitchFamily="2" charset="-122"/>
            </a:endParaRPr>
          </a:p>
          <a:p>
            <a:r>
              <a:rPr lang="zh-CN" altLang="en-US" sz="2200" dirty="0" smtClean="0">
                <a:latin typeface="华文新魏" pitchFamily="2" charset="-122"/>
                <a:ea typeface="华文新魏" pitchFamily="2" charset="-122"/>
              </a:rPr>
              <a:t>根据迁移阶段设计迁移算法</a:t>
            </a:r>
            <a:endParaRPr lang="en-US" altLang="zh-CN" sz="2200" dirty="0" smtClean="0">
              <a:latin typeface="华文新魏" pitchFamily="2" charset="-122"/>
              <a:ea typeface="华文新魏" pitchFamily="2" charset="-122"/>
            </a:endParaRP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7772400" cy="714380"/>
          </a:xfrm>
        </p:spPr>
        <p:txBody>
          <a:bodyPr/>
          <a:lstStyle/>
          <a:p>
            <a:pPr algn="l"/>
            <a:r>
              <a:rPr lang="zh-CN" altLang="en-US" sz="4000" dirty="0" smtClean="0">
                <a:solidFill>
                  <a:schemeClr val="accent5">
                    <a:lumMod val="10000"/>
                  </a:schemeClr>
                </a:solidFill>
              </a:rPr>
              <a:t>研究内容与基本思路</a:t>
            </a:r>
            <a:endParaRPr lang="zh-CN" altLang="en-US" sz="4000" dirty="0"/>
          </a:p>
        </p:txBody>
      </p:sp>
      <p:sp>
        <p:nvSpPr>
          <p:cNvPr id="3" name="内容占位符 2"/>
          <p:cNvSpPr>
            <a:spLocks noGrp="1"/>
          </p:cNvSpPr>
          <p:nvPr>
            <p:ph idx="1"/>
          </p:nvPr>
        </p:nvSpPr>
        <p:spPr>
          <a:xfrm>
            <a:off x="0" y="692696"/>
            <a:ext cx="9144000" cy="6165304"/>
          </a:xfrm>
        </p:spPr>
        <p:txBody>
          <a:bodyPr/>
          <a:lstStyle/>
          <a:p>
            <a:pPr>
              <a:buNone/>
            </a:pPr>
            <a:r>
              <a:rPr lang="en-US" altLang="zh-CN" sz="2800" dirty="0" smtClean="0">
                <a:latin typeface="华文新魏" pitchFamily="2" charset="-122"/>
                <a:ea typeface="华文新魏" pitchFamily="2" charset="-122"/>
              </a:rPr>
              <a:t>3</a:t>
            </a:r>
            <a:r>
              <a:rPr lang="zh-CN" altLang="en-US" sz="2800" dirty="0" smtClean="0">
                <a:latin typeface="华文新魏" pitchFamily="2" charset="-122"/>
                <a:ea typeface="华文新魏" pitchFamily="2" charset="-122"/>
              </a:rPr>
              <a:t>、多租户数据的分割与放置</a:t>
            </a:r>
            <a:endParaRPr lang="en-US" altLang="zh-CN" sz="2800" dirty="0" smtClean="0">
              <a:latin typeface="华文新魏" pitchFamily="2" charset="-122"/>
              <a:ea typeface="华文新魏" pitchFamily="2" charset="-122"/>
            </a:endParaRPr>
          </a:p>
          <a:p>
            <a:pPr>
              <a:buSzPct val="70000"/>
              <a:buFont typeface="Wingdings" pitchFamily="2" charset="2"/>
              <a:buChar char="Ø"/>
            </a:pPr>
            <a:r>
              <a:rPr lang="zh-CN" altLang="en-US" sz="2800" dirty="0" smtClean="0">
                <a:latin typeface="华文新魏" pitchFamily="2" charset="-122"/>
                <a:ea typeface="华文新魏" pitchFamily="2" charset="-122"/>
              </a:rPr>
              <a:t>研究目的</a:t>
            </a:r>
            <a:endParaRPr lang="en-US" altLang="zh-CN" sz="2800" dirty="0" smtClean="0">
              <a:latin typeface="华文新魏" pitchFamily="2" charset="-122"/>
              <a:ea typeface="华文新魏" pitchFamily="2" charset="-122"/>
            </a:endParaRPr>
          </a:p>
          <a:p>
            <a:pPr>
              <a:buSzPct val="70000"/>
              <a:buNone/>
            </a:pPr>
            <a:r>
              <a:rPr lang="zh-CN" altLang="en-US" sz="2400" dirty="0" smtClean="0"/>
              <a:t>    </a:t>
            </a:r>
            <a:r>
              <a:rPr lang="zh-CN" altLang="en-US" sz="2400" dirty="0" smtClean="0">
                <a:latin typeface="华文新魏" pitchFamily="2" charset="-122"/>
                <a:ea typeface="华文新魏" pitchFamily="2" charset="-122"/>
              </a:rPr>
              <a:t>合适的分割及放置策略，可以降低分布式事务的代价，优化事务管理机制，减少对存取性能的影响，提高扩展性和可用性。</a:t>
            </a:r>
            <a:endParaRPr lang="en-US" altLang="zh-CN" sz="2400" dirty="0" smtClean="0">
              <a:latin typeface="华文新魏" pitchFamily="2" charset="-122"/>
              <a:ea typeface="华文新魏" pitchFamily="2" charset="-122"/>
            </a:endParaRPr>
          </a:p>
          <a:p>
            <a:pPr>
              <a:buSzPct val="70000"/>
              <a:buFont typeface="Wingdings" pitchFamily="2" charset="2"/>
              <a:buChar char="Ø"/>
            </a:pPr>
            <a:r>
              <a:rPr lang="zh-CN" altLang="en-US" sz="2800" dirty="0" smtClean="0">
                <a:latin typeface="华文新魏" pitchFamily="2" charset="-122"/>
                <a:ea typeface="华文新魏" pitchFamily="2" charset="-122"/>
              </a:rPr>
              <a:t>难点与问题：</a:t>
            </a:r>
            <a:endParaRPr lang="en-US" altLang="zh-CN" sz="2800" dirty="0" smtClean="0">
              <a:latin typeface="华文新魏" pitchFamily="2" charset="-122"/>
              <a:ea typeface="华文新魏" pitchFamily="2" charset="-122"/>
            </a:endParaRPr>
          </a:p>
          <a:p>
            <a:pPr>
              <a:buNone/>
            </a:pPr>
            <a:r>
              <a:rPr lang="en-US" altLang="zh-CN" sz="2400" dirty="0" smtClean="0">
                <a:latin typeface="华文新魏" pitchFamily="2" charset="-122"/>
                <a:ea typeface="华文新魏" pitchFamily="2" charset="-122"/>
              </a:rPr>
              <a:t>             </a:t>
            </a:r>
            <a:r>
              <a:rPr lang="en-US" altLang="zh-CN" sz="2400" dirty="0" err="1" smtClean="0">
                <a:latin typeface="华文新魏" pitchFamily="2" charset="-122"/>
                <a:ea typeface="华文新魏" pitchFamily="2" charset="-122"/>
              </a:rPr>
              <a:t>SaaS</a:t>
            </a:r>
            <a:r>
              <a:rPr lang="zh-CN" altLang="en-US" sz="2400" dirty="0" smtClean="0">
                <a:latin typeface="华文新魏" pitchFamily="2" charset="-122"/>
                <a:ea typeface="华文新魏" pitchFamily="2" charset="-122"/>
              </a:rPr>
              <a:t>应用交付平台中部署大量应用，每个应用拥有众多租户。多租户数据共享存储，租户的操作往往涉及多个应用，并且假设租户之间没有事务上的协同，不会跨租户进行操作。在这种背景下，通过比较分析，以租户标识为依据的分割，是较为合理的策略。但是会形成两类情况：</a:t>
            </a:r>
            <a:endParaRPr lang="en-US" altLang="zh-CN" sz="2400" dirty="0" smtClean="0">
              <a:latin typeface="华文新魏" pitchFamily="2" charset="-122"/>
              <a:ea typeface="华文新魏" pitchFamily="2" charset="-122"/>
            </a:endParaRPr>
          </a:p>
          <a:p>
            <a:pPr lvl="1">
              <a:buFont typeface="Arial" pitchFamily="34" charset="0"/>
              <a:buChar char="•"/>
            </a:pPr>
            <a:r>
              <a:rPr lang="zh-CN" altLang="en-US" sz="2400" dirty="0" smtClean="0">
                <a:latin typeface="华文新魏" pitchFamily="2" charset="-122"/>
                <a:ea typeface="华文新魏" pitchFamily="2" charset="-122"/>
              </a:rPr>
              <a:t> 中小企业租户数据的信息量较小，远远小于单个数据节点的容量。同一个租户的所有数据，集中到同一个分割中，可以放在一个节点上，不会产生跨分割的操作</a:t>
            </a:r>
            <a:endParaRPr lang="en-US" altLang="zh-CN" sz="2400" dirty="0" smtClean="0">
              <a:latin typeface="华文新魏" pitchFamily="2" charset="-122"/>
              <a:ea typeface="华文新魏" pitchFamily="2" charset="-122"/>
            </a:endParaRPr>
          </a:p>
          <a:p>
            <a:pPr lvl="1">
              <a:buFont typeface="Arial" pitchFamily="34" charset="0"/>
              <a:buChar char="•"/>
            </a:pPr>
            <a:r>
              <a:rPr lang="zh-CN" altLang="en-US" sz="2400" dirty="0" smtClean="0">
                <a:latin typeface="华文新魏" pitchFamily="2" charset="-122"/>
                <a:ea typeface="华文新魏" pitchFamily="2" charset="-122"/>
              </a:rPr>
              <a:t>大型企业租户数据的信息量大于单个数据节点的容量，数据必须在多个节点放置，如何放置才能降低事务管理的代价</a:t>
            </a:r>
            <a:endParaRPr lang="en-US" altLang="zh-CN" sz="2400"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0"/>
            <a:ext cx="7772400" cy="836712"/>
          </a:xfrm>
        </p:spPr>
        <p:txBody>
          <a:bodyPr/>
          <a:lstStyle/>
          <a:p>
            <a:pPr algn="l"/>
            <a:r>
              <a:rPr lang="zh-CN" altLang="en-US" sz="4000" dirty="0" smtClean="0">
                <a:solidFill>
                  <a:schemeClr val="accent5">
                    <a:lumMod val="10000"/>
                  </a:schemeClr>
                </a:solidFill>
              </a:rPr>
              <a:t>研究内容与基本思路</a:t>
            </a:r>
            <a:endParaRPr lang="zh-CN" altLang="en-US" sz="4000" dirty="0"/>
          </a:p>
        </p:txBody>
      </p:sp>
      <p:sp>
        <p:nvSpPr>
          <p:cNvPr id="3" name="内容占位符 2"/>
          <p:cNvSpPr>
            <a:spLocks noGrp="1"/>
          </p:cNvSpPr>
          <p:nvPr>
            <p:ph idx="1"/>
          </p:nvPr>
        </p:nvSpPr>
        <p:spPr>
          <a:xfrm>
            <a:off x="0" y="764704"/>
            <a:ext cx="9144000" cy="5950444"/>
          </a:xfrm>
        </p:spPr>
        <p:txBody>
          <a:bodyPr/>
          <a:lstStyle/>
          <a:p>
            <a:pPr>
              <a:buSzPct val="70000"/>
              <a:buFont typeface="Wingdings" pitchFamily="2" charset="2"/>
              <a:buChar char="Ø"/>
            </a:pPr>
            <a:r>
              <a:rPr lang="zh-CN" altLang="en-US" sz="2800" dirty="0" smtClean="0">
                <a:latin typeface="华文新魏" pitchFamily="2" charset="-122"/>
                <a:ea typeface="华文新魏" pitchFamily="2" charset="-122"/>
              </a:rPr>
              <a:t>基本思路：</a:t>
            </a:r>
            <a:endParaRPr lang="en-US" altLang="zh-CN" sz="2800" dirty="0" smtClean="0">
              <a:latin typeface="华文新魏" pitchFamily="2" charset="-122"/>
              <a:ea typeface="华文新魏" pitchFamily="2" charset="-122"/>
            </a:endParaRPr>
          </a:p>
          <a:p>
            <a:pPr lvl="1">
              <a:buSzPct val="100000"/>
              <a:buFont typeface="Arial" pitchFamily="34" charset="0"/>
              <a:buChar char="•"/>
            </a:pPr>
            <a:r>
              <a:rPr lang="zh-CN" altLang="en-US" sz="2200" dirty="0" smtClean="0">
                <a:latin typeface="华文新魏" pitchFamily="2" charset="-122"/>
                <a:ea typeface="华文新魏" pitchFamily="2" charset="-122"/>
              </a:rPr>
              <a:t>可以对</a:t>
            </a:r>
            <a:r>
              <a:rPr lang="en-US" altLang="zh-CN" sz="2200" dirty="0" err="1" smtClean="0">
                <a:latin typeface="华文新魏" pitchFamily="2" charset="-122"/>
                <a:ea typeface="华文新魏" pitchFamily="2" charset="-122"/>
              </a:rPr>
              <a:t>SaaS</a:t>
            </a:r>
            <a:r>
              <a:rPr lang="zh-CN" altLang="en-US" sz="2200" dirty="0" smtClean="0">
                <a:latin typeface="华文新魏" pitchFamily="2" charset="-122"/>
                <a:ea typeface="华文新魏" pitchFamily="2" charset="-122"/>
              </a:rPr>
              <a:t>平台中多租户云数据采用两级分割的策略：第一层全局分割（根据租户标识，作为必选）；第二层局部分割（根据不同应用标识，作为可选），专门针对租户数据量大于节点容量的情况，需要做进一步分割。</a:t>
            </a:r>
            <a:endParaRPr lang="en-US" altLang="zh-CN" sz="2200" dirty="0" smtClean="0">
              <a:latin typeface="华文新魏" pitchFamily="2" charset="-122"/>
              <a:ea typeface="华文新魏" pitchFamily="2" charset="-122"/>
            </a:endParaRPr>
          </a:p>
          <a:p>
            <a:pPr lvl="1">
              <a:buSzPct val="100000"/>
              <a:buFont typeface="Arial" pitchFamily="34" charset="0"/>
              <a:buChar char="•"/>
            </a:pPr>
            <a:r>
              <a:rPr lang="zh-CN" altLang="en-US" sz="2200" dirty="0" smtClean="0">
                <a:latin typeface="华文新魏" pitchFamily="2" charset="-122"/>
                <a:ea typeface="华文新魏" pitchFamily="2" charset="-122"/>
              </a:rPr>
              <a:t>对于第二层局部分割，一个租户的数据根据不同应用划分为多个局部分割，放置在多个节点上。涉及应用之间的操作，即跨分割的操作，会带来分布式同步问题</a:t>
            </a:r>
            <a:r>
              <a:rPr lang="zh-CN" altLang="en-US" sz="2200" dirty="0" smtClean="0">
                <a:latin typeface="华文新魏" pitchFamily="2" charset="-122"/>
                <a:ea typeface="华文新魏" pitchFamily="2" charset="-122"/>
              </a:rPr>
              <a:t>。这种情况下的事务称为</a:t>
            </a:r>
            <a:r>
              <a:rPr lang="zh-CN" altLang="en-US" sz="2200" dirty="0" smtClean="0">
                <a:latin typeface="华文新魏" pitchFamily="2" charset="-122"/>
                <a:ea typeface="华文新魏" pitchFamily="2" charset="-122"/>
              </a:rPr>
              <a:t>“</a:t>
            </a:r>
            <a:r>
              <a:rPr lang="en-US" altLang="zh-CN" sz="2200" dirty="0" smtClean="0">
                <a:latin typeface="华文新魏" pitchFamily="2" charset="-122"/>
                <a:ea typeface="华文新魏" pitchFamily="2" charset="-122"/>
              </a:rPr>
              <a:t>multi-partition transaction</a:t>
            </a:r>
            <a:r>
              <a:rPr lang="zh-CN" altLang="en-US" sz="2200" dirty="0" smtClean="0">
                <a:latin typeface="华文新魏" pitchFamily="2" charset="-122"/>
                <a:ea typeface="华文新魏" pitchFamily="2" charset="-122"/>
              </a:rPr>
              <a:t>”。</a:t>
            </a:r>
            <a:endParaRPr lang="en-US" altLang="zh-CN" sz="2200" dirty="0" smtClean="0">
              <a:latin typeface="华文新魏" pitchFamily="2" charset="-122"/>
              <a:ea typeface="华文新魏" pitchFamily="2" charset="-122"/>
            </a:endParaRPr>
          </a:p>
          <a:p>
            <a:pPr lvl="3">
              <a:buSzPct val="70000"/>
              <a:buFont typeface="Wingdings" pitchFamily="2" charset="2"/>
              <a:buChar char="p"/>
            </a:pPr>
            <a:r>
              <a:rPr lang="zh-CN" altLang="en-US" dirty="0" smtClean="0">
                <a:latin typeface="华文新魏" pitchFamily="2" charset="-122"/>
                <a:ea typeface="华文新魏" pitchFamily="2" charset="-122"/>
              </a:rPr>
              <a:t>目前的方法：</a:t>
            </a:r>
            <a:r>
              <a:rPr lang="en-US" altLang="zh-CN" dirty="0" smtClean="0">
                <a:latin typeface="华文新魏" pitchFamily="2" charset="-122"/>
                <a:ea typeface="华文新魏" pitchFamily="2" charset="-122"/>
              </a:rPr>
              <a:t>a single coordinator; multiple coordinators; </a:t>
            </a:r>
            <a:r>
              <a:rPr lang="en-US" altLang="zh-CN" dirty="0" err="1" smtClean="0">
                <a:latin typeface="华文新魏" pitchFamily="2" charset="-122"/>
                <a:ea typeface="华文新魏" pitchFamily="2" charset="-122"/>
              </a:rPr>
              <a:t>Paxos</a:t>
            </a:r>
            <a:r>
              <a:rPr lang="en-US" altLang="zh-CN" dirty="0" smtClean="0">
                <a:latin typeface="华文新魏" pitchFamily="2" charset="-122"/>
                <a:ea typeface="华文新魏" pitchFamily="2" charset="-122"/>
              </a:rPr>
              <a:t> algorithm and its variants; 2PC rules and its variants; rendezvous </a:t>
            </a:r>
            <a:r>
              <a:rPr lang="en-US" altLang="zh-CN" dirty="0" err="1" smtClean="0">
                <a:latin typeface="华文新魏" pitchFamily="2" charset="-122"/>
                <a:ea typeface="华文新魏" pitchFamily="2" charset="-122"/>
              </a:rPr>
              <a:t>protoclols</a:t>
            </a:r>
            <a:r>
              <a:rPr lang="en-US" altLang="zh-CN" dirty="0" smtClean="0">
                <a:latin typeface="华文新魏" pitchFamily="2" charset="-122"/>
                <a:ea typeface="华文新魏" pitchFamily="2" charset="-122"/>
              </a:rPr>
              <a:t>. [3]</a:t>
            </a:r>
          </a:p>
          <a:p>
            <a:pPr lvl="3">
              <a:buSzPct val="70000"/>
              <a:buFont typeface="Wingdings" pitchFamily="2" charset="2"/>
              <a:buChar char="p"/>
            </a:pPr>
            <a:r>
              <a:rPr lang="zh-CN" altLang="en-US" dirty="0" smtClean="0">
                <a:latin typeface="华文新魏" pitchFamily="2" charset="-122"/>
                <a:ea typeface="华文新魏" pitchFamily="2" charset="-122"/>
              </a:rPr>
              <a:t>借鉴思路</a:t>
            </a:r>
            <a:r>
              <a:rPr lang="en-US" altLang="zh-CN" dirty="0" smtClean="0">
                <a:latin typeface="华文新魏" pitchFamily="2" charset="-122"/>
                <a:ea typeface="华文新魏" pitchFamily="2" charset="-122"/>
              </a:rPr>
              <a:t>:</a:t>
            </a:r>
            <a:r>
              <a:rPr lang="zh-CN" altLang="en-US" dirty="0" smtClean="0">
                <a:latin typeface="华文新魏" pitchFamily="2" charset="-122"/>
                <a:ea typeface="华文新魏" pitchFamily="2" charset="-122"/>
              </a:rPr>
              <a:t>为了</a:t>
            </a:r>
            <a:r>
              <a:rPr lang="zh-CN" altLang="en-US" dirty="0" smtClean="0">
                <a:latin typeface="华文新魏" pitchFamily="2" charset="-122"/>
                <a:ea typeface="华文新魏" pitchFamily="2" charset="-122"/>
              </a:rPr>
              <a:t>减少分布式同步代价</a:t>
            </a:r>
            <a:r>
              <a:rPr lang="zh-CN" altLang="en-US" dirty="0" smtClean="0">
                <a:latin typeface="华文新魏" pitchFamily="2" charset="-122"/>
                <a:ea typeface="华文新魏" pitchFamily="2" charset="-122"/>
              </a:rPr>
              <a:t>，</a:t>
            </a:r>
            <a:r>
              <a:rPr lang="en-US" altLang="zh-CN" dirty="0" smtClean="0">
                <a:latin typeface="华文新魏" pitchFamily="2" charset="-122"/>
                <a:ea typeface="华文新魏" pitchFamily="2" charset="-122"/>
              </a:rPr>
              <a:t>G-Store</a:t>
            </a:r>
            <a:r>
              <a:rPr lang="zh-CN" altLang="en-US" dirty="0" smtClean="0">
                <a:latin typeface="华文新魏" pitchFamily="2" charset="-122"/>
                <a:ea typeface="华文新魏" pitchFamily="2" charset="-122"/>
              </a:rPr>
              <a:t>中提出的事务处理本地化的思想，即一个事务的操作，如果涉及多个分割数据，可以对其中几个局部分割中数据的读写权利（</a:t>
            </a:r>
            <a:r>
              <a:rPr lang="en-US" altLang="zh-CN" dirty="0" smtClean="0">
                <a:latin typeface="华文新魏" pitchFamily="2" charset="-122"/>
                <a:ea typeface="华文新魏" pitchFamily="2" charset="-122"/>
              </a:rPr>
              <a:t>ownership</a:t>
            </a:r>
            <a:r>
              <a:rPr lang="zh-CN" altLang="en-US" dirty="0" smtClean="0">
                <a:latin typeface="华文新魏" pitchFamily="2" charset="-122"/>
                <a:ea typeface="华文新魏" pitchFamily="2" charset="-122"/>
              </a:rPr>
              <a:t>），进行动态转移</a:t>
            </a:r>
            <a:r>
              <a:rPr lang="zh-CN" altLang="en-US" dirty="0" smtClean="0">
                <a:latin typeface="华文新魏" pitchFamily="2" charset="-122"/>
                <a:ea typeface="华文新魏" pitchFamily="2" charset="-122"/>
              </a:rPr>
              <a:t>。</a:t>
            </a:r>
            <a:endParaRPr lang="en-US" altLang="zh-CN" dirty="0" smtClean="0">
              <a:latin typeface="华文新魏" pitchFamily="2" charset="-122"/>
              <a:ea typeface="华文新魏" pitchFamily="2" charset="-122"/>
            </a:endParaRPr>
          </a:p>
          <a:p>
            <a:pPr marL="342900" lvl="3" indent="-342900">
              <a:buSzPct val="70000"/>
              <a:buNone/>
            </a:pPr>
            <a:r>
              <a:rPr lang="en-US" altLang="zh-CN" sz="1600" dirty="0" smtClean="0">
                <a:latin typeface="华文新魏" pitchFamily="2" charset="-122"/>
                <a:ea typeface="华文新魏" pitchFamily="2" charset="-122"/>
                <a:cs typeface="+mn-cs"/>
              </a:rPr>
              <a:t> [3]Transaction Consistency in the Cloud: Old Paradigms Revisited</a:t>
            </a:r>
            <a:endParaRPr lang="en-US" altLang="zh-CN" sz="1600" dirty="0" smtClean="0">
              <a:latin typeface="华文新魏" pitchFamily="2" charset="-122"/>
              <a:ea typeface="华文新魏" pitchFamily="2" charset="-122"/>
              <a:cs typeface="+mn-cs"/>
            </a:endParaRPr>
          </a:p>
          <a:p>
            <a:pPr>
              <a:buSzPct val="70000"/>
              <a:buFont typeface="Wingdings" pitchFamily="2" charset="2"/>
              <a:buChar char="Ø"/>
            </a:pPr>
            <a:endParaRPr lang="en-US" altLang="zh-CN" dirty="0" smtClean="0"/>
          </a:p>
          <a:p>
            <a:pPr>
              <a:buSzPct val="70000"/>
              <a:buFont typeface="Wingdings" pitchFamily="2" charset="2"/>
              <a:buChar char="Ø"/>
            </a:pPr>
            <a:endParaRPr lang="zh-CN" altLang="en-US" dirty="0" smtClean="0"/>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0"/>
            <a:ext cx="7772400" cy="764704"/>
          </a:xfrm>
        </p:spPr>
        <p:txBody>
          <a:bodyPr/>
          <a:lstStyle/>
          <a:p>
            <a:pPr algn="l"/>
            <a:r>
              <a:rPr lang="zh-CN" altLang="en-US" sz="4000" dirty="0" smtClean="0">
                <a:solidFill>
                  <a:schemeClr val="accent5">
                    <a:lumMod val="10000"/>
                  </a:schemeClr>
                </a:solidFill>
              </a:rPr>
              <a:t>研究内容与基本思路</a:t>
            </a:r>
            <a:endParaRPr lang="zh-CN" altLang="en-US" sz="4000" dirty="0"/>
          </a:p>
        </p:txBody>
      </p:sp>
      <p:sp>
        <p:nvSpPr>
          <p:cNvPr id="3" name="内容占位符 2"/>
          <p:cNvSpPr>
            <a:spLocks noGrp="1"/>
          </p:cNvSpPr>
          <p:nvPr>
            <p:ph idx="1"/>
          </p:nvPr>
        </p:nvSpPr>
        <p:spPr>
          <a:xfrm>
            <a:off x="179512" y="908720"/>
            <a:ext cx="7772400" cy="4536504"/>
          </a:xfrm>
        </p:spPr>
        <p:txBody>
          <a:bodyPr/>
          <a:lstStyle/>
          <a:p>
            <a:pPr>
              <a:buSzPct val="70000"/>
              <a:buFont typeface="Wingdings" pitchFamily="2" charset="2"/>
              <a:buChar char="Ø"/>
            </a:pPr>
            <a:r>
              <a:rPr lang="zh-CN" altLang="en-US" sz="2800" dirty="0" smtClean="0">
                <a:latin typeface="华文新魏" pitchFamily="2" charset="-122"/>
                <a:ea typeface="华文新魏" pitchFamily="2" charset="-122"/>
              </a:rPr>
              <a:t>需要考虑的问题</a:t>
            </a:r>
            <a:endParaRPr lang="en-US" altLang="zh-CN" sz="2800" dirty="0" smtClean="0">
              <a:latin typeface="华文新魏" pitchFamily="2" charset="-122"/>
              <a:ea typeface="华文新魏" pitchFamily="2" charset="-122"/>
            </a:endParaRPr>
          </a:p>
          <a:p>
            <a:pPr>
              <a:buSzPct val="96000"/>
              <a:buFont typeface="Arial" pitchFamily="34" charset="0"/>
              <a:buChar char="•"/>
            </a:pPr>
            <a:r>
              <a:rPr lang="en-US" altLang="zh-CN" sz="2800" dirty="0" smtClean="0">
                <a:latin typeface="华文新魏" pitchFamily="2" charset="-122"/>
                <a:ea typeface="华文新魏" pitchFamily="2" charset="-122"/>
              </a:rPr>
              <a:t>Key-value</a:t>
            </a:r>
            <a:r>
              <a:rPr lang="zh-CN" altLang="en-US" sz="2800" dirty="0" smtClean="0">
                <a:latin typeface="华文新魏" pitchFamily="2" charset="-122"/>
                <a:ea typeface="华文新魏" pitchFamily="2" charset="-122"/>
              </a:rPr>
              <a:t>存储与多租户</a:t>
            </a:r>
            <a:endParaRPr lang="en-US" altLang="zh-CN" sz="2800" dirty="0" smtClean="0">
              <a:latin typeface="华文新魏" pitchFamily="2" charset="-122"/>
              <a:ea typeface="华文新魏" pitchFamily="2" charset="-122"/>
            </a:endParaRPr>
          </a:p>
          <a:p>
            <a:pPr>
              <a:buSzPct val="96000"/>
              <a:buNone/>
            </a:pPr>
            <a:r>
              <a:rPr lang="zh-CN" altLang="en-US" sz="2800" dirty="0" smtClean="0">
                <a:latin typeface="华文新魏" pitchFamily="2" charset="-122"/>
                <a:ea typeface="华文新魏" pitchFamily="2" charset="-122"/>
              </a:rPr>
              <a:t>   数据共享存储的不同</a:t>
            </a:r>
            <a:endParaRPr lang="en-US" altLang="zh-CN" sz="2800" dirty="0" smtClean="0">
              <a:latin typeface="华文新魏" pitchFamily="2" charset="-122"/>
              <a:ea typeface="华文新魏" pitchFamily="2" charset="-122"/>
            </a:endParaRPr>
          </a:p>
          <a:p>
            <a:pPr>
              <a:buSzPct val="96000"/>
              <a:buFont typeface="Arial" pitchFamily="34" charset="0"/>
              <a:buChar char="•"/>
            </a:pPr>
            <a:r>
              <a:rPr lang="en-US" altLang="zh-CN" sz="2800" dirty="0" smtClean="0">
                <a:latin typeface="华文新魏" pitchFamily="2" charset="-122"/>
                <a:ea typeface="华文新魏" pitchFamily="2" charset="-122"/>
              </a:rPr>
              <a:t>Group</a:t>
            </a:r>
            <a:r>
              <a:rPr lang="zh-CN" altLang="en-US" sz="2800" dirty="0" smtClean="0">
                <a:latin typeface="华文新魏" pitchFamily="2" charset="-122"/>
                <a:ea typeface="华文新魏" pitchFamily="2" charset="-122"/>
              </a:rPr>
              <a:t>的形成带来的效</a:t>
            </a:r>
            <a:endParaRPr lang="en-US" altLang="zh-CN" sz="2800" dirty="0" smtClean="0">
              <a:latin typeface="华文新魏" pitchFamily="2" charset="-122"/>
              <a:ea typeface="华文新魏" pitchFamily="2" charset="-122"/>
            </a:endParaRPr>
          </a:p>
          <a:p>
            <a:pPr>
              <a:buSzPct val="96000"/>
              <a:buNone/>
            </a:pPr>
            <a:r>
              <a:rPr lang="en-US" altLang="zh-CN" sz="2800" dirty="0" smtClean="0">
                <a:latin typeface="华文新魏" pitchFamily="2" charset="-122"/>
                <a:ea typeface="华文新魏" pitchFamily="2" charset="-122"/>
              </a:rPr>
              <a:t>   </a:t>
            </a:r>
            <a:r>
              <a:rPr lang="zh-CN" altLang="en-US" sz="2800" dirty="0" smtClean="0">
                <a:latin typeface="华文新魏" pitchFamily="2" charset="-122"/>
                <a:ea typeface="华文新魏" pitchFamily="2" charset="-122"/>
              </a:rPr>
              <a:t>率问题</a:t>
            </a:r>
            <a:endParaRPr lang="en-US" altLang="zh-CN" sz="2800" dirty="0" smtClean="0">
              <a:latin typeface="华文新魏" pitchFamily="2" charset="-122"/>
              <a:ea typeface="华文新魏" pitchFamily="2" charset="-122"/>
            </a:endParaRPr>
          </a:p>
          <a:p>
            <a:pPr>
              <a:buSzPct val="96000"/>
              <a:buNone/>
            </a:pPr>
            <a:endParaRPr lang="en-US" altLang="zh-CN" sz="2800" dirty="0" smtClean="0">
              <a:latin typeface="华文新魏" pitchFamily="2" charset="-122"/>
              <a:ea typeface="华文新魏" pitchFamily="2" charset="-122"/>
            </a:endParaRPr>
          </a:p>
          <a:p>
            <a:pPr>
              <a:buSzPct val="96000"/>
              <a:buFont typeface="Arial" pitchFamily="34" charset="0"/>
              <a:buChar char="•"/>
            </a:pPr>
            <a:r>
              <a:rPr lang="zh-CN" altLang="en-US" sz="2800" dirty="0" smtClean="0">
                <a:latin typeface="华文新魏" pitchFamily="2" charset="-122"/>
                <a:ea typeface="华文新魏" pitchFamily="2" charset="-122"/>
              </a:rPr>
              <a:t>分割的放置问题（从事务</a:t>
            </a:r>
            <a:endParaRPr lang="en-US" altLang="zh-CN" sz="2800" dirty="0" smtClean="0">
              <a:latin typeface="华文新魏" pitchFamily="2" charset="-122"/>
              <a:ea typeface="华文新魏" pitchFamily="2" charset="-122"/>
            </a:endParaRPr>
          </a:p>
          <a:p>
            <a:pPr>
              <a:buSzPct val="96000"/>
              <a:buNone/>
            </a:pPr>
            <a:r>
              <a:rPr lang="zh-CN" altLang="en-US" sz="2800" dirty="0" smtClean="0">
                <a:latin typeface="华文新魏" pitchFamily="2" charset="-122"/>
                <a:ea typeface="华文新魏" pitchFamily="2" charset="-122"/>
              </a:rPr>
              <a:t>代价角度出发，研究一种基</a:t>
            </a:r>
            <a:endParaRPr lang="en-US" altLang="zh-CN" sz="2800" dirty="0" smtClean="0">
              <a:latin typeface="华文新魏" pitchFamily="2" charset="-122"/>
              <a:ea typeface="华文新魏" pitchFamily="2" charset="-122"/>
            </a:endParaRPr>
          </a:p>
          <a:p>
            <a:pPr>
              <a:buSzPct val="96000"/>
              <a:buNone/>
            </a:pPr>
            <a:r>
              <a:rPr lang="zh-CN" altLang="en-US" sz="2800" dirty="0" smtClean="0">
                <a:latin typeface="华文新魏" pitchFamily="2" charset="-122"/>
                <a:ea typeface="华文新魏" pitchFamily="2" charset="-122"/>
              </a:rPr>
              <a:t>于代价模型的放置策略）</a:t>
            </a:r>
            <a:endParaRPr lang="zh-CN" altLang="en-US" sz="2800" dirty="0">
              <a:latin typeface="华文新魏" pitchFamily="2" charset="-122"/>
              <a:ea typeface="华文新魏" pitchFamily="2" charset="-122"/>
            </a:endParaRPr>
          </a:p>
        </p:txBody>
      </p:sp>
      <p:pic>
        <p:nvPicPr>
          <p:cNvPr id="4" name="图片 3" descr="11111.png"/>
          <p:cNvPicPr>
            <a:picLocks noChangeAspect="1"/>
          </p:cNvPicPr>
          <p:nvPr/>
        </p:nvPicPr>
        <p:blipFill>
          <a:blip r:embed="rId3" cstate="print"/>
          <a:stretch>
            <a:fillRect/>
          </a:stretch>
        </p:blipFill>
        <p:spPr>
          <a:xfrm>
            <a:off x="4569095" y="928670"/>
            <a:ext cx="4574905" cy="432048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844" y="142852"/>
            <a:ext cx="7772400" cy="642942"/>
          </a:xfrm>
        </p:spPr>
        <p:txBody>
          <a:bodyPr/>
          <a:lstStyle/>
          <a:p>
            <a:pPr algn="l"/>
            <a:r>
              <a:rPr lang="zh-CN" altLang="en-US" sz="4000" dirty="0" smtClean="0">
                <a:solidFill>
                  <a:schemeClr val="accent5">
                    <a:lumMod val="10000"/>
                  </a:schemeClr>
                </a:solidFill>
              </a:rPr>
              <a:t>初步计划</a:t>
            </a:r>
            <a:endParaRPr lang="zh-CN" altLang="en-US" sz="4000" dirty="0">
              <a:solidFill>
                <a:schemeClr val="accent5">
                  <a:lumMod val="10000"/>
                </a:schemeClr>
              </a:solidFill>
            </a:endParaRPr>
          </a:p>
        </p:txBody>
      </p:sp>
      <p:sp>
        <p:nvSpPr>
          <p:cNvPr id="3" name="内容占位符 2"/>
          <p:cNvSpPr>
            <a:spLocks noGrp="1"/>
          </p:cNvSpPr>
          <p:nvPr>
            <p:ph idx="1"/>
          </p:nvPr>
        </p:nvSpPr>
        <p:spPr>
          <a:xfrm>
            <a:off x="285720" y="1643050"/>
            <a:ext cx="8429684" cy="4643470"/>
          </a:xfrm>
        </p:spPr>
        <p:txBody>
          <a:bodyPr/>
          <a:lstStyle/>
          <a:p>
            <a:pPr>
              <a:buNone/>
            </a:pPr>
            <a:r>
              <a:rPr lang="zh-CN" altLang="en-US" dirty="0" smtClean="0">
                <a:latin typeface="华文新魏" pitchFamily="2" charset="-122"/>
                <a:ea typeface="华文新魏" pitchFamily="2" charset="-122"/>
              </a:rPr>
              <a:t>          在年底前完成开题任务的同时，阅读相关论文，将研究内容中的副本数据一致性问题进一步细化，找到最合适的解决方法，争取能写出相关的论文。</a:t>
            </a:r>
            <a:endParaRPr lang="zh-CN" altLang="en-US" dirty="0">
              <a:latin typeface="华文新魏" pitchFamily="2" charset="-122"/>
              <a:ea typeface="华文新魏"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0"/>
            <a:ext cx="7772400" cy="928670"/>
          </a:xfrm>
        </p:spPr>
        <p:txBody>
          <a:bodyPr/>
          <a:lstStyle/>
          <a:p>
            <a:pPr algn="l"/>
            <a:r>
              <a:rPr lang="zh-CN" altLang="en-US" sz="4000" dirty="0">
                <a:solidFill>
                  <a:schemeClr val="accent5">
                    <a:lumMod val="10000"/>
                  </a:schemeClr>
                </a:solidFill>
                <a:latin typeface="+mj-ea"/>
              </a:rPr>
              <a:t>提纲</a:t>
            </a:r>
          </a:p>
        </p:txBody>
      </p:sp>
      <p:sp>
        <p:nvSpPr>
          <p:cNvPr id="3" name="内容占位符 2"/>
          <p:cNvSpPr>
            <a:spLocks noGrp="1"/>
          </p:cNvSpPr>
          <p:nvPr>
            <p:ph idx="1"/>
          </p:nvPr>
        </p:nvSpPr>
        <p:spPr>
          <a:xfrm>
            <a:off x="357158" y="980728"/>
            <a:ext cx="8101042" cy="5267672"/>
          </a:xfrm>
        </p:spPr>
        <p:txBody>
          <a:bodyPr/>
          <a:lstStyle/>
          <a:p>
            <a:pPr>
              <a:buSzPct val="70000"/>
              <a:buFont typeface="Wingdings" pitchFamily="2" charset="2"/>
              <a:buChar char="Ø"/>
            </a:pPr>
            <a:r>
              <a:rPr lang="zh-CN" altLang="en-US" dirty="0" smtClean="0">
                <a:latin typeface="华文新魏" pitchFamily="2" charset="-122"/>
                <a:ea typeface="华文新魏" pitchFamily="2" charset="-122"/>
              </a:rPr>
              <a:t>研究背景</a:t>
            </a:r>
            <a:endParaRPr lang="en-US" altLang="zh-CN" dirty="0" smtClean="0">
              <a:latin typeface="华文新魏" pitchFamily="2" charset="-122"/>
              <a:ea typeface="华文新魏" pitchFamily="2" charset="-122"/>
            </a:endParaRPr>
          </a:p>
          <a:p>
            <a:pPr>
              <a:buSzPct val="70000"/>
              <a:buFont typeface="Wingdings" pitchFamily="2" charset="2"/>
              <a:buChar char="Ø"/>
            </a:pPr>
            <a:r>
              <a:rPr lang="zh-CN" altLang="en-US" dirty="0" smtClean="0">
                <a:latin typeface="华文新魏" pitchFamily="2" charset="-122"/>
                <a:ea typeface="华文新魏" pitchFamily="2" charset="-122"/>
              </a:rPr>
              <a:t>研究现状</a:t>
            </a:r>
            <a:endParaRPr lang="en-US" altLang="zh-CN" dirty="0" smtClean="0">
              <a:latin typeface="华文新魏" pitchFamily="2" charset="-122"/>
              <a:ea typeface="华文新魏" pitchFamily="2" charset="-122"/>
            </a:endParaRPr>
          </a:p>
          <a:p>
            <a:pPr>
              <a:buSzPct val="70000"/>
              <a:buFont typeface="Wingdings" pitchFamily="2" charset="2"/>
              <a:buChar char="Ø"/>
            </a:pPr>
            <a:r>
              <a:rPr lang="zh-CN" altLang="en-US" dirty="0" smtClean="0">
                <a:latin typeface="华文新魏" pitchFamily="2" charset="-122"/>
                <a:ea typeface="华文新魏" pitchFamily="2" charset="-122"/>
              </a:rPr>
              <a:t>研究内容与思路</a:t>
            </a:r>
            <a:endParaRPr lang="en-US" altLang="zh-CN" dirty="0" smtClean="0">
              <a:latin typeface="华文新魏" pitchFamily="2" charset="-122"/>
              <a:ea typeface="华文新魏" pitchFamily="2" charset="-122"/>
            </a:endParaRPr>
          </a:p>
          <a:p>
            <a:pPr>
              <a:buSzPct val="70000"/>
              <a:buFont typeface="Wingdings" pitchFamily="2" charset="2"/>
              <a:buChar char="Ø"/>
            </a:pPr>
            <a:r>
              <a:rPr lang="zh-CN" altLang="en-US" dirty="0" smtClean="0">
                <a:latin typeface="华文新魏" pitchFamily="2" charset="-122"/>
                <a:ea typeface="华文新魏" pitchFamily="2" charset="-122"/>
              </a:rPr>
              <a:t>初步计划</a:t>
            </a:r>
            <a:endParaRPr lang="en-US" altLang="zh-CN" dirty="0" smtClean="0">
              <a:latin typeface="华文新魏" pitchFamily="2" charset="-122"/>
              <a:ea typeface="华文新魏" pitchFamily="2" charset="-122"/>
            </a:endParaRPr>
          </a:p>
          <a:p>
            <a:pPr>
              <a:buNone/>
            </a:pP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0"/>
            <a:ext cx="7772400" cy="857256"/>
          </a:xfrm>
        </p:spPr>
        <p:txBody>
          <a:bodyPr/>
          <a:lstStyle/>
          <a:p>
            <a:pPr algn="l"/>
            <a:r>
              <a:rPr lang="zh-CN" altLang="en-US" sz="4000" dirty="0" smtClean="0">
                <a:solidFill>
                  <a:schemeClr val="accent5">
                    <a:lumMod val="10000"/>
                  </a:schemeClr>
                </a:solidFill>
              </a:rPr>
              <a:t>研究背景（</a:t>
            </a:r>
            <a:r>
              <a:rPr lang="en-US" altLang="zh-CN" sz="4000" dirty="0" smtClean="0">
                <a:solidFill>
                  <a:schemeClr val="accent5">
                    <a:lumMod val="10000"/>
                  </a:schemeClr>
                </a:solidFill>
              </a:rPr>
              <a:t>1</a:t>
            </a:r>
            <a:r>
              <a:rPr lang="zh-CN" altLang="en-US" sz="4000" dirty="0" smtClean="0">
                <a:solidFill>
                  <a:schemeClr val="accent5">
                    <a:lumMod val="10000"/>
                  </a:schemeClr>
                </a:solidFill>
              </a:rPr>
              <a:t>）</a:t>
            </a:r>
            <a:endParaRPr lang="zh-CN" altLang="en-US" sz="4000" dirty="0">
              <a:solidFill>
                <a:schemeClr val="accent5">
                  <a:lumMod val="10000"/>
                </a:schemeClr>
              </a:solidFill>
            </a:endParaRPr>
          </a:p>
        </p:txBody>
      </p:sp>
      <p:sp>
        <p:nvSpPr>
          <p:cNvPr id="3" name="内容占位符 2"/>
          <p:cNvSpPr>
            <a:spLocks noGrp="1"/>
          </p:cNvSpPr>
          <p:nvPr>
            <p:ph idx="1"/>
          </p:nvPr>
        </p:nvSpPr>
        <p:spPr>
          <a:xfrm>
            <a:off x="0" y="785794"/>
            <a:ext cx="9144000" cy="5786478"/>
          </a:xfrm>
        </p:spPr>
        <p:txBody>
          <a:bodyPr/>
          <a:lstStyle/>
          <a:p>
            <a:pPr>
              <a:buSzPct val="70000"/>
              <a:buFont typeface="Wingdings" pitchFamily="2" charset="2"/>
              <a:buChar char="Ø"/>
            </a:pPr>
            <a:r>
              <a:rPr lang="en-US" altLang="zh-CN" sz="2400" dirty="0" err="1" smtClean="0">
                <a:latin typeface="华文新魏" pitchFamily="2" charset="-122"/>
                <a:ea typeface="华文新魏" pitchFamily="2" charset="-122"/>
              </a:rPr>
              <a:t>SaaS</a:t>
            </a:r>
            <a:r>
              <a:rPr lang="zh-CN" altLang="en-US" sz="2400" dirty="0" smtClean="0">
                <a:latin typeface="华文新魏" pitchFamily="2" charset="-122"/>
                <a:ea typeface="华文新魏" pitchFamily="2" charset="-122"/>
              </a:rPr>
              <a:t>作为云计算的一种应用形式，越来越受到重视，已逐渐成为企业获取先进技术的重要途径。</a:t>
            </a:r>
            <a:endParaRPr lang="en-US" altLang="zh-CN" sz="2400" dirty="0" smtClean="0">
              <a:latin typeface="华文新魏" pitchFamily="2" charset="-122"/>
              <a:ea typeface="华文新魏" pitchFamily="2" charset="-122"/>
            </a:endParaRPr>
          </a:p>
          <a:p>
            <a:pPr>
              <a:buSzPct val="70000"/>
              <a:buFont typeface="Wingdings" pitchFamily="2" charset="2"/>
              <a:buChar char="Ø"/>
            </a:pPr>
            <a:r>
              <a:rPr lang="en-US" altLang="zh-CN" sz="2400" dirty="0" err="1" smtClean="0">
                <a:latin typeface="华文新魏" pitchFamily="2" charset="-122"/>
                <a:ea typeface="华文新魏" pitchFamily="2" charset="-122"/>
              </a:rPr>
              <a:t>SaaS</a:t>
            </a:r>
            <a:r>
              <a:rPr lang="zh-CN" altLang="en-US" sz="2400" dirty="0" smtClean="0">
                <a:latin typeface="华文新魏" pitchFamily="2" charset="-122"/>
                <a:ea typeface="华文新魏" pitchFamily="2" charset="-122"/>
              </a:rPr>
              <a:t>应用交付平台推动了</a:t>
            </a:r>
            <a:r>
              <a:rPr lang="en-US" altLang="zh-CN" sz="2400" dirty="0" err="1" smtClean="0">
                <a:latin typeface="华文新魏" pitchFamily="2" charset="-122"/>
                <a:ea typeface="华文新魏" pitchFamily="2" charset="-122"/>
              </a:rPr>
              <a:t>SaaS</a:t>
            </a:r>
            <a:r>
              <a:rPr lang="zh-CN" altLang="en-US" sz="2400" dirty="0" smtClean="0">
                <a:latin typeface="华文新魏" pitchFamily="2" charset="-122"/>
                <a:ea typeface="华文新魏" pitchFamily="2" charset="-122"/>
              </a:rPr>
              <a:t>模式的蓬勃发展，特点</a:t>
            </a:r>
            <a:endParaRPr lang="en-US" altLang="zh-CN" sz="2400" dirty="0" smtClean="0">
              <a:latin typeface="华文新魏" pitchFamily="2" charset="-122"/>
              <a:ea typeface="华文新魏" pitchFamily="2" charset="-122"/>
            </a:endParaRPr>
          </a:p>
          <a:p>
            <a:pPr>
              <a:buSzPct val="70000"/>
              <a:buFont typeface="Arial" pitchFamily="34" charset="0"/>
              <a:buChar char="•"/>
            </a:pPr>
            <a:r>
              <a:rPr lang="en-US" altLang="zh-CN" sz="2000" dirty="0" smtClean="0">
                <a:latin typeface="华文新魏" pitchFamily="2" charset="-122"/>
                <a:ea typeface="华文新魏" pitchFamily="2" charset="-122"/>
              </a:rPr>
              <a:t>ISV</a:t>
            </a:r>
            <a:r>
              <a:rPr lang="zh-CN" altLang="en-US" sz="2000" dirty="0" smtClean="0">
                <a:latin typeface="华文新魏" pitchFamily="2" charset="-122"/>
                <a:ea typeface="华文新魏" pitchFamily="2" charset="-122"/>
              </a:rPr>
              <a:t>在传统开发环</a:t>
            </a:r>
            <a:endParaRPr lang="en-US" altLang="zh-CN" sz="2000" dirty="0" smtClean="0">
              <a:latin typeface="华文新魏" pitchFamily="2" charset="-122"/>
              <a:ea typeface="华文新魏" pitchFamily="2" charset="-122"/>
            </a:endParaRPr>
          </a:p>
          <a:p>
            <a:pPr>
              <a:buSzPct val="70000"/>
              <a:buNone/>
            </a:pPr>
            <a:r>
              <a:rPr lang="zh-CN" altLang="en-US" sz="2000" dirty="0" smtClean="0">
                <a:latin typeface="华文新魏" pitchFamily="2" charset="-122"/>
                <a:ea typeface="华文新魏" pitchFamily="2" charset="-122"/>
              </a:rPr>
              <a:t>境中开发非感知多租</a:t>
            </a:r>
            <a:endParaRPr lang="en-US" altLang="zh-CN" sz="2000" dirty="0" smtClean="0">
              <a:latin typeface="华文新魏" pitchFamily="2" charset="-122"/>
              <a:ea typeface="华文新魏" pitchFamily="2" charset="-122"/>
            </a:endParaRPr>
          </a:p>
          <a:p>
            <a:pPr>
              <a:buSzPct val="70000"/>
              <a:buNone/>
            </a:pPr>
            <a:r>
              <a:rPr lang="zh-CN" altLang="en-US" sz="2000" dirty="0" smtClean="0">
                <a:latin typeface="华文新魏" pitchFamily="2" charset="-122"/>
                <a:ea typeface="华文新魏" pitchFamily="2" charset="-122"/>
              </a:rPr>
              <a:t>户特征的具体应用</a:t>
            </a:r>
            <a:endParaRPr lang="en-US" altLang="zh-CN" sz="2000" dirty="0" smtClean="0">
              <a:latin typeface="华文新魏" pitchFamily="2" charset="-122"/>
              <a:ea typeface="华文新魏" pitchFamily="2" charset="-122"/>
            </a:endParaRPr>
          </a:p>
          <a:p>
            <a:pPr>
              <a:buSzPct val="70000"/>
              <a:buFont typeface="Arial" pitchFamily="34" charset="0"/>
              <a:buChar char="•"/>
            </a:pPr>
            <a:r>
              <a:rPr lang="zh-CN" altLang="en-US" sz="2000" dirty="0" smtClean="0">
                <a:latin typeface="华文新魏" pitchFamily="2" charset="-122"/>
                <a:ea typeface="华文新魏" pitchFamily="2" charset="-122"/>
              </a:rPr>
              <a:t>平台通过元数据驱</a:t>
            </a:r>
            <a:endParaRPr lang="en-US" altLang="zh-CN" sz="2000" dirty="0" smtClean="0">
              <a:latin typeface="华文新魏" pitchFamily="2" charset="-122"/>
              <a:ea typeface="华文新魏" pitchFamily="2" charset="-122"/>
            </a:endParaRPr>
          </a:p>
          <a:p>
            <a:pPr>
              <a:buSzPct val="70000"/>
              <a:buNone/>
            </a:pPr>
            <a:r>
              <a:rPr lang="zh-CN" altLang="en-US" sz="2000" dirty="0" smtClean="0">
                <a:latin typeface="华文新魏" pitchFamily="2" charset="-122"/>
                <a:ea typeface="华文新魏" pitchFamily="2" charset="-122"/>
              </a:rPr>
              <a:t>动的映射机制将其转</a:t>
            </a:r>
            <a:endParaRPr lang="en-US" altLang="zh-CN" sz="2000" dirty="0" smtClean="0">
              <a:latin typeface="华文新魏" pitchFamily="2" charset="-122"/>
              <a:ea typeface="华文新魏" pitchFamily="2" charset="-122"/>
            </a:endParaRPr>
          </a:p>
          <a:p>
            <a:pPr>
              <a:buSzPct val="70000"/>
              <a:buNone/>
            </a:pPr>
            <a:r>
              <a:rPr lang="zh-CN" altLang="en-US" sz="2000" dirty="0" smtClean="0">
                <a:latin typeface="华文新魏" pitchFamily="2" charset="-122"/>
                <a:ea typeface="华文新魏" pitchFamily="2" charset="-122"/>
              </a:rPr>
              <a:t>化为支持多租户定制</a:t>
            </a:r>
            <a:endParaRPr lang="en-US" altLang="zh-CN" sz="2000" dirty="0" smtClean="0">
              <a:latin typeface="华文新魏" pitchFamily="2" charset="-122"/>
              <a:ea typeface="华文新魏" pitchFamily="2" charset="-122"/>
            </a:endParaRPr>
          </a:p>
          <a:p>
            <a:pPr>
              <a:buSzPct val="70000"/>
              <a:buNone/>
            </a:pPr>
            <a:r>
              <a:rPr lang="zh-CN" altLang="en-US" sz="2000" dirty="0" smtClean="0">
                <a:latin typeface="华文新魏" pitchFamily="2" charset="-122"/>
                <a:ea typeface="华文新魏" pitchFamily="2" charset="-122"/>
              </a:rPr>
              <a:t>的</a:t>
            </a:r>
            <a:r>
              <a:rPr lang="en-US" altLang="zh-CN" sz="2000" dirty="0" err="1" smtClean="0">
                <a:latin typeface="华文新魏" pitchFamily="2" charset="-122"/>
                <a:ea typeface="华文新魏" pitchFamily="2" charset="-122"/>
              </a:rPr>
              <a:t>SaaS</a:t>
            </a:r>
            <a:r>
              <a:rPr lang="zh-CN" altLang="en-US" sz="2000" dirty="0" smtClean="0">
                <a:latin typeface="华文新魏" pitchFamily="2" charset="-122"/>
                <a:ea typeface="华文新魏" pitchFamily="2" charset="-122"/>
              </a:rPr>
              <a:t>应用，发布在</a:t>
            </a:r>
            <a:endParaRPr lang="en-US" altLang="zh-CN" sz="2000" dirty="0" smtClean="0">
              <a:latin typeface="华文新魏" pitchFamily="2" charset="-122"/>
              <a:ea typeface="华文新魏" pitchFamily="2" charset="-122"/>
            </a:endParaRPr>
          </a:p>
          <a:p>
            <a:pPr>
              <a:buSzPct val="70000"/>
              <a:buNone/>
            </a:pPr>
            <a:r>
              <a:rPr lang="zh-CN" altLang="en-US" sz="2000" dirty="0" smtClean="0">
                <a:latin typeface="华文新魏" pitchFamily="2" charset="-122"/>
                <a:ea typeface="华文新魏" pitchFamily="2" charset="-122"/>
              </a:rPr>
              <a:t>应用超市中</a:t>
            </a:r>
            <a:endParaRPr lang="en-US" altLang="zh-CN" sz="2000" dirty="0" smtClean="0">
              <a:latin typeface="华文新魏" pitchFamily="2" charset="-122"/>
              <a:ea typeface="华文新魏" pitchFamily="2" charset="-122"/>
            </a:endParaRPr>
          </a:p>
          <a:p>
            <a:pPr>
              <a:buSzPct val="70000"/>
              <a:buFont typeface="Arial" pitchFamily="34" charset="0"/>
              <a:buChar char="•"/>
            </a:pPr>
            <a:r>
              <a:rPr lang="zh-CN" altLang="en-US" sz="2000" dirty="0" smtClean="0">
                <a:latin typeface="华文新魏" pitchFamily="2" charset="-122"/>
                <a:ea typeface="华文新魏" pitchFamily="2" charset="-122"/>
              </a:rPr>
              <a:t>租户选择所需要的</a:t>
            </a:r>
            <a:endParaRPr lang="en-US" altLang="zh-CN" sz="2000" dirty="0" smtClean="0">
              <a:latin typeface="华文新魏" pitchFamily="2" charset="-122"/>
              <a:ea typeface="华文新魏" pitchFamily="2" charset="-122"/>
            </a:endParaRPr>
          </a:p>
          <a:p>
            <a:pPr>
              <a:buSzPct val="70000"/>
              <a:buNone/>
            </a:pPr>
            <a:r>
              <a:rPr lang="en-US" altLang="zh-CN" sz="2000" dirty="0" err="1" smtClean="0">
                <a:latin typeface="华文新魏" pitchFamily="2" charset="-122"/>
                <a:ea typeface="华文新魏" pitchFamily="2" charset="-122"/>
              </a:rPr>
              <a:t>SaaS</a:t>
            </a:r>
            <a:r>
              <a:rPr lang="zh-CN" altLang="en-US" sz="2000" dirty="0" smtClean="0">
                <a:latin typeface="华文新魏" pitchFamily="2" charset="-122"/>
                <a:ea typeface="华文新魏" pitchFamily="2" charset="-122"/>
              </a:rPr>
              <a:t>应用进行租赁，</a:t>
            </a:r>
            <a:endParaRPr lang="en-US" altLang="zh-CN" sz="2000" dirty="0" smtClean="0">
              <a:latin typeface="华文新魏" pitchFamily="2" charset="-122"/>
              <a:ea typeface="华文新魏" pitchFamily="2" charset="-122"/>
            </a:endParaRPr>
          </a:p>
          <a:p>
            <a:pPr>
              <a:buSzPct val="70000"/>
              <a:buNone/>
            </a:pPr>
            <a:r>
              <a:rPr lang="zh-CN" altLang="en-US" sz="2000" dirty="0" smtClean="0">
                <a:latin typeface="华文新魏" pitchFamily="2" charset="-122"/>
                <a:ea typeface="华文新魏" pitchFamily="2" charset="-122"/>
              </a:rPr>
              <a:t>并根据自己的业务需</a:t>
            </a:r>
            <a:endParaRPr lang="en-US" altLang="zh-CN" sz="2000" dirty="0" smtClean="0">
              <a:latin typeface="华文新魏" pitchFamily="2" charset="-122"/>
              <a:ea typeface="华文新魏" pitchFamily="2" charset="-122"/>
            </a:endParaRPr>
          </a:p>
          <a:p>
            <a:pPr>
              <a:buSzPct val="70000"/>
              <a:buNone/>
            </a:pPr>
            <a:r>
              <a:rPr lang="zh-CN" altLang="en-US" sz="2000" dirty="0" smtClean="0">
                <a:latin typeface="华文新魏" pitchFamily="2" charset="-122"/>
                <a:ea typeface="华文新魏" pitchFamily="2" charset="-122"/>
              </a:rPr>
              <a:t>求定制业务系统，提</a:t>
            </a:r>
            <a:endParaRPr lang="en-US" altLang="zh-CN" sz="2000" dirty="0" smtClean="0">
              <a:latin typeface="华文新魏" pitchFamily="2" charset="-122"/>
              <a:ea typeface="华文新魏" pitchFamily="2" charset="-122"/>
            </a:endParaRPr>
          </a:p>
          <a:p>
            <a:pPr>
              <a:buSzPct val="70000"/>
              <a:buNone/>
            </a:pPr>
            <a:r>
              <a:rPr lang="zh-CN" altLang="en-US" sz="2000" dirty="0" smtClean="0">
                <a:latin typeface="华文新魏" pitchFamily="2" charset="-122"/>
                <a:ea typeface="华文新魏" pitchFamily="2" charset="-122"/>
              </a:rPr>
              <a:t>供给用户访问</a:t>
            </a:r>
            <a:endParaRPr lang="en-US" altLang="zh-CN" sz="2000" dirty="0" smtClean="0">
              <a:latin typeface="华文新魏" pitchFamily="2" charset="-122"/>
              <a:ea typeface="华文新魏" pitchFamily="2" charset="-122"/>
            </a:endParaRPr>
          </a:p>
        </p:txBody>
      </p:sp>
      <p:graphicFrame>
        <p:nvGraphicFramePr>
          <p:cNvPr id="15361" name="Object 1"/>
          <p:cNvGraphicFramePr>
            <a:graphicFrameLocks noChangeAspect="1"/>
          </p:cNvGraphicFramePr>
          <p:nvPr/>
        </p:nvGraphicFramePr>
        <p:xfrm>
          <a:off x="2551112" y="2178050"/>
          <a:ext cx="6592888" cy="4679950"/>
        </p:xfrm>
        <a:graphic>
          <a:graphicData uri="http://schemas.openxmlformats.org/presentationml/2006/ole">
            <p:oleObj spid="_x0000_s15361" r:id="rId3" imgW="7417869" imgH="4658627" progId="">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142852"/>
            <a:ext cx="7772400" cy="571504"/>
          </a:xfrm>
        </p:spPr>
        <p:txBody>
          <a:bodyPr/>
          <a:lstStyle/>
          <a:p>
            <a:pPr algn="l"/>
            <a:r>
              <a:rPr lang="zh-CN" altLang="en-US" sz="4000" dirty="0" smtClean="0">
                <a:solidFill>
                  <a:schemeClr val="accent5">
                    <a:lumMod val="10000"/>
                  </a:schemeClr>
                </a:solidFill>
              </a:rPr>
              <a:t>研究背景（</a:t>
            </a:r>
            <a:r>
              <a:rPr lang="en-US" altLang="zh-CN" sz="4000" dirty="0" smtClean="0">
                <a:solidFill>
                  <a:schemeClr val="accent5">
                    <a:lumMod val="10000"/>
                  </a:schemeClr>
                </a:solidFill>
              </a:rPr>
              <a:t>2</a:t>
            </a:r>
            <a:r>
              <a:rPr lang="zh-CN" altLang="en-US" sz="4000" dirty="0" smtClean="0">
                <a:solidFill>
                  <a:schemeClr val="accent5">
                    <a:lumMod val="10000"/>
                  </a:schemeClr>
                </a:solidFill>
              </a:rPr>
              <a:t>）</a:t>
            </a:r>
            <a:endParaRPr lang="zh-CN" altLang="en-US" sz="4000" dirty="0"/>
          </a:p>
        </p:txBody>
      </p:sp>
      <p:sp>
        <p:nvSpPr>
          <p:cNvPr id="3" name="内容占位符 2"/>
          <p:cNvSpPr>
            <a:spLocks noGrp="1"/>
          </p:cNvSpPr>
          <p:nvPr>
            <p:ph idx="1"/>
          </p:nvPr>
        </p:nvSpPr>
        <p:spPr>
          <a:xfrm>
            <a:off x="0" y="785794"/>
            <a:ext cx="8786842" cy="5572164"/>
          </a:xfrm>
        </p:spPr>
        <p:txBody>
          <a:bodyPr/>
          <a:lstStyle/>
          <a:p>
            <a:pPr>
              <a:buSzPct val="70000"/>
              <a:buFont typeface="Wingdings" pitchFamily="2" charset="2"/>
              <a:buChar char="Ø"/>
            </a:pPr>
            <a:r>
              <a:rPr lang="zh-CN" altLang="en-US" sz="2400" dirty="0" smtClean="0">
                <a:latin typeface="华文新魏" pitchFamily="2" charset="-122"/>
                <a:ea typeface="华文新魏" pitchFamily="2" charset="-122"/>
              </a:rPr>
              <a:t>支持事务的云存储系统模型</a:t>
            </a:r>
            <a:endParaRPr lang="en-US" altLang="zh-CN" sz="2400" dirty="0" smtClean="0">
              <a:latin typeface="华文新魏" pitchFamily="2" charset="-122"/>
              <a:ea typeface="华文新魏" pitchFamily="2" charset="-122"/>
            </a:endParaRPr>
          </a:p>
          <a:p>
            <a:pPr>
              <a:buSzPct val="100000"/>
              <a:buFont typeface="Arial" pitchFamily="34" charset="0"/>
              <a:buChar char="•"/>
            </a:pPr>
            <a:r>
              <a:rPr lang="zh-CN" altLang="en-US" sz="2400" dirty="0" smtClean="0">
                <a:latin typeface="华文新魏" pitchFamily="2" charset="-122"/>
                <a:ea typeface="华文新魏" pitchFamily="2" charset="-122"/>
              </a:rPr>
              <a:t>事务管理</a:t>
            </a:r>
            <a:endParaRPr lang="en-US" altLang="zh-CN" sz="2400" dirty="0" smtClean="0">
              <a:latin typeface="华文新魏" pitchFamily="2" charset="-122"/>
              <a:ea typeface="华文新魏" pitchFamily="2" charset="-122"/>
            </a:endParaRPr>
          </a:p>
          <a:p>
            <a:pPr>
              <a:buSzPct val="100000"/>
              <a:buFont typeface="Arial" pitchFamily="34" charset="0"/>
              <a:buChar char="•"/>
            </a:pPr>
            <a:r>
              <a:rPr lang="zh-CN" altLang="en-US" sz="2400" dirty="0" smtClean="0">
                <a:latin typeface="华文新魏" pitchFamily="2" charset="-122"/>
                <a:ea typeface="华文新魏" pitchFamily="2" charset="-122"/>
              </a:rPr>
              <a:t>复制管理</a:t>
            </a:r>
            <a:endParaRPr lang="en-US" altLang="zh-CN" sz="2400" dirty="0" smtClean="0">
              <a:latin typeface="华文新魏" pitchFamily="2" charset="-122"/>
              <a:ea typeface="华文新魏" pitchFamily="2" charset="-122"/>
            </a:endParaRPr>
          </a:p>
          <a:p>
            <a:pPr>
              <a:buSzPct val="100000"/>
              <a:buFont typeface="Arial" pitchFamily="34" charset="0"/>
              <a:buChar char="•"/>
            </a:pPr>
            <a:r>
              <a:rPr lang="zh-CN" altLang="en-US" sz="2400" dirty="0" smtClean="0">
                <a:latin typeface="华文新魏" pitchFamily="2" charset="-122"/>
                <a:ea typeface="华文新魏" pitchFamily="2" charset="-122"/>
              </a:rPr>
              <a:t>存储系统</a:t>
            </a:r>
          </a:p>
        </p:txBody>
      </p:sp>
      <p:pic>
        <p:nvPicPr>
          <p:cNvPr id="4" name="图片 3" descr="1213.png"/>
          <p:cNvPicPr>
            <a:picLocks noChangeAspect="1"/>
          </p:cNvPicPr>
          <p:nvPr/>
        </p:nvPicPr>
        <p:blipFill>
          <a:blip r:embed="rId3"/>
          <a:stretch>
            <a:fillRect/>
          </a:stretch>
        </p:blipFill>
        <p:spPr>
          <a:xfrm>
            <a:off x="1571603" y="2714621"/>
            <a:ext cx="5572165" cy="391915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7772400" cy="764704"/>
          </a:xfrm>
        </p:spPr>
        <p:txBody>
          <a:bodyPr/>
          <a:lstStyle/>
          <a:p>
            <a:pPr algn="l"/>
            <a:r>
              <a:rPr lang="zh-CN" altLang="en-US" sz="4000" dirty="0" smtClean="0">
                <a:solidFill>
                  <a:schemeClr val="accent5">
                    <a:lumMod val="10000"/>
                  </a:schemeClr>
                </a:solidFill>
              </a:rPr>
              <a:t>研究背景（</a:t>
            </a:r>
            <a:r>
              <a:rPr lang="en-US" altLang="zh-CN" sz="4000" dirty="0" smtClean="0">
                <a:solidFill>
                  <a:schemeClr val="accent5">
                    <a:lumMod val="10000"/>
                  </a:schemeClr>
                </a:solidFill>
              </a:rPr>
              <a:t>3</a:t>
            </a:r>
            <a:r>
              <a:rPr lang="zh-CN" altLang="en-US" sz="4000" dirty="0" smtClean="0">
                <a:solidFill>
                  <a:schemeClr val="accent5">
                    <a:lumMod val="10000"/>
                  </a:schemeClr>
                </a:solidFill>
              </a:rPr>
              <a:t>）</a:t>
            </a:r>
            <a:endParaRPr lang="zh-CN" altLang="en-US" sz="4000" dirty="0"/>
          </a:p>
        </p:txBody>
      </p:sp>
      <p:sp>
        <p:nvSpPr>
          <p:cNvPr id="3" name="内容占位符 2"/>
          <p:cNvSpPr>
            <a:spLocks noGrp="1"/>
          </p:cNvSpPr>
          <p:nvPr>
            <p:ph idx="1"/>
          </p:nvPr>
        </p:nvSpPr>
        <p:spPr>
          <a:xfrm>
            <a:off x="0" y="764704"/>
            <a:ext cx="9144000" cy="5688632"/>
          </a:xfrm>
        </p:spPr>
        <p:txBody>
          <a:bodyPr/>
          <a:lstStyle/>
          <a:p>
            <a:r>
              <a:rPr lang="en-US" altLang="zh-CN" sz="2800" dirty="0" err="1" smtClean="0">
                <a:latin typeface="华文新魏" pitchFamily="2" charset="-122"/>
                <a:ea typeface="华文新魏" pitchFamily="2" charset="-122"/>
              </a:rPr>
              <a:t>SaaS</a:t>
            </a:r>
            <a:r>
              <a:rPr lang="zh-CN" altLang="en-US" sz="2800" dirty="0" smtClean="0">
                <a:latin typeface="华文新魏" pitchFamily="2" charset="-122"/>
                <a:ea typeface="华文新魏" pitchFamily="2" charset="-122"/>
              </a:rPr>
              <a:t>应用交付平台中，随着大规模的事务型</a:t>
            </a:r>
            <a:r>
              <a:rPr lang="en-US" altLang="zh-CN" sz="2800" dirty="0" err="1" smtClean="0">
                <a:latin typeface="华文新魏" pitchFamily="2" charset="-122"/>
                <a:ea typeface="华文新魏" pitchFamily="2" charset="-122"/>
              </a:rPr>
              <a:t>SaaS</a:t>
            </a:r>
            <a:r>
              <a:rPr lang="zh-CN" altLang="en-US" sz="2800" dirty="0" smtClean="0">
                <a:latin typeface="华文新魏" pitchFamily="2" charset="-122"/>
                <a:ea typeface="华文新魏" pitchFamily="2" charset="-122"/>
              </a:rPr>
              <a:t>应用需求的不断增长，围绕事务型</a:t>
            </a:r>
            <a:r>
              <a:rPr lang="en-US" altLang="zh-CN" sz="2800" dirty="0" err="1" smtClean="0">
                <a:latin typeface="华文新魏" pitchFamily="2" charset="-122"/>
                <a:ea typeface="华文新魏" pitchFamily="2" charset="-122"/>
              </a:rPr>
              <a:t>SaaS</a:t>
            </a:r>
            <a:r>
              <a:rPr lang="zh-CN" altLang="en-US" sz="2800" dirty="0" smtClean="0">
                <a:latin typeface="华文新魏" pitchFamily="2" charset="-122"/>
                <a:ea typeface="华文新魏" pitchFamily="2" charset="-122"/>
              </a:rPr>
              <a:t>应用的多租户云数据存储模式和分布式多数据节点管理的需求，需要进一步研究在满足云中可扩展性、高可用性等特征的同时，如何确保数据的一致性并且减少分布式事务代价的优化方法。</a:t>
            </a:r>
            <a:endParaRPr lang="en-US" altLang="zh-CN" sz="2800" dirty="0" smtClean="0">
              <a:latin typeface="华文新魏" pitchFamily="2" charset="-122"/>
              <a:ea typeface="华文新魏" pitchFamily="2" charset="-122"/>
            </a:endParaRPr>
          </a:p>
          <a:p>
            <a:pPr>
              <a:buSzPct val="70000"/>
              <a:buFont typeface="Wingdings" pitchFamily="2" charset="2"/>
              <a:buChar char="Ø"/>
            </a:pPr>
            <a:r>
              <a:rPr lang="zh-CN" altLang="en-US" sz="2800" dirty="0" smtClean="0">
                <a:latin typeface="华文新魏" pitchFamily="2" charset="-122"/>
                <a:ea typeface="华文新魏" pitchFamily="2" charset="-122"/>
              </a:rPr>
              <a:t>数据管理对事务机制的支持</a:t>
            </a:r>
            <a:endParaRPr lang="en-US" altLang="zh-CN" sz="2800" dirty="0" smtClean="0">
              <a:latin typeface="华文新魏" pitchFamily="2" charset="-122"/>
              <a:ea typeface="华文新魏" pitchFamily="2" charset="-122"/>
            </a:endParaRPr>
          </a:p>
          <a:p>
            <a:pPr lvl="1">
              <a:buSzPct val="85000"/>
              <a:buFont typeface="Arial" pitchFamily="34" charset="0"/>
              <a:buChar char="•"/>
            </a:pPr>
            <a:r>
              <a:rPr lang="en-US" altLang="zh-CN" sz="2400" dirty="0" smtClean="0">
                <a:latin typeface="华文新魏" pitchFamily="2" charset="-122"/>
                <a:ea typeface="华文新魏" pitchFamily="2" charset="-122"/>
              </a:rPr>
              <a:t> </a:t>
            </a:r>
            <a:r>
              <a:rPr lang="zh-CN" altLang="en-US" sz="2400" dirty="0" smtClean="0">
                <a:latin typeface="华文新魏" pitchFamily="2" charset="-122"/>
                <a:ea typeface="华文新魏" pitchFamily="2" charset="-122"/>
              </a:rPr>
              <a:t>传统</a:t>
            </a:r>
            <a:r>
              <a:rPr lang="en-US" altLang="zh-CN" sz="2400" dirty="0" smtClean="0">
                <a:latin typeface="华文新魏" pitchFamily="2" charset="-122"/>
                <a:ea typeface="华文新魏" pitchFamily="2" charset="-122"/>
              </a:rPr>
              <a:t>RDBM</a:t>
            </a:r>
          </a:p>
          <a:p>
            <a:pPr lvl="1">
              <a:buSzPct val="85000"/>
              <a:buNone/>
            </a:pPr>
            <a:r>
              <a:rPr lang="en-US" altLang="zh-CN" dirty="0" smtClean="0">
                <a:latin typeface="华文新魏" pitchFamily="2" charset="-122"/>
                <a:ea typeface="华文新魏" pitchFamily="2" charset="-122"/>
              </a:rPr>
              <a:t>          </a:t>
            </a:r>
            <a:r>
              <a:rPr lang="zh-CN" altLang="en-US" sz="2000" dirty="0" smtClean="0">
                <a:latin typeface="华文新魏" pitchFamily="2" charset="-122"/>
                <a:ea typeface="华文新魏" pitchFamily="2" charset="-122"/>
              </a:rPr>
              <a:t>支持事务的</a:t>
            </a:r>
            <a:r>
              <a:rPr lang="en-US" altLang="zh-CN" sz="2000" dirty="0" smtClean="0">
                <a:latin typeface="华文新魏" pitchFamily="2" charset="-122"/>
                <a:ea typeface="华文新魏" pitchFamily="2" charset="-122"/>
              </a:rPr>
              <a:t>ACID</a:t>
            </a:r>
            <a:r>
              <a:rPr lang="zh-CN" altLang="en-US" sz="2000" dirty="0" smtClean="0">
                <a:latin typeface="华文新魏" pitchFamily="2" charset="-122"/>
                <a:ea typeface="华文新魏" pitchFamily="2" charset="-122"/>
              </a:rPr>
              <a:t>特性，但缺乏云环境的特征（</a:t>
            </a:r>
            <a:r>
              <a:rPr lang="en-US" altLang="zh-CN" sz="2000" dirty="0" smtClean="0">
                <a:latin typeface="华文新魏" pitchFamily="2" charset="-122"/>
                <a:ea typeface="华文新魏" pitchFamily="2" charset="-122"/>
              </a:rPr>
              <a:t>elasticity, scalability, fault-</a:t>
            </a:r>
            <a:r>
              <a:rPr lang="en-US" altLang="zh-CN" sz="2000" dirty="0" err="1" smtClean="0">
                <a:latin typeface="华文新魏" pitchFamily="2" charset="-122"/>
                <a:ea typeface="华文新魏" pitchFamily="2" charset="-122"/>
              </a:rPr>
              <a:t>tolerance,self</a:t>
            </a:r>
            <a:r>
              <a:rPr lang="en-US" altLang="zh-CN" sz="2000" dirty="0" smtClean="0">
                <a:latin typeface="华文新魏" pitchFamily="2" charset="-122"/>
                <a:ea typeface="华文新魏" pitchFamily="2" charset="-122"/>
              </a:rPr>
              <a:t>-</a:t>
            </a:r>
            <a:r>
              <a:rPr lang="en-US" altLang="zh-CN" sz="2000" dirty="0" err="1" smtClean="0">
                <a:latin typeface="华文新魏" pitchFamily="2" charset="-122"/>
                <a:ea typeface="华文新魏" pitchFamily="2" charset="-122"/>
              </a:rPr>
              <a:t>manageabilit</a:t>
            </a:r>
            <a:r>
              <a:rPr lang="zh-CN" altLang="en-US" sz="2000" dirty="0" smtClean="0">
                <a:latin typeface="华文新魏" pitchFamily="2" charset="-122"/>
                <a:ea typeface="华文新魏" pitchFamily="2" charset="-122"/>
              </a:rPr>
              <a:t>）</a:t>
            </a:r>
            <a:endParaRPr lang="en-US" altLang="zh-CN" sz="2000" dirty="0" smtClean="0">
              <a:latin typeface="华文新魏" pitchFamily="2" charset="-122"/>
              <a:ea typeface="华文新魏" pitchFamily="2" charset="-122"/>
            </a:endParaRPr>
          </a:p>
          <a:p>
            <a:pPr lvl="1">
              <a:buSzPct val="85000"/>
              <a:buFont typeface="Arial" pitchFamily="34" charset="0"/>
              <a:buChar char="•"/>
            </a:pPr>
            <a:r>
              <a:rPr lang="en-US" altLang="zh-CN" sz="2400" dirty="0" smtClean="0">
                <a:latin typeface="华文新魏" pitchFamily="2" charset="-122"/>
                <a:ea typeface="华文新魏" pitchFamily="2" charset="-122"/>
              </a:rPr>
              <a:t> </a:t>
            </a:r>
            <a:r>
              <a:rPr lang="en-US" altLang="zh-CN" sz="2400" dirty="0" err="1" smtClean="0">
                <a:latin typeface="华文新魏" pitchFamily="2" charset="-122"/>
                <a:ea typeface="华文新魏" pitchFamily="2" charset="-122"/>
              </a:rPr>
              <a:t>NoSQL</a:t>
            </a:r>
            <a:r>
              <a:rPr lang="zh-CN" altLang="en-US" sz="2400" dirty="0" smtClean="0">
                <a:latin typeface="华文新魏" pitchFamily="2" charset="-122"/>
                <a:ea typeface="华文新魏" pitchFamily="2" charset="-122"/>
              </a:rPr>
              <a:t>数据库</a:t>
            </a:r>
            <a:endParaRPr lang="en-US" altLang="zh-CN" sz="2400" dirty="0" smtClean="0">
              <a:latin typeface="华文新魏" pitchFamily="2" charset="-122"/>
              <a:ea typeface="华文新魏" pitchFamily="2" charset="-122"/>
            </a:endParaRPr>
          </a:p>
          <a:p>
            <a:pPr lvl="1">
              <a:buSzPct val="85000"/>
              <a:buNone/>
            </a:pPr>
            <a:r>
              <a:rPr lang="zh-CN" altLang="en-US" sz="2000" dirty="0" smtClean="0">
                <a:latin typeface="华文新魏" pitchFamily="2" charset="-122"/>
                <a:ea typeface="华文新魏" pitchFamily="2" charset="-122"/>
              </a:rPr>
              <a:t>             具有高扩展性、可用性，但它们有限的</a:t>
            </a:r>
            <a:r>
              <a:rPr lang="en-US" altLang="zh-CN" sz="2000" dirty="0" smtClean="0">
                <a:latin typeface="华文新魏" pitchFamily="2" charset="-122"/>
                <a:ea typeface="华文新魏" pitchFamily="2" charset="-122"/>
              </a:rPr>
              <a:t>API</a:t>
            </a:r>
            <a:r>
              <a:rPr lang="zh-CN" altLang="en-US" sz="2000" dirty="0" smtClean="0">
                <a:latin typeface="华文新魏" pitchFamily="2" charset="-122"/>
                <a:ea typeface="华文新魏" pitchFamily="2" charset="-122"/>
              </a:rPr>
              <a:t>和弱一致性，使得应用开发变的复杂</a:t>
            </a:r>
            <a:endParaRPr lang="en-US" altLang="zh-CN" sz="2000" dirty="0" smtClean="0">
              <a:latin typeface="华文新魏" pitchFamily="2" charset="-122"/>
              <a:ea typeface="华文新魏" pitchFamily="2" charset="-122"/>
            </a:endParaRPr>
          </a:p>
          <a:p>
            <a:endParaRPr lang="en-US" altLang="zh-CN" sz="2800" dirty="0" smtClean="0">
              <a:latin typeface="华文新魏" pitchFamily="2" charset="-122"/>
              <a:ea typeface="华文新魏" pitchFamily="2" charset="-122"/>
            </a:endParaRPr>
          </a:p>
          <a:p>
            <a:pPr>
              <a:buNone/>
            </a:pPr>
            <a:endParaRPr lang="zh-CN" altLang="en-US" dirty="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844" y="0"/>
            <a:ext cx="7772400" cy="857232"/>
          </a:xfrm>
        </p:spPr>
        <p:txBody>
          <a:bodyPr/>
          <a:lstStyle/>
          <a:p>
            <a:pPr algn="l"/>
            <a:r>
              <a:rPr lang="zh-CN" altLang="en-US" sz="4000" dirty="0" smtClean="0">
                <a:solidFill>
                  <a:schemeClr val="accent5">
                    <a:lumMod val="10000"/>
                  </a:schemeClr>
                </a:solidFill>
              </a:rPr>
              <a:t>研究背景（</a:t>
            </a:r>
            <a:r>
              <a:rPr lang="en-US" altLang="zh-CN" sz="4000" dirty="0" smtClean="0">
                <a:solidFill>
                  <a:schemeClr val="accent5">
                    <a:lumMod val="10000"/>
                  </a:schemeClr>
                </a:solidFill>
              </a:rPr>
              <a:t>4</a:t>
            </a:r>
            <a:r>
              <a:rPr lang="zh-CN" altLang="en-US" sz="4000" dirty="0" smtClean="0">
                <a:solidFill>
                  <a:schemeClr val="accent5">
                    <a:lumMod val="10000"/>
                  </a:schemeClr>
                </a:solidFill>
              </a:rPr>
              <a:t>）</a:t>
            </a:r>
            <a:endParaRPr lang="zh-CN" altLang="en-US" sz="4000" dirty="0"/>
          </a:p>
        </p:txBody>
      </p:sp>
      <p:sp>
        <p:nvSpPr>
          <p:cNvPr id="3" name="内容占位符 2"/>
          <p:cNvSpPr>
            <a:spLocks noGrp="1"/>
          </p:cNvSpPr>
          <p:nvPr>
            <p:ph idx="1"/>
          </p:nvPr>
        </p:nvSpPr>
        <p:spPr>
          <a:xfrm>
            <a:off x="0" y="764704"/>
            <a:ext cx="9144000" cy="5736130"/>
          </a:xfrm>
        </p:spPr>
        <p:txBody>
          <a:bodyPr/>
          <a:lstStyle/>
          <a:p>
            <a:pPr>
              <a:buSzPct val="70000"/>
              <a:buFont typeface="Wingdings" pitchFamily="2" charset="2"/>
              <a:buChar char="Ø"/>
            </a:pPr>
            <a:r>
              <a:rPr lang="zh-CN" altLang="en-US" sz="2800" dirty="0" smtClean="0">
                <a:latin typeface="华文新魏" pitchFamily="2" charset="-122"/>
                <a:ea typeface="华文新魏" pitchFamily="2" charset="-122"/>
              </a:rPr>
              <a:t>挑战：在</a:t>
            </a:r>
            <a:r>
              <a:rPr lang="en-US" altLang="zh-CN" sz="2800" dirty="0" err="1" smtClean="0">
                <a:latin typeface="华文新魏" pitchFamily="2" charset="-122"/>
                <a:ea typeface="华文新魏" pitchFamily="2" charset="-122"/>
              </a:rPr>
              <a:t>SaaS</a:t>
            </a:r>
            <a:r>
              <a:rPr lang="zh-CN" altLang="en-US" sz="2800" dirty="0" smtClean="0">
                <a:latin typeface="华文新魏" pitchFamily="2" charset="-122"/>
                <a:ea typeface="华文新魏" pitchFamily="2" charset="-122"/>
              </a:rPr>
              <a:t>应用交付平台中，面对多租户的云数据如何提供更优化的事务管理机制        </a:t>
            </a:r>
            <a:endParaRPr lang="en-US" altLang="zh-CN" sz="2800" dirty="0" smtClean="0">
              <a:latin typeface="华文新魏" pitchFamily="2" charset="-122"/>
              <a:ea typeface="华文新魏" pitchFamily="2" charset="-122"/>
            </a:endParaRPr>
          </a:p>
          <a:p>
            <a:pPr>
              <a:buSzPct val="70000"/>
              <a:buFont typeface="Wingdings" pitchFamily="2" charset="2"/>
              <a:buChar char="Ø"/>
            </a:pPr>
            <a:r>
              <a:rPr lang="zh-CN" altLang="en-US" sz="2800" dirty="0" smtClean="0">
                <a:latin typeface="华文新魏" pitchFamily="2" charset="-122"/>
                <a:ea typeface="华文新魏" pitchFamily="2" charset="-122"/>
              </a:rPr>
              <a:t>根据</a:t>
            </a:r>
            <a:r>
              <a:rPr lang="zh-CN" altLang="en-US" sz="2800" dirty="0">
                <a:latin typeface="华文新魏" pitchFamily="2" charset="-122"/>
                <a:ea typeface="华文新魏" pitchFamily="2" charset="-122"/>
              </a:rPr>
              <a:t>以上</a:t>
            </a:r>
            <a:r>
              <a:rPr lang="zh-CN" altLang="en-US" sz="2800" dirty="0" smtClean="0">
                <a:latin typeface="华文新魏" pitchFamily="2" charset="-122"/>
                <a:ea typeface="华文新魏" pitchFamily="2" charset="-122"/>
              </a:rPr>
              <a:t>分析，在</a:t>
            </a:r>
            <a:r>
              <a:rPr lang="en-US" altLang="zh-CN" sz="2800" dirty="0" err="1" smtClean="0">
                <a:latin typeface="华文新魏" pitchFamily="2" charset="-122"/>
                <a:ea typeface="华文新魏" pitchFamily="2" charset="-122"/>
              </a:rPr>
              <a:t>SaaS</a:t>
            </a:r>
            <a:r>
              <a:rPr lang="zh-CN" altLang="en-US" sz="2800" dirty="0" smtClean="0">
                <a:latin typeface="华文新魏" pitchFamily="2" charset="-122"/>
                <a:ea typeface="华文新魏" pitchFamily="2" charset="-122"/>
              </a:rPr>
              <a:t>应用交付平台中多租户的云数据背景下，研究事务机制，以下问题亟需解决：</a:t>
            </a:r>
            <a:endParaRPr lang="en-US" altLang="zh-CN" sz="2800" dirty="0" smtClean="0">
              <a:latin typeface="华文新魏" pitchFamily="2" charset="-122"/>
              <a:ea typeface="华文新魏" pitchFamily="2" charset="-122"/>
            </a:endParaRPr>
          </a:p>
          <a:p>
            <a:pPr lvl="1">
              <a:buFont typeface="Arial" pitchFamily="34" charset="0"/>
              <a:buChar char="•"/>
            </a:pPr>
            <a:r>
              <a:rPr lang="zh-CN" altLang="en-US" sz="2400" dirty="0" smtClean="0">
                <a:latin typeface="华文新魏" pitchFamily="2" charset="-122"/>
                <a:ea typeface="华文新魏" pitchFamily="2" charset="-122"/>
              </a:rPr>
              <a:t>为确保云的高可用特征，采取对数据进行</a:t>
            </a:r>
            <a:r>
              <a:rPr lang="zh-CN" altLang="en-US" sz="2400" dirty="0">
                <a:latin typeface="华文新魏" pitchFamily="2" charset="-122"/>
                <a:ea typeface="华文新魏" pitchFamily="2" charset="-122"/>
              </a:rPr>
              <a:t>冗余存储</a:t>
            </a:r>
            <a:r>
              <a:rPr lang="zh-CN" altLang="en-US" sz="2400" dirty="0" smtClean="0">
                <a:latin typeface="华文新魏" pitchFamily="2" charset="-122"/>
                <a:ea typeface="华文新魏" pitchFamily="2" charset="-122"/>
              </a:rPr>
              <a:t>，每个数据副本保存在不同节点上，如何在</a:t>
            </a:r>
            <a:r>
              <a:rPr lang="zh-CN" altLang="en-US" sz="2400" dirty="0">
                <a:latin typeface="华文新魏" pitchFamily="2" charset="-122"/>
                <a:ea typeface="华文新魏" pitchFamily="2" charset="-122"/>
              </a:rPr>
              <a:t>多个副本</a:t>
            </a:r>
            <a:r>
              <a:rPr lang="zh-CN" altLang="en-US" sz="2400" dirty="0" smtClean="0">
                <a:latin typeface="华文新魏" pitchFamily="2" charset="-122"/>
                <a:ea typeface="华文新魏" pitchFamily="2" charset="-122"/>
              </a:rPr>
              <a:t>间保证</a:t>
            </a:r>
            <a:r>
              <a:rPr lang="zh-CN" altLang="en-US" sz="2400" dirty="0">
                <a:latin typeface="华文新魏" pitchFamily="2" charset="-122"/>
                <a:ea typeface="华文新魏" pitchFamily="2" charset="-122"/>
              </a:rPr>
              <a:t>数据的</a:t>
            </a:r>
            <a:r>
              <a:rPr lang="zh-CN" altLang="en-US" sz="2400" dirty="0" smtClean="0">
                <a:latin typeface="华文新魏" pitchFamily="2" charset="-122"/>
                <a:ea typeface="华文新魏" pitchFamily="2" charset="-122"/>
              </a:rPr>
              <a:t>一致性</a:t>
            </a:r>
            <a:r>
              <a:rPr lang="zh-CN" altLang="en-US" sz="2400" dirty="0">
                <a:latin typeface="华文新魏" pitchFamily="2" charset="-122"/>
                <a:ea typeface="华文新魏" pitchFamily="2" charset="-122"/>
              </a:rPr>
              <a:t>？</a:t>
            </a:r>
            <a:endParaRPr lang="en-US" altLang="zh-CN" sz="2400" dirty="0" smtClean="0">
              <a:latin typeface="华文新魏" pitchFamily="2" charset="-122"/>
              <a:ea typeface="华文新魏" pitchFamily="2" charset="-122"/>
            </a:endParaRPr>
          </a:p>
          <a:p>
            <a:pPr lvl="1">
              <a:buFont typeface="Arial" pitchFamily="34" charset="0"/>
              <a:buChar char="•"/>
            </a:pPr>
            <a:r>
              <a:rPr lang="zh-CN" altLang="en-US" sz="2400" dirty="0" smtClean="0">
                <a:latin typeface="华文新魏" pitchFamily="2" charset="-122"/>
                <a:ea typeface="华文新魏" pitchFamily="2" charset="-122"/>
              </a:rPr>
              <a:t>数据节点负载过高，发生数据迁移（</a:t>
            </a:r>
            <a:r>
              <a:rPr lang="en-US" altLang="zh-CN" sz="2400" dirty="0" smtClean="0">
                <a:latin typeface="华文新魏" pitchFamily="2" charset="-122"/>
                <a:ea typeface="华文新魏" pitchFamily="2" charset="-122"/>
              </a:rPr>
              <a:t>live  migration</a:t>
            </a:r>
            <a:r>
              <a:rPr lang="zh-CN" altLang="en-US" sz="2400" dirty="0" smtClean="0">
                <a:latin typeface="华文新魏" pitchFamily="2" charset="-122"/>
                <a:ea typeface="华文新魏" pitchFamily="2" charset="-122"/>
              </a:rPr>
              <a:t>）的过程中，如何保证数据的一致性？</a:t>
            </a:r>
            <a:endParaRPr lang="en-US" altLang="zh-CN" sz="2400" dirty="0" smtClean="0">
              <a:latin typeface="华文新魏" pitchFamily="2" charset="-122"/>
              <a:ea typeface="华文新魏" pitchFamily="2" charset="-122"/>
            </a:endParaRPr>
          </a:p>
          <a:p>
            <a:pPr lvl="1">
              <a:buFont typeface="Arial" pitchFamily="34" charset="0"/>
              <a:buChar char="•"/>
            </a:pPr>
            <a:r>
              <a:rPr lang="zh-CN" altLang="en-US" sz="2400" dirty="0" smtClean="0">
                <a:latin typeface="华文新魏" pitchFamily="2" charset="-122"/>
                <a:ea typeface="华文新魏" pitchFamily="2" charset="-122"/>
              </a:rPr>
              <a:t> 为了减少分布式事务管理代价，如何对多租户数据以一种最优的方式进行分割？在满足云的扩展性（</a:t>
            </a:r>
            <a:r>
              <a:rPr lang="en-US" altLang="zh-CN" sz="2400" dirty="0" smtClean="0">
                <a:latin typeface="华文新魏" pitchFamily="2" charset="-122"/>
                <a:ea typeface="华文新魏" pitchFamily="2" charset="-122"/>
              </a:rPr>
              <a:t>scalability</a:t>
            </a:r>
            <a:r>
              <a:rPr lang="zh-CN" altLang="en-US" sz="2400" dirty="0" smtClean="0">
                <a:latin typeface="华文新魏" pitchFamily="2" charset="-122"/>
                <a:ea typeface="华文新魏" pitchFamily="2" charset="-122"/>
              </a:rPr>
              <a:t>）特点的同时，尽可能减少分割之间交互操作，优化事务管理</a:t>
            </a:r>
            <a:endParaRPr lang="en-US" altLang="zh-CN" sz="2400" dirty="0">
              <a:latin typeface="华文新魏" pitchFamily="2" charset="-122"/>
              <a:ea typeface="华文新魏" pitchFamily="2" charset="-122"/>
            </a:endParaRPr>
          </a:p>
          <a:p>
            <a:pPr>
              <a:buNone/>
            </a:pP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7772400" cy="714380"/>
          </a:xfrm>
        </p:spPr>
        <p:txBody>
          <a:bodyPr/>
          <a:lstStyle/>
          <a:p>
            <a:pPr algn="l"/>
            <a:r>
              <a:rPr lang="zh-CN" altLang="en-US" sz="4000" dirty="0">
                <a:solidFill>
                  <a:schemeClr val="accent5">
                    <a:lumMod val="10000"/>
                  </a:schemeClr>
                </a:solidFill>
              </a:rPr>
              <a:t>研究现状（</a:t>
            </a:r>
            <a:r>
              <a:rPr lang="en-US" altLang="zh-CN" sz="4000" dirty="0">
                <a:solidFill>
                  <a:schemeClr val="accent5">
                    <a:lumMod val="10000"/>
                  </a:schemeClr>
                </a:solidFill>
              </a:rPr>
              <a:t>1</a:t>
            </a:r>
            <a:r>
              <a:rPr lang="zh-CN" altLang="en-US" sz="4000" dirty="0">
                <a:solidFill>
                  <a:schemeClr val="accent5">
                    <a:lumMod val="10000"/>
                  </a:schemeClr>
                </a:solidFill>
              </a:rPr>
              <a:t>）</a:t>
            </a:r>
          </a:p>
        </p:txBody>
      </p:sp>
      <p:sp>
        <p:nvSpPr>
          <p:cNvPr id="3" name="内容占位符 2"/>
          <p:cNvSpPr>
            <a:spLocks noGrp="1"/>
          </p:cNvSpPr>
          <p:nvPr>
            <p:ph idx="1"/>
          </p:nvPr>
        </p:nvSpPr>
        <p:spPr>
          <a:xfrm>
            <a:off x="0" y="714356"/>
            <a:ext cx="9144000" cy="6143644"/>
          </a:xfrm>
        </p:spPr>
        <p:txBody>
          <a:bodyPr/>
          <a:lstStyle/>
          <a:p>
            <a:pPr>
              <a:buSzPct val="70000"/>
              <a:buFont typeface="Wingdings" pitchFamily="2" charset="2"/>
              <a:buChar char="Ø"/>
            </a:pPr>
            <a:endParaRPr lang="en-US" altLang="zh-CN" sz="2400" dirty="0" smtClean="0">
              <a:latin typeface="华文新魏" pitchFamily="2" charset="-122"/>
              <a:ea typeface="华文新魏" pitchFamily="2" charset="-122"/>
            </a:endParaRPr>
          </a:p>
          <a:p>
            <a:pPr>
              <a:buSzPct val="70000"/>
              <a:buFont typeface="Wingdings" pitchFamily="2" charset="2"/>
              <a:buChar char="Ø"/>
            </a:pPr>
            <a:r>
              <a:rPr lang="zh-CN" altLang="en-US" sz="2400" dirty="0" smtClean="0">
                <a:latin typeface="华文新魏" pitchFamily="2" charset="-122"/>
                <a:ea typeface="华文新魏" pitchFamily="2" charset="-122"/>
              </a:rPr>
              <a:t>云计算的发展，推动了许多大公司提供一套新的数据管理服务，以</a:t>
            </a:r>
            <a:r>
              <a:rPr lang="en-US" altLang="zh-CN" sz="2400" dirty="0" smtClean="0">
                <a:latin typeface="华文新魏" pitchFamily="2" charset="-122"/>
                <a:ea typeface="华文新魏" pitchFamily="2" charset="-122"/>
              </a:rPr>
              <a:t>elasticity</a:t>
            </a:r>
            <a:r>
              <a:rPr lang="zh-CN" altLang="en-US" sz="2400" dirty="0" smtClean="0">
                <a:latin typeface="华文新魏" pitchFamily="2" charset="-122"/>
                <a:ea typeface="华文新魏" pitchFamily="2" charset="-122"/>
              </a:rPr>
              <a:t>、</a:t>
            </a:r>
            <a:r>
              <a:rPr lang="en-US" altLang="zh-CN" sz="2400" dirty="0" smtClean="0">
                <a:latin typeface="华文新魏" pitchFamily="2" charset="-122"/>
                <a:ea typeface="华文新魏" pitchFamily="2" charset="-122"/>
              </a:rPr>
              <a:t>availability</a:t>
            </a:r>
            <a:r>
              <a:rPr lang="zh-CN" altLang="en-US" sz="2400" dirty="0" smtClean="0">
                <a:latin typeface="华文新魏" pitchFamily="2" charset="-122"/>
                <a:ea typeface="华文新魏" pitchFamily="2" charset="-122"/>
              </a:rPr>
              <a:t>、</a:t>
            </a:r>
            <a:r>
              <a:rPr lang="en-US" altLang="zh-CN" sz="2400" dirty="0" smtClean="0">
                <a:latin typeface="华文新魏" pitchFamily="2" charset="-122"/>
                <a:ea typeface="华文新魏" pitchFamily="2" charset="-122"/>
              </a:rPr>
              <a:t>cost effectiveness</a:t>
            </a:r>
            <a:r>
              <a:rPr lang="zh-CN" altLang="en-US" sz="2400" dirty="0" smtClean="0">
                <a:latin typeface="华文新魏" pitchFamily="2" charset="-122"/>
                <a:ea typeface="华文新魏" pitchFamily="2" charset="-122"/>
              </a:rPr>
              <a:t>作为它的核心特征。</a:t>
            </a:r>
            <a:endParaRPr lang="en-US" altLang="zh-CN" sz="2400" dirty="0" smtClean="0">
              <a:latin typeface="华文新魏" pitchFamily="2" charset="-122"/>
              <a:ea typeface="华文新魏" pitchFamily="2" charset="-122"/>
            </a:endParaRPr>
          </a:p>
          <a:p>
            <a:pPr lvl="2"/>
            <a:r>
              <a:rPr lang="en-US" altLang="zh-CN" sz="2000" dirty="0" smtClean="0">
                <a:latin typeface="华文新魏" pitchFamily="2" charset="-122"/>
                <a:ea typeface="华文新魏" pitchFamily="2" charset="-122"/>
              </a:rPr>
              <a:t>Amazon  Dynamo</a:t>
            </a:r>
          </a:p>
          <a:p>
            <a:pPr lvl="2"/>
            <a:r>
              <a:rPr lang="en-US" altLang="zh-CN" sz="2000" dirty="0" smtClean="0">
                <a:latin typeface="华文新魏" pitchFamily="2" charset="-122"/>
                <a:ea typeface="华文新魏" pitchFamily="2" charset="-122"/>
              </a:rPr>
              <a:t>Google </a:t>
            </a:r>
            <a:r>
              <a:rPr lang="en-US" altLang="zh-CN" sz="2000" dirty="0" err="1" smtClean="0">
                <a:latin typeface="华文新魏" pitchFamily="2" charset="-122"/>
                <a:ea typeface="华文新魏" pitchFamily="2" charset="-122"/>
              </a:rPr>
              <a:t>Bigtable</a:t>
            </a:r>
            <a:endParaRPr lang="en-US" altLang="zh-CN" sz="2000" dirty="0" smtClean="0">
              <a:latin typeface="华文新魏" pitchFamily="2" charset="-122"/>
              <a:ea typeface="华文新魏" pitchFamily="2" charset="-122"/>
            </a:endParaRPr>
          </a:p>
          <a:p>
            <a:pPr lvl="2"/>
            <a:r>
              <a:rPr lang="en-US" altLang="zh-CN" sz="2000" dirty="0" smtClean="0">
                <a:latin typeface="华文新魏" pitchFamily="2" charset="-122"/>
                <a:ea typeface="华文新魏" pitchFamily="2" charset="-122"/>
              </a:rPr>
              <a:t>Yahoo!  PNUTS</a:t>
            </a:r>
          </a:p>
          <a:p>
            <a:pPr>
              <a:buNone/>
            </a:pPr>
            <a:r>
              <a:rPr lang="zh-CN" altLang="en-US" sz="2400" dirty="0" smtClean="0">
                <a:latin typeface="华文新魏" pitchFamily="2" charset="-122"/>
                <a:ea typeface="华文新魏" pitchFamily="2" charset="-122"/>
              </a:rPr>
              <a:t>           这些数据管理服务通常以</a:t>
            </a:r>
            <a:r>
              <a:rPr lang="en-US" altLang="zh-CN" sz="2400" dirty="0" smtClean="0">
                <a:latin typeface="华文新魏" pitchFamily="2" charset="-122"/>
                <a:ea typeface="华文新魏" pitchFamily="2" charset="-122"/>
              </a:rPr>
              <a:t>key-vale</a:t>
            </a:r>
            <a:r>
              <a:rPr lang="zh-CN" altLang="en-US" sz="2400" dirty="0" smtClean="0">
                <a:latin typeface="华文新魏" pitchFamily="2" charset="-122"/>
                <a:ea typeface="华文新魏" pitchFamily="2" charset="-122"/>
              </a:rPr>
              <a:t>数据模型，提供高可用性和扩展性的同时，只能满足最终一致性。主要擅长面向搜索及分析型的应用，无法满足</a:t>
            </a:r>
            <a:r>
              <a:rPr lang="en-US" altLang="zh-CN" sz="2400" dirty="0" err="1" smtClean="0">
                <a:latin typeface="华文新魏" pitchFamily="2" charset="-122"/>
                <a:ea typeface="华文新魏" pitchFamily="2" charset="-122"/>
              </a:rPr>
              <a:t>saas</a:t>
            </a:r>
            <a:r>
              <a:rPr lang="zh-CN" altLang="en-US" sz="2400" dirty="0" smtClean="0">
                <a:latin typeface="华文新魏" pitchFamily="2" charset="-122"/>
                <a:ea typeface="华文新魏" pitchFamily="2" charset="-122"/>
              </a:rPr>
              <a:t>应用事务管理的需求。</a:t>
            </a:r>
            <a:endParaRPr lang="en-US" altLang="zh-CN" sz="2400" dirty="0" smtClean="0">
              <a:latin typeface="华文新魏" pitchFamily="2" charset="-122"/>
              <a:ea typeface="华文新魏" pitchFamily="2" charset="-122"/>
            </a:endParaRPr>
          </a:p>
          <a:p>
            <a:pPr>
              <a:buNone/>
            </a:pPr>
            <a:endParaRPr lang="en-US" altLang="zh-CN" sz="2400" dirty="0" smtClean="0">
              <a:latin typeface="华文新魏" pitchFamily="2" charset="-122"/>
              <a:ea typeface="华文新魏" pitchFamily="2" charset="-122"/>
            </a:endParaRPr>
          </a:p>
          <a:p>
            <a:pPr>
              <a:buSzPct val="70000"/>
              <a:buFont typeface="Wingdings" pitchFamily="2" charset="2"/>
              <a:buChar char="Ø"/>
            </a:pPr>
            <a:r>
              <a:rPr lang="en-US" altLang="zh-CN" sz="2400" dirty="0" smtClean="0">
                <a:latin typeface="华文新魏" pitchFamily="2" charset="-122"/>
                <a:ea typeface="华文新魏" pitchFamily="2" charset="-122"/>
              </a:rPr>
              <a:t>Elastic  transactional  database </a:t>
            </a:r>
            <a:r>
              <a:rPr lang="zh-CN" altLang="en-US" sz="2400" dirty="0" smtClean="0">
                <a:latin typeface="华文新魏" pitchFamily="2" charset="-122"/>
                <a:ea typeface="华文新魏" pitchFamily="2" charset="-122"/>
              </a:rPr>
              <a:t>的研究</a:t>
            </a:r>
            <a:endParaRPr lang="en-US" altLang="zh-CN" sz="2400" dirty="0" smtClean="0">
              <a:latin typeface="华文新魏" pitchFamily="2" charset="-122"/>
              <a:ea typeface="华文新魏" pitchFamily="2" charset="-122"/>
            </a:endParaRPr>
          </a:p>
          <a:p>
            <a:pPr lvl="2">
              <a:buSzPct val="98000"/>
              <a:buFont typeface="Arial" pitchFamily="34" charset="0"/>
              <a:buChar char="•"/>
            </a:pPr>
            <a:r>
              <a:rPr lang="en-US" altLang="zh-CN" sz="2000" dirty="0" smtClean="0">
                <a:latin typeface="华文新魏" pitchFamily="2" charset="-122"/>
                <a:ea typeface="华文新魏" pitchFamily="2" charset="-122"/>
              </a:rPr>
              <a:t>Megastore</a:t>
            </a:r>
          </a:p>
          <a:p>
            <a:pPr lvl="2">
              <a:buSzPct val="98000"/>
              <a:buFont typeface="Arial" pitchFamily="34" charset="0"/>
              <a:buChar char="•"/>
            </a:pPr>
            <a:r>
              <a:rPr lang="en-US" altLang="zh-CN" sz="2000" dirty="0" err="1" smtClean="0">
                <a:latin typeface="华文新魏" pitchFamily="2" charset="-122"/>
                <a:ea typeface="华文新魏" pitchFamily="2" charset="-122"/>
              </a:rPr>
              <a:t>ElasTranS</a:t>
            </a:r>
            <a:endParaRPr lang="en-US" altLang="zh-CN" sz="2000" dirty="0" smtClean="0">
              <a:latin typeface="华文新魏" pitchFamily="2" charset="-122"/>
              <a:ea typeface="华文新魏"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7772400" cy="648072"/>
          </a:xfrm>
        </p:spPr>
        <p:txBody>
          <a:bodyPr/>
          <a:lstStyle/>
          <a:p>
            <a:pPr algn="l"/>
            <a:r>
              <a:rPr lang="zh-CN" altLang="en-US" sz="4000" dirty="0" smtClean="0">
                <a:solidFill>
                  <a:schemeClr val="accent5">
                    <a:lumMod val="10000"/>
                  </a:schemeClr>
                </a:solidFill>
              </a:rPr>
              <a:t>研究现状（</a:t>
            </a:r>
            <a:r>
              <a:rPr lang="en-US" altLang="zh-CN" sz="4000" dirty="0" smtClean="0">
                <a:solidFill>
                  <a:schemeClr val="accent5">
                    <a:lumMod val="10000"/>
                  </a:schemeClr>
                </a:solidFill>
              </a:rPr>
              <a:t>2</a:t>
            </a:r>
            <a:r>
              <a:rPr lang="zh-CN" altLang="en-US" sz="4000" dirty="0" smtClean="0">
                <a:solidFill>
                  <a:schemeClr val="accent5">
                    <a:lumMod val="10000"/>
                  </a:schemeClr>
                </a:solidFill>
              </a:rPr>
              <a:t>）</a:t>
            </a:r>
            <a:endParaRPr lang="zh-CN" altLang="en-US" sz="4000" dirty="0"/>
          </a:p>
        </p:txBody>
      </p:sp>
      <p:sp>
        <p:nvSpPr>
          <p:cNvPr id="3" name="内容占位符 2"/>
          <p:cNvSpPr>
            <a:spLocks noGrp="1"/>
          </p:cNvSpPr>
          <p:nvPr>
            <p:ph idx="1"/>
          </p:nvPr>
        </p:nvSpPr>
        <p:spPr>
          <a:xfrm>
            <a:off x="0" y="764704"/>
            <a:ext cx="9001156" cy="5760640"/>
          </a:xfrm>
        </p:spPr>
        <p:txBody>
          <a:bodyPr/>
          <a:lstStyle/>
          <a:p>
            <a:pPr marL="469900" indent="-469900" latinLnBrk="1">
              <a:lnSpc>
                <a:spcPct val="95000"/>
              </a:lnSpc>
              <a:spcAft>
                <a:spcPct val="20000"/>
              </a:spcAft>
              <a:buFont typeface="Wingdings" pitchFamily="2" charset="2"/>
              <a:buChar char="Ø"/>
            </a:pPr>
            <a:r>
              <a:rPr kumimoji="1" lang="en-US" altLang="ko-KR" sz="2800" dirty="0" smtClean="0">
                <a:solidFill>
                  <a:schemeClr val="tx1">
                    <a:lumMod val="50000"/>
                  </a:schemeClr>
                </a:solidFill>
                <a:latin typeface="华文新魏" pitchFamily="2" charset="-122"/>
                <a:ea typeface="华文新魏" pitchFamily="2" charset="-122"/>
              </a:rPr>
              <a:t>Megastore</a:t>
            </a:r>
          </a:p>
          <a:p>
            <a:pPr lvl="2" latinLnBrk="1">
              <a:lnSpc>
                <a:spcPct val="95000"/>
              </a:lnSpc>
            </a:pPr>
            <a:r>
              <a:rPr lang="zh-CN" altLang="en-US" dirty="0" smtClean="0">
                <a:latin typeface="华文新魏" pitchFamily="2" charset="-122"/>
                <a:ea typeface="华文新魏" pitchFamily="2" charset="-122"/>
              </a:rPr>
              <a:t>融合了</a:t>
            </a:r>
            <a:r>
              <a:rPr lang="en-US" altLang="zh-CN" dirty="0" err="1" smtClean="0">
                <a:latin typeface="华文新魏" pitchFamily="2" charset="-122"/>
                <a:ea typeface="华文新魏" pitchFamily="2" charset="-122"/>
              </a:rPr>
              <a:t>NoSQL</a:t>
            </a:r>
            <a:r>
              <a:rPr lang="zh-CN" altLang="en-US" dirty="0" smtClean="0">
                <a:latin typeface="华文新魏" pitchFamily="2" charset="-122"/>
                <a:ea typeface="华文新魏" pitchFamily="2" charset="-122"/>
              </a:rPr>
              <a:t>数据存储的扩展性和传统</a:t>
            </a:r>
            <a:r>
              <a:rPr lang="en-US" altLang="zh-CN" dirty="0" smtClean="0">
                <a:latin typeface="华文新魏" pitchFamily="2" charset="-122"/>
                <a:ea typeface="华文新魏" pitchFamily="2" charset="-122"/>
              </a:rPr>
              <a:t>RDBMS</a:t>
            </a:r>
            <a:r>
              <a:rPr lang="zh-CN" altLang="en-US" dirty="0" smtClean="0">
                <a:latin typeface="华文新魏" pitchFamily="2" charset="-122"/>
                <a:ea typeface="华文新魏" pitchFamily="2" charset="-122"/>
              </a:rPr>
              <a:t>的灵活性</a:t>
            </a:r>
            <a:endParaRPr lang="en-US" altLang="zh-CN" dirty="0" smtClean="0">
              <a:latin typeface="华文新魏" pitchFamily="2" charset="-122"/>
              <a:ea typeface="华文新魏" pitchFamily="2" charset="-122"/>
            </a:endParaRPr>
          </a:p>
          <a:p>
            <a:pPr lvl="2" latinLnBrk="1">
              <a:lnSpc>
                <a:spcPct val="95000"/>
              </a:lnSpc>
            </a:pPr>
            <a:r>
              <a:rPr lang="zh-CN" altLang="en-US" dirty="0" smtClean="0">
                <a:latin typeface="华文新魏" pitchFamily="2" charset="-122"/>
                <a:ea typeface="华文新魏" pitchFamily="2" charset="-122"/>
              </a:rPr>
              <a:t>它把数据存储进行了分区（</a:t>
            </a:r>
            <a:r>
              <a:rPr lang="en-US" altLang="zh-CN" dirty="0" smtClean="0">
                <a:latin typeface="华文新魏" pitchFamily="2" charset="-122"/>
                <a:ea typeface="华文新魏" pitchFamily="2" charset="-122"/>
              </a:rPr>
              <a:t>entity group</a:t>
            </a:r>
            <a:r>
              <a:rPr lang="zh-CN" altLang="en-US" dirty="0" smtClean="0">
                <a:latin typeface="华文新魏" pitchFamily="2" charset="-122"/>
                <a:ea typeface="华文新魏" pitchFamily="2" charset="-122"/>
              </a:rPr>
              <a:t>），并且每一个分区独立的进行复制。在分区内提供完全的</a:t>
            </a:r>
            <a:r>
              <a:rPr lang="en-US" altLang="en-US" dirty="0" smtClean="0">
                <a:latin typeface="华文新魏" pitchFamily="2" charset="-122"/>
                <a:ea typeface="华文新魏" pitchFamily="2" charset="-122"/>
              </a:rPr>
              <a:t>ACID</a:t>
            </a:r>
            <a:r>
              <a:rPr lang="zh-CN" altLang="en-US" dirty="0" smtClean="0">
                <a:latin typeface="华文新魏" pitchFamily="2" charset="-122"/>
                <a:ea typeface="华文新魏" pitchFamily="2" charset="-122"/>
              </a:rPr>
              <a:t>语义，跨分区提供有限的一致性保证</a:t>
            </a:r>
            <a:endParaRPr lang="en-US" altLang="ko-KR" dirty="0" smtClean="0">
              <a:latin typeface="华文新魏" pitchFamily="2" charset="-122"/>
              <a:ea typeface="华文新魏" pitchFamily="2" charset="-122"/>
            </a:endParaRPr>
          </a:p>
          <a:p>
            <a:pPr lvl="2" latinLnBrk="1">
              <a:lnSpc>
                <a:spcPct val="95000"/>
              </a:lnSpc>
            </a:pPr>
            <a:r>
              <a:rPr lang="zh-CN" altLang="en-US" dirty="0" smtClean="0">
                <a:latin typeface="华文新魏" pitchFamily="2" charset="-122"/>
                <a:ea typeface="华文新魏" pitchFamily="2" charset="-122"/>
              </a:rPr>
              <a:t>利用同步复制获得数据高可用性和数据一致性视图（使用</a:t>
            </a:r>
            <a:r>
              <a:rPr lang="en-US" altLang="zh-CN" dirty="0" err="1" smtClean="0">
                <a:latin typeface="华文新魏" pitchFamily="2" charset="-122"/>
                <a:ea typeface="华文新魏" pitchFamily="2" charset="-122"/>
              </a:rPr>
              <a:t>Paxos</a:t>
            </a:r>
            <a:r>
              <a:rPr lang="zh-CN" altLang="en-US" dirty="0" smtClean="0">
                <a:latin typeface="华文新魏" pitchFamily="2" charset="-122"/>
                <a:ea typeface="华文新魏" pitchFamily="2" charset="-122"/>
              </a:rPr>
              <a:t>算法实现，</a:t>
            </a:r>
            <a:r>
              <a:rPr lang="en-US" altLang="ko-KR" dirty="0" smtClean="0">
                <a:latin typeface="华文新魏" pitchFamily="2" charset="-122"/>
                <a:ea typeface="华文新魏" pitchFamily="2" charset="-122"/>
              </a:rPr>
              <a:t>Megastore</a:t>
            </a:r>
            <a:r>
              <a:rPr lang="zh-CN" altLang="en-US" dirty="0" smtClean="0">
                <a:latin typeface="华文新魏" pitchFamily="2" charset="-122"/>
                <a:ea typeface="华文新魏" pitchFamily="2" charset="-122"/>
              </a:rPr>
              <a:t>是使用</a:t>
            </a:r>
            <a:r>
              <a:rPr lang="en-US" altLang="zh-CN" dirty="0" err="1" smtClean="0">
                <a:latin typeface="华文新魏" pitchFamily="2" charset="-122"/>
                <a:ea typeface="华文新魏" pitchFamily="2" charset="-122"/>
              </a:rPr>
              <a:t>Paxos</a:t>
            </a:r>
            <a:r>
              <a:rPr lang="zh-CN" altLang="en-US" dirty="0" smtClean="0">
                <a:latin typeface="华文新魏" pitchFamily="2" charset="-122"/>
                <a:ea typeface="华文新魏" pitchFamily="2" charset="-122"/>
              </a:rPr>
              <a:t>算法进行部署的最大的系统，对于每一个写操作</a:t>
            </a:r>
            <a:r>
              <a:rPr lang="en-US" altLang="zh-CN" dirty="0" err="1" smtClean="0">
                <a:latin typeface="华文新魏" pitchFamily="2" charset="-122"/>
                <a:ea typeface="华文新魏" pitchFamily="2" charset="-122"/>
              </a:rPr>
              <a:t>Paxos</a:t>
            </a:r>
            <a:r>
              <a:rPr lang="zh-CN" altLang="en-US" dirty="0" smtClean="0">
                <a:latin typeface="华文新魏" pitchFamily="2" charset="-122"/>
                <a:ea typeface="华文新魏" pitchFamily="2" charset="-122"/>
              </a:rPr>
              <a:t>算法穿过数据中心复制用户数据）</a:t>
            </a:r>
            <a:endParaRPr lang="zh-CN" altLang="en-US" sz="2800" dirty="0" smtClean="0">
              <a:latin typeface="华文新魏" pitchFamily="2" charset="-122"/>
              <a:ea typeface="华文新魏" pitchFamily="2" charset="-122"/>
            </a:endParaRPr>
          </a:p>
          <a:p>
            <a:pPr marL="469900" indent="-469900" latinLnBrk="1">
              <a:lnSpc>
                <a:spcPct val="95000"/>
              </a:lnSpc>
              <a:spcAft>
                <a:spcPct val="20000"/>
              </a:spcAft>
              <a:buFont typeface="Wingdings" pitchFamily="2" charset="2"/>
              <a:buChar char="Ø"/>
            </a:pPr>
            <a:r>
              <a:rPr kumimoji="1" lang="zh-CN" altLang="en-US" sz="2800" dirty="0" smtClean="0">
                <a:solidFill>
                  <a:schemeClr val="tx1">
                    <a:lumMod val="50000"/>
                  </a:schemeClr>
                </a:solidFill>
                <a:latin typeface="华文新魏" pitchFamily="2" charset="-122"/>
                <a:ea typeface="华文新魏" pitchFamily="2" charset="-122"/>
              </a:rPr>
              <a:t>分析</a:t>
            </a:r>
            <a:endParaRPr kumimoji="1" lang="en-US" altLang="zh-CN" sz="2800" dirty="0" smtClean="0">
              <a:solidFill>
                <a:schemeClr val="tx1">
                  <a:lumMod val="50000"/>
                </a:schemeClr>
              </a:solidFill>
              <a:latin typeface="华文新魏" pitchFamily="2" charset="-122"/>
              <a:ea typeface="华文新魏" pitchFamily="2" charset="-122"/>
            </a:endParaRPr>
          </a:p>
          <a:p>
            <a:pPr marL="469900" indent="-469900" latinLnBrk="1">
              <a:lnSpc>
                <a:spcPct val="95000"/>
              </a:lnSpc>
              <a:spcAft>
                <a:spcPct val="20000"/>
              </a:spcAft>
              <a:buNone/>
            </a:pPr>
            <a:r>
              <a:rPr kumimoji="1" lang="en-US" altLang="zh-CN" sz="2400" dirty="0" smtClean="0">
                <a:solidFill>
                  <a:schemeClr val="tx1">
                    <a:lumMod val="50000"/>
                  </a:schemeClr>
                </a:solidFill>
                <a:latin typeface="华文新魏" pitchFamily="2" charset="-122"/>
                <a:ea typeface="华文新魏" pitchFamily="2" charset="-122"/>
              </a:rPr>
              <a:t>               </a:t>
            </a:r>
            <a:r>
              <a:rPr kumimoji="1" lang="en-US" altLang="zh-CN" sz="2400" dirty="0" err="1" smtClean="0">
                <a:solidFill>
                  <a:schemeClr val="tx1">
                    <a:lumMod val="50000"/>
                  </a:schemeClr>
                </a:solidFill>
                <a:latin typeface="华文新魏" pitchFamily="2" charset="-122"/>
                <a:ea typeface="华文新魏" pitchFamily="2" charset="-122"/>
              </a:rPr>
              <a:t>Paxos</a:t>
            </a:r>
            <a:r>
              <a:rPr kumimoji="1" lang="zh-CN" altLang="en-US" sz="2400" dirty="0" smtClean="0">
                <a:solidFill>
                  <a:schemeClr val="tx1">
                    <a:lumMod val="50000"/>
                  </a:schemeClr>
                </a:solidFill>
                <a:latin typeface="华文新魏" pitchFamily="2" charset="-122"/>
                <a:ea typeface="华文新魏" pitchFamily="2" charset="-122"/>
              </a:rPr>
              <a:t>算法可以解决在</a:t>
            </a:r>
            <a:r>
              <a:rPr kumimoji="1" lang="en-US" altLang="zh-CN" sz="2400" dirty="0" smtClean="0">
                <a:solidFill>
                  <a:schemeClr val="tx1">
                    <a:lumMod val="50000"/>
                  </a:schemeClr>
                </a:solidFill>
                <a:latin typeface="华文新魏" pitchFamily="2" charset="-122"/>
                <a:ea typeface="华文新魏" pitchFamily="2" charset="-122"/>
              </a:rPr>
              <a:t>2F+1</a:t>
            </a:r>
            <a:r>
              <a:rPr kumimoji="1" lang="zh-CN" altLang="en-US" sz="2400" dirty="0" smtClean="0">
                <a:solidFill>
                  <a:schemeClr val="tx1">
                    <a:lumMod val="50000"/>
                  </a:schemeClr>
                </a:solidFill>
                <a:latin typeface="华文新魏" pitchFamily="2" charset="-122"/>
                <a:ea typeface="华文新魏" pitchFamily="2" charset="-122"/>
              </a:rPr>
              <a:t>个副本中当有</a:t>
            </a:r>
            <a:r>
              <a:rPr kumimoji="1" lang="en-US" altLang="zh-CN" sz="2400" dirty="0" smtClean="0">
                <a:solidFill>
                  <a:schemeClr val="tx1">
                    <a:lumMod val="50000"/>
                  </a:schemeClr>
                </a:solidFill>
                <a:latin typeface="华文新魏" pitchFamily="2" charset="-122"/>
                <a:ea typeface="华文新魏" pitchFamily="2" charset="-122"/>
              </a:rPr>
              <a:t>F</a:t>
            </a:r>
            <a:r>
              <a:rPr kumimoji="1" lang="zh-CN" altLang="en-US" sz="2400" dirty="0" smtClean="0">
                <a:solidFill>
                  <a:schemeClr val="tx1">
                    <a:lumMod val="50000"/>
                  </a:schemeClr>
                </a:solidFill>
                <a:latin typeface="华文新魏" pitchFamily="2" charset="-122"/>
                <a:ea typeface="华文新魏" pitchFamily="2" charset="-122"/>
              </a:rPr>
              <a:t>个出现错误时，仍然能取得一致状态的问题。</a:t>
            </a:r>
            <a:r>
              <a:rPr kumimoji="1" lang="en-US" altLang="zh-CN" sz="2400" dirty="0" smtClean="0">
                <a:solidFill>
                  <a:schemeClr val="tx1">
                    <a:lumMod val="50000"/>
                  </a:schemeClr>
                </a:solidFill>
                <a:latin typeface="华文新魏" pitchFamily="2" charset="-122"/>
                <a:ea typeface="华文新魏" pitchFamily="2" charset="-122"/>
              </a:rPr>
              <a:t>Megastore</a:t>
            </a:r>
            <a:r>
              <a:rPr kumimoji="1" lang="zh-CN" altLang="en-US" sz="2400" dirty="0" smtClean="0">
                <a:solidFill>
                  <a:schemeClr val="tx1">
                    <a:lumMod val="50000"/>
                  </a:schemeClr>
                </a:solidFill>
                <a:latin typeface="华文新魏" pitchFamily="2" charset="-122"/>
                <a:ea typeface="华文新魏" pitchFamily="2" charset="-122"/>
              </a:rPr>
              <a:t>的数据副本分布在不同数据中心，在同一个数据中心内部，没有介绍副本放置及一致性问题 。</a:t>
            </a:r>
            <a:endParaRPr kumimoji="1" lang="en-US" altLang="zh-CN" sz="2400" dirty="0" smtClean="0">
              <a:solidFill>
                <a:schemeClr val="tx1">
                  <a:lumMod val="50000"/>
                </a:schemeClr>
              </a:solidFill>
              <a:latin typeface="华文新魏" pitchFamily="2" charset="-122"/>
              <a:ea typeface="华文新魏" pitchFamily="2" charset="-122"/>
            </a:endParaRPr>
          </a:p>
          <a:p>
            <a:pPr marL="469900" indent="-469900" latinLnBrk="1">
              <a:lnSpc>
                <a:spcPct val="95000"/>
              </a:lnSpc>
              <a:spcAft>
                <a:spcPct val="20000"/>
              </a:spcAft>
              <a:buFont typeface="Wingdings" pitchFamily="2" charset="2"/>
              <a:buChar char="Ø"/>
            </a:pPr>
            <a:endParaRPr kumimoji="1" lang="zh-CN" altLang="en-US" sz="2400" dirty="0">
              <a:solidFill>
                <a:schemeClr val="tx1">
                  <a:lumMod val="50000"/>
                </a:schemeClr>
              </a:solidFill>
              <a:latin typeface="华文新魏" pitchFamily="2" charset="-122"/>
              <a:ea typeface="华文新魏"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844" y="0"/>
            <a:ext cx="7772400" cy="642918"/>
          </a:xfrm>
        </p:spPr>
        <p:txBody>
          <a:bodyPr/>
          <a:lstStyle/>
          <a:p>
            <a:pPr algn="l"/>
            <a:r>
              <a:rPr lang="zh-CN" altLang="en-US" sz="4000" dirty="0" smtClean="0">
                <a:solidFill>
                  <a:schemeClr val="accent5">
                    <a:lumMod val="10000"/>
                  </a:schemeClr>
                </a:solidFill>
              </a:rPr>
              <a:t>研究现状（</a:t>
            </a:r>
            <a:r>
              <a:rPr lang="en-US" altLang="zh-CN" sz="4000" dirty="0" smtClean="0">
                <a:solidFill>
                  <a:schemeClr val="accent5">
                    <a:lumMod val="10000"/>
                  </a:schemeClr>
                </a:solidFill>
              </a:rPr>
              <a:t>3</a:t>
            </a:r>
            <a:r>
              <a:rPr lang="zh-CN" altLang="en-US" sz="4000" dirty="0" smtClean="0">
                <a:solidFill>
                  <a:schemeClr val="accent5">
                    <a:lumMod val="10000"/>
                  </a:schemeClr>
                </a:solidFill>
              </a:rPr>
              <a:t>）</a:t>
            </a:r>
            <a:endParaRPr lang="zh-CN" altLang="en-US" sz="4000" dirty="0"/>
          </a:p>
        </p:txBody>
      </p:sp>
      <p:sp>
        <p:nvSpPr>
          <p:cNvPr id="3" name="内容占位符 2"/>
          <p:cNvSpPr>
            <a:spLocks noGrp="1"/>
          </p:cNvSpPr>
          <p:nvPr>
            <p:ph idx="1"/>
          </p:nvPr>
        </p:nvSpPr>
        <p:spPr>
          <a:xfrm>
            <a:off x="0" y="714356"/>
            <a:ext cx="9144000" cy="5786478"/>
          </a:xfrm>
        </p:spPr>
        <p:txBody>
          <a:bodyPr/>
          <a:lstStyle/>
          <a:p>
            <a:pPr marL="469900" lvl="2" indent="-469900" latinLnBrk="1">
              <a:lnSpc>
                <a:spcPct val="95000"/>
              </a:lnSpc>
              <a:spcAft>
                <a:spcPct val="20000"/>
              </a:spcAft>
              <a:buFont typeface="Wingdings" pitchFamily="2" charset="2"/>
              <a:buChar char="Ø"/>
            </a:pPr>
            <a:r>
              <a:rPr kumimoji="1" lang="en-US" altLang="zh-CN" dirty="0" err="1" smtClean="0">
                <a:solidFill>
                  <a:schemeClr val="tx1">
                    <a:lumMod val="50000"/>
                  </a:schemeClr>
                </a:solidFill>
                <a:latin typeface="华文新魏" pitchFamily="2" charset="-122"/>
                <a:ea typeface="华文新魏" pitchFamily="2" charset="-122"/>
                <a:cs typeface="+mn-cs"/>
              </a:rPr>
              <a:t>ElasTraS</a:t>
            </a:r>
            <a:r>
              <a:rPr kumimoji="1" lang="zh-CN" altLang="en-US" dirty="0" smtClean="0">
                <a:solidFill>
                  <a:schemeClr val="tx1">
                    <a:lumMod val="50000"/>
                  </a:schemeClr>
                </a:solidFill>
                <a:latin typeface="华文新魏" pitchFamily="2" charset="-122"/>
                <a:ea typeface="华文新魏" pitchFamily="2" charset="-122"/>
                <a:cs typeface="+mn-cs"/>
              </a:rPr>
              <a:t> ：</a:t>
            </a:r>
            <a:r>
              <a:rPr kumimoji="1" lang="en-US" altLang="zh-CN" dirty="0" smtClean="0">
                <a:solidFill>
                  <a:schemeClr val="tx1">
                    <a:lumMod val="50000"/>
                  </a:schemeClr>
                </a:solidFill>
                <a:latin typeface="华文新魏" pitchFamily="2" charset="-122"/>
                <a:ea typeface="华文新魏" pitchFamily="2" charset="-122"/>
                <a:cs typeface="+mn-cs"/>
              </a:rPr>
              <a:t>An Elastic, Scalable, and Self Managing Transactional Database for the Cloud</a:t>
            </a:r>
          </a:p>
          <a:p>
            <a:pPr lvl="2">
              <a:buSzPct val="75000"/>
              <a:buFont typeface="Arial" pitchFamily="34" charset="0"/>
              <a:buChar char="•"/>
            </a:pPr>
            <a:r>
              <a:rPr lang="en-US" altLang="zh-CN" sz="2000" dirty="0" err="1" smtClean="0">
                <a:latin typeface="华文新魏" pitchFamily="2" charset="-122"/>
                <a:ea typeface="华文新魏" pitchFamily="2" charset="-122"/>
              </a:rPr>
              <a:t>ElasTraS</a:t>
            </a:r>
            <a:r>
              <a:rPr lang="zh-CN" altLang="en-US" sz="2000" dirty="0" smtClean="0">
                <a:latin typeface="华文新魏" pitchFamily="2" charset="-122"/>
                <a:ea typeface="华文新魏" pitchFamily="2" charset="-122"/>
              </a:rPr>
              <a:t>能处理云中常见的两种数据库类型</a:t>
            </a:r>
            <a:endParaRPr lang="en-US" altLang="zh-CN" sz="2000" dirty="0" smtClean="0">
              <a:latin typeface="华文新魏" pitchFamily="2" charset="-122"/>
              <a:ea typeface="华文新魏" pitchFamily="2" charset="-122"/>
            </a:endParaRPr>
          </a:p>
          <a:p>
            <a:pPr lvl="2">
              <a:buSzPct val="86000"/>
              <a:buNone/>
            </a:pPr>
            <a:r>
              <a:rPr lang="en-US" altLang="zh-CN" sz="1600" dirty="0" smtClean="0">
                <a:latin typeface="华文新魏" pitchFamily="2" charset="-122"/>
                <a:ea typeface="华文新魏" pitchFamily="2" charset="-122"/>
              </a:rPr>
              <a:t>        (</a:t>
            </a:r>
            <a:r>
              <a:rPr lang="en-US" altLang="zh-CN" sz="1600" dirty="0" err="1" smtClean="0">
                <a:latin typeface="华文新魏" pitchFamily="2" charset="-122"/>
                <a:ea typeface="华文新魏" pitchFamily="2" charset="-122"/>
              </a:rPr>
              <a:t>i</a:t>
            </a:r>
            <a:r>
              <a:rPr lang="en-US" altLang="zh-CN" sz="1600" dirty="0" smtClean="0">
                <a:latin typeface="华文新魏" pitchFamily="2" charset="-122"/>
                <a:ea typeface="华文新魏" pitchFamily="2" charset="-122"/>
              </a:rPr>
              <a:t>)Large single tenant database instance</a:t>
            </a:r>
            <a:r>
              <a:rPr lang="zh-CN" altLang="en-US" sz="1600" dirty="0" smtClean="0">
                <a:latin typeface="华文新魏" pitchFamily="2" charset="-122"/>
                <a:ea typeface="华文新魏" pitchFamily="2" charset="-122"/>
              </a:rPr>
              <a:t>（</a:t>
            </a:r>
            <a:r>
              <a:rPr lang="en-US" altLang="zh-CN" sz="1600" dirty="0" smtClean="0">
                <a:latin typeface="华文新魏" pitchFamily="2" charset="-122"/>
                <a:ea typeface="华文新魏" pitchFamily="2" charset="-122"/>
              </a:rPr>
              <a:t>TP</a:t>
            </a:r>
            <a:r>
              <a:rPr lang="zh-CN" altLang="en-US" sz="1600" dirty="0" smtClean="0">
                <a:latin typeface="华文新魏" pitchFamily="2" charset="-122"/>
                <a:ea typeface="华文新魏" pitchFamily="2" charset="-122"/>
              </a:rPr>
              <a:t>数量级）</a:t>
            </a:r>
            <a:endParaRPr lang="en-US" altLang="zh-CN" sz="1600" dirty="0" smtClean="0">
              <a:latin typeface="华文新魏" pitchFamily="2" charset="-122"/>
              <a:ea typeface="华文新魏" pitchFamily="2" charset="-122"/>
            </a:endParaRPr>
          </a:p>
          <a:p>
            <a:pPr lvl="2">
              <a:buSzPct val="86000"/>
              <a:buNone/>
            </a:pPr>
            <a:r>
              <a:rPr lang="en-US" altLang="zh-CN" sz="1600" dirty="0" smtClean="0">
                <a:latin typeface="华文新魏" pitchFamily="2" charset="-122"/>
                <a:ea typeface="华文新魏" pitchFamily="2" charset="-122"/>
              </a:rPr>
              <a:t>        (ii)Multi-tenant database with large number of small </a:t>
            </a:r>
            <a:r>
              <a:rPr lang="en-US" altLang="zh-CN" sz="1600" dirty="0" err="1" smtClean="0">
                <a:latin typeface="华文新魏" pitchFamily="2" charset="-122"/>
                <a:ea typeface="华文新魏" pitchFamily="2" charset="-122"/>
              </a:rPr>
              <a:t>dababases</a:t>
            </a:r>
            <a:endParaRPr lang="en-US" altLang="zh-CN" sz="1600" dirty="0" smtClean="0">
              <a:latin typeface="华文新魏" pitchFamily="2" charset="-122"/>
              <a:ea typeface="华文新魏" pitchFamily="2" charset="-122"/>
            </a:endParaRPr>
          </a:p>
          <a:p>
            <a:pPr lvl="2">
              <a:buSzPct val="75000"/>
              <a:buFont typeface="Arial" pitchFamily="34" charset="0"/>
              <a:buChar char="•"/>
            </a:pPr>
            <a:r>
              <a:rPr lang="en-US" altLang="zh-CN" sz="2000" dirty="0" err="1" smtClean="0">
                <a:latin typeface="华文新魏" pitchFamily="2" charset="-122"/>
                <a:ea typeface="华文新魏" pitchFamily="2" charset="-122"/>
              </a:rPr>
              <a:t>ElaTraS</a:t>
            </a:r>
            <a:r>
              <a:rPr lang="zh-CN" altLang="en-US" sz="2000" dirty="0" smtClean="0">
                <a:latin typeface="华文新魏" pitchFamily="2" charset="-122"/>
                <a:ea typeface="华文新魏" pitchFamily="2" charset="-122"/>
              </a:rPr>
              <a:t>操作粒度：分区（</a:t>
            </a:r>
            <a:r>
              <a:rPr lang="en-US" altLang="zh-CN" sz="2000" dirty="0" smtClean="0">
                <a:latin typeface="华文新魏" pitchFamily="2" charset="-122"/>
                <a:ea typeface="华文新魏" pitchFamily="2" charset="-122"/>
              </a:rPr>
              <a:t>partitions</a:t>
            </a:r>
            <a:r>
              <a:rPr lang="zh-CN" altLang="en-US" sz="2000" dirty="0" smtClean="0">
                <a:latin typeface="华文新魏" pitchFamily="2" charset="-122"/>
                <a:ea typeface="华文新魏" pitchFamily="2" charset="-122"/>
              </a:rPr>
              <a:t>）</a:t>
            </a:r>
            <a:endParaRPr lang="en-US" altLang="zh-CN" sz="2000" dirty="0" smtClean="0">
              <a:latin typeface="华文新魏" pitchFamily="2" charset="-122"/>
              <a:ea typeface="华文新魏" pitchFamily="2" charset="-122"/>
            </a:endParaRPr>
          </a:p>
          <a:p>
            <a:pPr lvl="2">
              <a:buSzPct val="86000"/>
              <a:buNone/>
            </a:pPr>
            <a:r>
              <a:rPr lang="en-US" altLang="zh-CN" sz="1600" dirty="0" smtClean="0">
                <a:latin typeface="华文新魏" pitchFamily="2" charset="-122"/>
                <a:ea typeface="华文新魏" pitchFamily="2" charset="-122"/>
              </a:rPr>
              <a:t>         For (</a:t>
            </a:r>
            <a:r>
              <a:rPr lang="en-US" altLang="zh-CN" sz="1600" dirty="0" err="1" smtClean="0">
                <a:latin typeface="华文新魏" pitchFamily="2" charset="-122"/>
                <a:ea typeface="华文新魏" pitchFamily="2" charset="-122"/>
              </a:rPr>
              <a:t>i</a:t>
            </a:r>
            <a:r>
              <a:rPr lang="en-US" altLang="zh-CN" sz="1600" dirty="0" smtClean="0">
                <a:latin typeface="华文新魏" pitchFamily="2" charset="-122"/>
                <a:ea typeface="华文新魏" pitchFamily="2" charset="-122"/>
              </a:rPr>
              <a:t>):Database partitioned at the </a:t>
            </a:r>
            <a:r>
              <a:rPr lang="en-US" altLang="zh-CN" sz="1600" dirty="0" err="1" smtClean="0">
                <a:latin typeface="华文新魏" pitchFamily="2" charset="-122"/>
                <a:ea typeface="华文新魏" pitchFamily="2" charset="-122"/>
              </a:rPr>
              <a:t>schemal</a:t>
            </a:r>
            <a:r>
              <a:rPr lang="en-US" altLang="zh-CN" sz="1600" dirty="0" smtClean="0">
                <a:latin typeface="华文新魏" pitchFamily="2" charset="-122"/>
                <a:ea typeface="华文新魏" pitchFamily="2" charset="-122"/>
              </a:rPr>
              <a:t> level</a:t>
            </a:r>
            <a:r>
              <a:rPr lang="zh-CN" altLang="en-US" sz="1600" dirty="0" smtClean="0">
                <a:latin typeface="华文新魏" pitchFamily="2" charset="-122"/>
                <a:ea typeface="华文新魏" pitchFamily="2" charset="-122"/>
              </a:rPr>
              <a:t> </a:t>
            </a:r>
            <a:r>
              <a:rPr lang="en-US" altLang="zh-CN" sz="1600" dirty="0" smtClean="0">
                <a:latin typeface="华文新魏" pitchFamily="2" charset="-122"/>
                <a:ea typeface="华文新魏" pitchFamily="2" charset="-122"/>
              </a:rPr>
              <a:t>across a set of nodes</a:t>
            </a:r>
          </a:p>
          <a:p>
            <a:pPr lvl="2">
              <a:buSzPct val="86000"/>
              <a:buNone/>
            </a:pPr>
            <a:r>
              <a:rPr lang="en-US" altLang="zh-CN" sz="1600" dirty="0" smtClean="0">
                <a:latin typeface="华文新魏" pitchFamily="2" charset="-122"/>
                <a:ea typeface="华文新魏" pitchFamily="2" charset="-122"/>
              </a:rPr>
              <a:t>         For (ii):Each partition is a self-contained database</a:t>
            </a:r>
          </a:p>
          <a:p>
            <a:pPr lvl="2">
              <a:buSzPct val="75000"/>
              <a:buFont typeface="Arial" pitchFamily="34" charset="0"/>
              <a:buChar char="•"/>
            </a:pPr>
            <a:r>
              <a:rPr lang="zh-CN" altLang="en-US" sz="2000" dirty="0" smtClean="0">
                <a:latin typeface="华文新魏" pitchFamily="2" charset="-122"/>
                <a:ea typeface="华文新魏" pitchFamily="2" charset="-122"/>
              </a:rPr>
              <a:t>事务管理</a:t>
            </a:r>
            <a:endParaRPr lang="en-US" altLang="zh-CN" sz="2000" dirty="0" smtClean="0">
              <a:latin typeface="华文新魏" pitchFamily="2" charset="-122"/>
              <a:ea typeface="华文新魏" pitchFamily="2" charset="-122"/>
            </a:endParaRPr>
          </a:p>
          <a:p>
            <a:pPr lvl="2">
              <a:buSzPct val="86000"/>
              <a:buNone/>
            </a:pPr>
            <a:r>
              <a:rPr lang="en-US" altLang="zh-CN" sz="1600" dirty="0" smtClean="0">
                <a:latin typeface="华文新魏" pitchFamily="2" charset="-122"/>
                <a:ea typeface="华文新魏" pitchFamily="2" charset="-122"/>
              </a:rPr>
              <a:t>         For (</a:t>
            </a:r>
            <a:r>
              <a:rPr lang="en-US" altLang="zh-CN" sz="1600" dirty="0" err="1" smtClean="0">
                <a:latin typeface="华文新魏" pitchFamily="2" charset="-122"/>
                <a:ea typeface="华文新魏" pitchFamily="2" charset="-122"/>
              </a:rPr>
              <a:t>i</a:t>
            </a:r>
            <a:r>
              <a:rPr lang="en-US" altLang="zh-CN" sz="1600" dirty="0" smtClean="0">
                <a:latin typeface="华文新魏" pitchFamily="2" charset="-122"/>
                <a:ea typeface="华文新魏" pitchFamily="2" charset="-122"/>
              </a:rPr>
              <a:t>):transactions are limited to single partitions</a:t>
            </a:r>
          </a:p>
          <a:p>
            <a:pPr lvl="2">
              <a:buSzPct val="86000"/>
              <a:buNone/>
            </a:pPr>
            <a:r>
              <a:rPr lang="en-US" altLang="zh-CN" sz="1600" dirty="0" smtClean="0">
                <a:latin typeface="华文新魏" pitchFamily="2" charset="-122"/>
                <a:ea typeface="华文新魏" pitchFamily="2" charset="-122"/>
              </a:rPr>
              <a:t>         For (ii):provide full transactional RDBMS functionality</a:t>
            </a:r>
          </a:p>
          <a:p>
            <a:pPr marL="469900" lvl="2" indent="-469900" latinLnBrk="1">
              <a:lnSpc>
                <a:spcPct val="95000"/>
              </a:lnSpc>
              <a:spcAft>
                <a:spcPct val="20000"/>
              </a:spcAft>
              <a:buSzPct val="86000"/>
              <a:buFont typeface="Wingdings" pitchFamily="2" charset="2"/>
              <a:buChar char="Ø"/>
            </a:pPr>
            <a:r>
              <a:rPr kumimoji="1" lang="zh-CN" altLang="en-US" dirty="0" smtClean="0">
                <a:solidFill>
                  <a:schemeClr val="tx1">
                    <a:lumMod val="50000"/>
                  </a:schemeClr>
                </a:solidFill>
                <a:latin typeface="华文新魏" pitchFamily="2" charset="-122"/>
                <a:ea typeface="华文新魏" pitchFamily="2" charset="-122"/>
                <a:cs typeface="+mn-cs"/>
              </a:rPr>
              <a:t>分析</a:t>
            </a:r>
            <a:endParaRPr kumimoji="1" lang="en-US" altLang="zh-CN" sz="2000" dirty="0" smtClean="0">
              <a:solidFill>
                <a:schemeClr val="tx1">
                  <a:lumMod val="50000"/>
                </a:schemeClr>
              </a:solidFill>
              <a:latin typeface="华文新魏" pitchFamily="2" charset="-122"/>
              <a:ea typeface="华文新魏" pitchFamily="2" charset="-122"/>
              <a:cs typeface="+mn-cs"/>
            </a:endParaRPr>
          </a:p>
          <a:p>
            <a:pPr marL="469900" lvl="2" indent="-469900" latinLnBrk="1">
              <a:lnSpc>
                <a:spcPct val="95000"/>
              </a:lnSpc>
              <a:spcAft>
                <a:spcPct val="20000"/>
              </a:spcAft>
              <a:buSzPct val="86000"/>
              <a:buNone/>
            </a:pPr>
            <a:r>
              <a:rPr kumimoji="1" lang="zh-CN" altLang="en-US" sz="2000" dirty="0" smtClean="0">
                <a:solidFill>
                  <a:schemeClr val="tx1">
                    <a:lumMod val="50000"/>
                  </a:schemeClr>
                </a:solidFill>
                <a:latin typeface="华文新魏" pitchFamily="2" charset="-122"/>
                <a:ea typeface="华文新魏" pitchFamily="2" charset="-122"/>
                <a:cs typeface="+mn-cs"/>
              </a:rPr>
              <a:t>             </a:t>
            </a:r>
            <a:r>
              <a:rPr kumimoji="1" lang="en-US" altLang="zh-CN" sz="2000" dirty="0" err="1" smtClean="0">
                <a:solidFill>
                  <a:schemeClr val="tx1">
                    <a:lumMod val="50000"/>
                  </a:schemeClr>
                </a:solidFill>
                <a:latin typeface="华文新魏" pitchFamily="2" charset="-122"/>
                <a:ea typeface="华文新魏" pitchFamily="2" charset="-122"/>
                <a:cs typeface="+mn-cs"/>
              </a:rPr>
              <a:t>ElasTraS</a:t>
            </a:r>
            <a:r>
              <a:rPr kumimoji="1" lang="zh-CN" altLang="en-US" sz="2000" dirty="0" smtClean="0">
                <a:solidFill>
                  <a:schemeClr val="tx1">
                    <a:lumMod val="50000"/>
                  </a:schemeClr>
                </a:solidFill>
                <a:latin typeface="华文新魏" pitchFamily="2" charset="-122"/>
                <a:ea typeface="华文新魏" pitchFamily="2" charset="-122"/>
                <a:cs typeface="+mn-cs"/>
              </a:rPr>
              <a:t>通过模式级别的分区，将事务存取限制在一个分区中，减少了分布式代价。在</a:t>
            </a:r>
            <a:r>
              <a:rPr kumimoji="1" lang="en-US" altLang="zh-CN" sz="2000" dirty="0" err="1" smtClean="0">
                <a:solidFill>
                  <a:schemeClr val="tx1">
                    <a:lumMod val="50000"/>
                  </a:schemeClr>
                </a:solidFill>
                <a:latin typeface="华文新魏" pitchFamily="2" charset="-122"/>
                <a:ea typeface="华文新魏" pitchFamily="2" charset="-122"/>
                <a:cs typeface="+mn-cs"/>
              </a:rPr>
              <a:t>ElasTraS</a:t>
            </a:r>
            <a:r>
              <a:rPr kumimoji="1" lang="zh-CN" altLang="en-US" sz="2000" dirty="0" smtClean="0">
                <a:solidFill>
                  <a:schemeClr val="tx1">
                    <a:lumMod val="50000"/>
                  </a:schemeClr>
                </a:solidFill>
                <a:latin typeface="华文新魏" pitchFamily="2" charset="-122"/>
                <a:ea typeface="华文新魏" pitchFamily="2" charset="-122"/>
                <a:cs typeface="+mn-cs"/>
              </a:rPr>
              <a:t>架构中，没有</a:t>
            </a:r>
            <a:r>
              <a:rPr kumimoji="1" lang="zh-CN" altLang="en-US" sz="2000" dirty="0" smtClean="0">
                <a:solidFill>
                  <a:schemeClr val="tx1">
                    <a:lumMod val="50000"/>
                  </a:schemeClr>
                </a:solidFill>
                <a:latin typeface="华文新魏" pitchFamily="2" charset="-122"/>
                <a:ea typeface="华文新魏" pitchFamily="2" charset="-122"/>
                <a:cs typeface="+mn-cs"/>
              </a:rPr>
              <a:t>考虑副本</a:t>
            </a:r>
            <a:r>
              <a:rPr kumimoji="1" lang="zh-CN" altLang="en-US" sz="2000" dirty="0" smtClean="0">
                <a:solidFill>
                  <a:schemeClr val="tx1">
                    <a:lumMod val="50000"/>
                  </a:schemeClr>
                </a:solidFill>
                <a:latin typeface="华文新魏" pitchFamily="2" charset="-122"/>
                <a:ea typeface="华文新魏" pitchFamily="2" charset="-122"/>
                <a:cs typeface="+mn-cs"/>
              </a:rPr>
              <a:t>之间的一致性（它将容错功能交给了底层的</a:t>
            </a:r>
            <a:r>
              <a:rPr kumimoji="1" lang="en-US" altLang="zh-CN" sz="2000" dirty="0" smtClean="0">
                <a:solidFill>
                  <a:schemeClr val="tx1">
                    <a:lumMod val="50000"/>
                  </a:schemeClr>
                </a:solidFill>
                <a:latin typeface="华文新魏" pitchFamily="2" charset="-122"/>
                <a:ea typeface="华文新魏" pitchFamily="2" charset="-122"/>
                <a:cs typeface="+mn-cs"/>
              </a:rPr>
              <a:t>DFS</a:t>
            </a:r>
            <a:r>
              <a:rPr kumimoji="1" lang="zh-CN" altLang="en-US" sz="2000" dirty="0" smtClean="0">
                <a:solidFill>
                  <a:schemeClr val="tx1">
                    <a:lumMod val="50000"/>
                  </a:schemeClr>
                </a:solidFill>
                <a:latin typeface="华文新魏" pitchFamily="2" charset="-122"/>
                <a:ea typeface="华文新魏" pitchFamily="2" charset="-122"/>
                <a:cs typeface="+mn-cs"/>
              </a:rPr>
              <a:t>），每个分区只能分配给一个</a:t>
            </a:r>
            <a:r>
              <a:rPr kumimoji="1" lang="en-US" altLang="zh-CN" sz="2000" dirty="0" err="1" smtClean="0">
                <a:solidFill>
                  <a:schemeClr val="tx1">
                    <a:lumMod val="50000"/>
                  </a:schemeClr>
                </a:solidFill>
                <a:latin typeface="华文新魏" pitchFamily="2" charset="-122"/>
                <a:ea typeface="华文新魏" pitchFamily="2" charset="-122"/>
                <a:cs typeface="+mn-cs"/>
              </a:rPr>
              <a:t>OTM</a:t>
            </a:r>
            <a:r>
              <a:rPr kumimoji="1" lang="zh-CN" altLang="en-US" sz="2000" dirty="0" err="1" smtClean="0">
                <a:solidFill>
                  <a:schemeClr val="tx1">
                    <a:lumMod val="50000"/>
                  </a:schemeClr>
                </a:solidFill>
                <a:latin typeface="华文新魏" pitchFamily="2" charset="-122"/>
                <a:ea typeface="华文新魏" pitchFamily="2" charset="-122"/>
                <a:cs typeface="+mn-cs"/>
              </a:rPr>
              <a:t>（</a:t>
            </a:r>
            <a:r>
              <a:rPr kumimoji="1" lang="en-US" altLang="zh-CN" sz="2000" dirty="0" smtClean="0">
                <a:solidFill>
                  <a:schemeClr val="tx1">
                    <a:lumMod val="50000"/>
                  </a:schemeClr>
                </a:solidFill>
                <a:latin typeface="华文新魏" pitchFamily="2" charset="-122"/>
                <a:ea typeface="华文新魏" pitchFamily="2" charset="-122"/>
                <a:cs typeface="+mn-cs"/>
              </a:rPr>
              <a:t>Owning Transaction Manager</a:t>
            </a:r>
            <a:r>
              <a:rPr kumimoji="1" lang="zh-CN" altLang="en-US" sz="2000" dirty="0" smtClean="0">
                <a:solidFill>
                  <a:schemeClr val="tx1">
                    <a:lumMod val="50000"/>
                  </a:schemeClr>
                </a:solidFill>
                <a:latin typeface="华文新魏" pitchFamily="2" charset="-122"/>
                <a:ea typeface="华文新魏" pitchFamily="2" charset="-122"/>
                <a:cs typeface="+mn-cs"/>
              </a:rPr>
              <a:t>）管理，在</a:t>
            </a:r>
            <a:r>
              <a:rPr kumimoji="1" lang="en-US" altLang="zh-CN" sz="2000" dirty="0" err="1" smtClean="0">
                <a:solidFill>
                  <a:schemeClr val="tx1">
                    <a:lumMod val="50000"/>
                  </a:schemeClr>
                </a:solidFill>
                <a:latin typeface="华文新魏" pitchFamily="2" charset="-122"/>
                <a:ea typeface="华文新魏" pitchFamily="2" charset="-122"/>
                <a:cs typeface="+mn-cs"/>
              </a:rPr>
              <a:t>OTM</a:t>
            </a:r>
            <a:r>
              <a:rPr kumimoji="1" lang="zh-CN" altLang="en-US" sz="2000" dirty="0" smtClean="0">
                <a:solidFill>
                  <a:schemeClr val="tx1">
                    <a:lumMod val="50000"/>
                  </a:schemeClr>
                </a:solidFill>
                <a:latin typeface="华文新魏" pitchFamily="2" charset="-122"/>
                <a:ea typeface="华文新魏" pitchFamily="2" charset="-122"/>
                <a:cs typeface="+mn-cs"/>
              </a:rPr>
              <a:t>发生故障恢复的过程中，即使恢复过程非常快，也会造成</a:t>
            </a:r>
            <a:r>
              <a:rPr kumimoji="1" lang="en-US" altLang="zh-CN" sz="2000" dirty="0" err="1" smtClean="0">
                <a:solidFill>
                  <a:schemeClr val="tx1">
                    <a:lumMod val="50000"/>
                  </a:schemeClr>
                </a:solidFill>
                <a:latin typeface="华文新魏" pitchFamily="2" charset="-122"/>
                <a:ea typeface="华文新魏" pitchFamily="2" charset="-122"/>
                <a:cs typeface="+mn-cs"/>
              </a:rPr>
              <a:t>OTM</a:t>
            </a:r>
            <a:r>
              <a:rPr kumimoji="1" lang="zh-CN" altLang="en-US" sz="2000" dirty="0" err="1" smtClean="0">
                <a:solidFill>
                  <a:schemeClr val="tx1">
                    <a:lumMod val="50000"/>
                  </a:schemeClr>
                </a:solidFill>
                <a:latin typeface="华文新魏" pitchFamily="2" charset="-122"/>
                <a:ea typeface="华文新魏" pitchFamily="2" charset="-122"/>
                <a:cs typeface="+mn-cs"/>
              </a:rPr>
              <a:t>上的分区短时间不能访问。</a:t>
            </a:r>
            <a:endParaRPr kumimoji="1" lang="en-US" altLang="zh-CN" sz="2000" dirty="0" err="1" smtClean="0">
              <a:solidFill>
                <a:schemeClr val="tx1">
                  <a:lumMod val="50000"/>
                </a:schemeClr>
              </a:solidFill>
              <a:latin typeface="华文新魏" pitchFamily="2" charset="-122"/>
              <a:ea typeface="华文新魏" pitchFamily="2" charset="-122"/>
              <a:cs typeface="+mn-cs"/>
            </a:endParaRPr>
          </a:p>
          <a:p>
            <a:pPr>
              <a:buNone/>
            </a:pPr>
            <a:endParaRPr lang="zh-CN" altLang="en-US" dirty="0"/>
          </a:p>
        </p:txBody>
      </p:sp>
    </p:spTree>
  </p:cSld>
  <p:clrMapOvr>
    <a:masterClrMapping/>
  </p:clrMapOvr>
</p:sld>
</file>

<file path=ppt/theme/theme1.xml><?xml version="1.0" encoding="utf-8"?>
<a:theme xmlns:a="http://schemas.openxmlformats.org/drawingml/2006/main" name="Sumi painting design template">
  <a:themeElements>
    <a:clrScheme name="Office 主题 1">
      <a:dk1>
        <a:srgbClr val="545472"/>
      </a:dk1>
      <a:lt1>
        <a:srgbClr val="FFFFFF"/>
      </a:lt1>
      <a:dk2>
        <a:srgbClr val="892D5B"/>
      </a:dk2>
      <a:lt2>
        <a:srgbClr val="9797B7"/>
      </a:lt2>
      <a:accent1>
        <a:srgbClr val="A7CCD9"/>
      </a:accent1>
      <a:accent2>
        <a:srgbClr val="C7C7DF"/>
      </a:accent2>
      <a:accent3>
        <a:srgbClr val="FFFFFF"/>
      </a:accent3>
      <a:accent4>
        <a:srgbClr val="464660"/>
      </a:accent4>
      <a:accent5>
        <a:srgbClr val="D0E2E9"/>
      </a:accent5>
      <a:accent6>
        <a:srgbClr val="B4B4CA"/>
      </a:accent6>
      <a:hlink>
        <a:srgbClr val="CCCCFF"/>
      </a:hlink>
      <a:folHlink>
        <a:srgbClr val="D9D9E5"/>
      </a:folHlink>
    </a:clrScheme>
    <a:fontScheme name="Office 主题">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ea typeface="宋体" pitchFamily="2" charset="-122"/>
          </a:defRPr>
        </a:defPPr>
      </a:lstStyle>
    </a:lnDef>
  </a:objectDefaults>
  <a:extraClrSchemeLst>
    <a:extraClrScheme>
      <a:clrScheme name="Office 主题 1">
        <a:dk1>
          <a:srgbClr val="545472"/>
        </a:dk1>
        <a:lt1>
          <a:srgbClr val="FFFFFF"/>
        </a:lt1>
        <a:dk2>
          <a:srgbClr val="892D5B"/>
        </a:dk2>
        <a:lt2>
          <a:srgbClr val="9797B7"/>
        </a:lt2>
        <a:accent1>
          <a:srgbClr val="A7CCD9"/>
        </a:accent1>
        <a:accent2>
          <a:srgbClr val="C7C7DF"/>
        </a:accent2>
        <a:accent3>
          <a:srgbClr val="FFFFFF"/>
        </a:accent3>
        <a:accent4>
          <a:srgbClr val="464660"/>
        </a:accent4>
        <a:accent5>
          <a:srgbClr val="D0E2E9"/>
        </a:accent5>
        <a:accent6>
          <a:srgbClr val="B4B4CA"/>
        </a:accent6>
        <a:hlink>
          <a:srgbClr val="CCCCFF"/>
        </a:hlink>
        <a:folHlink>
          <a:srgbClr val="D9D9E5"/>
        </a:folHlink>
      </a:clrScheme>
      <a:clrMap bg1="lt1" tx1="dk1" bg2="lt2" tx2="dk2" accent1="accent1" accent2="accent2" accent3="accent3" accent4="accent4" accent5="accent5" accent6="accent6" hlink="hlink" folHlink="folHlink"/>
    </a:extraClrScheme>
    <a:extraClrScheme>
      <a:clrScheme name="Office 主题 2">
        <a:dk1>
          <a:srgbClr val="545472"/>
        </a:dk1>
        <a:lt1>
          <a:srgbClr val="FFFFFF"/>
        </a:lt1>
        <a:dk2>
          <a:srgbClr val="892D5B"/>
        </a:dk2>
        <a:lt2>
          <a:srgbClr val="68A7BE"/>
        </a:lt2>
        <a:accent1>
          <a:srgbClr val="CAACCC"/>
        </a:accent1>
        <a:accent2>
          <a:srgbClr val="A7CCD9"/>
        </a:accent2>
        <a:accent3>
          <a:srgbClr val="FFFFFF"/>
        </a:accent3>
        <a:accent4>
          <a:srgbClr val="464660"/>
        </a:accent4>
        <a:accent5>
          <a:srgbClr val="E1D2E2"/>
        </a:accent5>
        <a:accent6>
          <a:srgbClr val="97B9C4"/>
        </a:accent6>
        <a:hlink>
          <a:srgbClr val="B7B7FF"/>
        </a:hlink>
        <a:folHlink>
          <a:srgbClr val="BCD8E2"/>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333333"/>
        </a:lt2>
        <a:accent1>
          <a:srgbClr val="B2B2B2"/>
        </a:accent1>
        <a:accent2>
          <a:srgbClr val="DDDDDD"/>
        </a:accent2>
        <a:accent3>
          <a:srgbClr val="FFFFFF"/>
        </a:accent3>
        <a:accent4>
          <a:srgbClr val="000000"/>
        </a:accent4>
        <a:accent5>
          <a:srgbClr val="D5D5D5"/>
        </a:accent5>
        <a:accent6>
          <a:srgbClr val="C8C8C8"/>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主题 4">
        <a:dk1>
          <a:srgbClr val="545472"/>
        </a:dk1>
        <a:lt1>
          <a:srgbClr val="FFFFFF"/>
        </a:lt1>
        <a:dk2>
          <a:srgbClr val="892D5B"/>
        </a:dk2>
        <a:lt2>
          <a:srgbClr val="AC3872"/>
        </a:lt2>
        <a:accent1>
          <a:srgbClr val="9DC6D5"/>
        </a:accent1>
        <a:accent2>
          <a:srgbClr val="E2A6C4"/>
        </a:accent2>
        <a:accent3>
          <a:srgbClr val="FFFFFF"/>
        </a:accent3>
        <a:accent4>
          <a:srgbClr val="464660"/>
        </a:accent4>
        <a:accent5>
          <a:srgbClr val="CCDFE7"/>
        </a:accent5>
        <a:accent6>
          <a:srgbClr val="CD96B1"/>
        </a:accent6>
        <a:hlink>
          <a:srgbClr val="B7B7FF"/>
        </a:hlink>
        <a:folHlink>
          <a:srgbClr val="F2D6E4"/>
        </a:folHlink>
      </a:clrScheme>
      <a:clrMap bg1="lt1" tx1="dk1" bg2="lt2" tx2="dk2" accent1="accent1" accent2="accent2" accent3="accent3" accent4="accent4" accent5="accent5" accent6="accent6" hlink="hlink" folHlink="folHlink"/>
    </a:extraClrScheme>
    <a:extraClrScheme>
      <a:clrScheme name="Office 主题 5">
        <a:dk1>
          <a:srgbClr val="545472"/>
        </a:dk1>
        <a:lt1>
          <a:srgbClr val="FFFFFF"/>
        </a:lt1>
        <a:dk2>
          <a:srgbClr val="892D5B"/>
        </a:dk2>
        <a:lt2>
          <a:srgbClr val="515BA7"/>
        </a:lt2>
        <a:accent1>
          <a:srgbClr val="8BD8E7"/>
        </a:accent1>
        <a:accent2>
          <a:srgbClr val="A5AAD3"/>
        </a:accent2>
        <a:accent3>
          <a:srgbClr val="FFFFFF"/>
        </a:accent3>
        <a:accent4>
          <a:srgbClr val="464660"/>
        </a:accent4>
        <a:accent5>
          <a:srgbClr val="C4E9F1"/>
        </a:accent5>
        <a:accent6>
          <a:srgbClr val="959ABF"/>
        </a:accent6>
        <a:hlink>
          <a:srgbClr val="D5BAFC"/>
        </a:hlink>
        <a:folHlink>
          <a:srgbClr val="D7D9EB"/>
        </a:folHlink>
      </a:clrScheme>
      <a:clrMap bg1="lt1" tx1="dk1" bg2="lt2" tx2="dk2" accent1="accent1" accent2="accent2" accent3="accent3" accent4="accent4" accent5="accent5" accent6="accent6" hlink="hlink" folHlink="folHlink"/>
    </a:extraClrScheme>
    <a:extraClrScheme>
      <a:clrScheme name="Office 主题 6">
        <a:dk1>
          <a:srgbClr val="545472"/>
        </a:dk1>
        <a:lt1>
          <a:srgbClr val="FFFFFF"/>
        </a:lt1>
        <a:dk2>
          <a:srgbClr val="37467F"/>
        </a:dk2>
        <a:lt2>
          <a:srgbClr val="547A3C"/>
        </a:lt2>
        <a:accent1>
          <a:srgbClr val="8BD8E7"/>
        </a:accent1>
        <a:accent2>
          <a:srgbClr val="B7D3A5"/>
        </a:accent2>
        <a:accent3>
          <a:srgbClr val="FFFFFF"/>
        </a:accent3>
        <a:accent4>
          <a:srgbClr val="464660"/>
        </a:accent4>
        <a:accent5>
          <a:srgbClr val="C4E9F1"/>
        </a:accent5>
        <a:accent6>
          <a:srgbClr val="A6BF95"/>
        </a:accent6>
        <a:hlink>
          <a:srgbClr val="FBE9BB"/>
        </a:hlink>
        <a:folHlink>
          <a:srgbClr val="CFE2C4"/>
        </a:folHlink>
      </a:clrScheme>
      <a:clrMap bg1="lt1" tx1="dk1" bg2="lt2" tx2="dk2" accent1="accent1" accent2="accent2" accent3="accent3" accent4="accent4" accent5="accent5" accent6="accent6" hlink="hlink" folHlink="folHlink"/>
    </a:extraClrScheme>
    <a:extraClrScheme>
      <a:clrScheme name="Office 主题 7">
        <a:dk1>
          <a:srgbClr val="545472"/>
        </a:dk1>
        <a:lt1>
          <a:srgbClr val="FFFFFF"/>
        </a:lt1>
        <a:dk2>
          <a:srgbClr val="655851"/>
        </a:dk2>
        <a:lt2>
          <a:srgbClr val="B49234"/>
        </a:lt2>
        <a:accent1>
          <a:srgbClr val="F8C684"/>
        </a:accent1>
        <a:accent2>
          <a:srgbClr val="E1CE97"/>
        </a:accent2>
        <a:accent3>
          <a:srgbClr val="FFFFFF"/>
        </a:accent3>
        <a:accent4>
          <a:srgbClr val="464660"/>
        </a:accent4>
        <a:accent5>
          <a:srgbClr val="FBDFC2"/>
        </a:accent5>
        <a:accent6>
          <a:srgbClr val="CCBA88"/>
        </a:accent6>
        <a:hlink>
          <a:srgbClr val="D1EC9C"/>
        </a:hlink>
        <a:folHlink>
          <a:srgbClr val="EFE5C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Sumi painting design template</Template>
  <TotalTime>3137</TotalTime>
  <Words>2489</Words>
  <Application>Microsoft Office PowerPoint</Application>
  <PresentationFormat>全屏显示(4:3)</PresentationFormat>
  <Paragraphs>165</Paragraphs>
  <Slides>19</Slides>
  <Notes>4</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19</vt:i4>
      </vt:variant>
    </vt:vector>
  </HeadingPairs>
  <TitlesOfParts>
    <vt:vector size="20" baseType="lpstr">
      <vt:lpstr>Sumi painting design template</vt:lpstr>
      <vt:lpstr>SaaS应用交付平台中多租户云数据的 一致性事务机制及优化研究</vt:lpstr>
      <vt:lpstr>提纲</vt:lpstr>
      <vt:lpstr>研究背景（1）</vt:lpstr>
      <vt:lpstr>研究背景（2）</vt:lpstr>
      <vt:lpstr>研究背景（3）</vt:lpstr>
      <vt:lpstr>研究背景（4）</vt:lpstr>
      <vt:lpstr>研究现状（1）</vt:lpstr>
      <vt:lpstr>研究现状（2）</vt:lpstr>
      <vt:lpstr>研究现状（3）</vt:lpstr>
      <vt:lpstr>研究现状（4）</vt:lpstr>
      <vt:lpstr>研究内容</vt:lpstr>
      <vt:lpstr>研究内容与基本思路</vt:lpstr>
      <vt:lpstr>研究内容与基本思路</vt:lpstr>
      <vt:lpstr>研究内容与基本思路</vt:lpstr>
      <vt:lpstr>研究内容与基本思路</vt:lpstr>
      <vt:lpstr>研究内容与基本思路</vt:lpstr>
      <vt:lpstr>研究内容与基本思路</vt:lpstr>
      <vt:lpstr>研究内容与基本思路</vt:lpstr>
      <vt:lpstr>初步计划</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User</cp:lastModifiedBy>
  <cp:revision>287</cp:revision>
  <dcterms:modified xsi:type="dcterms:W3CDTF">2011-07-05T05:44:45Z</dcterms:modified>
</cp:coreProperties>
</file>