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58" r:id="rId1"/>
    <p:sldMasterId id="2147483694" r:id="rId2"/>
    <p:sldMasterId id="2147483706" r:id="rId3"/>
    <p:sldMasterId id="2147483718" r:id="rId4"/>
  </p:sldMasterIdLst>
  <p:notesMasterIdLst>
    <p:notesMasterId r:id="rId172"/>
  </p:notesMasterIdLst>
  <p:handoutMasterIdLst>
    <p:handoutMasterId r:id="rId173"/>
  </p:handoutMasterIdLst>
  <p:sldIdLst>
    <p:sldId id="259" r:id="rId5"/>
    <p:sldId id="1586" r:id="rId6"/>
    <p:sldId id="839" r:id="rId7"/>
    <p:sldId id="1422" r:id="rId8"/>
    <p:sldId id="545" r:id="rId9"/>
    <p:sldId id="1423" r:id="rId10"/>
    <p:sldId id="550" r:id="rId11"/>
    <p:sldId id="1510" r:id="rId12"/>
    <p:sldId id="1511" r:id="rId13"/>
    <p:sldId id="1512" r:id="rId14"/>
    <p:sldId id="1514" r:id="rId15"/>
    <p:sldId id="548" r:id="rId16"/>
    <p:sldId id="553" r:id="rId17"/>
    <p:sldId id="554" r:id="rId18"/>
    <p:sldId id="1513" r:id="rId19"/>
    <p:sldId id="1515" r:id="rId20"/>
    <p:sldId id="555" r:id="rId21"/>
    <p:sldId id="1516" r:id="rId22"/>
    <p:sldId id="1518" r:id="rId23"/>
    <p:sldId id="556" r:id="rId24"/>
    <p:sldId id="1517" r:id="rId25"/>
    <p:sldId id="1588" r:id="rId26"/>
    <p:sldId id="1589" r:id="rId27"/>
    <p:sldId id="1590" r:id="rId28"/>
    <p:sldId id="592" r:id="rId29"/>
    <p:sldId id="449" r:id="rId30"/>
    <p:sldId id="1203" r:id="rId31"/>
    <p:sldId id="669" r:id="rId32"/>
    <p:sldId id="674" r:id="rId33"/>
    <p:sldId id="675" r:id="rId34"/>
    <p:sldId id="679" r:id="rId35"/>
    <p:sldId id="684" r:id="rId36"/>
    <p:sldId id="685" r:id="rId37"/>
    <p:sldId id="686" r:id="rId38"/>
    <p:sldId id="687" r:id="rId39"/>
    <p:sldId id="688" r:id="rId40"/>
    <p:sldId id="690" r:id="rId41"/>
    <p:sldId id="691" r:id="rId42"/>
    <p:sldId id="692" r:id="rId43"/>
    <p:sldId id="693" r:id="rId44"/>
    <p:sldId id="689" r:id="rId45"/>
    <p:sldId id="1550" r:id="rId46"/>
    <p:sldId id="1528" r:id="rId47"/>
    <p:sldId id="1529" r:id="rId48"/>
    <p:sldId id="1530" r:id="rId49"/>
    <p:sldId id="1532" r:id="rId50"/>
    <p:sldId id="1533" r:id="rId51"/>
    <p:sldId id="1534" r:id="rId52"/>
    <p:sldId id="1535" r:id="rId53"/>
    <p:sldId id="1536" r:id="rId54"/>
    <p:sldId id="1537" r:id="rId55"/>
    <p:sldId id="1538" r:id="rId56"/>
    <p:sldId id="1539" r:id="rId57"/>
    <p:sldId id="1540" r:id="rId58"/>
    <p:sldId id="1541" r:id="rId59"/>
    <p:sldId id="1542" r:id="rId60"/>
    <p:sldId id="1543" r:id="rId61"/>
    <p:sldId id="1551" r:id="rId62"/>
    <p:sldId id="694" r:id="rId63"/>
    <p:sldId id="697" r:id="rId64"/>
    <p:sldId id="701" r:id="rId65"/>
    <p:sldId id="702" r:id="rId66"/>
    <p:sldId id="703" r:id="rId67"/>
    <p:sldId id="704" r:id="rId68"/>
    <p:sldId id="707" r:id="rId69"/>
    <p:sldId id="708" r:id="rId70"/>
    <p:sldId id="709" r:id="rId71"/>
    <p:sldId id="710" r:id="rId72"/>
    <p:sldId id="711" r:id="rId73"/>
    <p:sldId id="712" r:id="rId74"/>
    <p:sldId id="713" r:id="rId75"/>
    <p:sldId id="714" r:id="rId76"/>
    <p:sldId id="715" r:id="rId77"/>
    <p:sldId id="716" r:id="rId78"/>
    <p:sldId id="717" r:id="rId79"/>
    <p:sldId id="718" r:id="rId80"/>
    <p:sldId id="719" r:id="rId81"/>
    <p:sldId id="720" r:id="rId82"/>
    <p:sldId id="721" r:id="rId83"/>
    <p:sldId id="722" r:id="rId84"/>
    <p:sldId id="723" r:id="rId85"/>
    <p:sldId id="1552" r:id="rId86"/>
    <p:sldId id="728" r:id="rId87"/>
    <p:sldId id="729" r:id="rId88"/>
    <p:sldId id="734" r:id="rId89"/>
    <p:sldId id="735" r:id="rId90"/>
    <p:sldId id="736" r:id="rId91"/>
    <p:sldId id="737" r:id="rId92"/>
    <p:sldId id="764" r:id="rId93"/>
    <p:sldId id="765" r:id="rId94"/>
    <p:sldId id="766" r:id="rId95"/>
    <p:sldId id="767" r:id="rId96"/>
    <p:sldId id="768" r:id="rId97"/>
    <p:sldId id="769" r:id="rId98"/>
    <p:sldId id="770" r:id="rId99"/>
    <p:sldId id="771" r:id="rId100"/>
    <p:sldId id="772" r:id="rId101"/>
    <p:sldId id="773" r:id="rId102"/>
    <p:sldId id="1092" r:id="rId103"/>
    <p:sldId id="1094" r:id="rId104"/>
    <p:sldId id="1097" r:id="rId105"/>
    <p:sldId id="1098" r:id="rId106"/>
    <p:sldId id="1099" r:id="rId107"/>
    <p:sldId id="1100" r:id="rId108"/>
    <p:sldId id="1101" r:id="rId109"/>
    <p:sldId id="1102" r:id="rId110"/>
    <p:sldId id="1103" r:id="rId111"/>
    <p:sldId id="1104" r:id="rId112"/>
    <p:sldId id="1105" r:id="rId113"/>
    <p:sldId id="1106" r:id="rId114"/>
    <p:sldId id="1107" r:id="rId115"/>
    <p:sldId id="1108" r:id="rId116"/>
    <p:sldId id="1109" r:id="rId117"/>
    <p:sldId id="1110" r:id="rId118"/>
    <p:sldId id="1111" r:id="rId119"/>
    <p:sldId id="1112" r:id="rId120"/>
    <p:sldId id="1113" r:id="rId121"/>
    <p:sldId id="1114" r:id="rId122"/>
    <p:sldId id="1115" r:id="rId123"/>
    <p:sldId id="1116" r:id="rId124"/>
    <p:sldId id="1117" r:id="rId125"/>
    <p:sldId id="1118" r:id="rId126"/>
    <p:sldId id="1119" r:id="rId127"/>
    <p:sldId id="1121" r:id="rId128"/>
    <p:sldId id="1122" r:id="rId129"/>
    <p:sldId id="1123" r:id="rId130"/>
    <p:sldId id="1124" r:id="rId131"/>
    <p:sldId id="1125" r:id="rId132"/>
    <p:sldId id="1126" r:id="rId133"/>
    <p:sldId id="1127" r:id="rId134"/>
    <p:sldId id="1128" r:id="rId135"/>
    <p:sldId id="1129" r:id="rId136"/>
    <p:sldId id="1130" r:id="rId137"/>
    <p:sldId id="1131" r:id="rId138"/>
    <p:sldId id="1132" r:id="rId139"/>
    <p:sldId id="1133" r:id="rId140"/>
    <p:sldId id="1134" r:id="rId141"/>
    <p:sldId id="1135" r:id="rId142"/>
    <p:sldId id="1136" r:id="rId143"/>
    <p:sldId id="1587" r:id="rId144"/>
    <p:sldId id="1139" r:id="rId145"/>
    <p:sldId id="1141" r:id="rId146"/>
    <p:sldId id="1142" r:id="rId147"/>
    <p:sldId id="1143" r:id="rId148"/>
    <p:sldId id="1144" r:id="rId149"/>
    <p:sldId id="1145" r:id="rId150"/>
    <p:sldId id="1146" r:id="rId151"/>
    <p:sldId id="1147" r:id="rId152"/>
    <p:sldId id="1148" r:id="rId153"/>
    <p:sldId id="1149" r:id="rId154"/>
    <p:sldId id="1150" r:id="rId155"/>
    <p:sldId id="1151" r:id="rId156"/>
    <p:sldId id="1152" r:id="rId157"/>
    <p:sldId id="1153" r:id="rId158"/>
    <p:sldId id="1155" r:id="rId159"/>
    <p:sldId id="1157" r:id="rId160"/>
    <p:sldId id="1158" r:id="rId161"/>
    <p:sldId id="1159" r:id="rId162"/>
    <p:sldId id="1160" r:id="rId163"/>
    <p:sldId id="1161" r:id="rId164"/>
    <p:sldId id="1162" r:id="rId165"/>
    <p:sldId id="1165" r:id="rId166"/>
    <p:sldId id="1166" r:id="rId167"/>
    <p:sldId id="1167" r:id="rId168"/>
    <p:sldId id="1168" r:id="rId169"/>
    <p:sldId id="1169" r:id="rId170"/>
    <p:sldId id="1591" r:id="rId171"/>
  </p:sldIdLst>
  <p:sldSz cx="9144000" cy="6858000" type="screen4x3"/>
  <p:notesSz cx="6934200" cy="9220200"/>
  <p:embeddedFontLst>
    <p:embeddedFont>
      <p:font typeface="Arial Narrow" pitchFamily="34" charset="0"/>
      <p:regular r:id="rId174"/>
      <p:bold r:id="rId175"/>
      <p:italic r:id="rId176"/>
      <p:boldItalic r:id="rId177"/>
    </p:embeddedFont>
    <p:embeddedFont>
      <p:font typeface="Gill Sans MT" pitchFamily="34" charset="0"/>
      <p:regular r:id="rId178"/>
      <p:bold r:id="rId179"/>
      <p:italic r:id="rId180"/>
      <p:boldItalic r:id="rId181"/>
    </p:embeddedFont>
    <p:embeddedFont>
      <p:font typeface="Calibri" pitchFamily="34" charset="0"/>
      <p:regular r:id="rId182"/>
      <p:bold r:id="rId183"/>
      <p:italic r:id="rId184"/>
      <p:boldItalic r:id="rId185"/>
    </p:embeddedFont>
  </p:embeddedFontLst>
  <p:custDataLst>
    <p:tags r:id="rId18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400" b="1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1400" b="1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1400" b="1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1400" b="1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CC3300"/>
    <a:srgbClr val="99CC00"/>
    <a:srgbClr val="FFFF00"/>
    <a:srgbClr val="0000E0"/>
    <a:srgbClr val="660066"/>
    <a:srgbClr val="92D050"/>
    <a:srgbClr val="99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25" autoAdjust="0"/>
    <p:restoredTop sz="94660"/>
  </p:normalViewPr>
  <p:slideViewPr>
    <p:cSldViewPr>
      <p:cViewPr varScale="1">
        <p:scale>
          <a:sx n="91" d="100"/>
          <a:sy n="91" d="100"/>
        </p:scale>
        <p:origin x="-90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0520"/>
    </p:cViewPr>
  </p:sorterViewPr>
  <p:notesViewPr>
    <p:cSldViewPr>
      <p:cViewPr varScale="1">
        <p:scale>
          <a:sx n="68" d="100"/>
          <a:sy n="68" d="100"/>
        </p:scale>
        <p:origin x="-2844" y="-108"/>
      </p:cViewPr>
      <p:guideLst>
        <p:guide orient="horz" pos="2904"/>
        <p:guide pos="218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38" Type="http://schemas.openxmlformats.org/officeDocument/2006/relationships/slide" Target="slides/slide134.xml"/><Relationship Id="rId154" Type="http://schemas.openxmlformats.org/officeDocument/2006/relationships/slide" Target="slides/slide150.xml"/><Relationship Id="rId159" Type="http://schemas.openxmlformats.org/officeDocument/2006/relationships/slide" Target="slides/slide155.xml"/><Relationship Id="rId175" Type="http://schemas.openxmlformats.org/officeDocument/2006/relationships/font" Target="fonts/font2.fntdata"/><Relationship Id="rId170" Type="http://schemas.openxmlformats.org/officeDocument/2006/relationships/slide" Target="slides/slide166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144" Type="http://schemas.openxmlformats.org/officeDocument/2006/relationships/slide" Target="slides/slide140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65" Type="http://schemas.openxmlformats.org/officeDocument/2006/relationships/slide" Target="slides/slide161.xml"/><Relationship Id="rId181" Type="http://schemas.openxmlformats.org/officeDocument/2006/relationships/font" Target="fonts/font8.fntdata"/><Relationship Id="rId186" Type="http://schemas.openxmlformats.org/officeDocument/2006/relationships/tags" Target="tags/tag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openxmlformats.org/officeDocument/2006/relationships/slide" Target="slides/slide13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55" Type="http://schemas.openxmlformats.org/officeDocument/2006/relationships/slide" Target="slides/slide151.xml"/><Relationship Id="rId171" Type="http://schemas.openxmlformats.org/officeDocument/2006/relationships/slide" Target="slides/slide167.xml"/><Relationship Id="rId176" Type="http://schemas.openxmlformats.org/officeDocument/2006/relationships/font" Target="fonts/font3.fntdata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45" Type="http://schemas.openxmlformats.org/officeDocument/2006/relationships/slide" Target="slides/slide141.xml"/><Relationship Id="rId161" Type="http://schemas.openxmlformats.org/officeDocument/2006/relationships/slide" Target="slides/slide157.xml"/><Relationship Id="rId166" Type="http://schemas.openxmlformats.org/officeDocument/2006/relationships/slide" Target="slides/slide162.xml"/><Relationship Id="rId182" Type="http://schemas.openxmlformats.org/officeDocument/2006/relationships/font" Target="fonts/font9.fntdata"/><Relationship Id="rId187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51" Type="http://schemas.openxmlformats.org/officeDocument/2006/relationships/slide" Target="slides/slide147.xml"/><Relationship Id="rId156" Type="http://schemas.openxmlformats.org/officeDocument/2006/relationships/slide" Target="slides/slide152.xml"/><Relationship Id="rId177" Type="http://schemas.openxmlformats.org/officeDocument/2006/relationships/font" Target="fonts/font4.fntdata"/><Relationship Id="rId172" Type="http://schemas.openxmlformats.org/officeDocument/2006/relationships/notesMaster" Target="notesMasters/notesMaster1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viewProps" Target="view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slide" Target="slides/slide158.xml"/><Relationship Id="rId183" Type="http://schemas.openxmlformats.org/officeDocument/2006/relationships/font" Target="fonts/font10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font" Target="fonts/font5.fntdata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73" Type="http://schemas.openxmlformats.org/officeDocument/2006/relationships/handoutMaster" Target="handoutMasters/handoutMaster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font" Target="fonts/font11.fntdata"/><Relationship Id="rId18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font" Target="fonts/font1.fntdata"/><Relationship Id="rId179" Type="http://schemas.openxmlformats.org/officeDocument/2006/relationships/font" Target="fonts/font6.fntdata"/><Relationship Id="rId190" Type="http://schemas.openxmlformats.org/officeDocument/2006/relationships/tableStyles" Target="tableStyles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font" Target="fonts/font12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80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0" tIns="46146" rIns="92290" bIns="46146" numCol="1" anchor="t" anchorCtr="0" compatLnSpc="1">
            <a:prstTxWarp prst="textNoShape">
              <a:avLst/>
            </a:prstTxWarp>
          </a:bodyPr>
          <a:lstStyle>
            <a:lvl1pPr defTabSz="923925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00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7475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0" tIns="46146" rIns="92290" bIns="46146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0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0" tIns="46146" rIns="92290" bIns="46146" numCol="1" anchor="b" anchorCtr="0" compatLnSpc="1">
            <a:prstTxWarp prst="textNoShape">
              <a:avLst/>
            </a:prstTxWarp>
          </a:bodyPr>
          <a:lstStyle>
            <a:lvl1pPr defTabSz="923925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0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0" tIns="46146" rIns="92290" bIns="46146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A9E82F8F-F87B-4DD9-8F3C-9D9FFB0766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0907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0" tIns="46146" rIns="92290" bIns="46146" numCol="1" anchor="t" anchorCtr="0" compatLnSpc="1">
            <a:prstTxWarp prst="textNoShape">
              <a:avLst/>
            </a:prstTxWarp>
          </a:bodyPr>
          <a:lstStyle>
            <a:lvl1pPr defTabSz="923925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9063" y="0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0" tIns="46146" rIns="92290" bIns="46146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5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692150"/>
            <a:ext cx="4610100" cy="3457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379913"/>
            <a:ext cx="5086350" cy="414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0" tIns="46146" rIns="92290" bIns="461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9825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0" tIns="46146" rIns="92290" bIns="46146" numCol="1" anchor="b" anchorCtr="0" compatLnSpc="1">
            <a:prstTxWarp prst="textNoShape">
              <a:avLst/>
            </a:prstTxWarp>
          </a:bodyPr>
          <a:lstStyle>
            <a:lvl1pPr defTabSz="923925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9063" y="8759825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0" tIns="46146" rIns="92290" bIns="46146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DBD452C8-B775-49BD-9BAC-1E8F1F07D8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7707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8DB43D-172B-434F-96ED-8406C727C542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78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207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85F210-5EBE-4B90-BEF1-B0AA1DF842DC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2EB3C3-EB80-4699-8BA6-3814A89B422B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3186"/>
            <a:fld id="{75008D96-A3A6-4102-81C3-050AD9A11392}" type="slidenum">
              <a:rPr lang="en-US" smtClean="0"/>
              <a:pPr defTabSz="923186"/>
              <a:t>28</a:t>
            </a:fld>
            <a:endParaRPr lang="en-US" dirty="0" smtClean="0"/>
          </a:p>
        </p:txBody>
      </p:sp>
      <p:sp>
        <p:nvSpPr>
          <p:cNvPr id="188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3186"/>
            <a:fld id="{ECDA88A6-52DB-47F7-A3C4-A69153132548}" type="slidenum">
              <a:rPr lang="en-US" smtClean="0"/>
              <a:pPr defTabSz="923186"/>
              <a:t>29</a:t>
            </a:fld>
            <a:endParaRPr lang="en-US" dirty="0" smtClean="0"/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3186"/>
            <a:fld id="{DD76F72B-9E07-4647-8523-C2D7A95A0796}" type="slidenum">
              <a:rPr lang="en-US" smtClean="0"/>
              <a:pPr defTabSz="923186"/>
              <a:t>30</a:t>
            </a:fld>
            <a:endParaRPr lang="en-US" dirty="0" smtClean="0"/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3186"/>
            <a:fld id="{BBC0CD27-E52F-42E3-905F-71D98BF8F80B}" type="slidenum">
              <a:rPr lang="en-US" smtClean="0"/>
              <a:pPr defTabSz="923186"/>
              <a:t>31</a:t>
            </a:fld>
            <a:endParaRPr lang="en-US" dirty="0" smtClean="0"/>
          </a:p>
        </p:txBody>
      </p:sp>
      <p:sp>
        <p:nvSpPr>
          <p:cNvPr id="198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0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150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A0E97E-C97A-47F7-BE4E-994014CBF5DB}" type="slidenum">
              <a:rPr lang="en-US" smtClean="0"/>
              <a:pPr/>
              <a:t>43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1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151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B18324-BAD8-4329-ABB7-8B4398D7DE40}" type="slidenum">
              <a:rPr lang="en-US" smtClean="0"/>
              <a:pPr/>
              <a:t>44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2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152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FA533F-7985-4403-97A0-5BDDE220CA40}" type="slidenum">
              <a:rPr lang="en-US" smtClean="0"/>
              <a:pPr/>
              <a:t>45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0196A4-D440-4000-995B-8A4BA7E4CD60}" type="slidenum">
              <a:rPr lang="en-US" smtClean="0"/>
              <a:pPr/>
              <a:t>46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2EB3C3-EB80-4699-8BA6-3814A89B422B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5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155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E75451-2A69-455C-9DE5-27707C3B6D50}" type="slidenum">
              <a:rPr lang="en-US" smtClean="0"/>
              <a:pPr/>
              <a:t>47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156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47F996-D1CB-4E7B-B77B-C7E1FF510A7D}" type="slidenum">
              <a:rPr lang="en-US" smtClean="0"/>
              <a:pPr/>
              <a:t>48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7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157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E4EECD-79B5-48FD-A540-F998DFBD90F7}" type="slidenum">
              <a:rPr lang="en-US" smtClean="0"/>
              <a:pPr/>
              <a:t>49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8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158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28E47B-7D5B-422D-B73D-EA7FDBF45F43}" type="slidenum">
              <a:rPr lang="en-US" smtClean="0"/>
              <a:pPr/>
              <a:t>50</a:t>
            </a:fld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9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159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BEC07D-5011-40BD-831E-B4E4055D9F9A}" type="slidenum">
              <a:rPr lang="en-US" smtClean="0"/>
              <a:pPr/>
              <a:t>51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0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160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0766D1-EE01-47BD-B6B3-A4EEA59583A5}" type="slidenum">
              <a:rPr lang="en-US" smtClean="0"/>
              <a:pPr/>
              <a:t>52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1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161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3E8CDC-C8E2-4230-9141-E12A4694B3A4}" type="slidenum">
              <a:rPr lang="en-US" smtClean="0"/>
              <a:pPr/>
              <a:t>53</a:t>
            </a:fld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2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162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E6874D-8615-4C52-AEE3-A0D6657D74F7}" type="slidenum">
              <a:rPr lang="en-US" smtClean="0"/>
              <a:pPr/>
              <a:t>54</a:t>
            </a:fld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163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9149A4-C3D2-4178-B78C-E53C83B25823}" type="slidenum">
              <a:rPr lang="en-US" smtClean="0"/>
              <a:pPr/>
              <a:t>55</a:t>
            </a:fld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4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164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C3A0B3-AA4E-4A69-8D08-85038B072853}" type="slidenum">
              <a:rPr lang="en-US" smtClean="0"/>
              <a:pPr/>
              <a:t>56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78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207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85F210-5EBE-4B90-BEF1-B0AA1DF842DC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5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165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22DB95-E962-496C-9DB8-4E9ABD0ADD93}" type="slidenum">
              <a:rPr lang="en-US" smtClean="0"/>
              <a:pPr/>
              <a:t>57</a:t>
            </a:fld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2EB3C3-EB80-4699-8BA6-3814A89B422B}" type="slidenum">
              <a:rPr lang="en-US" smtClean="0"/>
              <a:pPr/>
              <a:t>99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103</a:t>
            </a:fld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D669E6-7A82-49EA-93A5-F6A24DB65BAA}" type="slidenum">
              <a:rPr lang="en-US" smtClean="0"/>
              <a:pPr/>
              <a:t>104</a:t>
            </a:fld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5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5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E53F97-EFAA-464C-A9A3-19FDD82F8EC7}" type="slidenum">
              <a:rPr lang="en-US" smtClean="0"/>
              <a:pPr/>
              <a:t>105</a:t>
            </a:fld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6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72C5F3-A690-4C56-B25E-81E58E36F189}" type="slidenum">
              <a:rPr lang="en-US" smtClean="0"/>
              <a:pPr/>
              <a:t>106</a:t>
            </a:fld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7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7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BC42D5-41B5-4A2D-BBC4-8E6CC264BB72}" type="slidenum">
              <a:rPr lang="en-US" smtClean="0"/>
              <a:pPr/>
              <a:t>107</a:t>
            </a:fld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8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8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7871A7-9F16-4D3B-B5BA-88D03E95A354}" type="slidenum">
              <a:rPr lang="en-US" smtClean="0"/>
              <a:pPr/>
              <a:t>108</a:t>
            </a:fld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109</a:t>
            </a:fld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110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78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207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85F210-5EBE-4B90-BEF1-B0AA1DF842DC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111</a:t>
            </a:fld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112</a:t>
            </a:fld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113</a:t>
            </a:fld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114</a:t>
            </a:fld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115</a:t>
            </a:fld>
            <a:endParaRPr 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116</a:t>
            </a:fld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117</a:t>
            </a:fld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118</a:t>
            </a:fld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119</a:t>
            </a:fld>
            <a:endParaRPr 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120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78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207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85F210-5EBE-4B90-BEF1-B0AA1DF842DC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121</a:t>
            </a:fld>
            <a:endParaRPr 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122</a:t>
            </a:fld>
            <a:endParaRPr 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D669E6-7A82-49EA-93A5-F6A24DB65BAA}" type="slidenum">
              <a:rPr lang="en-US" smtClean="0"/>
              <a:pPr/>
              <a:t>125</a:t>
            </a:fld>
            <a:endParaRPr 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D669E6-7A82-49EA-93A5-F6A24DB65BAA}" type="slidenum">
              <a:rPr lang="en-US" smtClean="0"/>
              <a:pPr/>
              <a:t>126</a:t>
            </a:fld>
            <a:endParaRPr 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D669E6-7A82-49EA-93A5-F6A24DB65BAA}" type="slidenum">
              <a:rPr lang="en-US" smtClean="0"/>
              <a:pPr/>
              <a:t>127</a:t>
            </a:fld>
            <a:endParaRPr 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D669E6-7A82-49EA-93A5-F6A24DB65BAA}" type="slidenum">
              <a:rPr lang="en-US" smtClean="0"/>
              <a:pPr/>
              <a:t>130</a:t>
            </a:fld>
            <a:endParaRPr 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D669E6-7A82-49EA-93A5-F6A24DB65BAA}" type="slidenum">
              <a:rPr lang="en-US" smtClean="0"/>
              <a:pPr/>
              <a:t>131</a:t>
            </a:fld>
            <a:endParaRPr 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D669E6-7A82-49EA-93A5-F6A24DB65BAA}" type="slidenum">
              <a:rPr lang="en-US" smtClean="0"/>
              <a:pPr/>
              <a:t>133</a:t>
            </a:fld>
            <a:endParaRPr 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D669E6-7A82-49EA-93A5-F6A24DB65BAA}" type="slidenum">
              <a:rPr lang="en-US" smtClean="0"/>
              <a:pPr/>
              <a:t>134</a:t>
            </a:fld>
            <a:endParaRPr 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D669E6-7A82-49EA-93A5-F6A24DB65BAA}" type="slidenum">
              <a:rPr lang="en-US" smtClean="0"/>
              <a:pPr/>
              <a:t>135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78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207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85F210-5EBE-4B90-BEF1-B0AA1DF842DC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157</a:t>
            </a:fld>
            <a:endParaRPr 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158</a:t>
            </a:fld>
            <a:endParaRPr 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159</a:t>
            </a:fld>
            <a:endParaRPr lang="en-US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160</a:t>
            </a:fld>
            <a:endParaRPr lang="en-US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161</a:t>
            </a:fld>
            <a:endParaRPr 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162</a:t>
            </a:fld>
            <a:endParaRPr lang="en-US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163</a:t>
            </a:fld>
            <a:endParaRPr lang="en-US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164</a:t>
            </a:fld>
            <a:endParaRPr lang="en-US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165</a:t>
            </a:fld>
            <a:endParaRPr lang="en-US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DD2AB-15E7-4C6C-8BC9-A775CA03691E}" type="slidenum">
              <a:rPr lang="en-US" smtClean="0"/>
              <a:pPr/>
              <a:t>166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78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207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85F210-5EBE-4B90-BEF1-B0AA1DF842DC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2281" tIns="46142" rIns="92281" bIns="46142"/>
          <a:lstStyle/>
          <a:p>
            <a:pPr eaLnBrk="1" hangingPunct="1"/>
            <a:endParaRPr lang="fr-FR" smtClean="0"/>
          </a:p>
        </p:txBody>
      </p:sp>
      <p:sp>
        <p:nvSpPr>
          <p:cNvPr id="148484" name="Slide Number Placeholder 3"/>
          <p:cNvSpPr txBox="1">
            <a:spLocks noGrp="1"/>
          </p:cNvSpPr>
          <p:nvPr/>
        </p:nvSpPr>
        <p:spPr bwMode="auto">
          <a:xfrm>
            <a:off x="3929063" y="8759825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281" tIns="46142" rIns="92281" bIns="46142" anchor="b"/>
          <a:lstStyle/>
          <a:p>
            <a:pPr algn="r" defTabSz="922338"/>
            <a:fld id="{7731C6BF-95F0-4BCD-8524-29674213E026}" type="slidenum">
              <a:rPr lang="en-US" sz="1200" b="0">
                <a:latin typeface="Arial" charset="0"/>
              </a:rPr>
              <a:pPr algn="r" defTabSz="922338"/>
              <a:t>12</a:t>
            </a:fld>
            <a:endParaRPr lang="en-US" sz="12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78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207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85F210-5EBE-4B90-BEF1-B0AA1DF842DC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6E4EA-8CE2-4268-8EE2-EB685F82B7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0BB3BF-0E8F-40A9-B2F7-A4A1C3BC24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972300" y="304800"/>
            <a:ext cx="2171700" cy="55626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362700" cy="55626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A7D1E-1460-4774-ADBD-7282F18BF2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0D6E4EA-8CE2-4268-8EE2-EB685F82B7FD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4E6E18F9-1B7C-4237-926B-9AB41553EC3B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0E878C4-484A-4CBE-80C4-7A94E2AEDE4E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6CA70BF-4982-43BD-9BF2-0AD0616A36FB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569FCAB-B4E0-432E-BABE-E1D190AE2019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20807A52-684F-47F9-B2D9-DEE2F26E4293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57200" y="6280943"/>
            <a:ext cx="2133600" cy="457200"/>
          </a:xfrm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 dirty="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C4D20A0-1E2F-4B9E-9C58-0F6D65CDD84E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E18F9-1B7C-4237-926B-9AB41553EC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2E5DB019-0720-4A26-AADC-1BC09B4D5139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972300" y="304800"/>
            <a:ext cx="2171700" cy="55626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362700" cy="55626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97A7D1E-1460-4774-ADBD-7282F18BF206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0D6E4EA-8CE2-4268-8EE2-EB685F82B7FD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4E6E18F9-1B7C-4237-926B-9AB41553EC3B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 dirty="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0E878C4-484A-4CBE-80C4-7A94E2AEDE4E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6CA70BF-4982-43BD-9BF2-0AD0616A36FB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569FCAB-B4E0-432E-BABE-E1D190AE2019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20807A52-684F-47F9-B2D9-DEE2F26E4293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57200" y="6280943"/>
            <a:ext cx="2133600" cy="457200"/>
          </a:xfrm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A71B4C51-6897-496C-8A4F-785CF2F22ECC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t>‹#›</a:t>
            </a:fld>
            <a:endParaRPr lang="en-US" sz="1200" kern="1200" dirty="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E878C4-484A-4CBE-80C4-7A94E2AEDE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C4D20A0-1E2F-4B9E-9C58-0F6D65CDD84E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2E5DB019-0720-4A26-AADC-1BC09B4D5139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972300" y="304800"/>
            <a:ext cx="2171700" cy="55626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362700" cy="55626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97A7D1E-1460-4774-ADBD-7282F18BF206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0D6E4EA-8CE2-4268-8EE2-EB685F82B7FD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4162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4E6E18F9-1B7C-4237-926B-9AB41553EC3B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411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0E878C4-484A-4CBE-80C4-7A94E2AEDE4E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8872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6CA70BF-4982-43BD-9BF2-0AD0616A36FB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6474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569FCAB-B4E0-432E-BABE-E1D190AE2019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3300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20807A52-684F-47F9-B2D9-DEE2F26E4293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9569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A70BF-4982-43BD-9BF2-0AD0616A36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57200" y="6280943"/>
            <a:ext cx="2133600" cy="457200"/>
          </a:xfrm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4366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C4D20A0-1E2F-4B9E-9C58-0F6D65CDD84E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85616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2E5DB019-0720-4A26-AADC-1BC09B4D5139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75458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5005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972300" y="304800"/>
            <a:ext cx="2171700" cy="55626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362700" cy="55626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200" kern="1200" dirty="0">
              <a:solidFill>
                <a:srgbClr val="0000B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97A7D1E-1460-4774-ADBD-7282F18BF206}" type="slidenum">
              <a:rPr lang="en-US"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6323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9FCAB-B4E0-432E-BABE-E1D190AE20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07A52-684F-47F9-B2D9-DEE2F26E42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4D20A0-1E2F-4B9E-9C58-0F6D65CDD8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DB019-0720-4A26-AADC-1BC09B4D51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emf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248400"/>
            <a:ext cx="39624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0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CCED5813-E1B4-4374-9A09-ECF5D627AAA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Symbol" pitchFamily="18" charset="2"/>
        <a:buChar char="¨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80000"/>
        <a:buFont typeface="Arial" charset="0"/>
        <a:buChar char="–"/>
        <a:defRPr sz="2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1200" dirty="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9" name="Rectangle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248400"/>
            <a:ext cx="39624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0">
                <a:solidFill>
                  <a:schemeClr val="bg2"/>
                </a:solidFill>
                <a:latin typeface="Arial" charset="0"/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kern="1200" dirty="0">
              <a:solidFill>
                <a:srgbClr val="0000BE"/>
              </a:solidFill>
              <a:ea typeface="+mn-ea"/>
              <a:cs typeface="+mn-cs"/>
            </a:endParaRPr>
          </a:p>
        </p:txBody>
      </p:sp>
      <p:sp>
        <p:nvSpPr>
          <p:cNvPr id="10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865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fld id="{CCED5813-E1B4-4374-9A09-ECF5D627AAA2}" type="slidenum">
              <a:rPr lang="en-US" kern="1200">
                <a:solidFill>
                  <a:srgbClr val="000000"/>
                </a:solidFill>
                <a:ea typeface="+mn-ea"/>
                <a:cs typeface="+mn-cs"/>
              </a:rPr>
              <a:pPr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63" y="6172200"/>
            <a:ext cx="2497137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Symbol" pitchFamily="18" charset="2"/>
        <a:buChar char="¨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80000"/>
        <a:buFont typeface="Arial" charset="0"/>
        <a:buChar char="–"/>
        <a:defRPr sz="2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9" name="Rectangle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248400"/>
            <a:ext cx="39624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0">
                <a:solidFill>
                  <a:schemeClr val="bg2"/>
                </a:solidFill>
                <a:latin typeface="Arial" charset="0"/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kern="1200" dirty="0">
              <a:solidFill>
                <a:srgbClr val="0000BE"/>
              </a:solidFill>
              <a:ea typeface="+mn-ea"/>
              <a:cs typeface="+mn-cs"/>
            </a:endParaRPr>
          </a:p>
        </p:txBody>
      </p:sp>
      <p:sp>
        <p:nvSpPr>
          <p:cNvPr id="10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80943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fld id="{CCED5813-E1B4-4374-9A09-ECF5D627AAA2}" type="slidenum">
              <a:rPr lang="en-US" kern="1200">
                <a:solidFill>
                  <a:srgbClr val="000000"/>
                </a:solidFill>
                <a:ea typeface="+mn-ea"/>
                <a:cs typeface="+mn-cs"/>
              </a:rPr>
              <a:pPr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63" y="6172200"/>
            <a:ext cx="2497137" cy="67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Symbol" pitchFamily="18" charset="2"/>
        <a:buChar char="¨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80000"/>
        <a:buFont typeface="Arial" charset="0"/>
        <a:buChar char="–"/>
        <a:defRPr sz="2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9" name="Rectangle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248400"/>
            <a:ext cx="39624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0">
                <a:solidFill>
                  <a:schemeClr val="bg2"/>
                </a:solidFill>
                <a:latin typeface="Arial" charset="0"/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kern="1200" dirty="0">
              <a:solidFill>
                <a:srgbClr val="0000BE"/>
              </a:solidFill>
              <a:ea typeface="+mn-ea"/>
              <a:cs typeface="+mn-cs"/>
            </a:endParaRPr>
          </a:p>
        </p:txBody>
      </p:sp>
      <p:sp>
        <p:nvSpPr>
          <p:cNvPr id="10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92056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fld id="{CCED5813-E1B4-4374-9A09-ECF5D627AAA2}" type="slidenum">
              <a:rPr lang="en-US" kern="1200">
                <a:solidFill>
                  <a:srgbClr val="000000"/>
                </a:solidFill>
                <a:ea typeface="+mn-ea"/>
                <a:cs typeface="+mn-cs"/>
              </a:rPr>
              <a:pPr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475" y="6183313"/>
            <a:ext cx="2295525" cy="67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851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Gill Sans M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Symbol" pitchFamily="18" charset="2"/>
        <a:buChar char="¨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80000"/>
        <a:buFont typeface="Arial" charset="0"/>
        <a:buChar char="–"/>
        <a:defRPr sz="2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0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0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0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0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0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0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0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0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0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0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0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0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0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0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0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0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0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0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0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0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0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0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0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0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0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0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0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0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0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0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0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0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0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0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0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0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0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0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0.w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9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66800" y="1447800"/>
            <a:ext cx="7010400" cy="2209800"/>
          </a:xfrm>
        </p:spPr>
        <p:txBody>
          <a:bodyPr/>
          <a:lstStyle/>
          <a:p>
            <a:pPr algn="ctr" eaLnBrk="1" hangingPunct="1"/>
            <a:r>
              <a:rPr lang="en-US" sz="4200" dirty="0" smtClean="0"/>
              <a:t>Information Theory For Data Management</a:t>
            </a:r>
          </a:p>
        </p:txBody>
      </p:sp>
      <p:sp>
        <p:nvSpPr>
          <p:cNvPr id="2051" name="Rectangle 6"/>
          <p:cNvSpPr>
            <a:spLocks noChangeArrowheads="1"/>
          </p:cNvSpPr>
          <p:nvPr/>
        </p:nvSpPr>
        <p:spPr bwMode="auto">
          <a:xfrm>
            <a:off x="2133600" y="3548063"/>
            <a:ext cx="5029200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110000"/>
              </a:lnSpc>
              <a:spcBef>
                <a:spcPct val="20000"/>
              </a:spcBef>
              <a:buClr>
                <a:schemeClr val="bg2"/>
              </a:buClr>
              <a:buFont typeface="Symbol" pitchFamily="18" charset="2"/>
              <a:buNone/>
            </a:pPr>
            <a:r>
              <a:rPr lang="en-US" sz="3200" dirty="0" err="1">
                <a:solidFill>
                  <a:srgbClr val="CC3300"/>
                </a:solidFill>
              </a:rPr>
              <a:t>Divesh</a:t>
            </a:r>
            <a:r>
              <a:rPr lang="en-US" sz="3200" dirty="0">
                <a:solidFill>
                  <a:srgbClr val="CC3300"/>
                </a:solidFill>
              </a:rPr>
              <a:t> </a:t>
            </a:r>
            <a:r>
              <a:rPr lang="en-US" sz="3200" dirty="0" err="1" smtClean="0">
                <a:solidFill>
                  <a:srgbClr val="CC3300"/>
                </a:solidFill>
              </a:rPr>
              <a:t>Srivastava</a:t>
            </a:r>
            <a:endParaRPr lang="en-US" sz="3200" dirty="0" smtClean="0">
              <a:solidFill>
                <a:srgbClr val="CC3300"/>
              </a:solidFill>
            </a:endParaRPr>
          </a:p>
          <a:p>
            <a:pPr algn="ctr">
              <a:lnSpc>
                <a:spcPct val="110000"/>
              </a:lnSpc>
              <a:spcBef>
                <a:spcPct val="20000"/>
              </a:spcBef>
              <a:buClr>
                <a:schemeClr val="bg2"/>
              </a:buClr>
              <a:buFont typeface="Symbol" pitchFamily="18" charset="2"/>
              <a:buNone/>
            </a:pPr>
            <a:r>
              <a:rPr lang="en-US" sz="3200" dirty="0" smtClean="0">
                <a:solidFill>
                  <a:srgbClr val="CC3300"/>
                </a:solidFill>
              </a:rPr>
              <a:t>AT&amp;T          Labs-Research</a:t>
            </a:r>
            <a:endParaRPr lang="en-US" sz="3200" dirty="0">
              <a:solidFill>
                <a:srgbClr val="CC3300"/>
              </a:solidFill>
            </a:endParaRPr>
          </a:p>
        </p:txBody>
      </p:sp>
      <p:pic>
        <p:nvPicPr>
          <p:cNvPr id="2052" name="Picture 159" descr="C:\Documents and Settings\divesh\Desktop\shannon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4114800"/>
            <a:ext cx="609600" cy="839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4191000" y="585722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汇报人</a:t>
            </a:r>
            <a:r>
              <a:rPr lang="zh-CN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：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邹立达</a:t>
            </a:r>
            <a:endParaRPr lang="en-US" altLang="zh-CN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时间：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2011</a:t>
            </a:r>
            <a:r>
              <a:rPr lang="zh-CN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年</a:t>
            </a:r>
            <a:r>
              <a:rPr lang="en-US" altLang="zh-CN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9</a:t>
            </a:r>
            <a:r>
              <a:rPr lang="zh-CN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月</a:t>
            </a:r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Entropy of a Column: Information – Take 2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Entropy ≈ average length of shortest description of X in bits</a:t>
            </a:r>
          </a:p>
          <a:p>
            <a:pPr lvl="1" eaLnBrk="1" hangingPunct="1"/>
            <a:r>
              <a:rPr lang="en-US" dirty="0" smtClean="0"/>
              <a:t>Connection to </a:t>
            </a:r>
            <a:r>
              <a:rPr lang="en-US" dirty="0" smtClean="0">
                <a:solidFill>
                  <a:srgbClr val="00B0F0"/>
                </a:solidFill>
              </a:rPr>
              <a:t>Huffman coding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Huffman code of X:</a:t>
            </a:r>
          </a:p>
          <a:p>
            <a:pPr lvl="1" eaLnBrk="1" hangingPunct="1"/>
            <a:r>
              <a:rPr lang="en-US" dirty="0" smtClean="0"/>
              <a:t>Code for x1: 0</a:t>
            </a:r>
          </a:p>
          <a:p>
            <a:pPr lvl="1" eaLnBrk="1" hangingPunct="1"/>
            <a:r>
              <a:rPr lang="en-US" dirty="0" smtClean="0"/>
              <a:t>Code for x2: 10</a:t>
            </a:r>
          </a:p>
          <a:p>
            <a:pPr lvl="1" eaLnBrk="1" hangingPunct="1"/>
            <a:r>
              <a:rPr lang="en-US" dirty="0" smtClean="0"/>
              <a:t>Code for x3: 110</a:t>
            </a:r>
          </a:p>
          <a:p>
            <a:pPr lvl="1" eaLnBrk="1" hangingPunct="1"/>
            <a:r>
              <a:rPr lang="en-US" dirty="0" smtClean="0"/>
              <a:t>Code for x4: 111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Average length of shortest description = 1.75; H(X) = 1.75</a:t>
            </a:r>
          </a:p>
        </p:txBody>
      </p:sp>
      <p:graphicFrame>
        <p:nvGraphicFramePr>
          <p:cNvPr id="10" name="Group 153"/>
          <p:cNvGraphicFramePr>
            <a:graphicFrameLocks noGrp="1"/>
          </p:cNvGraphicFramePr>
          <p:nvPr/>
        </p:nvGraphicFramePr>
        <p:xfrm>
          <a:off x="6553200" y="3124200"/>
          <a:ext cx="1752600" cy="1524000"/>
        </p:xfrm>
        <a:graphic>
          <a:graphicData uri="http://schemas.openxmlformats.org/drawingml/2006/table">
            <a:tbl>
              <a:tblPr/>
              <a:tblGrid>
                <a:gridCol w="384082"/>
                <a:gridCol w="684259"/>
                <a:gridCol w="684259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3.0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3.0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Outline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Motivation</a:t>
            </a:r>
          </a:p>
          <a:p>
            <a:pPr lvl="1"/>
            <a:r>
              <a:rPr lang="en-US" dirty="0" smtClean="0"/>
              <a:t>Why does copy detection matter?</a:t>
            </a:r>
            <a:endParaRPr lang="en-US" dirty="0" smtClean="0">
              <a:sym typeface="Wingdings" pitchFamily="2" charset="2"/>
            </a:endParaRPr>
          </a:p>
          <a:p>
            <a:pPr lvl="1"/>
            <a:r>
              <a:rPr lang="en-US" dirty="0" smtClean="0">
                <a:sym typeface="Wingdings" pitchFamily="2" charset="2"/>
              </a:rPr>
              <a:t>Examples of copying, not copying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Copy detection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In documents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In software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In databases</a:t>
            </a:r>
          </a:p>
          <a:p>
            <a:endParaRPr 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4E6E18F9-1B7C-4237-926B-9AB41553EC3B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100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Does Copy Detection Matter?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altLang="zh-CN" dirty="0" smtClean="0"/>
          </a:p>
          <a:p>
            <a:pPr lvl="0"/>
            <a:r>
              <a:rPr lang="en-US" altLang="zh-CN" dirty="0" smtClean="0">
                <a:solidFill>
                  <a:srgbClr val="00B0F0"/>
                </a:solidFill>
              </a:rPr>
              <a:t>Protecting </a:t>
            </a:r>
            <a:r>
              <a:rPr lang="en-US" altLang="zh-CN" dirty="0">
                <a:solidFill>
                  <a:srgbClr val="00B0F0"/>
                </a:solidFill>
              </a:rPr>
              <a:t>rights </a:t>
            </a:r>
            <a:r>
              <a:rPr lang="en-US" altLang="zh-CN" dirty="0"/>
              <a:t>of data </a:t>
            </a:r>
            <a:r>
              <a:rPr lang="en-US" altLang="zh-CN" dirty="0" smtClean="0"/>
              <a:t>providers</a:t>
            </a:r>
          </a:p>
          <a:p>
            <a:pPr lvl="0"/>
            <a:endParaRPr lang="en-US" altLang="zh-CN" dirty="0" smtClean="0"/>
          </a:p>
          <a:p>
            <a:r>
              <a:rPr lang="en-US" altLang="zh-CN" dirty="0">
                <a:solidFill>
                  <a:srgbClr val="00B0F0"/>
                </a:solidFill>
              </a:rPr>
              <a:t>Detecting plagiarism </a:t>
            </a:r>
            <a:r>
              <a:rPr lang="en-US" altLang="zh-CN" dirty="0"/>
              <a:t>in reviews, </a:t>
            </a:r>
            <a:r>
              <a:rPr lang="en-US" altLang="zh-CN" dirty="0" smtClean="0"/>
              <a:t>ratings</a:t>
            </a:r>
          </a:p>
          <a:p>
            <a:endParaRPr lang="en-US" altLang="zh-CN" dirty="0"/>
          </a:p>
          <a:p>
            <a:r>
              <a:rPr lang="en-US" dirty="0" smtClean="0"/>
              <a:t>We ourselves use “copy-paste-modify” very frequently</a:t>
            </a:r>
          </a:p>
          <a:p>
            <a:pPr lvl="1"/>
            <a:r>
              <a:rPr lang="en-US" dirty="0" smtClean="0"/>
              <a:t>Extensively used in the preparation of these slides </a:t>
            </a:r>
            <a:r>
              <a:rPr lang="en-US" dirty="0" smtClean="0">
                <a:sym typeface="Wingdings" pitchFamily="2" charset="2"/>
              </a:rPr>
              <a:t>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Changes to a copy → consistently propagate to other copies</a:t>
            </a:r>
          </a:p>
          <a:p>
            <a:pPr lvl="1"/>
            <a:endParaRPr lang="en-US" dirty="0" smtClean="0">
              <a:sym typeface="Wingdings" pitchFamily="2" charset="2"/>
            </a:endParaRPr>
          </a:p>
          <a:p>
            <a:r>
              <a:rPr lang="en-US" dirty="0" smtClean="0"/>
              <a:t>Focus of this tutorial: documents, software, databases</a:t>
            </a:r>
          </a:p>
          <a:p>
            <a:pPr lvl="1"/>
            <a:r>
              <a:rPr lang="en-US" dirty="0" smtClean="0"/>
              <a:t>Exclude images, audio, video …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4E6E18F9-1B7C-4237-926B-9AB41553EC3B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101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Plagiarism Detection in Tests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Plagiarized essays or portions of essays</a:t>
            </a:r>
          </a:p>
          <a:p>
            <a:pPr lvl="1"/>
            <a:r>
              <a:rPr lang="en-US" dirty="0" smtClean="0"/>
              <a:t>Copy detection in </a:t>
            </a:r>
            <a:r>
              <a:rPr lang="en-US" dirty="0" smtClean="0">
                <a:solidFill>
                  <a:srgbClr val="00B0F0"/>
                </a:solidFill>
              </a:rPr>
              <a:t>documents</a:t>
            </a:r>
            <a:endParaRPr lang="en-US" dirty="0" smtClean="0">
              <a:solidFill>
                <a:srgbClr val="00B0F0"/>
              </a:solidFill>
              <a:sym typeface="Wingdings" pitchFamily="2" charset="2"/>
            </a:endParaRP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Plagiarized programming assignments</a:t>
            </a:r>
          </a:p>
          <a:p>
            <a:pPr lvl="1"/>
            <a:r>
              <a:rPr lang="en-US" dirty="0" smtClean="0"/>
              <a:t>Copy detection in </a:t>
            </a:r>
            <a:r>
              <a:rPr lang="en-US" dirty="0" smtClean="0">
                <a:solidFill>
                  <a:srgbClr val="00B0F0"/>
                </a:solidFill>
              </a:rPr>
              <a:t>software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Plagiarized answers to factual questions</a:t>
            </a:r>
          </a:p>
          <a:p>
            <a:pPr lvl="1"/>
            <a:r>
              <a:rPr lang="en-US" dirty="0" smtClean="0"/>
              <a:t>Copy detection in </a:t>
            </a:r>
            <a:r>
              <a:rPr lang="en-US" dirty="0" smtClean="0">
                <a:solidFill>
                  <a:srgbClr val="00B0F0"/>
                </a:solidFill>
              </a:rPr>
              <a:t>databases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4E6E18F9-1B7C-4237-926B-9AB41553EC3B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102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Documents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295400" y="1676400"/>
          <a:ext cx="5883593" cy="23774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883593"/>
              </a:tblGrid>
              <a:tr h="77216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President</a:t>
                      </a:r>
                      <a:r>
                        <a:rPr lang="en-US" b="1" baseline="0" dirty="0" smtClean="0"/>
                        <a:t> Bush said Thursday that his administration would not deal with Hamas, the militant group that scored a decisive victory in this week’s Palestinian elections, if it continues to pursue the destruction of Israel.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2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President</a:t>
                      </a:r>
                      <a:r>
                        <a:rPr lang="en-US" b="1" baseline="0" dirty="0" smtClean="0"/>
                        <a:t> Bush said </a:t>
                      </a:r>
                      <a:r>
                        <a:rPr lang="en-US" sz="1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b="1" baseline="0" dirty="0" smtClean="0"/>
                        <a:t>Thursday that his administration would not deal with Hamas, the militant group that scored a decisive victory in this week’s Palestinian elections, if it continues to pursue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Israel’s destruction</a:t>
                      </a:r>
                      <a:r>
                        <a:rPr lang="en-US" b="1" baseline="0" dirty="0" smtClean="0"/>
                        <a:t>.</a:t>
                      </a:r>
                      <a:endParaRPr lang="en-US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103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Documents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295400" y="1676400"/>
          <a:ext cx="6629401" cy="23774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883593"/>
                <a:gridCol w="745808"/>
              </a:tblGrid>
              <a:tr h="772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President</a:t>
                      </a:r>
                      <a:r>
                        <a:rPr lang="en-US" b="1" baseline="0" dirty="0" smtClean="0"/>
                        <a:t> Bush said Thursday that his administration would not deal with Hamas, the militant group that scored a decisive victory in this week’s Palestinian elections, if it continues to pursue the destruction of Israel.</a:t>
                      </a:r>
                      <a:endParaRPr lang="en-US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2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President</a:t>
                      </a:r>
                      <a:r>
                        <a:rPr lang="en-US" b="1" baseline="0" dirty="0" smtClean="0"/>
                        <a:t> Bush said </a:t>
                      </a:r>
                      <a:r>
                        <a:rPr lang="en-US" sz="1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b="1" baseline="0" dirty="0" smtClean="0"/>
                        <a:t>Thursday that his administration would not deal with Hamas, the militant group that scored a decisive victory in this week’s Palestinian elections, if it continues to pursue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Israel’s destruction</a:t>
                      </a:r>
                      <a:r>
                        <a:rPr lang="en-US" b="1" baseline="0" dirty="0" smtClean="0"/>
                        <a:t>.</a:t>
                      </a:r>
                      <a:endParaRPr lang="en-US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4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Wingdings" pitchFamily="2" charset="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Near-duplicate of original document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Minor edits to the original document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lang="en-US" sz="2200" b="0" kern="0" noProof="0" dirty="0" smtClean="0">
                <a:latin typeface="+mn-lt"/>
              </a:rPr>
              <a:t>Comparison of document checksums is inadequate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104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Documents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295400" y="1676400"/>
          <a:ext cx="5883593" cy="23774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883593"/>
              </a:tblGrid>
              <a:tr h="77216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President</a:t>
                      </a:r>
                      <a:r>
                        <a:rPr lang="en-US" b="1" baseline="0" dirty="0" smtClean="0"/>
                        <a:t> Bush said Thursday that his administration would not deal with Hamas, the militant group that scored a decisive victory in this week’s Palestinian elections, if it continues to pursue the destruction of Israel.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216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The 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landslide</a:t>
                      </a:r>
                      <a:r>
                        <a:rPr lang="en-US" b="1" dirty="0" smtClean="0"/>
                        <a:t> victory by</a:t>
                      </a:r>
                      <a:r>
                        <a:rPr lang="en-US" b="1" baseline="0" dirty="0" smtClean="0"/>
                        <a:t> the militant group Hamas in this week’s Palestinian elections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threatens President Bush’s quest for peace in the Middle East and underscores the perils of his push for democracy</a:t>
                      </a:r>
                      <a:r>
                        <a:rPr lang="en-US" b="1" baseline="0" dirty="0" smtClean="0"/>
                        <a:t>.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105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Documents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295400" y="1676400"/>
          <a:ext cx="6629401" cy="23774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883593"/>
                <a:gridCol w="745808"/>
              </a:tblGrid>
              <a:tr h="77216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President</a:t>
                      </a:r>
                      <a:r>
                        <a:rPr lang="en-US" b="1" baseline="0" dirty="0" smtClean="0"/>
                        <a:t> Bush said Thursday that his administration would not deal with Hamas, the militant group that scored a decisive victory in this week’s Palestinian elections, if it continues to pursue the destruction of Israel.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216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The 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landslide</a:t>
                      </a:r>
                      <a:r>
                        <a:rPr lang="en-US" b="1" dirty="0" smtClean="0"/>
                        <a:t> victory by</a:t>
                      </a:r>
                      <a:r>
                        <a:rPr lang="en-US" b="1" baseline="0" dirty="0" smtClean="0"/>
                        <a:t> the militant group Hamas in this week’s Palestinian elections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threatens President Bush’s quest for peace in the Middle East and underscores the perils of his push for democracy</a:t>
                      </a:r>
                      <a:r>
                        <a:rPr lang="en-US" b="1" baseline="0" dirty="0" smtClean="0"/>
                        <a:t>.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4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Wingdings" pitchFamily="2" charset="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Topical similarity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Not a good answer for</a:t>
            </a:r>
            <a:r>
              <a:rPr kumimoji="0" lang="en-US" sz="2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copy detection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lang="en-US" sz="2200" b="0" kern="0" baseline="0" dirty="0" smtClean="0">
                <a:latin typeface="+mn-lt"/>
              </a:rPr>
              <a:t>Fine</a:t>
            </a:r>
            <a:r>
              <a:rPr lang="en-US" sz="2200" b="0" kern="0" dirty="0" smtClean="0">
                <a:latin typeface="+mn-lt"/>
              </a:rPr>
              <a:t> answer for IR style query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106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Documents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295400" y="1676400"/>
          <a:ext cx="5883593" cy="23774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883593"/>
              </a:tblGrid>
              <a:tr h="77216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President</a:t>
                      </a:r>
                      <a:r>
                        <a:rPr lang="en-US" b="1" baseline="0" dirty="0" smtClean="0"/>
                        <a:t> Bush said Thursday that his administration would not deal with Hamas, the militant group that scored a decisive victory in this week’s Palestinian elections, if it continues to pursue the destruction of Israel.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216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President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Bush said Thursday that his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United States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will not deal with Hamas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until it renounces its aim to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destroy Israel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and reflected on the meaning of Wednesday’s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Palestinian elections.</a:t>
                      </a:r>
                      <a:endParaRPr lang="en-US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107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Documents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295400" y="1676400"/>
          <a:ext cx="6629401" cy="23774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883593"/>
                <a:gridCol w="745808"/>
              </a:tblGrid>
              <a:tr h="77216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President</a:t>
                      </a:r>
                      <a:r>
                        <a:rPr lang="en-US" b="1" baseline="0" dirty="0" smtClean="0"/>
                        <a:t> Bush said Thursday that his administration would not deal with Hamas, the militant group that scored a decisive victory in this week’s Palestinian elections, if it continues to pursue the destruction of Israel.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216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President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Bush said Thursday that his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United States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will not deal with Hamas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until it renounces its aim to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destroy Israel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and reflected on the meaning of Wednesday’s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Palestinian elections.</a:t>
                      </a:r>
                      <a:endParaRPr lang="en-US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4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Wingdings" pitchFamily="2" charset="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reuse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Restatement of original document with reformulations, additions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108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Software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0" y="1676400"/>
          <a:ext cx="5257800" cy="20116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67000"/>
                <a:gridCol w="2590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void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sumProd</a:t>
                      </a:r>
                      <a:r>
                        <a:rPr lang="en-US" b="1" baseline="0" dirty="0" smtClean="0"/>
                        <a:t>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n) {</a:t>
                      </a:r>
                    </a:p>
                    <a:p>
                      <a:r>
                        <a:rPr lang="en-US" b="1" baseline="0" dirty="0" smtClean="0"/>
                        <a:t>float sum = 0.0;</a:t>
                      </a:r>
                    </a:p>
                    <a:p>
                      <a:r>
                        <a:rPr lang="en-US" b="1" baseline="0" dirty="0" smtClean="0"/>
                        <a:t>float prod = 1.0;</a:t>
                      </a:r>
                    </a:p>
                    <a:p>
                      <a:r>
                        <a:rPr lang="en-US" b="1" baseline="0" dirty="0" smtClean="0"/>
                        <a:t>for 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 = 1;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 &lt;= n;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++)</a:t>
                      </a:r>
                    </a:p>
                    <a:p>
                      <a:r>
                        <a:rPr lang="en-US" b="1" baseline="0" dirty="0" smtClean="0"/>
                        <a:t>      { sum = sum +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;</a:t>
                      </a:r>
                    </a:p>
                    <a:p>
                      <a:r>
                        <a:rPr lang="en-US" b="1" baseline="0" dirty="0" smtClean="0"/>
                        <a:t>        prod = prod *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; } </a:t>
                      </a:r>
                      <a:r>
                        <a:rPr lang="en-US" b="1" baseline="0" dirty="0" err="1" smtClean="0"/>
                        <a:t>foo</a:t>
                      </a:r>
                      <a:r>
                        <a:rPr lang="en-US" b="1" baseline="0" dirty="0" smtClean="0"/>
                        <a:t>(sum, prod); }</a:t>
                      </a:r>
                      <a:endParaRPr lang="en-US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smtClean="0"/>
                        <a:t>void </a:t>
                      </a:r>
                      <a:r>
                        <a:rPr lang="en-US" b="1" smtClean="0">
                          <a:solidFill>
                            <a:srgbClr val="FF0000"/>
                          </a:solidFill>
                        </a:rPr>
                        <a:t>sP</a:t>
                      </a:r>
                      <a:r>
                        <a:rPr lang="en-US" b="1" smtClean="0"/>
                        <a:t>(int</a:t>
                      </a:r>
                      <a:r>
                        <a:rPr lang="en-US" b="1" baseline="0" smtClean="0"/>
                        <a:t> n) {</a:t>
                      </a:r>
                    </a:p>
                    <a:p>
                      <a:r>
                        <a:rPr lang="en-US" b="1" baseline="0" smtClean="0"/>
                        <a:t>float </a:t>
                      </a:r>
                      <a:r>
                        <a:rPr lang="en-US" b="1" baseline="0" smtClean="0">
                          <a:solidFill>
                            <a:srgbClr val="FF0000"/>
                          </a:solidFill>
                        </a:rPr>
                        <a:t>s</a:t>
                      </a:r>
                      <a:r>
                        <a:rPr lang="en-US" b="1" baseline="0" smtClean="0"/>
                        <a:t> = 0.0;</a:t>
                      </a:r>
                    </a:p>
                    <a:p>
                      <a:r>
                        <a:rPr lang="en-US" b="1" baseline="0" smtClean="0"/>
                        <a:t>float </a:t>
                      </a:r>
                      <a:r>
                        <a:rPr lang="en-US" b="1" baseline="0" smtClean="0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b="1" baseline="0" smtClean="0"/>
                        <a:t> = 1.0;</a:t>
                      </a:r>
                    </a:p>
                    <a:p>
                      <a:r>
                        <a:rPr lang="en-US" b="1" baseline="0" smtClean="0"/>
                        <a:t>for (int </a:t>
                      </a:r>
                      <a:r>
                        <a:rPr lang="en-US" b="1" baseline="0" smtClean="0">
                          <a:solidFill>
                            <a:srgbClr val="FF0000"/>
                          </a:solidFill>
                        </a:rPr>
                        <a:t>j</a:t>
                      </a:r>
                      <a:r>
                        <a:rPr lang="en-US" b="1" baseline="0" smtClean="0"/>
                        <a:t> = 1; </a:t>
                      </a:r>
                      <a:r>
                        <a:rPr lang="en-US" b="1" baseline="0" smtClean="0">
                          <a:solidFill>
                            <a:srgbClr val="FF0000"/>
                          </a:solidFill>
                        </a:rPr>
                        <a:t>j</a:t>
                      </a:r>
                      <a:r>
                        <a:rPr lang="en-US" b="1" baseline="0" smtClean="0"/>
                        <a:t> &lt;= n; </a:t>
                      </a:r>
                      <a:r>
                        <a:rPr lang="en-US" b="1" baseline="0" smtClean="0">
                          <a:solidFill>
                            <a:srgbClr val="FF0000"/>
                          </a:solidFill>
                        </a:rPr>
                        <a:t>j</a:t>
                      </a:r>
                      <a:r>
                        <a:rPr lang="en-US" b="1" baseline="0" smtClean="0"/>
                        <a:t>++)</a:t>
                      </a:r>
                    </a:p>
                    <a:p>
                      <a:r>
                        <a:rPr lang="en-US" b="1" baseline="0" smtClean="0"/>
                        <a:t>      { </a:t>
                      </a:r>
                      <a:r>
                        <a:rPr lang="en-US" b="1" baseline="0" smtClean="0">
                          <a:solidFill>
                            <a:srgbClr val="FF0000"/>
                          </a:solidFill>
                        </a:rPr>
                        <a:t>s</a:t>
                      </a:r>
                      <a:r>
                        <a:rPr lang="en-US" b="1" baseline="0" smtClean="0"/>
                        <a:t> = </a:t>
                      </a:r>
                      <a:r>
                        <a:rPr lang="en-US" b="1" baseline="0" smtClean="0">
                          <a:solidFill>
                            <a:srgbClr val="FF0000"/>
                          </a:solidFill>
                        </a:rPr>
                        <a:t>s</a:t>
                      </a:r>
                      <a:r>
                        <a:rPr lang="en-US" b="1" baseline="0" smtClean="0"/>
                        <a:t> + </a:t>
                      </a:r>
                      <a:r>
                        <a:rPr lang="en-US" b="1" baseline="0" smtClean="0">
                          <a:solidFill>
                            <a:srgbClr val="FF0000"/>
                          </a:solidFill>
                        </a:rPr>
                        <a:t>j</a:t>
                      </a:r>
                      <a:r>
                        <a:rPr lang="en-US" b="1" baseline="0" smtClean="0"/>
                        <a:t>;</a:t>
                      </a:r>
                    </a:p>
                    <a:p>
                      <a:r>
                        <a:rPr lang="en-US" b="1" baseline="0" smtClean="0"/>
                        <a:t>        </a:t>
                      </a:r>
                      <a:r>
                        <a:rPr lang="en-US" b="1" baseline="0" smtClean="0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b="1" baseline="0" smtClean="0"/>
                        <a:t> = </a:t>
                      </a:r>
                      <a:r>
                        <a:rPr lang="en-US" b="1" baseline="0" smtClean="0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b="1" baseline="0" smtClean="0"/>
                        <a:t> *</a:t>
                      </a:r>
                      <a:r>
                        <a:rPr lang="en-US" b="1" baseline="0" smtClean="0">
                          <a:solidFill>
                            <a:srgbClr val="FF0000"/>
                          </a:solidFill>
                        </a:rPr>
                        <a:t>j</a:t>
                      </a:r>
                      <a:r>
                        <a:rPr lang="en-US" b="1" baseline="0" smtClean="0"/>
                        <a:t>; }</a:t>
                      </a:r>
                    </a:p>
                    <a:p>
                      <a:r>
                        <a:rPr lang="en-US" b="1" baseline="0" smtClean="0">
                          <a:solidFill>
                            <a:schemeClr val="tx1"/>
                          </a:solidFill>
                        </a:rPr>
                        <a:t>foo</a:t>
                      </a:r>
                      <a:r>
                        <a:rPr lang="en-US" b="1" baseline="0" smtClean="0">
                          <a:solidFill>
                            <a:srgbClr val="FF0000"/>
                          </a:solidFill>
                        </a:rPr>
                        <a:t>(s, p)</a:t>
                      </a:r>
                      <a:r>
                        <a:rPr lang="en-US" b="1" baseline="0" smtClean="0">
                          <a:solidFill>
                            <a:schemeClr val="tx1"/>
                          </a:solidFill>
                        </a:rPr>
                        <a:t>;</a:t>
                      </a:r>
                      <a:r>
                        <a:rPr lang="en-US" b="1" baseline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b="1" baseline="0" smtClean="0"/>
                        <a:t>}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109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Entropy of a Column: Properties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h(x) = log</a:t>
            </a:r>
            <a:r>
              <a:rPr lang="en-US" baseline="-25000" dirty="0" smtClean="0"/>
              <a:t>2</a:t>
            </a:r>
            <a:r>
              <a:rPr lang="en-US" dirty="0" smtClean="0"/>
              <a:t>(1/p(x)); entropy H(X) = ∑</a:t>
            </a:r>
            <a:r>
              <a:rPr lang="en-US" baseline="-25000" dirty="0" smtClean="0"/>
              <a:t>X=x</a:t>
            </a:r>
            <a:r>
              <a:rPr lang="en-US" dirty="0" smtClean="0"/>
              <a:t> p(x)*h(x)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Properties:</a:t>
            </a:r>
          </a:p>
          <a:p>
            <a:pPr lvl="1" eaLnBrk="1" hangingPunct="1"/>
            <a:r>
              <a:rPr lang="en-US" dirty="0" smtClean="0"/>
              <a:t>H(X) ≥ 0; </a:t>
            </a:r>
            <a:r>
              <a:rPr lang="en-US" dirty="0" smtClean="0">
                <a:solidFill>
                  <a:srgbClr val="00B0F0"/>
                </a:solidFill>
              </a:rPr>
              <a:t>H(X) = 0 </a:t>
            </a:r>
            <a:r>
              <a:rPr lang="en-US" dirty="0" err="1" smtClean="0">
                <a:solidFill>
                  <a:srgbClr val="00B0F0"/>
                </a:solidFill>
              </a:rPr>
              <a:t>iff</a:t>
            </a:r>
            <a:r>
              <a:rPr lang="en-US" dirty="0" smtClean="0">
                <a:solidFill>
                  <a:srgbClr val="00B0F0"/>
                </a:solidFill>
              </a:rPr>
              <a:t> p(x) = 1 for some X = x</a:t>
            </a:r>
          </a:p>
          <a:p>
            <a:pPr lvl="1" eaLnBrk="1" hangingPunct="1"/>
            <a:r>
              <a:rPr lang="en-US" dirty="0" smtClean="0"/>
              <a:t>H(X) ≤ log</a:t>
            </a:r>
            <a:r>
              <a:rPr lang="en-US" baseline="-25000" dirty="0" smtClean="0"/>
              <a:t>2 </a:t>
            </a:r>
            <a:r>
              <a:rPr lang="en-US" dirty="0" smtClean="0"/>
              <a:t>(|X|); H(X) = log</a:t>
            </a:r>
            <a:r>
              <a:rPr lang="en-US" baseline="-25000" dirty="0" smtClean="0"/>
              <a:t>2 </a:t>
            </a:r>
            <a:r>
              <a:rPr lang="en-US" dirty="0" smtClean="0"/>
              <a:t>(|X|) </a:t>
            </a:r>
            <a:r>
              <a:rPr lang="en-US" dirty="0" err="1" smtClean="0"/>
              <a:t>iff</a:t>
            </a:r>
            <a:r>
              <a:rPr lang="en-US" dirty="0" smtClean="0"/>
              <a:t> p(X) is uniform over X</a:t>
            </a:r>
          </a:p>
          <a:p>
            <a:pPr lvl="1" eaLnBrk="1" hangingPunct="1"/>
            <a:r>
              <a:rPr lang="en-US" dirty="0" smtClean="0"/>
              <a:t>H(X) depends only on the distribution, not on specific values, of X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Software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0" y="1676400"/>
          <a:ext cx="6096000" cy="20116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67000"/>
                <a:gridCol w="2590800"/>
                <a:gridCol w="838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void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sumProd</a:t>
                      </a:r>
                      <a:r>
                        <a:rPr lang="en-US" b="1" baseline="0" dirty="0" smtClean="0"/>
                        <a:t>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n) {</a:t>
                      </a:r>
                    </a:p>
                    <a:p>
                      <a:r>
                        <a:rPr lang="en-US" b="1" baseline="0" dirty="0" smtClean="0"/>
                        <a:t>float sum = 0.0;</a:t>
                      </a:r>
                    </a:p>
                    <a:p>
                      <a:r>
                        <a:rPr lang="en-US" b="1" baseline="0" dirty="0" smtClean="0"/>
                        <a:t>float prod = 1.0;</a:t>
                      </a:r>
                    </a:p>
                    <a:p>
                      <a:r>
                        <a:rPr lang="en-US" b="1" baseline="0" dirty="0" smtClean="0"/>
                        <a:t>for 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 = 1;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 &lt;= n;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++)</a:t>
                      </a:r>
                    </a:p>
                    <a:p>
                      <a:r>
                        <a:rPr lang="en-US" b="1" baseline="0" dirty="0" smtClean="0"/>
                        <a:t>      { sum = sum +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;</a:t>
                      </a:r>
                    </a:p>
                    <a:p>
                      <a:r>
                        <a:rPr lang="en-US" b="1" baseline="0" dirty="0" smtClean="0"/>
                        <a:t>        prod = prod *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; } </a:t>
                      </a:r>
                      <a:r>
                        <a:rPr lang="en-US" b="1" baseline="0" dirty="0" err="1" smtClean="0"/>
                        <a:t>foo</a:t>
                      </a:r>
                      <a:r>
                        <a:rPr lang="en-US" b="1" baseline="0" dirty="0" smtClean="0"/>
                        <a:t>(sum, prod); }</a:t>
                      </a:r>
                      <a:endParaRPr lang="en-US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void </a:t>
                      </a:r>
                      <a:r>
                        <a:rPr lang="en-US" b="1" dirty="0" err="1" smtClean="0">
                          <a:solidFill>
                            <a:srgbClr val="FF0000"/>
                          </a:solidFill>
                        </a:rPr>
                        <a:t>sP</a:t>
                      </a:r>
                      <a:r>
                        <a:rPr lang="en-US" b="1" dirty="0" smtClean="0"/>
                        <a:t>(</a:t>
                      </a:r>
                      <a:r>
                        <a:rPr lang="en-US" b="1" dirty="0" err="1" smtClean="0"/>
                        <a:t>int</a:t>
                      </a:r>
                      <a:r>
                        <a:rPr lang="en-US" b="1" baseline="0" dirty="0" smtClean="0"/>
                        <a:t> n) {</a:t>
                      </a:r>
                    </a:p>
                    <a:p>
                      <a:r>
                        <a:rPr lang="en-US" b="1" baseline="0" dirty="0" smtClean="0"/>
                        <a:t>float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s</a:t>
                      </a:r>
                      <a:r>
                        <a:rPr lang="en-US" b="1" baseline="0" dirty="0" smtClean="0"/>
                        <a:t> = 0.0;</a:t>
                      </a:r>
                    </a:p>
                    <a:p>
                      <a:r>
                        <a:rPr lang="en-US" b="1" baseline="0" dirty="0" smtClean="0"/>
                        <a:t>float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b="1" baseline="0" dirty="0" smtClean="0"/>
                        <a:t> = 1.0;</a:t>
                      </a:r>
                    </a:p>
                    <a:p>
                      <a:r>
                        <a:rPr lang="en-US" b="1" baseline="0" dirty="0" smtClean="0"/>
                        <a:t>for 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j</a:t>
                      </a:r>
                      <a:r>
                        <a:rPr lang="en-US" b="1" baseline="0" dirty="0" smtClean="0"/>
                        <a:t> = 1;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j</a:t>
                      </a:r>
                      <a:r>
                        <a:rPr lang="en-US" b="1" baseline="0" dirty="0" smtClean="0"/>
                        <a:t> &lt;= n;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j</a:t>
                      </a:r>
                      <a:r>
                        <a:rPr lang="en-US" b="1" baseline="0" dirty="0" smtClean="0"/>
                        <a:t>++)</a:t>
                      </a:r>
                    </a:p>
                    <a:p>
                      <a:r>
                        <a:rPr lang="en-US" b="1" baseline="0" dirty="0" smtClean="0"/>
                        <a:t>      {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s</a:t>
                      </a:r>
                      <a:r>
                        <a:rPr lang="en-US" b="1" baseline="0" dirty="0" smtClean="0"/>
                        <a:t> =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s</a:t>
                      </a:r>
                      <a:r>
                        <a:rPr lang="en-US" b="1" baseline="0" dirty="0" smtClean="0"/>
                        <a:t> +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j</a:t>
                      </a:r>
                      <a:r>
                        <a:rPr lang="en-US" b="1" baseline="0" dirty="0" smtClean="0"/>
                        <a:t>;</a:t>
                      </a:r>
                    </a:p>
                    <a:p>
                      <a:r>
                        <a:rPr lang="en-US" b="1" baseline="0" dirty="0" smtClean="0"/>
                        <a:t>       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b="1" baseline="0" dirty="0" smtClean="0"/>
                        <a:t> =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b="1" baseline="0" dirty="0" smtClean="0"/>
                        <a:t> *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j</a:t>
                      </a:r>
                      <a:r>
                        <a:rPr lang="en-US" b="1" baseline="0" dirty="0" smtClean="0"/>
                        <a:t>; }</a:t>
                      </a:r>
                    </a:p>
                    <a:p>
                      <a:r>
                        <a:rPr lang="en-US" b="1" baseline="0" dirty="0" err="1" smtClean="0">
                          <a:solidFill>
                            <a:schemeClr val="tx1"/>
                          </a:solidFill>
                        </a:rPr>
                        <a:t>foo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(s, p)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b="1" baseline="0" dirty="0" smtClean="0"/>
                        <a:t>}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Near-duplicate of original code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lang="en-US" sz="2200" b="0" kern="0" dirty="0" smtClean="0">
                <a:latin typeface="+mn-lt"/>
              </a:rPr>
              <a:t>Renaming of variables and procedure names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At one end of the similarity spectrum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110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Software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0" y="1676400"/>
          <a:ext cx="5257800" cy="20116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67000"/>
                <a:gridCol w="2590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void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sumProd</a:t>
                      </a:r>
                      <a:r>
                        <a:rPr lang="en-US" b="1" baseline="0" dirty="0" smtClean="0"/>
                        <a:t>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n) {</a:t>
                      </a:r>
                    </a:p>
                    <a:p>
                      <a:r>
                        <a:rPr lang="en-US" b="1" baseline="0" dirty="0" smtClean="0"/>
                        <a:t>float sum = 0.0;</a:t>
                      </a:r>
                    </a:p>
                    <a:p>
                      <a:r>
                        <a:rPr lang="en-US" b="1" baseline="0" dirty="0" smtClean="0"/>
                        <a:t>float prod = 1.0;</a:t>
                      </a:r>
                    </a:p>
                    <a:p>
                      <a:r>
                        <a:rPr lang="en-US" b="1" baseline="0" dirty="0" smtClean="0"/>
                        <a:t>for 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 = 1;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 &lt;= n;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++)</a:t>
                      </a:r>
                    </a:p>
                    <a:p>
                      <a:r>
                        <a:rPr lang="en-US" b="1" baseline="0" dirty="0" smtClean="0"/>
                        <a:t>      { sum = sum +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;</a:t>
                      </a:r>
                    </a:p>
                    <a:p>
                      <a:r>
                        <a:rPr lang="en-US" b="1" baseline="0" dirty="0" smtClean="0"/>
                        <a:t>        prod = prod *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; } </a:t>
                      </a:r>
                      <a:r>
                        <a:rPr lang="en-US" b="1" baseline="0" dirty="0" err="1" smtClean="0"/>
                        <a:t>foo</a:t>
                      </a:r>
                      <a:r>
                        <a:rPr lang="en-US" b="1" baseline="0" dirty="0" smtClean="0"/>
                        <a:t>(sum, prod); }</a:t>
                      </a:r>
                      <a:endParaRPr lang="en-US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void </a:t>
                      </a:r>
                      <a:r>
                        <a:rPr lang="en-US" b="1" dirty="0" err="1" smtClean="0">
                          <a:solidFill>
                            <a:srgbClr val="FF0000"/>
                          </a:solidFill>
                        </a:rPr>
                        <a:t>sP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n) {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float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s = n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float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p = n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; 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for (</a:t>
                      </a:r>
                      <a:r>
                        <a:rPr lang="en-US" b="1" baseline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j = n; j &gt; 1; j--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     {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s = s + (j - 1)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      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p = p * (j - 1)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r>
                        <a:rPr lang="en-US" b="1" baseline="0" dirty="0" err="1" smtClean="0">
                          <a:solidFill>
                            <a:schemeClr val="tx1"/>
                          </a:solidFill>
                        </a:rPr>
                        <a:t>foo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(s, p)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; } 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111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Software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0" y="1676400"/>
          <a:ext cx="6096000" cy="20116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67000"/>
                <a:gridCol w="2590800"/>
                <a:gridCol w="838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void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sumProd</a:t>
                      </a:r>
                      <a:r>
                        <a:rPr lang="en-US" b="1" baseline="0" dirty="0" smtClean="0"/>
                        <a:t>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n) {</a:t>
                      </a:r>
                    </a:p>
                    <a:p>
                      <a:r>
                        <a:rPr lang="en-US" b="1" baseline="0" dirty="0" smtClean="0"/>
                        <a:t>float sum = 0.0;</a:t>
                      </a:r>
                    </a:p>
                    <a:p>
                      <a:r>
                        <a:rPr lang="en-US" b="1" baseline="0" dirty="0" smtClean="0"/>
                        <a:t>float prod = 1.0;</a:t>
                      </a:r>
                    </a:p>
                    <a:p>
                      <a:r>
                        <a:rPr lang="en-US" b="1" baseline="0" dirty="0" smtClean="0"/>
                        <a:t>for 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 = 1;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 &lt;= n;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++)</a:t>
                      </a:r>
                    </a:p>
                    <a:p>
                      <a:r>
                        <a:rPr lang="en-US" b="1" baseline="0" dirty="0" smtClean="0"/>
                        <a:t>      { sum = sum +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;</a:t>
                      </a:r>
                    </a:p>
                    <a:p>
                      <a:r>
                        <a:rPr lang="en-US" b="1" baseline="0" dirty="0" smtClean="0"/>
                        <a:t>        prod = prod *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; } </a:t>
                      </a:r>
                      <a:r>
                        <a:rPr lang="en-US" b="1" baseline="0" dirty="0" err="1" smtClean="0"/>
                        <a:t>foo</a:t>
                      </a:r>
                      <a:r>
                        <a:rPr lang="en-US" b="1" baseline="0" dirty="0" smtClean="0"/>
                        <a:t>(sum, prod); }</a:t>
                      </a:r>
                      <a:endParaRPr lang="en-US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void </a:t>
                      </a:r>
                      <a:r>
                        <a:rPr lang="en-US" b="1" dirty="0" err="1" smtClean="0">
                          <a:solidFill>
                            <a:srgbClr val="FF0000"/>
                          </a:solidFill>
                        </a:rPr>
                        <a:t>sP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n) {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float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s = n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float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p = n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; 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for (</a:t>
                      </a:r>
                      <a:r>
                        <a:rPr lang="en-US" b="1" baseline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j = n; j &gt; 1; j--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     {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s = s + (j - 1)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      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p = p * (j - 1)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r>
                        <a:rPr lang="en-US" b="1" baseline="0" dirty="0" err="1" smtClean="0">
                          <a:solidFill>
                            <a:schemeClr val="tx1"/>
                          </a:solidFill>
                        </a:rPr>
                        <a:t>foo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(s, p)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; } 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Has the same functionality as the original code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lang="en-US" sz="2200" b="0" kern="0" dirty="0" smtClean="0">
                <a:latin typeface="+mn-lt"/>
              </a:rPr>
              <a:t>Quite different logic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112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Software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0" y="1676400"/>
          <a:ext cx="5257800" cy="20116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67000"/>
                <a:gridCol w="2590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void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sumProd</a:t>
                      </a:r>
                      <a:r>
                        <a:rPr lang="en-US" b="1" baseline="0" dirty="0" smtClean="0"/>
                        <a:t>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n) {</a:t>
                      </a:r>
                    </a:p>
                    <a:p>
                      <a:r>
                        <a:rPr lang="en-US" b="1" baseline="0" dirty="0" smtClean="0"/>
                        <a:t>float sum = 0.0;</a:t>
                      </a:r>
                    </a:p>
                    <a:p>
                      <a:r>
                        <a:rPr lang="en-US" b="1" baseline="0" dirty="0" smtClean="0"/>
                        <a:t>float prod = 1.0;</a:t>
                      </a:r>
                    </a:p>
                    <a:p>
                      <a:r>
                        <a:rPr lang="en-US" b="1" baseline="0" dirty="0" smtClean="0"/>
                        <a:t>for 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 = 1;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 &lt;= n;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++)</a:t>
                      </a:r>
                    </a:p>
                    <a:p>
                      <a:r>
                        <a:rPr lang="en-US" b="1" baseline="0" dirty="0" smtClean="0"/>
                        <a:t>      { sum = sum +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;</a:t>
                      </a:r>
                    </a:p>
                    <a:p>
                      <a:r>
                        <a:rPr lang="en-US" b="1" baseline="0" dirty="0" smtClean="0"/>
                        <a:t>        prod = prod *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; } </a:t>
                      </a:r>
                      <a:r>
                        <a:rPr lang="en-US" b="1" baseline="0" dirty="0" err="1" smtClean="0"/>
                        <a:t>foo</a:t>
                      </a:r>
                      <a:r>
                        <a:rPr lang="en-US" b="1" baseline="0" dirty="0" smtClean="0"/>
                        <a:t>(sum, prod); }</a:t>
                      </a:r>
                      <a:endParaRPr lang="en-US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void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chemeClr val="tx1"/>
                          </a:solidFill>
                        </a:rPr>
                        <a:t>sP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n) {</a:t>
                      </a:r>
                    </a:p>
                    <a:p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float s = 0.0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</a:p>
                    <a:p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for (</a:t>
                      </a:r>
                      <a:r>
                        <a:rPr lang="en-US" b="1" baseline="0" dirty="0" err="1" smtClean="0">
                          <a:solidFill>
                            <a:srgbClr val="00B050"/>
                          </a:solidFill>
                        </a:rPr>
                        <a:t>int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j = 1; j &lt;= n; j++)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     {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if ((n + j) % 2 == 0)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           {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s = s + j;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      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else { s = s * j; }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f(s, n); }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113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Software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0" y="1676400"/>
          <a:ext cx="6096000" cy="20116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67000"/>
                <a:gridCol w="2590800"/>
                <a:gridCol w="838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void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sumProd</a:t>
                      </a:r>
                      <a:r>
                        <a:rPr lang="en-US" b="1" baseline="0" dirty="0" smtClean="0"/>
                        <a:t>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n) {</a:t>
                      </a:r>
                    </a:p>
                    <a:p>
                      <a:r>
                        <a:rPr lang="en-US" b="1" baseline="0" dirty="0" smtClean="0"/>
                        <a:t>float sum = 0.0;</a:t>
                      </a:r>
                    </a:p>
                    <a:p>
                      <a:r>
                        <a:rPr lang="en-US" b="1" baseline="0" dirty="0" smtClean="0"/>
                        <a:t>float prod = 1.0;</a:t>
                      </a:r>
                    </a:p>
                    <a:p>
                      <a:r>
                        <a:rPr lang="en-US" b="1" baseline="0" dirty="0" smtClean="0"/>
                        <a:t>for 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 = 1;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 &lt;= n;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++)</a:t>
                      </a:r>
                    </a:p>
                    <a:p>
                      <a:r>
                        <a:rPr lang="en-US" b="1" baseline="0" dirty="0" smtClean="0"/>
                        <a:t>      { sum = sum +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;</a:t>
                      </a:r>
                    </a:p>
                    <a:p>
                      <a:r>
                        <a:rPr lang="en-US" b="1" baseline="0" dirty="0" smtClean="0"/>
                        <a:t>        prod = prod *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; } </a:t>
                      </a:r>
                      <a:r>
                        <a:rPr lang="en-US" b="1" baseline="0" dirty="0" err="1" smtClean="0"/>
                        <a:t>foo</a:t>
                      </a:r>
                      <a:r>
                        <a:rPr lang="en-US" b="1" baseline="0" dirty="0" smtClean="0"/>
                        <a:t>(sum, prod); }</a:t>
                      </a:r>
                      <a:endParaRPr lang="en-US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void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chemeClr val="tx1"/>
                          </a:solidFill>
                        </a:rPr>
                        <a:t>sP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n) {</a:t>
                      </a:r>
                    </a:p>
                    <a:p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float s = 0.0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</a:p>
                    <a:p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for (</a:t>
                      </a:r>
                      <a:r>
                        <a:rPr lang="en-US" b="1" baseline="0" dirty="0" err="1" smtClean="0">
                          <a:solidFill>
                            <a:srgbClr val="00B050"/>
                          </a:solidFill>
                        </a:rPr>
                        <a:t>int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j = 1; j &lt;= n; j++)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     {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if ((n + j) % 2 == 0)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           {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s = s + j;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      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else { s = s * j; }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f(s, n); }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Code reuse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lang="en-US" sz="2200" b="0" kern="0" dirty="0" smtClean="0">
                <a:latin typeface="+mn-lt"/>
              </a:rPr>
              <a:t>Reuse of code fragments with reformulations, additions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114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Databases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76400" y="1752600"/>
          <a:ext cx="4912822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74422"/>
                <a:gridCol w="24384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George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George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2: Benjamin Franklin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2: Benjamin Franklin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Abraham Lincoln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Abraham Lincoln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William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William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43:</a:t>
                      </a:r>
                      <a:r>
                        <a:rPr lang="en-US" b="1" baseline="0" dirty="0" smtClean="0"/>
                        <a:t> Richard Cheney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43:</a:t>
                      </a:r>
                      <a:r>
                        <a:rPr lang="en-US" b="1" baseline="0" dirty="0" smtClean="0"/>
                        <a:t> Richard Cheney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Barack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Barack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115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Databases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76400" y="1752600"/>
          <a:ext cx="5370021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74422"/>
                <a:gridCol w="2438400"/>
                <a:gridCol w="45719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George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George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2: Benjamin Franklin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2: Benjamin Franklin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Abraham Lincoln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Abraham Lincoln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William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William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43:</a:t>
                      </a:r>
                      <a:r>
                        <a:rPr lang="en-US" b="1" baseline="0" dirty="0" smtClean="0"/>
                        <a:t> Richard Cheney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43:</a:t>
                      </a:r>
                      <a:r>
                        <a:rPr lang="en-US" b="1" baseline="0" dirty="0" smtClean="0"/>
                        <a:t> Richard Cheney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Barack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Barack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¨"/>
              <a:tabLst/>
              <a:defRPr/>
            </a:pPr>
            <a:r>
              <a:rPr lang="en-US" sz="2400" b="0" kern="0" dirty="0" smtClean="0">
                <a:latin typeface="+mn-lt"/>
              </a:rPr>
              <a:t>Copying likely between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</a:t>
            </a:r>
            <a:r>
              <a:rPr lang="en-US" sz="2400" b="0" kern="0" baseline="-25000" dirty="0" smtClean="0">
                <a:latin typeface="+mn-lt"/>
              </a:rPr>
              <a:t>1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S</a:t>
            </a:r>
            <a:r>
              <a:rPr kumimoji="0" lang="en-US" sz="2400" b="0" i="0" u="none" strike="noStrike" kern="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116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Databases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76400" y="1752600"/>
          <a:ext cx="5791199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81943"/>
                <a:gridCol w="2406732"/>
                <a:gridCol w="451262"/>
                <a:gridCol w="45126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George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George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2: Benjamin Franklin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2: Benjamin Franklin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3: Abraham Lincoln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3: Abraham Lincoln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William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William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43: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Richard Cheney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43: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Richard Cheney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Barack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Barack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/>
              <a:t>Copying likely between S</a:t>
            </a:r>
            <a:r>
              <a:rPr lang="en-US" sz="2400" b="0" kern="0" baseline="-25000" dirty="0" smtClean="0"/>
              <a:t>1</a:t>
            </a:r>
            <a:r>
              <a:rPr lang="en-US" sz="2400" b="0" kern="0" dirty="0" smtClean="0"/>
              <a:t> and S</a:t>
            </a:r>
            <a:r>
              <a:rPr lang="en-US" sz="2400" b="0" kern="0" baseline="-25000" dirty="0" smtClean="0"/>
              <a:t>2</a:t>
            </a:r>
            <a:r>
              <a:rPr lang="en-US" sz="2400" b="0" kern="0" dirty="0" smtClean="0"/>
              <a:t> if they share many false values</a:t>
            </a:r>
            <a:endParaRPr lang="en-US" sz="2400" b="0" kern="0" baseline="-25000" dirty="0" smtClean="0"/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Independent sources → low probability of sharing a false value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117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Databases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76400" y="1752600"/>
          <a:ext cx="5339937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81943"/>
                <a:gridCol w="2406732"/>
                <a:gridCol w="45126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George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George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2: Benjamin Franklin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2: John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Adams</a:t>
                      </a: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Thomas Jefferson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3: James Madison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William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William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43: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Richard Cheney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43: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Donald Rumsfeld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Barack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Barack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¨"/>
              <a:tabLst/>
              <a:defRPr/>
            </a:pPr>
            <a:r>
              <a:rPr lang="en-US" sz="2400" b="0" kern="0" dirty="0" smtClean="0">
                <a:latin typeface="+mn-lt"/>
              </a:rPr>
              <a:t>I</a:t>
            </a:r>
            <a:r>
              <a:rPr lang="en-US" sz="2400" b="0" kern="0" noProof="0" dirty="0" err="1" smtClean="0">
                <a:latin typeface="+mn-lt"/>
              </a:rPr>
              <a:t>ndependent</a:t>
            </a:r>
            <a:r>
              <a:rPr lang="en-US" sz="2400" b="0" kern="0" noProof="0" dirty="0" smtClean="0">
                <a:latin typeface="+mn-lt"/>
              </a:rPr>
              <a:t> sources usually make different mistakes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Many possible false values, but only one true value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118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Databases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76400" y="1752600"/>
          <a:ext cx="5791199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81943"/>
                <a:gridCol w="2406732"/>
                <a:gridCol w="451262"/>
                <a:gridCol w="45126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George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George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  <a:endParaRPr kumimoji="0" lang="en-US" sz="4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Wingdings" pitchFamily="2" charset="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2: Benjamin Franklin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2: John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Adams</a:t>
                      </a: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Thomas Jefferson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3: James Madison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William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William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43: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Richard Cheney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43: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Donald Rumsfeld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Barack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Barack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¨"/>
              <a:tabLst/>
              <a:defRPr/>
            </a:pPr>
            <a:r>
              <a:rPr lang="en-US" sz="2400" b="0" kern="0" dirty="0" smtClean="0">
                <a:latin typeface="+mn-lt"/>
              </a:rPr>
              <a:t>I</a:t>
            </a:r>
            <a:r>
              <a:rPr lang="en-US" sz="2400" b="0" kern="0" noProof="0" dirty="0" err="1" smtClean="0">
                <a:latin typeface="+mn-lt"/>
              </a:rPr>
              <a:t>ndependent</a:t>
            </a:r>
            <a:r>
              <a:rPr lang="en-US" sz="2400" b="0" kern="0" noProof="0" dirty="0" smtClean="0">
                <a:latin typeface="+mn-lt"/>
              </a:rPr>
              <a:t> sources usually make different mistakes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Many possible false values, but only one true value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119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Joint Distributions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Discrete distribution: probability p(X,Y,Z)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p(Y) = ∑</a:t>
            </a:r>
            <a:r>
              <a:rPr lang="en-US" baseline="-25000" dirty="0" smtClean="0"/>
              <a:t>x</a:t>
            </a:r>
            <a:r>
              <a:rPr lang="en-US" dirty="0" smtClean="0"/>
              <a:t> p(X=</a:t>
            </a:r>
            <a:r>
              <a:rPr lang="en-US" dirty="0" err="1" smtClean="0"/>
              <a:t>x,Y</a:t>
            </a:r>
            <a:r>
              <a:rPr lang="en-US" dirty="0" smtClean="0"/>
              <a:t>) = ∑</a:t>
            </a:r>
            <a:r>
              <a:rPr lang="en-US" baseline="-25000" dirty="0" smtClean="0"/>
              <a:t>x</a:t>
            </a:r>
            <a:r>
              <a:rPr lang="en-US" dirty="0" smtClean="0"/>
              <a:t> ∑</a:t>
            </a:r>
            <a:r>
              <a:rPr lang="en-US" baseline="-25000" dirty="0" smtClean="0"/>
              <a:t>z</a:t>
            </a:r>
            <a:r>
              <a:rPr lang="en-US" dirty="0" smtClean="0"/>
              <a:t> p(X=</a:t>
            </a:r>
            <a:r>
              <a:rPr lang="en-US" dirty="0" err="1" smtClean="0"/>
              <a:t>x,Y,Z</a:t>
            </a:r>
            <a:r>
              <a:rPr lang="en-US" dirty="0" smtClean="0"/>
              <a:t>=z)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1524000" y="2209800"/>
          <a:ext cx="2057400" cy="2743200"/>
        </p:xfrm>
        <a:graphic>
          <a:graphicData uri="http://schemas.openxmlformats.org/drawingml/2006/table">
            <a:tbl>
              <a:tblPr/>
              <a:tblGrid>
                <a:gridCol w="393700"/>
                <a:gridCol w="396875"/>
                <a:gridCol w="382588"/>
                <a:gridCol w="884237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p(X,Y,Z)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z1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z2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z2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z1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z3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z4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z5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z6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oup 153"/>
          <p:cNvGraphicFramePr>
            <a:graphicFrameLocks noGrp="1"/>
          </p:cNvGraphicFramePr>
          <p:nvPr/>
        </p:nvGraphicFramePr>
        <p:xfrm>
          <a:off x="5715000" y="2209800"/>
          <a:ext cx="1066800" cy="1524000"/>
        </p:xfrm>
        <a:graphic>
          <a:graphicData uri="http://schemas.openxmlformats.org/drawingml/2006/table">
            <a:tbl>
              <a:tblPr/>
              <a:tblGrid>
                <a:gridCol w="383528"/>
                <a:gridCol w="68327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Group 153"/>
          <p:cNvGraphicFramePr>
            <a:graphicFrameLocks noGrp="1"/>
          </p:cNvGraphicFramePr>
          <p:nvPr/>
        </p:nvGraphicFramePr>
        <p:xfrm>
          <a:off x="5715000" y="3962400"/>
          <a:ext cx="1066800" cy="1219200"/>
        </p:xfrm>
        <a:graphic>
          <a:graphicData uri="http://schemas.openxmlformats.org/drawingml/2006/table">
            <a:tbl>
              <a:tblPr/>
              <a:tblGrid>
                <a:gridCol w="383528"/>
                <a:gridCol w="68327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p(Y)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Group 153"/>
          <p:cNvGraphicFramePr>
            <a:graphicFrameLocks noGrp="1"/>
          </p:cNvGraphicFramePr>
          <p:nvPr/>
        </p:nvGraphicFramePr>
        <p:xfrm>
          <a:off x="3810000" y="2209800"/>
          <a:ext cx="1674813" cy="1828800"/>
        </p:xfrm>
        <a:graphic>
          <a:graphicData uri="http://schemas.openxmlformats.org/drawingml/2006/table">
            <a:tbl>
              <a:tblPr/>
              <a:tblGrid>
                <a:gridCol w="393700"/>
                <a:gridCol w="396875"/>
                <a:gridCol w="884238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p(X,Y)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Databases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76400" y="1752600"/>
          <a:ext cx="4912822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74422"/>
                <a:gridCol w="24384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George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</a:t>
                      </a:r>
                      <a:r>
                        <a:rPr lang="en-US" b="1" dirty="0" err="1" smtClean="0"/>
                        <a:t>george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2: John Adams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2: john </a:t>
                      </a:r>
                      <a:r>
                        <a:rPr lang="en-US" b="1" dirty="0" err="1" smtClean="0"/>
                        <a:t>adams</a:t>
                      </a:r>
                      <a:endParaRPr lang="en-US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Thomas Jefferson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</a:t>
                      </a:r>
                      <a:r>
                        <a:rPr lang="en-US" b="1" dirty="0" err="1" smtClean="0"/>
                        <a:t>thomas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jefferson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William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</a:t>
                      </a:r>
                      <a:r>
                        <a:rPr lang="en-US" b="1" dirty="0" err="1" smtClean="0"/>
                        <a:t>william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43:</a:t>
                      </a:r>
                      <a:r>
                        <a:rPr lang="en-US" b="1" baseline="0" dirty="0" smtClean="0"/>
                        <a:t> George W. Bush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43: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george</a:t>
                      </a:r>
                      <a:r>
                        <a:rPr lang="en-US" b="1" baseline="0" dirty="0" smtClean="0"/>
                        <a:t> w. bush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Barack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</a:t>
                      </a:r>
                      <a:r>
                        <a:rPr lang="en-US" b="1" dirty="0" err="1" smtClean="0"/>
                        <a:t>barack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120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Databases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76400" y="1752600"/>
          <a:ext cx="5339937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81943"/>
                <a:gridCol w="2406732"/>
                <a:gridCol w="45126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George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</a:t>
                      </a:r>
                      <a:r>
                        <a:rPr lang="en-US" b="1" dirty="0" err="1" smtClean="0"/>
                        <a:t>george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2: John Adams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2: john </a:t>
                      </a:r>
                      <a:r>
                        <a:rPr lang="en-US" b="1" dirty="0" err="1" smtClean="0"/>
                        <a:t>adams</a:t>
                      </a:r>
                      <a:endParaRPr lang="en-US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Thomas Jefferson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</a:t>
                      </a:r>
                      <a:r>
                        <a:rPr lang="en-US" b="1" dirty="0" err="1" smtClean="0"/>
                        <a:t>thomas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jefferson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William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</a:t>
                      </a:r>
                      <a:r>
                        <a:rPr lang="en-US" b="1" dirty="0" err="1" smtClean="0"/>
                        <a:t>william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43:</a:t>
                      </a:r>
                      <a:r>
                        <a:rPr lang="en-US" b="1" baseline="0" dirty="0" smtClean="0"/>
                        <a:t> George W. Bush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43: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george</a:t>
                      </a:r>
                      <a:r>
                        <a:rPr lang="en-US" b="1" baseline="0" dirty="0" smtClean="0"/>
                        <a:t> w. bush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Barack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</a:t>
                      </a:r>
                      <a:r>
                        <a:rPr lang="en-US" b="1" dirty="0" err="1" smtClean="0"/>
                        <a:t>barack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¨"/>
              <a:tabLst/>
              <a:defRPr/>
            </a:pPr>
            <a:r>
              <a:rPr lang="en-US" sz="2400" b="0" kern="0" dirty="0" smtClean="0">
                <a:latin typeface="+mn-lt"/>
              </a:rPr>
              <a:t>I</a:t>
            </a:r>
            <a:r>
              <a:rPr lang="en-US" sz="2400" b="0" kern="0" noProof="0" dirty="0" err="1" smtClean="0">
                <a:latin typeface="+mn-lt"/>
              </a:rPr>
              <a:t>ndependent</a:t>
            </a:r>
            <a:r>
              <a:rPr lang="en-US" sz="2400" b="0" kern="0" noProof="0" dirty="0" smtClean="0">
                <a:latin typeface="+mn-lt"/>
              </a:rPr>
              <a:t> sources can provide shared true values</a:t>
            </a:r>
            <a:endParaRPr lang="en-US" sz="2200" b="0" kern="0" dirty="0" smtClean="0">
              <a:latin typeface="+mn-lt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lang="en-US" sz="2200" b="0" kern="0" dirty="0" smtClean="0">
                <a:latin typeface="+mn-lt"/>
              </a:rPr>
              <a:t>Databases have independent access to the real world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121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Copying in Databases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76400" y="1752600"/>
          <a:ext cx="5791199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81943"/>
                <a:gridCol w="2406732"/>
                <a:gridCol w="451262"/>
                <a:gridCol w="45126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George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</a:t>
                      </a:r>
                      <a:r>
                        <a:rPr lang="en-US" b="1" dirty="0" err="1" smtClean="0"/>
                        <a:t>george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?</a:t>
                      </a:r>
                      <a:endParaRPr kumimoji="0" lang="en-US" sz="4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Wingdings" pitchFamily="2" charset="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2: John Adams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2: john </a:t>
                      </a:r>
                      <a:r>
                        <a:rPr lang="en-US" b="1" dirty="0" err="1" smtClean="0"/>
                        <a:t>adams</a:t>
                      </a:r>
                      <a:endParaRPr lang="en-US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Thomas Jefferson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</a:t>
                      </a:r>
                      <a:r>
                        <a:rPr lang="en-US" b="1" dirty="0" err="1" smtClean="0"/>
                        <a:t>thomas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jefferson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William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</a:t>
                      </a:r>
                      <a:r>
                        <a:rPr lang="en-US" b="1" dirty="0" err="1" smtClean="0"/>
                        <a:t>william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43:</a:t>
                      </a:r>
                      <a:r>
                        <a:rPr lang="en-US" b="1" baseline="0" dirty="0" smtClean="0"/>
                        <a:t> George W. Bush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43: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george</a:t>
                      </a:r>
                      <a:r>
                        <a:rPr lang="en-US" b="1" baseline="0" dirty="0" smtClean="0"/>
                        <a:t> w. bush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Barack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</a:t>
                      </a:r>
                      <a:r>
                        <a:rPr lang="en-US" b="1" dirty="0" err="1" smtClean="0"/>
                        <a:t>barack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¨"/>
              <a:tabLst/>
              <a:defRPr/>
            </a:pPr>
            <a:r>
              <a:rPr lang="en-US" sz="2400" b="0" kern="0" dirty="0" smtClean="0">
                <a:latin typeface="+mn-lt"/>
              </a:rPr>
              <a:t>I</a:t>
            </a:r>
            <a:r>
              <a:rPr lang="en-US" sz="2400" b="0" kern="0" noProof="0" dirty="0" err="1" smtClean="0">
                <a:latin typeface="+mn-lt"/>
              </a:rPr>
              <a:t>ndependent</a:t>
            </a:r>
            <a:r>
              <a:rPr lang="en-US" sz="2400" b="0" kern="0" noProof="0" dirty="0" smtClean="0">
                <a:latin typeface="+mn-lt"/>
              </a:rPr>
              <a:t> sources can provide shared true values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Databases have independent access to the real world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122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Outline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Why does copy detection matter?</a:t>
            </a:r>
            <a:endParaRPr lang="en-US" dirty="0" smtClean="0">
              <a:solidFill>
                <a:schemeClr val="bg1">
                  <a:lumMod val="85000"/>
                </a:schemeClr>
              </a:solidFill>
              <a:sym typeface="Wingdings" pitchFamily="2" charset="2"/>
            </a:endParaRP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Examples of copying, not copying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Copy detection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In documents</a:t>
            </a:r>
          </a:p>
          <a:p>
            <a:pPr lvl="1"/>
            <a:r>
              <a:rPr lang="en-US" dirty="0" smtClean="0"/>
              <a:t>In software</a:t>
            </a:r>
          </a:p>
          <a:p>
            <a:pPr lvl="1"/>
            <a:r>
              <a:rPr lang="en-US" dirty="0" smtClean="0"/>
              <a:t>In databases</a:t>
            </a:r>
          </a:p>
          <a:p>
            <a:endParaRPr 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4E6E18F9-1B7C-4237-926B-9AB41553EC3B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123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 Copy Detection: Solution 0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longest common subsequence (LCS)</a:t>
            </a:r>
            <a:r>
              <a:rPr lang="zh-CN" altLang="en-US" dirty="0">
                <a:solidFill>
                  <a:srgbClr val="00B0F0"/>
                </a:solidFill>
              </a:rPr>
              <a:t>最长公共子串</a:t>
            </a:r>
            <a:endParaRPr lang="en-US" dirty="0" smtClean="0">
              <a:solidFill>
                <a:srgbClr val="00B0F0"/>
              </a:solidFill>
            </a:endParaRPr>
          </a:p>
          <a:p>
            <a:pPr lvl="1"/>
            <a:r>
              <a:rPr lang="en-US" dirty="0" smtClean="0"/>
              <a:t>Basis of UNIX diff</a:t>
            </a:r>
            <a:endParaRPr lang="en-US" dirty="0" smtClean="0">
              <a:sym typeface="Wingdings" pitchFamily="2" charset="2"/>
            </a:endParaRP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Advantages </a:t>
            </a:r>
          </a:p>
          <a:p>
            <a:pPr lvl="1"/>
            <a:r>
              <a:rPr lang="en-US" dirty="0" smtClean="0"/>
              <a:t>Can identify shared long chunks, robust to small changes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Disadvantages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Time complexity </a:t>
            </a:r>
            <a:r>
              <a:rPr lang="en-US" dirty="0" smtClean="0"/>
              <a:t>= O(N</a:t>
            </a:r>
            <a:r>
              <a:rPr lang="en-US" baseline="-25000" dirty="0" smtClean="0"/>
              <a:t>1</a:t>
            </a:r>
            <a:r>
              <a:rPr lang="en-US" dirty="0" smtClean="0"/>
              <a:t>*N</a:t>
            </a:r>
            <a:r>
              <a:rPr lang="en-US" baseline="-25000" dirty="0" smtClean="0"/>
              <a:t>2</a:t>
            </a:r>
            <a:r>
              <a:rPr lang="en-US" dirty="0" smtClean="0"/>
              <a:t>) for documents of sizes N</a:t>
            </a:r>
            <a:r>
              <a:rPr lang="en-US" baseline="-25000" dirty="0" smtClean="0"/>
              <a:t>1</a:t>
            </a:r>
            <a:r>
              <a:rPr lang="en-US" dirty="0" smtClean="0"/>
              <a:t>, N</a:t>
            </a:r>
            <a:r>
              <a:rPr lang="en-US" baseline="-25000" dirty="0" smtClean="0"/>
              <a:t>2</a:t>
            </a:r>
            <a:endParaRPr lang="en-US" dirty="0" smtClean="0"/>
          </a:p>
          <a:p>
            <a:pPr lvl="1"/>
            <a:r>
              <a:rPr lang="en-US" dirty="0" smtClean="0"/>
              <a:t>Given a set of documents, need to compare every pair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Not robust </a:t>
            </a:r>
            <a:r>
              <a:rPr lang="en-US" dirty="0" smtClean="0"/>
              <a:t>to coarse-grained permutations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4E6E18F9-1B7C-4237-926B-9AB41553EC3B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124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LCS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295400" y="1676400"/>
          <a:ext cx="6629401" cy="23774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883593"/>
                <a:gridCol w="745808"/>
              </a:tblGrid>
              <a:tr h="772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President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Bush said Thursday that his administration would not deal with Hamas, the militant group that scored a decisive victory in this week’s Palestinian elections, if it continues to pursue</a:t>
                      </a:r>
                      <a:r>
                        <a:rPr lang="en-US" b="1" baseline="0" dirty="0" smtClean="0"/>
                        <a:t> the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destruction</a:t>
                      </a:r>
                      <a:r>
                        <a:rPr lang="en-US" b="1" baseline="0" dirty="0" smtClean="0"/>
                        <a:t> of Israel.</a:t>
                      </a:r>
                      <a:endParaRPr lang="en-US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2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President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Bush said 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Thursday that his administration would not deal with Hamas, the militant group that scored a decisive victory in this week’s Palestinian elections, if it continues to pursue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Israel’s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destruction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4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Wingdings" pitchFamily="2" charset="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Near-duplicate of original document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N</a:t>
            </a:r>
            <a:r>
              <a:rPr kumimoji="0" lang="en-US" sz="2200" b="0" i="0" u="none" strike="noStrike" kern="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1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= 34, N</a:t>
            </a:r>
            <a:r>
              <a:rPr kumimoji="0" lang="en-US" sz="2200" b="0" i="0" u="none" strike="noStrike" kern="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2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= 33,</a:t>
            </a:r>
            <a:r>
              <a:rPr kumimoji="0" lang="en-US" sz="2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Length</a:t>
            </a:r>
            <a:r>
              <a:rPr kumimoji="0" lang="en-US" sz="2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of LCS = 31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125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LCS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295400" y="1676400"/>
          <a:ext cx="6629401" cy="23774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883593"/>
                <a:gridCol w="745808"/>
              </a:tblGrid>
              <a:tr h="77216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President</a:t>
                      </a:r>
                      <a:r>
                        <a:rPr lang="en-US" b="1" baseline="0" dirty="0" smtClean="0"/>
                        <a:t> Bush said Thursday that his administration would not deal with Hamas,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the militant group </a:t>
                      </a:r>
                      <a:r>
                        <a:rPr lang="en-US" b="1" baseline="0" dirty="0" smtClean="0"/>
                        <a:t>that scored a decisive victory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in this week’s Palestinian elections</a:t>
                      </a:r>
                      <a:r>
                        <a:rPr lang="en-US" b="1" baseline="0" dirty="0" smtClean="0"/>
                        <a:t>, if it continues to pursue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the</a:t>
                      </a:r>
                      <a:r>
                        <a:rPr lang="en-US" b="1" baseline="0" dirty="0" smtClean="0"/>
                        <a:t> destruction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of</a:t>
                      </a:r>
                      <a:r>
                        <a:rPr lang="en-US" b="1" baseline="0" dirty="0" smtClean="0"/>
                        <a:t> Israel.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216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The landslide victory by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the militant group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Hamas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in this week’s Palestinian elections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threatens President Bush’s quest for peace in the Middle East and underscores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the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perils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of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his push for democracy.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4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Wingdings" pitchFamily="2" charset="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Topical similarity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Not a good answer for</a:t>
            </a:r>
            <a:r>
              <a:rPr kumimoji="0" lang="en-US" sz="2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copy detection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N</a:t>
            </a:r>
            <a:r>
              <a:rPr lang="en-US" sz="2200" b="0" kern="0" baseline="-25000" dirty="0" smtClean="0"/>
              <a:t>1</a:t>
            </a:r>
            <a:r>
              <a:rPr lang="en-US" sz="2200" b="0" kern="0" dirty="0" smtClean="0"/>
              <a:t> = 34, N</a:t>
            </a:r>
            <a:r>
              <a:rPr lang="en-US" sz="2200" b="0" kern="0" baseline="-25000" dirty="0" smtClean="0"/>
              <a:t>2</a:t>
            </a:r>
            <a:r>
              <a:rPr lang="en-US" sz="2200" b="0" kern="0" dirty="0" smtClean="0"/>
              <a:t> = 32, Length of LCS = 10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126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LCS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/>
              <a:t>Text reuse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lang="en-US" sz="2200" b="0" kern="0" dirty="0" smtClean="0">
                <a:latin typeface="+mn-lt"/>
              </a:rPr>
              <a:t>A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good answer for</a:t>
            </a:r>
            <a:r>
              <a:rPr kumimoji="0" lang="en-US" sz="2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copy detection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N</a:t>
            </a:r>
            <a:r>
              <a:rPr lang="en-US" sz="2200" b="0" kern="0" baseline="-25000" dirty="0" smtClean="0"/>
              <a:t>1</a:t>
            </a:r>
            <a:r>
              <a:rPr lang="en-US" sz="2200" b="0" kern="0" dirty="0" smtClean="0"/>
              <a:t> = 34, N</a:t>
            </a:r>
            <a:r>
              <a:rPr lang="en-US" sz="2200" b="0" kern="0" baseline="-25000" dirty="0" smtClean="0"/>
              <a:t>2</a:t>
            </a:r>
            <a:r>
              <a:rPr lang="en-US" sz="2200" b="0" kern="0" dirty="0" smtClean="0"/>
              <a:t> = 32, Length of LCS = 13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Not robust to coarse-grained permutations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295400" y="1676400"/>
          <a:ext cx="6629401" cy="23774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883593"/>
                <a:gridCol w="745808"/>
              </a:tblGrid>
              <a:tr h="77216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President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Bush said Thursday that his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administration would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not deal with Hamas</a:t>
                      </a:r>
                      <a:r>
                        <a:rPr lang="en-US" b="1" baseline="0" dirty="0" smtClean="0"/>
                        <a:t>,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the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militant group that scored a decisive victory in this week’s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Palestinian elections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, if it continues to pursue the destruction of Israel.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216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President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Bush said Thursday that his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United States will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not deal with Hamas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until it renounces its aim to destroy Israel, and reflected on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the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meaning of Wednesday’s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Palestinian elections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4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Wingdings" pitchFamily="2" charset="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127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 Copy Detection: Strategies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Goals: 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Avoid comparison of all pairs </a:t>
            </a:r>
            <a:r>
              <a:rPr lang="en-US" dirty="0" smtClean="0"/>
              <a:t>of documents</a:t>
            </a:r>
          </a:p>
          <a:p>
            <a:pPr lvl="1"/>
            <a:r>
              <a:rPr lang="en-US" dirty="0" smtClean="0"/>
              <a:t>Robust to coarse-grained additions, deletions, permutations</a:t>
            </a:r>
          </a:p>
          <a:p>
            <a:endParaRPr lang="en-US" dirty="0" smtClean="0"/>
          </a:p>
          <a:p>
            <a:r>
              <a:rPr lang="en-US" dirty="0" smtClean="0"/>
              <a:t>Solution strategies [M94, BDG95, BGM+97, SWA03, SC08]</a:t>
            </a:r>
          </a:p>
          <a:p>
            <a:pPr lvl="1"/>
            <a:r>
              <a:rPr lang="en-US" dirty="0" smtClean="0"/>
              <a:t>Extract tokens, fingerprint token sequences, build small sketch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Use inverted indexes on fingerprints to find candidate matches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Advantages </a:t>
            </a:r>
          </a:p>
          <a:p>
            <a:pPr lvl="1"/>
            <a:r>
              <a:rPr lang="en-US" dirty="0" smtClean="0"/>
              <a:t>Scalable, space-efficient, robust solutions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4E6E18F9-1B7C-4237-926B-9AB41553EC3B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128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Q-grams [M94]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First space-efficient solution for document copy detection</a:t>
            </a:r>
          </a:p>
          <a:p>
            <a:endParaRPr lang="en-US" dirty="0" smtClean="0"/>
          </a:p>
          <a:p>
            <a:r>
              <a:rPr lang="en-US" dirty="0" smtClean="0"/>
              <a:t>Solution strategy: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Fingerprint each sequence of Q consecutive tokens </a:t>
            </a:r>
            <a:r>
              <a:rPr lang="en-US" dirty="0" smtClean="0"/>
              <a:t>(Q-gram)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Build sketch with Q-grams whose fingerprints are 0 mod K 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Advantages </a:t>
            </a:r>
          </a:p>
          <a:p>
            <a:pPr lvl="1"/>
            <a:r>
              <a:rPr lang="en-US" dirty="0" smtClean="0"/>
              <a:t>Space used is, in expectation, 1/K of size of original document</a:t>
            </a:r>
          </a:p>
          <a:p>
            <a:pPr lvl="1"/>
            <a:r>
              <a:rPr lang="en-US" dirty="0" smtClean="0"/>
              <a:t>Robust to coarse-grained additions, deletions, permutations</a:t>
            </a:r>
          </a:p>
          <a:p>
            <a:pPr lvl="1"/>
            <a:r>
              <a:rPr lang="en-US" dirty="0" smtClean="0"/>
              <a:t>Robust to shared individual tokens (e.g., “Bush”) in documents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4E6E18F9-1B7C-4237-926B-9AB41553EC3B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129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smtClean="0"/>
              <a:t>Conditional Probability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24000"/>
            <a:ext cx="8229600" cy="4343400"/>
          </a:xfrm>
        </p:spPr>
        <p:txBody>
          <a:bodyPr/>
          <a:lstStyle/>
          <a:p>
            <a:r>
              <a:rPr lang="en-US" dirty="0" smtClean="0"/>
              <a:t>Conditional probability: p(X|Y)</a:t>
            </a:r>
          </a:p>
          <a:p>
            <a:pPr lvl="1"/>
            <a:r>
              <a:rPr lang="en-US" dirty="0" smtClean="0"/>
              <a:t>p(X = x1 | Y = y1) = p(X = x1, Y = y1)/p(Y = y1)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990600" y="2971800"/>
          <a:ext cx="3429000" cy="1828800"/>
        </p:xfrm>
        <a:graphic>
          <a:graphicData uri="http://schemas.openxmlformats.org/drawingml/2006/table">
            <a:tbl>
              <a:tblPr/>
              <a:tblGrid>
                <a:gridCol w="392113"/>
                <a:gridCol w="395287"/>
                <a:gridCol w="881063"/>
                <a:gridCol w="879475"/>
                <a:gridCol w="88106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p(X,Y)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p(X|Y)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p(Y|X)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Group 153"/>
          <p:cNvGraphicFramePr>
            <a:graphicFrameLocks noGrp="1"/>
          </p:cNvGraphicFramePr>
          <p:nvPr/>
        </p:nvGraphicFramePr>
        <p:xfrm>
          <a:off x="4953000" y="3048000"/>
          <a:ext cx="1068388" cy="1524000"/>
        </p:xfrm>
        <a:graphic>
          <a:graphicData uri="http://schemas.openxmlformats.org/drawingml/2006/table">
            <a:tbl>
              <a:tblPr/>
              <a:tblGrid>
                <a:gridCol w="384175"/>
                <a:gridCol w="684213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Group 153"/>
          <p:cNvGraphicFramePr>
            <a:graphicFrameLocks noGrp="1"/>
          </p:cNvGraphicFramePr>
          <p:nvPr/>
        </p:nvGraphicFramePr>
        <p:xfrm>
          <a:off x="6477000" y="3200400"/>
          <a:ext cx="1066800" cy="1219200"/>
        </p:xfrm>
        <a:graphic>
          <a:graphicData uri="http://schemas.openxmlformats.org/drawingml/2006/table">
            <a:tbl>
              <a:tblPr/>
              <a:tblGrid>
                <a:gridCol w="384175"/>
                <a:gridCol w="68262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p(Y)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Q-grams [M94]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295400" y="1676400"/>
          <a:ext cx="6629401" cy="23774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883593"/>
                <a:gridCol w="745808"/>
              </a:tblGrid>
              <a:tr h="772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President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Bush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said Thursday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that his administration would not deal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with Hamas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, the militant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group that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scored a decisive victory in this week’s Palestinian elections, if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it continues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to pursue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the destruction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of Israel.</a:t>
                      </a: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2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President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Bush said </a:t>
                      </a:r>
                      <a:r>
                        <a:rPr lang="en-US" sz="1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Thursday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that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his administration would not deal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with Hamas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, the militant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group that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scored a decisive victory in this week’s Palestinian elections, if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it continues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to pursue Israel’s destruction.</a:t>
                      </a: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4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Wingdings" pitchFamily="2" charset="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Near-duplicate of original document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lang="en-US" sz="2200" b="0" kern="0" dirty="0" smtClean="0">
                <a:latin typeface="+mn-lt"/>
              </a:rPr>
              <a:t>Q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= 2, K = 7, select each Q-gram whose</a:t>
            </a:r>
            <a:r>
              <a:rPr kumimoji="0" lang="en-US" sz="2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fingerprint is 0 mod K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Candidate matching pair has many fingerprints in common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Not all fingerprints need to match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130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Q-grams [M94]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/>
              <a:t>Topical similarity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Not a good answer for copy detection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Q = 2, K = 7, select each Q-gram whose fingerprint is 0 mod K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lang="en-US" sz="2200" b="0" kern="0" dirty="0" smtClean="0">
                <a:latin typeface="+mn-lt"/>
              </a:rPr>
              <a:t>If no fingerprints match, pair is not even generated as a candidate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295400" y="1676400"/>
          <a:ext cx="6629401" cy="23774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883593"/>
                <a:gridCol w="745808"/>
              </a:tblGrid>
              <a:tr h="772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President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Bush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said Thursday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that his administration would not deal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with Hamas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, the militant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group that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scored a decisive victory in this week’s Palestinian elections, if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it continues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to pursue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the destruction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of Israel.</a:t>
                      </a: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216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The landslide victory by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the militant group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Hamas in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this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week’s Palestinian elections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threatens President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Bush’s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quest for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peace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in the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Middle East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and underscores the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perils of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his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push for democracy.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4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Wingdings" pitchFamily="2" charset="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131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COPS [BDG95]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24000"/>
            <a:ext cx="8229600" cy="4343400"/>
          </a:xfrm>
        </p:spPr>
        <p:txBody>
          <a:bodyPr/>
          <a:lstStyle/>
          <a:p>
            <a:r>
              <a:rPr lang="en-US" dirty="0" smtClean="0"/>
              <a:t>Early space-efficient solution for document copy detection</a:t>
            </a:r>
          </a:p>
          <a:p>
            <a:endParaRPr lang="en-US" dirty="0" smtClean="0"/>
          </a:p>
          <a:p>
            <a:r>
              <a:rPr lang="en-US" dirty="0" smtClean="0"/>
              <a:t>Solution strategy: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Hash tokens to define document break points </a:t>
            </a:r>
            <a:r>
              <a:rPr lang="en-US" dirty="0" smtClean="0"/>
              <a:t>(e.g., 0 mod K)</a:t>
            </a:r>
          </a:p>
          <a:p>
            <a:pPr lvl="1"/>
            <a:r>
              <a:rPr lang="en-US" dirty="0" smtClean="0"/>
              <a:t>Fingerprint token sequence between consecutive break points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Advantages </a:t>
            </a:r>
          </a:p>
          <a:p>
            <a:pPr lvl="1"/>
            <a:r>
              <a:rPr lang="en-US" dirty="0" smtClean="0"/>
              <a:t>Space used is, in expectation, 1/K of size of original document</a:t>
            </a:r>
          </a:p>
          <a:p>
            <a:pPr lvl="1"/>
            <a:r>
              <a:rPr lang="en-US" dirty="0" smtClean="0"/>
              <a:t>Robust to coarse-grained additions, deletions, permutations</a:t>
            </a:r>
          </a:p>
          <a:p>
            <a:pPr lvl="1"/>
            <a:r>
              <a:rPr lang="en-US" dirty="0" smtClean="0"/>
              <a:t>Robust to shared small token sequences in documents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132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COPS [BDG95]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295400" y="1676400"/>
          <a:ext cx="6629401" cy="23774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883593"/>
                <a:gridCol w="745808"/>
              </a:tblGrid>
              <a:tr h="772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President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Bush said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Thursday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that his administration would not deal with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Hamas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, the militant group that scored a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decisive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victory in this week’s Palestinian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elections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, if it continues to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pursue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the destruction of Israel.</a:t>
                      </a: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2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President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Bush said 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Thursday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that his administration would not deal with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Hamas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, the militant group that scored a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decisive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victory in this week’s Palestinian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elections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, if it continues to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pursue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Israel’s destruction.</a:t>
                      </a: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4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Wingdings" pitchFamily="2" charset="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Near-duplicate of original document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K = 5, each document has 6 fingerprints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133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COPS [BDG95]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295400" y="1676400"/>
          <a:ext cx="6629401" cy="23774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883593"/>
                <a:gridCol w="745808"/>
              </a:tblGrid>
              <a:tr h="772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President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Bush said Thursday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that his administration would not deal with Hamas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, the militant group that scored a decisive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victory in this week’s Palestinian elections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, if it continues to pursue the destruction of Israel.</a:t>
                      </a: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2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President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Bush said </a:t>
                      </a:r>
                      <a:r>
                        <a:rPr lang="en-US" sz="1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Thursday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that his administration would not deal with Hamas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, the militant group that scored a decisive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victory in this week’s Palestinian elections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, if it continues to pursue Israel’s destruction.</a:t>
                      </a: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4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Wingdings" pitchFamily="2" charset="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/>
              <a:t>Near-duplicate of original document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K = 5, each document has 6 fingerprints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>
                <a:latin typeface="+mn-lt"/>
              </a:rPr>
              <a:t>Candidate matching pair has many fingerprints in common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Not all fingerprints need to match</a:t>
            </a:r>
            <a:endParaRPr lang="en-US" sz="2200" b="0" kern="0" dirty="0" smtClean="0">
              <a:latin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134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COPS [BDG95]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/>
              <a:t>Topical similarity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Not a good answer for copy detection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K = 5, each document has 6 fingerprints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lang="en-US" sz="2200" b="0" kern="0" dirty="0" smtClean="0">
                <a:latin typeface="+mn-lt"/>
              </a:rPr>
              <a:t>If no fingerprints match, pair is not even generated as a candidate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295400" y="1676400"/>
          <a:ext cx="6629401" cy="23774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883593"/>
                <a:gridCol w="745808"/>
              </a:tblGrid>
              <a:tr h="772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President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Bush said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Thursday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that his administration would not deal with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Hamas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, the militant group that scored a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decisive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victory in this week’s Palestinian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elections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, if it continues to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pursue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the destruction of Israel.</a:t>
                      </a: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216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The landslide victory by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the militant group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Hamas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in this week’s Palestinian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elections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threatens President Bush’s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quest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for peace in the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Middle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East and underscores the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perils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of his push for democracy.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4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Wingdings" pitchFamily="2" charset="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135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Limitations of [M94, BDG95, BGM+97]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worst-case guarantees for near-duplicate detection</a:t>
            </a:r>
          </a:p>
          <a:p>
            <a:pPr lvl="1"/>
            <a:r>
              <a:rPr lang="en-US" dirty="0" smtClean="0"/>
              <a:t>Low probability of no matching fingerprints in near-duplicates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00B0F0"/>
                </a:solidFill>
              </a:rPr>
              <a:t>Easy to miss (partial) text reuse</a:t>
            </a:r>
          </a:p>
          <a:p>
            <a:pPr lvl="1"/>
            <a:r>
              <a:rPr lang="en-US" dirty="0" smtClean="0"/>
              <a:t>Unbounded length gaps possible between chosen fingerprints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4E6E18F9-1B7C-4237-926B-9AB41553EC3B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136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Limitations of Using Q-grams [M94]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295400" y="1676400"/>
          <a:ext cx="6629401" cy="23774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883593"/>
                <a:gridCol w="745808"/>
              </a:tblGrid>
              <a:tr h="772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President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Bush said Thursday that his administration would not deal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with Hamas, the militant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group that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scored a decisive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victory in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this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week’s Palestinian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elections, if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it continues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to pursue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the destruction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of Israel.</a:t>
                      </a: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216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President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Bush said Thursday that his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United States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will not deal with Hamas until it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renounces its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aim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to destroy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Israel, and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reflected on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the meaning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of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Wednesday’s Palestinian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elections.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4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Wingdings" pitchFamily="2" charset="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reuse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Restatement of original document with reformulations, additions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Text reuse not detected despite sharing many Q-grams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>
                <a:latin typeface="+mn-lt"/>
              </a:rPr>
              <a:t>Unbounded length gaps possible between chosen Q-grams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137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Limitations of Using COPS [BDG95]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295400" y="1676400"/>
          <a:ext cx="6629401" cy="23774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883593"/>
                <a:gridCol w="745808"/>
              </a:tblGrid>
              <a:tr h="772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President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Bush said Thursday that his administration would not deal with Hamas, the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militant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group that scored a decisive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victory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in this week’s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Palestinian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elections, if it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continues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to pursue the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destruction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of Israel.</a:t>
                      </a: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216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President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Bush said Thursday that his United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States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will not deal with Hamas until it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renounces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its aim to destroy Israel, and reflected on the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meaning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of Wednesday’s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Palestinian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elections.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4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Wingdings" pitchFamily="2" charset="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reuse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Arial" charset="0"/>
              <a:buChar char="–"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Restatement of original document with reformulations, additions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Text reuse not detected despite sharing long token sequences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>
                <a:latin typeface="+mn-lt"/>
              </a:rPr>
              <a:t>Unbounded length gaps possible between break points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138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Winnowing [SWA03]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Guaranteed to detect near-duplicates and </a:t>
            </a:r>
            <a:r>
              <a:rPr lang="en-US" dirty="0" smtClean="0">
                <a:solidFill>
                  <a:srgbClr val="FF0000"/>
                </a:solidFill>
              </a:rPr>
              <a:t>text reuse</a:t>
            </a:r>
          </a:p>
          <a:p>
            <a:endParaRPr lang="en-US" dirty="0" smtClean="0"/>
          </a:p>
          <a:p>
            <a:r>
              <a:rPr lang="en-US" dirty="0" smtClean="0"/>
              <a:t>Solution strategy:</a:t>
            </a:r>
          </a:p>
          <a:p>
            <a:pPr lvl="1"/>
            <a:r>
              <a:rPr lang="en-US" dirty="0" smtClean="0"/>
              <a:t>Fingerprint each sequence of Q consecutive tokens (Q-gram)</a:t>
            </a:r>
          </a:p>
          <a:p>
            <a:pPr lvl="1"/>
            <a:r>
              <a:rPr lang="en-US" dirty="0" smtClean="0"/>
              <a:t>Sketch has Q-gram with </a:t>
            </a:r>
            <a:r>
              <a:rPr lang="en-US" dirty="0" smtClean="0">
                <a:solidFill>
                  <a:srgbClr val="00B0F0"/>
                </a:solidFill>
              </a:rPr>
              <a:t>smallest fingerprint </a:t>
            </a:r>
            <a:r>
              <a:rPr lang="en-US" dirty="0" smtClean="0"/>
              <a:t>in each K-window</a:t>
            </a:r>
          </a:p>
          <a:p>
            <a:pPr lvl="1"/>
            <a:r>
              <a:rPr lang="en-US" dirty="0" smtClean="0"/>
              <a:t>Tie-breaking strategies to use small space 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Advantages </a:t>
            </a:r>
          </a:p>
          <a:p>
            <a:pPr lvl="1"/>
            <a:r>
              <a:rPr lang="en-US" dirty="0" smtClean="0"/>
              <a:t>Space used is approximately 1/K of size of original document</a:t>
            </a:r>
          </a:p>
          <a:p>
            <a:pPr lvl="1"/>
            <a:r>
              <a:rPr lang="en-US" dirty="0" smtClean="0"/>
              <a:t>Guaranteed to find text reuse with length ≥ K + Q - 1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4E6E18F9-1B7C-4237-926B-9AB41553EC3B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139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smtClean="0"/>
              <a:t>Conditional Entropy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24000"/>
            <a:ext cx="8229600" cy="4343400"/>
          </a:xfrm>
        </p:spPr>
        <p:txBody>
          <a:bodyPr/>
          <a:lstStyle/>
          <a:p>
            <a:r>
              <a:rPr lang="en-US" dirty="0" smtClean="0"/>
              <a:t>Given a joint distribution on random variables X, Y, </a:t>
            </a:r>
            <a:r>
              <a:rPr lang="en-US" dirty="0" smtClean="0">
                <a:solidFill>
                  <a:srgbClr val="00B0F0"/>
                </a:solidFill>
              </a:rPr>
              <a:t>how much information about X can we glean from Y? </a:t>
            </a:r>
          </a:p>
          <a:p>
            <a:endParaRPr lang="en-US" dirty="0" smtClean="0"/>
          </a:p>
          <a:p>
            <a:r>
              <a:rPr lang="en-US" dirty="0" smtClean="0"/>
              <a:t>Let h(</a:t>
            </a:r>
            <a:r>
              <a:rPr lang="en-US" dirty="0" err="1" smtClean="0"/>
              <a:t>x|y</a:t>
            </a:r>
            <a:r>
              <a:rPr lang="en-US" dirty="0" smtClean="0"/>
              <a:t>) = log</a:t>
            </a:r>
            <a:r>
              <a:rPr lang="en-US" baseline="-25000" dirty="0" smtClean="0"/>
              <a:t>2</a:t>
            </a:r>
            <a:r>
              <a:rPr lang="en-US" dirty="0" smtClean="0"/>
              <a:t>(1/p(</a:t>
            </a:r>
            <a:r>
              <a:rPr lang="en-US" dirty="0" err="1" smtClean="0"/>
              <a:t>x|y</a:t>
            </a:r>
            <a:r>
              <a:rPr lang="en-US" dirty="0" smtClean="0"/>
              <a:t>))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00B0F0"/>
                </a:solidFill>
              </a:rPr>
              <a:t>H(X|Y)</a:t>
            </a:r>
            <a:r>
              <a:rPr lang="en-US" dirty="0" smtClean="0"/>
              <a:t> = </a:t>
            </a:r>
            <a:r>
              <a:rPr lang="en-US" dirty="0" err="1" smtClean="0"/>
              <a:t>E</a:t>
            </a:r>
            <a:r>
              <a:rPr lang="en-US" baseline="-25000" dirty="0" err="1" smtClean="0"/>
              <a:t>x,y</a:t>
            </a:r>
            <a:r>
              <a:rPr lang="en-US" dirty="0" smtClean="0"/>
              <a:t>[h(</a:t>
            </a:r>
            <a:r>
              <a:rPr lang="en-US" dirty="0" err="1" smtClean="0"/>
              <a:t>x|y</a:t>
            </a:r>
            <a:r>
              <a:rPr lang="en-US" dirty="0" smtClean="0"/>
              <a:t>)] = 0.75</a:t>
            </a:r>
          </a:p>
          <a:p>
            <a:pPr lvl="1"/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x</a:t>
            </a:r>
            <a:r>
              <a:rPr lang="en-US" dirty="0" smtClean="0"/>
              <a:t>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y</a:t>
            </a:r>
            <a:r>
              <a:rPr lang="en-US" dirty="0" smtClean="0"/>
              <a:t> p(</a:t>
            </a:r>
            <a:r>
              <a:rPr lang="en-US" dirty="0" err="1" smtClean="0"/>
              <a:t>x,y</a:t>
            </a:r>
            <a:r>
              <a:rPr lang="en-US" dirty="0" smtClean="0"/>
              <a:t>) log</a:t>
            </a:r>
            <a:r>
              <a:rPr lang="en-US" baseline="-25000" dirty="0" smtClean="0"/>
              <a:t>2</a:t>
            </a:r>
            <a:r>
              <a:rPr lang="en-US" dirty="0" smtClean="0"/>
              <a:t>(1/p(</a:t>
            </a:r>
            <a:r>
              <a:rPr lang="en-US" dirty="0" err="1" smtClean="0"/>
              <a:t>x|y</a:t>
            </a:r>
            <a:r>
              <a:rPr lang="en-US" dirty="0" smtClean="0"/>
              <a:t>))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4419600" y="2590800"/>
          <a:ext cx="3429000" cy="1828800"/>
        </p:xfrm>
        <a:graphic>
          <a:graphicData uri="http://schemas.openxmlformats.org/drawingml/2006/table">
            <a:tbl>
              <a:tblPr/>
              <a:tblGrid>
                <a:gridCol w="392113"/>
                <a:gridCol w="395287"/>
                <a:gridCol w="881063"/>
                <a:gridCol w="879475"/>
                <a:gridCol w="88106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p(X,Y)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p(X|Y)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h(X|Y)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524000"/>
            <a:ext cx="8229600" cy="4343400"/>
          </a:xfrm>
        </p:spPr>
        <p:txBody>
          <a:bodyPr/>
          <a:lstStyle/>
          <a:p>
            <a:endParaRPr lang="zh-CN" altLang="en-US" dirty="0"/>
          </a:p>
          <a:p>
            <a:r>
              <a:rPr lang="zh-CN" altLang="en-US" dirty="0"/>
              <a:t>例如</a:t>
            </a:r>
            <a:r>
              <a:rPr lang="en-US" altLang="zh-CN" i="1" dirty="0"/>
              <a:t>:</a:t>
            </a:r>
            <a:r>
              <a:rPr lang="zh-CN" altLang="en-US" dirty="0"/>
              <a:t>字符串</a:t>
            </a:r>
            <a:r>
              <a:rPr lang="en-US" altLang="zh-CN" i="1" dirty="0"/>
              <a:t>:</a:t>
            </a:r>
            <a:r>
              <a:rPr lang="en-US" altLang="zh-CN" dirty="0"/>
              <a:t>we are ready we</a:t>
            </a:r>
            <a:r>
              <a:rPr lang="zh-CN" altLang="en-US" dirty="0"/>
              <a:t>。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62" y="457200"/>
            <a:ext cx="5821882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609600" y="3352800"/>
            <a:ext cx="6096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0" dirty="0"/>
              <a:t>(1) </a:t>
            </a:r>
            <a:r>
              <a:rPr lang="zh-CN" altLang="en-US" b="0" dirty="0"/>
              <a:t>去除空格等不相干内容</a:t>
            </a:r>
            <a:r>
              <a:rPr lang="en-US" altLang="zh-CN" b="0" dirty="0"/>
              <a:t>,</a:t>
            </a:r>
            <a:r>
              <a:rPr lang="zh-CN" altLang="en-US" b="0" dirty="0"/>
              <a:t>得到</a:t>
            </a:r>
            <a:r>
              <a:rPr lang="en-US" altLang="zh-CN" b="0" dirty="0" err="1" smtClean="0"/>
              <a:t>wearereadywe</a:t>
            </a:r>
            <a:r>
              <a:rPr lang="en-US" altLang="zh-CN" b="0" dirty="0" smtClean="0"/>
              <a:t> </a:t>
            </a:r>
            <a:r>
              <a:rPr lang="en-US" altLang="zh-CN" b="0" dirty="0"/>
              <a:t>;</a:t>
            </a:r>
          </a:p>
          <a:p>
            <a:r>
              <a:rPr lang="en-US" altLang="zh-CN" b="0" dirty="0"/>
              <a:t>(2) </a:t>
            </a:r>
            <a:r>
              <a:rPr lang="zh-CN" altLang="en-US" b="0" dirty="0"/>
              <a:t>以</a:t>
            </a:r>
            <a:r>
              <a:rPr lang="en-US" altLang="zh-CN" b="0" dirty="0"/>
              <a:t>5 </a:t>
            </a:r>
            <a:r>
              <a:rPr lang="zh-CN" altLang="en-US" b="0" dirty="0"/>
              <a:t>个字符为单位产生新的序列</a:t>
            </a:r>
            <a:r>
              <a:rPr lang="en-US" altLang="zh-CN" b="0" dirty="0"/>
              <a:t>:</a:t>
            </a:r>
            <a:r>
              <a:rPr lang="en-US" altLang="zh-CN" b="0" dirty="0" err="1"/>
              <a:t>weare</a:t>
            </a:r>
            <a:r>
              <a:rPr lang="en-US" altLang="zh-CN" b="0" dirty="0"/>
              <a:t> </a:t>
            </a:r>
            <a:r>
              <a:rPr lang="en-US" altLang="zh-CN" b="0" dirty="0" err="1"/>
              <a:t>earer</a:t>
            </a:r>
            <a:r>
              <a:rPr lang="en-US" altLang="zh-CN" b="0" dirty="0"/>
              <a:t> are2</a:t>
            </a:r>
          </a:p>
          <a:p>
            <a:r>
              <a:rPr lang="en-US" altLang="zh-CN" b="0" dirty="0"/>
              <a:t>re </a:t>
            </a:r>
            <a:r>
              <a:rPr lang="en-US" altLang="zh-CN" b="0" dirty="0" err="1"/>
              <a:t>rerea</a:t>
            </a:r>
            <a:r>
              <a:rPr lang="en-US" altLang="zh-CN" b="0" dirty="0"/>
              <a:t> </a:t>
            </a:r>
            <a:r>
              <a:rPr lang="en-US" altLang="zh-CN" b="0" dirty="0" err="1"/>
              <a:t>eread</a:t>
            </a:r>
            <a:r>
              <a:rPr lang="en-US" altLang="zh-CN" b="0" dirty="0"/>
              <a:t> ready </a:t>
            </a:r>
            <a:r>
              <a:rPr lang="en-US" altLang="zh-CN" b="0" dirty="0" err="1"/>
              <a:t>eadyw</a:t>
            </a:r>
            <a:r>
              <a:rPr lang="en-US" altLang="zh-CN" b="0" dirty="0"/>
              <a:t> </a:t>
            </a:r>
            <a:r>
              <a:rPr lang="en-US" altLang="zh-CN" b="0" dirty="0" err="1"/>
              <a:t>adywe</a:t>
            </a:r>
            <a:r>
              <a:rPr lang="en-US" altLang="zh-CN" b="0" dirty="0"/>
              <a:t> ;</a:t>
            </a:r>
          </a:p>
          <a:p>
            <a:r>
              <a:rPr lang="en-US" altLang="zh-CN" b="0" dirty="0"/>
              <a:t>(3) </a:t>
            </a:r>
            <a:r>
              <a:rPr lang="zh-CN" altLang="en-US" b="0" dirty="0"/>
              <a:t>假定新序列的</a:t>
            </a:r>
            <a:r>
              <a:rPr lang="en-US" altLang="zh-CN" b="0" dirty="0"/>
              <a:t>Hash </a:t>
            </a:r>
            <a:r>
              <a:rPr lang="zh-CN" altLang="en-US" b="0" dirty="0"/>
              <a:t>值</a:t>
            </a:r>
            <a:r>
              <a:rPr lang="en-US" altLang="zh-CN" b="0" dirty="0"/>
              <a:t>:87 84 52 27 98 18 88 77 ;</a:t>
            </a:r>
          </a:p>
          <a:p>
            <a:r>
              <a:rPr lang="en-US" altLang="zh-CN" b="0" dirty="0"/>
              <a:t>(4) </a:t>
            </a:r>
            <a:r>
              <a:rPr lang="zh-CN" altLang="en-US" b="0" dirty="0"/>
              <a:t>对假定的</a:t>
            </a:r>
            <a:r>
              <a:rPr lang="en-US" altLang="zh-CN" b="0" dirty="0"/>
              <a:t>Hash </a:t>
            </a:r>
            <a:r>
              <a:rPr lang="zh-CN" altLang="en-US" b="0" dirty="0"/>
              <a:t>值以</a:t>
            </a:r>
            <a:r>
              <a:rPr lang="en-US" altLang="zh-CN" b="0" dirty="0"/>
              <a:t>4 </a:t>
            </a:r>
            <a:r>
              <a:rPr lang="zh-CN" altLang="en-US" b="0" dirty="0"/>
              <a:t>为单位的窗口产生新的序列</a:t>
            </a:r>
            <a:r>
              <a:rPr lang="en-US" altLang="zh-CN" b="0" dirty="0"/>
              <a:t>:</a:t>
            </a:r>
          </a:p>
          <a:p>
            <a:r>
              <a:rPr lang="en-US" altLang="zh-CN" b="0" dirty="0"/>
              <a:t>(87 84 52 27) (84 52 27 98) (52 27 98 18 ) (27 98 18</a:t>
            </a:r>
          </a:p>
          <a:p>
            <a:r>
              <a:rPr lang="en-US" altLang="zh-CN" b="0" dirty="0"/>
              <a:t>88) (98 18 88 77)</a:t>
            </a:r>
          </a:p>
          <a:p>
            <a:r>
              <a:rPr lang="en-US" altLang="zh-CN" b="0" dirty="0"/>
              <a:t>(5) </a:t>
            </a:r>
            <a:r>
              <a:rPr lang="zh-CN" altLang="en-US" b="0" dirty="0"/>
              <a:t>在窗口中取出最小值</a:t>
            </a:r>
            <a:r>
              <a:rPr lang="en-US" altLang="zh-CN" b="0" dirty="0"/>
              <a:t>:27 ,27 ,18 ,18 ,18 ;</a:t>
            </a:r>
          </a:p>
          <a:p>
            <a:r>
              <a:rPr lang="en-US" altLang="zh-CN" b="0" dirty="0"/>
              <a:t>(6) </a:t>
            </a:r>
            <a:r>
              <a:rPr lang="zh-CN" altLang="en-US" b="0" dirty="0"/>
              <a:t>去掉重复自身的值</a:t>
            </a:r>
            <a:r>
              <a:rPr lang="en-US" altLang="zh-CN" b="0" dirty="0"/>
              <a:t>,</a:t>
            </a:r>
            <a:r>
              <a:rPr lang="zh-CN" altLang="en-US" b="0" dirty="0"/>
              <a:t>得出文档的指纹为</a:t>
            </a:r>
            <a:r>
              <a:rPr lang="en-US" altLang="zh-CN" b="0" dirty="0"/>
              <a:t>:27 ,18 </a:t>
            </a:r>
            <a:r>
              <a:rPr lang="zh-CN" altLang="en-US" b="0" dirty="0"/>
              <a:t>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5800" y="2861441"/>
            <a:ext cx="25855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例如</a:t>
            </a:r>
            <a:r>
              <a:rPr lang="en-US" altLang="zh-CN" dirty="0"/>
              <a:t>:</a:t>
            </a:r>
            <a:r>
              <a:rPr lang="zh-CN" altLang="en-US" dirty="0"/>
              <a:t>字符串</a:t>
            </a:r>
            <a:r>
              <a:rPr lang="en-US" altLang="zh-CN" dirty="0"/>
              <a:t>:we are ready we</a:t>
            </a:r>
            <a:r>
              <a:rPr lang="zh-CN" altLang="en-US" dirty="0"/>
              <a:t>。</a:t>
            </a:r>
          </a:p>
        </p:txBody>
      </p:sp>
      <p:pic>
        <p:nvPicPr>
          <p:cNvPr id="1025" name="Picture 1" descr="C:\Users\Administrator\AppData\Roaming\Tencent\Users\46215721\QQ\WinTemp\RichOle\0RR]}2}OGHXQ4YVIC$0_7B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4101762"/>
            <a:ext cx="283845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140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918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Outline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Why does copy detection matter?</a:t>
            </a:r>
            <a:endParaRPr lang="en-US" dirty="0" smtClean="0">
              <a:solidFill>
                <a:schemeClr val="bg1">
                  <a:lumMod val="85000"/>
                </a:schemeClr>
              </a:solidFill>
              <a:sym typeface="Wingdings" pitchFamily="2" charset="2"/>
            </a:endParaRP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Examples of copying, not copying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Copy detection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In documents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In software</a:t>
            </a:r>
          </a:p>
          <a:p>
            <a:pPr lvl="1"/>
            <a:r>
              <a:rPr lang="en-US" dirty="0" smtClean="0"/>
              <a:t>In databases</a:t>
            </a:r>
          </a:p>
          <a:p>
            <a:endParaRPr 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4E6E18F9-1B7C-4237-926B-9AB41553EC3B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141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Copy Detection: Strategies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Text-based </a:t>
            </a:r>
            <a:r>
              <a:rPr lang="en-US" dirty="0" smtClean="0"/>
              <a:t>strategies [SWA03]</a:t>
            </a:r>
          </a:p>
          <a:p>
            <a:pPr lvl="1"/>
            <a:r>
              <a:rPr lang="en-US" dirty="0" smtClean="0"/>
              <a:t>Language independent, can capture shallow semantics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00B0F0"/>
                </a:solidFill>
              </a:rPr>
              <a:t>Tree-based</a:t>
            </a:r>
            <a:r>
              <a:rPr lang="en-US" dirty="0" smtClean="0"/>
              <a:t> strategies [JMS+07]</a:t>
            </a:r>
          </a:p>
          <a:p>
            <a:pPr lvl="1"/>
            <a:r>
              <a:rPr lang="en-US" dirty="0" smtClean="0"/>
              <a:t>Use abstract syntax trees, often in combination with metrics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00B0F0"/>
                </a:solidFill>
              </a:rPr>
              <a:t>Graph-based</a:t>
            </a:r>
            <a:r>
              <a:rPr lang="en-US" dirty="0" smtClean="0"/>
              <a:t> strategies [K01]</a:t>
            </a:r>
          </a:p>
          <a:p>
            <a:pPr lvl="1"/>
            <a:r>
              <a:rPr lang="en-US" dirty="0" smtClean="0"/>
              <a:t>Use program dependence graphs, can capture deep semantics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4E6E18F9-1B7C-4237-926B-9AB41553EC3B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142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Text-based Strategies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Winnowing used in MOSS to detect software plagiarism</a:t>
            </a:r>
          </a:p>
          <a:p>
            <a:endParaRPr lang="en-US" dirty="0" smtClean="0"/>
          </a:p>
          <a:p>
            <a:r>
              <a:rPr lang="en-US" dirty="0" smtClean="0"/>
              <a:t>Solution strategy [SWA03]:</a:t>
            </a:r>
          </a:p>
          <a:p>
            <a:pPr lvl="1"/>
            <a:r>
              <a:rPr lang="en-US" dirty="0" smtClean="0"/>
              <a:t>Replace all parameters with a single constant, increase Q by 1</a:t>
            </a:r>
          </a:p>
          <a:p>
            <a:pPr lvl="1"/>
            <a:r>
              <a:rPr lang="en-US" dirty="0" smtClean="0"/>
              <a:t>Use document-based </a:t>
            </a:r>
            <a:r>
              <a:rPr lang="en-US" dirty="0" smtClean="0">
                <a:solidFill>
                  <a:srgbClr val="00B0F0"/>
                </a:solidFill>
              </a:rPr>
              <a:t>winnowing</a:t>
            </a:r>
            <a:r>
              <a:rPr lang="en-US" dirty="0" smtClean="0"/>
              <a:t> to find code clones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Advantages </a:t>
            </a:r>
          </a:p>
          <a:p>
            <a:pPr lvl="1"/>
            <a:r>
              <a:rPr lang="en-US" dirty="0" smtClean="0"/>
              <a:t>Scalable: space- and time-efficient</a:t>
            </a:r>
          </a:p>
          <a:p>
            <a:pPr lvl="1"/>
            <a:r>
              <a:rPr lang="en-US" dirty="0" smtClean="0"/>
              <a:t>Easy to deploy: language independent</a:t>
            </a:r>
          </a:p>
        </p:txBody>
      </p:sp>
      <p:sp>
        <p:nvSpPr>
          <p:cNvPr id="2" name="矩形 1"/>
          <p:cNvSpPr/>
          <p:nvPr/>
        </p:nvSpPr>
        <p:spPr>
          <a:xfrm>
            <a:off x="2667000" y="1981200"/>
            <a:ext cx="24160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抄袭识别在线服务网站</a:t>
            </a:r>
            <a:r>
              <a:rPr lang="en-US" altLang="zh-CN" b="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MOSS</a:t>
            </a:r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4E6E18F9-1B7C-4237-926B-9AB41553EC3B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143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Winnowing [SWA03]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/>
              <a:t>Near-duplicate of original code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>
                <a:solidFill>
                  <a:srgbClr val="00B0F0"/>
                </a:solidFill>
              </a:rPr>
              <a:t>Renaming</a:t>
            </a:r>
            <a:r>
              <a:rPr lang="en-US" sz="2200" b="0" kern="0" dirty="0" smtClean="0"/>
              <a:t> of variables and procedure names 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524000" y="1676400"/>
          <a:ext cx="5257800" cy="20116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67000"/>
                <a:gridCol w="2590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void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sumProd</a:t>
                      </a:r>
                      <a:r>
                        <a:rPr lang="en-US" b="1" baseline="0" dirty="0" smtClean="0"/>
                        <a:t>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n) {</a:t>
                      </a:r>
                    </a:p>
                    <a:p>
                      <a:r>
                        <a:rPr lang="en-US" b="1" baseline="0" dirty="0" smtClean="0"/>
                        <a:t>float sum = 0.0;</a:t>
                      </a:r>
                    </a:p>
                    <a:p>
                      <a:r>
                        <a:rPr lang="en-US" b="1" baseline="0" dirty="0" smtClean="0"/>
                        <a:t>float prod = 1.0;</a:t>
                      </a:r>
                    </a:p>
                    <a:p>
                      <a:r>
                        <a:rPr lang="en-US" b="1" baseline="0" dirty="0" smtClean="0"/>
                        <a:t>for 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 = 1;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 &lt;= n;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++)</a:t>
                      </a:r>
                    </a:p>
                    <a:p>
                      <a:r>
                        <a:rPr lang="en-US" b="1" baseline="0" dirty="0" smtClean="0"/>
                        <a:t>      { sum = sum +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;</a:t>
                      </a:r>
                    </a:p>
                    <a:p>
                      <a:r>
                        <a:rPr lang="en-US" b="1" baseline="0" dirty="0" smtClean="0"/>
                        <a:t>        prod = prod *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; } </a:t>
                      </a:r>
                      <a:r>
                        <a:rPr lang="en-US" b="1" baseline="0" dirty="0" err="1" smtClean="0"/>
                        <a:t>foo</a:t>
                      </a:r>
                      <a:r>
                        <a:rPr lang="en-US" b="1" baseline="0" dirty="0" smtClean="0"/>
                        <a:t>(sum, prod); }</a:t>
                      </a:r>
                      <a:endParaRPr lang="en-US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void </a:t>
                      </a:r>
                      <a:r>
                        <a:rPr lang="en-US" b="1" dirty="0" err="1" smtClean="0">
                          <a:solidFill>
                            <a:srgbClr val="FF0000"/>
                          </a:solidFill>
                        </a:rPr>
                        <a:t>sP</a:t>
                      </a:r>
                      <a:r>
                        <a:rPr lang="en-US" b="1" dirty="0" smtClean="0"/>
                        <a:t>(</a:t>
                      </a:r>
                      <a:r>
                        <a:rPr lang="en-US" b="1" dirty="0" err="1" smtClean="0"/>
                        <a:t>int</a:t>
                      </a:r>
                      <a:r>
                        <a:rPr lang="en-US" b="1" baseline="0" dirty="0" smtClean="0"/>
                        <a:t> n) {</a:t>
                      </a:r>
                    </a:p>
                    <a:p>
                      <a:r>
                        <a:rPr lang="en-US" b="1" baseline="0" dirty="0" smtClean="0"/>
                        <a:t>float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s</a:t>
                      </a:r>
                      <a:r>
                        <a:rPr lang="en-US" b="1" baseline="0" dirty="0" smtClean="0"/>
                        <a:t> = 0.0;</a:t>
                      </a:r>
                    </a:p>
                    <a:p>
                      <a:r>
                        <a:rPr lang="en-US" b="1" baseline="0" dirty="0" smtClean="0"/>
                        <a:t>float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b="1" baseline="0" dirty="0" smtClean="0"/>
                        <a:t> = 1.0;</a:t>
                      </a:r>
                    </a:p>
                    <a:p>
                      <a:r>
                        <a:rPr lang="en-US" b="1" baseline="0" dirty="0" smtClean="0"/>
                        <a:t>for 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j</a:t>
                      </a:r>
                      <a:r>
                        <a:rPr lang="en-US" b="1" baseline="0" dirty="0" smtClean="0"/>
                        <a:t> = 1;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j</a:t>
                      </a:r>
                      <a:r>
                        <a:rPr lang="en-US" b="1" baseline="0" dirty="0" smtClean="0"/>
                        <a:t> &lt;= n;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j</a:t>
                      </a:r>
                      <a:r>
                        <a:rPr lang="en-US" b="1" baseline="0" dirty="0" smtClean="0"/>
                        <a:t>++)</a:t>
                      </a:r>
                    </a:p>
                    <a:p>
                      <a:r>
                        <a:rPr lang="en-US" b="1" baseline="0" dirty="0" smtClean="0"/>
                        <a:t>      {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s</a:t>
                      </a:r>
                      <a:r>
                        <a:rPr lang="en-US" b="1" baseline="0" dirty="0" smtClean="0"/>
                        <a:t> =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s</a:t>
                      </a:r>
                      <a:r>
                        <a:rPr lang="en-US" b="1" baseline="0" dirty="0" smtClean="0"/>
                        <a:t> +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j</a:t>
                      </a:r>
                      <a:r>
                        <a:rPr lang="en-US" b="1" baseline="0" dirty="0" smtClean="0"/>
                        <a:t>;</a:t>
                      </a:r>
                    </a:p>
                    <a:p>
                      <a:r>
                        <a:rPr lang="en-US" b="1" baseline="0" dirty="0" smtClean="0"/>
                        <a:t>       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b="1" baseline="0" dirty="0" smtClean="0"/>
                        <a:t> =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b="1" baseline="0" dirty="0" smtClean="0"/>
                        <a:t> *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j</a:t>
                      </a:r>
                      <a:r>
                        <a:rPr lang="en-US" b="1" baseline="0" dirty="0" smtClean="0"/>
                        <a:t>; }</a:t>
                      </a:r>
                    </a:p>
                    <a:p>
                      <a:r>
                        <a:rPr lang="en-US" b="1" baseline="0" dirty="0" err="1" smtClean="0">
                          <a:solidFill>
                            <a:schemeClr val="tx1"/>
                          </a:solidFill>
                        </a:rPr>
                        <a:t>foo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(s, p)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b="1" baseline="0" dirty="0" smtClean="0"/>
                        <a:t>}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144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Winnowing [SWA03]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/>
              <a:t>Near-duplicate of original code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>
                <a:solidFill>
                  <a:srgbClr val="00B0F0"/>
                </a:solidFill>
              </a:rPr>
              <a:t>Renaming</a:t>
            </a:r>
            <a:r>
              <a:rPr lang="en-US" sz="2200" b="0" kern="0" dirty="0" smtClean="0"/>
              <a:t> of variables and procedure names 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>
                <a:latin typeface="+mn-lt"/>
              </a:rPr>
              <a:t>Replace all parameters with a single </a:t>
            </a:r>
            <a:r>
              <a:rPr lang="en-US" sz="2200" b="0" kern="0" dirty="0" smtClean="0">
                <a:solidFill>
                  <a:srgbClr val="00B0F0"/>
                </a:solidFill>
                <a:latin typeface="+mn-lt"/>
              </a:rPr>
              <a:t>constant $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>
                <a:latin typeface="+mn-lt"/>
              </a:rPr>
              <a:t>Easy to identify near-duplicate 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524000" y="1676400"/>
          <a:ext cx="6096000" cy="20116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67000"/>
                <a:gridCol w="2590800"/>
                <a:gridCol w="838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void</a:t>
                      </a:r>
                      <a:r>
                        <a:rPr lang="en-US" b="1" baseline="0" dirty="0" smtClean="0"/>
                        <a:t> $(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$) {</a:t>
                      </a:r>
                    </a:p>
                    <a:p>
                      <a:r>
                        <a:rPr lang="en-US" b="1" baseline="0" dirty="0" smtClean="0"/>
                        <a:t>float $ = 0.0;</a:t>
                      </a:r>
                    </a:p>
                    <a:p>
                      <a:r>
                        <a:rPr lang="en-US" b="1" baseline="0" dirty="0" smtClean="0"/>
                        <a:t>float $ = 1.0;</a:t>
                      </a:r>
                    </a:p>
                    <a:p>
                      <a:r>
                        <a:rPr lang="en-US" b="1" baseline="0" dirty="0" smtClean="0"/>
                        <a:t>for 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$ = 1; $ &lt;= $; $++)</a:t>
                      </a:r>
                    </a:p>
                    <a:p>
                      <a:r>
                        <a:rPr lang="en-US" b="1" baseline="0" dirty="0" smtClean="0"/>
                        <a:t>      { $ = $ + $;</a:t>
                      </a:r>
                    </a:p>
                    <a:p>
                      <a:r>
                        <a:rPr lang="en-US" b="1" baseline="0" dirty="0" smtClean="0"/>
                        <a:t>        $ = $ * $; } </a:t>
                      </a:r>
                    </a:p>
                    <a:p>
                      <a:r>
                        <a:rPr lang="en-US" b="1" baseline="0" dirty="0" smtClean="0"/>
                        <a:t>$($, $); }</a:t>
                      </a:r>
                      <a:endParaRPr lang="en-US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void</a:t>
                      </a:r>
                      <a:r>
                        <a:rPr lang="en-US" b="1" baseline="0" dirty="0" smtClean="0"/>
                        <a:t> $(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$) {</a:t>
                      </a:r>
                    </a:p>
                    <a:p>
                      <a:r>
                        <a:rPr lang="en-US" b="1" baseline="0" dirty="0" smtClean="0"/>
                        <a:t>float $ = 0.0;</a:t>
                      </a:r>
                    </a:p>
                    <a:p>
                      <a:r>
                        <a:rPr lang="en-US" b="1" baseline="0" dirty="0" smtClean="0"/>
                        <a:t>float $ = 1.0;</a:t>
                      </a:r>
                    </a:p>
                    <a:p>
                      <a:r>
                        <a:rPr lang="en-US" b="1" baseline="0" dirty="0" smtClean="0"/>
                        <a:t>for 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$ = 1; $ &lt;= $; $++)</a:t>
                      </a:r>
                    </a:p>
                    <a:p>
                      <a:r>
                        <a:rPr lang="en-US" b="1" baseline="0" dirty="0" smtClean="0"/>
                        <a:t>      { $ = $ + $;</a:t>
                      </a:r>
                    </a:p>
                    <a:p>
                      <a:r>
                        <a:rPr lang="en-US" b="1" baseline="0" dirty="0" smtClean="0"/>
                        <a:t>        $ = $ * $; } </a:t>
                      </a:r>
                    </a:p>
                    <a:p>
                      <a:r>
                        <a:rPr lang="en-US" b="1" baseline="0" dirty="0" smtClean="0"/>
                        <a:t>$($, $); }</a:t>
                      </a:r>
                      <a:endParaRPr lang="en-US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145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Winnowing [SWA03]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/>
              <a:t>Code reuse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Reuse of code fragments with reformulations, additions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>
                <a:latin typeface="+mn-lt"/>
              </a:rPr>
              <a:t>Replace all parameters with a single </a:t>
            </a:r>
            <a:r>
              <a:rPr lang="en-US" sz="2200" b="0" kern="0" dirty="0" smtClean="0">
                <a:solidFill>
                  <a:srgbClr val="00B0F0"/>
                </a:solidFill>
                <a:latin typeface="+mn-lt"/>
              </a:rPr>
              <a:t>constant $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676400"/>
          <a:ext cx="5257800" cy="20116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67000"/>
                <a:gridCol w="2590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void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sumProd</a:t>
                      </a:r>
                      <a:r>
                        <a:rPr lang="en-US" b="1" baseline="0" dirty="0" smtClean="0"/>
                        <a:t>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n) {</a:t>
                      </a:r>
                    </a:p>
                    <a:p>
                      <a:r>
                        <a:rPr lang="en-US" b="1" baseline="0" dirty="0" smtClean="0"/>
                        <a:t>float sum = 0.0;</a:t>
                      </a:r>
                    </a:p>
                    <a:p>
                      <a:r>
                        <a:rPr lang="en-US" b="1" baseline="0" dirty="0" smtClean="0"/>
                        <a:t>float prod = 1.0;</a:t>
                      </a:r>
                    </a:p>
                    <a:p>
                      <a:r>
                        <a:rPr lang="en-US" b="1" baseline="0" dirty="0" smtClean="0"/>
                        <a:t>for (</a:t>
                      </a:r>
                      <a:r>
                        <a:rPr lang="en-US" b="1" baseline="0" dirty="0" err="1" smtClean="0"/>
                        <a:t>int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 = 1;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 &lt;= n;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++)</a:t>
                      </a:r>
                    </a:p>
                    <a:p>
                      <a:r>
                        <a:rPr lang="en-US" b="1" baseline="0" dirty="0" smtClean="0"/>
                        <a:t>      { sum = sum +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;</a:t>
                      </a:r>
                    </a:p>
                    <a:p>
                      <a:r>
                        <a:rPr lang="en-US" b="1" baseline="0" dirty="0" smtClean="0"/>
                        <a:t>        prod = prod * </a:t>
                      </a:r>
                      <a:r>
                        <a:rPr lang="en-US" b="1" baseline="0" dirty="0" err="1" smtClean="0"/>
                        <a:t>i</a:t>
                      </a:r>
                      <a:r>
                        <a:rPr lang="en-US" b="1" baseline="0" dirty="0" smtClean="0"/>
                        <a:t>; } </a:t>
                      </a:r>
                      <a:r>
                        <a:rPr lang="en-US" b="1" baseline="0" dirty="0" err="1" smtClean="0"/>
                        <a:t>foo</a:t>
                      </a:r>
                      <a:r>
                        <a:rPr lang="en-US" b="1" baseline="0" dirty="0" smtClean="0"/>
                        <a:t>(sum, prod); }</a:t>
                      </a:r>
                      <a:endParaRPr lang="en-US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void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chemeClr val="tx1"/>
                          </a:solidFill>
                        </a:rPr>
                        <a:t>sP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n) {</a:t>
                      </a:r>
                    </a:p>
                    <a:p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float s = 0.0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</a:p>
                    <a:p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for (</a:t>
                      </a:r>
                      <a:r>
                        <a:rPr lang="en-US" b="1" baseline="0" dirty="0" err="1" smtClean="0">
                          <a:solidFill>
                            <a:srgbClr val="00B050"/>
                          </a:solidFill>
                        </a:rPr>
                        <a:t>int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j = 1; j &lt;= n; j++)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     {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if ((n + j) % 2 == 0)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           {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s = s + j;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      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else { s = s * j; }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}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f(s, n); }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146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Winnowing [SWA03]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/>
              <a:t>Code reuse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Reuse of code fragments with reformulations, additions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>
                <a:latin typeface="+mn-lt"/>
              </a:rPr>
              <a:t>Replace all parameters with a single </a:t>
            </a:r>
            <a:r>
              <a:rPr lang="en-US" sz="2200" b="0" kern="0" dirty="0" smtClean="0">
                <a:solidFill>
                  <a:srgbClr val="00B0F0"/>
                </a:solidFill>
                <a:latin typeface="+mn-lt"/>
              </a:rPr>
              <a:t>constant $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False positives reduced</a:t>
            </a:r>
            <a:r>
              <a:rPr kumimoji="0" lang="en-US" sz="2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(not eliminated) by having a larger Q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676400"/>
          <a:ext cx="6096000" cy="20116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67000"/>
                <a:gridCol w="2590800"/>
                <a:gridCol w="838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void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$(</a:t>
                      </a:r>
                      <a:r>
                        <a:rPr lang="en-US" b="1" baseline="0" dirty="0" err="1" smtClean="0">
                          <a:solidFill>
                            <a:srgbClr val="00B050"/>
                          </a:solidFill>
                        </a:rPr>
                        <a:t>int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$) {</a:t>
                      </a:r>
                    </a:p>
                    <a:p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float $ = 0.0;</a:t>
                      </a:r>
                    </a:p>
                    <a:p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float $ = 1.0;</a:t>
                      </a:r>
                    </a:p>
                    <a:p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for (</a:t>
                      </a:r>
                      <a:r>
                        <a:rPr lang="en-US" b="1" baseline="0" dirty="0" err="1" smtClean="0">
                          <a:solidFill>
                            <a:srgbClr val="00B050"/>
                          </a:solidFill>
                        </a:rPr>
                        <a:t>int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$ = 1; $ &lt;= $; $++)</a:t>
                      </a:r>
                    </a:p>
                    <a:p>
                      <a:r>
                        <a:rPr lang="en-US" b="1" baseline="0" dirty="0" smtClean="0"/>
                        <a:t>     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{ $ = $ + $;</a:t>
                      </a:r>
                    </a:p>
                    <a:p>
                      <a:r>
                        <a:rPr lang="en-US" b="1" baseline="0" dirty="0" smtClean="0"/>
                        <a:t>       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$ = $ * $; } </a:t>
                      </a:r>
                    </a:p>
                    <a:p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$($, $); }</a:t>
                      </a:r>
                      <a:endParaRPr lang="en-US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void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$</a:t>
                      </a:r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en-US" b="1" dirty="0" err="1" smtClean="0">
                          <a:solidFill>
                            <a:srgbClr val="00B050"/>
                          </a:solidFill>
                        </a:rPr>
                        <a:t>int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$) {</a:t>
                      </a:r>
                    </a:p>
                    <a:p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float $ = 0.0;</a:t>
                      </a:r>
                    </a:p>
                    <a:p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for (</a:t>
                      </a:r>
                      <a:r>
                        <a:rPr lang="en-US" b="1" baseline="0" dirty="0" err="1" smtClean="0">
                          <a:solidFill>
                            <a:srgbClr val="00B050"/>
                          </a:solidFill>
                        </a:rPr>
                        <a:t>int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$ = 1; $ &lt;= $; $++)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    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{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if (($ + $) % 2 == 0)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          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{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$ = $ + $;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}</a:t>
                      </a:r>
                    </a:p>
                    <a:p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      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else { 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$ = $ * $; } }</a:t>
                      </a:r>
                    </a:p>
                    <a:p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$($, $); }</a:t>
                      </a:r>
                      <a:endParaRPr lang="en-US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147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Tree-based Strategies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24000"/>
            <a:ext cx="8229600" cy="4343400"/>
          </a:xfrm>
        </p:spPr>
        <p:txBody>
          <a:bodyPr/>
          <a:lstStyle/>
          <a:p>
            <a:r>
              <a:rPr lang="en-US" dirty="0" smtClean="0"/>
              <a:t>Goal: be robust against code modification, </a:t>
            </a:r>
            <a:r>
              <a:rPr lang="en-US" dirty="0" smtClean="0">
                <a:solidFill>
                  <a:srgbClr val="00B0F0"/>
                </a:solidFill>
              </a:rPr>
              <a:t>scalable </a:t>
            </a:r>
          </a:p>
          <a:p>
            <a:r>
              <a:rPr lang="en-US" altLang="zh-CN" dirty="0" smtClean="0"/>
              <a:t>Language independent </a:t>
            </a:r>
            <a:r>
              <a:rPr lang="en-US" altLang="zh-CN" dirty="0"/>
              <a:t>and highly configurable.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Deckard’s [JMS+07] solution strategy:</a:t>
            </a:r>
          </a:p>
          <a:p>
            <a:pPr lvl="1"/>
            <a:r>
              <a:rPr lang="en-US" dirty="0" smtClean="0"/>
              <a:t>Characterize abstract syntax trees as numerical vectors</a:t>
            </a:r>
          </a:p>
          <a:p>
            <a:pPr lvl="1"/>
            <a:r>
              <a:rPr lang="en-US" dirty="0" smtClean="0"/>
              <a:t>Cluster vectors using numerical distance to find code clones</a:t>
            </a:r>
          </a:p>
          <a:p>
            <a:pPr lvl="1"/>
            <a:endParaRPr lang="en-US" dirty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148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Abstract Syntax Tree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68918" y="1676400"/>
            <a:ext cx="735152" cy="368022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latin typeface="+mn-lt"/>
              </a:rPr>
              <a:t>for_s</a:t>
            </a:r>
            <a:endParaRPr lang="en-US" sz="1600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20885" y="2342793"/>
            <a:ext cx="932115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cond_e</a:t>
            </a:r>
            <a:endParaRPr lang="en-US" sz="1600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02144" y="2342793"/>
            <a:ext cx="827256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incr_e</a:t>
            </a:r>
            <a:endParaRPr lang="en-US" sz="1600" dirty="0"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66640" y="2342793"/>
            <a:ext cx="862960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expr_s</a:t>
            </a:r>
            <a:endParaRPr lang="en-US" sz="1600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09800" y="2342346"/>
            <a:ext cx="652929" cy="371296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decl</a:t>
            </a:r>
            <a:endParaRPr lang="en-US" sz="1600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90600" y="2337584"/>
            <a:ext cx="606991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for</a:t>
            </a:r>
            <a:endParaRPr lang="en-US" sz="1600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76400" y="2340561"/>
            <a:ext cx="349840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(</a:t>
            </a:r>
            <a:endParaRPr lang="en-US" sz="1600" dirty="0"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12960" y="2340561"/>
            <a:ext cx="349840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)</a:t>
            </a:r>
            <a:endParaRPr lang="en-US" sz="1600" dirty="0"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76197" y="3029129"/>
            <a:ext cx="548203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&lt;=</a:t>
            </a:r>
            <a:endParaRPr lang="en-US" sz="1600" dirty="0"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81600" y="2340561"/>
            <a:ext cx="338570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;</a:t>
            </a:r>
            <a:endParaRPr lang="en-US" sz="1600" dirty="0"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05200" y="2340561"/>
            <a:ext cx="338570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;</a:t>
            </a:r>
            <a:endParaRPr lang="en-US" sz="1600" dirty="0"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77261" y="3048000"/>
            <a:ext cx="403939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=</a:t>
            </a:r>
            <a:endParaRPr lang="en-US" sz="1600" dirty="0"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4800" y="3048000"/>
            <a:ext cx="581565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int</a:t>
            </a:r>
            <a:endParaRPr lang="en-US" sz="1600" dirty="0"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76057" y="3048000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57400" y="3044726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00600" y="3044726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24200" y="3044726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14657" y="3733800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86000" y="3727133"/>
            <a:ext cx="481466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lit</a:t>
            </a:r>
            <a:endParaRPr lang="en-US" sz="1600" dirty="0"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14457" y="3733800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431055" y="3048000"/>
            <a:ext cx="1027145" cy="358200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assign_e</a:t>
            </a:r>
            <a:endParaRPr lang="en-US" sz="1600" dirty="0"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92662" y="3048000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763479" y="3029129"/>
            <a:ext cx="551721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++</a:t>
            </a:r>
            <a:endParaRPr lang="en-US" sz="1600" dirty="0"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65560" y="3029129"/>
            <a:ext cx="338570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;</a:t>
            </a:r>
            <a:endParaRPr lang="en-US" sz="1600" dirty="0"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005257" y="3733800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67257" y="3733800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391400" y="3714929"/>
            <a:ext cx="403939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=</a:t>
            </a:r>
            <a:endParaRPr lang="en-US" sz="1600" dirty="0">
              <a:latin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926262" y="3753326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53200" y="4362926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001000" y="4362926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43800" y="4324529"/>
            <a:ext cx="403939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+</a:t>
            </a:r>
            <a:endParaRPr lang="en-US" sz="1600" dirty="0">
              <a:latin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215057" y="4946332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781800" y="4946332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cxnSp>
        <p:nvCxnSpPr>
          <p:cNvPr id="45" name="Straight Connector 44"/>
          <p:cNvCxnSpPr>
            <a:stCxn id="8" idx="1"/>
            <a:endCxn id="16" idx="0"/>
          </p:cNvCxnSpPr>
          <p:nvPr/>
        </p:nvCxnSpPr>
        <p:spPr bwMode="auto">
          <a:xfrm rot="10800000" flipV="1">
            <a:off x="1294097" y="1860410"/>
            <a:ext cx="3220825" cy="47717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49" name="Straight Connector 48"/>
          <p:cNvCxnSpPr>
            <a:stCxn id="8" idx="1"/>
            <a:endCxn id="17" idx="0"/>
          </p:cNvCxnSpPr>
          <p:nvPr/>
        </p:nvCxnSpPr>
        <p:spPr bwMode="auto">
          <a:xfrm rot="10800000" flipV="1">
            <a:off x="1851321" y="1860411"/>
            <a:ext cx="2663601" cy="480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1" name="Straight Connector 50"/>
          <p:cNvCxnSpPr>
            <a:stCxn id="8" idx="1"/>
            <a:endCxn id="15" idx="0"/>
          </p:cNvCxnSpPr>
          <p:nvPr/>
        </p:nvCxnSpPr>
        <p:spPr bwMode="auto">
          <a:xfrm rot="10800000" flipV="1">
            <a:off x="2536265" y="1860410"/>
            <a:ext cx="1978656" cy="48193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3" name="Straight Connector 52"/>
          <p:cNvCxnSpPr>
            <a:stCxn id="8" idx="1"/>
            <a:endCxn id="21" idx="0"/>
          </p:cNvCxnSpPr>
          <p:nvPr/>
        </p:nvCxnSpPr>
        <p:spPr bwMode="auto">
          <a:xfrm rot="10800000" flipV="1">
            <a:off x="3674485" y="1860411"/>
            <a:ext cx="840436" cy="480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5" name="Straight Connector 54"/>
          <p:cNvCxnSpPr>
            <a:stCxn id="8" idx="2"/>
            <a:endCxn id="12" idx="0"/>
          </p:cNvCxnSpPr>
          <p:nvPr/>
        </p:nvCxnSpPr>
        <p:spPr bwMode="auto">
          <a:xfrm rot="5400000">
            <a:off x="4512534" y="2018832"/>
            <a:ext cx="298371" cy="3495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7" name="Straight Connector 56"/>
          <p:cNvCxnSpPr>
            <a:stCxn id="8" idx="2"/>
            <a:endCxn id="20" idx="0"/>
          </p:cNvCxnSpPr>
          <p:nvPr/>
        </p:nvCxnSpPr>
        <p:spPr bwMode="auto">
          <a:xfrm rot="16200000" flipH="1">
            <a:off x="4945620" y="1935295"/>
            <a:ext cx="296139" cy="51439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9" name="Straight Connector 58"/>
          <p:cNvCxnSpPr>
            <a:stCxn id="8" idx="3"/>
            <a:endCxn id="13" idx="0"/>
          </p:cNvCxnSpPr>
          <p:nvPr/>
        </p:nvCxnSpPr>
        <p:spPr bwMode="auto">
          <a:xfrm>
            <a:off x="5158067" y="1860411"/>
            <a:ext cx="1057705" cy="48238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1" name="Straight Connector 60"/>
          <p:cNvCxnSpPr>
            <a:stCxn id="8" idx="3"/>
            <a:endCxn id="18" idx="0"/>
          </p:cNvCxnSpPr>
          <p:nvPr/>
        </p:nvCxnSpPr>
        <p:spPr bwMode="auto">
          <a:xfrm>
            <a:off x="5158067" y="1860411"/>
            <a:ext cx="1829813" cy="480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3" name="Straight Connector 62"/>
          <p:cNvCxnSpPr>
            <a:stCxn id="8" idx="3"/>
            <a:endCxn id="14" idx="0"/>
          </p:cNvCxnSpPr>
          <p:nvPr/>
        </p:nvCxnSpPr>
        <p:spPr bwMode="auto">
          <a:xfrm>
            <a:off x="5158067" y="1860411"/>
            <a:ext cx="2640053" cy="48238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5" name="Straight Connector 64"/>
          <p:cNvCxnSpPr>
            <a:stCxn id="15" idx="2"/>
            <a:endCxn id="23" idx="0"/>
          </p:cNvCxnSpPr>
          <p:nvPr/>
        </p:nvCxnSpPr>
        <p:spPr bwMode="auto">
          <a:xfrm rot="5400000">
            <a:off x="1398745" y="1910480"/>
            <a:ext cx="334358" cy="194068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7" name="Straight Connector 66"/>
          <p:cNvCxnSpPr>
            <a:stCxn id="15" idx="2"/>
            <a:endCxn id="24" idx="0"/>
          </p:cNvCxnSpPr>
          <p:nvPr/>
        </p:nvCxnSpPr>
        <p:spPr bwMode="auto">
          <a:xfrm rot="5400000">
            <a:off x="1706918" y="2218653"/>
            <a:ext cx="334358" cy="13243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9" name="Straight Connector 68"/>
          <p:cNvCxnSpPr>
            <a:stCxn id="15" idx="2"/>
            <a:endCxn id="22" idx="0"/>
          </p:cNvCxnSpPr>
          <p:nvPr/>
        </p:nvCxnSpPr>
        <p:spPr bwMode="auto">
          <a:xfrm rot="5400000">
            <a:off x="1990569" y="2502304"/>
            <a:ext cx="334358" cy="75703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71" name="Straight Connector 70"/>
          <p:cNvCxnSpPr>
            <a:stCxn id="15" idx="2"/>
            <a:endCxn id="25" idx="0"/>
          </p:cNvCxnSpPr>
          <p:nvPr/>
        </p:nvCxnSpPr>
        <p:spPr bwMode="auto">
          <a:xfrm rot="5400000">
            <a:off x="2359525" y="2867986"/>
            <a:ext cx="331084" cy="2239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73" name="Straight Connector 72"/>
          <p:cNvCxnSpPr>
            <a:stCxn id="25" idx="2"/>
            <a:endCxn id="29" idx="0"/>
          </p:cNvCxnSpPr>
          <p:nvPr/>
        </p:nvCxnSpPr>
        <p:spPr bwMode="auto">
          <a:xfrm rot="16200000" flipH="1">
            <a:off x="2359835" y="3560234"/>
            <a:ext cx="320933" cy="128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77" name="Straight Connector 76"/>
          <p:cNvCxnSpPr>
            <a:stCxn id="12" idx="2"/>
            <a:endCxn id="27" idx="0"/>
          </p:cNvCxnSpPr>
          <p:nvPr/>
        </p:nvCxnSpPr>
        <p:spPr bwMode="auto">
          <a:xfrm rot="5400000">
            <a:off x="3863577" y="2421359"/>
            <a:ext cx="340459" cy="90627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79" name="Straight Connector 78"/>
          <p:cNvCxnSpPr>
            <a:stCxn id="12" idx="2"/>
            <a:endCxn id="19" idx="0"/>
          </p:cNvCxnSpPr>
          <p:nvPr/>
        </p:nvCxnSpPr>
        <p:spPr bwMode="auto">
          <a:xfrm rot="5400000">
            <a:off x="4306190" y="2848376"/>
            <a:ext cx="324862" cy="366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1" name="Straight Connector 80"/>
          <p:cNvCxnSpPr>
            <a:stCxn id="12" idx="2"/>
            <a:endCxn id="26" idx="0"/>
          </p:cNvCxnSpPr>
          <p:nvPr/>
        </p:nvCxnSpPr>
        <p:spPr bwMode="auto">
          <a:xfrm rot="16200000" flipH="1">
            <a:off x="4701777" y="2489433"/>
            <a:ext cx="340459" cy="77012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3" name="Straight Connector 82"/>
          <p:cNvCxnSpPr>
            <a:stCxn id="27" idx="2"/>
            <a:endCxn id="30" idx="0"/>
          </p:cNvCxnSpPr>
          <p:nvPr/>
        </p:nvCxnSpPr>
        <p:spPr bwMode="auto">
          <a:xfrm rot="16200000" flipH="1">
            <a:off x="3451699" y="3535170"/>
            <a:ext cx="327600" cy="6966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5" name="Straight Connector 84"/>
          <p:cNvCxnSpPr>
            <a:stCxn id="26" idx="2"/>
            <a:endCxn id="28" idx="0"/>
          </p:cNvCxnSpPr>
          <p:nvPr/>
        </p:nvCxnSpPr>
        <p:spPr bwMode="auto">
          <a:xfrm rot="5400000">
            <a:off x="5089999" y="3566730"/>
            <a:ext cx="327600" cy="65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7" name="Straight Connector 86"/>
          <p:cNvCxnSpPr>
            <a:stCxn id="13" idx="2"/>
            <a:endCxn id="32" idx="0"/>
          </p:cNvCxnSpPr>
          <p:nvPr/>
        </p:nvCxnSpPr>
        <p:spPr bwMode="auto">
          <a:xfrm rot="16200000" flipH="1">
            <a:off x="6060585" y="2859453"/>
            <a:ext cx="343733" cy="3335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9" name="Straight Connector 88"/>
          <p:cNvCxnSpPr>
            <a:stCxn id="13" idx="2"/>
            <a:endCxn id="33" idx="0"/>
          </p:cNvCxnSpPr>
          <p:nvPr/>
        </p:nvCxnSpPr>
        <p:spPr bwMode="auto">
          <a:xfrm rot="16200000" flipH="1">
            <a:off x="6465125" y="2454914"/>
            <a:ext cx="324862" cy="82356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91" name="Straight Connector 90"/>
          <p:cNvCxnSpPr>
            <a:stCxn id="32" idx="2"/>
            <a:endCxn id="35" idx="0"/>
          </p:cNvCxnSpPr>
          <p:nvPr/>
        </p:nvCxnSpPr>
        <p:spPr bwMode="auto">
          <a:xfrm rot="5400000">
            <a:off x="6082967" y="3567636"/>
            <a:ext cx="324326" cy="800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93" name="Straight Connector 92"/>
          <p:cNvCxnSpPr>
            <a:stCxn id="31" idx="2"/>
            <a:endCxn id="36" idx="0"/>
          </p:cNvCxnSpPr>
          <p:nvPr/>
        </p:nvCxnSpPr>
        <p:spPr bwMode="auto">
          <a:xfrm rot="5400000">
            <a:off x="7310079" y="3099251"/>
            <a:ext cx="327600" cy="94149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95" name="Straight Connector 94"/>
          <p:cNvCxnSpPr>
            <a:stCxn id="31" idx="2"/>
            <a:endCxn id="37" idx="0"/>
          </p:cNvCxnSpPr>
          <p:nvPr/>
        </p:nvCxnSpPr>
        <p:spPr bwMode="auto">
          <a:xfrm rot="5400000">
            <a:off x="7614635" y="3384935"/>
            <a:ext cx="308729" cy="35125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97" name="Straight Connector 96"/>
          <p:cNvCxnSpPr>
            <a:stCxn id="31" idx="2"/>
            <a:endCxn id="38" idx="0"/>
          </p:cNvCxnSpPr>
          <p:nvPr/>
        </p:nvCxnSpPr>
        <p:spPr bwMode="auto">
          <a:xfrm rot="16200000" flipH="1">
            <a:off x="7990116" y="3360711"/>
            <a:ext cx="347126" cy="43810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99" name="Straight Connector 98"/>
          <p:cNvCxnSpPr>
            <a:stCxn id="14" idx="2"/>
            <a:endCxn id="31" idx="0"/>
          </p:cNvCxnSpPr>
          <p:nvPr/>
        </p:nvCxnSpPr>
        <p:spPr bwMode="auto">
          <a:xfrm rot="16200000" flipH="1">
            <a:off x="7699508" y="2802879"/>
            <a:ext cx="343733" cy="1465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01" name="Straight Connector 100"/>
          <p:cNvCxnSpPr>
            <a:stCxn id="14" idx="2"/>
            <a:endCxn id="34" idx="0"/>
          </p:cNvCxnSpPr>
          <p:nvPr/>
        </p:nvCxnSpPr>
        <p:spPr bwMode="auto">
          <a:xfrm rot="16200000" flipH="1">
            <a:off x="8104051" y="2398335"/>
            <a:ext cx="324862" cy="9367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07" name="Straight Connector 106"/>
          <p:cNvCxnSpPr>
            <a:stCxn id="38" idx="2"/>
            <a:endCxn id="40" idx="0"/>
          </p:cNvCxnSpPr>
          <p:nvPr/>
        </p:nvCxnSpPr>
        <p:spPr bwMode="auto">
          <a:xfrm rot="16200000" flipH="1">
            <a:off x="8296037" y="4201494"/>
            <a:ext cx="248126" cy="7473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09" name="Straight Connector 108"/>
          <p:cNvCxnSpPr>
            <a:stCxn id="38" idx="2"/>
            <a:endCxn id="41" idx="0"/>
          </p:cNvCxnSpPr>
          <p:nvPr/>
        </p:nvCxnSpPr>
        <p:spPr bwMode="auto">
          <a:xfrm rot="5400000">
            <a:off x="7959387" y="3901184"/>
            <a:ext cx="209729" cy="6369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11" name="Straight Connector 110"/>
          <p:cNvCxnSpPr>
            <a:stCxn id="38" idx="2"/>
            <a:endCxn id="39" idx="0"/>
          </p:cNvCxnSpPr>
          <p:nvPr/>
        </p:nvCxnSpPr>
        <p:spPr bwMode="auto">
          <a:xfrm rot="5400000">
            <a:off x="7572137" y="3552332"/>
            <a:ext cx="248126" cy="13730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13" name="Straight Connector 112"/>
          <p:cNvCxnSpPr>
            <a:stCxn id="39" idx="2"/>
            <a:endCxn id="43" idx="0"/>
          </p:cNvCxnSpPr>
          <p:nvPr/>
        </p:nvCxnSpPr>
        <p:spPr bwMode="auto">
          <a:xfrm rot="16200000" flipH="1">
            <a:off x="6902704" y="4831364"/>
            <a:ext cx="221932" cy="800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15" name="Straight Connector 114"/>
          <p:cNvCxnSpPr>
            <a:stCxn id="40" idx="2"/>
            <a:endCxn id="42" idx="0"/>
          </p:cNvCxnSpPr>
          <p:nvPr/>
        </p:nvCxnSpPr>
        <p:spPr bwMode="auto">
          <a:xfrm rot="5400000">
            <a:off x="8343233" y="4832096"/>
            <a:ext cx="221932" cy="65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16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/>
              <a:t>Code fragment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for (</a:t>
            </a:r>
            <a:r>
              <a:rPr lang="en-US" sz="2200" b="0" kern="0" dirty="0" err="1" smtClean="0"/>
              <a:t>int</a:t>
            </a:r>
            <a:r>
              <a:rPr lang="en-US" sz="2200" b="0" kern="0" dirty="0" smtClean="0"/>
              <a:t> </a:t>
            </a:r>
            <a:r>
              <a:rPr lang="en-US" sz="2200" b="0" kern="0" dirty="0" err="1" smtClean="0"/>
              <a:t>i</a:t>
            </a:r>
            <a:r>
              <a:rPr lang="en-US" sz="2200" b="0" kern="0" dirty="0" smtClean="0"/>
              <a:t> = 1; </a:t>
            </a:r>
            <a:r>
              <a:rPr lang="en-US" sz="2200" b="0" kern="0" dirty="0" err="1" smtClean="0"/>
              <a:t>i</a:t>
            </a:r>
            <a:r>
              <a:rPr lang="en-US" sz="2200" b="0" kern="0" dirty="0" smtClean="0"/>
              <a:t> &lt;= n; </a:t>
            </a:r>
            <a:r>
              <a:rPr lang="en-US" sz="2200" b="0" kern="0" dirty="0" err="1" smtClean="0"/>
              <a:t>i</a:t>
            </a:r>
            <a:r>
              <a:rPr lang="en-US" sz="2200" b="0" kern="0" dirty="0" smtClean="0"/>
              <a:t>++) sum = sum + </a:t>
            </a:r>
            <a:r>
              <a:rPr lang="en-US" sz="2200" b="0" kern="0" dirty="0" err="1" smtClean="0"/>
              <a:t>i</a:t>
            </a:r>
            <a:r>
              <a:rPr lang="en-US" sz="2200" b="0" kern="0" dirty="0" smtClean="0"/>
              <a:t>;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149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Conditional Entropy: Information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24000"/>
            <a:ext cx="8229600" cy="4343400"/>
          </a:xfrm>
        </p:spPr>
        <p:txBody>
          <a:bodyPr/>
          <a:lstStyle/>
          <a:p>
            <a:r>
              <a:rPr lang="en-US" dirty="0" smtClean="0"/>
              <a:t>Given a joint distribution on random variables X, Y, </a:t>
            </a:r>
            <a:r>
              <a:rPr lang="en-US" dirty="0" smtClean="0">
                <a:solidFill>
                  <a:srgbClr val="00B0F0"/>
                </a:solidFill>
              </a:rPr>
              <a:t>how much information about X can we glean from Y</a:t>
            </a:r>
            <a:r>
              <a:rPr lang="en-US" dirty="0" smtClean="0"/>
              <a:t>? </a:t>
            </a:r>
          </a:p>
          <a:p>
            <a:endParaRPr lang="en-US" dirty="0" smtClean="0"/>
          </a:p>
          <a:p>
            <a:r>
              <a:rPr lang="en-US" dirty="0" smtClean="0"/>
              <a:t>Question game: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Given Y = y</a:t>
            </a:r>
            <a:r>
              <a:rPr lang="en-US" dirty="0" smtClean="0"/>
              <a:t>, minimum # of questions to determine value of X</a:t>
            </a:r>
          </a:p>
          <a:p>
            <a:pPr lvl="1"/>
            <a:r>
              <a:rPr lang="en-US" dirty="0" smtClean="0"/>
              <a:t>If Y = y1, 0 questions</a:t>
            </a:r>
          </a:p>
          <a:p>
            <a:pPr lvl="1"/>
            <a:r>
              <a:rPr lang="en-US" dirty="0" smtClean="0"/>
              <a:t>If Y = y2, 0 questions</a:t>
            </a:r>
          </a:p>
          <a:p>
            <a:pPr lvl="1"/>
            <a:r>
              <a:rPr lang="en-US" dirty="0" smtClean="0"/>
              <a:t>If Y = y3, 1.5 questions</a:t>
            </a:r>
          </a:p>
          <a:p>
            <a:endParaRPr lang="en-US" dirty="0" smtClean="0"/>
          </a:p>
          <a:p>
            <a:r>
              <a:rPr lang="en-US" dirty="0" smtClean="0"/>
              <a:t>H(X|Y) = 0.75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4572000" y="3886200"/>
          <a:ext cx="3429000" cy="1828800"/>
        </p:xfrm>
        <a:graphic>
          <a:graphicData uri="http://schemas.openxmlformats.org/drawingml/2006/table">
            <a:tbl>
              <a:tblPr/>
              <a:tblGrid>
                <a:gridCol w="392113"/>
                <a:gridCol w="395287"/>
                <a:gridCol w="881063"/>
                <a:gridCol w="879475"/>
                <a:gridCol w="88106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p(X,Y)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p(X|Y)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h(X|Y)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Characteristic Vector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68918" y="1676400"/>
            <a:ext cx="735152" cy="368022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latin typeface="+mn-lt"/>
              </a:rPr>
              <a:t>for_s</a:t>
            </a:r>
            <a:endParaRPr lang="en-US" sz="1600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20885" y="2342793"/>
            <a:ext cx="932115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cond_e</a:t>
            </a:r>
            <a:endParaRPr lang="en-US" sz="1600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02144" y="2342793"/>
            <a:ext cx="827256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incr_e</a:t>
            </a:r>
            <a:endParaRPr lang="en-US" sz="1600" dirty="0"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66640" y="2342793"/>
            <a:ext cx="862960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expr_s</a:t>
            </a:r>
            <a:endParaRPr lang="en-US" sz="1600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09800" y="2342346"/>
            <a:ext cx="652929" cy="371296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decl</a:t>
            </a:r>
            <a:endParaRPr lang="en-US" sz="1600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90600" y="2337584"/>
            <a:ext cx="606991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for</a:t>
            </a:r>
            <a:endParaRPr lang="en-US" sz="1600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76400" y="2340561"/>
            <a:ext cx="349840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(</a:t>
            </a:r>
            <a:endParaRPr lang="en-US" sz="1600" dirty="0"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12960" y="2340561"/>
            <a:ext cx="349840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)</a:t>
            </a:r>
            <a:endParaRPr lang="en-US" sz="1600" dirty="0"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76197" y="3029129"/>
            <a:ext cx="548203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&lt;=</a:t>
            </a:r>
            <a:endParaRPr lang="en-US" sz="1600" dirty="0"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81600" y="2340561"/>
            <a:ext cx="338570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;</a:t>
            </a:r>
            <a:endParaRPr lang="en-US" sz="1600" dirty="0"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05200" y="2340561"/>
            <a:ext cx="338570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;</a:t>
            </a:r>
            <a:endParaRPr lang="en-US" sz="1600" dirty="0"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77261" y="3048000"/>
            <a:ext cx="403939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=</a:t>
            </a:r>
            <a:endParaRPr lang="en-US" sz="1600" dirty="0"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4800" y="3048000"/>
            <a:ext cx="581565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int</a:t>
            </a:r>
            <a:endParaRPr lang="en-US" sz="1600" dirty="0"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76057" y="3048000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57400" y="3044726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00600" y="3044726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24200" y="3044726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14657" y="3733800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86000" y="3727133"/>
            <a:ext cx="481466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lit</a:t>
            </a:r>
            <a:endParaRPr lang="en-US" sz="1600" dirty="0"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14457" y="3733800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431055" y="3048000"/>
            <a:ext cx="1027145" cy="358200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assign_e</a:t>
            </a:r>
            <a:endParaRPr lang="en-US" sz="1600" dirty="0"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92662" y="3048000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763479" y="3029129"/>
            <a:ext cx="551721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++</a:t>
            </a:r>
            <a:endParaRPr lang="en-US" sz="1600" dirty="0"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65560" y="3029129"/>
            <a:ext cx="338570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;</a:t>
            </a:r>
            <a:endParaRPr lang="en-US" sz="1600" dirty="0"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005257" y="3733800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67257" y="3733800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391400" y="3714929"/>
            <a:ext cx="403939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=</a:t>
            </a:r>
            <a:endParaRPr lang="en-US" sz="1600" dirty="0">
              <a:latin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926262" y="3753326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53200" y="4362926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001000" y="4362926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43800" y="4324529"/>
            <a:ext cx="403939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+</a:t>
            </a:r>
            <a:endParaRPr lang="en-US" sz="1600" dirty="0">
              <a:latin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215057" y="4946332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781800" y="4946332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cxnSp>
        <p:nvCxnSpPr>
          <p:cNvPr id="45" name="Straight Connector 44"/>
          <p:cNvCxnSpPr>
            <a:stCxn id="8" idx="1"/>
            <a:endCxn id="16" idx="0"/>
          </p:cNvCxnSpPr>
          <p:nvPr/>
        </p:nvCxnSpPr>
        <p:spPr bwMode="auto">
          <a:xfrm rot="10800000" flipV="1">
            <a:off x="1294097" y="1860410"/>
            <a:ext cx="3220825" cy="47717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49" name="Straight Connector 48"/>
          <p:cNvCxnSpPr>
            <a:stCxn id="8" idx="1"/>
            <a:endCxn id="17" idx="0"/>
          </p:cNvCxnSpPr>
          <p:nvPr/>
        </p:nvCxnSpPr>
        <p:spPr bwMode="auto">
          <a:xfrm rot="10800000" flipV="1">
            <a:off x="1851321" y="1860411"/>
            <a:ext cx="2663601" cy="480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1" name="Straight Connector 50"/>
          <p:cNvCxnSpPr>
            <a:stCxn id="8" idx="1"/>
            <a:endCxn id="15" idx="0"/>
          </p:cNvCxnSpPr>
          <p:nvPr/>
        </p:nvCxnSpPr>
        <p:spPr bwMode="auto">
          <a:xfrm rot="10800000" flipV="1">
            <a:off x="2536265" y="1860410"/>
            <a:ext cx="1978656" cy="48193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3" name="Straight Connector 52"/>
          <p:cNvCxnSpPr>
            <a:stCxn id="8" idx="1"/>
            <a:endCxn id="21" idx="0"/>
          </p:cNvCxnSpPr>
          <p:nvPr/>
        </p:nvCxnSpPr>
        <p:spPr bwMode="auto">
          <a:xfrm rot="10800000" flipV="1">
            <a:off x="3674485" y="1860411"/>
            <a:ext cx="840436" cy="480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5" name="Straight Connector 54"/>
          <p:cNvCxnSpPr>
            <a:stCxn id="8" idx="2"/>
            <a:endCxn id="12" idx="0"/>
          </p:cNvCxnSpPr>
          <p:nvPr/>
        </p:nvCxnSpPr>
        <p:spPr bwMode="auto">
          <a:xfrm rot="5400000">
            <a:off x="4512534" y="2018832"/>
            <a:ext cx="298371" cy="3495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7" name="Straight Connector 56"/>
          <p:cNvCxnSpPr>
            <a:stCxn id="8" idx="2"/>
            <a:endCxn id="20" idx="0"/>
          </p:cNvCxnSpPr>
          <p:nvPr/>
        </p:nvCxnSpPr>
        <p:spPr bwMode="auto">
          <a:xfrm rot="16200000" flipH="1">
            <a:off x="4945620" y="1935295"/>
            <a:ext cx="296139" cy="51439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9" name="Straight Connector 58"/>
          <p:cNvCxnSpPr>
            <a:stCxn id="8" idx="3"/>
            <a:endCxn id="13" idx="0"/>
          </p:cNvCxnSpPr>
          <p:nvPr/>
        </p:nvCxnSpPr>
        <p:spPr bwMode="auto">
          <a:xfrm>
            <a:off x="5158067" y="1860411"/>
            <a:ext cx="1057705" cy="48238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1" name="Straight Connector 60"/>
          <p:cNvCxnSpPr>
            <a:stCxn id="8" idx="3"/>
            <a:endCxn id="18" idx="0"/>
          </p:cNvCxnSpPr>
          <p:nvPr/>
        </p:nvCxnSpPr>
        <p:spPr bwMode="auto">
          <a:xfrm>
            <a:off x="5158067" y="1860411"/>
            <a:ext cx="1829813" cy="480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3" name="Straight Connector 62"/>
          <p:cNvCxnSpPr>
            <a:stCxn id="8" idx="3"/>
            <a:endCxn id="14" idx="0"/>
          </p:cNvCxnSpPr>
          <p:nvPr/>
        </p:nvCxnSpPr>
        <p:spPr bwMode="auto">
          <a:xfrm>
            <a:off x="5158067" y="1860411"/>
            <a:ext cx="2640053" cy="48238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5" name="Straight Connector 64"/>
          <p:cNvCxnSpPr>
            <a:stCxn id="15" idx="2"/>
            <a:endCxn id="23" idx="0"/>
          </p:cNvCxnSpPr>
          <p:nvPr/>
        </p:nvCxnSpPr>
        <p:spPr bwMode="auto">
          <a:xfrm rot="5400000">
            <a:off x="1398745" y="1910480"/>
            <a:ext cx="334358" cy="194068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7" name="Straight Connector 66"/>
          <p:cNvCxnSpPr>
            <a:stCxn id="15" idx="2"/>
            <a:endCxn id="24" idx="0"/>
          </p:cNvCxnSpPr>
          <p:nvPr/>
        </p:nvCxnSpPr>
        <p:spPr bwMode="auto">
          <a:xfrm rot="5400000">
            <a:off x="1706918" y="2218653"/>
            <a:ext cx="334358" cy="13243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9" name="Straight Connector 68"/>
          <p:cNvCxnSpPr>
            <a:stCxn id="15" idx="2"/>
            <a:endCxn id="22" idx="0"/>
          </p:cNvCxnSpPr>
          <p:nvPr/>
        </p:nvCxnSpPr>
        <p:spPr bwMode="auto">
          <a:xfrm rot="5400000">
            <a:off x="1990569" y="2502304"/>
            <a:ext cx="334358" cy="75703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71" name="Straight Connector 70"/>
          <p:cNvCxnSpPr>
            <a:stCxn id="15" idx="2"/>
            <a:endCxn id="25" idx="0"/>
          </p:cNvCxnSpPr>
          <p:nvPr/>
        </p:nvCxnSpPr>
        <p:spPr bwMode="auto">
          <a:xfrm rot="5400000">
            <a:off x="2359525" y="2867986"/>
            <a:ext cx="331084" cy="2239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73" name="Straight Connector 72"/>
          <p:cNvCxnSpPr>
            <a:stCxn id="25" idx="2"/>
            <a:endCxn id="29" idx="0"/>
          </p:cNvCxnSpPr>
          <p:nvPr/>
        </p:nvCxnSpPr>
        <p:spPr bwMode="auto">
          <a:xfrm rot="16200000" flipH="1">
            <a:off x="2359835" y="3560234"/>
            <a:ext cx="320933" cy="128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77" name="Straight Connector 76"/>
          <p:cNvCxnSpPr>
            <a:stCxn id="12" idx="2"/>
            <a:endCxn id="27" idx="0"/>
          </p:cNvCxnSpPr>
          <p:nvPr/>
        </p:nvCxnSpPr>
        <p:spPr bwMode="auto">
          <a:xfrm rot="5400000">
            <a:off x="3863577" y="2421359"/>
            <a:ext cx="340459" cy="90627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79" name="Straight Connector 78"/>
          <p:cNvCxnSpPr>
            <a:stCxn id="12" idx="2"/>
            <a:endCxn id="19" idx="0"/>
          </p:cNvCxnSpPr>
          <p:nvPr/>
        </p:nvCxnSpPr>
        <p:spPr bwMode="auto">
          <a:xfrm rot="5400000">
            <a:off x="4306190" y="2848376"/>
            <a:ext cx="324862" cy="366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1" name="Straight Connector 80"/>
          <p:cNvCxnSpPr>
            <a:stCxn id="12" idx="2"/>
            <a:endCxn id="26" idx="0"/>
          </p:cNvCxnSpPr>
          <p:nvPr/>
        </p:nvCxnSpPr>
        <p:spPr bwMode="auto">
          <a:xfrm rot="16200000" flipH="1">
            <a:off x="4701777" y="2489433"/>
            <a:ext cx="340459" cy="77012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3" name="Straight Connector 82"/>
          <p:cNvCxnSpPr>
            <a:stCxn id="27" idx="2"/>
            <a:endCxn id="30" idx="0"/>
          </p:cNvCxnSpPr>
          <p:nvPr/>
        </p:nvCxnSpPr>
        <p:spPr bwMode="auto">
          <a:xfrm rot="16200000" flipH="1">
            <a:off x="3451699" y="3535170"/>
            <a:ext cx="327600" cy="6966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5" name="Straight Connector 84"/>
          <p:cNvCxnSpPr>
            <a:stCxn id="26" idx="2"/>
            <a:endCxn id="28" idx="0"/>
          </p:cNvCxnSpPr>
          <p:nvPr/>
        </p:nvCxnSpPr>
        <p:spPr bwMode="auto">
          <a:xfrm rot="5400000">
            <a:off x="5089999" y="3566730"/>
            <a:ext cx="327600" cy="65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7" name="Straight Connector 86"/>
          <p:cNvCxnSpPr>
            <a:stCxn id="13" idx="2"/>
            <a:endCxn id="32" idx="0"/>
          </p:cNvCxnSpPr>
          <p:nvPr/>
        </p:nvCxnSpPr>
        <p:spPr bwMode="auto">
          <a:xfrm rot="16200000" flipH="1">
            <a:off x="6060585" y="2859453"/>
            <a:ext cx="343733" cy="3335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9" name="Straight Connector 88"/>
          <p:cNvCxnSpPr>
            <a:stCxn id="13" idx="2"/>
            <a:endCxn id="33" idx="0"/>
          </p:cNvCxnSpPr>
          <p:nvPr/>
        </p:nvCxnSpPr>
        <p:spPr bwMode="auto">
          <a:xfrm rot="16200000" flipH="1">
            <a:off x="6465125" y="2454914"/>
            <a:ext cx="324862" cy="82356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91" name="Straight Connector 90"/>
          <p:cNvCxnSpPr>
            <a:stCxn id="32" idx="2"/>
            <a:endCxn id="35" idx="0"/>
          </p:cNvCxnSpPr>
          <p:nvPr/>
        </p:nvCxnSpPr>
        <p:spPr bwMode="auto">
          <a:xfrm rot="5400000">
            <a:off x="6082967" y="3567636"/>
            <a:ext cx="324326" cy="800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93" name="Straight Connector 92"/>
          <p:cNvCxnSpPr>
            <a:stCxn id="31" idx="2"/>
            <a:endCxn id="36" idx="0"/>
          </p:cNvCxnSpPr>
          <p:nvPr/>
        </p:nvCxnSpPr>
        <p:spPr bwMode="auto">
          <a:xfrm rot="5400000">
            <a:off x="7310079" y="3099251"/>
            <a:ext cx="327600" cy="94149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95" name="Straight Connector 94"/>
          <p:cNvCxnSpPr>
            <a:stCxn id="31" idx="2"/>
            <a:endCxn id="37" idx="0"/>
          </p:cNvCxnSpPr>
          <p:nvPr/>
        </p:nvCxnSpPr>
        <p:spPr bwMode="auto">
          <a:xfrm rot="5400000">
            <a:off x="7614635" y="3384935"/>
            <a:ext cx="308729" cy="35125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97" name="Straight Connector 96"/>
          <p:cNvCxnSpPr>
            <a:stCxn id="31" idx="2"/>
            <a:endCxn id="38" idx="0"/>
          </p:cNvCxnSpPr>
          <p:nvPr/>
        </p:nvCxnSpPr>
        <p:spPr bwMode="auto">
          <a:xfrm rot="16200000" flipH="1">
            <a:off x="7990116" y="3360711"/>
            <a:ext cx="347126" cy="43810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99" name="Straight Connector 98"/>
          <p:cNvCxnSpPr>
            <a:stCxn id="14" idx="2"/>
            <a:endCxn id="31" idx="0"/>
          </p:cNvCxnSpPr>
          <p:nvPr/>
        </p:nvCxnSpPr>
        <p:spPr bwMode="auto">
          <a:xfrm rot="16200000" flipH="1">
            <a:off x="7699508" y="2802879"/>
            <a:ext cx="343733" cy="1465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01" name="Straight Connector 100"/>
          <p:cNvCxnSpPr>
            <a:stCxn id="14" idx="2"/>
            <a:endCxn id="34" idx="0"/>
          </p:cNvCxnSpPr>
          <p:nvPr/>
        </p:nvCxnSpPr>
        <p:spPr bwMode="auto">
          <a:xfrm rot="16200000" flipH="1">
            <a:off x="8104051" y="2398335"/>
            <a:ext cx="324862" cy="9367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07" name="Straight Connector 106"/>
          <p:cNvCxnSpPr>
            <a:stCxn id="38" idx="2"/>
            <a:endCxn id="40" idx="0"/>
          </p:cNvCxnSpPr>
          <p:nvPr/>
        </p:nvCxnSpPr>
        <p:spPr bwMode="auto">
          <a:xfrm rot="16200000" flipH="1">
            <a:off x="8296037" y="4201494"/>
            <a:ext cx="248126" cy="7473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09" name="Straight Connector 108"/>
          <p:cNvCxnSpPr>
            <a:stCxn id="38" idx="2"/>
            <a:endCxn id="41" idx="0"/>
          </p:cNvCxnSpPr>
          <p:nvPr/>
        </p:nvCxnSpPr>
        <p:spPr bwMode="auto">
          <a:xfrm rot="5400000">
            <a:off x="7959387" y="3901184"/>
            <a:ext cx="209729" cy="6369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11" name="Straight Connector 110"/>
          <p:cNvCxnSpPr>
            <a:stCxn id="38" idx="2"/>
            <a:endCxn id="39" idx="0"/>
          </p:cNvCxnSpPr>
          <p:nvPr/>
        </p:nvCxnSpPr>
        <p:spPr bwMode="auto">
          <a:xfrm rot="5400000">
            <a:off x="7572137" y="3552332"/>
            <a:ext cx="248126" cy="13730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13" name="Straight Connector 112"/>
          <p:cNvCxnSpPr>
            <a:stCxn id="39" idx="2"/>
            <a:endCxn id="43" idx="0"/>
          </p:cNvCxnSpPr>
          <p:nvPr/>
        </p:nvCxnSpPr>
        <p:spPr bwMode="auto">
          <a:xfrm rot="16200000" flipH="1">
            <a:off x="6902704" y="4831364"/>
            <a:ext cx="221932" cy="800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15" name="Straight Connector 114"/>
          <p:cNvCxnSpPr>
            <a:stCxn id="40" idx="2"/>
            <a:endCxn id="42" idx="0"/>
          </p:cNvCxnSpPr>
          <p:nvPr/>
        </p:nvCxnSpPr>
        <p:spPr bwMode="auto">
          <a:xfrm rot="5400000">
            <a:off x="8343233" y="4832096"/>
            <a:ext cx="221932" cy="65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16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/>
              <a:t>Code fragment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for (</a:t>
            </a:r>
            <a:r>
              <a:rPr lang="en-US" sz="2200" b="0" kern="0" dirty="0" err="1" smtClean="0"/>
              <a:t>int</a:t>
            </a:r>
            <a:r>
              <a:rPr lang="en-US" sz="2200" b="0" kern="0" dirty="0" smtClean="0"/>
              <a:t> </a:t>
            </a:r>
            <a:r>
              <a:rPr lang="en-US" sz="2200" b="0" kern="0" dirty="0" err="1" smtClean="0"/>
              <a:t>i</a:t>
            </a:r>
            <a:r>
              <a:rPr lang="en-US" sz="2200" b="0" kern="0" dirty="0" smtClean="0"/>
              <a:t> = 1; </a:t>
            </a:r>
            <a:r>
              <a:rPr lang="en-US" sz="2200" b="0" kern="0" dirty="0" err="1" smtClean="0"/>
              <a:t>i</a:t>
            </a:r>
            <a:r>
              <a:rPr lang="en-US" sz="2200" b="0" kern="0" dirty="0" smtClean="0"/>
              <a:t> &lt;= n; </a:t>
            </a:r>
            <a:r>
              <a:rPr lang="en-US" sz="2200" b="0" kern="0" dirty="0" err="1" smtClean="0"/>
              <a:t>i</a:t>
            </a:r>
            <a:r>
              <a:rPr lang="en-US" sz="2200" b="0" kern="0" dirty="0" smtClean="0"/>
              <a:t>++) sum = sum + </a:t>
            </a:r>
            <a:r>
              <a:rPr lang="en-US" sz="2200" b="0" kern="0" dirty="0" err="1" smtClean="0"/>
              <a:t>i</a:t>
            </a:r>
            <a:r>
              <a:rPr lang="en-US" sz="2200" b="0" kern="0" dirty="0" smtClean="0"/>
              <a:t>;</a:t>
            </a:r>
          </a:p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endParaRPr lang="en-US" sz="2400" b="0" kern="0" dirty="0" smtClean="0"/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/>
              <a:t>Vector: </a:t>
            </a:r>
            <a:r>
              <a:rPr lang="en-US" sz="2200" b="0" dirty="0" smtClean="0"/>
              <a:t>&lt;id, lit, </a:t>
            </a:r>
            <a:r>
              <a:rPr lang="en-US" sz="2200" b="0" dirty="0" err="1" smtClean="0"/>
              <a:t>assign_e</a:t>
            </a:r>
            <a:r>
              <a:rPr lang="en-US" sz="2200" b="0" dirty="0" smtClean="0"/>
              <a:t>, </a:t>
            </a:r>
            <a:r>
              <a:rPr lang="en-US" sz="2200" b="0" dirty="0" err="1" smtClean="0"/>
              <a:t>cond_e</a:t>
            </a:r>
            <a:r>
              <a:rPr lang="en-US" sz="2200" b="0" dirty="0" smtClean="0"/>
              <a:t>, </a:t>
            </a:r>
            <a:r>
              <a:rPr lang="en-US" sz="2200" b="0" dirty="0" err="1" smtClean="0"/>
              <a:t>incr_e</a:t>
            </a:r>
            <a:r>
              <a:rPr lang="en-US" sz="2200" b="0" dirty="0" smtClean="0"/>
              <a:t>, </a:t>
            </a:r>
            <a:r>
              <a:rPr lang="en-US" sz="2200" b="0" dirty="0" err="1" smtClean="0"/>
              <a:t>prim_e</a:t>
            </a:r>
            <a:r>
              <a:rPr lang="en-US" sz="2200" b="0" dirty="0" smtClean="0"/>
              <a:t>, </a:t>
            </a:r>
            <a:r>
              <a:rPr lang="en-US" sz="2200" b="0" dirty="0" err="1" smtClean="0"/>
              <a:t>decl</a:t>
            </a:r>
            <a:r>
              <a:rPr lang="en-US" sz="2200" b="0" dirty="0" smtClean="0"/>
              <a:t>, </a:t>
            </a:r>
            <a:r>
              <a:rPr lang="en-US" sz="2200" b="0" dirty="0" err="1" smtClean="0"/>
              <a:t>expr_s</a:t>
            </a:r>
            <a:r>
              <a:rPr lang="en-US" sz="2200" b="0" dirty="0" smtClean="0"/>
              <a:t>, </a:t>
            </a:r>
            <a:r>
              <a:rPr lang="en-US" sz="2200" b="0" dirty="0" err="1" smtClean="0"/>
              <a:t>for_s</a:t>
            </a:r>
            <a:r>
              <a:rPr lang="en-US" sz="2200" b="0" dirty="0" smtClean="0"/>
              <a:t>&gt;</a:t>
            </a:r>
          </a:p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endParaRPr lang="en-US" sz="2400" b="0" kern="0" dirty="0" smtClean="0"/>
          </a:p>
        </p:txBody>
      </p:sp>
      <p:sp>
        <p:nvSpPr>
          <p:cNvPr id="72" name="TextBox 71"/>
          <p:cNvSpPr txBox="1"/>
          <p:nvPr/>
        </p:nvSpPr>
        <p:spPr>
          <a:xfrm>
            <a:off x="4800600" y="1524000"/>
            <a:ext cx="1879041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&lt;7, 1, 1, 1, 1, 7, 1, 1, 1&gt;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150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Deckard [JMS+07]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24000"/>
            <a:ext cx="8229600" cy="4343400"/>
          </a:xfrm>
        </p:spPr>
        <p:txBody>
          <a:bodyPr/>
          <a:lstStyle/>
          <a:p>
            <a:r>
              <a:rPr lang="en-US" dirty="0" smtClean="0"/>
              <a:t>Goal: </a:t>
            </a:r>
            <a:r>
              <a:rPr lang="en-US" dirty="0" smtClean="0">
                <a:solidFill>
                  <a:srgbClr val="00B0F0"/>
                </a:solidFill>
              </a:rPr>
              <a:t>be robust against code modification</a:t>
            </a:r>
            <a:r>
              <a:rPr lang="en-US" dirty="0" smtClean="0"/>
              <a:t>, scalable</a:t>
            </a:r>
          </a:p>
          <a:p>
            <a:endParaRPr lang="en-US" dirty="0" smtClean="0"/>
          </a:p>
          <a:p>
            <a:r>
              <a:rPr lang="en-US" dirty="0" smtClean="0"/>
              <a:t>Build characteristic vectors for the abstract syntax tree</a:t>
            </a:r>
          </a:p>
          <a:p>
            <a:pPr lvl="1"/>
            <a:r>
              <a:rPr lang="en-US" dirty="0" err="1" smtClean="0"/>
              <a:t>Subtree</a:t>
            </a:r>
            <a:r>
              <a:rPr lang="en-US" dirty="0" smtClean="0"/>
              <a:t> vectors for </a:t>
            </a:r>
            <a:r>
              <a:rPr lang="en-US" dirty="0" err="1" smtClean="0"/>
              <a:t>subtree</a:t>
            </a:r>
            <a:r>
              <a:rPr lang="en-US" dirty="0" smtClean="0"/>
              <a:t> nodes</a:t>
            </a:r>
          </a:p>
          <a:p>
            <a:pPr lvl="1"/>
            <a:r>
              <a:rPr lang="en-US" dirty="0" smtClean="0"/>
              <a:t>Forest vectors for </a:t>
            </a:r>
            <a:r>
              <a:rPr lang="en-US" dirty="0" err="1" smtClean="0"/>
              <a:t>subtree</a:t>
            </a:r>
            <a:r>
              <a:rPr lang="en-US" dirty="0" smtClean="0"/>
              <a:t> sequences (code fragment reuse)</a:t>
            </a:r>
          </a:p>
          <a:p>
            <a:endParaRPr lang="en-US" dirty="0" smtClean="0"/>
          </a:p>
          <a:p>
            <a:r>
              <a:rPr lang="en-US" dirty="0" smtClean="0"/>
              <a:t>Cluster vectors using </a:t>
            </a:r>
            <a:r>
              <a:rPr lang="en-US" dirty="0" smtClean="0">
                <a:solidFill>
                  <a:srgbClr val="00B0F0"/>
                </a:solidFill>
              </a:rPr>
              <a:t>Hamming or Euclidean distances</a:t>
            </a:r>
          </a:p>
          <a:p>
            <a:pPr lvl="1"/>
            <a:r>
              <a:rPr lang="en-US" dirty="0" smtClean="0"/>
              <a:t>Relationships between tree edit distance and vector distances</a:t>
            </a:r>
          </a:p>
          <a:p>
            <a:pPr lvl="1"/>
            <a:r>
              <a:rPr lang="en-US" dirty="0" smtClean="0"/>
              <a:t>Efficiently cluster vectors using Locality Sensitive Hashing</a:t>
            </a:r>
          </a:p>
          <a:p>
            <a:pPr lvl="1"/>
            <a:endParaRPr lang="en-US" dirty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151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Graph-based Strategies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24000"/>
            <a:ext cx="8229600" cy="4343400"/>
          </a:xfrm>
        </p:spPr>
        <p:txBody>
          <a:bodyPr/>
          <a:lstStyle/>
          <a:p>
            <a:r>
              <a:rPr lang="en-US" dirty="0" smtClean="0"/>
              <a:t>Goal: be robust against code modification, scalable</a:t>
            </a:r>
          </a:p>
          <a:p>
            <a:pPr lvl="1"/>
            <a:r>
              <a:rPr lang="en-US" dirty="0" smtClean="0"/>
              <a:t>Reduce tradeoff between false positives and false negatives</a:t>
            </a:r>
          </a:p>
          <a:p>
            <a:endParaRPr lang="en-US" dirty="0" smtClean="0"/>
          </a:p>
          <a:p>
            <a:r>
              <a:rPr lang="en-US" dirty="0" smtClean="0"/>
              <a:t>Program dependence graphs capture </a:t>
            </a:r>
            <a:r>
              <a:rPr lang="en-US" dirty="0" smtClean="0">
                <a:solidFill>
                  <a:srgbClr val="00B0F0"/>
                </a:solidFill>
              </a:rPr>
              <a:t>deep semantics</a:t>
            </a:r>
          </a:p>
          <a:p>
            <a:pPr lvl="1"/>
            <a:r>
              <a:rPr lang="en-US" dirty="0" smtClean="0"/>
              <a:t>Can use </a:t>
            </a:r>
            <a:r>
              <a:rPr lang="en-US" dirty="0" err="1" smtClean="0"/>
              <a:t>subgraph</a:t>
            </a:r>
            <a:r>
              <a:rPr lang="en-US" dirty="0" smtClean="0"/>
              <a:t> isomorphism to find code clones</a:t>
            </a:r>
          </a:p>
          <a:p>
            <a:pPr lvl="1"/>
            <a:r>
              <a:rPr lang="en-US" dirty="0" smtClean="0"/>
              <a:t>Issue: not scalable, especially given a large set of programs</a:t>
            </a:r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152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AST + Control, Data Dependences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68918" y="1676400"/>
            <a:ext cx="735152" cy="368022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latin typeface="+mn-lt"/>
              </a:rPr>
              <a:t>for_s</a:t>
            </a:r>
            <a:endParaRPr lang="en-US" sz="1600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20885" y="2342793"/>
            <a:ext cx="932115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cond_e</a:t>
            </a:r>
            <a:endParaRPr lang="en-US" sz="1600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02144" y="2342793"/>
            <a:ext cx="827256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incr_e</a:t>
            </a:r>
            <a:endParaRPr lang="en-US" sz="1600" dirty="0"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66640" y="2342793"/>
            <a:ext cx="862960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expr_s</a:t>
            </a:r>
            <a:endParaRPr lang="en-US" sz="1600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09800" y="2342346"/>
            <a:ext cx="652929" cy="371296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decl</a:t>
            </a:r>
            <a:endParaRPr lang="en-US" sz="1600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90600" y="2337584"/>
            <a:ext cx="606991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for</a:t>
            </a:r>
            <a:endParaRPr lang="en-US" sz="1600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76400" y="2340561"/>
            <a:ext cx="349840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(</a:t>
            </a:r>
            <a:endParaRPr lang="en-US" sz="1600" dirty="0"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12960" y="2340561"/>
            <a:ext cx="349840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)</a:t>
            </a:r>
            <a:endParaRPr lang="en-US" sz="1600" dirty="0"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76197" y="3029129"/>
            <a:ext cx="548203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&lt;=</a:t>
            </a:r>
            <a:endParaRPr lang="en-US" sz="1600" dirty="0"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81600" y="2340561"/>
            <a:ext cx="338570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;</a:t>
            </a:r>
            <a:endParaRPr lang="en-US" sz="1600" dirty="0"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05200" y="2340561"/>
            <a:ext cx="338570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;</a:t>
            </a:r>
            <a:endParaRPr lang="en-US" sz="1600" dirty="0"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77261" y="3048000"/>
            <a:ext cx="403939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=</a:t>
            </a:r>
            <a:endParaRPr lang="en-US" sz="1600" dirty="0"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4800" y="3048000"/>
            <a:ext cx="581565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int</a:t>
            </a:r>
            <a:endParaRPr lang="en-US" sz="1600" dirty="0"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76057" y="3048000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57400" y="3044726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00600" y="3044726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24200" y="3044726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14657" y="3733800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86000" y="3727133"/>
            <a:ext cx="481466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lit</a:t>
            </a:r>
            <a:endParaRPr lang="en-US" sz="1600" dirty="0"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14457" y="3733800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431055" y="3048000"/>
            <a:ext cx="1027145" cy="358200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assign_e</a:t>
            </a:r>
            <a:endParaRPr lang="en-US" sz="1600" dirty="0"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92662" y="3048000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763479" y="3029129"/>
            <a:ext cx="551721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++</a:t>
            </a:r>
            <a:endParaRPr lang="en-US" sz="1600" dirty="0"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65560" y="3029129"/>
            <a:ext cx="338570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;</a:t>
            </a:r>
            <a:endParaRPr lang="en-US" sz="1600" dirty="0"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968767" y="3733800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67257" y="3733800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391400" y="3714929"/>
            <a:ext cx="403939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=</a:t>
            </a:r>
            <a:endParaRPr lang="en-US" sz="1600" dirty="0">
              <a:latin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926262" y="3753326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53200" y="4362926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001000" y="4362926"/>
            <a:ext cx="912938" cy="361474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err="1" smtClean="0">
                <a:latin typeface="+mn-lt"/>
              </a:rPr>
              <a:t>prim_e</a:t>
            </a:r>
            <a:endParaRPr lang="en-US" sz="1600" dirty="0"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43800" y="4324529"/>
            <a:ext cx="403939" cy="4760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+</a:t>
            </a:r>
            <a:endParaRPr lang="en-US" sz="1600" dirty="0">
              <a:latin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215057" y="4946332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781800" y="4946332"/>
            <a:ext cx="471743" cy="387668"/>
          </a:xfrm>
          <a:prstGeom prst="trapezoid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none" rtlCol="0" anchor="ctr">
            <a:spAutoFit/>
          </a:bodyPr>
          <a:lstStyle/>
          <a:p>
            <a:r>
              <a:rPr lang="en-US" sz="1600" dirty="0" smtClean="0">
                <a:latin typeface="+mn-lt"/>
              </a:rPr>
              <a:t>id</a:t>
            </a:r>
            <a:endParaRPr lang="en-US" sz="1600" dirty="0">
              <a:latin typeface="+mn-lt"/>
            </a:endParaRPr>
          </a:p>
        </p:txBody>
      </p:sp>
      <p:cxnSp>
        <p:nvCxnSpPr>
          <p:cNvPr id="45" name="Straight Connector 44"/>
          <p:cNvCxnSpPr>
            <a:stCxn id="8" idx="1"/>
            <a:endCxn id="16" idx="0"/>
          </p:cNvCxnSpPr>
          <p:nvPr/>
        </p:nvCxnSpPr>
        <p:spPr bwMode="auto">
          <a:xfrm rot="10800000" flipV="1">
            <a:off x="1294097" y="1860410"/>
            <a:ext cx="3220825" cy="47717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49" name="Straight Connector 48"/>
          <p:cNvCxnSpPr>
            <a:stCxn id="8" idx="1"/>
            <a:endCxn id="17" idx="0"/>
          </p:cNvCxnSpPr>
          <p:nvPr/>
        </p:nvCxnSpPr>
        <p:spPr bwMode="auto">
          <a:xfrm rot="10800000" flipV="1">
            <a:off x="1851321" y="1860411"/>
            <a:ext cx="2663601" cy="480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1" name="Straight Connector 50"/>
          <p:cNvCxnSpPr>
            <a:stCxn id="8" idx="1"/>
            <a:endCxn id="15" idx="0"/>
          </p:cNvCxnSpPr>
          <p:nvPr/>
        </p:nvCxnSpPr>
        <p:spPr bwMode="auto">
          <a:xfrm rot="10800000" flipV="1">
            <a:off x="2536265" y="1860410"/>
            <a:ext cx="1978656" cy="48193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3" name="Straight Connector 52"/>
          <p:cNvCxnSpPr>
            <a:stCxn id="8" idx="1"/>
            <a:endCxn id="21" idx="0"/>
          </p:cNvCxnSpPr>
          <p:nvPr/>
        </p:nvCxnSpPr>
        <p:spPr bwMode="auto">
          <a:xfrm rot="10800000" flipV="1">
            <a:off x="3674485" y="1860411"/>
            <a:ext cx="840436" cy="480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5" name="Straight Connector 54"/>
          <p:cNvCxnSpPr>
            <a:stCxn id="8" idx="2"/>
            <a:endCxn id="12" idx="0"/>
          </p:cNvCxnSpPr>
          <p:nvPr/>
        </p:nvCxnSpPr>
        <p:spPr bwMode="auto">
          <a:xfrm rot="5400000">
            <a:off x="4512534" y="2018832"/>
            <a:ext cx="298371" cy="3495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7" name="Straight Connector 56"/>
          <p:cNvCxnSpPr>
            <a:stCxn id="8" idx="2"/>
            <a:endCxn id="20" idx="0"/>
          </p:cNvCxnSpPr>
          <p:nvPr/>
        </p:nvCxnSpPr>
        <p:spPr bwMode="auto">
          <a:xfrm rot="16200000" flipH="1">
            <a:off x="4945620" y="1935295"/>
            <a:ext cx="296139" cy="51439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9" name="Straight Connector 58"/>
          <p:cNvCxnSpPr>
            <a:stCxn id="8" idx="3"/>
            <a:endCxn id="13" idx="0"/>
          </p:cNvCxnSpPr>
          <p:nvPr/>
        </p:nvCxnSpPr>
        <p:spPr bwMode="auto">
          <a:xfrm>
            <a:off x="5158067" y="1860411"/>
            <a:ext cx="1057705" cy="48238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1" name="Straight Connector 60"/>
          <p:cNvCxnSpPr>
            <a:stCxn id="8" idx="3"/>
            <a:endCxn id="18" idx="0"/>
          </p:cNvCxnSpPr>
          <p:nvPr/>
        </p:nvCxnSpPr>
        <p:spPr bwMode="auto">
          <a:xfrm>
            <a:off x="5158067" y="1860411"/>
            <a:ext cx="1829813" cy="4801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3" name="Straight Connector 62"/>
          <p:cNvCxnSpPr>
            <a:stCxn id="8" idx="3"/>
            <a:endCxn id="14" idx="0"/>
          </p:cNvCxnSpPr>
          <p:nvPr/>
        </p:nvCxnSpPr>
        <p:spPr bwMode="auto">
          <a:xfrm>
            <a:off x="5158067" y="1860411"/>
            <a:ext cx="2640053" cy="48238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5" name="Straight Connector 64"/>
          <p:cNvCxnSpPr>
            <a:stCxn id="15" idx="2"/>
            <a:endCxn id="23" idx="0"/>
          </p:cNvCxnSpPr>
          <p:nvPr/>
        </p:nvCxnSpPr>
        <p:spPr bwMode="auto">
          <a:xfrm rot="5400000">
            <a:off x="1398745" y="1910480"/>
            <a:ext cx="334358" cy="194068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7" name="Straight Connector 66"/>
          <p:cNvCxnSpPr>
            <a:stCxn id="15" idx="2"/>
            <a:endCxn id="24" idx="0"/>
          </p:cNvCxnSpPr>
          <p:nvPr/>
        </p:nvCxnSpPr>
        <p:spPr bwMode="auto">
          <a:xfrm rot="5400000">
            <a:off x="1706918" y="2218653"/>
            <a:ext cx="334358" cy="13243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9" name="Straight Connector 68"/>
          <p:cNvCxnSpPr>
            <a:stCxn id="15" idx="2"/>
            <a:endCxn id="22" idx="0"/>
          </p:cNvCxnSpPr>
          <p:nvPr/>
        </p:nvCxnSpPr>
        <p:spPr bwMode="auto">
          <a:xfrm rot="5400000">
            <a:off x="1990569" y="2502304"/>
            <a:ext cx="334358" cy="75703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71" name="Straight Connector 70"/>
          <p:cNvCxnSpPr>
            <a:stCxn id="15" idx="2"/>
            <a:endCxn id="25" idx="0"/>
          </p:cNvCxnSpPr>
          <p:nvPr/>
        </p:nvCxnSpPr>
        <p:spPr bwMode="auto">
          <a:xfrm rot="5400000">
            <a:off x="2359525" y="2867986"/>
            <a:ext cx="331084" cy="2239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73" name="Straight Connector 72"/>
          <p:cNvCxnSpPr>
            <a:stCxn id="25" idx="2"/>
            <a:endCxn id="29" idx="0"/>
          </p:cNvCxnSpPr>
          <p:nvPr/>
        </p:nvCxnSpPr>
        <p:spPr bwMode="auto">
          <a:xfrm rot="16200000" flipH="1">
            <a:off x="2359835" y="3560234"/>
            <a:ext cx="320933" cy="128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77" name="Straight Connector 76"/>
          <p:cNvCxnSpPr>
            <a:stCxn id="12" idx="2"/>
            <a:endCxn id="27" idx="0"/>
          </p:cNvCxnSpPr>
          <p:nvPr/>
        </p:nvCxnSpPr>
        <p:spPr bwMode="auto">
          <a:xfrm rot="5400000">
            <a:off x="3863577" y="2421359"/>
            <a:ext cx="340459" cy="90627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79" name="Straight Connector 78"/>
          <p:cNvCxnSpPr>
            <a:stCxn id="12" idx="2"/>
            <a:endCxn id="19" idx="0"/>
          </p:cNvCxnSpPr>
          <p:nvPr/>
        </p:nvCxnSpPr>
        <p:spPr bwMode="auto">
          <a:xfrm rot="5400000">
            <a:off x="4306190" y="2848376"/>
            <a:ext cx="324862" cy="366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1" name="Straight Connector 80"/>
          <p:cNvCxnSpPr>
            <a:stCxn id="12" idx="2"/>
            <a:endCxn id="26" idx="0"/>
          </p:cNvCxnSpPr>
          <p:nvPr/>
        </p:nvCxnSpPr>
        <p:spPr bwMode="auto">
          <a:xfrm rot="16200000" flipH="1">
            <a:off x="4701777" y="2489433"/>
            <a:ext cx="340459" cy="77012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3" name="Straight Connector 82"/>
          <p:cNvCxnSpPr>
            <a:stCxn id="27" idx="2"/>
            <a:endCxn id="30" idx="0"/>
          </p:cNvCxnSpPr>
          <p:nvPr/>
        </p:nvCxnSpPr>
        <p:spPr bwMode="auto">
          <a:xfrm rot="16200000" flipH="1">
            <a:off x="3451699" y="3535170"/>
            <a:ext cx="327600" cy="6966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5" name="Straight Connector 84"/>
          <p:cNvCxnSpPr>
            <a:stCxn id="26" idx="2"/>
            <a:endCxn id="28" idx="0"/>
          </p:cNvCxnSpPr>
          <p:nvPr/>
        </p:nvCxnSpPr>
        <p:spPr bwMode="auto">
          <a:xfrm rot="5400000">
            <a:off x="5089999" y="3566730"/>
            <a:ext cx="327600" cy="65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7" name="Straight Connector 86"/>
          <p:cNvCxnSpPr>
            <a:stCxn id="13" idx="2"/>
            <a:endCxn id="32" idx="0"/>
          </p:cNvCxnSpPr>
          <p:nvPr/>
        </p:nvCxnSpPr>
        <p:spPr bwMode="auto">
          <a:xfrm rot="16200000" flipH="1">
            <a:off x="6060585" y="2859453"/>
            <a:ext cx="343733" cy="3335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9" name="Straight Connector 88"/>
          <p:cNvCxnSpPr>
            <a:stCxn id="13" idx="2"/>
            <a:endCxn id="33" idx="0"/>
          </p:cNvCxnSpPr>
          <p:nvPr/>
        </p:nvCxnSpPr>
        <p:spPr bwMode="auto">
          <a:xfrm rot="16200000" flipH="1">
            <a:off x="6465125" y="2454914"/>
            <a:ext cx="324862" cy="82356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91" name="Straight Connector 90"/>
          <p:cNvCxnSpPr>
            <a:stCxn id="32" idx="2"/>
            <a:endCxn id="35" idx="0"/>
          </p:cNvCxnSpPr>
          <p:nvPr/>
        </p:nvCxnSpPr>
        <p:spPr bwMode="auto">
          <a:xfrm rot="5400000">
            <a:off x="6064722" y="3549391"/>
            <a:ext cx="324326" cy="4449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93" name="Straight Connector 92"/>
          <p:cNvCxnSpPr>
            <a:stCxn id="31" idx="2"/>
            <a:endCxn id="36" idx="0"/>
          </p:cNvCxnSpPr>
          <p:nvPr/>
        </p:nvCxnSpPr>
        <p:spPr bwMode="auto">
          <a:xfrm rot="5400000">
            <a:off x="7310079" y="3099251"/>
            <a:ext cx="327600" cy="94149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95" name="Straight Connector 94"/>
          <p:cNvCxnSpPr>
            <a:stCxn id="31" idx="2"/>
            <a:endCxn id="37" idx="0"/>
          </p:cNvCxnSpPr>
          <p:nvPr/>
        </p:nvCxnSpPr>
        <p:spPr bwMode="auto">
          <a:xfrm rot="5400000">
            <a:off x="7614635" y="3384935"/>
            <a:ext cx="308729" cy="35125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97" name="Straight Connector 96"/>
          <p:cNvCxnSpPr>
            <a:stCxn id="31" idx="2"/>
            <a:endCxn id="38" idx="0"/>
          </p:cNvCxnSpPr>
          <p:nvPr/>
        </p:nvCxnSpPr>
        <p:spPr bwMode="auto">
          <a:xfrm rot="16200000" flipH="1">
            <a:off x="7990116" y="3360711"/>
            <a:ext cx="347126" cy="43810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99" name="Straight Connector 98"/>
          <p:cNvCxnSpPr>
            <a:stCxn id="14" idx="2"/>
            <a:endCxn id="31" idx="0"/>
          </p:cNvCxnSpPr>
          <p:nvPr/>
        </p:nvCxnSpPr>
        <p:spPr bwMode="auto">
          <a:xfrm rot="16200000" flipH="1">
            <a:off x="7699508" y="2802879"/>
            <a:ext cx="343733" cy="1465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01" name="Straight Connector 100"/>
          <p:cNvCxnSpPr>
            <a:stCxn id="14" idx="2"/>
            <a:endCxn id="34" idx="0"/>
          </p:cNvCxnSpPr>
          <p:nvPr/>
        </p:nvCxnSpPr>
        <p:spPr bwMode="auto">
          <a:xfrm rot="16200000" flipH="1">
            <a:off x="8104051" y="2398335"/>
            <a:ext cx="324862" cy="9367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07" name="Straight Connector 106"/>
          <p:cNvCxnSpPr>
            <a:stCxn id="38" idx="2"/>
            <a:endCxn id="40" idx="0"/>
          </p:cNvCxnSpPr>
          <p:nvPr/>
        </p:nvCxnSpPr>
        <p:spPr bwMode="auto">
          <a:xfrm rot="16200000" flipH="1">
            <a:off x="8296037" y="4201494"/>
            <a:ext cx="248126" cy="7473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09" name="Straight Connector 108"/>
          <p:cNvCxnSpPr>
            <a:stCxn id="38" idx="2"/>
            <a:endCxn id="41" idx="0"/>
          </p:cNvCxnSpPr>
          <p:nvPr/>
        </p:nvCxnSpPr>
        <p:spPr bwMode="auto">
          <a:xfrm rot="5400000">
            <a:off x="7959387" y="3901184"/>
            <a:ext cx="209729" cy="6369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11" name="Straight Connector 110"/>
          <p:cNvCxnSpPr>
            <a:stCxn id="38" idx="2"/>
            <a:endCxn id="39" idx="0"/>
          </p:cNvCxnSpPr>
          <p:nvPr/>
        </p:nvCxnSpPr>
        <p:spPr bwMode="auto">
          <a:xfrm rot="5400000">
            <a:off x="7572137" y="3552332"/>
            <a:ext cx="248126" cy="13730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13" name="Straight Connector 112"/>
          <p:cNvCxnSpPr>
            <a:stCxn id="39" idx="2"/>
            <a:endCxn id="43" idx="0"/>
          </p:cNvCxnSpPr>
          <p:nvPr/>
        </p:nvCxnSpPr>
        <p:spPr bwMode="auto">
          <a:xfrm rot="16200000" flipH="1">
            <a:off x="6902704" y="4831364"/>
            <a:ext cx="221932" cy="800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15" name="Straight Connector 114"/>
          <p:cNvCxnSpPr>
            <a:stCxn id="40" idx="2"/>
            <a:endCxn id="42" idx="0"/>
          </p:cNvCxnSpPr>
          <p:nvPr/>
        </p:nvCxnSpPr>
        <p:spPr bwMode="auto">
          <a:xfrm rot="5400000">
            <a:off x="8343233" y="4832096"/>
            <a:ext cx="221932" cy="65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16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/>
              <a:t>Code fragment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for (</a:t>
            </a:r>
            <a:r>
              <a:rPr lang="en-US" sz="2200" b="0" kern="0" dirty="0" err="1" smtClean="0"/>
              <a:t>int</a:t>
            </a:r>
            <a:r>
              <a:rPr lang="en-US" sz="2200" b="0" kern="0" dirty="0" smtClean="0"/>
              <a:t> </a:t>
            </a:r>
            <a:r>
              <a:rPr lang="en-US" sz="2200" b="0" kern="0" dirty="0" err="1" smtClean="0"/>
              <a:t>i</a:t>
            </a:r>
            <a:r>
              <a:rPr lang="en-US" sz="2200" b="0" kern="0" dirty="0" smtClean="0"/>
              <a:t> = 1; </a:t>
            </a:r>
            <a:r>
              <a:rPr lang="en-US" sz="2200" b="0" kern="0" dirty="0" err="1" smtClean="0"/>
              <a:t>i</a:t>
            </a:r>
            <a:r>
              <a:rPr lang="en-US" sz="2200" b="0" kern="0" dirty="0" smtClean="0"/>
              <a:t> &lt;= n; </a:t>
            </a:r>
            <a:r>
              <a:rPr lang="en-US" sz="2200" b="0" kern="0" dirty="0" err="1" smtClean="0"/>
              <a:t>i</a:t>
            </a:r>
            <a:r>
              <a:rPr lang="en-US" sz="2200" b="0" kern="0" dirty="0" smtClean="0"/>
              <a:t>++) sum = sum + </a:t>
            </a:r>
            <a:r>
              <a:rPr lang="en-US" sz="2200" b="0" kern="0" dirty="0" err="1" smtClean="0"/>
              <a:t>i</a:t>
            </a:r>
            <a:r>
              <a:rPr lang="en-US" sz="2200" b="0" kern="0" dirty="0" smtClean="0"/>
              <a:t>;</a:t>
            </a:r>
          </a:p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endParaRPr lang="en-US" sz="2400" b="0" kern="0" dirty="0" smtClean="0"/>
          </a:p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>
                <a:solidFill>
                  <a:srgbClr val="00B0F0"/>
                </a:solidFill>
              </a:rPr>
              <a:t>Added dependence edges </a:t>
            </a:r>
            <a:r>
              <a:rPr lang="en-US" sz="2400" b="0" kern="0" dirty="0" smtClean="0"/>
              <a:t>reduce false positives, false negatives</a:t>
            </a:r>
          </a:p>
        </p:txBody>
      </p:sp>
      <p:cxnSp>
        <p:nvCxnSpPr>
          <p:cNvPr id="80" name="Straight Arrow Connector 79"/>
          <p:cNvCxnSpPr>
            <a:stCxn id="24" idx="2"/>
          </p:cNvCxnSpPr>
          <p:nvPr/>
        </p:nvCxnSpPr>
        <p:spPr bwMode="auto">
          <a:xfrm rot="16200000" flipH="1">
            <a:off x="799798" y="3847798"/>
            <a:ext cx="831534" cy="727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04" name="Straight Arrow Connector 103"/>
          <p:cNvCxnSpPr/>
          <p:nvPr/>
        </p:nvCxnSpPr>
        <p:spPr bwMode="auto">
          <a:xfrm>
            <a:off x="1219200" y="4267200"/>
            <a:ext cx="16002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06" name="Straight Arrow Connector 105"/>
          <p:cNvCxnSpPr>
            <a:endCxn id="27" idx="2"/>
          </p:cNvCxnSpPr>
          <p:nvPr/>
        </p:nvCxnSpPr>
        <p:spPr bwMode="auto">
          <a:xfrm rot="5400000" flipH="1" flipV="1">
            <a:off x="2769535" y="3456067"/>
            <a:ext cx="861000" cy="76126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10" name="Straight Arrow Connector 109"/>
          <p:cNvCxnSpPr/>
          <p:nvPr/>
        </p:nvCxnSpPr>
        <p:spPr bwMode="auto">
          <a:xfrm>
            <a:off x="2819400" y="4267200"/>
            <a:ext cx="26670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22" name="Straight Arrow Connector 121"/>
          <p:cNvCxnSpPr>
            <a:endCxn id="32" idx="2"/>
          </p:cNvCxnSpPr>
          <p:nvPr/>
        </p:nvCxnSpPr>
        <p:spPr bwMode="auto">
          <a:xfrm rot="5400000" flipH="1" flipV="1">
            <a:off x="5438903" y="3456973"/>
            <a:ext cx="857726" cy="7627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2" name="Straight Arrow Connector 81"/>
          <p:cNvCxnSpPr>
            <a:endCxn id="38" idx="1"/>
          </p:cNvCxnSpPr>
          <p:nvPr/>
        </p:nvCxnSpPr>
        <p:spPr bwMode="auto">
          <a:xfrm flipV="1">
            <a:off x="5486400" y="3934063"/>
            <a:ext cx="2485046" cy="33313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6" name="Straight Arrow Connector 85"/>
          <p:cNvCxnSpPr>
            <a:stCxn id="36" idx="3"/>
            <a:endCxn id="38" idx="1"/>
          </p:cNvCxnSpPr>
          <p:nvPr/>
        </p:nvCxnSpPr>
        <p:spPr bwMode="auto">
          <a:xfrm>
            <a:off x="7190542" y="3927634"/>
            <a:ext cx="780904" cy="64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153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err="1" smtClean="0"/>
              <a:t>Subgraph</a:t>
            </a:r>
            <a:r>
              <a:rPr lang="en-US" dirty="0" smtClean="0"/>
              <a:t> Similarity [K01]</a:t>
            </a:r>
          </a:p>
        </p:txBody>
      </p:sp>
      <p:grpSp>
        <p:nvGrpSpPr>
          <p:cNvPr id="2" name="Group 47"/>
          <p:cNvGrpSpPr/>
          <p:nvPr/>
        </p:nvGrpSpPr>
        <p:grpSpPr>
          <a:xfrm>
            <a:off x="1371600" y="1700808"/>
            <a:ext cx="2978961" cy="2490192"/>
            <a:chOff x="990600" y="1700808"/>
            <a:chExt cx="2978961" cy="2490192"/>
          </a:xfrm>
        </p:grpSpPr>
        <p:sp>
          <p:nvSpPr>
            <p:cNvPr id="7" name="TextBox 6"/>
            <p:cNvSpPr txBox="1"/>
            <p:nvPr/>
          </p:nvSpPr>
          <p:spPr>
            <a:xfrm>
              <a:off x="1454961" y="2158008"/>
              <a:ext cx="388161" cy="43279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667000" y="2158008"/>
              <a:ext cx="388161" cy="43279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2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581400" y="2487216"/>
              <a:ext cx="388161" cy="43279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5</a:t>
              </a:r>
              <a:endParaRPr 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828800" y="3148608"/>
              <a:ext cx="388161" cy="43279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4</a:t>
              </a:r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438400" y="2767608"/>
              <a:ext cx="388161" cy="43279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3</a:t>
              </a:r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276600" y="3224808"/>
              <a:ext cx="388161" cy="43279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6</a:t>
              </a:r>
              <a:endParaRPr 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514600" y="3758208"/>
              <a:ext cx="388161" cy="43279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7</a:t>
              </a:r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90600" y="3224808"/>
              <a:ext cx="388161" cy="43279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8</a:t>
              </a:r>
              <a:endParaRPr lang="en-US" dirty="0"/>
            </a:p>
          </p:txBody>
        </p:sp>
        <p:cxnSp>
          <p:nvCxnSpPr>
            <p:cNvPr id="16" name="Straight Arrow Connector 15"/>
            <p:cNvCxnSpPr>
              <a:stCxn id="7" idx="6"/>
              <a:endCxn id="8" idx="2"/>
            </p:cNvCxnSpPr>
            <p:nvPr/>
          </p:nvCxnSpPr>
          <p:spPr bwMode="auto">
            <a:xfrm>
              <a:off x="1843122" y="2374404"/>
              <a:ext cx="823878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18" name="Straight Arrow Connector 17"/>
            <p:cNvCxnSpPr>
              <a:stCxn id="7" idx="5"/>
              <a:endCxn id="11" idx="1"/>
            </p:cNvCxnSpPr>
            <p:nvPr/>
          </p:nvCxnSpPr>
          <p:spPr bwMode="auto">
            <a:xfrm rot="16200000" flipH="1">
              <a:off x="1988976" y="2324720"/>
              <a:ext cx="303570" cy="70896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20" name="Straight Arrow Connector 19"/>
            <p:cNvCxnSpPr>
              <a:stCxn id="8" idx="6"/>
              <a:endCxn id="9" idx="2"/>
            </p:cNvCxnSpPr>
            <p:nvPr/>
          </p:nvCxnSpPr>
          <p:spPr bwMode="auto">
            <a:xfrm>
              <a:off x="3055161" y="2374404"/>
              <a:ext cx="526239" cy="32920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25" name="Straight Arrow Connector 24"/>
            <p:cNvCxnSpPr>
              <a:stCxn id="11" idx="6"/>
              <a:endCxn id="9" idx="3"/>
            </p:cNvCxnSpPr>
            <p:nvPr/>
          </p:nvCxnSpPr>
          <p:spPr bwMode="auto">
            <a:xfrm flipV="1">
              <a:off x="2826561" y="2856627"/>
              <a:ext cx="811684" cy="12737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27" name="Straight Arrow Connector 26"/>
            <p:cNvCxnSpPr>
              <a:stCxn id="7" idx="3"/>
              <a:endCxn id="14" idx="0"/>
            </p:cNvCxnSpPr>
            <p:nvPr/>
          </p:nvCxnSpPr>
          <p:spPr bwMode="auto">
            <a:xfrm rot="5400000">
              <a:off x="999550" y="2712551"/>
              <a:ext cx="697389" cy="32712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29" name="Straight Arrow Connector 28"/>
            <p:cNvCxnSpPr>
              <a:stCxn id="7" idx="4"/>
              <a:endCxn id="10" idx="1"/>
            </p:cNvCxnSpPr>
            <p:nvPr/>
          </p:nvCxnSpPr>
          <p:spPr bwMode="auto">
            <a:xfrm rot="16200000" flipH="1">
              <a:off x="1456749" y="2783092"/>
              <a:ext cx="621189" cy="2366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31" name="Straight Arrow Connector 30"/>
            <p:cNvCxnSpPr>
              <a:stCxn id="10" idx="5"/>
              <a:endCxn id="13" idx="1"/>
            </p:cNvCxnSpPr>
            <p:nvPr/>
          </p:nvCxnSpPr>
          <p:spPr bwMode="auto">
            <a:xfrm rot="16200000" flipH="1">
              <a:off x="2213995" y="3464139"/>
              <a:ext cx="303570" cy="41132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33" name="Straight Arrow Connector 32"/>
            <p:cNvCxnSpPr>
              <a:stCxn id="11" idx="5"/>
              <a:endCxn id="12" idx="2"/>
            </p:cNvCxnSpPr>
            <p:nvPr/>
          </p:nvCxnSpPr>
          <p:spPr bwMode="auto">
            <a:xfrm rot="16200000" flipH="1">
              <a:off x="2871066" y="3035669"/>
              <a:ext cx="304185" cy="5068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35" name="Straight Arrow Connector 34"/>
            <p:cNvCxnSpPr>
              <a:stCxn id="7" idx="0"/>
            </p:cNvCxnSpPr>
            <p:nvPr/>
          </p:nvCxnSpPr>
          <p:spPr bwMode="auto">
            <a:xfrm rot="5400000" flipH="1" flipV="1">
              <a:off x="1472221" y="1877629"/>
              <a:ext cx="457200" cy="10355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37" name="Straight Arrow Connector 36"/>
            <p:cNvCxnSpPr>
              <a:stCxn id="7" idx="7"/>
            </p:cNvCxnSpPr>
            <p:nvPr/>
          </p:nvCxnSpPr>
          <p:spPr bwMode="auto">
            <a:xfrm rot="5400000" flipH="1" flipV="1">
              <a:off x="1852048" y="1863638"/>
              <a:ext cx="291981" cy="42352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sp>
          <p:nvSpPr>
            <p:cNvPr id="38" name="TextBox 37"/>
            <p:cNvSpPr txBox="1"/>
            <p:nvPr/>
          </p:nvSpPr>
          <p:spPr>
            <a:xfrm>
              <a:off x="1447800" y="1752600"/>
              <a:ext cx="2984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</a:t>
              </a:r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784568" y="1825823"/>
              <a:ext cx="2728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</a:t>
              </a:r>
              <a:endParaRPr lang="en-US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068530" y="2130623"/>
              <a:ext cx="2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</a:t>
              </a:r>
              <a:endParaRPr 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311556" y="3429000"/>
              <a:ext cx="2792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</a:t>
              </a:r>
              <a:endParaRPr 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990944" y="3045023"/>
              <a:ext cx="2856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</a:t>
              </a:r>
              <a:endParaRPr lang="en-US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156168" y="2209800"/>
              <a:ext cx="2856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</a:t>
              </a:r>
              <a:endParaRPr 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048000" y="2664023"/>
              <a:ext cx="2856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</a:t>
              </a:r>
              <a:endParaRPr lang="en-US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143000" y="2667000"/>
              <a:ext cx="2728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</a:t>
              </a:r>
              <a:endParaRPr lang="en-US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133600" y="2435423"/>
              <a:ext cx="2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</a:t>
              </a:r>
              <a:endParaRPr lang="en-US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763730" y="2740223"/>
              <a:ext cx="2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</a:t>
              </a:r>
              <a:endParaRPr lang="en-US" dirty="0"/>
            </a:p>
          </p:txBody>
        </p:sp>
      </p:grpSp>
      <p:grpSp>
        <p:nvGrpSpPr>
          <p:cNvPr id="3" name="Group 93"/>
          <p:cNvGrpSpPr/>
          <p:nvPr/>
        </p:nvGrpSpPr>
        <p:grpSpPr>
          <a:xfrm>
            <a:off x="5105400" y="1825823"/>
            <a:ext cx="2659839" cy="2365177"/>
            <a:chOff x="5493561" y="1825823"/>
            <a:chExt cx="2659839" cy="2365177"/>
          </a:xfrm>
        </p:grpSpPr>
        <p:sp>
          <p:nvSpPr>
            <p:cNvPr id="50" name="TextBox 49"/>
            <p:cNvSpPr txBox="1"/>
            <p:nvPr/>
          </p:nvSpPr>
          <p:spPr>
            <a:xfrm>
              <a:off x="5493561" y="2158008"/>
              <a:ext cx="516646" cy="43279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10</a:t>
              </a:r>
              <a:endParaRPr lang="en-US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315200" y="1853208"/>
              <a:ext cx="516646" cy="43279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13</a:t>
              </a:r>
              <a:endParaRPr lang="en-US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188954" y="2971800"/>
              <a:ext cx="516646" cy="43279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12</a:t>
              </a:r>
              <a:endParaRPr lang="en-US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493754" y="2386608"/>
              <a:ext cx="516646" cy="43279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11</a:t>
              </a:r>
              <a:endParaRPr lang="en-US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636754" y="2590800"/>
              <a:ext cx="516646" cy="43279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14</a:t>
              </a:r>
              <a:endParaRPr lang="en-US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7027154" y="3581400"/>
              <a:ext cx="516646" cy="43279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16</a:t>
              </a:r>
              <a:endParaRPr lang="en-US" dirty="0"/>
            </a:p>
          </p:txBody>
        </p:sp>
        <p:cxnSp>
          <p:nvCxnSpPr>
            <p:cNvPr id="59" name="Straight Arrow Connector 58"/>
            <p:cNvCxnSpPr>
              <a:stCxn id="50" idx="5"/>
              <a:endCxn id="54" idx="2"/>
            </p:cNvCxnSpPr>
            <p:nvPr/>
          </p:nvCxnSpPr>
          <p:spPr bwMode="auto">
            <a:xfrm rot="16200000" flipH="1">
              <a:off x="6176358" y="2285607"/>
              <a:ext cx="75585" cy="55920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61" name="Straight Arrow Connector 60"/>
            <p:cNvCxnSpPr>
              <a:stCxn id="54" idx="7"/>
              <a:endCxn id="52" idx="3"/>
            </p:cNvCxnSpPr>
            <p:nvPr/>
          </p:nvCxnSpPr>
          <p:spPr bwMode="auto">
            <a:xfrm rot="5400000" flipH="1" flipV="1">
              <a:off x="7049115" y="2108243"/>
              <a:ext cx="227370" cy="45612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63" name="Straight Arrow Connector 62"/>
            <p:cNvCxnSpPr>
              <a:stCxn id="50" idx="4"/>
              <a:endCxn id="53" idx="1"/>
            </p:cNvCxnSpPr>
            <p:nvPr/>
          </p:nvCxnSpPr>
          <p:spPr bwMode="auto">
            <a:xfrm rot="16200000" flipH="1">
              <a:off x="5786059" y="2556624"/>
              <a:ext cx="444381" cy="51273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64" name="Straight Arrow Connector 63"/>
            <p:cNvCxnSpPr>
              <a:stCxn id="53" idx="5"/>
              <a:endCxn id="56" idx="1"/>
            </p:cNvCxnSpPr>
            <p:nvPr/>
          </p:nvCxnSpPr>
          <p:spPr bwMode="auto">
            <a:xfrm rot="16200000" flipH="1">
              <a:off x="6714592" y="3256558"/>
              <a:ext cx="303570" cy="47287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65" name="Straight Arrow Connector 64"/>
            <p:cNvCxnSpPr>
              <a:stCxn id="54" idx="5"/>
              <a:endCxn id="55" idx="2"/>
            </p:cNvCxnSpPr>
            <p:nvPr/>
          </p:nvCxnSpPr>
          <p:spPr bwMode="auto">
            <a:xfrm rot="16200000" flipH="1">
              <a:off x="7260158" y="2430599"/>
              <a:ext cx="51177" cy="70201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67" name="Straight Arrow Connector 66"/>
            <p:cNvCxnSpPr>
              <a:stCxn id="50" idx="7"/>
            </p:cNvCxnSpPr>
            <p:nvPr/>
          </p:nvCxnSpPr>
          <p:spPr bwMode="auto">
            <a:xfrm rot="5400000" flipH="1" flipV="1">
              <a:off x="5945484" y="1918473"/>
              <a:ext cx="291979" cy="31385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sp>
          <p:nvSpPr>
            <p:cNvPr id="69" name="TextBox 68"/>
            <p:cNvSpPr txBox="1"/>
            <p:nvPr/>
          </p:nvSpPr>
          <p:spPr>
            <a:xfrm>
              <a:off x="5823168" y="1825823"/>
              <a:ext cx="266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F</a:t>
              </a:r>
              <a:endParaRPr lang="en-US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107130" y="2283023"/>
              <a:ext cx="2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</a:t>
              </a:r>
              <a:endParaRPr lang="en-US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648544" y="3426023"/>
              <a:ext cx="2856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</a:t>
              </a:r>
              <a:endParaRPr lang="en-US" dirty="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7181944" y="2514600"/>
              <a:ext cx="2856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</a:t>
              </a:r>
              <a:endParaRPr lang="en-US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7010400" y="2057400"/>
              <a:ext cx="2792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</a:t>
              </a:r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197756" y="3426023"/>
              <a:ext cx="2792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</a:t>
              </a:r>
              <a:endParaRPr lang="en-US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5802330" y="2740223"/>
              <a:ext cx="2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</a:t>
              </a:r>
              <a:endParaRPr lang="en-US" dirty="0"/>
            </a:p>
          </p:txBody>
        </p:sp>
        <p:cxnSp>
          <p:nvCxnSpPr>
            <p:cNvPr id="81" name="Straight Arrow Connector 80"/>
            <p:cNvCxnSpPr/>
            <p:nvPr/>
          </p:nvCxnSpPr>
          <p:spPr bwMode="auto">
            <a:xfrm rot="5400000" flipH="1" flipV="1">
              <a:off x="6553200" y="2133600"/>
              <a:ext cx="4572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sp>
          <p:nvSpPr>
            <p:cNvPr id="82" name="TextBox 81"/>
            <p:cNvSpPr txBox="1"/>
            <p:nvPr/>
          </p:nvSpPr>
          <p:spPr>
            <a:xfrm>
              <a:off x="6781800" y="1981200"/>
              <a:ext cx="2984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</a:t>
              </a:r>
              <a:endParaRPr lang="en-US" dirty="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62800" y="3048000"/>
              <a:ext cx="516646" cy="43279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15</a:t>
              </a:r>
              <a:endParaRPr lang="en-US" dirty="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172200" y="3758208"/>
              <a:ext cx="516646" cy="43279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17</a:t>
              </a:r>
              <a:endParaRPr lang="en-US" dirty="0"/>
            </a:p>
          </p:txBody>
        </p:sp>
        <p:cxnSp>
          <p:nvCxnSpPr>
            <p:cNvPr id="86" name="Straight Arrow Connector 85"/>
            <p:cNvCxnSpPr>
              <a:stCxn id="53" idx="6"/>
              <a:endCxn id="83" idx="2"/>
            </p:cNvCxnSpPr>
            <p:nvPr/>
          </p:nvCxnSpPr>
          <p:spPr bwMode="auto">
            <a:xfrm>
              <a:off x="6705600" y="3188196"/>
              <a:ext cx="457200" cy="762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88" name="Straight Arrow Connector 87"/>
            <p:cNvCxnSpPr>
              <a:stCxn id="53" idx="4"/>
              <a:endCxn id="84" idx="0"/>
            </p:cNvCxnSpPr>
            <p:nvPr/>
          </p:nvCxnSpPr>
          <p:spPr bwMode="auto">
            <a:xfrm rot="5400000">
              <a:off x="6262092" y="3573023"/>
              <a:ext cx="353616" cy="1675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sp>
          <p:nvSpPr>
            <p:cNvPr id="90" name="TextBox 89"/>
            <p:cNvSpPr txBox="1"/>
            <p:nvPr/>
          </p:nvSpPr>
          <p:spPr>
            <a:xfrm>
              <a:off x="6800944" y="2971800"/>
              <a:ext cx="2856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</a:t>
              </a:r>
              <a:endParaRPr lang="en-US" dirty="0"/>
            </a:p>
          </p:txBody>
        </p:sp>
        <p:cxnSp>
          <p:nvCxnSpPr>
            <p:cNvPr id="92" name="Straight Arrow Connector 91"/>
            <p:cNvCxnSpPr>
              <a:stCxn id="53" idx="2"/>
            </p:cNvCxnSpPr>
            <p:nvPr/>
          </p:nvCxnSpPr>
          <p:spPr bwMode="auto">
            <a:xfrm rot="10800000" flipV="1">
              <a:off x="5867400" y="3188196"/>
              <a:ext cx="321554" cy="31700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sp>
          <p:nvSpPr>
            <p:cNvPr id="93" name="TextBox 92"/>
            <p:cNvSpPr txBox="1"/>
            <p:nvPr/>
          </p:nvSpPr>
          <p:spPr>
            <a:xfrm>
              <a:off x="5899368" y="3048000"/>
              <a:ext cx="2728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</a:t>
              </a:r>
              <a:endParaRPr lang="en-US" dirty="0"/>
            </a:p>
          </p:txBody>
        </p:sp>
      </p:grpSp>
      <p:sp>
        <p:nvSpPr>
          <p:cNvPr id="95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/>
              <a:t>Heuristic </a:t>
            </a:r>
            <a:r>
              <a:rPr lang="en-US" sz="2400" b="0" kern="0" dirty="0" err="1" smtClean="0"/>
              <a:t>subgraph</a:t>
            </a:r>
            <a:r>
              <a:rPr lang="en-US" sz="2400" b="0" kern="0" dirty="0" smtClean="0"/>
              <a:t> similarity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/>
              <a:t>For every path from v</a:t>
            </a:r>
            <a:r>
              <a:rPr lang="en-US" sz="2200" b="0" kern="0" baseline="-25000" dirty="0" smtClean="0"/>
              <a:t>0</a:t>
            </a:r>
            <a:r>
              <a:rPr lang="en-US" sz="2200" b="0" kern="0" dirty="0" smtClean="0"/>
              <a:t> in G, the same path is in G’ from v</a:t>
            </a:r>
            <a:r>
              <a:rPr lang="en-US" sz="2200" b="0" kern="0" baseline="-25000" dirty="0" smtClean="0"/>
              <a:t>0</a:t>
            </a:r>
            <a:r>
              <a:rPr lang="en-US" sz="2200" b="0" kern="0" dirty="0" smtClean="0"/>
              <a:t>’ 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>
                <a:solidFill>
                  <a:srgbClr val="00B0F0"/>
                </a:solidFill>
                <a:latin typeface="+mn-lt"/>
              </a:rPr>
              <a:t>{</a:t>
            </a:r>
            <a:r>
              <a:rPr lang="en-US" sz="2200" b="0" u="sng" kern="0" dirty="0" smtClean="0">
                <a:solidFill>
                  <a:srgbClr val="00B0F0"/>
                </a:solidFill>
                <a:latin typeface="+mn-lt"/>
              </a:rPr>
              <a:t>1</a:t>
            </a:r>
            <a:r>
              <a:rPr lang="en-US" sz="2200" b="0" kern="0" dirty="0" smtClean="0">
                <a:solidFill>
                  <a:srgbClr val="00B0F0"/>
                </a:solidFill>
                <a:latin typeface="+mn-lt"/>
              </a:rPr>
              <a:t>, 2, 3, 4, 5, 6, 7} is similar to {</a:t>
            </a:r>
            <a:r>
              <a:rPr lang="en-US" sz="2200" b="0" u="sng" kern="0" dirty="0" smtClean="0">
                <a:solidFill>
                  <a:srgbClr val="00B0F0"/>
                </a:solidFill>
                <a:latin typeface="+mn-lt"/>
              </a:rPr>
              <a:t>10</a:t>
            </a:r>
            <a:r>
              <a:rPr lang="en-US" sz="2200" b="0" kern="0" dirty="0" smtClean="0">
                <a:solidFill>
                  <a:srgbClr val="00B0F0"/>
                </a:solidFill>
                <a:latin typeface="+mn-lt"/>
              </a:rPr>
              <a:t>, 11, 12, 13, 14, 15, 16, 17}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Quite efficient,</a:t>
            </a:r>
            <a:r>
              <a:rPr kumimoji="0" lang="en-US" sz="2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though not very scalable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380" y="1505036"/>
            <a:ext cx="3256154" cy="2778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154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Outline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Why does copy detection matter?</a:t>
            </a:r>
            <a:endParaRPr lang="en-US" dirty="0" smtClean="0">
              <a:solidFill>
                <a:schemeClr val="bg1">
                  <a:lumMod val="85000"/>
                </a:schemeClr>
              </a:solidFill>
              <a:sym typeface="Wingdings" pitchFamily="2" charset="2"/>
            </a:endParaRP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Examples of copying, not copying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Copy detection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In documents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In software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In databases</a:t>
            </a:r>
          </a:p>
          <a:p>
            <a:endParaRPr 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4E6E18F9-1B7C-4237-926B-9AB41553EC3B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155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Solomon [DBS09, DBS10]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24000"/>
            <a:ext cx="8229600" cy="4343400"/>
          </a:xfrm>
        </p:spPr>
        <p:txBody>
          <a:bodyPr/>
          <a:lstStyle/>
          <a:p>
            <a:r>
              <a:rPr lang="en-US" dirty="0" smtClean="0"/>
              <a:t>First solution for database copy detection</a:t>
            </a:r>
          </a:p>
          <a:p>
            <a:endParaRPr lang="en-US" dirty="0" smtClean="0"/>
          </a:p>
          <a:p>
            <a:r>
              <a:rPr lang="en-US" dirty="0" smtClean="0"/>
              <a:t>Solution strategy:</a:t>
            </a:r>
          </a:p>
          <a:p>
            <a:pPr lvl="1"/>
            <a:r>
              <a:rPr lang="en-US" dirty="0" smtClean="0"/>
              <a:t>Build </a:t>
            </a:r>
            <a:r>
              <a:rPr lang="en-US" dirty="0" smtClean="0">
                <a:solidFill>
                  <a:srgbClr val="00B0F0"/>
                </a:solidFill>
              </a:rPr>
              <a:t>Bayesian</a:t>
            </a:r>
            <a:r>
              <a:rPr lang="en-US" dirty="0" smtClean="0"/>
              <a:t> model to compute copy probability, direction</a:t>
            </a:r>
          </a:p>
          <a:p>
            <a:pPr lvl="1"/>
            <a:r>
              <a:rPr lang="en-US" dirty="0" smtClean="0"/>
              <a:t>Use value accuracy and format, coverage of data items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Advantages </a:t>
            </a:r>
          </a:p>
          <a:p>
            <a:pPr lvl="1"/>
            <a:r>
              <a:rPr lang="en-US" dirty="0" smtClean="0"/>
              <a:t>Uses data semantics for copy detection</a:t>
            </a:r>
          </a:p>
          <a:p>
            <a:pPr lvl="1"/>
            <a:r>
              <a:rPr lang="en-US" dirty="0" smtClean="0"/>
              <a:t>Robust to additions, deletions, modifications by copier</a:t>
            </a:r>
          </a:p>
          <a:p>
            <a:pPr lvl="1"/>
            <a:r>
              <a:rPr lang="en-US" dirty="0" smtClean="0"/>
              <a:t>Linear cost in the number of data items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209800"/>
            <a:ext cx="1905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156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Bayesian Analysis: Copying or Not?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142999" y="1752600"/>
          <a:ext cx="6934201" cy="1925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67475"/>
                <a:gridCol w="2961526"/>
                <a:gridCol w="304800"/>
                <a:gridCol w="3200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/>
                        <a:t>Pr</a:t>
                      </a:r>
                      <a:endParaRPr lang="en-US" b="1" u="sng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u="sng" dirty="0" smtClean="0"/>
                        <a:t>Independence</a:t>
                      </a:r>
                      <a:r>
                        <a:rPr lang="en-US" sz="1800" b="1" i="0" u="none" baseline="0" dirty="0" smtClean="0">
                          <a:latin typeface="+mn-lt"/>
                          <a:ea typeface="SimSun" pitchFamily="2" charset="-122"/>
                        </a:rPr>
                        <a:t> P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</a:rPr>
                        <a:t>r(</a:t>
                      </a:r>
                      <a:r>
                        <a:rPr lang="az-Cyrl-AZ" altLang="zh-CN" sz="1800" b="1" i="0" dirty="0" smtClean="0">
                          <a:latin typeface="+mn-lt"/>
                          <a:ea typeface="SimSun" pitchFamily="2" charset="-122"/>
                        </a:rPr>
                        <a:t>Ф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|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</a:rPr>
                        <a:t>S</a:t>
                      </a:r>
                      <a:r>
                        <a:rPr lang="en-US" altLang="zh-CN" sz="1800" b="1" i="0" baseline="-25000" dirty="0" smtClean="0">
                          <a:latin typeface="+mn-lt"/>
                          <a:ea typeface="SimSun" pitchFamily="2" charset="-122"/>
                        </a:rPr>
                        <a:t>1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S</a:t>
                      </a:r>
                      <a:r>
                        <a:rPr lang="en-US" altLang="zh-CN" sz="1800" b="1" i="0" baseline="-2500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2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</a:rPr>
                        <a:t>)</a:t>
                      </a:r>
                      <a:endParaRPr lang="en-US" b="1" i="0" u="sng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i="0" u="sng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u="sng" dirty="0" smtClean="0"/>
                        <a:t>Copying</a:t>
                      </a:r>
                      <a:r>
                        <a:rPr lang="en-US" b="1" i="0" u="sng" baseline="0" dirty="0" smtClean="0"/>
                        <a:t> </a:t>
                      </a:r>
                      <a:r>
                        <a:rPr lang="en-US" b="1" i="0" u="none" baseline="0" dirty="0" smtClean="0"/>
                        <a:t>P</a:t>
                      </a:r>
                      <a:r>
                        <a:rPr lang="en-US" altLang="zh-CN" sz="1800" b="1" u="none" dirty="0" smtClean="0">
                          <a:latin typeface="+mn-lt"/>
                          <a:ea typeface="SimSun" pitchFamily="2" charset="-122"/>
                        </a:rPr>
                        <a:t>r(</a:t>
                      </a:r>
                      <a:r>
                        <a:rPr lang="az-Cyrl-AZ" altLang="zh-CN" sz="1800" b="1" u="none" dirty="0" smtClean="0">
                          <a:latin typeface="+mn-lt"/>
                          <a:ea typeface="SimSun" pitchFamily="2" charset="-122"/>
                        </a:rPr>
                        <a:t>Ф</a:t>
                      </a:r>
                      <a:r>
                        <a:rPr lang="en-US" altLang="zh-CN" sz="1800" b="1" u="none" dirty="0" smtClean="0">
                          <a:latin typeface="+mn-lt"/>
                          <a:ea typeface="SimSun" pitchFamily="2" charset="-122"/>
                          <a:sym typeface="Symbol"/>
                        </a:rPr>
                        <a:t>|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</a:rPr>
                        <a:t>S</a:t>
                      </a:r>
                      <a:r>
                        <a:rPr lang="en-US" altLang="zh-CN" sz="1800" b="1" i="0" baseline="-25000" dirty="0" smtClean="0">
                          <a:latin typeface="+mn-lt"/>
                          <a:ea typeface="SimSun" pitchFamily="2" charset="-122"/>
                        </a:rPr>
                        <a:t>1</a:t>
                      </a:r>
                      <a:r>
                        <a:rPr lang="en-US" altLang="zh-CN" sz="1800" b="1" u="none" dirty="0" smtClean="0">
                          <a:latin typeface="+mn-lt"/>
                          <a:ea typeface="SimSun" pitchFamily="2" charset="-122"/>
                          <a:sym typeface="Symbol"/>
                        </a:rPr>
                        <a:t>S</a:t>
                      </a:r>
                      <a:r>
                        <a:rPr lang="en-US" altLang="zh-CN" sz="1800" b="1" u="none" baseline="-2500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2</a:t>
                      </a:r>
                      <a:r>
                        <a:rPr lang="en-US" altLang="zh-CN" sz="1800" b="1" u="none" dirty="0" smtClean="0">
                          <a:latin typeface="+mn-lt"/>
                          <a:ea typeface="SimSun" pitchFamily="2" charset="-122"/>
                        </a:rPr>
                        <a:t>)</a:t>
                      </a:r>
                      <a:endParaRPr lang="en-US" b="1" i="0" u="none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err="1" smtClean="0"/>
                        <a:t>O</a:t>
                      </a:r>
                      <a:r>
                        <a:rPr lang="en-US" b="1" baseline="-25000" dirty="0" err="1" smtClean="0"/>
                        <a:t>st</a:t>
                      </a:r>
                      <a:endParaRPr lang="en-US" b="1" baseline="-25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b="1" dirty="0" smtClean="0"/>
                        <a:t>α(</a:t>
                      </a:r>
                      <a:r>
                        <a:rPr lang="en-US" b="1" dirty="0" smtClean="0"/>
                        <a:t>S)</a:t>
                      </a:r>
                      <a:r>
                        <a:rPr lang="en-US" b="1" baseline="30000" dirty="0" smtClean="0"/>
                        <a:t>2</a:t>
                      </a:r>
                      <a:endParaRPr lang="en-US" b="1" baseline="30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b="1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b="1" dirty="0" smtClean="0"/>
                        <a:t>α(</a:t>
                      </a:r>
                      <a:r>
                        <a:rPr lang="en-US" b="1" dirty="0" smtClean="0"/>
                        <a:t>S)*c</a:t>
                      </a:r>
                      <a:r>
                        <a:rPr lang="en-US" b="1" baseline="0" dirty="0" smtClean="0"/>
                        <a:t> +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b="1" dirty="0" smtClean="0"/>
                        <a:t>S)</a:t>
                      </a:r>
                      <a:r>
                        <a:rPr lang="en-US" b="1" baseline="30000" dirty="0" smtClean="0"/>
                        <a:t>2 </a:t>
                      </a:r>
                      <a:r>
                        <a:rPr lang="en-US" b="1" baseline="0" dirty="0" smtClean="0"/>
                        <a:t>*(1 - c)</a:t>
                      </a:r>
                      <a:endParaRPr lang="en-US" b="1" baseline="30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err="1" smtClean="0"/>
                        <a:t>O</a:t>
                      </a:r>
                      <a:r>
                        <a:rPr lang="en-US" b="1" baseline="-25000" dirty="0" err="1" smtClean="0"/>
                        <a:t>sf</a:t>
                      </a:r>
                      <a:endParaRPr lang="en-US" b="1" baseline="-25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n((1 -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b="1" dirty="0" smtClean="0"/>
                        <a:t>S))/n)</a:t>
                      </a:r>
                      <a:r>
                        <a:rPr lang="en-US" b="1" baseline="30000" dirty="0" smtClean="0"/>
                        <a:t>2</a:t>
                      </a:r>
                      <a:r>
                        <a:rPr lang="en-US" b="1" dirty="0" smtClean="0"/>
                        <a:t>=(1 -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b="1" dirty="0" smtClean="0"/>
                        <a:t>S))</a:t>
                      </a:r>
                      <a:r>
                        <a:rPr lang="en-US" b="1" baseline="30000" dirty="0" smtClean="0"/>
                        <a:t>2</a:t>
                      </a:r>
                      <a:r>
                        <a:rPr lang="en-US" b="1" dirty="0" smtClean="0"/>
                        <a:t>/n</a:t>
                      </a:r>
                      <a:endParaRPr 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(1 -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b="1" dirty="0" smtClean="0"/>
                        <a:t>S))*c</a:t>
                      </a:r>
                      <a:r>
                        <a:rPr lang="en-US" b="1" baseline="0" dirty="0" smtClean="0"/>
                        <a:t> + </a:t>
                      </a:r>
                      <a:r>
                        <a:rPr lang="en-US" b="1" dirty="0" smtClean="0"/>
                        <a:t>(1 -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b="1" dirty="0" smtClean="0"/>
                        <a:t>S))</a:t>
                      </a:r>
                      <a:r>
                        <a:rPr lang="en-US" b="1" baseline="30000" dirty="0" smtClean="0"/>
                        <a:t>2</a:t>
                      </a:r>
                      <a:r>
                        <a:rPr lang="en-US" b="1" dirty="0" smtClean="0"/>
                        <a:t>/n</a:t>
                      </a:r>
                      <a:r>
                        <a:rPr lang="en-US" b="1" baseline="0" dirty="0" smtClean="0"/>
                        <a:t>*(1 - c)</a:t>
                      </a:r>
                      <a:endParaRPr lang="en-US" b="1" baseline="30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err="1" smtClean="0"/>
                        <a:t>O</a:t>
                      </a:r>
                      <a:r>
                        <a:rPr lang="en-US" b="1" baseline="-25000" dirty="0" err="1" smtClean="0"/>
                        <a:t>d</a:t>
                      </a:r>
                      <a:endParaRPr lang="en-US" b="1" baseline="-25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P</a:t>
                      </a:r>
                      <a:r>
                        <a:rPr lang="en-US" b="1" baseline="-25000" dirty="0" smtClean="0"/>
                        <a:t>d </a:t>
                      </a:r>
                      <a:r>
                        <a:rPr lang="en-US" b="1" dirty="0" smtClean="0"/>
                        <a:t>= 1 -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b="1" dirty="0" smtClean="0"/>
                        <a:t>S)</a:t>
                      </a:r>
                      <a:r>
                        <a:rPr lang="en-US" b="1" baseline="30000" dirty="0" smtClean="0"/>
                        <a:t>2</a:t>
                      </a:r>
                      <a:r>
                        <a:rPr lang="en-US" b="1" baseline="0" dirty="0" smtClean="0"/>
                        <a:t> - </a:t>
                      </a:r>
                      <a:r>
                        <a:rPr lang="en-US" b="1" dirty="0" smtClean="0"/>
                        <a:t>(1 -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b="1" dirty="0" smtClean="0"/>
                        <a:t>S))</a:t>
                      </a:r>
                      <a:r>
                        <a:rPr lang="en-US" b="1" baseline="30000" dirty="0" smtClean="0"/>
                        <a:t>2</a:t>
                      </a:r>
                      <a:r>
                        <a:rPr lang="en-US" b="1" dirty="0" smtClean="0"/>
                        <a:t>/n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P</a:t>
                      </a:r>
                      <a:r>
                        <a:rPr lang="en-US" b="1" baseline="-25000" dirty="0" smtClean="0"/>
                        <a:t>d </a:t>
                      </a:r>
                      <a:r>
                        <a:rPr lang="en-US" b="1" baseline="0" dirty="0" smtClean="0"/>
                        <a:t>*(1 - c)</a:t>
                      </a:r>
                      <a:endParaRPr lang="en-US" b="1" baseline="30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altLang="zh-CN" sz="2400" b="0" dirty="0" smtClean="0">
                <a:latin typeface="+mn-lt"/>
                <a:ea typeface="SimSun" pitchFamily="2" charset="-122"/>
              </a:rPr>
              <a:t>Goal: Compute </a:t>
            </a:r>
            <a:r>
              <a:rPr lang="en-US" altLang="zh-CN" sz="2400" b="0" dirty="0" smtClean="0">
                <a:solidFill>
                  <a:srgbClr val="00B0F0"/>
                </a:solidFill>
                <a:latin typeface="+mn-lt"/>
                <a:ea typeface="SimSun" pitchFamily="2" charset="-122"/>
              </a:rPr>
              <a:t>Pr(S</a:t>
            </a:r>
            <a:r>
              <a:rPr lang="en-US" altLang="zh-CN" sz="2400" b="0" baseline="-25000" dirty="0" smtClean="0">
                <a:solidFill>
                  <a:srgbClr val="00B0F0"/>
                </a:solidFill>
                <a:latin typeface="+mn-lt"/>
                <a:ea typeface="SimSun" pitchFamily="2" charset="-122"/>
              </a:rPr>
              <a:t>1 </a:t>
            </a:r>
            <a:r>
              <a:rPr lang="en-US" altLang="zh-CN" sz="2400" b="0" dirty="0" smtClean="0">
                <a:solidFill>
                  <a:srgbClr val="00B0F0"/>
                </a:solidFill>
                <a:latin typeface="+mn-lt"/>
                <a:ea typeface="SimSun" pitchFamily="2" charset="-122"/>
                <a:sym typeface="Symbol"/>
              </a:rPr>
              <a:t>S</a:t>
            </a:r>
            <a:r>
              <a:rPr lang="en-US" altLang="zh-CN" sz="2400" b="0" baseline="-25000" dirty="0" smtClean="0">
                <a:solidFill>
                  <a:srgbClr val="00B0F0"/>
                </a:solidFill>
                <a:latin typeface="+mn-lt"/>
                <a:ea typeface="SimSun" pitchFamily="2" charset="-122"/>
                <a:sym typeface="Symbol"/>
              </a:rPr>
              <a:t>2</a:t>
            </a:r>
            <a:r>
              <a:rPr lang="en-US" altLang="zh-CN" sz="2400" b="0" dirty="0" smtClean="0">
                <a:solidFill>
                  <a:srgbClr val="00B0F0"/>
                </a:solidFill>
                <a:latin typeface="+mn-lt"/>
                <a:ea typeface="SimSun" pitchFamily="2" charset="-122"/>
                <a:sym typeface="Symbol"/>
              </a:rPr>
              <a:t>|</a:t>
            </a:r>
            <a:r>
              <a:rPr lang="az-Cyrl-AZ" altLang="zh-CN" sz="2400" b="0" dirty="0" smtClean="0">
                <a:solidFill>
                  <a:srgbClr val="00B0F0"/>
                </a:solidFill>
                <a:latin typeface="+mn-lt"/>
                <a:ea typeface="SimSun" pitchFamily="2" charset="-122"/>
              </a:rPr>
              <a:t>Ф</a:t>
            </a:r>
            <a:r>
              <a:rPr lang="en-US" altLang="zh-CN" sz="2400" b="0" dirty="0" smtClean="0">
                <a:solidFill>
                  <a:srgbClr val="00B0F0"/>
                </a:solidFill>
                <a:latin typeface="+mn-lt"/>
                <a:ea typeface="SimSun" pitchFamily="2" charset="-122"/>
              </a:rPr>
              <a:t>), Pr(S</a:t>
            </a:r>
            <a:r>
              <a:rPr lang="en-US" altLang="zh-CN" sz="2400" b="0" baseline="-25000" dirty="0" smtClean="0">
                <a:solidFill>
                  <a:srgbClr val="00B0F0"/>
                </a:solidFill>
                <a:latin typeface="+mn-lt"/>
                <a:ea typeface="SimSun" pitchFamily="2" charset="-122"/>
              </a:rPr>
              <a:t>1 </a:t>
            </a:r>
            <a:r>
              <a:rPr lang="en-US" altLang="zh-CN" sz="2400" b="0" dirty="0" smtClean="0">
                <a:solidFill>
                  <a:srgbClr val="00B0F0"/>
                </a:solidFill>
                <a:latin typeface="+mn-lt"/>
                <a:ea typeface="SimSun" pitchFamily="2" charset="-122"/>
                <a:sym typeface="Symbol"/>
              </a:rPr>
              <a:t></a:t>
            </a:r>
            <a:r>
              <a:rPr lang="en-US" altLang="zh-CN" sz="2400" b="0" dirty="0" smtClean="0">
                <a:solidFill>
                  <a:srgbClr val="00B0F0"/>
                </a:solidFill>
                <a:ea typeface="SimSun" pitchFamily="2" charset="-122"/>
                <a:sym typeface="Symbol"/>
              </a:rPr>
              <a:t>S</a:t>
            </a:r>
            <a:r>
              <a:rPr lang="en-US" altLang="zh-CN" sz="2400" b="0" baseline="-25000" dirty="0" smtClean="0">
                <a:solidFill>
                  <a:srgbClr val="00B0F0"/>
                </a:solidFill>
                <a:ea typeface="SimSun" pitchFamily="2" charset="-122"/>
                <a:sym typeface="Symbol"/>
              </a:rPr>
              <a:t>2</a:t>
            </a:r>
            <a:r>
              <a:rPr lang="en-US" altLang="zh-CN" sz="2400" b="0" dirty="0" smtClean="0">
                <a:solidFill>
                  <a:srgbClr val="00B0F0"/>
                </a:solidFill>
                <a:latin typeface="+mn-lt"/>
                <a:ea typeface="SimSun" pitchFamily="2" charset="-122"/>
                <a:sym typeface="Symbol"/>
              </a:rPr>
              <a:t>|</a:t>
            </a:r>
            <a:r>
              <a:rPr lang="az-Cyrl-AZ" altLang="zh-CN" sz="2400" b="0" dirty="0" smtClean="0">
                <a:solidFill>
                  <a:srgbClr val="00B0F0"/>
                </a:solidFill>
                <a:latin typeface="+mn-lt"/>
                <a:ea typeface="SimSun" pitchFamily="2" charset="-122"/>
              </a:rPr>
              <a:t>Ф</a:t>
            </a:r>
            <a:r>
              <a:rPr lang="en-US" altLang="zh-CN" sz="2400" b="0" dirty="0" smtClean="0">
                <a:solidFill>
                  <a:srgbClr val="00B0F0"/>
                </a:solidFill>
                <a:latin typeface="+mn-lt"/>
                <a:ea typeface="SimSun" pitchFamily="2" charset="-122"/>
              </a:rPr>
              <a:t>), </a:t>
            </a:r>
            <a:r>
              <a:rPr lang="en-US" altLang="zh-CN" sz="2400" b="0" dirty="0" smtClean="0">
                <a:latin typeface="+mn-lt"/>
                <a:ea typeface="SimSun" pitchFamily="2" charset="-122"/>
              </a:rPr>
              <a:t>for observation </a:t>
            </a:r>
            <a:r>
              <a:rPr lang="az-Cyrl-AZ" altLang="zh-CN" sz="2400" b="0" dirty="0" smtClean="0">
                <a:solidFill>
                  <a:srgbClr val="000000"/>
                </a:solidFill>
                <a:latin typeface="+mn-lt"/>
                <a:ea typeface="SimSun" pitchFamily="2" charset="-122"/>
              </a:rPr>
              <a:t>Ф</a:t>
            </a:r>
            <a:r>
              <a:rPr lang="en-US" altLang="zh-CN" sz="2400" b="0" dirty="0" smtClean="0">
                <a:latin typeface="+mn-lt"/>
                <a:ea typeface="SimSun" pitchFamily="2" charset="-122"/>
              </a:rPr>
              <a:t> </a:t>
            </a:r>
            <a:endParaRPr lang="en-US" sz="2400" b="0" kern="0" baseline="-25000" dirty="0" smtClean="0"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>
                <a:latin typeface="+mn-lt"/>
              </a:rPr>
              <a:t>From </a:t>
            </a:r>
            <a:r>
              <a:rPr lang="en-US" sz="2200" b="0" kern="0" dirty="0" err="1" smtClean="0">
                <a:latin typeface="+mn-lt"/>
              </a:rPr>
              <a:t>Bayes</a:t>
            </a:r>
            <a:r>
              <a:rPr lang="en-US" sz="2200" b="0" kern="0" dirty="0" smtClean="0">
                <a:latin typeface="+mn-lt"/>
              </a:rPr>
              <a:t> rule, we need to know 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Pr(</a:t>
            </a:r>
            <a:r>
              <a:rPr lang="az-Cyrl-AZ" altLang="zh-CN" sz="2200" b="0" dirty="0" smtClean="0">
                <a:latin typeface="+mn-lt"/>
                <a:ea typeface="SimSun" pitchFamily="2" charset="-122"/>
              </a:rPr>
              <a:t>Ф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|S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1 </a:t>
            </a:r>
            <a:r>
              <a:rPr lang="en-US" altLang="zh-CN" sz="2200" b="0" dirty="0" smtClean="0">
                <a:latin typeface="+mn-lt"/>
                <a:ea typeface="SimSun" pitchFamily="2" charset="-122"/>
                <a:sym typeface="Symbol"/>
              </a:rPr>
              <a:t></a:t>
            </a:r>
            <a:r>
              <a:rPr lang="en-US" altLang="zh-CN" sz="2000" b="0" dirty="0" smtClean="0">
                <a:ea typeface="SimSun" pitchFamily="2" charset="-122"/>
                <a:sym typeface="Symbol"/>
              </a:rPr>
              <a:t>S</a:t>
            </a:r>
            <a:r>
              <a:rPr lang="en-US" altLang="zh-CN" sz="2000" b="0" baseline="-25000" dirty="0" smtClean="0">
                <a:ea typeface="SimSun" pitchFamily="2" charset="-122"/>
                <a:sym typeface="Symbol"/>
              </a:rPr>
              <a:t>2</a:t>
            </a:r>
            <a:r>
              <a:rPr lang="en-US" altLang="zh-CN" sz="2200" b="0" dirty="0" smtClean="0">
                <a:latin typeface="+mn-lt"/>
                <a:ea typeface="SimSun" pitchFamily="2" charset="-122"/>
                <a:sym typeface="Symbol"/>
              </a:rPr>
              <a:t>), Pr(</a:t>
            </a:r>
            <a:r>
              <a:rPr lang="az-Cyrl-AZ" altLang="zh-CN" sz="2200" b="0" dirty="0" smtClean="0">
                <a:latin typeface="+mn-lt"/>
                <a:ea typeface="SimSun" pitchFamily="2" charset="-122"/>
              </a:rPr>
              <a:t>Ф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|S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1 </a:t>
            </a:r>
            <a:r>
              <a:rPr lang="en-US" altLang="zh-CN" sz="2200" b="0" dirty="0" smtClean="0">
                <a:latin typeface="+mn-lt"/>
                <a:ea typeface="SimSun" pitchFamily="2" charset="-122"/>
                <a:sym typeface="Symbol"/>
              </a:rPr>
              <a:t></a:t>
            </a:r>
            <a:r>
              <a:rPr lang="en-US" altLang="zh-CN" sz="2000" b="0" dirty="0" smtClean="0">
                <a:ea typeface="SimSun" pitchFamily="2" charset="-122"/>
                <a:sym typeface="Symbol"/>
              </a:rPr>
              <a:t>S</a:t>
            </a:r>
            <a:r>
              <a:rPr lang="en-US" altLang="zh-CN" sz="2000" b="0" baseline="-25000" dirty="0" smtClean="0">
                <a:ea typeface="SimSun" pitchFamily="2" charset="-122"/>
                <a:sym typeface="Symbol"/>
              </a:rPr>
              <a:t>2</a:t>
            </a:r>
            <a:r>
              <a:rPr lang="en-US" altLang="zh-CN" sz="2200" b="0" dirty="0" smtClean="0">
                <a:latin typeface="+mn-lt"/>
                <a:ea typeface="SimSun" pitchFamily="2" charset="-122"/>
                <a:sym typeface="Symbol"/>
              </a:rPr>
              <a:t>)</a:t>
            </a:r>
            <a:endParaRPr lang="en-US" sz="2200" b="0" kern="0" dirty="0" smtClean="0">
              <a:solidFill>
                <a:srgbClr val="000000"/>
              </a:solidFill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err="1" smtClean="0">
                <a:solidFill>
                  <a:srgbClr val="000000"/>
                </a:solidFill>
              </a:rPr>
              <a:t>O</a:t>
            </a:r>
            <a:r>
              <a:rPr lang="en-US" sz="2200" b="0" kern="0" baseline="-25000" dirty="0" err="1" smtClean="0">
                <a:solidFill>
                  <a:srgbClr val="000000"/>
                </a:solidFill>
              </a:rPr>
              <a:t>st</a:t>
            </a:r>
            <a:r>
              <a:rPr lang="en-US" sz="2200" b="0" kern="0" dirty="0" smtClean="0">
                <a:solidFill>
                  <a:srgbClr val="000000"/>
                </a:solidFill>
              </a:rPr>
              <a:t>: </a:t>
            </a:r>
            <a:r>
              <a:rPr lang="en-US" sz="2200" b="0" kern="0" dirty="0" err="1" smtClean="0">
                <a:solidFill>
                  <a:srgbClr val="000000"/>
                </a:solidFill>
              </a:rPr>
              <a:t>objs</a:t>
            </a:r>
            <a:r>
              <a:rPr lang="en-US" sz="2200" b="0" kern="0" dirty="0" smtClean="0">
                <a:solidFill>
                  <a:srgbClr val="000000"/>
                </a:solidFill>
              </a:rPr>
              <a:t> w. shared </a:t>
            </a:r>
            <a:r>
              <a:rPr lang="en-US" sz="2200" b="0" kern="0" dirty="0" smtClean="0">
                <a:solidFill>
                  <a:srgbClr val="00B0F0"/>
                </a:solidFill>
              </a:rPr>
              <a:t>true</a:t>
            </a:r>
            <a:r>
              <a:rPr lang="en-US" sz="2200" b="0" kern="0" dirty="0" smtClean="0">
                <a:solidFill>
                  <a:srgbClr val="000000"/>
                </a:solidFill>
              </a:rPr>
              <a:t> value,  </a:t>
            </a:r>
            <a:r>
              <a:rPr lang="en-US" sz="2200" b="0" kern="0" dirty="0" err="1" smtClean="0">
                <a:solidFill>
                  <a:srgbClr val="000000"/>
                </a:solidFill>
              </a:rPr>
              <a:t>O</a:t>
            </a:r>
            <a:r>
              <a:rPr lang="en-US" sz="2200" b="0" kern="0" baseline="-25000" dirty="0" err="1" smtClean="0">
                <a:solidFill>
                  <a:srgbClr val="000000"/>
                </a:solidFill>
              </a:rPr>
              <a:t>sf</a:t>
            </a:r>
            <a:r>
              <a:rPr lang="en-US" sz="2200" b="0" kern="0" dirty="0" smtClean="0">
                <a:solidFill>
                  <a:srgbClr val="000000"/>
                </a:solidFill>
              </a:rPr>
              <a:t>: </a:t>
            </a:r>
            <a:r>
              <a:rPr lang="en-US" sz="2200" b="0" kern="0" dirty="0" err="1" smtClean="0">
                <a:solidFill>
                  <a:srgbClr val="000000"/>
                </a:solidFill>
              </a:rPr>
              <a:t>objs</a:t>
            </a:r>
            <a:r>
              <a:rPr lang="en-US" sz="2200" b="0" kern="0" dirty="0" smtClean="0">
                <a:solidFill>
                  <a:srgbClr val="000000"/>
                </a:solidFill>
              </a:rPr>
              <a:t> w. shared </a:t>
            </a:r>
            <a:r>
              <a:rPr lang="en-US" sz="2200" b="0" kern="0" dirty="0" smtClean="0">
                <a:solidFill>
                  <a:srgbClr val="00B0F0"/>
                </a:solidFill>
              </a:rPr>
              <a:t>false</a:t>
            </a:r>
            <a:r>
              <a:rPr lang="en-US" sz="2200" b="0" kern="0" dirty="0" smtClean="0">
                <a:solidFill>
                  <a:srgbClr val="000000"/>
                </a:solidFill>
              </a:rPr>
              <a:t> value </a:t>
            </a:r>
            <a:br>
              <a:rPr lang="en-US" sz="2200" b="0" kern="0" dirty="0" smtClean="0">
                <a:solidFill>
                  <a:srgbClr val="000000"/>
                </a:solidFill>
              </a:rPr>
            </a:br>
            <a:r>
              <a:rPr lang="en-US" sz="2200" b="0" kern="0" dirty="0" err="1" smtClean="0">
                <a:solidFill>
                  <a:srgbClr val="000000"/>
                </a:solidFill>
              </a:rPr>
              <a:t>O</a:t>
            </a:r>
            <a:r>
              <a:rPr lang="en-US" sz="2200" b="0" kern="0" baseline="-25000" dirty="0" err="1" smtClean="0">
                <a:solidFill>
                  <a:srgbClr val="000000"/>
                </a:solidFill>
              </a:rPr>
              <a:t>d</a:t>
            </a:r>
            <a:r>
              <a:rPr lang="en-US" sz="2200" b="0" kern="0" dirty="0" smtClean="0">
                <a:solidFill>
                  <a:srgbClr val="000000"/>
                </a:solidFill>
              </a:rPr>
              <a:t> : </a:t>
            </a:r>
            <a:r>
              <a:rPr lang="en-US" sz="2200" b="0" kern="0" dirty="0" err="1" smtClean="0">
                <a:solidFill>
                  <a:srgbClr val="000000"/>
                </a:solidFill>
              </a:rPr>
              <a:t>objs</a:t>
            </a:r>
            <a:r>
              <a:rPr lang="en-US" sz="2200" b="0" kern="0" dirty="0" smtClean="0">
                <a:solidFill>
                  <a:srgbClr val="000000"/>
                </a:solidFill>
              </a:rPr>
              <a:t> w. </a:t>
            </a:r>
            <a:r>
              <a:rPr lang="en-US" sz="2200" b="0" kern="0" dirty="0" smtClean="0">
                <a:solidFill>
                  <a:srgbClr val="00B0F0"/>
                </a:solidFill>
              </a:rPr>
              <a:t>different</a:t>
            </a:r>
            <a:r>
              <a:rPr lang="en-US" sz="2200" b="0" kern="0" dirty="0" smtClean="0">
                <a:solidFill>
                  <a:srgbClr val="000000"/>
                </a:solidFill>
              </a:rPr>
              <a:t> values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l-GR" sz="2200" b="0" kern="0" dirty="0" smtClean="0">
                <a:solidFill>
                  <a:srgbClr val="000000"/>
                </a:solidFill>
                <a:latin typeface="+mn-lt"/>
              </a:rPr>
              <a:t>α</a:t>
            </a:r>
            <a:r>
              <a:rPr lang="en-US" sz="2200" b="0" kern="0" dirty="0" smtClean="0">
                <a:solidFill>
                  <a:srgbClr val="000000"/>
                </a:solidFill>
                <a:latin typeface="+mn-lt"/>
              </a:rPr>
              <a:t>(S) = </a:t>
            </a:r>
            <a:r>
              <a:rPr lang="en-US" sz="2200" b="0" kern="0" dirty="0" smtClean="0">
                <a:solidFill>
                  <a:srgbClr val="00B0F0"/>
                </a:solidFill>
                <a:latin typeface="+mn-lt"/>
              </a:rPr>
              <a:t>source accuracy</a:t>
            </a:r>
            <a:r>
              <a:rPr lang="en-US" sz="2200" b="0" kern="0" dirty="0" smtClean="0">
                <a:solidFill>
                  <a:srgbClr val="000000"/>
                </a:solidFill>
                <a:latin typeface="+mn-lt"/>
              </a:rPr>
              <a:t>, n = number of false values, c = copy rate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157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810000"/>
            <a:ext cx="19081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Bayesian Analysis: Copying or Not?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142999" y="1752600"/>
          <a:ext cx="6934201" cy="1925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67475"/>
                <a:gridCol w="2961526"/>
                <a:gridCol w="304800"/>
                <a:gridCol w="3200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/>
                        <a:t>Pr</a:t>
                      </a:r>
                      <a:endParaRPr lang="en-US" b="1" u="sng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u="sng" dirty="0" smtClean="0"/>
                        <a:t>Independence</a:t>
                      </a:r>
                      <a:r>
                        <a:rPr lang="en-US" sz="1800" b="1" i="0" u="none" baseline="0" dirty="0" smtClean="0">
                          <a:latin typeface="+mn-lt"/>
                          <a:ea typeface="SimSun" pitchFamily="2" charset="-122"/>
                        </a:rPr>
                        <a:t> P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</a:rPr>
                        <a:t>r(</a:t>
                      </a:r>
                      <a:r>
                        <a:rPr lang="az-Cyrl-AZ" altLang="zh-CN" sz="1800" b="1" i="0" dirty="0" smtClean="0">
                          <a:latin typeface="+mn-lt"/>
                          <a:ea typeface="SimSun" pitchFamily="2" charset="-122"/>
                        </a:rPr>
                        <a:t>Ф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|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</a:rPr>
                        <a:t>S</a:t>
                      </a:r>
                      <a:r>
                        <a:rPr lang="en-US" altLang="zh-CN" sz="1800" b="1" i="0" baseline="-25000" dirty="0" smtClean="0">
                          <a:latin typeface="+mn-lt"/>
                          <a:ea typeface="SimSun" pitchFamily="2" charset="-122"/>
                        </a:rPr>
                        <a:t>1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S</a:t>
                      </a:r>
                      <a:r>
                        <a:rPr lang="en-US" altLang="zh-CN" sz="1800" b="1" i="0" baseline="-2500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2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</a:rPr>
                        <a:t>)</a:t>
                      </a:r>
                      <a:endParaRPr lang="en-US" b="1" i="0" u="sng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i="0" u="sng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u="sng" dirty="0" smtClean="0"/>
                        <a:t>Copying</a:t>
                      </a:r>
                      <a:r>
                        <a:rPr lang="en-US" b="1" i="0" u="sng" baseline="0" dirty="0" smtClean="0"/>
                        <a:t> </a:t>
                      </a:r>
                      <a:r>
                        <a:rPr lang="en-US" b="1" i="0" u="none" baseline="0" dirty="0" smtClean="0"/>
                        <a:t>P</a:t>
                      </a:r>
                      <a:r>
                        <a:rPr lang="en-US" altLang="zh-CN" sz="1800" b="1" u="none" dirty="0" smtClean="0">
                          <a:latin typeface="+mn-lt"/>
                          <a:ea typeface="SimSun" pitchFamily="2" charset="-122"/>
                        </a:rPr>
                        <a:t>r(</a:t>
                      </a:r>
                      <a:r>
                        <a:rPr lang="az-Cyrl-AZ" altLang="zh-CN" sz="1800" b="1" u="none" dirty="0" smtClean="0">
                          <a:latin typeface="+mn-lt"/>
                          <a:ea typeface="SimSun" pitchFamily="2" charset="-122"/>
                        </a:rPr>
                        <a:t>Ф</a:t>
                      </a:r>
                      <a:r>
                        <a:rPr lang="en-US" altLang="zh-CN" sz="1800" b="1" u="none" dirty="0" smtClean="0">
                          <a:latin typeface="+mn-lt"/>
                          <a:ea typeface="SimSun" pitchFamily="2" charset="-122"/>
                          <a:sym typeface="Symbol"/>
                        </a:rPr>
                        <a:t>|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</a:rPr>
                        <a:t>S</a:t>
                      </a:r>
                      <a:r>
                        <a:rPr lang="en-US" altLang="zh-CN" sz="1800" b="1" i="0" baseline="-25000" dirty="0" smtClean="0">
                          <a:latin typeface="+mn-lt"/>
                          <a:ea typeface="SimSun" pitchFamily="2" charset="-122"/>
                        </a:rPr>
                        <a:t>1</a:t>
                      </a:r>
                      <a:r>
                        <a:rPr lang="en-US" altLang="zh-CN" sz="1800" b="1" u="none" dirty="0" smtClean="0">
                          <a:latin typeface="+mn-lt"/>
                          <a:ea typeface="SimSun" pitchFamily="2" charset="-122"/>
                          <a:sym typeface="Symbol"/>
                        </a:rPr>
                        <a:t>S</a:t>
                      </a:r>
                      <a:r>
                        <a:rPr lang="en-US" altLang="zh-CN" sz="1800" b="1" u="none" baseline="-2500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2</a:t>
                      </a:r>
                      <a:r>
                        <a:rPr lang="en-US" altLang="zh-CN" sz="1800" b="1" u="none" dirty="0" smtClean="0">
                          <a:latin typeface="+mn-lt"/>
                          <a:ea typeface="SimSun" pitchFamily="2" charset="-122"/>
                        </a:rPr>
                        <a:t>)</a:t>
                      </a:r>
                      <a:endParaRPr lang="en-US" b="1" i="0" u="none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err="1" smtClean="0"/>
                        <a:t>O</a:t>
                      </a:r>
                      <a:r>
                        <a:rPr lang="en-US" b="1" baseline="-25000" dirty="0" err="1" smtClean="0"/>
                        <a:t>st</a:t>
                      </a:r>
                      <a:endParaRPr lang="en-US" b="1" baseline="-25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b="1" dirty="0" smtClean="0"/>
                        <a:t>α(</a:t>
                      </a:r>
                      <a:r>
                        <a:rPr lang="en-US" b="1" dirty="0" smtClean="0"/>
                        <a:t>S)</a:t>
                      </a:r>
                      <a:r>
                        <a:rPr lang="en-US" b="1" baseline="30000" dirty="0" smtClean="0"/>
                        <a:t>2</a:t>
                      </a:r>
                      <a:endParaRPr lang="en-US" b="1" baseline="30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baseline="0" dirty="0" smtClean="0">
                          <a:solidFill>
                            <a:srgbClr val="FF0000"/>
                          </a:solidFill>
                        </a:rPr>
                        <a:t>&lt;</a:t>
                      </a:r>
                      <a:endParaRPr lang="en-US" sz="2800" b="1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b="1" dirty="0" smtClean="0"/>
                        <a:t>α(</a:t>
                      </a:r>
                      <a:r>
                        <a:rPr lang="en-US" b="1" dirty="0" smtClean="0"/>
                        <a:t>S)*c</a:t>
                      </a:r>
                      <a:r>
                        <a:rPr lang="en-US" b="1" baseline="0" dirty="0" smtClean="0"/>
                        <a:t> +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b="1" dirty="0" smtClean="0"/>
                        <a:t>S)</a:t>
                      </a:r>
                      <a:r>
                        <a:rPr lang="en-US" b="1" baseline="30000" dirty="0" smtClean="0"/>
                        <a:t>2 </a:t>
                      </a:r>
                      <a:r>
                        <a:rPr lang="en-US" b="1" baseline="0" dirty="0" smtClean="0"/>
                        <a:t>*(1 - c)</a:t>
                      </a:r>
                      <a:endParaRPr lang="en-US" b="1" baseline="30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err="1" smtClean="0"/>
                        <a:t>O</a:t>
                      </a:r>
                      <a:r>
                        <a:rPr lang="en-US" b="1" baseline="-25000" dirty="0" err="1" smtClean="0"/>
                        <a:t>sf</a:t>
                      </a:r>
                      <a:endParaRPr lang="en-US" b="1" baseline="-25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n((1 -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b="1" dirty="0" smtClean="0"/>
                        <a:t>S))/n)</a:t>
                      </a:r>
                      <a:r>
                        <a:rPr lang="en-US" b="1" baseline="30000" dirty="0" smtClean="0"/>
                        <a:t>2</a:t>
                      </a:r>
                      <a:r>
                        <a:rPr lang="en-US" b="1" dirty="0" smtClean="0"/>
                        <a:t>=(1 -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b="1" dirty="0" smtClean="0"/>
                        <a:t>S))</a:t>
                      </a:r>
                      <a:r>
                        <a:rPr lang="en-US" b="1" baseline="30000" dirty="0" smtClean="0"/>
                        <a:t>2</a:t>
                      </a:r>
                      <a:r>
                        <a:rPr lang="en-US" b="1" dirty="0" smtClean="0"/>
                        <a:t>/n</a:t>
                      </a:r>
                      <a:endParaRPr 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</a:rPr>
                        <a:t>&lt;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(1 -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b="1" dirty="0" smtClean="0"/>
                        <a:t>S))*c</a:t>
                      </a:r>
                      <a:r>
                        <a:rPr lang="en-US" b="1" baseline="0" dirty="0" smtClean="0"/>
                        <a:t> + </a:t>
                      </a:r>
                      <a:r>
                        <a:rPr lang="en-US" b="1" dirty="0" smtClean="0"/>
                        <a:t>(1 -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b="1" dirty="0" smtClean="0"/>
                        <a:t>S))</a:t>
                      </a:r>
                      <a:r>
                        <a:rPr lang="en-US" b="1" baseline="30000" dirty="0" smtClean="0"/>
                        <a:t>2</a:t>
                      </a:r>
                      <a:r>
                        <a:rPr lang="en-US" b="1" dirty="0" smtClean="0"/>
                        <a:t>/n</a:t>
                      </a:r>
                      <a:r>
                        <a:rPr lang="en-US" b="1" baseline="0" dirty="0" smtClean="0"/>
                        <a:t>*(1 - c)</a:t>
                      </a:r>
                      <a:endParaRPr lang="en-US" b="1" baseline="30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err="1" smtClean="0"/>
                        <a:t>O</a:t>
                      </a:r>
                      <a:r>
                        <a:rPr lang="en-US" b="1" baseline="-25000" dirty="0" err="1" smtClean="0"/>
                        <a:t>d</a:t>
                      </a:r>
                      <a:endParaRPr lang="en-US" b="1" baseline="-25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P</a:t>
                      </a:r>
                      <a:r>
                        <a:rPr lang="en-US" b="1" baseline="-25000" dirty="0" smtClean="0"/>
                        <a:t>d </a:t>
                      </a:r>
                      <a:r>
                        <a:rPr lang="en-US" b="1" dirty="0" smtClean="0"/>
                        <a:t>= 1 -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b="1" dirty="0" smtClean="0"/>
                        <a:t>S)</a:t>
                      </a:r>
                      <a:r>
                        <a:rPr lang="en-US" b="1" baseline="30000" dirty="0" smtClean="0"/>
                        <a:t>2</a:t>
                      </a:r>
                      <a:r>
                        <a:rPr lang="en-US" b="1" baseline="0" dirty="0" smtClean="0"/>
                        <a:t> - </a:t>
                      </a:r>
                      <a:r>
                        <a:rPr lang="en-US" b="1" dirty="0" smtClean="0"/>
                        <a:t>(1 -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b="1" dirty="0" smtClean="0"/>
                        <a:t>S))</a:t>
                      </a:r>
                      <a:r>
                        <a:rPr lang="en-US" b="1" baseline="30000" dirty="0" smtClean="0"/>
                        <a:t>2</a:t>
                      </a:r>
                      <a:r>
                        <a:rPr lang="en-US" b="1" dirty="0" smtClean="0"/>
                        <a:t>/n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rgbClr val="FF0000"/>
                          </a:solidFill>
                        </a:rPr>
                        <a:t>&gt;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P</a:t>
                      </a:r>
                      <a:r>
                        <a:rPr lang="en-US" b="1" baseline="-25000" dirty="0" smtClean="0"/>
                        <a:t>d </a:t>
                      </a:r>
                      <a:r>
                        <a:rPr lang="en-US" b="1" baseline="0" dirty="0" smtClean="0"/>
                        <a:t>*(1 - c)</a:t>
                      </a:r>
                      <a:endParaRPr lang="en-US" b="1" baseline="30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altLang="zh-CN" sz="2400" b="0" dirty="0" smtClean="0">
                <a:latin typeface="+mn-lt"/>
                <a:ea typeface="SimSun" pitchFamily="2" charset="-122"/>
              </a:rPr>
              <a:t>Goal: Compute Pr(S</a:t>
            </a:r>
            <a:r>
              <a:rPr lang="en-US" altLang="zh-CN" sz="2400" b="0" baseline="-25000" dirty="0" smtClean="0">
                <a:latin typeface="+mn-lt"/>
                <a:ea typeface="SimSun" pitchFamily="2" charset="-122"/>
              </a:rPr>
              <a:t>1 </a:t>
            </a:r>
            <a:r>
              <a:rPr lang="en-US" altLang="zh-CN" sz="2400" b="0" dirty="0" smtClean="0">
                <a:latin typeface="+mn-lt"/>
                <a:ea typeface="SimSun" pitchFamily="2" charset="-122"/>
                <a:sym typeface="Symbol"/>
              </a:rPr>
              <a:t>S</a:t>
            </a:r>
            <a:r>
              <a:rPr lang="en-US" altLang="zh-CN" sz="2400" b="0" baseline="-25000" dirty="0" smtClean="0">
                <a:latin typeface="+mn-lt"/>
                <a:ea typeface="SimSun" pitchFamily="2" charset="-122"/>
                <a:sym typeface="Symbol"/>
              </a:rPr>
              <a:t>2</a:t>
            </a:r>
            <a:r>
              <a:rPr lang="en-US" altLang="zh-CN" sz="2400" b="0" dirty="0" smtClean="0">
                <a:latin typeface="+mn-lt"/>
                <a:ea typeface="SimSun" pitchFamily="2" charset="-122"/>
                <a:sym typeface="Symbol"/>
              </a:rPr>
              <a:t>|</a:t>
            </a:r>
            <a:r>
              <a:rPr lang="az-Cyrl-AZ" altLang="zh-CN" sz="2400" b="0" dirty="0" smtClean="0">
                <a:latin typeface="+mn-lt"/>
                <a:ea typeface="SimSun" pitchFamily="2" charset="-122"/>
              </a:rPr>
              <a:t>Ф</a:t>
            </a:r>
            <a:r>
              <a:rPr lang="en-US" altLang="zh-CN" sz="2400" b="0" dirty="0" smtClean="0">
                <a:latin typeface="+mn-lt"/>
                <a:ea typeface="SimSun" pitchFamily="2" charset="-122"/>
              </a:rPr>
              <a:t>), Pr(S</a:t>
            </a:r>
            <a:r>
              <a:rPr lang="en-US" altLang="zh-CN" sz="2400" b="0" baseline="-25000" dirty="0" smtClean="0">
                <a:latin typeface="+mn-lt"/>
                <a:ea typeface="SimSun" pitchFamily="2" charset="-122"/>
              </a:rPr>
              <a:t>1 </a:t>
            </a:r>
            <a:r>
              <a:rPr lang="en-US" altLang="zh-CN" sz="2400" b="0" dirty="0" smtClean="0">
                <a:latin typeface="+mn-lt"/>
                <a:ea typeface="SimSun" pitchFamily="2" charset="-122"/>
                <a:sym typeface="Symbol"/>
              </a:rPr>
              <a:t></a:t>
            </a:r>
            <a:r>
              <a:rPr lang="en-US" altLang="zh-CN" sz="2400" b="0" dirty="0" smtClean="0">
                <a:ea typeface="SimSun" pitchFamily="2" charset="-122"/>
                <a:sym typeface="Symbol"/>
              </a:rPr>
              <a:t>S</a:t>
            </a:r>
            <a:r>
              <a:rPr lang="en-US" altLang="zh-CN" sz="2400" b="0" baseline="-25000" dirty="0" smtClean="0">
                <a:ea typeface="SimSun" pitchFamily="2" charset="-122"/>
                <a:sym typeface="Symbol"/>
              </a:rPr>
              <a:t>2</a:t>
            </a:r>
            <a:r>
              <a:rPr lang="en-US" altLang="zh-CN" sz="2400" b="0" dirty="0" smtClean="0">
                <a:latin typeface="+mn-lt"/>
                <a:ea typeface="SimSun" pitchFamily="2" charset="-122"/>
                <a:sym typeface="Symbol"/>
              </a:rPr>
              <a:t>|</a:t>
            </a:r>
            <a:r>
              <a:rPr lang="az-Cyrl-AZ" altLang="zh-CN" sz="2400" b="0" dirty="0" smtClean="0">
                <a:latin typeface="+mn-lt"/>
                <a:ea typeface="SimSun" pitchFamily="2" charset="-122"/>
              </a:rPr>
              <a:t>Ф</a:t>
            </a:r>
            <a:r>
              <a:rPr lang="en-US" altLang="zh-CN" sz="2400" b="0" dirty="0" smtClean="0">
                <a:latin typeface="+mn-lt"/>
                <a:ea typeface="SimSun" pitchFamily="2" charset="-122"/>
              </a:rPr>
              <a:t>), for observation </a:t>
            </a:r>
            <a:r>
              <a:rPr lang="az-Cyrl-AZ" altLang="zh-CN" sz="2400" b="0" dirty="0" smtClean="0">
                <a:solidFill>
                  <a:srgbClr val="000000"/>
                </a:solidFill>
                <a:latin typeface="+mn-lt"/>
                <a:ea typeface="SimSun" pitchFamily="2" charset="-122"/>
              </a:rPr>
              <a:t>Ф</a:t>
            </a:r>
            <a:r>
              <a:rPr lang="en-US" altLang="zh-CN" sz="2400" b="0" dirty="0" smtClean="0">
                <a:latin typeface="+mn-lt"/>
                <a:ea typeface="SimSun" pitchFamily="2" charset="-122"/>
              </a:rPr>
              <a:t> </a:t>
            </a:r>
            <a:endParaRPr lang="en-US" sz="2400" b="0" kern="0" baseline="-25000" dirty="0" smtClean="0"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>
                <a:latin typeface="+mn-lt"/>
              </a:rPr>
              <a:t>From </a:t>
            </a:r>
            <a:r>
              <a:rPr lang="en-US" sz="2200" b="0" kern="0" dirty="0" err="1" smtClean="0">
                <a:latin typeface="+mn-lt"/>
              </a:rPr>
              <a:t>Bayes</a:t>
            </a:r>
            <a:r>
              <a:rPr lang="en-US" sz="2200" b="0" kern="0" dirty="0" smtClean="0">
                <a:latin typeface="+mn-lt"/>
              </a:rPr>
              <a:t> rule, we need to know 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Pr(</a:t>
            </a:r>
            <a:r>
              <a:rPr lang="az-Cyrl-AZ" altLang="zh-CN" sz="2200" b="0" dirty="0" smtClean="0">
                <a:latin typeface="+mn-lt"/>
                <a:ea typeface="SimSun" pitchFamily="2" charset="-122"/>
              </a:rPr>
              <a:t>Ф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|S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1 </a:t>
            </a:r>
            <a:r>
              <a:rPr lang="en-US" altLang="zh-CN" sz="2200" b="0" dirty="0" smtClean="0">
                <a:latin typeface="+mn-lt"/>
                <a:ea typeface="SimSun" pitchFamily="2" charset="-122"/>
                <a:sym typeface="Symbol"/>
              </a:rPr>
              <a:t></a:t>
            </a:r>
            <a:r>
              <a:rPr lang="en-US" altLang="zh-CN" sz="2000" b="0" dirty="0" smtClean="0">
                <a:ea typeface="SimSun" pitchFamily="2" charset="-122"/>
                <a:sym typeface="Symbol"/>
              </a:rPr>
              <a:t>S</a:t>
            </a:r>
            <a:r>
              <a:rPr lang="en-US" altLang="zh-CN" sz="2000" b="0" baseline="-25000" dirty="0" smtClean="0">
                <a:ea typeface="SimSun" pitchFamily="2" charset="-122"/>
                <a:sym typeface="Symbol"/>
              </a:rPr>
              <a:t>2</a:t>
            </a:r>
            <a:r>
              <a:rPr lang="en-US" altLang="zh-CN" sz="2200" b="0" dirty="0" smtClean="0">
                <a:latin typeface="+mn-lt"/>
                <a:ea typeface="SimSun" pitchFamily="2" charset="-122"/>
                <a:sym typeface="Symbol"/>
              </a:rPr>
              <a:t>), Pr(</a:t>
            </a:r>
            <a:r>
              <a:rPr lang="az-Cyrl-AZ" altLang="zh-CN" sz="2200" b="0" dirty="0" smtClean="0">
                <a:latin typeface="+mn-lt"/>
                <a:ea typeface="SimSun" pitchFamily="2" charset="-122"/>
              </a:rPr>
              <a:t>Ф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|S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1 </a:t>
            </a:r>
            <a:r>
              <a:rPr lang="en-US" altLang="zh-CN" sz="2200" b="0" dirty="0" smtClean="0">
                <a:latin typeface="+mn-lt"/>
                <a:ea typeface="SimSun" pitchFamily="2" charset="-122"/>
                <a:sym typeface="Symbol"/>
              </a:rPr>
              <a:t></a:t>
            </a:r>
            <a:r>
              <a:rPr lang="en-US" altLang="zh-CN" sz="2000" b="0" dirty="0" smtClean="0">
                <a:ea typeface="SimSun" pitchFamily="2" charset="-122"/>
                <a:sym typeface="Symbol"/>
              </a:rPr>
              <a:t>S</a:t>
            </a:r>
            <a:r>
              <a:rPr lang="en-US" altLang="zh-CN" sz="2000" b="0" baseline="-25000" dirty="0" smtClean="0">
                <a:ea typeface="SimSun" pitchFamily="2" charset="-122"/>
                <a:sym typeface="Symbol"/>
              </a:rPr>
              <a:t>2</a:t>
            </a:r>
            <a:r>
              <a:rPr lang="en-US" altLang="zh-CN" sz="2200" b="0" dirty="0" smtClean="0">
                <a:latin typeface="+mn-lt"/>
                <a:ea typeface="SimSun" pitchFamily="2" charset="-122"/>
                <a:sym typeface="Symbol"/>
              </a:rPr>
              <a:t>)</a:t>
            </a:r>
            <a:endParaRPr lang="en-US" sz="2200" b="0" kern="0" dirty="0" smtClean="0">
              <a:solidFill>
                <a:srgbClr val="000000"/>
              </a:solidFill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err="1" smtClean="0">
                <a:solidFill>
                  <a:srgbClr val="000000"/>
                </a:solidFill>
              </a:rPr>
              <a:t>O</a:t>
            </a:r>
            <a:r>
              <a:rPr lang="en-US" sz="2200" b="0" kern="0" baseline="-25000" dirty="0" err="1" smtClean="0">
                <a:solidFill>
                  <a:srgbClr val="000000"/>
                </a:solidFill>
              </a:rPr>
              <a:t>st</a:t>
            </a:r>
            <a:r>
              <a:rPr lang="en-US" sz="2200" b="0" kern="0" dirty="0" smtClean="0">
                <a:solidFill>
                  <a:srgbClr val="000000"/>
                </a:solidFill>
              </a:rPr>
              <a:t>: </a:t>
            </a:r>
            <a:r>
              <a:rPr lang="en-US" sz="2200" b="0" kern="0" dirty="0" err="1" smtClean="0">
                <a:solidFill>
                  <a:srgbClr val="000000"/>
                </a:solidFill>
              </a:rPr>
              <a:t>objs</a:t>
            </a:r>
            <a:r>
              <a:rPr lang="en-US" sz="2200" b="0" kern="0" dirty="0" smtClean="0">
                <a:solidFill>
                  <a:srgbClr val="000000"/>
                </a:solidFill>
              </a:rPr>
              <a:t> w. shared true value,  </a:t>
            </a:r>
            <a:r>
              <a:rPr lang="en-US" sz="2200" b="0" kern="0" dirty="0" err="1" smtClean="0">
                <a:solidFill>
                  <a:srgbClr val="000000"/>
                </a:solidFill>
              </a:rPr>
              <a:t>O</a:t>
            </a:r>
            <a:r>
              <a:rPr lang="en-US" sz="2200" b="0" kern="0" baseline="-25000" dirty="0" err="1" smtClean="0">
                <a:solidFill>
                  <a:srgbClr val="000000"/>
                </a:solidFill>
              </a:rPr>
              <a:t>sf</a:t>
            </a:r>
            <a:r>
              <a:rPr lang="en-US" sz="2200" b="0" kern="0" dirty="0" smtClean="0">
                <a:solidFill>
                  <a:srgbClr val="000000"/>
                </a:solidFill>
              </a:rPr>
              <a:t>: </a:t>
            </a:r>
            <a:r>
              <a:rPr lang="en-US" sz="2200" b="0" kern="0" dirty="0" err="1" smtClean="0">
                <a:solidFill>
                  <a:srgbClr val="000000"/>
                </a:solidFill>
              </a:rPr>
              <a:t>objs</a:t>
            </a:r>
            <a:r>
              <a:rPr lang="en-US" sz="2200" b="0" kern="0" dirty="0" smtClean="0">
                <a:solidFill>
                  <a:srgbClr val="000000"/>
                </a:solidFill>
              </a:rPr>
              <a:t> w. shared false value </a:t>
            </a:r>
            <a:br>
              <a:rPr lang="en-US" sz="2200" b="0" kern="0" dirty="0" smtClean="0">
                <a:solidFill>
                  <a:srgbClr val="000000"/>
                </a:solidFill>
              </a:rPr>
            </a:br>
            <a:r>
              <a:rPr lang="en-US" sz="2200" b="0" kern="0" dirty="0" err="1" smtClean="0">
                <a:solidFill>
                  <a:srgbClr val="000000"/>
                </a:solidFill>
              </a:rPr>
              <a:t>O</a:t>
            </a:r>
            <a:r>
              <a:rPr lang="en-US" sz="2200" b="0" kern="0" baseline="-25000" dirty="0" err="1" smtClean="0">
                <a:solidFill>
                  <a:srgbClr val="000000"/>
                </a:solidFill>
              </a:rPr>
              <a:t>d</a:t>
            </a:r>
            <a:r>
              <a:rPr lang="en-US" sz="2200" b="0" kern="0" dirty="0" smtClean="0">
                <a:solidFill>
                  <a:srgbClr val="000000"/>
                </a:solidFill>
              </a:rPr>
              <a:t> : </a:t>
            </a:r>
            <a:r>
              <a:rPr lang="en-US" sz="2200" b="0" kern="0" dirty="0" err="1" smtClean="0">
                <a:solidFill>
                  <a:srgbClr val="000000"/>
                </a:solidFill>
              </a:rPr>
              <a:t>objs</a:t>
            </a:r>
            <a:r>
              <a:rPr lang="en-US" sz="2200" b="0" kern="0" dirty="0" smtClean="0">
                <a:solidFill>
                  <a:srgbClr val="000000"/>
                </a:solidFill>
              </a:rPr>
              <a:t> w. different values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l-GR" sz="2200" b="0" kern="0" dirty="0" smtClean="0">
                <a:solidFill>
                  <a:srgbClr val="000000"/>
                </a:solidFill>
                <a:latin typeface="+mn-lt"/>
              </a:rPr>
              <a:t>α</a:t>
            </a:r>
            <a:r>
              <a:rPr lang="en-US" sz="2200" b="0" kern="0" dirty="0" smtClean="0">
                <a:solidFill>
                  <a:srgbClr val="000000"/>
                </a:solidFill>
                <a:latin typeface="+mn-lt"/>
              </a:rPr>
              <a:t>(S) = source accuracy, n = number of false values, c = copy rate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158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Solomon [DBS09]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>
                <a:latin typeface="+mn-lt"/>
              </a:rPr>
              <a:t>Intuition 1: </a:t>
            </a:r>
            <a:r>
              <a:rPr lang="en-US" sz="2400" b="0" dirty="0" smtClean="0">
                <a:latin typeface="+mn-lt"/>
              </a:rPr>
              <a:t>copying without direction</a:t>
            </a:r>
            <a:endParaRPr lang="en-US" sz="2400" b="0" kern="0" baseline="-25000" dirty="0" smtClean="0"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>
                <a:latin typeface="+mn-lt"/>
              </a:rPr>
              <a:t>For shared data, </a:t>
            </a:r>
            <a:r>
              <a:rPr lang="en-US" sz="2200" b="0" kern="0" dirty="0" smtClean="0">
                <a:solidFill>
                  <a:srgbClr val="000000"/>
                </a:solidFill>
                <a:latin typeface="+mn-lt"/>
              </a:rPr>
              <a:t>Pr(Ф|S</a:t>
            </a:r>
            <a:r>
              <a:rPr lang="en-US" sz="2200" b="0" kern="0" baseline="-25000" dirty="0" smtClean="0">
                <a:solidFill>
                  <a:srgbClr val="000000"/>
                </a:solidFill>
                <a:latin typeface="+mn-lt"/>
              </a:rPr>
              <a:t>1</a:t>
            </a:r>
            <a:r>
              <a:rPr lang="en-US" sz="2200" b="0" kern="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en-US" altLang="zh-CN" sz="2200" b="0" kern="0" dirty="0" smtClean="0">
                <a:solidFill>
                  <a:srgbClr val="000000"/>
                </a:solidFill>
                <a:latin typeface="+mn-lt"/>
                <a:sym typeface="Symbol"/>
              </a:rPr>
              <a:t> </a:t>
            </a:r>
            <a:r>
              <a:rPr lang="en-US" sz="2200" b="0" kern="0" dirty="0" smtClean="0">
                <a:solidFill>
                  <a:srgbClr val="000000"/>
                </a:solidFill>
                <a:latin typeface="+mn-lt"/>
              </a:rPr>
              <a:t>S</a:t>
            </a:r>
            <a:r>
              <a:rPr lang="en-US" sz="2200" b="0" kern="0" baseline="-25000" dirty="0" smtClean="0">
                <a:solidFill>
                  <a:srgbClr val="000000"/>
                </a:solidFill>
                <a:latin typeface="+mn-lt"/>
              </a:rPr>
              <a:t>2</a:t>
            </a:r>
            <a:r>
              <a:rPr lang="en-US" sz="2200" b="0" kern="0" dirty="0" smtClean="0">
                <a:solidFill>
                  <a:srgbClr val="000000"/>
                </a:solidFill>
                <a:latin typeface="+mn-lt"/>
              </a:rPr>
              <a:t>) is low (especially for false values)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endParaRPr lang="en-US" sz="2200" b="0" kern="0" dirty="0" smtClean="0">
              <a:latin typeface="+mn-lt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676400" y="1752600"/>
          <a:ext cx="5791199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81943"/>
                <a:gridCol w="2406732"/>
                <a:gridCol w="451262"/>
                <a:gridCol w="45126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George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George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2: Benjamin Franklin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2: Benjamin Franklin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3: Abraham Lincoln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3: Abraham Lincoln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William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William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43: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Richard Cheney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43: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Richard Cheney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Barack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Barack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159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Conditional Entropy: Properties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accent1">
                    <a:lumMod val="90000"/>
                  </a:schemeClr>
                </a:solidFill>
              </a:rPr>
              <a:t>h(</a:t>
            </a:r>
            <a:r>
              <a:rPr lang="en-US" dirty="0" err="1" smtClean="0">
                <a:solidFill>
                  <a:schemeClr val="accent1">
                    <a:lumMod val="90000"/>
                  </a:schemeClr>
                </a:solidFill>
              </a:rPr>
              <a:t>x|y</a:t>
            </a:r>
            <a:r>
              <a:rPr lang="en-US" dirty="0" smtClean="0">
                <a:solidFill>
                  <a:schemeClr val="accent1">
                    <a:lumMod val="90000"/>
                  </a:schemeClr>
                </a:solidFill>
              </a:rPr>
              <a:t>) = log</a:t>
            </a:r>
            <a:r>
              <a:rPr lang="en-US" baseline="-25000" dirty="0" smtClean="0">
                <a:solidFill>
                  <a:schemeClr val="accent1">
                    <a:lumMod val="90000"/>
                  </a:schemeClr>
                </a:solidFill>
              </a:rPr>
              <a:t>2</a:t>
            </a:r>
            <a:r>
              <a:rPr lang="en-US" dirty="0" smtClean="0">
                <a:solidFill>
                  <a:schemeClr val="accent1">
                    <a:lumMod val="90000"/>
                  </a:schemeClr>
                </a:solidFill>
              </a:rPr>
              <a:t>(1/p(</a:t>
            </a:r>
            <a:r>
              <a:rPr lang="en-US" dirty="0" err="1" smtClean="0">
                <a:solidFill>
                  <a:schemeClr val="accent1">
                    <a:lumMod val="90000"/>
                  </a:schemeClr>
                </a:solidFill>
              </a:rPr>
              <a:t>x|y</a:t>
            </a:r>
            <a:r>
              <a:rPr lang="en-US" dirty="0" smtClean="0">
                <a:solidFill>
                  <a:schemeClr val="accent1">
                    <a:lumMod val="90000"/>
                  </a:schemeClr>
                </a:solidFill>
              </a:rPr>
              <a:t>)); H(X|Y) = ∑</a:t>
            </a:r>
            <a:r>
              <a:rPr lang="en-US" baseline="-25000" dirty="0" smtClean="0">
                <a:solidFill>
                  <a:schemeClr val="accent1">
                    <a:lumMod val="90000"/>
                  </a:schemeClr>
                </a:solidFill>
              </a:rPr>
              <a:t>X=</a:t>
            </a:r>
            <a:r>
              <a:rPr lang="en-US" baseline="-25000" dirty="0" err="1" smtClean="0">
                <a:solidFill>
                  <a:schemeClr val="accent1">
                    <a:lumMod val="90000"/>
                  </a:schemeClr>
                </a:solidFill>
              </a:rPr>
              <a:t>x,Y</a:t>
            </a:r>
            <a:r>
              <a:rPr lang="en-US" baseline="-25000" dirty="0" smtClean="0">
                <a:solidFill>
                  <a:schemeClr val="accent1">
                    <a:lumMod val="90000"/>
                  </a:schemeClr>
                </a:solidFill>
              </a:rPr>
              <a:t>=y</a:t>
            </a:r>
            <a:r>
              <a:rPr lang="en-US" dirty="0" smtClean="0">
                <a:solidFill>
                  <a:schemeClr val="accent1">
                    <a:lumMod val="90000"/>
                  </a:schemeClr>
                </a:solidFill>
              </a:rPr>
              <a:t> p(</a:t>
            </a:r>
            <a:r>
              <a:rPr lang="en-US" dirty="0" err="1" smtClean="0">
                <a:solidFill>
                  <a:schemeClr val="accent1">
                    <a:lumMod val="90000"/>
                  </a:schemeClr>
                </a:solidFill>
              </a:rPr>
              <a:t>x,y</a:t>
            </a:r>
            <a:r>
              <a:rPr lang="en-US" dirty="0" smtClean="0">
                <a:solidFill>
                  <a:schemeClr val="accent1">
                    <a:lumMod val="90000"/>
                  </a:schemeClr>
                </a:solidFill>
              </a:rPr>
              <a:t>)*h(</a:t>
            </a:r>
            <a:r>
              <a:rPr lang="en-US" dirty="0" err="1" smtClean="0">
                <a:solidFill>
                  <a:schemeClr val="accent1">
                    <a:lumMod val="90000"/>
                  </a:schemeClr>
                </a:solidFill>
              </a:rPr>
              <a:t>x|y</a:t>
            </a:r>
            <a:r>
              <a:rPr lang="en-US" dirty="0" smtClean="0">
                <a:solidFill>
                  <a:schemeClr val="accent1">
                    <a:lumMod val="90000"/>
                  </a:schemeClr>
                </a:solidFill>
              </a:rPr>
              <a:t>)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Properties:</a:t>
            </a:r>
          </a:p>
          <a:p>
            <a:pPr lvl="1" eaLnBrk="1" hangingPunct="1"/>
            <a:r>
              <a:rPr lang="en-US" dirty="0" smtClean="0"/>
              <a:t>All the properties of entropy hold on conditional entropy</a:t>
            </a:r>
          </a:p>
          <a:p>
            <a:pPr lvl="1"/>
            <a:r>
              <a:rPr lang="en-US" dirty="0" smtClean="0"/>
              <a:t>H(X|Y) = H(X,Y) – H(Y)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H(X|Y) ≤ H(X): </a:t>
            </a:r>
            <a:r>
              <a:rPr lang="en-US" dirty="0" smtClean="0"/>
              <a:t>conditioning on Y cannot increase uncertainty in X</a:t>
            </a:r>
          </a:p>
          <a:p>
            <a:pPr lvl="1" eaLnBrk="1" hangingPunct="1"/>
            <a:r>
              <a:rPr lang="en-US" dirty="0" smtClean="0"/>
              <a:t>If X, Y are independent, H(X|Y) = H(X)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Solomon [DBS09]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>
                <a:latin typeface="+mn-lt"/>
              </a:rPr>
              <a:t>Intuition 1: </a:t>
            </a:r>
            <a:r>
              <a:rPr lang="en-US" sz="2400" b="0" dirty="0" smtClean="0">
                <a:latin typeface="+mn-lt"/>
              </a:rPr>
              <a:t>copying without direction</a:t>
            </a:r>
            <a:endParaRPr lang="en-US" sz="2400" b="0" kern="0" baseline="-25000" dirty="0" smtClean="0"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>
                <a:latin typeface="+mn-lt"/>
              </a:rPr>
              <a:t>For different data values, </a:t>
            </a:r>
            <a:r>
              <a:rPr lang="en-US" sz="2200" b="0" kern="0" dirty="0" smtClean="0">
                <a:solidFill>
                  <a:srgbClr val="000000"/>
                </a:solidFill>
                <a:latin typeface="+mn-lt"/>
              </a:rPr>
              <a:t>Pr(Ф|S</a:t>
            </a:r>
            <a:r>
              <a:rPr lang="en-US" sz="2200" b="0" kern="0" baseline="-25000" dirty="0" smtClean="0">
                <a:solidFill>
                  <a:srgbClr val="000000"/>
                </a:solidFill>
                <a:latin typeface="+mn-lt"/>
              </a:rPr>
              <a:t>1</a:t>
            </a:r>
            <a:r>
              <a:rPr lang="en-US" sz="2200" b="0" kern="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en-US" altLang="zh-CN" sz="2200" b="0" kern="0" dirty="0" smtClean="0">
                <a:solidFill>
                  <a:srgbClr val="000000"/>
                </a:solidFill>
                <a:latin typeface="+mn-lt"/>
                <a:sym typeface="Symbol"/>
              </a:rPr>
              <a:t> </a:t>
            </a:r>
            <a:r>
              <a:rPr lang="en-US" sz="2200" b="0" kern="0" dirty="0" smtClean="0">
                <a:solidFill>
                  <a:srgbClr val="000000"/>
                </a:solidFill>
                <a:latin typeface="+mn-lt"/>
              </a:rPr>
              <a:t>S</a:t>
            </a:r>
            <a:r>
              <a:rPr lang="en-US" sz="2200" b="0" kern="0" baseline="-25000" dirty="0" smtClean="0">
                <a:solidFill>
                  <a:srgbClr val="000000"/>
                </a:solidFill>
                <a:latin typeface="+mn-lt"/>
              </a:rPr>
              <a:t>2</a:t>
            </a:r>
            <a:r>
              <a:rPr lang="en-US" sz="2200" b="0" kern="0" dirty="0" smtClean="0">
                <a:solidFill>
                  <a:srgbClr val="000000"/>
                </a:solidFill>
                <a:latin typeface="+mn-lt"/>
              </a:rPr>
              <a:t>) is high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76400" y="1752600"/>
          <a:ext cx="5791199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81943"/>
                <a:gridCol w="2406732"/>
                <a:gridCol w="451262"/>
                <a:gridCol w="45126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George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George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  <a:endParaRPr kumimoji="0" lang="en-US" sz="4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Wingdings" pitchFamily="2" charset="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2: Benjamin Franklin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2: John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Adams</a:t>
                      </a: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Thomas Jefferson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3: James Madison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William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William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43: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Richard Cheney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43: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Donald Rumsfeld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Barack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Barack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160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>
                <a:latin typeface="+mn-lt"/>
              </a:rPr>
              <a:t>Intuition 1: </a:t>
            </a:r>
            <a:r>
              <a:rPr lang="en-US" sz="2400" b="0" dirty="0" smtClean="0">
                <a:latin typeface="+mn-lt"/>
              </a:rPr>
              <a:t>copying without direction</a:t>
            </a:r>
            <a:endParaRPr lang="en-US" sz="2400" b="0" kern="0" baseline="-25000" dirty="0" smtClean="0"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>
                <a:latin typeface="+mn-lt"/>
              </a:rPr>
              <a:t>For shared true values in different </a:t>
            </a:r>
            <a:r>
              <a:rPr lang="en-US" sz="2200" b="0" kern="0" dirty="0" smtClean="0">
                <a:solidFill>
                  <a:srgbClr val="00B0F0"/>
                </a:solidFill>
                <a:latin typeface="+mn-lt"/>
              </a:rPr>
              <a:t>formats</a:t>
            </a:r>
            <a:r>
              <a:rPr lang="en-US" sz="2200" b="0" kern="0" dirty="0" smtClean="0">
                <a:latin typeface="+mn-lt"/>
              </a:rPr>
              <a:t>, </a:t>
            </a:r>
            <a:r>
              <a:rPr lang="en-US" sz="2200" b="0" kern="0" dirty="0" smtClean="0">
                <a:solidFill>
                  <a:srgbClr val="000000"/>
                </a:solidFill>
                <a:latin typeface="+mn-lt"/>
              </a:rPr>
              <a:t>Pr(Ф|S</a:t>
            </a:r>
            <a:r>
              <a:rPr lang="en-US" sz="2200" b="0" kern="0" baseline="-25000" dirty="0" smtClean="0">
                <a:solidFill>
                  <a:srgbClr val="000000"/>
                </a:solidFill>
                <a:latin typeface="+mn-lt"/>
              </a:rPr>
              <a:t>1</a:t>
            </a:r>
            <a:r>
              <a:rPr lang="en-US" sz="2200" b="0" kern="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en-US" altLang="zh-CN" sz="2200" b="0" kern="0" dirty="0" smtClean="0">
                <a:solidFill>
                  <a:srgbClr val="000000"/>
                </a:solidFill>
                <a:latin typeface="+mn-lt"/>
                <a:sym typeface="Symbol"/>
              </a:rPr>
              <a:t> </a:t>
            </a:r>
            <a:r>
              <a:rPr lang="en-US" sz="2200" b="0" kern="0" dirty="0" smtClean="0">
                <a:solidFill>
                  <a:srgbClr val="000000"/>
                </a:solidFill>
                <a:latin typeface="+mn-lt"/>
              </a:rPr>
              <a:t>S</a:t>
            </a:r>
            <a:r>
              <a:rPr lang="en-US" sz="2200" b="0" kern="0" baseline="-25000" dirty="0" smtClean="0">
                <a:solidFill>
                  <a:srgbClr val="000000"/>
                </a:solidFill>
                <a:latin typeface="+mn-lt"/>
              </a:rPr>
              <a:t>2</a:t>
            </a:r>
            <a:r>
              <a:rPr lang="en-US" sz="2200" b="0" kern="0" dirty="0" smtClean="0">
                <a:solidFill>
                  <a:srgbClr val="000000"/>
                </a:solidFill>
                <a:latin typeface="+mn-lt"/>
              </a:rPr>
              <a:t>) is high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>
                <a:solidFill>
                  <a:srgbClr val="000000"/>
                </a:solidFill>
                <a:latin typeface="+mn-lt"/>
              </a:rPr>
              <a:t>Key: prob. of true value </a:t>
            </a:r>
            <a:r>
              <a:rPr lang="el-GR" sz="2200" b="0" kern="0" dirty="0" smtClean="0">
                <a:solidFill>
                  <a:srgbClr val="000000"/>
                </a:solidFill>
                <a:latin typeface="+mn-lt"/>
              </a:rPr>
              <a:t>α</a:t>
            </a:r>
            <a:r>
              <a:rPr lang="en-US" sz="2200" b="0" kern="0" dirty="0" smtClean="0">
                <a:solidFill>
                  <a:srgbClr val="000000"/>
                </a:solidFill>
                <a:latin typeface="+mn-lt"/>
              </a:rPr>
              <a:t>(S) &gt; prob. of false value (1 - </a:t>
            </a:r>
            <a:r>
              <a:rPr lang="el-GR" sz="2200" b="0" kern="0" dirty="0" smtClean="0">
                <a:solidFill>
                  <a:srgbClr val="000000"/>
                </a:solidFill>
              </a:rPr>
              <a:t>α</a:t>
            </a:r>
            <a:r>
              <a:rPr lang="en-US" sz="2200" b="0" kern="0" dirty="0" smtClean="0">
                <a:solidFill>
                  <a:srgbClr val="000000"/>
                </a:solidFill>
              </a:rPr>
              <a:t>(S))/n</a:t>
            </a:r>
            <a:endParaRPr lang="en-US" sz="2200" b="0" kern="0" dirty="0" smtClean="0">
              <a:solidFill>
                <a:srgbClr val="000000"/>
              </a:solidFill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>
                <a:latin typeface="+mn-lt"/>
              </a:rPr>
              <a:t>Key: prob. of different formats &gt; prob. of same formats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76400" y="1752600"/>
          <a:ext cx="5791199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81943"/>
                <a:gridCol w="2406732"/>
                <a:gridCol w="451262"/>
                <a:gridCol w="45126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George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</a:t>
                      </a:r>
                      <a:r>
                        <a:rPr lang="en-US" b="1" dirty="0" err="1" smtClean="0"/>
                        <a:t>george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?</a:t>
                      </a:r>
                      <a:endParaRPr kumimoji="0" lang="en-US" sz="4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Wingdings" pitchFamily="2" charset="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2: John Adams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2: john </a:t>
                      </a:r>
                      <a:r>
                        <a:rPr lang="en-US" b="1" dirty="0" err="1" smtClean="0"/>
                        <a:t>adams</a:t>
                      </a:r>
                      <a:endParaRPr lang="en-US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Thomas Jefferson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</a:t>
                      </a:r>
                      <a:r>
                        <a:rPr lang="en-US" b="1" dirty="0" err="1" smtClean="0"/>
                        <a:t>thomas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jefferson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William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</a:t>
                      </a:r>
                      <a:r>
                        <a:rPr lang="en-US" b="1" dirty="0" err="1" smtClean="0"/>
                        <a:t>william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43:</a:t>
                      </a:r>
                      <a:r>
                        <a:rPr lang="en-US" b="1" baseline="0" dirty="0" smtClean="0"/>
                        <a:t> George W. Bush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43: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george</a:t>
                      </a:r>
                      <a:r>
                        <a:rPr lang="en-US" b="1" baseline="0" dirty="0" smtClean="0"/>
                        <a:t> w. bush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Barack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</a:t>
                      </a:r>
                      <a:r>
                        <a:rPr lang="en-US" b="1" dirty="0" err="1" smtClean="0"/>
                        <a:t>barack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Solomon [DBS10]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161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Bayesian Analysis: </a:t>
            </a:r>
            <a:r>
              <a:rPr lang="en-US" dirty="0" smtClean="0">
                <a:solidFill>
                  <a:srgbClr val="FF0000"/>
                </a:solidFill>
              </a:rPr>
              <a:t>Copying Direction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142998" y="1752600"/>
          <a:ext cx="7239001" cy="20472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67033"/>
                <a:gridCol w="3191388"/>
                <a:gridCol w="311355"/>
                <a:gridCol w="326922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/>
                        <a:t>Pr</a:t>
                      </a:r>
                      <a:endParaRPr lang="en-US" b="1" u="sng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u="none" dirty="0" smtClean="0"/>
                        <a:t>S</a:t>
                      </a:r>
                      <a:r>
                        <a:rPr lang="en-US" b="1" i="0" u="none" baseline="-25000" dirty="0" smtClean="0"/>
                        <a:t>1</a:t>
                      </a:r>
                      <a:r>
                        <a:rPr lang="en-US" b="1" i="0" u="none" dirty="0" smtClean="0"/>
                        <a:t> copies from S</a:t>
                      </a:r>
                      <a:r>
                        <a:rPr lang="en-US" b="1" i="0" u="none" baseline="-25000" dirty="0" smtClean="0"/>
                        <a:t>2</a:t>
                      </a:r>
                      <a:r>
                        <a:rPr lang="en-US" sz="1800" b="1" i="0" u="none" baseline="0" dirty="0" smtClean="0">
                          <a:latin typeface="+mn-lt"/>
                          <a:ea typeface="SimSun" pitchFamily="2" charset="-122"/>
                        </a:rPr>
                        <a:t> P</a:t>
                      </a:r>
                      <a:r>
                        <a:rPr lang="en-US" altLang="zh-CN" sz="1800" b="1" i="0" u="none" dirty="0" smtClean="0">
                          <a:latin typeface="+mn-lt"/>
                          <a:ea typeface="SimSun" pitchFamily="2" charset="-122"/>
                        </a:rPr>
                        <a:t>r(</a:t>
                      </a:r>
                      <a:r>
                        <a:rPr lang="az-Cyrl-AZ" altLang="zh-CN" sz="1800" b="1" i="0" dirty="0" smtClean="0">
                          <a:latin typeface="+mn-lt"/>
                          <a:ea typeface="SimSun" pitchFamily="2" charset="-122"/>
                        </a:rPr>
                        <a:t>Ф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|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</a:rPr>
                        <a:t>S</a:t>
                      </a:r>
                      <a:r>
                        <a:rPr lang="en-US" altLang="zh-CN" sz="1800" b="1" i="0" baseline="-25000" dirty="0" smtClean="0">
                          <a:latin typeface="+mn-lt"/>
                          <a:ea typeface="SimSun" pitchFamily="2" charset="-122"/>
                        </a:rPr>
                        <a:t>1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→S</a:t>
                      </a:r>
                      <a:r>
                        <a:rPr lang="en-US" altLang="zh-CN" sz="1800" b="1" i="0" baseline="-2500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2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</a:rPr>
                        <a:t>)</a:t>
                      </a:r>
                      <a:endParaRPr lang="en-US" b="1" i="0" u="sng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i="0" u="sng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S</a:t>
                      </a:r>
                      <a:r>
                        <a:rPr lang="en-US" altLang="zh-CN" sz="1800" b="1" i="0" baseline="-2500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2</a:t>
                      </a:r>
                      <a:r>
                        <a:rPr lang="en-US" b="1" i="0" u="none" baseline="0" dirty="0" smtClean="0"/>
                        <a:t> copies from </a:t>
                      </a:r>
                      <a:r>
                        <a:rPr lang="en-US" b="1" i="0" u="none" dirty="0" smtClean="0"/>
                        <a:t>S</a:t>
                      </a:r>
                      <a:r>
                        <a:rPr lang="en-US" b="1" i="0" u="none" baseline="-25000" dirty="0" smtClean="0"/>
                        <a:t>1</a:t>
                      </a:r>
                      <a:r>
                        <a:rPr lang="en-US" b="1" i="0" u="none" baseline="0" dirty="0" smtClean="0"/>
                        <a:t> P</a:t>
                      </a:r>
                      <a:r>
                        <a:rPr lang="en-US" altLang="zh-CN" sz="1800" b="1" u="none" dirty="0" smtClean="0">
                          <a:latin typeface="+mn-lt"/>
                          <a:ea typeface="SimSun" pitchFamily="2" charset="-122"/>
                        </a:rPr>
                        <a:t>r(</a:t>
                      </a:r>
                      <a:r>
                        <a:rPr lang="az-Cyrl-AZ" altLang="zh-CN" sz="1800" b="1" u="none" dirty="0" smtClean="0">
                          <a:latin typeface="+mn-lt"/>
                          <a:ea typeface="SimSun" pitchFamily="2" charset="-122"/>
                        </a:rPr>
                        <a:t>Ф</a:t>
                      </a:r>
                      <a:r>
                        <a:rPr lang="en-US" altLang="zh-CN" sz="1800" b="1" u="none" dirty="0" smtClean="0">
                          <a:latin typeface="+mn-lt"/>
                          <a:ea typeface="SimSun" pitchFamily="2" charset="-122"/>
                          <a:sym typeface="Symbol"/>
                        </a:rPr>
                        <a:t>|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S</a:t>
                      </a:r>
                      <a:r>
                        <a:rPr lang="en-US" altLang="zh-CN" sz="1800" b="1" i="0" baseline="-2500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2</a:t>
                      </a:r>
                      <a:r>
                        <a:rPr lang="en-US" altLang="zh-CN" sz="1800" b="1" u="none" dirty="0" smtClean="0">
                          <a:latin typeface="+mn-lt"/>
                          <a:ea typeface="SimSun" pitchFamily="2" charset="-122"/>
                        </a:rPr>
                        <a:t>→</a:t>
                      </a:r>
                      <a:r>
                        <a:rPr lang="en-US" b="1" i="0" u="none" dirty="0" smtClean="0"/>
                        <a:t>S</a:t>
                      </a:r>
                      <a:r>
                        <a:rPr lang="en-US" b="1" i="0" u="none" baseline="-25000" dirty="0" smtClean="0"/>
                        <a:t>1</a:t>
                      </a:r>
                      <a:r>
                        <a:rPr lang="en-US" altLang="zh-CN" sz="1800" b="1" u="none" dirty="0" smtClean="0">
                          <a:latin typeface="+mn-lt"/>
                          <a:ea typeface="SimSun" pitchFamily="2" charset="-122"/>
                        </a:rPr>
                        <a:t>)</a:t>
                      </a:r>
                      <a:endParaRPr lang="en-US" b="1" i="0" u="none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err="1" smtClean="0"/>
                        <a:t>O</a:t>
                      </a:r>
                      <a:r>
                        <a:rPr lang="en-US" b="1" baseline="-25000" dirty="0" err="1" smtClean="0"/>
                        <a:t>st</a:t>
                      </a:r>
                      <a:endParaRPr lang="en-US" b="1" baseline="-25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b="1" dirty="0" smtClean="0"/>
                        <a:t>α(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S</a:t>
                      </a:r>
                      <a:r>
                        <a:rPr lang="en-US" altLang="zh-CN" sz="1800" b="1" i="0" baseline="-2500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2</a:t>
                      </a:r>
                      <a:r>
                        <a:rPr lang="en-US" b="1" dirty="0" smtClean="0"/>
                        <a:t>)*c</a:t>
                      </a:r>
                      <a:r>
                        <a:rPr lang="en-US" b="1" baseline="0" dirty="0" smtClean="0"/>
                        <a:t> +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b="1" i="0" u="none" dirty="0" smtClean="0"/>
                        <a:t>S</a:t>
                      </a:r>
                      <a:r>
                        <a:rPr lang="en-US" b="1" i="0" u="none" baseline="-25000" dirty="0" smtClean="0"/>
                        <a:t>1</a:t>
                      </a:r>
                      <a:r>
                        <a:rPr lang="en-US" b="1" dirty="0" smtClean="0"/>
                        <a:t>)</a:t>
                      </a:r>
                      <a:r>
                        <a:rPr lang="en-US" b="1" baseline="0" dirty="0" smtClean="0"/>
                        <a:t>*</a:t>
                      </a:r>
                      <a:r>
                        <a:rPr lang="el-GR" b="1" dirty="0" smtClean="0"/>
                        <a:t>α(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S</a:t>
                      </a:r>
                      <a:r>
                        <a:rPr lang="en-US" altLang="zh-CN" sz="1800" b="1" i="0" baseline="-2500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2</a:t>
                      </a:r>
                      <a:r>
                        <a:rPr lang="en-US" b="1" dirty="0" smtClean="0"/>
                        <a:t>)</a:t>
                      </a:r>
                      <a:r>
                        <a:rPr lang="en-US" b="1" baseline="0" dirty="0" smtClean="0"/>
                        <a:t>*(1 - c)</a:t>
                      </a:r>
                      <a:endParaRPr lang="en-US" b="1" baseline="30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baseline="0" dirty="0" smtClean="0">
                          <a:solidFill>
                            <a:srgbClr val="FF0000"/>
                          </a:solidFill>
                        </a:rPr>
                        <a:t>≠</a:t>
                      </a:r>
                      <a:endParaRPr lang="en-US" sz="2800" b="1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b="1" dirty="0" smtClean="0"/>
                        <a:t>α(</a:t>
                      </a:r>
                      <a:r>
                        <a:rPr lang="en-US" b="1" i="0" u="none" dirty="0" smtClean="0"/>
                        <a:t>S</a:t>
                      </a:r>
                      <a:r>
                        <a:rPr lang="en-US" b="1" i="0" u="none" baseline="-25000" dirty="0" smtClean="0"/>
                        <a:t>1</a:t>
                      </a:r>
                      <a:r>
                        <a:rPr lang="en-US" b="1" dirty="0" smtClean="0"/>
                        <a:t>)*c</a:t>
                      </a:r>
                      <a:r>
                        <a:rPr lang="en-US" b="1" baseline="0" dirty="0" smtClean="0"/>
                        <a:t> +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b="1" i="0" u="none" dirty="0" smtClean="0"/>
                        <a:t>S</a:t>
                      </a:r>
                      <a:r>
                        <a:rPr lang="en-US" b="1" i="0" u="none" baseline="-25000" dirty="0" smtClean="0"/>
                        <a:t>1</a:t>
                      </a:r>
                      <a:r>
                        <a:rPr lang="en-US" b="1" dirty="0" smtClean="0"/>
                        <a:t>)</a:t>
                      </a:r>
                      <a:r>
                        <a:rPr lang="en-US" b="1" baseline="0" dirty="0" smtClean="0"/>
                        <a:t>*</a:t>
                      </a:r>
                      <a:r>
                        <a:rPr lang="el-GR" b="1" dirty="0" smtClean="0"/>
                        <a:t>α(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S</a:t>
                      </a:r>
                      <a:r>
                        <a:rPr lang="en-US" altLang="zh-CN" sz="1800" b="1" i="0" baseline="-2500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2</a:t>
                      </a:r>
                      <a:r>
                        <a:rPr lang="en-US" b="1" dirty="0" smtClean="0"/>
                        <a:t>)</a:t>
                      </a:r>
                      <a:r>
                        <a:rPr lang="en-US" b="1" baseline="0" dirty="0" smtClean="0"/>
                        <a:t>*(1 - c)</a:t>
                      </a:r>
                      <a:endParaRPr lang="en-US" b="1" baseline="30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err="1" smtClean="0"/>
                        <a:t>O</a:t>
                      </a:r>
                      <a:r>
                        <a:rPr lang="en-US" b="1" baseline="-25000" dirty="0" err="1" smtClean="0"/>
                        <a:t>sf</a:t>
                      </a:r>
                      <a:endParaRPr lang="en-US" b="1" baseline="-25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(1 -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b="1" i="0" u="none" dirty="0" smtClean="0"/>
                        <a:t>S</a:t>
                      </a:r>
                      <a:r>
                        <a:rPr lang="en-US" b="1" i="0" u="none" baseline="-25000" dirty="0" smtClean="0"/>
                        <a:t>1</a:t>
                      </a:r>
                      <a:r>
                        <a:rPr lang="en-US" b="1" dirty="0" smtClean="0"/>
                        <a:t>))*(1 -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S</a:t>
                      </a:r>
                      <a:r>
                        <a:rPr lang="en-US" altLang="zh-CN" sz="1800" b="1" i="0" baseline="-2500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2</a:t>
                      </a:r>
                      <a:r>
                        <a:rPr lang="en-US" b="1" dirty="0" smtClean="0"/>
                        <a:t>))/n</a:t>
                      </a:r>
                      <a:r>
                        <a:rPr lang="en-US" b="1" baseline="0" dirty="0" smtClean="0"/>
                        <a:t>*(1 - c) + </a:t>
                      </a:r>
                      <a:r>
                        <a:rPr lang="en-US" b="1" dirty="0" smtClean="0"/>
                        <a:t>(1 -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S</a:t>
                      </a:r>
                      <a:r>
                        <a:rPr lang="en-US" altLang="zh-CN" sz="1800" b="1" i="0" baseline="-2500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2</a:t>
                      </a:r>
                      <a:r>
                        <a:rPr lang="en-US" b="1" dirty="0" smtClean="0"/>
                        <a:t>))*c</a:t>
                      </a:r>
                      <a:endParaRPr lang="en-US" b="1" baseline="30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baseline="0" dirty="0" smtClean="0">
                          <a:solidFill>
                            <a:srgbClr val="FF0000"/>
                          </a:solidFill>
                        </a:rPr>
                        <a:t>≠</a:t>
                      </a:r>
                      <a:endParaRPr lang="en-US" sz="2800" b="1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(1 -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b="1" i="0" u="none" dirty="0" smtClean="0"/>
                        <a:t>S</a:t>
                      </a:r>
                      <a:r>
                        <a:rPr lang="en-US" b="1" i="0" u="none" baseline="-25000" dirty="0" smtClean="0"/>
                        <a:t>1</a:t>
                      </a:r>
                      <a:r>
                        <a:rPr lang="en-US" b="1" dirty="0" smtClean="0"/>
                        <a:t>))*(1 -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altLang="zh-CN" sz="1800" b="1" i="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S</a:t>
                      </a:r>
                      <a:r>
                        <a:rPr lang="en-US" altLang="zh-CN" sz="1800" b="1" i="0" baseline="-25000" dirty="0" smtClean="0">
                          <a:latin typeface="+mn-lt"/>
                          <a:ea typeface="SimSun" pitchFamily="2" charset="-122"/>
                          <a:sym typeface="Symbol"/>
                        </a:rPr>
                        <a:t>2</a:t>
                      </a:r>
                      <a:r>
                        <a:rPr lang="en-US" b="1" dirty="0" smtClean="0"/>
                        <a:t>))/n</a:t>
                      </a:r>
                      <a:r>
                        <a:rPr lang="en-US" b="1" baseline="0" dirty="0" smtClean="0"/>
                        <a:t>*(1 - c) + </a:t>
                      </a:r>
                      <a:r>
                        <a:rPr lang="en-US" b="1" dirty="0" smtClean="0"/>
                        <a:t>(1 - </a:t>
                      </a:r>
                      <a:r>
                        <a:rPr lang="el-GR" b="1" dirty="0" smtClean="0"/>
                        <a:t>α(</a:t>
                      </a:r>
                      <a:r>
                        <a:rPr lang="en-US" b="1" i="0" u="none" dirty="0" smtClean="0"/>
                        <a:t>S</a:t>
                      </a:r>
                      <a:r>
                        <a:rPr lang="en-US" b="1" i="0" u="none" baseline="-25000" dirty="0" smtClean="0"/>
                        <a:t>1</a:t>
                      </a:r>
                      <a:r>
                        <a:rPr lang="en-US" b="1" dirty="0" smtClean="0"/>
                        <a:t>))*c</a:t>
                      </a:r>
                      <a:endParaRPr lang="en-US" b="1" baseline="30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err="1" smtClean="0"/>
                        <a:t>O</a:t>
                      </a:r>
                      <a:r>
                        <a:rPr lang="en-US" b="1" baseline="-25000" dirty="0" err="1" smtClean="0"/>
                        <a:t>d</a:t>
                      </a:r>
                      <a:endParaRPr lang="en-US" b="1" baseline="-25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P</a:t>
                      </a:r>
                      <a:r>
                        <a:rPr lang="en-US" b="1" baseline="-25000" dirty="0" smtClean="0"/>
                        <a:t>d </a:t>
                      </a:r>
                      <a:r>
                        <a:rPr lang="en-US" b="1" baseline="0" dirty="0" smtClean="0"/>
                        <a:t>*(1 - c)</a:t>
                      </a:r>
                      <a:endParaRPr lang="en-US" b="1" baseline="30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rgbClr val="FF0000"/>
                          </a:solidFill>
                        </a:rPr>
                        <a:t>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P</a:t>
                      </a:r>
                      <a:r>
                        <a:rPr lang="en-US" b="1" baseline="-25000" dirty="0" smtClean="0"/>
                        <a:t>d </a:t>
                      </a:r>
                      <a:r>
                        <a:rPr lang="en-US" b="1" baseline="0" dirty="0" smtClean="0"/>
                        <a:t>*(1 - c)</a:t>
                      </a:r>
                      <a:endParaRPr lang="en-US" b="1" baseline="30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altLang="zh-CN" sz="2400" b="0" dirty="0" smtClean="0">
                <a:latin typeface="+mn-lt"/>
                <a:ea typeface="SimSun" pitchFamily="2" charset="-122"/>
              </a:rPr>
              <a:t>Goal: Compute </a:t>
            </a:r>
            <a:r>
              <a:rPr lang="en-US" altLang="zh-CN" sz="2400" b="0" dirty="0" smtClean="0">
                <a:solidFill>
                  <a:srgbClr val="00B0F0"/>
                </a:solidFill>
                <a:latin typeface="+mn-lt"/>
                <a:ea typeface="SimSun" pitchFamily="2" charset="-122"/>
              </a:rPr>
              <a:t>Pr(</a:t>
            </a:r>
            <a:r>
              <a:rPr lang="en-US" sz="2400" b="0" dirty="0" smtClean="0">
                <a:solidFill>
                  <a:srgbClr val="00B0F0"/>
                </a:solidFill>
              </a:rPr>
              <a:t>S</a:t>
            </a:r>
            <a:r>
              <a:rPr lang="en-US" sz="2400" b="0" baseline="-25000" dirty="0" smtClean="0">
                <a:solidFill>
                  <a:srgbClr val="00B0F0"/>
                </a:solidFill>
              </a:rPr>
              <a:t>1</a:t>
            </a:r>
            <a:r>
              <a:rPr lang="en-US" altLang="zh-CN" sz="2400" b="0" dirty="0" smtClean="0">
                <a:solidFill>
                  <a:srgbClr val="00B0F0"/>
                </a:solidFill>
                <a:latin typeface="+mn-lt"/>
                <a:ea typeface="SimSun" pitchFamily="2" charset="-122"/>
                <a:sym typeface="Symbol"/>
              </a:rPr>
              <a:t>→</a:t>
            </a:r>
            <a:r>
              <a:rPr lang="en-US" altLang="zh-CN" sz="2400" b="0" dirty="0" smtClean="0">
                <a:solidFill>
                  <a:srgbClr val="00B0F0"/>
                </a:solidFill>
                <a:ea typeface="SimSun" pitchFamily="2" charset="-122"/>
                <a:sym typeface="Symbol"/>
              </a:rPr>
              <a:t>S</a:t>
            </a:r>
            <a:r>
              <a:rPr lang="en-US" altLang="zh-CN" sz="2400" b="0" baseline="-25000" dirty="0" smtClean="0">
                <a:solidFill>
                  <a:srgbClr val="00B0F0"/>
                </a:solidFill>
                <a:ea typeface="SimSun" pitchFamily="2" charset="-122"/>
                <a:sym typeface="Symbol"/>
              </a:rPr>
              <a:t>2</a:t>
            </a:r>
            <a:r>
              <a:rPr lang="en-US" altLang="zh-CN" sz="2400" b="0" dirty="0" smtClean="0">
                <a:solidFill>
                  <a:srgbClr val="00B0F0"/>
                </a:solidFill>
                <a:latin typeface="+mn-lt"/>
                <a:ea typeface="SimSun" pitchFamily="2" charset="-122"/>
                <a:sym typeface="Symbol"/>
              </a:rPr>
              <a:t>|</a:t>
            </a:r>
            <a:r>
              <a:rPr lang="az-Cyrl-AZ" altLang="zh-CN" sz="2400" b="0" dirty="0" smtClean="0">
                <a:solidFill>
                  <a:srgbClr val="00B0F0"/>
                </a:solidFill>
                <a:latin typeface="+mn-lt"/>
                <a:ea typeface="SimSun" pitchFamily="2" charset="-122"/>
              </a:rPr>
              <a:t>Ф</a:t>
            </a:r>
            <a:r>
              <a:rPr lang="en-US" altLang="zh-CN" sz="2400" b="0" dirty="0" smtClean="0">
                <a:solidFill>
                  <a:srgbClr val="00B0F0"/>
                </a:solidFill>
                <a:latin typeface="+mn-lt"/>
                <a:ea typeface="SimSun" pitchFamily="2" charset="-122"/>
              </a:rPr>
              <a:t>), Pr(</a:t>
            </a:r>
            <a:r>
              <a:rPr lang="en-US" altLang="zh-CN" sz="2400" b="0" dirty="0" smtClean="0">
                <a:solidFill>
                  <a:srgbClr val="00B0F0"/>
                </a:solidFill>
                <a:ea typeface="SimSun" pitchFamily="2" charset="-122"/>
                <a:sym typeface="Symbol"/>
              </a:rPr>
              <a:t>S</a:t>
            </a:r>
            <a:r>
              <a:rPr lang="en-US" altLang="zh-CN" sz="2400" b="0" baseline="-25000" dirty="0" smtClean="0">
                <a:solidFill>
                  <a:srgbClr val="00B0F0"/>
                </a:solidFill>
                <a:ea typeface="SimSun" pitchFamily="2" charset="-122"/>
                <a:sym typeface="Symbol"/>
              </a:rPr>
              <a:t>2</a:t>
            </a:r>
            <a:r>
              <a:rPr lang="en-US" altLang="zh-CN" sz="2400" b="0" dirty="0" smtClean="0">
                <a:solidFill>
                  <a:srgbClr val="00B0F0"/>
                </a:solidFill>
                <a:latin typeface="+mn-lt"/>
                <a:ea typeface="SimSun" pitchFamily="2" charset="-122"/>
              </a:rPr>
              <a:t>→</a:t>
            </a:r>
            <a:r>
              <a:rPr lang="en-US" sz="2400" b="0" dirty="0" smtClean="0">
                <a:solidFill>
                  <a:srgbClr val="00B0F0"/>
                </a:solidFill>
              </a:rPr>
              <a:t>S</a:t>
            </a:r>
            <a:r>
              <a:rPr lang="en-US" sz="2400" b="0" baseline="-25000" dirty="0" smtClean="0">
                <a:solidFill>
                  <a:srgbClr val="00B0F0"/>
                </a:solidFill>
              </a:rPr>
              <a:t>1</a:t>
            </a:r>
            <a:r>
              <a:rPr lang="en-US" altLang="zh-CN" sz="2400" b="0" dirty="0" smtClean="0">
                <a:solidFill>
                  <a:srgbClr val="00B0F0"/>
                </a:solidFill>
                <a:latin typeface="+mn-lt"/>
                <a:ea typeface="SimSun" pitchFamily="2" charset="-122"/>
                <a:sym typeface="Symbol"/>
              </a:rPr>
              <a:t>|</a:t>
            </a:r>
            <a:r>
              <a:rPr lang="az-Cyrl-AZ" altLang="zh-CN" sz="2400" b="0" dirty="0" smtClean="0">
                <a:solidFill>
                  <a:srgbClr val="00B0F0"/>
                </a:solidFill>
                <a:latin typeface="+mn-lt"/>
                <a:ea typeface="SimSun" pitchFamily="2" charset="-122"/>
              </a:rPr>
              <a:t>Ф</a:t>
            </a:r>
            <a:r>
              <a:rPr lang="en-US" altLang="zh-CN" sz="2400" b="0" dirty="0" smtClean="0">
                <a:solidFill>
                  <a:srgbClr val="00B0F0"/>
                </a:solidFill>
                <a:latin typeface="+mn-lt"/>
                <a:ea typeface="SimSun" pitchFamily="2" charset="-122"/>
              </a:rPr>
              <a:t>), </a:t>
            </a:r>
            <a:r>
              <a:rPr lang="en-US" altLang="zh-CN" sz="2400" b="0" dirty="0" smtClean="0">
                <a:latin typeface="+mn-lt"/>
                <a:ea typeface="SimSun" pitchFamily="2" charset="-122"/>
              </a:rPr>
              <a:t>for observation </a:t>
            </a:r>
            <a:r>
              <a:rPr lang="az-Cyrl-AZ" altLang="zh-CN" sz="2400" b="0" dirty="0" smtClean="0">
                <a:solidFill>
                  <a:srgbClr val="000000"/>
                </a:solidFill>
                <a:latin typeface="Calibri"/>
                <a:ea typeface="SimSun" pitchFamily="2" charset="-122"/>
              </a:rPr>
              <a:t>Ф</a:t>
            </a:r>
            <a:r>
              <a:rPr lang="en-US" altLang="zh-CN" sz="2400" b="0" dirty="0" smtClean="0">
                <a:latin typeface="+mn-lt"/>
                <a:ea typeface="SimSun" pitchFamily="2" charset="-122"/>
              </a:rPr>
              <a:t> </a:t>
            </a:r>
            <a:endParaRPr lang="en-US" sz="2400" b="0" kern="0" baseline="-25000" dirty="0" smtClean="0"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smtClean="0">
                <a:latin typeface="+mn-lt"/>
              </a:rPr>
              <a:t>From </a:t>
            </a:r>
            <a:r>
              <a:rPr lang="en-US" sz="2200" b="0" kern="0" dirty="0" err="1" smtClean="0">
                <a:latin typeface="+mn-lt"/>
              </a:rPr>
              <a:t>Bayes</a:t>
            </a:r>
            <a:r>
              <a:rPr lang="en-US" sz="2200" b="0" kern="0" dirty="0" smtClean="0">
                <a:latin typeface="+mn-lt"/>
              </a:rPr>
              <a:t> rule, we need to know 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Pr(</a:t>
            </a:r>
            <a:r>
              <a:rPr lang="az-Cyrl-AZ" altLang="zh-CN" sz="2200" b="0" dirty="0" smtClean="0">
                <a:latin typeface="+mn-lt"/>
                <a:ea typeface="SimSun" pitchFamily="2" charset="-122"/>
              </a:rPr>
              <a:t>Ф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|</a:t>
            </a:r>
            <a:r>
              <a:rPr lang="en-US" sz="2200" b="0" dirty="0" smtClean="0">
                <a:latin typeface="+mn-lt"/>
              </a:rPr>
              <a:t>S</a:t>
            </a:r>
            <a:r>
              <a:rPr lang="en-US" sz="2200" b="0" baseline="-25000" dirty="0" smtClean="0">
                <a:latin typeface="+mn-lt"/>
              </a:rPr>
              <a:t>1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→</a:t>
            </a:r>
            <a:r>
              <a:rPr lang="en-US" altLang="zh-CN" sz="2200" b="0" dirty="0" smtClean="0">
                <a:latin typeface="+mn-lt"/>
                <a:ea typeface="SimSun" pitchFamily="2" charset="-122"/>
                <a:sym typeface="Symbol"/>
              </a:rPr>
              <a:t>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  <a:sym typeface="Symbol"/>
              </a:rPr>
              <a:t>2</a:t>
            </a:r>
            <a:r>
              <a:rPr lang="en-US" altLang="zh-CN" sz="2200" b="0" dirty="0" smtClean="0">
                <a:latin typeface="+mn-lt"/>
                <a:ea typeface="SimSun" pitchFamily="2" charset="-122"/>
                <a:sym typeface="Symbol"/>
              </a:rPr>
              <a:t>), Pr(</a:t>
            </a:r>
            <a:r>
              <a:rPr lang="az-Cyrl-AZ" altLang="zh-CN" sz="2200" b="0" dirty="0" smtClean="0">
                <a:latin typeface="+mn-lt"/>
                <a:ea typeface="SimSun" pitchFamily="2" charset="-122"/>
              </a:rPr>
              <a:t>Ф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|</a:t>
            </a:r>
            <a:r>
              <a:rPr lang="en-US" altLang="zh-CN" sz="2200" b="0" dirty="0" smtClean="0">
                <a:latin typeface="+mn-lt"/>
                <a:ea typeface="SimSun" pitchFamily="2" charset="-122"/>
                <a:sym typeface="Symbol"/>
              </a:rPr>
              <a:t>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  <a:sym typeface="Symbol"/>
              </a:rPr>
              <a:t>2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→</a:t>
            </a:r>
            <a:r>
              <a:rPr lang="en-US" sz="2200" b="0" dirty="0" smtClean="0">
                <a:latin typeface="+mn-lt"/>
              </a:rPr>
              <a:t>S</a:t>
            </a:r>
            <a:r>
              <a:rPr lang="en-US" sz="2200" b="0" baseline="-25000" dirty="0" smtClean="0">
                <a:latin typeface="+mn-lt"/>
              </a:rPr>
              <a:t>1</a:t>
            </a:r>
            <a:r>
              <a:rPr lang="en-US" altLang="zh-CN" sz="2200" b="0" dirty="0" smtClean="0">
                <a:latin typeface="+mn-lt"/>
                <a:ea typeface="SimSun" pitchFamily="2" charset="-122"/>
                <a:sym typeface="Symbol"/>
              </a:rPr>
              <a:t>)</a:t>
            </a:r>
            <a:endParaRPr lang="en-US" sz="2200" b="0" kern="0" dirty="0" smtClean="0">
              <a:solidFill>
                <a:srgbClr val="000000"/>
              </a:solidFill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sz="2200" b="0" kern="0" dirty="0" err="1" smtClean="0">
                <a:solidFill>
                  <a:srgbClr val="000000"/>
                </a:solidFill>
              </a:rPr>
              <a:t>O</a:t>
            </a:r>
            <a:r>
              <a:rPr lang="en-US" sz="2200" b="0" kern="0" baseline="-25000" dirty="0" err="1" smtClean="0">
                <a:solidFill>
                  <a:srgbClr val="000000"/>
                </a:solidFill>
              </a:rPr>
              <a:t>st</a:t>
            </a:r>
            <a:r>
              <a:rPr lang="en-US" sz="2200" b="0" kern="0" dirty="0" smtClean="0">
                <a:solidFill>
                  <a:srgbClr val="000000"/>
                </a:solidFill>
              </a:rPr>
              <a:t>: </a:t>
            </a:r>
            <a:r>
              <a:rPr lang="en-US" sz="2200" b="0" kern="0" dirty="0" err="1" smtClean="0">
                <a:solidFill>
                  <a:srgbClr val="000000"/>
                </a:solidFill>
              </a:rPr>
              <a:t>objs</a:t>
            </a:r>
            <a:r>
              <a:rPr lang="en-US" sz="2200" b="0" kern="0" dirty="0" smtClean="0">
                <a:solidFill>
                  <a:srgbClr val="000000"/>
                </a:solidFill>
              </a:rPr>
              <a:t> w. shared true value,  </a:t>
            </a:r>
            <a:r>
              <a:rPr lang="en-US" sz="2200" b="0" kern="0" dirty="0" err="1" smtClean="0">
                <a:solidFill>
                  <a:srgbClr val="000000"/>
                </a:solidFill>
              </a:rPr>
              <a:t>O</a:t>
            </a:r>
            <a:r>
              <a:rPr lang="en-US" sz="2200" b="0" kern="0" baseline="-25000" dirty="0" err="1" smtClean="0">
                <a:solidFill>
                  <a:srgbClr val="000000"/>
                </a:solidFill>
              </a:rPr>
              <a:t>sf</a:t>
            </a:r>
            <a:r>
              <a:rPr lang="en-US" sz="2200" b="0" kern="0" dirty="0" smtClean="0">
                <a:solidFill>
                  <a:srgbClr val="000000"/>
                </a:solidFill>
              </a:rPr>
              <a:t>: </a:t>
            </a:r>
            <a:r>
              <a:rPr lang="en-US" sz="2200" b="0" kern="0" dirty="0" err="1" smtClean="0">
                <a:solidFill>
                  <a:srgbClr val="000000"/>
                </a:solidFill>
              </a:rPr>
              <a:t>objs</a:t>
            </a:r>
            <a:r>
              <a:rPr lang="en-US" sz="2200" b="0" kern="0" dirty="0" smtClean="0">
                <a:solidFill>
                  <a:srgbClr val="000000"/>
                </a:solidFill>
              </a:rPr>
              <a:t> w. shared false value </a:t>
            </a:r>
            <a:br>
              <a:rPr lang="en-US" sz="2200" b="0" kern="0" dirty="0" smtClean="0">
                <a:solidFill>
                  <a:srgbClr val="000000"/>
                </a:solidFill>
              </a:rPr>
            </a:br>
            <a:r>
              <a:rPr lang="en-US" sz="2200" b="0" kern="0" dirty="0" err="1" smtClean="0">
                <a:solidFill>
                  <a:srgbClr val="000000"/>
                </a:solidFill>
              </a:rPr>
              <a:t>O</a:t>
            </a:r>
            <a:r>
              <a:rPr lang="en-US" sz="2200" b="0" kern="0" baseline="-25000" dirty="0" err="1" smtClean="0">
                <a:solidFill>
                  <a:srgbClr val="000000"/>
                </a:solidFill>
              </a:rPr>
              <a:t>d</a:t>
            </a:r>
            <a:r>
              <a:rPr lang="en-US" sz="2200" b="0" kern="0" dirty="0" smtClean="0">
                <a:solidFill>
                  <a:srgbClr val="000000"/>
                </a:solidFill>
              </a:rPr>
              <a:t> : </a:t>
            </a:r>
            <a:r>
              <a:rPr lang="en-US" sz="2200" b="0" kern="0" dirty="0" err="1" smtClean="0">
                <a:solidFill>
                  <a:srgbClr val="000000"/>
                </a:solidFill>
              </a:rPr>
              <a:t>objs</a:t>
            </a:r>
            <a:r>
              <a:rPr lang="en-US" sz="2200" b="0" kern="0" dirty="0" smtClean="0">
                <a:solidFill>
                  <a:srgbClr val="000000"/>
                </a:solidFill>
              </a:rPr>
              <a:t> w. different values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l-GR" sz="2200" b="0" kern="0" dirty="0" smtClean="0">
                <a:solidFill>
                  <a:srgbClr val="000000"/>
                </a:solidFill>
                <a:latin typeface="+mn-lt"/>
              </a:rPr>
              <a:t>α</a:t>
            </a:r>
            <a:r>
              <a:rPr lang="en-US" sz="2200" b="0" kern="0" dirty="0" smtClean="0">
                <a:solidFill>
                  <a:srgbClr val="000000"/>
                </a:solidFill>
                <a:latin typeface="+mn-lt"/>
              </a:rPr>
              <a:t>(S) = source accuracy, n = number of false values, c = copy rate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162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Solomon [DBS09]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891296"/>
              </p:ext>
            </p:extLst>
          </p:nvPr>
        </p:nvGraphicFramePr>
        <p:xfrm>
          <a:off x="1676400" y="1752600"/>
          <a:ext cx="5339937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81943"/>
                <a:gridCol w="2406732"/>
                <a:gridCol w="45126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John Kennedy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1: George Washington</a:t>
                      </a:r>
                      <a:endParaRPr lang="en-US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2: Benjamin Franklin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2: Benjamin Franklin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Abraham Lincoln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Abraham Lincoln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Hillary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42: William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Clinton</a:t>
                      </a:r>
                      <a:endParaRPr lang="en-US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43:</a:t>
                      </a:r>
                      <a:r>
                        <a:rPr lang="en-US" b="1" baseline="0" dirty="0" smtClean="0"/>
                        <a:t> Richard Cheney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43:</a:t>
                      </a:r>
                      <a:r>
                        <a:rPr lang="en-US" b="1" baseline="0" dirty="0" smtClean="0"/>
                        <a:t> Richard Cheney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John McCain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44: Barack Obama</a:t>
                      </a:r>
                      <a:endParaRPr lang="en-US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>
                <a:latin typeface="+mn-lt"/>
              </a:rPr>
              <a:t>Intuition 2: </a:t>
            </a:r>
            <a:r>
              <a:rPr lang="en-US" sz="2400" b="0" dirty="0" smtClean="0">
                <a:latin typeface="+mn-lt"/>
              </a:rPr>
              <a:t>copying with direction</a:t>
            </a:r>
            <a:endParaRPr lang="en-US" sz="2400" b="0" kern="0" baseline="-25000" dirty="0" smtClean="0"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altLang="zh-CN" sz="2200" b="0" dirty="0" smtClean="0">
                <a:latin typeface="+mn-lt"/>
                <a:ea typeface="SimSun" pitchFamily="2" charset="-122"/>
              </a:rPr>
              <a:t>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2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 is likely to copy from 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1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 if the properties of the shared data are more like the </a:t>
            </a:r>
            <a:r>
              <a:rPr lang="en-US" altLang="zh-CN" sz="2200" b="0" dirty="0" smtClean="0">
                <a:solidFill>
                  <a:srgbClr val="00B0F0"/>
                </a:solidFill>
                <a:latin typeface="+mn-lt"/>
                <a:ea typeface="SimSun" pitchFamily="2" charset="-122"/>
              </a:rPr>
              <a:t>properties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 of 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1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 than the </a:t>
            </a:r>
            <a:r>
              <a:rPr lang="en-US" altLang="zh-CN" sz="2200" b="0" dirty="0" smtClean="0">
                <a:solidFill>
                  <a:srgbClr val="00B0F0"/>
                </a:solidFill>
                <a:latin typeface="+mn-lt"/>
                <a:ea typeface="SimSun" pitchFamily="2" charset="-122"/>
              </a:rPr>
              <a:t>properties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 of 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2</a:t>
            </a:r>
            <a:endParaRPr lang="en-US" altLang="zh-CN" sz="2200" b="0" dirty="0" smtClean="0">
              <a:solidFill>
                <a:srgbClr val="C00000"/>
              </a:solidFill>
              <a:latin typeface="+mn-lt"/>
              <a:ea typeface="SimSun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163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Solomon [DBS09]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76400" y="1752600"/>
          <a:ext cx="5791199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81943"/>
                <a:gridCol w="2406732"/>
                <a:gridCol w="451262"/>
                <a:gridCol w="45126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John Kennedy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1: George Washington</a:t>
                      </a:r>
                      <a:endParaRPr lang="en-US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S</a:t>
                      </a:r>
                      <a:r>
                        <a:rPr kumimoji="0" lang="en-US" sz="2400" b="1" i="0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2: Benjamin Franklin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2: Benjamin Franklin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Abraham Lincoln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Abraham Lincoln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Hillary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42: William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Clinton</a:t>
                      </a:r>
                      <a:endParaRPr lang="en-US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43:</a:t>
                      </a:r>
                      <a:r>
                        <a:rPr lang="en-US" b="1" baseline="0" dirty="0" smtClean="0"/>
                        <a:t> Richard Cheney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43:</a:t>
                      </a:r>
                      <a:r>
                        <a:rPr lang="en-US" b="1" baseline="0" dirty="0" smtClean="0"/>
                        <a:t> Richard Cheney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John McCain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44: Barack Obama</a:t>
                      </a:r>
                      <a:endParaRPr lang="en-US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>
                <a:latin typeface="+mn-lt"/>
              </a:rPr>
              <a:t>Intuition 2: </a:t>
            </a:r>
            <a:r>
              <a:rPr lang="en-US" sz="2400" b="0" dirty="0" smtClean="0">
                <a:latin typeface="+mn-lt"/>
              </a:rPr>
              <a:t>copying with direction</a:t>
            </a:r>
            <a:endParaRPr lang="en-US" sz="2400" b="0" kern="0" baseline="-25000" dirty="0" smtClean="0"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altLang="zh-CN" sz="2200" b="0" dirty="0" smtClean="0">
                <a:latin typeface="+mn-lt"/>
                <a:ea typeface="SimSun" pitchFamily="2" charset="-122"/>
              </a:rPr>
              <a:t>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2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 is likely to copy from 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1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 if the properties of the shared data are more like the </a:t>
            </a:r>
            <a:r>
              <a:rPr lang="en-US" altLang="zh-CN" sz="2200" b="0" dirty="0" smtClean="0">
                <a:solidFill>
                  <a:srgbClr val="00B0F0"/>
                </a:solidFill>
                <a:latin typeface="+mn-lt"/>
                <a:ea typeface="SimSun" pitchFamily="2" charset="-122"/>
              </a:rPr>
              <a:t>properties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 of 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1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 than the </a:t>
            </a:r>
            <a:r>
              <a:rPr lang="en-US" altLang="zh-CN" sz="2200" b="0" dirty="0" smtClean="0">
                <a:solidFill>
                  <a:srgbClr val="00B0F0"/>
                </a:solidFill>
                <a:latin typeface="+mn-lt"/>
                <a:ea typeface="SimSun" pitchFamily="2" charset="-122"/>
              </a:rPr>
              <a:t>properties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 of 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2</a:t>
            </a:r>
            <a:endParaRPr lang="en-US" altLang="zh-CN" sz="2200" b="0" dirty="0" smtClean="0">
              <a:solidFill>
                <a:srgbClr val="C00000"/>
              </a:solidFill>
              <a:latin typeface="+mn-lt"/>
              <a:ea typeface="SimSun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164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Solomon [DBS10]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>
                <a:latin typeface="+mn-lt"/>
              </a:rPr>
              <a:t>Intuition 2: </a:t>
            </a:r>
            <a:r>
              <a:rPr lang="en-US" sz="2400" b="0" dirty="0" smtClean="0">
                <a:latin typeface="+mn-lt"/>
              </a:rPr>
              <a:t>copying with direction</a:t>
            </a:r>
            <a:endParaRPr lang="en-US" sz="2400" b="0" kern="0" baseline="-25000" dirty="0" smtClean="0"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altLang="zh-CN" sz="2200" b="0" dirty="0" smtClean="0">
                <a:latin typeface="+mn-lt"/>
                <a:ea typeface="SimSun" pitchFamily="2" charset="-122"/>
              </a:rPr>
              <a:t>Using differences in format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altLang="zh-CN" sz="2200" b="0" dirty="0" smtClean="0">
                <a:latin typeface="+mn-lt"/>
                <a:ea typeface="SimSun" pitchFamily="2" charset="-122"/>
              </a:rPr>
              <a:t>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2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 is likely to copy from 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1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 if the properties of the shared data are more like the properties of 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1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 than the properties of 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2</a:t>
            </a:r>
            <a:endParaRPr lang="en-US" altLang="zh-CN" sz="2200" b="0" dirty="0" smtClean="0">
              <a:solidFill>
                <a:srgbClr val="C00000"/>
              </a:solidFill>
              <a:latin typeface="+mn-lt"/>
              <a:ea typeface="SimSun" pitchFamily="2" charset="-122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676400" y="1752600"/>
          <a:ext cx="5339937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81943"/>
                <a:gridCol w="2406732"/>
                <a:gridCol w="45126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G.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G.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2: B. Franklin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2: </a:t>
                      </a:r>
                      <a:r>
                        <a:rPr lang="en-US" b="1" dirty="0" err="1" smtClean="0">
                          <a:solidFill>
                            <a:srgbClr val="FF0000"/>
                          </a:solidFill>
                        </a:rPr>
                        <a:t>james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FF0000"/>
                          </a:solidFill>
                        </a:rPr>
                        <a:t>madison</a:t>
                      </a:r>
                      <a:endParaRPr lang="en-US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J. Adams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3: john </a:t>
                      </a:r>
                      <a:r>
                        <a:rPr lang="en-US" b="1" dirty="0" err="1" smtClean="0">
                          <a:solidFill>
                            <a:srgbClr val="FF0000"/>
                          </a:solidFill>
                        </a:rPr>
                        <a:t>adams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H.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H.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43:</a:t>
                      </a:r>
                      <a:r>
                        <a:rPr lang="en-US" b="1" baseline="0" dirty="0" smtClean="0"/>
                        <a:t> R. Cheney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43: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rgbClr val="FF0000"/>
                          </a:solidFill>
                        </a:rPr>
                        <a:t>donald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rgbClr val="FF0000"/>
                          </a:solidFill>
                        </a:rPr>
                        <a:t>rumsfeld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B.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B.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165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Using Solomon [DBS10]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43434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  <a:defRPr/>
            </a:pPr>
            <a:r>
              <a:rPr lang="en-US" sz="2400" b="0" kern="0" dirty="0" smtClean="0">
                <a:latin typeface="+mn-lt"/>
              </a:rPr>
              <a:t>Intuition 2: </a:t>
            </a:r>
            <a:r>
              <a:rPr lang="en-US" sz="2400" b="0" dirty="0" smtClean="0">
                <a:latin typeface="+mn-lt"/>
              </a:rPr>
              <a:t>copying with direction</a:t>
            </a:r>
            <a:endParaRPr lang="en-US" sz="2400" b="0" kern="0" baseline="-25000" dirty="0" smtClean="0"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altLang="zh-CN" sz="2200" b="0" dirty="0" smtClean="0">
                <a:latin typeface="+mn-lt"/>
                <a:ea typeface="SimSun" pitchFamily="2" charset="-122"/>
              </a:rPr>
              <a:t>Using differences in format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80000"/>
              <a:buFont typeface="Arial" charset="0"/>
              <a:buChar char="–"/>
              <a:defRPr/>
            </a:pPr>
            <a:r>
              <a:rPr lang="en-US" altLang="zh-CN" sz="2200" b="0" dirty="0" smtClean="0">
                <a:latin typeface="+mn-lt"/>
                <a:ea typeface="SimSun" pitchFamily="2" charset="-122"/>
              </a:rPr>
              <a:t>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2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 is likely to copy from 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1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 if the properties of the shared data are more like the properties of 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1</a:t>
            </a:r>
            <a:r>
              <a:rPr lang="en-US" altLang="zh-CN" sz="2200" b="0" dirty="0" smtClean="0">
                <a:latin typeface="+mn-lt"/>
                <a:ea typeface="SimSun" pitchFamily="2" charset="-122"/>
              </a:rPr>
              <a:t> than the properties of S</a:t>
            </a:r>
            <a:r>
              <a:rPr lang="en-US" altLang="zh-CN" sz="2200" b="0" baseline="-25000" dirty="0" smtClean="0">
                <a:latin typeface="+mn-lt"/>
                <a:ea typeface="SimSun" pitchFamily="2" charset="-122"/>
              </a:rPr>
              <a:t>2</a:t>
            </a:r>
            <a:endParaRPr lang="en-US" altLang="zh-CN" sz="2200" b="0" dirty="0" smtClean="0">
              <a:solidFill>
                <a:srgbClr val="C00000"/>
              </a:solidFill>
              <a:latin typeface="+mn-lt"/>
              <a:ea typeface="SimSun" pitchFamily="2" charset="-122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676400" y="1752600"/>
          <a:ext cx="5791199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81943"/>
                <a:gridCol w="2406732"/>
                <a:gridCol w="451262"/>
                <a:gridCol w="45126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G.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1: G. Washington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S</a:t>
                      </a:r>
                      <a:r>
                        <a:rPr kumimoji="0" lang="en-US" sz="2400" b="1" i="0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2: B. Franklin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2: </a:t>
                      </a:r>
                      <a:r>
                        <a:rPr lang="en-US" b="1" dirty="0" err="1" smtClean="0">
                          <a:solidFill>
                            <a:srgbClr val="FF0000"/>
                          </a:solidFill>
                        </a:rPr>
                        <a:t>james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FF0000"/>
                          </a:solidFill>
                        </a:rPr>
                        <a:t>madison</a:t>
                      </a:r>
                      <a:endParaRPr lang="en-US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3: J. Adams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3: john </a:t>
                      </a:r>
                      <a:r>
                        <a:rPr lang="en-US" b="1" dirty="0" err="1" smtClean="0">
                          <a:solidFill>
                            <a:srgbClr val="FF0000"/>
                          </a:solidFill>
                        </a:rPr>
                        <a:t>adams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H.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42: H.</a:t>
                      </a:r>
                      <a:r>
                        <a:rPr lang="en-US" b="1" baseline="0" dirty="0" smtClean="0"/>
                        <a:t> Clinton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43:</a:t>
                      </a:r>
                      <a:r>
                        <a:rPr lang="en-US" b="1" baseline="0" dirty="0" smtClean="0"/>
                        <a:t> R. Cheney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43: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rgbClr val="FF0000"/>
                          </a:solidFill>
                        </a:rPr>
                        <a:t>donald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rgbClr val="FF0000"/>
                          </a:solidFill>
                        </a:rPr>
                        <a:t>rumsfeld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B.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44: B. Obama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166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7200" dirty="0">
                <a:solidFill>
                  <a:srgbClr val="0070C0"/>
                </a:solidFill>
              </a:rPr>
              <a:t>谢谢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E878C4-484A-4CBE-80C4-7A94E2AEDE4E}" type="slidenum">
              <a:rPr lang="en-US" smtClean="0"/>
              <a:pPr>
                <a:defRPr/>
              </a:pPr>
              <a:t>167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00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Mutual Information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327150"/>
            <a:ext cx="8229600" cy="4910138"/>
          </a:xfrm>
        </p:spPr>
        <p:txBody>
          <a:bodyPr/>
          <a:lstStyle/>
          <a:p>
            <a:r>
              <a:rPr lang="en-US" dirty="0" smtClean="0"/>
              <a:t>Mutual information captures the information that one random variable X contains about another random variable Y</a:t>
            </a:r>
          </a:p>
          <a:p>
            <a:endParaRPr lang="en-US" dirty="0" smtClean="0"/>
          </a:p>
          <a:p>
            <a:r>
              <a:rPr lang="en-US" dirty="0" smtClean="0"/>
              <a:t>Let </a:t>
            </a:r>
            <a:r>
              <a:rPr lang="en-US" dirty="0" err="1" smtClean="0"/>
              <a:t>i</a:t>
            </a:r>
            <a:r>
              <a:rPr lang="en-US" dirty="0" smtClean="0"/>
              <a:t>(</a:t>
            </a:r>
            <a:r>
              <a:rPr lang="en-US" dirty="0" err="1" smtClean="0"/>
              <a:t>x;y</a:t>
            </a:r>
            <a:r>
              <a:rPr lang="en-US" dirty="0" smtClean="0"/>
              <a:t>) = log</a:t>
            </a:r>
            <a:r>
              <a:rPr lang="en-US" baseline="-25000" dirty="0" smtClean="0"/>
              <a:t>2</a:t>
            </a:r>
            <a:r>
              <a:rPr lang="en-US" dirty="0" smtClean="0"/>
              <a:t>(p(</a:t>
            </a:r>
            <a:r>
              <a:rPr lang="en-US" dirty="0" err="1" smtClean="0"/>
              <a:t>x,y</a:t>
            </a:r>
            <a:r>
              <a:rPr lang="en-US" dirty="0" smtClean="0"/>
              <a:t>)/p(x)p(y))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00B0F0"/>
                </a:solidFill>
              </a:rPr>
              <a:t>I(X;Y)</a:t>
            </a:r>
            <a:r>
              <a:rPr lang="en-US" dirty="0" smtClean="0"/>
              <a:t> = </a:t>
            </a:r>
            <a:r>
              <a:rPr lang="en-US" dirty="0" err="1" smtClean="0"/>
              <a:t>E</a:t>
            </a:r>
            <a:r>
              <a:rPr lang="en-US" baseline="-25000" dirty="0" err="1" smtClean="0"/>
              <a:t>x,y</a:t>
            </a:r>
            <a:r>
              <a:rPr lang="en-US" dirty="0" smtClean="0"/>
              <a:t>[</a:t>
            </a:r>
            <a:r>
              <a:rPr lang="en-US" dirty="0" err="1" smtClean="0"/>
              <a:t>i</a:t>
            </a:r>
            <a:r>
              <a:rPr lang="en-US" dirty="0" smtClean="0"/>
              <a:t>(</a:t>
            </a:r>
            <a:r>
              <a:rPr lang="en-US" dirty="0" err="1" smtClean="0"/>
              <a:t>x;y</a:t>
            </a:r>
            <a:r>
              <a:rPr lang="en-US" dirty="0" smtClean="0"/>
              <a:t>)] =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x</a:t>
            </a:r>
            <a:r>
              <a:rPr lang="en-US" dirty="0" smtClean="0"/>
              <a:t>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y</a:t>
            </a:r>
            <a:r>
              <a:rPr lang="en-US" dirty="0" smtClean="0"/>
              <a:t> p(</a:t>
            </a:r>
            <a:r>
              <a:rPr lang="en-US" dirty="0" err="1" smtClean="0"/>
              <a:t>x,y</a:t>
            </a:r>
            <a:r>
              <a:rPr lang="en-US" dirty="0" smtClean="0"/>
              <a:t>) log</a:t>
            </a:r>
            <a:r>
              <a:rPr lang="en-US" baseline="-25000" dirty="0" smtClean="0"/>
              <a:t>2</a:t>
            </a:r>
            <a:r>
              <a:rPr lang="en-US" dirty="0" smtClean="0"/>
              <a:t>(p(</a:t>
            </a:r>
            <a:r>
              <a:rPr lang="en-US" dirty="0" err="1" smtClean="0"/>
              <a:t>x,y</a:t>
            </a:r>
            <a:r>
              <a:rPr lang="en-US" dirty="0" smtClean="0"/>
              <a:t>)/p(x)p(y)) = 1.0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graphicFrame>
        <p:nvGraphicFramePr>
          <p:cNvPr id="275552" name="Group 96"/>
          <p:cNvGraphicFramePr>
            <a:graphicFrameLocks noGrp="1"/>
          </p:cNvGraphicFramePr>
          <p:nvPr/>
        </p:nvGraphicFramePr>
        <p:xfrm>
          <a:off x="914400" y="4114800"/>
          <a:ext cx="3429000" cy="1828800"/>
        </p:xfrm>
        <a:graphic>
          <a:graphicData uri="http://schemas.openxmlformats.org/drawingml/2006/table">
            <a:tbl>
              <a:tblPr/>
              <a:tblGrid>
                <a:gridCol w="381000"/>
                <a:gridCol w="406400"/>
                <a:gridCol w="881063"/>
                <a:gridCol w="879475"/>
                <a:gridCol w="88106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p(X,Y)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h(X,Y)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i(X;Y)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3.0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3.0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Group 153"/>
          <p:cNvGraphicFramePr>
            <a:graphicFrameLocks noGrp="1"/>
          </p:cNvGraphicFramePr>
          <p:nvPr/>
        </p:nvGraphicFramePr>
        <p:xfrm>
          <a:off x="4724400" y="4191000"/>
          <a:ext cx="1752600" cy="1524000"/>
        </p:xfrm>
        <a:graphic>
          <a:graphicData uri="http://schemas.openxmlformats.org/drawingml/2006/table">
            <a:tbl>
              <a:tblPr/>
              <a:tblGrid>
                <a:gridCol w="384175"/>
                <a:gridCol w="684213"/>
                <a:gridCol w="68421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3.0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3.0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Group 153"/>
          <p:cNvGraphicFramePr>
            <a:graphicFrameLocks noGrp="1"/>
          </p:cNvGraphicFramePr>
          <p:nvPr/>
        </p:nvGraphicFramePr>
        <p:xfrm>
          <a:off x="7010400" y="4267200"/>
          <a:ext cx="1752600" cy="1219200"/>
        </p:xfrm>
        <a:graphic>
          <a:graphicData uri="http://schemas.openxmlformats.org/drawingml/2006/table">
            <a:tbl>
              <a:tblPr/>
              <a:tblGrid>
                <a:gridCol w="384175"/>
                <a:gridCol w="684213"/>
                <a:gridCol w="68421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p(Y)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h(Y)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4322379" y="20574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</a:rPr>
              <a:t>互信息</a:t>
            </a:r>
            <a:r>
              <a:rPr lang="en-US" altLang="zh-CN" dirty="0">
                <a:solidFill>
                  <a:srgbClr val="00B0F0"/>
                </a:solidFill>
              </a:rPr>
              <a:t>(Mutual Information)</a:t>
            </a:r>
            <a:r>
              <a:rPr lang="zh-CN" altLang="en-US" dirty="0">
                <a:solidFill>
                  <a:srgbClr val="00B0F0"/>
                </a:solidFill>
              </a:rPr>
              <a:t>是信息论里一种有用的信息度量，它是指两个事件集合之间的相关性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Mutual Information: Reduction in Uncertainty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327150"/>
            <a:ext cx="8229600" cy="4910138"/>
          </a:xfrm>
        </p:spPr>
        <p:txBody>
          <a:bodyPr/>
          <a:lstStyle/>
          <a:p>
            <a:r>
              <a:rPr lang="en-US" dirty="0" smtClean="0"/>
              <a:t>Mutual information is the </a:t>
            </a:r>
            <a:r>
              <a:rPr lang="en-US" b="1" dirty="0" smtClean="0">
                <a:solidFill>
                  <a:srgbClr val="CC3300"/>
                </a:solidFill>
              </a:rPr>
              <a:t>reduction in uncertainty</a:t>
            </a:r>
            <a:r>
              <a:rPr lang="en-US" dirty="0" smtClean="0"/>
              <a:t> of one random variable due to the knowledge of the other</a:t>
            </a:r>
          </a:p>
          <a:p>
            <a:endParaRPr lang="en-US" dirty="0" smtClean="0"/>
          </a:p>
          <a:p>
            <a:r>
              <a:rPr lang="en-US" dirty="0" smtClean="0"/>
              <a:t>I(X;Y) =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x</a:t>
            </a:r>
            <a:r>
              <a:rPr lang="en-US" dirty="0" smtClean="0"/>
              <a:t>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y</a:t>
            </a:r>
            <a:r>
              <a:rPr lang="en-US" dirty="0" smtClean="0"/>
              <a:t> p(</a:t>
            </a:r>
            <a:r>
              <a:rPr lang="en-US" dirty="0" err="1" smtClean="0"/>
              <a:t>x,y</a:t>
            </a:r>
            <a:r>
              <a:rPr lang="en-US" dirty="0" smtClean="0"/>
              <a:t>) log</a:t>
            </a:r>
            <a:r>
              <a:rPr lang="en-US" baseline="-25000" dirty="0" smtClean="0"/>
              <a:t>2</a:t>
            </a:r>
            <a:r>
              <a:rPr lang="en-US" dirty="0" smtClean="0"/>
              <a:t>(p(</a:t>
            </a:r>
            <a:r>
              <a:rPr lang="en-US" dirty="0" err="1" smtClean="0"/>
              <a:t>x,y</a:t>
            </a:r>
            <a:r>
              <a:rPr lang="en-US" dirty="0" smtClean="0"/>
              <a:t>)/p(x)p(y))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00B0F0"/>
                </a:solidFill>
              </a:rPr>
              <a:t>I(X;Y) = H(X) – H(X|Y) = H(Y) – H(Y|X)</a:t>
            </a:r>
          </a:p>
          <a:p>
            <a:pPr lvl="1"/>
            <a:r>
              <a:rPr lang="en-US" dirty="0" smtClean="0"/>
              <a:t>I(X;Y) =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x</a:t>
            </a:r>
            <a:r>
              <a:rPr lang="en-US" dirty="0" smtClean="0"/>
              <a:t>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y</a:t>
            </a:r>
            <a:r>
              <a:rPr lang="en-US" dirty="0" smtClean="0"/>
              <a:t> p(</a:t>
            </a:r>
            <a:r>
              <a:rPr lang="en-US" dirty="0" err="1" smtClean="0"/>
              <a:t>x,y</a:t>
            </a:r>
            <a:r>
              <a:rPr lang="en-US" dirty="0" smtClean="0"/>
              <a:t>) log</a:t>
            </a:r>
            <a:r>
              <a:rPr lang="en-US" baseline="-25000" dirty="0" smtClean="0"/>
              <a:t>2</a:t>
            </a:r>
            <a:r>
              <a:rPr lang="en-US" dirty="0" smtClean="0"/>
              <a:t>(p(</a:t>
            </a:r>
            <a:r>
              <a:rPr lang="en-US" dirty="0" err="1" smtClean="0"/>
              <a:t>x,y</a:t>
            </a:r>
            <a:r>
              <a:rPr lang="en-US" dirty="0" smtClean="0"/>
              <a:t>)/p(x)p(y))  // by definition</a:t>
            </a:r>
          </a:p>
          <a:p>
            <a:pPr lvl="1"/>
            <a:r>
              <a:rPr lang="en-US" dirty="0" smtClean="0"/>
              <a:t>I(X;Y) =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x</a:t>
            </a:r>
            <a:r>
              <a:rPr lang="en-US" dirty="0" smtClean="0"/>
              <a:t>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y</a:t>
            </a:r>
            <a:r>
              <a:rPr lang="en-US" dirty="0" smtClean="0"/>
              <a:t> p(</a:t>
            </a:r>
            <a:r>
              <a:rPr lang="en-US" dirty="0" err="1" smtClean="0"/>
              <a:t>x,y</a:t>
            </a:r>
            <a:r>
              <a:rPr lang="en-US" dirty="0" smtClean="0"/>
              <a:t>) log</a:t>
            </a:r>
            <a:r>
              <a:rPr lang="en-US" baseline="-25000" dirty="0" smtClean="0"/>
              <a:t>2</a:t>
            </a:r>
            <a:r>
              <a:rPr lang="en-US" dirty="0" smtClean="0"/>
              <a:t>(p(</a:t>
            </a:r>
            <a:r>
              <a:rPr lang="en-US" dirty="0" err="1" smtClean="0"/>
              <a:t>x|y</a:t>
            </a:r>
            <a:r>
              <a:rPr lang="en-US" dirty="0" smtClean="0"/>
              <a:t>)/p(x))  // conditional probability</a:t>
            </a:r>
          </a:p>
          <a:p>
            <a:pPr lvl="1"/>
            <a:r>
              <a:rPr lang="en-US" dirty="0" smtClean="0"/>
              <a:t>I(X;Y) =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x</a:t>
            </a:r>
            <a:r>
              <a:rPr lang="en-US" dirty="0" smtClean="0"/>
              <a:t>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y</a:t>
            </a:r>
            <a:r>
              <a:rPr lang="en-US" dirty="0" smtClean="0"/>
              <a:t> p(</a:t>
            </a:r>
            <a:r>
              <a:rPr lang="en-US" dirty="0" err="1" smtClean="0"/>
              <a:t>x,y</a:t>
            </a:r>
            <a:r>
              <a:rPr lang="en-US" dirty="0" smtClean="0"/>
              <a:t>) log</a:t>
            </a:r>
            <a:r>
              <a:rPr lang="en-US" baseline="-25000" dirty="0" smtClean="0"/>
              <a:t>2</a:t>
            </a:r>
            <a:r>
              <a:rPr lang="en-US" dirty="0" smtClean="0"/>
              <a:t>(1/p(x)) –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x</a:t>
            </a:r>
            <a:r>
              <a:rPr lang="en-US" dirty="0" smtClean="0"/>
              <a:t>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y</a:t>
            </a:r>
            <a:r>
              <a:rPr lang="en-US" dirty="0" smtClean="0"/>
              <a:t> p(</a:t>
            </a:r>
            <a:r>
              <a:rPr lang="en-US" dirty="0" err="1" smtClean="0"/>
              <a:t>x,y</a:t>
            </a:r>
            <a:r>
              <a:rPr lang="en-US" dirty="0" smtClean="0"/>
              <a:t>) log</a:t>
            </a:r>
            <a:r>
              <a:rPr lang="en-US" baseline="-25000" dirty="0" smtClean="0"/>
              <a:t>2</a:t>
            </a:r>
            <a:r>
              <a:rPr lang="en-US" dirty="0" smtClean="0"/>
              <a:t>(1/p(</a:t>
            </a:r>
            <a:r>
              <a:rPr lang="en-US" dirty="0" err="1" smtClean="0"/>
              <a:t>x|y</a:t>
            </a:r>
            <a:r>
              <a:rPr lang="en-US" dirty="0" smtClean="0"/>
              <a:t>))</a:t>
            </a:r>
          </a:p>
          <a:p>
            <a:pPr lvl="1"/>
            <a:r>
              <a:rPr lang="en-US" dirty="0" smtClean="0"/>
              <a:t>I(X;Y) =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x</a:t>
            </a:r>
            <a:r>
              <a:rPr lang="en-US" dirty="0" smtClean="0"/>
              <a:t> log</a:t>
            </a:r>
            <a:r>
              <a:rPr lang="en-US" baseline="-25000" dirty="0" smtClean="0"/>
              <a:t>2</a:t>
            </a:r>
            <a:r>
              <a:rPr lang="en-US" dirty="0" smtClean="0"/>
              <a:t>(1/p(x))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y</a:t>
            </a:r>
            <a:r>
              <a:rPr lang="en-US" dirty="0" smtClean="0"/>
              <a:t> p(</a:t>
            </a:r>
            <a:r>
              <a:rPr lang="en-US" dirty="0" err="1" smtClean="0"/>
              <a:t>x,y</a:t>
            </a:r>
            <a:r>
              <a:rPr lang="en-US" dirty="0" smtClean="0"/>
              <a:t>) –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x</a:t>
            </a:r>
            <a:r>
              <a:rPr lang="en-US" dirty="0" smtClean="0"/>
              <a:t>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y</a:t>
            </a:r>
            <a:r>
              <a:rPr lang="en-US" dirty="0" smtClean="0"/>
              <a:t> p(</a:t>
            </a:r>
            <a:r>
              <a:rPr lang="en-US" dirty="0" err="1" smtClean="0"/>
              <a:t>x,y</a:t>
            </a:r>
            <a:r>
              <a:rPr lang="en-US" dirty="0" smtClean="0"/>
              <a:t>) log</a:t>
            </a:r>
            <a:r>
              <a:rPr lang="en-US" baseline="-25000" dirty="0" smtClean="0"/>
              <a:t>2</a:t>
            </a:r>
            <a:r>
              <a:rPr lang="en-US" dirty="0" smtClean="0"/>
              <a:t>(1/p(</a:t>
            </a:r>
            <a:r>
              <a:rPr lang="en-US" dirty="0" err="1" smtClean="0"/>
              <a:t>x|y</a:t>
            </a:r>
            <a:r>
              <a:rPr lang="en-US" dirty="0" smtClean="0"/>
              <a:t>))</a:t>
            </a:r>
          </a:p>
          <a:p>
            <a:pPr lvl="1"/>
            <a:r>
              <a:rPr lang="en-US" dirty="0" smtClean="0"/>
              <a:t>I(X;Y) =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x</a:t>
            </a:r>
            <a:r>
              <a:rPr lang="en-US" dirty="0" smtClean="0"/>
              <a:t> p(x) log</a:t>
            </a:r>
            <a:r>
              <a:rPr lang="en-US" baseline="-25000" dirty="0" smtClean="0"/>
              <a:t>2</a:t>
            </a:r>
            <a:r>
              <a:rPr lang="en-US" dirty="0" smtClean="0"/>
              <a:t>(1/p(x)) –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x</a:t>
            </a:r>
            <a:r>
              <a:rPr lang="en-US" dirty="0" smtClean="0"/>
              <a:t>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y</a:t>
            </a:r>
            <a:r>
              <a:rPr lang="en-US" dirty="0" smtClean="0"/>
              <a:t> p(</a:t>
            </a:r>
            <a:r>
              <a:rPr lang="en-US" dirty="0" err="1" smtClean="0"/>
              <a:t>x,y</a:t>
            </a:r>
            <a:r>
              <a:rPr lang="en-US" dirty="0" smtClean="0"/>
              <a:t>) log</a:t>
            </a:r>
            <a:r>
              <a:rPr lang="en-US" baseline="-25000" dirty="0" smtClean="0"/>
              <a:t>2</a:t>
            </a:r>
            <a:r>
              <a:rPr lang="en-US" dirty="0" smtClean="0"/>
              <a:t>(1/p(</a:t>
            </a:r>
            <a:r>
              <a:rPr lang="en-US" dirty="0" err="1" smtClean="0"/>
              <a:t>x|y</a:t>
            </a:r>
            <a:r>
              <a:rPr lang="en-US" dirty="0" smtClean="0"/>
              <a:t>))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A Summary of Relationships: Venn Diagram</a:t>
            </a:r>
          </a:p>
        </p:txBody>
      </p:sp>
      <p:sp>
        <p:nvSpPr>
          <p:cNvPr id="5" name="Oval 4"/>
          <p:cNvSpPr/>
          <p:nvPr/>
        </p:nvSpPr>
        <p:spPr bwMode="auto">
          <a:xfrm>
            <a:off x="3276600" y="2057400"/>
            <a:ext cx="2057400" cy="2743200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4343400" y="2057400"/>
            <a:ext cx="2057400" cy="2743200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9000" y="3200400"/>
            <a:ext cx="902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0" dirty="0" smtClean="0"/>
              <a:t>H(X|Y)</a:t>
            </a:r>
            <a:endParaRPr lang="en-US" sz="2000" b="0" dirty="0"/>
          </a:p>
        </p:txBody>
      </p:sp>
      <p:sp>
        <p:nvSpPr>
          <p:cNvPr id="8" name="TextBox 7"/>
          <p:cNvSpPr txBox="1"/>
          <p:nvPr/>
        </p:nvSpPr>
        <p:spPr>
          <a:xfrm>
            <a:off x="4448707" y="3200400"/>
            <a:ext cx="7328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0" dirty="0" smtClean="0"/>
              <a:t>I(X;Y)</a:t>
            </a:r>
            <a:endParaRPr lang="en-US" sz="2000" b="0" dirty="0"/>
          </a:p>
        </p:txBody>
      </p:sp>
      <p:sp>
        <p:nvSpPr>
          <p:cNvPr id="9" name="TextBox 8"/>
          <p:cNvSpPr txBox="1"/>
          <p:nvPr/>
        </p:nvSpPr>
        <p:spPr>
          <a:xfrm>
            <a:off x="5410200" y="3200400"/>
            <a:ext cx="8787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0" dirty="0" smtClean="0"/>
              <a:t>H(Y|X)</a:t>
            </a:r>
            <a:endParaRPr lang="en-US" sz="2000" b="0" dirty="0"/>
          </a:p>
        </p:txBody>
      </p:sp>
      <p:sp>
        <p:nvSpPr>
          <p:cNvPr id="10" name="TextBox 9"/>
          <p:cNvSpPr txBox="1"/>
          <p:nvPr/>
        </p:nvSpPr>
        <p:spPr>
          <a:xfrm>
            <a:off x="2286000" y="3733800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0" dirty="0" smtClean="0"/>
              <a:t>H(X)</a:t>
            </a:r>
            <a:endParaRPr lang="en-US" sz="2000" b="0" dirty="0"/>
          </a:p>
        </p:txBody>
      </p:sp>
      <p:sp>
        <p:nvSpPr>
          <p:cNvPr id="12" name="TextBox 11"/>
          <p:cNvSpPr txBox="1"/>
          <p:nvPr/>
        </p:nvSpPr>
        <p:spPr>
          <a:xfrm>
            <a:off x="4451938" y="5086290"/>
            <a:ext cx="8058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0" dirty="0" smtClean="0"/>
              <a:t>H(X,Y)</a:t>
            </a:r>
            <a:endParaRPr lang="en-US" sz="2000" b="0" dirty="0"/>
          </a:p>
        </p:txBody>
      </p:sp>
      <p:cxnSp>
        <p:nvCxnSpPr>
          <p:cNvPr id="14" name="Straight Arrow Connector 13"/>
          <p:cNvCxnSpPr>
            <a:stCxn id="10" idx="3"/>
            <a:endCxn id="5" idx="2"/>
          </p:cNvCxnSpPr>
          <p:nvPr/>
        </p:nvCxnSpPr>
        <p:spPr bwMode="auto">
          <a:xfrm flipV="1">
            <a:off x="2921110" y="3429000"/>
            <a:ext cx="355490" cy="50485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6908690" y="3733800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0" dirty="0" smtClean="0"/>
              <a:t>H(Y)</a:t>
            </a:r>
            <a:endParaRPr lang="en-US" sz="2000" b="0" dirty="0"/>
          </a:p>
        </p:txBody>
      </p:sp>
      <p:cxnSp>
        <p:nvCxnSpPr>
          <p:cNvPr id="18" name="Straight Arrow Connector 17"/>
          <p:cNvCxnSpPr>
            <a:stCxn id="16" idx="1"/>
            <a:endCxn id="6" idx="6"/>
          </p:cNvCxnSpPr>
          <p:nvPr/>
        </p:nvCxnSpPr>
        <p:spPr bwMode="auto">
          <a:xfrm rot="10800000">
            <a:off x="6400800" y="3429001"/>
            <a:ext cx="507890" cy="50485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Arrow Connector 19"/>
          <p:cNvCxnSpPr>
            <a:stCxn id="12" idx="0"/>
            <a:endCxn id="5" idx="4"/>
          </p:cNvCxnSpPr>
          <p:nvPr/>
        </p:nvCxnSpPr>
        <p:spPr bwMode="auto">
          <a:xfrm rot="16200000" flipV="1">
            <a:off x="4437240" y="4668660"/>
            <a:ext cx="285690" cy="5495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Straight Arrow Connector 21"/>
          <p:cNvCxnSpPr>
            <a:stCxn id="12" idx="0"/>
            <a:endCxn id="6" idx="4"/>
          </p:cNvCxnSpPr>
          <p:nvPr/>
        </p:nvCxnSpPr>
        <p:spPr bwMode="auto">
          <a:xfrm rot="5400000" flipH="1" flipV="1">
            <a:off x="4970639" y="4684830"/>
            <a:ext cx="285690" cy="51723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2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90600"/>
            <a:ext cx="3999707" cy="4237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198581" y="5917324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塔瓦</a:t>
            </a:r>
          </a:p>
        </p:txBody>
      </p:sp>
      <p:sp>
        <p:nvSpPr>
          <p:cNvPr id="3" name="矩形 2"/>
          <p:cNvSpPr/>
          <p:nvPr/>
        </p:nvSpPr>
        <p:spPr>
          <a:xfrm>
            <a:off x="1732300" y="5334000"/>
            <a:ext cx="1476302" cy="32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  <a:spcBef>
                <a:spcPct val="20000"/>
              </a:spcBef>
              <a:buClr>
                <a:schemeClr val="bg2"/>
              </a:buClr>
              <a:buFont typeface="Symbol" pitchFamily="18" charset="2"/>
              <a:buNone/>
            </a:pPr>
            <a:r>
              <a:rPr lang="en-US" altLang="zh-CN" dirty="0" err="1">
                <a:solidFill>
                  <a:srgbClr val="CC3300"/>
                </a:solidFill>
              </a:rPr>
              <a:t>Divesh</a:t>
            </a:r>
            <a:r>
              <a:rPr lang="en-US" altLang="zh-CN" dirty="0">
                <a:solidFill>
                  <a:srgbClr val="CC3300"/>
                </a:solidFill>
              </a:rPr>
              <a:t> </a:t>
            </a:r>
            <a:r>
              <a:rPr lang="en-US" altLang="zh-CN" dirty="0" err="1">
                <a:solidFill>
                  <a:srgbClr val="CC3300"/>
                </a:solidFill>
              </a:rPr>
              <a:t>Srivastava</a:t>
            </a:r>
            <a:endParaRPr lang="en-US" altLang="zh-CN" dirty="0">
              <a:solidFill>
                <a:srgbClr val="CC33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98276" y="1478628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en-US" altLang="zh-CN" dirty="0" smtClean="0">
                <a:solidFill>
                  <a:srgbClr val="00B0F0"/>
                </a:solidFill>
              </a:rPr>
              <a:t>The </a:t>
            </a:r>
            <a:r>
              <a:rPr lang="en-US" altLang="zh-CN" dirty="0">
                <a:solidFill>
                  <a:srgbClr val="00B0F0"/>
                </a:solidFill>
              </a:rPr>
              <a:t>head of the Database Research Department at AT&amp;T </a:t>
            </a:r>
            <a:r>
              <a:rPr lang="en-US" altLang="zh-CN" dirty="0" smtClean="0">
                <a:solidFill>
                  <a:srgbClr val="00B0F0"/>
                </a:solidFill>
              </a:rPr>
              <a:t>Labs-Research</a:t>
            </a:r>
          </a:p>
          <a:p>
            <a:pPr marL="285750" indent="-285750">
              <a:buFont typeface="Wingdings" pitchFamily="2" charset="2"/>
              <a:buChar char="n"/>
            </a:pPr>
            <a:endParaRPr lang="en-US" altLang="zh-CN" dirty="0"/>
          </a:p>
          <a:p>
            <a:pPr marL="285750" indent="-285750">
              <a:buFont typeface="Wingdings" pitchFamily="2" charset="2"/>
              <a:buChar char="n"/>
            </a:pPr>
            <a:r>
              <a:rPr lang="en-US" altLang="zh-CN" dirty="0" smtClean="0"/>
              <a:t>Received </a:t>
            </a:r>
            <a:r>
              <a:rPr lang="en-US" altLang="zh-CN" dirty="0"/>
              <a:t>his Ph.D. from the University of </a:t>
            </a:r>
            <a:r>
              <a:rPr lang="en-US" altLang="zh-CN" dirty="0" smtClean="0"/>
              <a:t>Wisconsin</a:t>
            </a:r>
          </a:p>
          <a:p>
            <a:pPr marL="285750" indent="-285750">
              <a:buFont typeface="Wingdings" pitchFamily="2" charset="2"/>
              <a:buChar char="n"/>
            </a:pPr>
            <a:endParaRPr lang="en-US" altLang="zh-CN" dirty="0"/>
          </a:p>
          <a:p>
            <a:pPr marL="285750" indent="-285750">
              <a:buFont typeface="Wingdings" pitchFamily="2" charset="2"/>
              <a:buChar char="n"/>
            </a:pPr>
            <a:r>
              <a:rPr lang="en-US" altLang="zh-CN" dirty="0">
                <a:solidFill>
                  <a:srgbClr val="00B0F0"/>
                </a:solidFill>
              </a:rPr>
              <a:t>His research interests and publications span a wide variety of topics in data management.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74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Mutual Information: Strength of Linkage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24000"/>
            <a:ext cx="8229600" cy="4343400"/>
          </a:xfrm>
        </p:spPr>
        <p:txBody>
          <a:bodyPr/>
          <a:lstStyle/>
          <a:p>
            <a:r>
              <a:rPr lang="en-US" dirty="0" smtClean="0"/>
              <a:t>Mutual information captures higher-order interactions: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Covariance </a:t>
            </a:r>
            <a:r>
              <a:rPr lang="en-US" dirty="0" smtClean="0"/>
              <a:t>captures “linear” interactions only </a:t>
            </a:r>
          </a:p>
          <a:p>
            <a:pPr lvl="1"/>
            <a:r>
              <a:rPr lang="en-US" dirty="0" smtClean="0"/>
              <a:t>Two variables can be uncorrelated (covariance = 0) and have nonzero mutual information</a:t>
            </a:r>
          </a:p>
          <a:p>
            <a:pPr lvl="1"/>
            <a:r>
              <a:rPr lang="en-US" dirty="0" smtClean="0"/>
              <a:t>X </a:t>
            </a:r>
            <a:r>
              <a:rPr lang="en-US" dirty="0" smtClean="0">
                <a:sym typeface="Symbol" pitchFamily="18" charset="2"/>
              </a:rPr>
              <a:t></a:t>
            </a:r>
            <a:r>
              <a:rPr lang="en-US" baseline="-25000" dirty="0" smtClean="0">
                <a:sym typeface="Symbol" pitchFamily="18" charset="2"/>
              </a:rPr>
              <a:t>R </a:t>
            </a:r>
            <a:r>
              <a:rPr lang="en-US" dirty="0" smtClean="0">
                <a:sym typeface="Symbol" pitchFamily="18" charset="2"/>
              </a:rPr>
              <a:t>[-1,1], Y = X</a:t>
            </a:r>
            <a:r>
              <a:rPr lang="en-US" baseline="30000" dirty="0" smtClean="0">
                <a:sym typeface="Symbol" pitchFamily="18" charset="2"/>
              </a:rPr>
              <a:t>2</a:t>
            </a:r>
            <a:r>
              <a:rPr lang="en-US" dirty="0" smtClean="0">
                <a:sym typeface="Symbol" pitchFamily="18" charset="2"/>
              </a:rPr>
              <a:t>. </a:t>
            </a:r>
            <a:r>
              <a:rPr lang="en-US" dirty="0" err="1" smtClean="0">
                <a:solidFill>
                  <a:srgbClr val="00B0F0"/>
                </a:solidFill>
                <a:sym typeface="Symbol" pitchFamily="18" charset="2"/>
              </a:rPr>
              <a:t>Cov</a:t>
            </a:r>
            <a:r>
              <a:rPr lang="en-US" dirty="0" smtClean="0">
                <a:solidFill>
                  <a:srgbClr val="00B0F0"/>
                </a:solidFill>
                <a:sym typeface="Symbol" pitchFamily="18" charset="2"/>
              </a:rPr>
              <a:t>(X,Y) = 0</a:t>
            </a:r>
            <a:r>
              <a:rPr lang="en-US" dirty="0" smtClean="0">
                <a:sym typeface="Symbol" pitchFamily="18" charset="2"/>
              </a:rPr>
              <a:t>, I(X;Y) = H(X) &gt; 0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Mutual Information: Properties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err="1" smtClean="0"/>
              <a:t>i</a:t>
            </a:r>
            <a:r>
              <a:rPr lang="en-US" dirty="0" smtClean="0"/>
              <a:t>(</a:t>
            </a:r>
            <a:r>
              <a:rPr lang="en-US" dirty="0" err="1" smtClean="0"/>
              <a:t>x,y</a:t>
            </a:r>
            <a:r>
              <a:rPr lang="en-US" dirty="0" smtClean="0"/>
              <a:t>) = log</a:t>
            </a:r>
            <a:r>
              <a:rPr lang="en-US" baseline="-25000" dirty="0" smtClean="0"/>
              <a:t>2</a:t>
            </a:r>
            <a:r>
              <a:rPr lang="en-US" dirty="0" smtClean="0"/>
              <a:t>(p(</a:t>
            </a:r>
            <a:r>
              <a:rPr lang="en-US" dirty="0" err="1" smtClean="0"/>
              <a:t>x,y</a:t>
            </a:r>
            <a:r>
              <a:rPr lang="en-US" dirty="0" smtClean="0"/>
              <a:t>)/p(x)p(y)); I(X;Y) =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x</a:t>
            </a:r>
            <a:r>
              <a:rPr lang="en-US" dirty="0" smtClean="0"/>
              <a:t>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y</a:t>
            </a:r>
            <a:r>
              <a:rPr lang="en-US" dirty="0" smtClean="0"/>
              <a:t> p(</a:t>
            </a:r>
            <a:r>
              <a:rPr lang="en-US" dirty="0" err="1" smtClean="0"/>
              <a:t>x,y</a:t>
            </a:r>
            <a:r>
              <a:rPr lang="en-US" dirty="0" smtClean="0"/>
              <a:t>) * </a:t>
            </a:r>
            <a:r>
              <a:rPr lang="en-US" dirty="0" err="1" smtClean="0"/>
              <a:t>i</a:t>
            </a:r>
            <a:r>
              <a:rPr lang="en-US" dirty="0" smtClean="0"/>
              <a:t>(</a:t>
            </a:r>
            <a:r>
              <a:rPr lang="en-US" dirty="0" err="1" smtClean="0"/>
              <a:t>x,y</a:t>
            </a:r>
            <a:r>
              <a:rPr lang="en-US" dirty="0" smtClean="0"/>
              <a:t>)</a:t>
            </a:r>
          </a:p>
          <a:p>
            <a:pPr eaLnBrk="1" hangingPunct="1"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Properties:</a:t>
            </a:r>
          </a:p>
          <a:p>
            <a:pPr lvl="1" eaLnBrk="1" hangingPunct="1"/>
            <a:r>
              <a:rPr lang="en-US" dirty="0" smtClean="0"/>
              <a:t>I(X;Y) = H(X) + H(Y) – H(X,Y)</a:t>
            </a:r>
          </a:p>
          <a:p>
            <a:pPr lvl="1" eaLnBrk="1" hangingPunct="1"/>
            <a:r>
              <a:rPr lang="en-US" dirty="0" smtClean="0"/>
              <a:t>I(X;Y) ≥ 0; not obvious from definition since </a:t>
            </a:r>
            <a:r>
              <a:rPr lang="en-US" dirty="0" err="1" smtClean="0"/>
              <a:t>i</a:t>
            </a:r>
            <a:r>
              <a:rPr lang="en-US" dirty="0" smtClean="0"/>
              <a:t>(</a:t>
            </a:r>
            <a:r>
              <a:rPr lang="en-US" dirty="0" err="1" smtClean="0"/>
              <a:t>x,y</a:t>
            </a:r>
            <a:r>
              <a:rPr lang="en-US" dirty="0" smtClean="0"/>
              <a:t>) can be negative</a:t>
            </a:r>
          </a:p>
          <a:p>
            <a:pPr lvl="1" eaLnBrk="1" hangingPunct="1"/>
            <a:r>
              <a:rPr lang="en-US" dirty="0" smtClean="0"/>
              <a:t>I(X;Y) = H(X) – H(X|Y) = H(Y) – H(Y|X)</a:t>
            </a:r>
          </a:p>
          <a:p>
            <a:pPr lvl="1" eaLnBrk="1" hangingPunct="1"/>
            <a:r>
              <a:rPr lang="en-US" dirty="0" smtClean="0"/>
              <a:t>I(X;Y) ≤ max (H(X), H(Y))</a:t>
            </a:r>
          </a:p>
          <a:p>
            <a:pPr lvl="1" eaLnBrk="1" hangingPunct="1"/>
            <a:r>
              <a:rPr lang="en-US" dirty="0" smtClean="0">
                <a:solidFill>
                  <a:srgbClr val="00B0F0"/>
                </a:solidFill>
              </a:rPr>
              <a:t>I(X;Y) = 0 </a:t>
            </a:r>
            <a:r>
              <a:rPr lang="en-US" dirty="0" err="1" smtClean="0">
                <a:solidFill>
                  <a:srgbClr val="00B0F0"/>
                </a:solidFill>
              </a:rPr>
              <a:t>iff</a:t>
            </a:r>
            <a:r>
              <a:rPr lang="en-US" dirty="0" smtClean="0">
                <a:solidFill>
                  <a:srgbClr val="00B0F0"/>
                </a:solidFill>
              </a:rPr>
              <a:t> X and Y are independent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smtClean="0"/>
              <a:t>Comparing Distributions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24000"/>
            <a:ext cx="8229600" cy="4343400"/>
          </a:xfrm>
        </p:spPr>
        <p:txBody>
          <a:bodyPr/>
          <a:lstStyle/>
          <a:p>
            <a:r>
              <a:rPr lang="en-US" dirty="0" smtClean="0"/>
              <a:t>How do we measure </a:t>
            </a:r>
            <a:r>
              <a:rPr lang="en-US" b="1" dirty="0" smtClean="0">
                <a:solidFill>
                  <a:srgbClr val="CC3300"/>
                </a:solidFill>
              </a:rPr>
              <a:t>difference</a:t>
            </a:r>
            <a:r>
              <a:rPr lang="en-US" dirty="0" smtClean="0"/>
              <a:t> between two distributions?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err="1" smtClean="0"/>
              <a:t>Kullback-Leibler</a:t>
            </a:r>
            <a:r>
              <a:rPr lang="en-US" dirty="0" smtClean="0"/>
              <a:t> divergence (or relative entropy):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D</a:t>
            </a:r>
            <a:r>
              <a:rPr lang="en-US" baseline="-25000" dirty="0" smtClean="0">
                <a:solidFill>
                  <a:srgbClr val="00B0F0"/>
                </a:solidFill>
              </a:rPr>
              <a:t>KL</a:t>
            </a:r>
            <a:r>
              <a:rPr lang="en-US" dirty="0" smtClean="0">
                <a:solidFill>
                  <a:srgbClr val="00B0F0"/>
                </a:solidFill>
              </a:rPr>
              <a:t>(p </a:t>
            </a:r>
            <a:r>
              <a:rPr lang="en-US" spc="-300" dirty="0" smtClean="0">
                <a:solidFill>
                  <a:srgbClr val="00B0F0"/>
                </a:solidFill>
              </a:rPr>
              <a:t>||</a:t>
            </a:r>
            <a:r>
              <a:rPr lang="en-US" dirty="0" smtClean="0">
                <a:solidFill>
                  <a:srgbClr val="00B0F0"/>
                </a:solidFill>
              </a:rPr>
              <a:t> q) = </a:t>
            </a:r>
            <a:r>
              <a:rPr lang="en-US" dirty="0" err="1" smtClean="0">
                <a:solidFill>
                  <a:srgbClr val="00B0F0"/>
                </a:solidFill>
              </a:rPr>
              <a:t>E</a:t>
            </a:r>
            <a:r>
              <a:rPr lang="en-US" baseline="-25000" dirty="0" err="1" smtClean="0">
                <a:solidFill>
                  <a:srgbClr val="00B0F0"/>
                </a:solidFill>
              </a:rPr>
              <a:t>p</a:t>
            </a:r>
            <a:r>
              <a:rPr lang="en-US" dirty="0" smtClean="0">
                <a:solidFill>
                  <a:srgbClr val="00B0F0"/>
                </a:solidFill>
              </a:rPr>
              <a:t>[ h(q) – h(p) ] = </a:t>
            </a:r>
            <a:r>
              <a:rPr lang="en-US" dirty="0" smtClean="0">
                <a:solidFill>
                  <a:srgbClr val="00B0F0"/>
                </a:solidFill>
                <a:latin typeface="Symbol" pitchFamily="18" charset="2"/>
              </a:rPr>
              <a:t>S</a:t>
            </a:r>
            <a:r>
              <a:rPr lang="en-US" baseline="-25000" dirty="0" smtClean="0">
                <a:solidFill>
                  <a:srgbClr val="00B0F0"/>
                </a:solidFill>
              </a:rPr>
              <a:t>i</a:t>
            </a:r>
            <a:r>
              <a:rPr lang="en-US" dirty="0" smtClean="0">
                <a:solidFill>
                  <a:srgbClr val="00B0F0"/>
                </a:solidFill>
              </a:rPr>
              <a:t> p</a:t>
            </a:r>
            <a:r>
              <a:rPr lang="en-US" baseline="-25000" dirty="0" smtClean="0">
                <a:solidFill>
                  <a:srgbClr val="00B0F0"/>
                </a:solidFill>
              </a:rPr>
              <a:t>i</a:t>
            </a:r>
            <a:r>
              <a:rPr lang="en-US" dirty="0" smtClean="0">
                <a:solidFill>
                  <a:srgbClr val="00B0F0"/>
                </a:solidFill>
              </a:rPr>
              <a:t> log</a:t>
            </a:r>
            <a:r>
              <a:rPr lang="en-US" baseline="-25000" dirty="0" smtClean="0">
                <a:solidFill>
                  <a:srgbClr val="00B0F0"/>
                </a:solidFill>
              </a:rPr>
              <a:t>2</a:t>
            </a:r>
            <a:r>
              <a:rPr lang="en-US" dirty="0" smtClean="0">
                <a:solidFill>
                  <a:srgbClr val="00B0F0"/>
                </a:solidFill>
              </a:rPr>
              <a:t>(p</a:t>
            </a:r>
            <a:r>
              <a:rPr lang="en-US" baseline="-25000" dirty="0" smtClean="0">
                <a:solidFill>
                  <a:srgbClr val="00B0F0"/>
                </a:solidFill>
              </a:rPr>
              <a:t>i</a:t>
            </a:r>
            <a:r>
              <a:rPr lang="en-US" dirty="0" smtClean="0">
                <a:solidFill>
                  <a:srgbClr val="00B0F0"/>
                </a:solidFill>
              </a:rPr>
              <a:t>/</a:t>
            </a:r>
            <a:r>
              <a:rPr lang="en-US" dirty="0" err="1" smtClean="0">
                <a:solidFill>
                  <a:srgbClr val="00B0F0"/>
                </a:solidFill>
              </a:rPr>
              <a:t>q</a:t>
            </a:r>
            <a:r>
              <a:rPr lang="en-US" baseline="-25000" dirty="0" err="1" smtClean="0">
                <a:solidFill>
                  <a:srgbClr val="00B0F0"/>
                </a:solidFill>
              </a:rPr>
              <a:t>i</a:t>
            </a:r>
            <a:r>
              <a:rPr lang="en-US" dirty="0" smtClean="0">
                <a:solidFill>
                  <a:srgbClr val="00B0F0"/>
                </a:solidFill>
              </a:rPr>
              <a:t>)</a:t>
            </a:r>
          </a:p>
          <a:p>
            <a:endParaRPr lang="en-US" dirty="0" smtClean="0"/>
          </a:p>
          <a:p>
            <a:r>
              <a:rPr lang="en-US" dirty="0" smtClean="0"/>
              <a:t>There are other measures:</a:t>
            </a:r>
          </a:p>
          <a:p>
            <a:pPr lvl="1"/>
            <a:r>
              <a:rPr lang="en-US" dirty="0" smtClean="0">
                <a:sym typeface="Symbol" pitchFamily="18" charset="2"/>
              </a:rPr>
              <a:t></a:t>
            </a:r>
            <a:r>
              <a:rPr lang="en-US" baseline="30000" dirty="0" smtClean="0">
                <a:sym typeface="Symbol" pitchFamily="18" charset="2"/>
              </a:rPr>
              <a:t>2</a:t>
            </a:r>
            <a:r>
              <a:rPr lang="en-US" dirty="0" smtClean="0">
                <a:sym typeface="Symbol" pitchFamily="18" charset="2"/>
              </a:rPr>
              <a:t>-distance, </a:t>
            </a:r>
            <a:r>
              <a:rPr lang="en-US" dirty="0" err="1" smtClean="0">
                <a:sym typeface="Symbol" pitchFamily="18" charset="2"/>
              </a:rPr>
              <a:t>variational</a:t>
            </a:r>
            <a:r>
              <a:rPr lang="en-US" dirty="0" smtClean="0">
                <a:sym typeface="Symbol" pitchFamily="18" charset="2"/>
              </a:rPr>
              <a:t> distance, f-divergences, …</a:t>
            </a:r>
          </a:p>
        </p:txBody>
      </p:sp>
      <p:sp>
        <p:nvSpPr>
          <p:cNvPr id="2" name="矩形 1"/>
          <p:cNvSpPr/>
          <p:nvPr/>
        </p:nvSpPr>
        <p:spPr>
          <a:xfrm>
            <a:off x="990600" y="50292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</a:rPr>
              <a:t>  KL</a:t>
            </a:r>
            <a:r>
              <a:rPr lang="zh-CN" altLang="en-US" dirty="0">
                <a:solidFill>
                  <a:srgbClr val="00B0F0"/>
                </a:solidFill>
              </a:rPr>
              <a:t>距离，是</a:t>
            </a:r>
            <a:r>
              <a:rPr lang="en-US" altLang="zh-CN" dirty="0" err="1">
                <a:solidFill>
                  <a:srgbClr val="00B0F0"/>
                </a:solidFill>
              </a:rPr>
              <a:t>Kullback-Leibler</a:t>
            </a:r>
            <a:r>
              <a:rPr lang="zh-CN" altLang="en-US" dirty="0">
                <a:solidFill>
                  <a:srgbClr val="00B0F0"/>
                </a:solidFill>
              </a:rPr>
              <a:t>差异（</a:t>
            </a:r>
            <a:r>
              <a:rPr lang="en-US" altLang="zh-CN" dirty="0" err="1">
                <a:solidFill>
                  <a:srgbClr val="00B0F0"/>
                </a:solidFill>
              </a:rPr>
              <a:t>Kullback-Leibler</a:t>
            </a:r>
            <a:r>
              <a:rPr lang="en-US" altLang="zh-CN" dirty="0">
                <a:solidFill>
                  <a:srgbClr val="00B0F0"/>
                </a:solidFill>
              </a:rPr>
              <a:t> Divergence</a:t>
            </a:r>
            <a:r>
              <a:rPr lang="zh-CN" altLang="en-US" dirty="0">
                <a:solidFill>
                  <a:srgbClr val="00B0F0"/>
                </a:solidFill>
              </a:rPr>
              <a:t>）的简称，也叫做</a:t>
            </a:r>
            <a:r>
              <a:rPr lang="zh-CN" altLang="en-US" dirty="0">
                <a:solidFill>
                  <a:srgbClr val="FF0000"/>
                </a:solidFill>
              </a:rPr>
              <a:t>相对熵</a:t>
            </a:r>
            <a:r>
              <a:rPr lang="zh-CN" altLang="en-US" dirty="0">
                <a:solidFill>
                  <a:srgbClr val="00B0F0"/>
                </a:solidFill>
              </a:rPr>
              <a:t>（</a:t>
            </a:r>
            <a:r>
              <a:rPr lang="en-US" altLang="zh-CN" dirty="0">
                <a:solidFill>
                  <a:srgbClr val="00B0F0"/>
                </a:solidFill>
              </a:rPr>
              <a:t>Relative Entropy</a:t>
            </a:r>
            <a:r>
              <a:rPr lang="zh-CN" altLang="en-US" dirty="0">
                <a:solidFill>
                  <a:srgbClr val="00B0F0"/>
                </a:solidFill>
              </a:rPr>
              <a:t>）。它衡量的是相同事件空间里的两个概率分布的差异情况。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157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err="1" smtClean="0"/>
              <a:t>Kullback-Leibler</a:t>
            </a:r>
            <a:r>
              <a:rPr lang="en-US" dirty="0" smtClean="0"/>
              <a:t> Divergence: Uncertainty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24000"/>
            <a:ext cx="8229600" cy="4343400"/>
          </a:xfrm>
        </p:spPr>
        <p:txBody>
          <a:bodyPr/>
          <a:lstStyle/>
          <a:p>
            <a:r>
              <a:rPr lang="en-US" dirty="0" smtClean="0"/>
              <a:t>KL-divergence captures the </a:t>
            </a:r>
            <a:r>
              <a:rPr lang="en-US" b="1" dirty="0" smtClean="0">
                <a:solidFill>
                  <a:srgbClr val="CC3300"/>
                </a:solidFill>
              </a:rPr>
              <a:t>additional uncertainty </a:t>
            </a:r>
            <a:r>
              <a:rPr lang="en-US" dirty="0" smtClean="0"/>
              <a:t>due to the belief that X has distribution q(X) when it’s distribution is p(X)</a:t>
            </a:r>
          </a:p>
          <a:p>
            <a:pPr lvl="1"/>
            <a:r>
              <a:rPr lang="en-US" dirty="0" smtClean="0"/>
              <a:t>Extra information needed to capture p(X) given q(X)</a:t>
            </a:r>
          </a:p>
          <a:p>
            <a:endParaRPr lang="en-US" dirty="0" smtClean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301875" y="3422650"/>
            <a:ext cx="1458913" cy="1285875"/>
            <a:chOff x="620" y="2304"/>
            <a:chExt cx="919" cy="810"/>
          </a:xfrm>
        </p:grpSpPr>
        <p:sp>
          <p:nvSpPr>
            <p:cNvPr id="15381" name="Rectangle 5"/>
            <p:cNvSpPr>
              <a:spLocks noChangeArrowheads="1"/>
            </p:cNvSpPr>
            <p:nvPr/>
          </p:nvSpPr>
          <p:spPr bwMode="auto">
            <a:xfrm>
              <a:off x="620" y="2712"/>
              <a:ext cx="95" cy="40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15382" name="Rectangle 6"/>
            <p:cNvSpPr>
              <a:spLocks noChangeArrowheads="1"/>
            </p:cNvSpPr>
            <p:nvPr/>
          </p:nvSpPr>
          <p:spPr bwMode="auto">
            <a:xfrm>
              <a:off x="1306" y="2719"/>
              <a:ext cx="95" cy="395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15383" name="Rectangle 7"/>
            <p:cNvSpPr>
              <a:spLocks noChangeArrowheads="1"/>
            </p:cNvSpPr>
            <p:nvPr/>
          </p:nvSpPr>
          <p:spPr bwMode="auto">
            <a:xfrm>
              <a:off x="757" y="2304"/>
              <a:ext cx="95" cy="81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15384" name="Rectangle 8"/>
            <p:cNvSpPr>
              <a:spLocks noChangeArrowheads="1"/>
            </p:cNvSpPr>
            <p:nvPr/>
          </p:nvSpPr>
          <p:spPr bwMode="auto">
            <a:xfrm>
              <a:off x="894" y="2902"/>
              <a:ext cx="95" cy="21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15385" name="Rectangle 9"/>
            <p:cNvSpPr>
              <a:spLocks noChangeArrowheads="1"/>
            </p:cNvSpPr>
            <p:nvPr/>
          </p:nvSpPr>
          <p:spPr bwMode="auto">
            <a:xfrm>
              <a:off x="1032" y="2705"/>
              <a:ext cx="95" cy="40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15386" name="Rectangle 10"/>
            <p:cNvSpPr>
              <a:spLocks noChangeArrowheads="1"/>
            </p:cNvSpPr>
            <p:nvPr/>
          </p:nvSpPr>
          <p:spPr bwMode="auto">
            <a:xfrm>
              <a:off x="1169" y="2304"/>
              <a:ext cx="95" cy="81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15387" name="Rectangle 11"/>
            <p:cNvSpPr>
              <a:spLocks noChangeArrowheads="1"/>
            </p:cNvSpPr>
            <p:nvPr/>
          </p:nvSpPr>
          <p:spPr bwMode="auto">
            <a:xfrm>
              <a:off x="1444" y="2880"/>
              <a:ext cx="95" cy="234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</p:grpSp>
      <p:sp>
        <p:nvSpPr>
          <p:cNvPr id="15369" name="Rectangle 16"/>
          <p:cNvSpPr>
            <a:spLocks noChangeArrowheads="1"/>
          </p:cNvSpPr>
          <p:nvPr/>
        </p:nvSpPr>
        <p:spPr bwMode="auto">
          <a:xfrm>
            <a:off x="6207125" y="4405313"/>
            <a:ext cx="139700" cy="30321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15371" name="Rectangle 18"/>
          <p:cNvSpPr>
            <a:spLocks noChangeArrowheads="1"/>
          </p:cNvSpPr>
          <p:nvPr/>
        </p:nvSpPr>
        <p:spPr bwMode="auto">
          <a:xfrm>
            <a:off x="5553075" y="4371975"/>
            <a:ext cx="150813" cy="3365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15372" name="Rectangle 19"/>
          <p:cNvSpPr>
            <a:spLocks noChangeArrowheads="1"/>
          </p:cNvSpPr>
          <p:nvPr/>
        </p:nvSpPr>
        <p:spPr bwMode="auto">
          <a:xfrm>
            <a:off x="5772150" y="4360863"/>
            <a:ext cx="139700" cy="34766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15373" name="Rectangle 20"/>
          <p:cNvSpPr>
            <a:spLocks noChangeArrowheads="1"/>
          </p:cNvSpPr>
          <p:nvPr/>
        </p:nvSpPr>
        <p:spPr bwMode="auto">
          <a:xfrm>
            <a:off x="5989638" y="2971800"/>
            <a:ext cx="150812" cy="173672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15374" name="Rectangle 21"/>
          <p:cNvSpPr>
            <a:spLocks noChangeArrowheads="1"/>
          </p:cNvSpPr>
          <p:nvPr/>
        </p:nvSpPr>
        <p:spPr bwMode="auto">
          <a:xfrm>
            <a:off x="6426200" y="4337050"/>
            <a:ext cx="150813" cy="37147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15376" name="Text Box 23"/>
          <p:cNvSpPr txBox="1">
            <a:spLocks noChangeArrowheads="1"/>
          </p:cNvSpPr>
          <p:nvPr/>
        </p:nvSpPr>
        <p:spPr bwMode="auto">
          <a:xfrm>
            <a:off x="1622425" y="4754563"/>
            <a:ext cx="264477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0" dirty="0" smtClean="0"/>
              <a:t>True distribution </a:t>
            </a:r>
            <a:endParaRPr lang="en-US" sz="2400" b="0" dirty="0"/>
          </a:p>
        </p:txBody>
      </p:sp>
      <p:sp>
        <p:nvSpPr>
          <p:cNvPr id="15377" name="Text Box 24"/>
          <p:cNvSpPr txBox="1">
            <a:spLocks noChangeArrowheads="1"/>
          </p:cNvSpPr>
          <p:nvPr/>
        </p:nvSpPr>
        <p:spPr bwMode="auto">
          <a:xfrm>
            <a:off x="4800600" y="4754563"/>
            <a:ext cx="23018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0" dirty="0" smtClean="0"/>
              <a:t>Belief</a:t>
            </a:r>
            <a:endParaRPr lang="en-US" sz="2400" b="0" dirty="0"/>
          </a:p>
        </p:txBody>
      </p:sp>
      <p:sp>
        <p:nvSpPr>
          <p:cNvPr id="15378" name="Freeform 25"/>
          <p:cNvSpPr>
            <a:spLocks/>
          </p:cNvSpPr>
          <p:nvPr/>
        </p:nvSpPr>
        <p:spPr bwMode="auto">
          <a:xfrm>
            <a:off x="2971801" y="5181600"/>
            <a:ext cx="3048000" cy="307777"/>
          </a:xfrm>
          <a:custGeom>
            <a:avLst/>
            <a:gdLst>
              <a:gd name="T0" fmla="*/ 0 w 3726"/>
              <a:gd name="T1" fmla="*/ 2147483647 h 507"/>
              <a:gd name="T2" fmla="*/ 2147483647 w 3726"/>
              <a:gd name="T3" fmla="*/ 2147483647 h 507"/>
              <a:gd name="T4" fmla="*/ 2147483647 w 3726"/>
              <a:gd name="T5" fmla="*/ 0 h 507"/>
              <a:gd name="T6" fmla="*/ 0 60000 65536"/>
              <a:gd name="T7" fmla="*/ 0 60000 65536"/>
              <a:gd name="T8" fmla="*/ 0 60000 65536"/>
              <a:gd name="T9" fmla="*/ 0 w 3726"/>
              <a:gd name="T10" fmla="*/ 0 h 507"/>
              <a:gd name="T11" fmla="*/ 3726 w 3726"/>
              <a:gd name="T12" fmla="*/ 507 h 50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26" h="507">
                <a:moveTo>
                  <a:pt x="0" y="66"/>
                </a:moveTo>
                <a:cubicBezTo>
                  <a:pt x="634" y="286"/>
                  <a:pt x="1268" y="507"/>
                  <a:pt x="1889" y="496"/>
                </a:cubicBezTo>
                <a:cubicBezTo>
                  <a:pt x="2510" y="485"/>
                  <a:pt x="3118" y="242"/>
                  <a:pt x="3726" y="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 type="triangle" w="med" len="med"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415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err="1" smtClean="0"/>
              <a:t>Kullback-Leibler</a:t>
            </a:r>
            <a:r>
              <a:rPr lang="en-US" dirty="0" smtClean="0"/>
              <a:t> Divergence: Properties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24000"/>
            <a:ext cx="8229600" cy="4343400"/>
          </a:xfrm>
        </p:spPr>
        <p:txBody>
          <a:bodyPr/>
          <a:lstStyle/>
          <a:p>
            <a:r>
              <a:rPr lang="en-US" dirty="0" smtClean="0"/>
              <a:t>D</a:t>
            </a:r>
            <a:r>
              <a:rPr lang="en-US" baseline="-25000" dirty="0" smtClean="0"/>
              <a:t>KL</a:t>
            </a:r>
            <a:r>
              <a:rPr lang="en-US" dirty="0" smtClean="0"/>
              <a:t>(p </a:t>
            </a:r>
            <a:r>
              <a:rPr lang="en-US" spc="-300" dirty="0" smtClean="0"/>
              <a:t>||</a:t>
            </a:r>
            <a:r>
              <a:rPr lang="en-US" dirty="0" smtClean="0"/>
              <a:t> q) = </a:t>
            </a:r>
            <a:r>
              <a:rPr lang="en-US" dirty="0" err="1" smtClean="0"/>
              <a:t>E</a:t>
            </a:r>
            <a:r>
              <a:rPr lang="en-US" baseline="-25000" dirty="0" err="1" smtClean="0"/>
              <a:t>p</a:t>
            </a:r>
            <a:r>
              <a:rPr lang="en-US" dirty="0" smtClean="0"/>
              <a:t>[ h(q) – h(p) ] = </a:t>
            </a: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i</a:t>
            </a:r>
            <a:r>
              <a:rPr lang="en-US" dirty="0" smtClean="0"/>
              <a:t> p</a:t>
            </a:r>
            <a:r>
              <a:rPr lang="en-US" baseline="-25000" dirty="0" smtClean="0"/>
              <a:t>i</a:t>
            </a:r>
            <a:r>
              <a:rPr lang="en-US" dirty="0" smtClean="0"/>
              <a:t> log</a:t>
            </a:r>
            <a:r>
              <a:rPr lang="en-US" baseline="-25000" dirty="0" smtClean="0"/>
              <a:t>2</a:t>
            </a:r>
            <a:r>
              <a:rPr lang="en-US" dirty="0" smtClean="0"/>
              <a:t>(p</a:t>
            </a:r>
            <a:r>
              <a:rPr lang="en-US" baseline="-25000" dirty="0" smtClean="0"/>
              <a:t>i</a:t>
            </a:r>
            <a:r>
              <a:rPr lang="en-US" dirty="0" smtClean="0"/>
              <a:t>/</a:t>
            </a:r>
            <a:r>
              <a:rPr lang="en-US" dirty="0" err="1" smtClean="0"/>
              <a:t>q</a:t>
            </a:r>
            <a:r>
              <a:rPr lang="en-US" baseline="-25000" dirty="0" err="1" smtClean="0"/>
              <a:t>i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smtClean="0"/>
              <a:t>Properties:</a:t>
            </a:r>
          </a:p>
          <a:p>
            <a:pPr lvl="1"/>
            <a:r>
              <a:rPr lang="en-US" dirty="0" smtClean="0"/>
              <a:t>D</a:t>
            </a:r>
            <a:r>
              <a:rPr lang="en-US" baseline="-25000" dirty="0" smtClean="0"/>
              <a:t>KL</a:t>
            </a:r>
            <a:r>
              <a:rPr lang="en-US" dirty="0" smtClean="0"/>
              <a:t>(p </a:t>
            </a:r>
            <a:r>
              <a:rPr lang="en-US" spc="-300" dirty="0" smtClean="0"/>
              <a:t>||</a:t>
            </a:r>
            <a:r>
              <a:rPr lang="en-US" dirty="0" smtClean="0"/>
              <a:t> q) ≥ 0; not obvious since log</a:t>
            </a:r>
            <a:r>
              <a:rPr lang="en-US" baseline="-25000" dirty="0" smtClean="0"/>
              <a:t>2</a:t>
            </a:r>
            <a:r>
              <a:rPr lang="en-US" dirty="0" smtClean="0"/>
              <a:t>(p</a:t>
            </a:r>
            <a:r>
              <a:rPr lang="en-US" baseline="-25000" dirty="0" smtClean="0"/>
              <a:t>i</a:t>
            </a:r>
            <a:r>
              <a:rPr lang="en-US" dirty="0" smtClean="0"/>
              <a:t>/</a:t>
            </a:r>
            <a:r>
              <a:rPr lang="en-US" dirty="0" err="1" smtClean="0"/>
              <a:t>q</a:t>
            </a:r>
            <a:r>
              <a:rPr lang="en-US" baseline="-25000" dirty="0" err="1" smtClean="0"/>
              <a:t>i</a:t>
            </a:r>
            <a:r>
              <a:rPr lang="en-US" dirty="0" smtClean="0"/>
              <a:t>) can be negative</a:t>
            </a:r>
          </a:p>
          <a:p>
            <a:pPr lvl="1"/>
            <a:r>
              <a:rPr lang="en-US" dirty="0" smtClean="0"/>
              <a:t>Is </a:t>
            </a:r>
            <a:r>
              <a:rPr lang="en-US" dirty="0" smtClean="0">
                <a:solidFill>
                  <a:srgbClr val="00B0F0"/>
                </a:solidFill>
              </a:rPr>
              <a:t>asymmetric</a:t>
            </a:r>
            <a:r>
              <a:rPr lang="en-US" dirty="0" smtClean="0"/>
              <a:t>! D</a:t>
            </a:r>
            <a:r>
              <a:rPr lang="en-US" baseline="-25000" dirty="0" smtClean="0"/>
              <a:t>KL</a:t>
            </a:r>
            <a:r>
              <a:rPr lang="en-US" dirty="0" smtClean="0"/>
              <a:t>(p </a:t>
            </a:r>
            <a:r>
              <a:rPr lang="en-US" spc="-300" dirty="0" smtClean="0"/>
              <a:t>||</a:t>
            </a:r>
            <a:r>
              <a:rPr lang="en-US" dirty="0" smtClean="0"/>
              <a:t> q) != D</a:t>
            </a:r>
            <a:r>
              <a:rPr lang="en-US" baseline="-25000" dirty="0" smtClean="0"/>
              <a:t>KL</a:t>
            </a:r>
            <a:r>
              <a:rPr lang="en-US" dirty="0" smtClean="0"/>
              <a:t>(q </a:t>
            </a:r>
            <a:r>
              <a:rPr lang="en-US" spc="-300" dirty="0" smtClean="0"/>
              <a:t>||</a:t>
            </a:r>
            <a:r>
              <a:rPr lang="en-US" dirty="0" smtClean="0"/>
              <a:t> p) </a:t>
            </a:r>
          </a:p>
          <a:p>
            <a:pPr lvl="1"/>
            <a:r>
              <a:rPr lang="en-US" dirty="0" smtClean="0"/>
              <a:t>Is not a metric (does not satisfy triangle inequality)</a:t>
            </a:r>
          </a:p>
          <a:p>
            <a:pPr lvl="1"/>
            <a:r>
              <a:rPr lang="en-US" dirty="0" smtClean="0"/>
              <a:t>I(X;Y) = D</a:t>
            </a:r>
            <a:r>
              <a:rPr lang="en-US" baseline="-25000" dirty="0" smtClean="0"/>
              <a:t>KL</a:t>
            </a:r>
            <a:r>
              <a:rPr lang="en-US" dirty="0" smtClean="0"/>
              <a:t>(p(X,Y) </a:t>
            </a:r>
            <a:r>
              <a:rPr lang="en-US" spc="-300" dirty="0" smtClean="0"/>
              <a:t>||</a:t>
            </a:r>
            <a:r>
              <a:rPr lang="en-US" dirty="0" smtClean="0"/>
              <a:t> p(X)*p(Y))</a:t>
            </a:r>
          </a:p>
          <a:p>
            <a:endParaRPr lang="en-US" dirty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414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smtClean="0"/>
              <a:t>Information Theory: Summary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343400"/>
          </a:xfrm>
        </p:spPr>
        <p:txBody>
          <a:bodyPr/>
          <a:lstStyle/>
          <a:p>
            <a:r>
              <a:rPr lang="zh-CN" altLang="en-US" dirty="0" smtClean="0"/>
              <a:t>用离散分布描述数据</a:t>
            </a:r>
            <a:endParaRPr lang="en-US" altLang="zh-CN" dirty="0" smtClean="0"/>
          </a:p>
          <a:p>
            <a:endParaRPr lang="en-US" dirty="0" smtClean="0"/>
          </a:p>
          <a:p>
            <a:r>
              <a:rPr lang="en-US" dirty="0" smtClean="0"/>
              <a:t>Entropy = </a:t>
            </a:r>
            <a:r>
              <a:rPr lang="en-US" b="1" dirty="0" smtClean="0">
                <a:solidFill>
                  <a:srgbClr val="CC3300"/>
                </a:solidFill>
              </a:rPr>
              <a:t>uncertainty</a:t>
            </a:r>
            <a:r>
              <a:rPr lang="en-US" dirty="0" smtClean="0"/>
              <a:t> or </a:t>
            </a:r>
            <a:r>
              <a:rPr lang="en-US" b="1" dirty="0" smtClean="0">
                <a:solidFill>
                  <a:srgbClr val="CC3300"/>
                </a:solidFill>
              </a:rPr>
              <a:t>information content</a:t>
            </a:r>
            <a:r>
              <a:rPr lang="en-US" dirty="0" smtClean="0"/>
              <a:t> in a distribution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Mutual information </a:t>
            </a:r>
            <a:r>
              <a:rPr lang="en-US" dirty="0" smtClean="0"/>
              <a:t>and conditional entropy capture </a:t>
            </a:r>
            <a:r>
              <a:rPr lang="en-US" b="1" dirty="0" smtClean="0">
                <a:solidFill>
                  <a:srgbClr val="CC3300"/>
                </a:solidFill>
              </a:rPr>
              <a:t>linkage</a:t>
            </a:r>
            <a:r>
              <a:rPr lang="en-US" dirty="0" smtClean="0"/>
              <a:t> between variables in a joint distribution</a:t>
            </a:r>
          </a:p>
          <a:p>
            <a:endParaRPr lang="en-US" dirty="0" smtClean="0"/>
          </a:p>
          <a:p>
            <a:r>
              <a:rPr lang="en-US" altLang="zh-CN" dirty="0" err="1"/>
              <a:t>Kullback-Leibler</a:t>
            </a:r>
            <a:r>
              <a:rPr lang="en-US" altLang="zh-CN" dirty="0"/>
              <a:t> divergence = </a:t>
            </a:r>
            <a:r>
              <a:rPr lang="en-US" altLang="zh-CN" b="1" dirty="0">
                <a:solidFill>
                  <a:srgbClr val="CC3300"/>
                </a:solidFill>
              </a:rPr>
              <a:t>difference</a:t>
            </a:r>
            <a:r>
              <a:rPr lang="en-US" altLang="zh-CN" dirty="0"/>
              <a:t> between distributions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Tutorial Outline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Introduction to Information Theory</a:t>
            </a:r>
          </a:p>
          <a:p>
            <a:pPr eaLnBrk="1" hangingPunct="1">
              <a:buNone/>
            </a:pPr>
            <a:endParaRPr lang="en-US" dirty="0" smtClean="0"/>
          </a:p>
          <a:p>
            <a:pPr eaLnBrk="1" hangingPunct="1"/>
            <a:r>
              <a:rPr lang="en-US" b="1" dirty="0" smtClean="0">
                <a:solidFill>
                  <a:srgbClr val="CC3300"/>
                </a:solidFill>
              </a:rPr>
              <a:t>Application: Data </a:t>
            </a:r>
            <a:r>
              <a:rPr lang="en-US" b="1" dirty="0" err="1" smtClean="0">
                <a:solidFill>
                  <a:srgbClr val="CC3300"/>
                </a:solidFill>
              </a:rPr>
              <a:t>Anonymization</a:t>
            </a:r>
            <a:endParaRPr lang="en-US" b="1" dirty="0" smtClean="0">
              <a:solidFill>
                <a:srgbClr val="CC3300"/>
              </a:solidFill>
            </a:endParaRPr>
          </a:p>
          <a:p>
            <a:pPr marL="0" indent="0" eaLnBrk="1" hangingPunct="1"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Application: Copy Detection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Outline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Motivation</a:t>
            </a:r>
          </a:p>
          <a:p>
            <a:endParaRPr lang="en-US" dirty="0" smtClean="0">
              <a:sym typeface="Wingdings" pitchFamily="2" charset="2"/>
            </a:endParaRPr>
          </a:p>
          <a:p>
            <a:pPr marL="342900" lvl="1" indent="-342900">
              <a:buSzTx/>
              <a:buFont typeface="Symbol" pitchFamily="18" charset="2"/>
              <a:buChar char="¨"/>
            </a:pPr>
            <a:r>
              <a:rPr lang="en-US" sz="2400" dirty="0" smtClean="0"/>
              <a:t>Analysis of privacy loss using information theory</a:t>
            </a:r>
            <a:endParaRPr lang="en-US" sz="2400" dirty="0" smtClean="0">
              <a:sym typeface="Wingdings" pitchFamily="2" charset="2"/>
            </a:endParaRPr>
          </a:p>
          <a:p>
            <a:pPr lvl="1">
              <a:buNone/>
            </a:pPr>
            <a:endParaRPr lang="en-US" sz="2400" dirty="0" smtClean="0"/>
          </a:p>
          <a:p>
            <a:r>
              <a:rPr lang="en-US" dirty="0" err="1" smtClean="0"/>
              <a:t>Anonymization</a:t>
            </a:r>
            <a:r>
              <a:rPr lang="en-US" dirty="0" smtClean="0"/>
              <a:t>: a history of attacks and defenses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In tabular data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In graph data</a:t>
            </a:r>
          </a:p>
          <a:p>
            <a:endParaRPr 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57200" y="6096000"/>
            <a:ext cx="2133600" cy="457200"/>
          </a:xfrm>
        </p:spPr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4E6E18F9-1B7C-4237-926B-9AB41553EC3B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sz="1200" kern="1200" dirty="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pPr eaLnBrk="1" hangingPunct="1"/>
            <a:r>
              <a:rPr lang="en-US" smtClean="0"/>
              <a:t>Why Anonymize?</a:t>
            </a:r>
          </a:p>
        </p:txBody>
      </p:sp>
      <p:sp>
        <p:nvSpPr>
          <p:cNvPr id="5662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524000"/>
            <a:ext cx="8458200" cy="4343400"/>
          </a:xfrm>
        </p:spPr>
        <p:txBody>
          <a:bodyPr/>
          <a:lstStyle/>
          <a:p>
            <a:pPr eaLnBrk="1" hangingPunct="1"/>
            <a:r>
              <a:rPr lang="en-US" dirty="0" smtClean="0"/>
              <a:t>For </a:t>
            </a:r>
            <a:r>
              <a:rPr lang="en-US" b="1" dirty="0" smtClean="0">
                <a:solidFill>
                  <a:srgbClr val="CC3300"/>
                </a:solidFill>
              </a:rPr>
              <a:t>Data Sharing</a:t>
            </a:r>
          </a:p>
          <a:p>
            <a:pPr lvl="1" eaLnBrk="1" hangingPunct="1"/>
            <a:r>
              <a:rPr lang="en-US" dirty="0" smtClean="0"/>
              <a:t>Share real(</a:t>
            </a:r>
            <a:r>
              <a:rPr lang="en-US" dirty="0" err="1" smtClean="0"/>
              <a:t>istic</a:t>
            </a:r>
            <a:r>
              <a:rPr lang="en-US" dirty="0" smtClean="0"/>
              <a:t>) data without compromising privacy of individuals</a:t>
            </a:r>
          </a:p>
          <a:p>
            <a:pPr lvl="1" eaLnBrk="1" hangingPunct="1"/>
            <a:r>
              <a:rPr lang="en-US" dirty="0" smtClean="0"/>
              <a:t>Allows third-parties to try new analysis and mining techniques</a:t>
            </a:r>
          </a:p>
          <a:p>
            <a:pPr lvl="1" eaLnBrk="1" hangingPunct="1"/>
            <a:endParaRPr lang="en-US" dirty="0" smtClean="0"/>
          </a:p>
          <a:p>
            <a:pPr eaLnBrk="1" hangingPunct="1"/>
            <a:r>
              <a:rPr lang="en-US" dirty="0" smtClean="0"/>
              <a:t>For </a:t>
            </a:r>
            <a:r>
              <a:rPr lang="en-US" b="1" dirty="0" smtClean="0">
                <a:solidFill>
                  <a:srgbClr val="CC3300"/>
                </a:solidFill>
              </a:rPr>
              <a:t>Data Retention and Usage</a:t>
            </a:r>
          </a:p>
          <a:p>
            <a:pPr lvl="1" eaLnBrk="1" hangingPunct="1"/>
            <a:r>
              <a:rPr lang="en-US" dirty="0" smtClean="0"/>
              <a:t>Various requirements prevent companies from retaining detailed customer information indefinitely </a:t>
            </a:r>
          </a:p>
          <a:p>
            <a:pPr lvl="1" eaLnBrk="1" hangingPunct="1"/>
            <a:r>
              <a:rPr lang="en-US" dirty="0" smtClean="0"/>
              <a:t>E.g. Google progressively </a:t>
            </a:r>
            <a:r>
              <a:rPr lang="en-US" dirty="0" err="1" smtClean="0"/>
              <a:t>anonymizes</a:t>
            </a:r>
            <a:r>
              <a:rPr lang="en-US" dirty="0" smtClean="0"/>
              <a:t> IP addresses in search logs</a:t>
            </a:r>
          </a:p>
          <a:p>
            <a:pPr lvl="1" eaLnBrk="1" hangingPunct="1"/>
            <a:r>
              <a:rPr lang="en-US" dirty="0" smtClean="0"/>
              <a:t>Internal sharing across departments (e.g. billing </a:t>
            </a:r>
            <a:r>
              <a:rPr lang="en-US" dirty="0" smtClean="0">
                <a:latin typeface="Symbol" pitchFamily="18" charset="2"/>
                <a:sym typeface="Symbol" pitchFamily="18" charset="2"/>
              </a:rPr>
              <a:t></a:t>
            </a:r>
            <a:r>
              <a:rPr lang="en-US" dirty="0" smtClean="0"/>
              <a:t> marketing)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6275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pPr eaLnBrk="1" hangingPunct="1"/>
            <a:r>
              <a:rPr lang="en-US" smtClean="0"/>
              <a:t>Three Abstract Examples</a:t>
            </a:r>
          </a:p>
        </p:txBody>
      </p:sp>
      <p:sp>
        <p:nvSpPr>
          <p:cNvPr id="5734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24000"/>
            <a:ext cx="8229600" cy="4343400"/>
          </a:xfrm>
        </p:spPr>
        <p:txBody>
          <a:bodyPr/>
          <a:lstStyle/>
          <a:p>
            <a:pPr eaLnBrk="1" hangingPunct="1"/>
            <a:r>
              <a:rPr lang="en-US" dirty="0" smtClean="0"/>
              <a:t>“</a:t>
            </a:r>
            <a:r>
              <a:rPr lang="en-US" dirty="0" smtClean="0">
                <a:solidFill>
                  <a:srgbClr val="CC3300"/>
                </a:solidFill>
              </a:rPr>
              <a:t>Census</a:t>
            </a:r>
            <a:r>
              <a:rPr lang="en-US" dirty="0" smtClean="0"/>
              <a:t>” data recording incomes and demographics</a:t>
            </a:r>
          </a:p>
          <a:p>
            <a:pPr lvl="1" eaLnBrk="1" hangingPunct="1"/>
            <a:r>
              <a:rPr lang="en-US" dirty="0" smtClean="0"/>
              <a:t>Schema: </a:t>
            </a:r>
            <a:r>
              <a:rPr lang="en-US" b="1" dirty="0" smtClean="0">
                <a:solidFill>
                  <a:schemeClr val="bg2"/>
                </a:solidFill>
                <a:latin typeface="Arial Narrow" pitchFamily="34" charset="0"/>
              </a:rPr>
              <a:t>(SSN, DOB, Sex, ZIP, Salary)</a:t>
            </a:r>
          </a:p>
          <a:p>
            <a:pPr lvl="1" eaLnBrk="1" hangingPunct="1"/>
            <a:r>
              <a:rPr lang="en-US" dirty="0" smtClean="0"/>
              <a:t>Tabular data—best represented as a table</a:t>
            </a:r>
          </a:p>
          <a:p>
            <a:pPr lvl="1" eaLnBrk="1" hangingPunct="1"/>
            <a:endParaRPr lang="en-US" dirty="0" smtClean="0"/>
          </a:p>
          <a:p>
            <a:pPr eaLnBrk="1" hangingPunct="1"/>
            <a:r>
              <a:rPr lang="en-US" dirty="0" smtClean="0"/>
              <a:t>“</a:t>
            </a:r>
            <a:r>
              <a:rPr lang="en-US" dirty="0" smtClean="0">
                <a:solidFill>
                  <a:srgbClr val="CC3300"/>
                </a:solidFill>
              </a:rPr>
              <a:t>Video</a:t>
            </a:r>
            <a:r>
              <a:rPr lang="en-US" dirty="0" smtClean="0"/>
              <a:t>” data recording movies viewed</a:t>
            </a:r>
          </a:p>
          <a:p>
            <a:pPr lvl="1" eaLnBrk="1" hangingPunct="1"/>
            <a:r>
              <a:rPr lang="en-US" dirty="0" smtClean="0"/>
              <a:t>Schema: </a:t>
            </a:r>
            <a:r>
              <a:rPr lang="en-US" b="1" dirty="0" smtClean="0">
                <a:solidFill>
                  <a:schemeClr val="bg2"/>
                </a:solidFill>
                <a:latin typeface="Arial Narrow" pitchFamily="34" charset="0"/>
              </a:rPr>
              <a:t>(</a:t>
            </a:r>
            <a:r>
              <a:rPr lang="en-US" b="1" dirty="0" err="1" smtClean="0">
                <a:solidFill>
                  <a:schemeClr val="bg2"/>
                </a:solidFill>
                <a:latin typeface="Arial Narrow" pitchFamily="34" charset="0"/>
              </a:rPr>
              <a:t>Uid</a:t>
            </a:r>
            <a:r>
              <a:rPr lang="en-US" b="1" dirty="0" smtClean="0">
                <a:solidFill>
                  <a:schemeClr val="bg2"/>
                </a:solidFill>
                <a:latin typeface="Arial Narrow" pitchFamily="34" charset="0"/>
              </a:rPr>
              <a:t>, DOB, Sex, ZIP), (</a:t>
            </a:r>
            <a:r>
              <a:rPr lang="en-US" b="1" dirty="0" err="1" smtClean="0">
                <a:solidFill>
                  <a:schemeClr val="bg2"/>
                </a:solidFill>
                <a:latin typeface="Arial Narrow" pitchFamily="34" charset="0"/>
              </a:rPr>
              <a:t>Vid</a:t>
            </a:r>
            <a:r>
              <a:rPr lang="en-US" b="1" dirty="0" smtClean="0">
                <a:solidFill>
                  <a:schemeClr val="bg2"/>
                </a:solidFill>
                <a:latin typeface="Arial Narrow" pitchFamily="34" charset="0"/>
              </a:rPr>
              <a:t>, title, genre), (</a:t>
            </a:r>
            <a:r>
              <a:rPr lang="en-US" b="1" dirty="0" err="1" smtClean="0">
                <a:solidFill>
                  <a:schemeClr val="bg2"/>
                </a:solidFill>
                <a:latin typeface="Arial Narrow" pitchFamily="34" charset="0"/>
              </a:rPr>
              <a:t>Uid</a:t>
            </a:r>
            <a:r>
              <a:rPr lang="en-US" b="1" dirty="0" smtClean="0">
                <a:solidFill>
                  <a:schemeClr val="bg2"/>
                </a:solidFill>
                <a:latin typeface="Arial Narrow" pitchFamily="34" charset="0"/>
              </a:rPr>
              <a:t>, </a:t>
            </a:r>
            <a:r>
              <a:rPr lang="en-US" b="1" dirty="0" err="1" smtClean="0">
                <a:solidFill>
                  <a:schemeClr val="bg2"/>
                </a:solidFill>
                <a:latin typeface="Arial Narrow" pitchFamily="34" charset="0"/>
              </a:rPr>
              <a:t>Vid</a:t>
            </a:r>
            <a:r>
              <a:rPr lang="en-US" b="1" dirty="0" smtClean="0">
                <a:solidFill>
                  <a:schemeClr val="bg2"/>
                </a:solidFill>
                <a:latin typeface="Arial Narrow" pitchFamily="34" charset="0"/>
              </a:rPr>
              <a:t>)</a:t>
            </a:r>
          </a:p>
          <a:p>
            <a:pPr lvl="1" eaLnBrk="1" hangingPunct="1"/>
            <a:r>
              <a:rPr lang="en-US" dirty="0" smtClean="0"/>
              <a:t>Graph data—graph properties should be retained</a:t>
            </a:r>
          </a:p>
          <a:p>
            <a:pPr lvl="1" eaLnBrk="1" hangingPunct="1"/>
            <a:endParaRPr lang="en-US" dirty="0" smtClean="0"/>
          </a:p>
          <a:p>
            <a:pPr eaLnBrk="1" hangingPunct="1"/>
            <a:r>
              <a:rPr lang="en-US" dirty="0" smtClean="0"/>
              <a:t>“</a:t>
            </a:r>
            <a:r>
              <a:rPr lang="en-US" dirty="0" smtClean="0">
                <a:solidFill>
                  <a:srgbClr val="CC3300"/>
                </a:solidFill>
              </a:rPr>
              <a:t>Search</a:t>
            </a:r>
            <a:r>
              <a:rPr lang="en-US" dirty="0" smtClean="0"/>
              <a:t>” data recording web searches</a:t>
            </a:r>
          </a:p>
          <a:p>
            <a:pPr lvl="1" eaLnBrk="1" hangingPunct="1"/>
            <a:r>
              <a:rPr lang="en-US" dirty="0" smtClean="0"/>
              <a:t>Schema: </a:t>
            </a:r>
            <a:r>
              <a:rPr lang="en-US" b="1" dirty="0" smtClean="0">
                <a:solidFill>
                  <a:schemeClr val="bg2"/>
                </a:solidFill>
                <a:latin typeface="Arial Narrow" pitchFamily="34" charset="0"/>
              </a:rPr>
              <a:t>(</a:t>
            </a:r>
            <a:r>
              <a:rPr lang="en-US" b="1" dirty="0" err="1" smtClean="0">
                <a:solidFill>
                  <a:schemeClr val="bg2"/>
                </a:solidFill>
                <a:latin typeface="Arial Narrow" pitchFamily="34" charset="0"/>
              </a:rPr>
              <a:t>Uid</a:t>
            </a:r>
            <a:r>
              <a:rPr lang="en-US" b="1" dirty="0" smtClean="0">
                <a:solidFill>
                  <a:schemeClr val="bg2"/>
                </a:solidFill>
                <a:latin typeface="Arial Narrow" pitchFamily="34" charset="0"/>
              </a:rPr>
              <a:t>, Kw1, Kw2, …)</a:t>
            </a:r>
          </a:p>
          <a:p>
            <a:pPr lvl="1" eaLnBrk="1" hangingPunct="1"/>
            <a:r>
              <a:rPr lang="en-US" dirty="0" smtClean="0"/>
              <a:t>Set data—each user has different set of keywords</a:t>
            </a:r>
          </a:p>
        </p:txBody>
      </p:sp>
      <p:pic>
        <p:nvPicPr>
          <p:cNvPr id="5734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9050" y="1309687"/>
            <a:ext cx="1504950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4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400" y="4627562"/>
            <a:ext cx="1752600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4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0" y="3201988"/>
            <a:ext cx="1600200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4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Tutorial Outline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rgbClr val="CC3300"/>
                </a:solidFill>
              </a:rPr>
              <a:t>Introduction to Information Theory</a:t>
            </a:r>
          </a:p>
          <a:p>
            <a:pPr eaLnBrk="1" hangingPunct="1">
              <a:buNone/>
            </a:pPr>
            <a:endParaRPr lang="en-US" dirty="0" smtClean="0"/>
          </a:p>
          <a:p>
            <a:pPr eaLnBrk="1" hangingPunct="1"/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Application: Data </a:t>
            </a:r>
            <a:r>
              <a:rPr lang="en-US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Anonymization</a:t>
            </a:r>
            <a:endParaRPr lang="en-US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buNone/>
            </a:pPr>
            <a:endParaRPr lang="en-US" b="1" dirty="0" smtClean="0">
              <a:solidFill>
                <a:srgbClr val="CC3300"/>
              </a:solidFill>
            </a:endParaRPr>
          </a:p>
          <a:p>
            <a:pPr eaLnBrk="1" hangingPunct="1"/>
            <a:r>
              <a:rPr lang="en-US" altLang="zh-CN" dirty="0">
                <a:solidFill>
                  <a:schemeClr val="bg2">
                    <a:lumMod val="60000"/>
                    <a:lumOff val="40000"/>
                  </a:schemeClr>
                </a:solidFill>
              </a:rPr>
              <a:t>Application: Copy Detection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altLang="zh-CN" dirty="0"/>
              <a:t>Application: Database Design</a:t>
            </a:r>
            <a:endParaRPr lang="en-US" altLang="zh-CN" b="1" dirty="0">
              <a:solidFill>
                <a:schemeClr val="bg2"/>
              </a:solidFill>
            </a:endParaRPr>
          </a:p>
          <a:p>
            <a:pPr eaLnBrk="1" hangingPunct="1">
              <a:buNone/>
            </a:pPr>
            <a:endParaRPr lang="en-US" altLang="zh-CN" dirty="0"/>
          </a:p>
          <a:p>
            <a:pPr eaLnBrk="1" hangingPunct="1"/>
            <a:r>
              <a:rPr lang="en-US" altLang="zh-CN" dirty="0"/>
              <a:t>Application: Data </a:t>
            </a:r>
            <a:r>
              <a:rPr lang="en-US" altLang="zh-CN" dirty="0" smtClean="0"/>
              <a:t>Integration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pPr eaLnBrk="1" hangingPunct="1"/>
            <a:r>
              <a:rPr lang="en-US" smtClean="0"/>
              <a:t>Models of Anonymization</a:t>
            </a:r>
          </a:p>
        </p:txBody>
      </p:sp>
      <p:sp>
        <p:nvSpPr>
          <p:cNvPr id="5744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1524000"/>
            <a:ext cx="8382000" cy="46482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rgbClr val="CC3300"/>
                </a:solidFill>
              </a:rPr>
              <a:t>Interactive</a:t>
            </a:r>
            <a:r>
              <a:rPr lang="en-US" dirty="0" smtClean="0">
                <a:solidFill>
                  <a:srgbClr val="CC3300"/>
                </a:solidFill>
              </a:rPr>
              <a:t> </a:t>
            </a:r>
            <a:r>
              <a:rPr lang="en-US" dirty="0" smtClean="0"/>
              <a:t>model (akin to statistical databases)</a:t>
            </a:r>
          </a:p>
          <a:p>
            <a:pPr lvl="1" eaLnBrk="1" hangingPunct="1"/>
            <a:r>
              <a:rPr lang="en-US" dirty="0" smtClean="0"/>
              <a:t>Data owner acts as “gatekeeper” to data</a:t>
            </a:r>
          </a:p>
          <a:p>
            <a:pPr lvl="1" eaLnBrk="1" hangingPunct="1"/>
            <a:r>
              <a:rPr lang="en-US" dirty="0" smtClean="0"/>
              <a:t>Researchers pose queries in some agreed language</a:t>
            </a:r>
          </a:p>
          <a:p>
            <a:pPr lvl="1" eaLnBrk="1" hangingPunct="1"/>
            <a:r>
              <a:rPr lang="en-US" dirty="0" smtClean="0"/>
              <a:t>Gatekeeper gives an (</a:t>
            </a:r>
            <a:r>
              <a:rPr lang="en-US" dirty="0" err="1" smtClean="0"/>
              <a:t>anonymized</a:t>
            </a:r>
            <a:r>
              <a:rPr lang="en-US" dirty="0" smtClean="0"/>
              <a:t>) answer, or refuses to answer</a:t>
            </a:r>
          </a:p>
          <a:p>
            <a:pPr eaLnBrk="1" hangingPunct="1"/>
            <a:endParaRPr lang="en-US" dirty="0" smtClean="0">
              <a:solidFill>
                <a:srgbClr val="CC3300"/>
              </a:solidFill>
            </a:endParaRPr>
          </a:p>
          <a:p>
            <a:pPr eaLnBrk="1" hangingPunct="1"/>
            <a:r>
              <a:rPr lang="en-US" b="1" dirty="0" smtClean="0">
                <a:solidFill>
                  <a:srgbClr val="CC3300"/>
                </a:solidFill>
              </a:rPr>
              <a:t>Offline</a:t>
            </a:r>
            <a:r>
              <a:rPr lang="en-US" dirty="0" smtClean="0"/>
              <a:t>, aka “publish and be damned” model</a:t>
            </a:r>
          </a:p>
          <a:p>
            <a:pPr lvl="1" eaLnBrk="1" hangingPunct="1"/>
            <a:r>
              <a:rPr lang="en-US" dirty="0" smtClean="0"/>
              <a:t>Data owner somehow </a:t>
            </a:r>
            <a:r>
              <a:rPr lang="en-US" dirty="0" err="1" smtClean="0"/>
              <a:t>anonymizes</a:t>
            </a:r>
            <a:r>
              <a:rPr lang="en-US" dirty="0" smtClean="0"/>
              <a:t> data set </a:t>
            </a:r>
          </a:p>
          <a:p>
            <a:pPr lvl="1" eaLnBrk="1" hangingPunct="1"/>
            <a:r>
              <a:rPr lang="en-US" dirty="0" smtClean="0"/>
              <a:t>Publishes the results to the world, and retires</a:t>
            </a:r>
          </a:p>
          <a:p>
            <a:pPr lvl="1" eaLnBrk="1" hangingPunct="1"/>
            <a:r>
              <a:rPr lang="en-US" dirty="0" smtClean="0"/>
              <a:t>Our focus in this tutorial – seems to model most real releases</a:t>
            </a:r>
          </a:p>
        </p:txBody>
      </p:sp>
      <p:grpSp>
        <p:nvGrpSpPr>
          <p:cNvPr id="2" name="Group 79"/>
          <p:cNvGrpSpPr>
            <a:grpSpLocks/>
          </p:cNvGrpSpPr>
          <p:nvPr/>
        </p:nvGrpSpPr>
        <p:grpSpPr bwMode="auto">
          <a:xfrm>
            <a:off x="6934200" y="3581400"/>
            <a:ext cx="1054100" cy="1279525"/>
            <a:chOff x="4424" y="2016"/>
            <a:chExt cx="664" cy="806"/>
          </a:xfrm>
        </p:grpSpPr>
        <p:sp>
          <p:nvSpPr>
            <p:cNvPr id="11314" name="Freeform 9"/>
            <p:cNvSpPr>
              <a:spLocks/>
            </p:cNvSpPr>
            <p:nvPr/>
          </p:nvSpPr>
          <p:spPr bwMode="auto">
            <a:xfrm>
              <a:off x="4424" y="2016"/>
              <a:ext cx="664" cy="245"/>
            </a:xfrm>
            <a:custGeom>
              <a:avLst/>
              <a:gdLst>
                <a:gd name="T0" fmla="*/ 0 w 1992"/>
                <a:gd name="T1" fmla="*/ 0 h 734"/>
                <a:gd name="T2" fmla="*/ 0 w 1992"/>
                <a:gd name="T3" fmla="*/ 0 h 734"/>
                <a:gd name="T4" fmla="*/ 0 w 1992"/>
                <a:gd name="T5" fmla="*/ 0 h 734"/>
                <a:gd name="T6" fmla="*/ 0 w 1992"/>
                <a:gd name="T7" fmla="*/ 0 h 734"/>
                <a:gd name="T8" fmla="*/ 0 w 1992"/>
                <a:gd name="T9" fmla="*/ 0 h 734"/>
                <a:gd name="T10" fmla="*/ 0 w 1992"/>
                <a:gd name="T11" fmla="*/ 0 h 734"/>
                <a:gd name="T12" fmla="*/ 0 w 1992"/>
                <a:gd name="T13" fmla="*/ 0 h 734"/>
                <a:gd name="T14" fmla="*/ 0 w 1992"/>
                <a:gd name="T15" fmla="*/ 0 h 734"/>
                <a:gd name="T16" fmla="*/ 0 w 1992"/>
                <a:gd name="T17" fmla="*/ 0 h 734"/>
                <a:gd name="T18" fmla="*/ 0 w 1992"/>
                <a:gd name="T19" fmla="*/ 0 h 734"/>
                <a:gd name="T20" fmla="*/ 0 w 1992"/>
                <a:gd name="T21" fmla="*/ 0 h 734"/>
                <a:gd name="T22" fmla="*/ 0 w 1992"/>
                <a:gd name="T23" fmla="*/ 0 h 734"/>
                <a:gd name="T24" fmla="*/ 0 w 1992"/>
                <a:gd name="T25" fmla="*/ 0 h 734"/>
                <a:gd name="T26" fmla="*/ 0 w 1992"/>
                <a:gd name="T27" fmla="*/ 0 h 734"/>
                <a:gd name="T28" fmla="*/ 0 w 1992"/>
                <a:gd name="T29" fmla="*/ 0 h 734"/>
                <a:gd name="T30" fmla="*/ 0 w 1992"/>
                <a:gd name="T31" fmla="*/ 0 h 734"/>
                <a:gd name="T32" fmla="*/ 0 w 1992"/>
                <a:gd name="T33" fmla="*/ 0 h 734"/>
                <a:gd name="T34" fmla="*/ 0 w 1992"/>
                <a:gd name="T35" fmla="*/ 0 h 734"/>
                <a:gd name="T36" fmla="*/ 0 w 1992"/>
                <a:gd name="T37" fmla="*/ 0 h 734"/>
                <a:gd name="T38" fmla="*/ 0 w 1992"/>
                <a:gd name="T39" fmla="*/ 0 h 734"/>
                <a:gd name="T40" fmla="*/ 0 w 1992"/>
                <a:gd name="T41" fmla="*/ 0 h 734"/>
                <a:gd name="T42" fmla="*/ 0 w 1992"/>
                <a:gd name="T43" fmla="*/ 0 h 734"/>
                <a:gd name="T44" fmla="*/ 0 w 1992"/>
                <a:gd name="T45" fmla="*/ 0 h 734"/>
                <a:gd name="T46" fmla="*/ 0 w 1992"/>
                <a:gd name="T47" fmla="*/ 0 h 734"/>
                <a:gd name="T48" fmla="*/ 0 w 1992"/>
                <a:gd name="T49" fmla="*/ 0 h 734"/>
                <a:gd name="T50" fmla="*/ 0 w 1992"/>
                <a:gd name="T51" fmla="*/ 0 h 734"/>
                <a:gd name="T52" fmla="*/ 0 w 1992"/>
                <a:gd name="T53" fmla="*/ 0 h 734"/>
                <a:gd name="T54" fmla="*/ 0 w 1992"/>
                <a:gd name="T55" fmla="*/ 0 h 734"/>
                <a:gd name="T56" fmla="*/ 0 w 1992"/>
                <a:gd name="T57" fmla="*/ 0 h 734"/>
                <a:gd name="T58" fmla="*/ 0 w 1992"/>
                <a:gd name="T59" fmla="*/ 0 h 734"/>
                <a:gd name="T60" fmla="*/ 0 w 1992"/>
                <a:gd name="T61" fmla="*/ 0 h 734"/>
                <a:gd name="T62" fmla="*/ 0 w 1992"/>
                <a:gd name="T63" fmla="*/ 0 h 734"/>
                <a:gd name="T64" fmla="*/ 0 w 1992"/>
                <a:gd name="T65" fmla="*/ 0 h 734"/>
                <a:gd name="T66" fmla="*/ 0 w 1992"/>
                <a:gd name="T67" fmla="*/ 0 h 734"/>
                <a:gd name="T68" fmla="*/ 0 w 1992"/>
                <a:gd name="T69" fmla="*/ 0 h 734"/>
                <a:gd name="T70" fmla="*/ 0 w 1992"/>
                <a:gd name="T71" fmla="*/ 0 h 734"/>
                <a:gd name="T72" fmla="*/ 0 w 1992"/>
                <a:gd name="T73" fmla="*/ 0 h 734"/>
                <a:gd name="T74" fmla="*/ 0 w 1992"/>
                <a:gd name="T75" fmla="*/ 0 h 734"/>
                <a:gd name="T76" fmla="*/ 0 w 1992"/>
                <a:gd name="T77" fmla="*/ 0 h 734"/>
                <a:gd name="T78" fmla="*/ 0 w 1992"/>
                <a:gd name="T79" fmla="*/ 0 h 734"/>
                <a:gd name="T80" fmla="*/ 0 w 1992"/>
                <a:gd name="T81" fmla="*/ 0 h 734"/>
                <a:gd name="T82" fmla="*/ 0 w 1992"/>
                <a:gd name="T83" fmla="*/ 0 h 734"/>
                <a:gd name="T84" fmla="*/ 0 w 1992"/>
                <a:gd name="T85" fmla="*/ 0 h 734"/>
                <a:gd name="T86" fmla="*/ 0 w 1992"/>
                <a:gd name="T87" fmla="*/ 0 h 73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92"/>
                <a:gd name="T133" fmla="*/ 0 h 734"/>
                <a:gd name="T134" fmla="*/ 1992 w 1992"/>
                <a:gd name="T135" fmla="*/ 734 h 73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92" h="734">
                  <a:moveTo>
                    <a:pt x="1914" y="140"/>
                  </a:moveTo>
                  <a:lnTo>
                    <a:pt x="1910" y="139"/>
                  </a:lnTo>
                  <a:lnTo>
                    <a:pt x="1902" y="134"/>
                  </a:lnTo>
                  <a:lnTo>
                    <a:pt x="1888" y="128"/>
                  </a:lnTo>
                  <a:lnTo>
                    <a:pt x="1868" y="120"/>
                  </a:lnTo>
                  <a:lnTo>
                    <a:pt x="1845" y="110"/>
                  </a:lnTo>
                  <a:lnTo>
                    <a:pt x="1819" y="99"/>
                  </a:lnTo>
                  <a:lnTo>
                    <a:pt x="1788" y="87"/>
                  </a:lnTo>
                  <a:lnTo>
                    <a:pt x="1756" y="74"/>
                  </a:lnTo>
                  <a:lnTo>
                    <a:pt x="1721" y="63"/>
                  </a:lnTo>
                  <a:lnTo>
                    <a:pt x="1685" y="51"/>
                  </a:lnTo>
                  <a:lnTo>
                    <a:pt x="1647" y="40"/>
                  </a:lnTo>
                  <a:lnTo>
                    <a:pt x="1609" y="30"/>
                  </a:lnTo>
                  <a:lnTo>
                    <a:pt x="1572" y="22"/>
                  </a:lnTo>
                  <a:lnTo>
                    <a:pt x="1535" y="16"/>
                  </a:lnTo>
                  <a:lnTo>
                    <a:pt x="1499" y="11"/>
                  </a:lnTo>
                  <a:lnTo>
                    <a:pt x="1466" y="10"/>
                  </a:lnTo>
                  <a:lnTo>
                    <a:pt x="1431" y="11"/>
                  </a:lnTo>
                  <a:lnTo>
                    <a:pt x="1395" y="16"/>
                  </a:lnTo>
                  <a:lnTo>
                    <a:pt x="1357" y="25"/>
                  </a:lnTo>
                  <a:lnTo>
                    <a:pt x="1319" y="35"/>
                  </a:lnTo>
                  <a:lnTo>
                    <a:pt x="1280" y="46"/>
                  </a:lnTo>
                  <a:lnTo>
                    <a:pt x="1241" y="59"/>
                  </a:lnTo>
                  <a:lnTo>
                    <a:pt x="1203" y="73"/>
                  </a:lnTo>
                  <a:lnTo>
                    <a:pt x="1166" y="87"/>
                  </a:lnTo>
                  <a:lnTo>
                    <a:pt x="1132" y="102"/>
                  </a:lnTo>
                  <a:lnTo>
                    <a:pt x="1101" y="115"/>
                  </a:lnTo>
                  <a:lnTo>
                    <a:pt x="1072" y="129"/>
                  </a:lnTo>
                  <a:lnTo>
                    <a:pt x="1047" y="140"/>
                  </a:lnTo>
                  <a:lnTo>
                    <a:pt x="1028" y="150"/>
                  </a:lnTo>
                  <a:lnTo>
                    <a:pt x="1011" y="158"/>
                  </a:lnTo>
                  <a:lnTo>
                    <a:pt x="1003" y="163"/>
                  </a:lnTo>
                  <a:lnTo>
                    <a:pt x="999" y="165"/>
                  </a:lnTo>
                  <a:lnTo>
                    <a:pt x="995" y="163"/>
                  </a:lnTo>
                  <a:lnTo>
                    <a:pt x="983" y="157"/>
                  </a:lnTo>
                  <a:lnTo>
                    <a:pt x="964" y="150"/>
                  </a:lnTo>
                  <a:lnTo>
                    <a:pt x="938" y="139"/>
                  </a:lnTo>
                  <a:lnTo>
                    <a:pt x="909" y="126"/>
                  </a:lnTo>
                  <a:lnTo>
                    <a:pt x="873" y="113"/>
                  </a:lnTo>
                  <a:lnTo>
                    <a:pt x="834" y="98"/>
                  </a:lnTo>
                  <a:lnTo>
                    <a:pt x="792" y="82"/>
                  </a:lnTo>
                  <a:lnTo>
                    <a:pt x="748" y="67"/>
                  </a:lnTo>
                  <a:lnTo>
                    <a:pt x="702" y="52"/>
                  </a:lnTo>
                  <a:lnTo>
                    <a:pt x="656" y="38"/>
                  </a:lnTo>
                  <a:lnTo>
                    <a:pt x="610" y="26"/>
                  </a:lnTo>
                  <a:lnTo>
                    <a:pt x="566" y="15"/>
                  </a:lnTo>
                  <a:lnTo>
                    <a:pt x="522" y="7"/>
                  </a:lnTo>
                  <a:lnTo>
                    <a:pt x="483" y="1"/>
                  </a:lnTo>
                  <a:lnTo>
                    <a:pt x="446" y="0"/>
                  </a:lnTo>
                  <a:lnTo>
                    <a:pt x="411" y="2"/>
                  </a:lnTo>
                  <a:lnTo>
                    <a:pt x="376" y="7"/>
                  </a:lnTo>
                  <a:lnTo>
                    <a:pt x="342" y="16"/>
                  </a:lnTo>
                  <a:lnTo>
                    <a:pt x="308" y="27"/>
                  </a:lnTo>
                  <a:lnTo>
                    <a:pt x="276" y="41"/>
                  </a:lnTo>
                  <a:lnTo>
                    <a:pt x="245" y="56"/>
                  </a:lnTo>
                  <a:lnTo>
                    <a:pt x="215" y="71"/>
                  </a:lnTo>
                  <a:lnTo>
                    <a:pt x="187" y="87"/>
                  </a:lnTo>
                  <a:lnTo>
                    <a:pt x="161" y="104"/>
                  </a:lnTo>
                  <a:lnTo>
                    <a:pt x="139" y="119"/>
                  </a:lnTo>
                  <a:lnTo>
                    <a:pt x="118" y="134"/>
                  </a:lnTo>
                  <a:lnTo>
                    <a:pt x="100" y="147"/>
                  </a:lnTo>
                  <a:lnTo>
                    <a:pt x="85" y="158"/>
                  </a:lnTo>
                  <a:lnTo>
                    <a:pt x="76" y="167"/>
                  </a:lnTo>
                  <a:lnTo>
                    <a:pt x="69" y="172"/>
                  </a:lnTo>
                  <a:lnTo>
                    <a:pt x="67" y="175"/>
                  </a:lnTo>
                  <a:lnTo>
                    <a:pt x="19" y="349"/>
                  </a:lnTo>
                  <a:lnTo>
                    <a:pt x="0" y="692"/>
                  </a:lnTo>
                  <a:lnTo>
                    <a:pt x="4" y="690"/>
                  </a:lnTo>
                  <a:lnTo>
                    <a:pt x="16" y="685"/>
                  </a:lnTo>
                  <a:lnTo>
                    <a:pt x="36" y="676"/>
                  </a:lnTo>
                  <a:lnTo>
                    <a:pt x="62" y="665"/>
                  </a:lnTo>
                  <a:lnTo>
                    <a:pt x="93" y="651"/>
                  </a:lnTo>
                  <a:lnTo>
                    <a:pt x="129" y="638"/>
                  </a:lnTo>
                  <a:lnTo>
                    <a:pt x="167" y="622"/>
                  </a:lnTo>
                  <a:lnTo>
                    <a:pt x="209" y="605"/>
                  </a:lnTo>
                  <a:lnTo>
                    <a:pt x="254" y="591"/>
                  </a:lnTo>
                  <a:lnTo>
                    <a:pt x="298" y="576"/>
                  </a:lnTo>
                  <a:lnTo>
                    <a:pt x="344" y="562"/>
                  </a:lnTo>
                  <a:lnTo>
                    <a:pt x="389" y="551"/>
                  </a:lnTo>
                  <a:lnTo>
                    <a:pt x="432" y="541"/>
                  </a:lnTo>
                  <a:lnTo>
                    <a:pt x="473" y="535"/>
                  </a:lnTo>
                  <a:lnTo>
                    <a:pt x="510" y="532"/>
                  </a:lnTo>
                  <a:lnTo>
                    <a:pt x="543" y="534"/>
                  </a:lnTo>
                  <a:lnTo>
                    <a:pt x="574" y="539"/>
                  </a:lnTo>
                  <a:lnTo>
                    <a:pt x="605" y="545"/>
                  </a:lnTo>
                  <a:lnTo>
                    <a:pt x="635" y="553"/>
                  </a:lnTo>
                  <a:lnTo>
                    <a:pt x="665" y="565"/>
                  </a:lnTo>
                  <a:lnTo>
                    <a:pt x="693" y="576"/>
                  </a:lnTo>
                  <a:lnTo>
                    <a:pt x="721" y="587"/>
                  </a:lnTo>
                  <a:lnTo>
                    <a:pt x="747" y="599"/>
                  </a:lnTo>
                  <a:lnTo>
                    <a:pt x="770" y="612"/>
                  </a:lnTo>
                  <a:lnTo>
                    <a:pt x="792" y="624"/>
                  </a:lnTo>
                  <a:lnTo>
                    <a:pt x="813" y="635"/>
                  </a:lnTo>
                  <a:lnTo>
                    <a:pt x="831" y="646"/>
                  </a:lnTo>
                  <a:lnTo>
                    <a:pt x="846" y="655"/>
                  </a:lnTo>
                  <a:lnTo>
                    <a:pt x="858" y="664"/>
                  </a:lnTo>
                  <a:lnTo>
                    <a:pt x="867" y="670"/>
                  </a:lnTo>
                  <a:lnTo>
                    <a:pt x="872" y="674"/>
                  </a:lnTo>
                  <a:lnTo>
                    <a:pt x="874" y="675"/>
                  </a:lnTo>
                  <a:lnTo>
                    <a:pt x="1125" y="684"/>
                  </a:lnTo>
                  <a:lnTo>
                    <a:pt x="1128" y="682"/>
                  </a:lnTo>
                  <a:lnTo>
                    <a:pt x="1134" y="677"/>
                  </a:lnTo>
                  <a:lnTo>
                    <a:pt x="1145" y="671"/>
                  </a:lnTo>
                  <a:lnTo>
                    <a:pt x="1160" y="662"/>
                  </a:lnTo>
                  <a:lnTo>
                    <a:pt x="1177" y="651"/>
                  </a:lnTo>
                  <a:lnTo>
                    <a:pt x="1197" y="640"/>
                  </a:lnTo>
                  <a:lnTo>
                    <a:pt x="1219" y="628"/>
                  </a:lnTo>
                  <a:lnTo>
                    <a:pt x="1243" y="615"/>
                  </a:lnTo>
                  <a:lnTo>
                    <a:pt x="1268" y="603"/>
                  </a:lnTo>
                  <a:lnTo>
                    <a:pt x="1294" y="591"/>
                  </a:lnTo>
                  <a:lnTo>
                    <a:pt x="1320" y="578"/>
                  </a:lnTo>
                  <a:lnTo>
                    <a:pt x="1346" y="568"/>
                  </a:lnTo>
                  <a:lnTo>
                    <a:pt x="1371" y="560"/>
                  </a:lnTo>
                  <a:lnTo>
                    <a:pt x="1394" y="553"/>
                  </a:lnTo>
                  <a:lnTo>
                    <a:pt x="1416" y="550"/>
                  </a:lnTo>
                  <a:lnTo>
                    <a:pt x="1436" y="549"/>
                  </a:lnTo>
                  <a:lnTo>
                    <a:pt x="1473" y="551"/>
                  </a:lnTo>
                  <a:lnTo>
                    <a:pt x="1513" y="557"/>
                  </a:lnTo>
                  <a:lnTo>
                    <a:pt x="1556" y="567"/>
                  </a:lnTo>
                  <a:lnTo>
                    <a:pt x="1601" y="579"/>
                  </a:lnTo>
                  <a:lnTo>
                    <a:pt x="1648" y="593"/>
                  </a:lnTo>
                  <a:lnTo>
                    <a:pt x="1694" y="609"/>
                  </a:lnTo>
                  <a:lnTo>
                    <a:pt x="1739" y="625"/>
                  </a:lnTo>
                  <a:lnTo>
                    <a:pt x="1784" y="643"/>
                  </a:lnTo>
                  <a:lnTo>
                    <a:pt x="1826" y="660"/>
                  </a:lnTo>
                  <a:lnTo>
                    <a:pt x="1864" y="676"/>
                  </a:lnTo>
                  <a:lnTo>
                    <a:pt x="1900" y="692"/>
                  </a:lnTo>
                  <a:lnTo>
                    <a:pt x="1931" y="706"/>
                  </a:lnTo>
                  <a:lnTo>
                    <a:pt x="1956" y="717"/>
                  </a:lnTo>
                  <a:lnTo>
                    <a:pt x="1976" y="727"/>
                  </a:lnTo>
                  <a:lnTo>
                    <a:pt x="1988" y="732"/>
                  </a:lnTo>
                  <a:lnTo>
                    <a:pt x="1992" y="734"/>
                  </a:lnTo>
                  <a:lnTo>
                    <a:pt x="1990" y="349"/>
                  </a:lnTo>
                  <a:lnTo>
                    <a:pt x="1914" y="14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5" name="Freeform 10"/>
            <p:cNvSpPr>
              <a:spLocks/>
            </p:cNvSpPr>
            <p:nvPr/>
          </p:nvSpPr>
          <p:spPr bwMode="auto">
            <a:xfrm>
              <a:off x="4441" y="2125"/>
              <a:ext cx="630" cy="106"/>
            </a:xfrm>
            <a:custGeom>
              <a:avLst/>
              <a:gdLst>
                <a:gd name="T0" fmla="*/ 0 w 1891"/>
                <a:gd name="T1" fmla="*/ 0 h 319"/>
                <a:gd name="T2" fmla="*/ 0 w 1891"/>
                <a:gd name="T3" fmla="*/ 0 h 319"/>
                <a:gd name="T4" fmla="*/ 0 w 1891"/>
                <a:gd name="T5" fmla="*/ 0 h 319"/>
                <a:gd name="T6" fmla="*/ 0 w 1891"/>
                <a:gd name="T7" fmla="*/ 0 h 319"/>
                <a:gd name="T8" fmla="*/ 0 w 1891"/>
                <a:gd name="T9" fmla="*/ 0 h 319"/>
                <a:gd name="T10" fmla="*/ 0 w 1891"/>
                <a:gd name="T11" fmla="*/ 0 h 319"/>
                <a:gd name="T12" fmla="*/ 0 w 1891"/>
                <a:gd name="T13" fmla="*/ 0 h 319"/>
                <a:gd name="T14" fmla="*/ 0 w 1891"/>
                <a:gd name="T15" fmla="*/ 0 h 319"/>
                <a:gd name="T16" fmla="*/ 0 w 1891"/>
                <a:gd name="T17" fmla="*/ 0 h 319"/>
                <a:gd name="T18" fmla="*/ 0 w 1891"/>
                <a:gd name="T19" fmla="*/ 0 h 319"/>
                <a:gd name="T20" fmla="*/ 0 w 1891"/>
                <a:gd name="T21" fmla="*/ 0 h 319"/>
                <a:gd name="T22" fmla="*/ 0 w 1891"/>
                <a:gd name="T23" fmla="*/ 0 h 319"/>
                <a:gd name="T24" fmla="*/ 0 w 1891"/>
                <a:gd name="T25" fmla="*/ 0 h 319"/>
                <a:gd name="T26" fmla="*/ 0 w 1891"/>
                <a:gd name="T27" fmla="*/ 0 h 319"/>
                <a:gd name="T28" fmla="*/ 0 w 1891"/>
                <a:gd name="T29" fmla="*/ 0 h 319"/>
                <a:gd name="T30" fmla="*/ 0 w 1891"/>
                <a:gd name="T31" fmla="*/ 0 h 319"/>
                <a:gd name="T32" fmla="*/ 0 w 1891"/>
                <a:gd name="T33" fmla="*/ 0 h 319"/>
                <a:gd name="T34" fmla="*/ 0 w 1891"/>
                <a:gd name="T35" fmla="*/ 0 h 319"/>
                <a:gd name="T36" fmla="*/ 0 w 1891"/>
                <a:gd name="T37" fmla="*/ 0 h 319"/>
                <a:gd name="T38" fmla="*/ 0 w 1891"/>
                <a:gd name="T39" fmla="*/ 0 h 319"/>
                <a:gd name="T40" fmla="*/ 0 w 1891"/>
                <a:gd name="T41" fmla="*/ 0 h 319"/>
                <a:gd name="T42" fmla="*/ 0 w 1891"/>
                <a:gd name="T43" fmla="*/ 0 h 319"/>
                <a:gd name="T44" fmla="*/ 0 w 1891"/>
                <a:gd name="T45" fmla="*/ 0 h 319"/>
                <a:gd name="T46" fmla="*/ 0 w 1891"/>
                <a:gd name="T47" fmla="*/ 0 h 319"/>
                <a:gd name="T48" fmla="*/ 0 w 1891"/>
                <a:gd name="T49" fmla="*/ 0 h 319"/>
                <a:gd name="T50" fmla="*/ 0 w 1891"/>
                <a:gd name="T51" fmla="*/ 0 h 319"/>
                <a:gd name="T52" fmla="*/ 0 w 1891"/>
                <a:gd name="T53" fmla="*/ 0 h 319"/>
                <a:gd name="T54" fmla="*/ 0 w 1891"/>
                <a:gd name="T55" fmla="*/ 0 h 319"/>
                <a:gd name="T56" fmla="*/ 0 w 1891"/>
                <a:gd name="T57" fmla="*/ 0 h 319"/>
                <a:gd name="T58" fmla="*/ 0 w 1891"/>
                <a:gd name="T59" fmla="*/ 0 h 319"/>
                <a:gd name="T60" fmla="*/ 0 w 1891"/>
                <a:gd name="T61" fmla="*/ 0 h 319"/>
                <a:gd name="T62" fmla="*/ 0 w 1891"/>
                <a:gd name="T63" fmla="*/ 0 h 319"/>
                <a:gd name="T64" fmla="*/ 0 w 1891"/>
                <a:gd name="T65" fmla="*/ 0 h 319"/>
                <a:gd name="T66" fmla="*/ 0 w 1891"/>
                <a:gd name="T67" fmla="*/ 0 h 319"/>
                <a:gd name="T68" fmla="*/ 0 w 1891"/>
                <a:gd name="T69" fmla="*/ 0 h 319"/>
                <a:gd name="T70" fmla="*/ 0 w 1891"/>
                <a:gd name="T71" fmla="*/ 0 h 319"/>
                <a:gd name="T72" fmla="*/ 0 w 1891"/>
                <a:gd name="T73" fmla="*/ 0 h 319"/>
                <a:gd name="T74" fmla="*/ 0 w 1891"/>
                <a:gd name="T75" fmla="*/ 0 h 319"/>
                <a:gd name="T76" fmla="*/ 0 w 1891"/>
                <a:gd name="T77" fmla="*/ 0 h 319"/>
                <a:gd name="T78" fmla="*/ 0 w 1891"/>
                <a:gd name="T79" fmla="*/ 0 h 319"/>
                <a:gd name="T80" fmla="*/ 0 w 1891"/>
                <a:gd name="T81" fmla="*/ 0 h 319"/>
                <a:gd name="T82" fmla="*/ 0 w 1891"/>
                <a:gd name="T83" fmla="*/ 0 h 319"/>
                <a:gd name="T84" fmla="*/ 0 w 1891"/>
                <a:gd name="T85" fmla="*/ 0 h 319"/>
                <a:gd name="T86" fmla="*/ 0 w 1891"/>
                <a:gd name="T87" fmla="*/ 0 h 319"/>
                <a:gd name="T88" fmla="*/ 0 w 1891"/>
                <a:gd name="T89" fmla="*/ 0 h 319"/>
                <a:gd name="T90" fmla="*/ 0 w 1891"/>
                <a:gd name="T91" fmla="*/ 0 h 319"/>
                <a:gd name="T92" fmla="*/ 0 w 1891"/>
                <a:gd name="T93" fmla="*/ 0 h 31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91"/>
                <a:gd name="T142" fmla="*/ 0 h 319"/>
                <a:gd name="T143" fmla="*/ 1891 w 1891"/>
                <a:gd name="T144" fmla="*/ 319 h 31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91" h="319">
                  <a:moveTo>
                    <a:pt x="1766" y="187"/>
                  </a:moveTo>
                  <a:lnTo>
                    <a:pt x="1891" y="237"/>
                  </a:lnTo>
                  <a:lnTo>
                    <a:pt x="1891" y="159"/>
                  </a:lnTo>
                  <a:lnTo>
                    <a:pt x="1626" y="84"/>
                  </a:lnTo>
                  <a:lnTo>
                    <a:pt x="1891" y="117"/>
                  </a:lnTo>
                  <a:lnTo>
                    <a:pt x="1891" y="80"/>
                  </a:lnTo>
                  <a:lnTo>
                    <a:pt x="1888" y="79"/>
                  </a:lnTo>
                  <a:lnTo>
                    <a:pt x="1875" y="78"/>
                  </a:lnTo>
                  <a:lnTo>
                    <a:pt x="1857" y="74"/>
                  </a:lnTo>
                  <a:lnTo>
                    <a:pt x="1833" y="69"/>
                  </a:lnTo>
                  <a:lnTo>
                    <a:pt x="1803" y="64"/>
                  </a:lnTo>
                  <a:lnTo>
                    <a:pt x="1769" y="59"/>
                  </a:lnTo>
                  <a:lnTo>
                    <a:pt x="1732" y="53"/>
                  </a:lnTo>
                  <a:lnTo>
                    <a:pt x="1691" y="48"/>
                  </a:lnTo>
                  <a:lnTo>
                    <a:pt x="1649" y="43"/>
                  </a:lnTo>
                  <a:lnTo>
                    <a:pt x="1605" y="38"/>
                  </a:lnTo>
                  <a:lnTo>
                    <a:pt x="1562" y="34"/>
                  </a:lnTo>
                  <a:lnTo>
                    <a:pt x="1519" y="32"/>
                  </a:lnTo>
                  <a:lnTo>
                    <a:pt x="1476" y="31"/>
                  </a:lnTo>
                  <a:lnTo>
                    <a:pt x="1437" y="32"/>
                  </a:lnTo>
                  <a:lnTo>
                    <a:pt x="1400" y="33"/>
                  </a:lnTo>
                  <a:lnTo>
                    <a:pt x="1366" y="38"/>
                  </a:lnTo>
                  <a:lnTo>
                    <a:pt x="1334" y="44"/>
                  </a:lnTo>
                  <a:lnTo>
                    <a:pt x="1301" y="53"/>
                  </a:lnTo>
                  <a:lnTo>
                    <a:pt x="1267" y="63"/>
                  </a:lnTo>
                  <a:lnTo>
                    <a:pt x="1231" y="75"/>
                  </a:lnTo>
                  <a:lnTo>
                    <a:pt x="1197" y="88"/>
                  </a:lnTo>
                  <a:lnTo>
                    <a:pt x="1163" y="101"/>
                  </a:lnTo>
                  <a:lnTo>
                    <a:pt x="1130" y="115"/>
                  </a:lnTo>
                  <a:lnTo>
                    <a:pt x="1098" y="128"/>
                  </a:lnTo>
                  <a:lnTo>
                    <a:pt x="1068" y="142"/>
                  </a:lnTo>
                  <a:lnTo>
                    <a:pt x="1041" y="154"/>
                  </a:lnTo>
                  <a:lnTo>
                    <a:pt x="1016" y="167"/>
                  </a:lnTo>
                  <a:lnTo>
                    <a:pt x="995" y="177"/>
                  </a:lnTo>
                  <a:lnTo>
                    <a:pt x="978" y="185"/>
                  </a:lnTo>
                  <a:lnTo>
                    <a:pt x="965" y="192"/>
                  </a:lnTo>
                  <a:lnTo>
                    <a:pt x="957" y="197"/>
                  </a:lnTo>
                  <a:lnTo>
                    <a:pt x="954" y="198"/>
                  </a:lnTo>
                  <a:lnTo>
                    <a:pt x="952" y="195"/>
                  </a:lnTo>
                  <a:lnTo>
                    <a:pt x="942" y="190"/>
                  </a:lnTo>
                  <a:lnTo>
                    <a:pt x="928" y="182"/>
                  </a:lnTo>
                  <a:lnTo>
                    <a:pt x="909" y="171"/>
                  </a:lnTo>
                  <a:lnTo>
                    <a:pt x="886" y="157"/>
                  </a:lnTo>
                  <a:lnTo>
                    <a:pt x="857" y="142"/>
                  </a:lnTo>
                  <a:lnTo>
                    <a:pt x="827" y="126"/>
                  </a:lnTo>
                  <a:lnTo>
                    <a:pt x="792" y="109"/>
                  </a:lnTo>
                  <a:lnTo>
                    <a:pt x="755" y="91"/>
                  </a:lnTo>
                  <a:lnTo>
                    <a:pt x="715" y="75"/>
                  </a:lnTo>
                  <a:lnTo>
                    <a:pt x="673" y="58"/>
                  </a:lnTo>
                  <a:lnTo>
                    <a:pt x="630" y="43"/>
                  </a:lnTo>
                  <a:lnTo>
                    <a:pt x="586" y="29"/>
                  </a:lnTo>
                  <a:lnTo>
                    <a:pt x="541" y="18"/>
                  </a:lnTo>
                  <a:lnTo>
                    <a:pt x="496" y="10"/>
                  </a:lnTo>
                  <a:lnTo>
                    <a:pt x="450" y="3"/>
                  </a:lnTo>
                  <a:lnTo>
                    <a:pt x="406" y="1"/>
                  </a:lnTo>
                  <a:lnTo>
                    <a:pt x="362" y="0"/>
                  </a:lnTo>
                  <a:lnTo>
                    <a:pt x="320" y="2"/>
                  </a:lnTo>
                  <a:lnTo>
                    <a:pt x="281" y="5"/>
                  </a:lnTo>
                  <a:lnTo>
                    <a:pt x="242" y="10"/>
                  </a:lnTo>
                  <a:lnTo>
                    <a:pt x="206" y="16"/>
                  </a:lnTo>
                  <a:lnTo>
                    <a:pt x="173" y="23"/>
                  </a:lnTo>
                  <a:lnTo>
                    <a:pt x="142" y="31"/>
                  </a:lnTo>
                  <a:lnTo>
                    <a:pt x="113" y="39"/>
                  </a:lnTo>
                  <a:lnTo>
                    <a:pt x="89" y="47"/>
                  </a:lnTo>
                  <a:lnTo>
                    <a:pt x="66" y="54"/>
                  </a:lnTo>
                  <a:lnTo>
                    <a:pt x="48" y="60"/>
                  </a:lnTo>
                  <a:lnTo>
                    <a:pt x="33" y="67"/>
                  </a:lnTo>
                  <a:lnTo>
                    <a:pt x="22" y="71"/>
                  </a:lnTo>
                  <a:lnTo>
                    <a:pt x="16" y="74"/>
                  </a:lnTo>
                  <a:lnTo>
                    <a:pt x="13" y="75"/>
                  </a:lnTo>
                  <a:lnTo>
                    <a:pt x="12" y="104"/>
                  </a:lnTo>
                  <a:lnTo>
                    <a:pt x="8" y="167"/>
                  </a:lnTo>
                  <a:lnTo>
                    <a:pt x="3" y="232"/>
                  </a:lnTo>
                  <a:lnTo>
                    <a:pt x="0" y="268"/>
                  </a:lnTo>
                  <a:lnTo>
                    <a:pt x="3" y="267"/>
                  </a:lnTo>
                  <a:lnTo>
                    <a:pt x="12" y="263"/>
                  </a:lnTo>
                  <a:lnTo>
                    <a:pt x="27" y="258"/>
                  </a:lnTo>
                  <a:lnTo>
                    <a:pt x="47" y="252"/>
                  </a:lnTo>
                  <a:lnTo>
                    <a:pt x="70" y="244"/>
                  </a:lnTo>
                  <a:lnTo>
                    <a:pt x="99" y="235"/>
                  </a:lnTo>
                  <a:lnTo>
                    <a:pt x="130" y="225"/>
                  </a:lnTo>
                  <a:lnTo>
                    <a:pt x="163" y="214"/>
                  </a:lnTo>
                  <a:lnTo>
                    <a:pt x="199" y="204"/>
                  </a:lnTo>
                  <a:lnTo>
                    <a:pt x="236" y="193"/>
                  </a:lnTo>
                  <a:lnTo>
                    <a:pt x="274" y="183"/>
                  </a:lnTo>
                  <a:lnTo>
                    <a:pt x="313" y="174"/>
                  </a:lnTo>
                  <a:lnTo>
                    <a:pt x="351" y="166"/>
                  </a:lnTo>
                  <a:lnTo>
                    <a:pt x="388" y="159"/>
                  </a:lnTo>
                  <a:lnTo>
                    <a:pt x="424" y="154"/>
                  </a:lnTo>
                  <a:lnTo>
                    <a:pt x="459" y="151"/>
                  </a:lnTo>
                  <a:lnTo>
                    <a:pt x="492" y="151"/>
                  </a:lnTo>
                  <a:lnTo>
                    <a:pt x="527" y="153"/>
                  </a:lnTo>
                  <a:lnTo>
                    <a:pt x="563" y="161"/>
                  </a:lnTo>
                  <a:lnTo>
                    <a:pt x="599" y="169"/>
                  </a:lnTo>
                  <a:lnTo>
                    <a:pt x="635" y="180"/>
                  </a:lnTo>
                  <a:lnTo>
                    <a:pt x="669" y="193"/>
                  </a:lnTo>
                  <a:lnTo>
                    <a:pt x="704" y="206"/>
                  </a:lnTo>
                  <a:lnTo>
                    <a:pt x="736" y="221"/>
                  </a:lnTo>
                  <a:lnTo>
                    <a:pt x="767" y="236"/>
                  </a:lnTo>
                  <a:lnTo>
                    <a:pt x="796" y="251"/>
                  </a:lnTo>
                  <a:lnTo>
                    <a:pt x="820" y="265"/>
                  </a:lnTo>
                  <a:lnTo>
                    <a:pt x="841" y="277"/>
                  </a:lnTo>
                  <a:lnTo>
                    <a:pt x="859" y="287"/>
                  </a:lnTo>
                  <a:lnTo>
                    <a:pt x="872" y="294"/>
                  </a:lnTo>
                  <a:lnTo>
                    <a:pt x="881" y="301"/>
                  </a:lnTo>
                  <a:lnTo>
                    <a:pt x="883" y="302"/>
                  </a:lnTo>
                  <a:lnTo>
                    <a:pt x="1056" y="302"/>
                  </a:lnTo>
                  <a:lnTo>
                    <a:pt x="1057" y="301"/>
                  </a:lnTo>
                  <a:lnTo>
                    <a:pt x="1061" y="297"/>
                  </a:lnTo>
                  <a:lnTo>
                    <a:pt x="1067" y="289"/>
                  </a:lnTo>
                  <a:lnTo>
                    <a:pt x="1075" y="282"/>
                  </a:lnTo>
                  <a:lnTo>
                    <a:pt x="1087" y="272"/>
                  </a:lnTo>
                  <a:lnTo>
                    <a:pt x="1101" y="261"/>
                  </a:lnTo>
                  <a:lnTo>
                    <a:pt x="1117" y="250"/>
                  </a:lnTo>
                  <a:lnTo>
                    <a:pt x="1137" y="237"/>
                  </a:lnTo>
                  <a:lnTo>
                    <a:pt x="1160" y="226"/>
                  </a:lnTo>
                  <a:lnTo>
                    <a:pt x="1184" y="214"/>
                  </a:lnTo>
                  <a:lnTo>
                    <a:pt x="1212" y="203"/>
                  </a:lnTo>
                  <a:lnTo>
                    <a:pt x="1241" y="193"/>
                  </a:lnTo>
                  <a:lnTo>
                    <a:pt x="1275" y="184"/>
                  </a:lnTo>
                  <a:lnTo>
                    <a:pt x="1311" y="178"/>
                  </a:lnTo>
                  <a:lnTo>
                    <a:pt x="1349" y="174"/>
                  </a:lnTo>
                  <a:lnTo>
                    <a:pt x="1391" y="172"/>
                  </a:lnTo>
                  <a:lnTo>
                    <a:pt x="1436" y="173"/>
                  </a:lnTo>
                  <a:lnTo>
                    <a:pt x="1480" y="178"/>
                  </a:lnTo>
                  <a:lnTo>
                    <a:pt x="1526" y="184"/>
                  </a:lnTo>
                  <a:lnTo>
                    <a:pt x="1569" y="194"/>
                  </a:lnTo>
                  <a:lnTo>
                    <a:pt x="1613" y="205"/>
                  </a:lnTo>
                  <a:lnTo>
                    <a:pt x="1654" y="218"/>
                  </a:lnTo>
                  <a:lnTo>
                    <a:pt x="1693" y="231"/>
                  </a:lnTo>
                  <a:lnTo>
                    <a:pt x="1730" y="245"/>
                  </a:lnTo>
                  <a:lnTo>
                    <a:pt x="1765" y="258"/>
                  </a:lnTo>
                  <a:lnTo>
                    <a:pt x="1796" y="272"/>
                  </a:lnTo>
                  <a:lnTo>
                    <a:pt x="1823" y="284"/>
                  </a:lnTo>
                  <a:lnTo>
                    <a:pt x="1847" y="296"/>
                  </a:lnTo>
                  <a:lnTo>
                    <a:pt x="1865" y="306"/>
                  </a:lnTo>
                  <a:lnTo>
                    <a:pt x="1880" y="313"/>
                  </a:lnTo>
                  <a:lnTo>
                    <a:pt x="1889" y="318"/>
                  </a:lnTo>
                  <a:lnTo>
                    <a:pt x="1891" y="319"/>
                  </a:lnTo>
                  <a:lnTo>
                    <a:pt x="1891" y="272"/>
                  </a:lnTo>
                  <a:lnTo>
                    <a:pt x="1766" y="187"/>
                  </a:lnTo>
                  <a:close/>
                </a:path>
              </a:pathLst>
            </a:custGeom>
            <a:solidFill>
              <a:srgbClr val="DDDD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6" name="Freeform 11"/>
            <p:cNvSpPr>
              <a:spLocks/>
            </p:cNvSpPr>
            <p:nvPr/>
          </p:nvSpPr>
          <p:spPr bwMode="auto">
            <a:xfrm>
              <a:off x="4596" y="2187"/>
              <a:ext cx="328" cy="635"/>
            </a:xfrm>
            <a:custGeom>
              <a:avLst/>
              <a:gdLst>
                <a:gd name="T0" fmla="*/ 0 w 983"/>
                <a:gd name="T1" fmla="*/ 0 h 1904"/>
                <a:gd name="T2" fmla="*/ 0 w 983"/>
                <a:gd name="T3" fmla="*/ 0 h 1904"/>
                <a:gd name="T4" fmla="*/ 0 w 983"/>
                <a:gd name="T5" fmla="*/ 0 h 1904"/>
                <a:gd name="T6" fmla="*/ 0 w 983"/>
                <a:gd name="T7" fmla="*/ 0 h 1904"/>
                <a:gd name="T8" fmla="*/ 0 w 983"/>
                <a:gd name="T9" fmla="*/ 0 h 1904"/>
                <a:gd name="T10" fmla="*/ 0 w 983"/>
                <a:gd name="T11" fmla="*/ 0 h 1904"/>
                <a:gd name="T12" fmla="*/ 0 w 983"/>
                <a:gd name="T13" fmla="*/ 0 h 1904"/>
                <a:gd name="T14" fmla="*/ 0 w 983"/>
                <a:gd name="T15" fmla="*/ 0 h 1904"/>
                <a:gd name="T16" fmla="*/ 0 w 983"/>
                <a:gd name="T17" fmla="*/ 0 h 1904"/>
                <a:gd name="T18" fmla="*/ 0 w 983"/>
                <a:gd name="T19" fmla="*/ 0 h 1904"/>
                <a:gd name="T20" fmla="*/ 0 w 983"/>
                <a:gd name="T21" fmla="*/ 0 h 1904"/>
                <a:gd name="T22" fmla="*/ 0 w 983"/>
                <a:gd name="T23" fmla="*/ 0 h 1904"/>
                <a:gd name="T24" fmla="*/ 0 w 983"/>
                <a:gd name="T25" fmla="*/ 0 h 1904"/>
                <a:gd name="T26" fmla="*/ 0 w 983"/>
                <a:gd name="T27" fmla="*/ 0 h 1904"/>
                <a:gd name="T28" fmla="*/ 0 w 983"/>
                <a:gd name="T29" fmla="*/ 0 h 1904"/>
                <a:gd name="T30" fmla="*/ 0 w 983"/>
                <a:gd name="T31" fmla="*/ 0 h 1904"/>
                <a:gd name="T32" fmla="*/ 0 w 983"/>
                <a:gd name="T33" fmla="*/ 0 h 1904"/>
                <a:gd name="T34" fmla="*/ 0 w 983"/>
                <a:gd name="T35" fmla="*/ 0 h 1904"/>
                <a:gd name="T36" fmla="*/ 0 w 983"/>
                <a:gd name="T37" fmla="*/ 0 h 1904"/>
                <a:gd name="T38" fmla="*/ 0 w 983"/>
                <a:gd name="T39" fmla="*/ 0 h 1904"/>
                <a:gd name="T40" fmla="*/ 0 w 983"/>
                <a:gd name="T41" fmla="*/ 0 h 1904"/>
                <a:gd name="T42" fmla="*/ 0 w 983"/>
                <a:gd name="T43" fmla="*/ 0 h 1904"/>
                <a:gd name="T44" fmla="*/ 0 w 983"/>
                <a:gd name="T45" fmla="*/ 0 h 1904"/>
                <a:gd name="T46" fmla="*/ 0 w 983"/>
                <a:gd name="T47" fmla="*/ 0 h 1904"/>
                <a:gd name="T48" fmla="*/ 0 w 983"/>
                <a:gd name="T49" fmla="*/ 0 h 1904"/>
                <a:gd name="T50" fmla="*/ 0 w 983"/>
                <a:gd name="T51" fmla="*/ 0 h 1904"/>
                <a:gd name="T52" fmla="*/ 0 w 983"/>
                <a:gd name="T53" fmla="*/ 0 h 1904"/>
                <a:gd name="T54" fmla="*/ 0 w 983"/>
                <a:gd name="T55" fmla="*/ 0 h 1904"/>
                <a:gd name="T56" fmla="*/ 0 w 983"/>
                <a:gd name="T57" fmla="*/ 0 h 1904"/>
                <a:gd name="T58" fmla="*/ 0 w 983"/>
                <a:gd name="T59" fmla="*/ 0 h 1904"/>
                <a:gd name="T60" fmla="*/ 0 w 983"/>
                <a:gd name="T61" fmla="*/ 0 h 1904"/>
                <a:gd name="T62" fmla="*/ 0 w 983"/>
                <a:gd name="T63" fmla="*/ 0 h 1904"/>
                <a:gd name="T64" fmla="*/ 0 w 983"/>
                <a:gd name="T65" fmla="*/ 0 h 1904"/>
                <a:gd name="T66" fmla="*/ 0 w 983"/>
                <a:gd name="T67" fmla="*/ 0 h 1904"/>
                <a:gd name="T68" fmla="*/ 0 w 983"/>
                <a:gd name="T69" fmla="*/ 0 h 1904"/>
                <a:gd name="T70" fmla="*/ 0 w 983"/>
                <a:gd name="T71" fmla="*/ 0 h 1904"/>
                <a:gd name="T72" fmla="*/ 0 w 983"/>
                <a:gd name="T73" fmla="*/ 0 h 1904"/>
                <a:gd name="T74" fmla="*/ 0 w 983"/>
                <a:gd name="T75" fmla="*/ 0 h 1904"/>
                <a:gd name="T76" fmla="*/ 0 w 983"/>
                <a:gd name="T77" fmla="*/ 0 h 1904"/>
                <a:gd name="T78" fmla="*/ 0 w 983"/>
                <a:gd name="T79" fmla="*/ 0 h 1904"/>
                <a:gd name="T80" fmla="*/ 0 w 983"/>
                <a:gd name="T81" fmla="*/ 0 h 1904"/>
                <a:gd name="T82" fmla="*/ 0 w 983"/>
                <a:gd name="T83" fmla="*/ 0 h 1904"/>
                <a:gd name="T84" fmla="*/ 0 w 983"/>
                <a:gd name="T85" fmla="*/ 0 h 1904"/>
                <a:gd name="T86" fmla="*/ 0 w 983"/>
                <a:gd name="T87" fmla="*/ 0 h 1904"/>
                <a:gd name="T88" fmla="*/ 0 w 983"/>
                <a:gd name="T89" fmla="*/ 0 h 1904"/>
                <a:gd name="T90" fmla="*/ 0 w 983"/>
                <a:gd name="T91" fmla="*/ 0 h 1904"/>
                <a:gd name="T92" fmla="*/ 0 w 983"/>
                <a:gd name="T93" fmla="*/ 0 h 1904"/>
                <a:gd name="T94" fmla="*/ 0 w 983"/>
                <a:gd name="T95" fmla="*/ 0 h 1904"/>
                <a:gd name="T96" fmla="*/ 0 w 983"/>
                <a:gd name="T97" fmla="*/ 0 h 1904"/>
                <a:gd name="T98" fmla="*/ 0 w 983"/>
                <a:gd name="T99" fmla="*/ 0 h 1904"/>
                <a:gd name="T100" fmla="*/ 0 w 983"/>
                <a:gd name="T101" fmla="*/ 0 h 1904"/>
                <a:gd name="T102" fmla="*/ 0 w 983"/>
                <a:gd name="T103" fmla="*/ 0 h 1904"/>
                <a:gd name="T104" fmla="*/ 0 w 983"/>
                <a:gd name="T105" fmla="*/ 0 h 1904"/>
                <a:gd name="T106" fmla="*/ 0 w 983"/>
                <a:gd name="T107" fmla="*/ 0 h 190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83"/>
                <a:gd name="T163" fmla="*/ 0 h 1904"/>
                <a:gd name="T164" fmla="*/ 983 w 983"/>
                <a:gd name="T165" fmla="*/ 1904 h 190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83" h="1904">
                  <a:moveTo>
                    <a:pt x="695" y="1145"/>
                  </a:moveTo>
                  <a:lnTo>
                    <a:pt x="886" y="1126"/>
                  </a:lnTo>
                  <a:lnTo>
                    <a:pt x="559" y="751"/>
                  </a:lnTo>
                  <a:lnTo>
                    <a:pt x="607" y="584"/>
                  </a:lnTo>
                  <a:lnTo>
                    <a:pt x="613" y="579"/>
                  </a:lnTo>
                  <a:lnTo>
                    <a:pt x="618" y="574"/>
                  </a:lnTo>
                  <a:lnTo>
                    <a:pt x="624" y="568"/>
                  </a:lnTo>
                  <a:lnTo>
                    <a:pt x="629" y="562"/>
                  </a:lnTo>
                  <a:lnTo>
                    <a:pt x="649" y="535"/>
                  </a:lnTo>
                  <a:lnTo>
                    <a:pt x="672" y="502"/>
                  </a:lnTo>
                  <a:lnTo>
                    <a:pt x="695" y="465"/>
                  </a:lnTo>
                  <a:lnTo>
                    <a:pt x="720" y="426"/>
                  </a:lnTo>
                  <a:lnTo>
                    <a:pt x="746" y="382"/>
                  </a:lnTo>
                  <a:lnTo>
                    <a:pt x="772" y="338"/>
                  </a:lnTo>
                  <a:lnTo>
                    <a:pt x="797" y="293"/>
                  </a:lnTo>
                  <a:lnTo>
                    <a:pt x="821" y="249"/>
                  </a:lnTo>
                  <a:lnTo>
                    <a:pt x="845" y="205"/>
                  </a:lnTo>
                  <a:lnTo>
                    <a:pt x="866" y="166"/>
                  </a:lnTo>
                  <a:lnTo>
                    <a:pt x="886" y="128"/>
                  </a:lnTo>
                  <a:lnTo>
                    <a:pt x="903" y="96"/>
                  </a:lnTo>
                  <a:lnTo>
                    <a:pt x="917" y="69"/>
                  </a:lnTo>
                  <a:lnTo>
                    <a:pt x="928" y="48"/>
                  </a:lnTo>
                  <a:lnTo>
                    <a:pt x="934" y="36"/>
                  </a:lnTo>
                  <a:lnTo>
                    <a:pt x="936" y="31"/>
                  </a:lnTo>
                  <a:lnTo>
                    <a:pt x="823" y="44"/>
                  </a:lnTo>
                  <a:lnTo>
                    <a:pt x="821" y="47"/>
                  </a:lnTo>
                  <a:lnTo>
                    <a:pt x="818" y="53"/>
                  </a:lnTo>
                  <a:lnTo>
                    <a:pt x="811" y="63"/>
                  </a:lnTo>
                  <a:lnTo>
                    <a:pt x="804" y="76"/>
                  </a:lnTo>
                  <a:lnTo>
                    <a:pt x="794" y="92"/>
                  </a:lnTo>
                  <a:lnTo>
                    <a:pt x="782" y="112"/>
                  </a:lnTo>
                  <a:lnTo>
                    <a:pt x="769" y="132"/>
                  </a:lnTo>
                  <a:lnTo>
                    <a:pt x="754" y="156"/>
                  </a:lnTo>
                  <a:lnTo>
                    <a:pt x="740" y="179"/>
                  </a:lnTo>
                  <a:lnTo>
                    <a:pt x="724" y="204"/>
                  </a:lnTo>
                  <a:lnTo>
                    <a:pt x="706" y="229"/>
                  </a:lnTo>
                  <a:lnTo>
                    <a:pt x="689" y="255"/>
                  </a:lnTo>
                  <a:lnTo>
                    <a:pt x="672" y="279"/>
                  </a:lnTo>
                  <a:lnTo>
                    <a:pt x="653" y="303"/>
                  </a:lnTo>
                  <a:lnTo>
                    <a:pt x="636" y="325"/>
                  </a:lnTo>
                  <a:lnTo>
                    <a:pt x="618" y="346"/>
                  </a:lnTo>
                  <a:lnTo>
                    <a:pt x="617" y="346"/>
                  </a:lnTo>
                  <a:lnTo>
                    <a:pt x="617" y="348"/>
                  </a:lnTo>
                  <a:lnTo>
                    <a:pt x="612" y="338"/>
                  </a:lnTo>
                  <a:lnTo>
                    <a:pt x="606" y="324"/>
                  </a:lnTo>
                  <a:lnTo>
                    <a:pt x="600" y="305"/>
                  </a:lnTo>
                  <a:lnTo>
                    <a:pt x="597" y="282"/>
                  </a:lnTo>
                  <a:lnTo>
                    <a:pt x="596" y="262"/>
                  </a:lnTo>
                  <a:lnTo>
                    <a:pt x="592" y="245"/>
                  </a:lnTo>
                  <a:lnTo>
                    <a:pt x="587" y="227"/>
                  </a:lnTo>
                  <a:lnTo>
                    <a:pt x="579" y="209"/>
                  </a:lnTo>
                  <a:lnTo>
                    <a:pt x="569" y="194"/>
                  </a:lnTo>
                  <a:lnTo>
                    <a:pt x="555" y="182"/>
                  </a:lnTo>
                  <a:lnTo>
                    <a:pt x="540" y="173"/>
                  </a:lnTo>
                  <a:lnTo>
                    <a:pt x="524" y="167"/>
                  </a:lnTo>
                  <a:lnTo>
                    <a:pt x="508" y="163"/>
                  </a:lnTo>
                  <a:lnTo>
                    <a:pt x="493" y="163"/>
                  </a:lnTo>
                  <a:lnTo>
                    <a:pt x="481" y="167"/>
                  </a:lnTo>
                  <a:lnTo>
                    <a:pt x="471" y="173"/>
                  </a:lnTo>
                  <a:lnTo>
                    <a:pt x="461" y="184"/>
                  </a:lnTo>
                  <a:lnTo>
                    <a:pt x="457" y="193"/>
                  </a:lnTo>
                  <a:lnTo>
                    <a:pt x="457" y="203"/>
                  </a:lnTo>
                  <a:lnTo>
                    <a:pt x="462" y="213"/>
                  </a:lnTo>
                  <a:lnTo>
                    <a:pt x="456" y="216"/>
                  </a:lnTo>
                  <a:lnTo>
                    <a:pt x="450" y="220"/>
                  </a:lnTo>
                  <a:lnTo>
                    <a:pt x="442" y="224"/>
                  </a:lnTo>
                  <a:lnTo>
                    <a:pt x="436" y="229"/>
                  </a:lnTo>
                  <a:lnTo>
                    <a:pt x="388" y="267"/>
                  </a:lnTo>
                  <a:lnTo>
                    <a:pt x="402" y="282"/>
                  </a:lnTo>
                  <a:lnTo>
                    <a:pt x="400" y="283"/>
                  </a:lnTo>
                  <a:lnTo>
                    <a:pt x="398" y="286"/>
                  </a:lnTo>
                  <a:lnTo>
                    <a:pt x="393" y="286"/>
                  </a:lnTo>
                  <a:lnTo>
                    <a:pt x="390" y="286"/>
                  </a:lnTo>
                  <a:lnTo>
                    <a:pt x="388" y="288"/>
                  </a:lnTo>
                  <a:lnTo>
                    <a:pt x="388" y="291"/>
                  </a:lnTo>
                  <a:lnTo>
                    <a:pt x="389" y="294"/>
                  </a:lnTo>
                  <a:lnTo>
                    <a:pt x="389" y="296"/>
                  </a:lnTo>
                  <a:lnTo>
                    <a:pt x="389" y="297"/>
                  </a:lnTo>
                  <a:lnTo>
                    <a:pt x="388" y="298"/>
                  </a:lnTo>
                  <a:lnTo>
                    <a:pt x="386" y="298"/>
                  </a:lnTo>
                  <a:lnTo>
                    <a:pt x="382" y="298"/>
                  </a:lnTo>
                  <a:lnTo>
                    <a:pt x="381" y="302"/>
                  </a:lnTo>
                  <a:lnTo>
                    <a:pt x="381" y="305"/>
                  </a:lnTo>
                  <a:lnTo>
                    <a:pt x="382" y="310"/>
                  </a:lnTo>
                  <a:lnTo>
                    <a:pt x="383" y="313"/>
                  </a:lnTo>
                  <a:lnTo>
                    <a:pt x="384" y="315"/>
                  </a:lnTo>
                  <a:lnTo>
                    <a:pt x="383" y="318"/>
                  </a:lnTo>
                  <a:lnTo>
                    <a:pt x="379" y="322"/>
                  </a:lnTo>
                  <a:lnTo>
                    <a:pt x="376" y="327"/>
                  </a:lnTo>
                  <a:lnTo>
                    <a:pt x="374" y="336"/>
                  </a:lnTo>
                  <a:lnTo>
                    <a:pt x="378" y="346"/>
                  </a:lnTo>
                  <a:lnTo>
                    <a:pt x="388" y="355"/>
                  </a:lnTo>
                  <a:lnTo>
                    <a:pt x="394" y="357"/>
                  </a:lnTo>
                  <a:lnTo>
                    <a:pt x="400" y="360"/>
                  </a:lnTo>
                  <a:lnTo>
                    <a:pt x="408" y="362"/>
                  </a:lnTo>
                  <a:lnTo>
                    <a:pt x="415" y="364"/>
                  </a:lnTo>
                  <a:lnTo>
                    <a:pt x="414" y="401"/>
                  </a:lnTo>
                  <a:lnTo>
                    <a:pt x="405" y="397"/>
                  </a:lnTo>
                  <a:lnTo>
                    <a:pt x="397" y="393"/>
                  </a:lnTo>
                  <a:lnTo>
                    <a:pt x="388" y="390"/>
                  </a:lnTo>
                  <a:lnTo>
                    <a:pt x="379" y="385"/>
                  </a:lnTo>
                  <a:lnTo>
                    <a:pt x="371" y="380"/>
                  </a:lnTo>
                  <a:lnTo>
                    <a:pt x="362" y="374"/>
                  </a:lnTo>
                  <a:lnTo>
                    <a:pt x="353" y="367"/>
                  </a:lnTo>
                  <a:lnTo>
                    <a:pt x="345" y="361"/>
                  </a:lnTo>
                  <a:lnTo>
                    <a:pt x="325" y="344"/>
                  </a:lnTo>
                  <a:lnTo>
                    <a:pt x="304" y="322"/>
                  </a:lnTo>
                  <a:lnTo>
                    <a:pt x="283" y="297"/>
                  </a:lnTo>
                  <a:lnTo>
                    <a:pt x="262" y="270"/>
                  </a:lnTo>
                  <a:lnTo>
                    <a:pt x="241" y="241"/>
                  </a:lnTo>
                  <a:lnTo>
                    <a:pt x="221" y="210"/>
                  </a:lnTo>
                  <a:lnTo>
                    <a:pt x="201" y="179"/>
                  </a:lnTo>
                  <a:lnTo>
                    <a:pt x="182" y="149"/>
                  </a:lnTo>
                  <a:lnTo>
                    <a:pt x="165" y="120"/>
                  </a:lnTo>
                  <a:lnTo>
                    <a:pt x="150" y="92"/>
                  </a:lnTo>
                  <a:lnTo>
                    <a:pt x="135" y="66"/>
                  </a:lnTo>
                  <a:lnTo>
                    <a:pt x="124" y="44"/>
                  </a:lnTo>
                  <a:lnTo>
                    <a:pt x="114" y="26"/>
                  </a:lnTo>
                  <a:lnTo>
                    <a:pt x="107" y="12"/>
                  </a:lnTo>
                  <a:lnTo>
                    <a:pt x="102" y="3"/>
                  </a:lnTo>
                  <a:lnTo>
                    <a:pt x="101" y="0"/>
                  </a:lnTo>
                  <a:lnTo>
                    <a:pt x="0" y="2"/>
                  </a:lnTo>
                  <a:lnTo>
                    <a:pt x="2" y="6"/>
                  </a:lnTo>
                  <a:lnTo>
                    <a:pt x="8" y="18"/>
                  </a:lnTo>
                  <a:lnTo>
                    <a:pt x="15" y="36"/>
                  </a:lnTo>
                  <a:lnTo>
                    <a:pt x="26" y="60"/>
                  </a:lnTo>
                  <a:lnTo>
                    <a:pt x="40" y="90"/>
                  </a:lnTo>
                  <a:lnTo>
                    <a:pt x="56" y="123"/>
                  </a:lnTo>
                  <a:lnTo>
                    <a:pt x="75" y="161"/>
                  </a:lnTo>
                  <a:lnTo>
                    <a:pt x="93" y="200"/>
                  </a:lnTo>
                  <a:lnTo>
                    <a:pt x="114" y="242"/>
                  </a:lnTo>
                  <a:lnTo>
                    <a:pt x="137" y="284"/>
                  </a:lnTo>
                  <a:lnTo>
                    <a:pt x="159" y="328"/>
                  </a:lnTo>
                  <a:lnTo>
                    <a:pt x="182" y="370"/>
                  </a:lnTo>
                  <a:lnTo>
                    <a:pt x="206" y="409"/>
                  </a:lnTo>
                  <a:lnTo>
                    <a:pt x="230" y="448"/>
                  </a:lnTo>
                  <a:lnTo>
                    <a:pt x="252" y="484"/>
                  </a:lnTo>
                  <a:lnTo>
                    <a:pt x="274" y="515"/>
                  </a:lnTo>
                  <a:lnTo>
                    <a:pt x="263" y="526"/>
                  </a:lnTo>
                  <a:lnTo>
                    <a:pt x="253" y="541"/>
                  </a:lnTo>
                  <a:lnTo>
                    <a:pt x="248" y="558"/>
                  </a:lnTo>
                  <a:lnTo>
                    <a:pt x="246" y="577"/>
                  </a:lnTo>
                  <a:lnTo>
                    <a:pt x="247" y="588"/>
                  </a:lnTo>
                  <a:lnTo>
                    <a:pt x="248" y="598"/>
                  </a:lnTo>
                  <a:lnTo>
                    <a:pt x="252" y="608"/>
                  </a:lnTo>
                  <a:lnTo>
                    <a:pt x="257" y="616"/>
                  </a:lnTo>
                  <a:lnTo>
                    <a:pt x="263" y="625"/>
                  </a:lnTo>
                  <a:lnTo>
                    <a:pt x="269" y="632"/>
                  </a:lnTo>
                  <a:lnTo>
                    <a:pt x="277" y="639"/>
                  </a:lnTo>
                  <a:lnTo>
                    <a:pt x="285" y="644"/>
                  </a:lnTo>
                  <a:lnTo>
                    <a:pt x="299" y="817"/>
                  </a:lnTo>
                  <a:lnTo>
                    <a:pt x="197" y="1192"/>
                  </a:lnTo>
                  <a:lnTo>
                    <a:pt x="256" y="1187"/>
                  </a:lnTo>
                  <a:lnTo>
                    <a:pt x="269" y="1900"/>
                  </a:lnTo>
                  <a:lnTo>
                    <a:pt x="366" y="1904"/>
                  </a:lnTo>
                  <a:lnTo>
                    <a:pt x="445" y="1169"/>
                  </a:lnTo>
                  <a:lnTo>
                    <a:pt x="488" y="1165"/>
                  </a:lnTo>
                  <a:lnTo>
                    <a:pt x="887" y="1888"/>
                  </a:lnTo>
                  <a:lnTo>
                    <a:pt x="983" y="1904"/>
                  </a:lnTo>
                  <a:lnTo>
                    <a:pt x="695" y="114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7" name="Freeform 12"/>
            <p:cNvSpPr>
              <a:spLocks/>
            </p:cNvSpPr>
            <p:nvPr/>
          </p:nvSpPr>
          <p:spPr bwMode="auto">
            <a:xfrm>
              <a:off x="4764" y="2307"/>
              <a:ext cx="33" cy="16"/>
            </a:xfrm>
            <a:custGeom>
              <a:avLst/>
              <a:gdLst>
                <a:gd name="T0" fmla="*/ 0 w 100"/>
                <a:gd name="T1" fmla="*/ 0 h 47"/>
                <a:gd name="T2" fmla="*/ 0 w 100"/>
                <a:gd name="T3" fmla="*/ 0 h 47"/>
                <a:gd name="T4" fmla="*/ 0 w 100"/>
                <a:gd name="T5" fmla="*/ 0 h 47"/>
                <a:gd name="T6" fmla="*/ 0 w 100"/>
                <a:gd name="T7" fmla="*/ 0 h 47"/>
                <a:gd name="T8" fmla="*/ 0 w 100"/>
                <a:gd name="T9" fmla="*/ 0 h 47"/>
                <a:gd name="T10" fmla="*/ 0 w 100"/>
                <a:gd name="T11" fmla="*/ 0 h 47"/>
                <a:gd name="T12" fmla="*/ 0 w 100"/>
                <a:gd name="T13" fmla="*/ 0 h 47"/>
                <a:gd name="T14" fmla="*/ 0 w 100"/>
                <a:gd name="T15" fmla="*/ 0 h 47"/>
                <a:gd name="T16" fmla="*/ 0 w 100"/>
                <a:gd name="T17" fmla="*/ 0 h 47"/>
                <a:gd name="T18" fmla="*/ 0 w 100"/>
                <a:gd name="T19" fmla="*/ 0 h 47"/>
                <a:gd name="T20" fmla="*/ 0 w 100"/>
                <a:gd name="T21" fmla="*/ 0 h 47"/>
                <a:gd name="T22" fmla="*/ 0 w 100"/>
                <a:gd name="T23" fmla="*/ 0 h 47"/>
                <a:gd name="T24" fmla="*/ 0 w 100"/>
                <a:gd name="T25" fmla="*/ 0 h 47"/>
                <a:gd name="T26" fmla="*/ 0 w 100"/>
                <a:gd name="T27" fmla="*/ 0 h 47"/>
                <a:gd name="T28" fmla="*/ 0 w 100"/>
                <a:gd name="T29" fmla="*/ 0 h 47"/>
                <a:gd name="T30" fmla="*/ 0 w 100"/>
                <a:gd name="T31" fmla="*/ 0 h 47"/>
                <a:gd name="T32" fmla="*/ 0 w 100"/>
                <a:gd name="T33" fmla="*/ 0 h 47"/>
                <a:gd name="T34" fmla="*/ 0 w 100"/>
                <a:gd name="T35" fmla="*/ 0 h 47"/>
                <a:gd name="T36" fmla="*/ 0 w 100"/>
                <a:gd name="T37" fmla="*/ 0 h 47"/>
                <a:gd name="T38" fmla="*/ 0 w 100"/>
                <a:gd name="T39" fmla="*/ 0 h 47"/>
                <a:gd name="T40" fmla="*/ 0 w 100"/>
                <a:gd name="T41" fmla="*/ 0 h 47"/>
                <a:gd name="T42" fmla="*/ 0 w 100"/>
                <a:gd name="T43" fmla="*/ 0 h 47"/>
                <a:gd name="T44" fmla="*/ 0 w 100"/>
                <a:gd name="T45" fmla="*/ 0 h 47"/>
                <a:gd name="T46" fmla="*/ 0 w 100"/>
                <a:gd name="T47" fmla="*/ 0 h 47"/>
                <a:gd name="T48" fmla="*/ 0 w 100"/>
                <a:gd name="T49" fmla="*/ 0 h 47"/>
                <a:gd name="T50" fmla="*/ 0 w 100"/>
                <a:gd name="T51" fmla="*/ 0 h 4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0"/>
                <a:gd name="T79" fmla="*/ 0 h 47"/>
                <a:gd name="T80" fmla="*/ 100 w 100"/>
                <a:gd name="T81" fmla="*/ 47 h 4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0" h="47">
                  <a:moveTo>
                    <a:pt x="100" y="0"/>
                  </a:moveTo>
                  <a:lnTo>
                    <a:pt x="91" y="9"/>
                  </a:lnTo>
                  <a:lnTo>
                    <a:pt x="79" y="18"/>
                  </a:lnTo>
                  <a:lnTo>
                    <a:pt x="69" y="25"/>
                  </a:lnTo>
                  <a:lnTo>
                    <a:pt x="57" y="31"/>
                  </a:lnTo>
                  <a:lnTo>
                    <a:pt x="46" y="36"/>
                  </a:lnTo>
                  <a:lnTo>
                    <a:pt x="34" y="41"/>
                  </a:lnTo>
                  <a:lnTo>
                    <a:pt x="22" y="45"/>
                  </a:lnTo>
                  <a:lnTo>
                    <a:pt x="10" y="47"/>
                  </a:lnTo>
                  <a:lnTo>
                    <a:pt x="0" y="0"/>
                  </a:lnTo>
                  <a:lnTo>
                    <a:pt x="4" y="3"/>
                  </a:lnTo>
                  <a:lnTo>
                    <a:pt x="8" y="5"/>
                  </a:lnTo>
                  <a:lnTo>
                    <a:pt x="13" y="8"/>
                  </a:lnTo>
                  <a:lnTo>
                    <a:pt x="17" y="9"/>
                  </a:lnTo>
                  <a:lnTo>
                    <a:pt x="22" y="11"/>
                  </a:lnTo>
                  <a:lnTo>
                    <a:pt x="29" y="13"/>
                  </a:lnTo>
                  <a:lnTo>
                    <a:pt x="35" y="13"/>
                  </a:lnTo>
                  <a:lnTo>
                    <a:pt x="41" y="13"/>
                  </a:lnTo>
                  <a:lnTo>
                    <a:pt x="50" y="11"/>
                  </a:lnTo>
                  <a:lnTo>
                    <a:pt x="58" y="11"/>
                  </a:lnTo>
                  <a:lnTo>
                    <a:pt x="67" y="9"/>
                  </a:lnTo>
                  <a:lnTo>
                    <a:pt x="74" y="8"/>
                  </a:lnTo>
                  <a:lnTo>
                    <a:pt x="82" y="6"/>
                  </a:lnTo>
                  <a:lnTo>
                    <a:pt x="89" y="4"/>
                  </a:lnTo>
                  <a:lnTo>
                    <a:pt x="95" y="3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8" name="Freeform 13"/>
            <p:cNvSpPr>
              <a:spLocks/>
            </p:cNvSpPr>
            <p:nvPr/>
          </p:nvSpPr>
          <p:spPr bwMode="auto">
            <a:xfrm>
              <a:off x="4747" y="2269"/>
              <a:ext cx="8" cy="9"/>
            </a:xfrm>
            <a:custGeom>
              <a:avLst/>
              <a:gdLst>
                <a:gd name="T0" fmla="*/ 0 w 24"/>
                <a:gd name="T1" fmla="*/ 0 h 26"/>
                <a:gd name="T2" fmla="*/ 0 w 24"/>
                <a:gd name="T3" fmla="*/ 0 h 26"/>
                <a:gd name="T4" fmla="*/ 0 w 24"/>
                <a:gd name="T5" fmla="*/ 0 h 26"/>
                <a:gd name="T6" fmla="*/ 0 w 24"/>
                <a:gd name="T7" fmla="*/ 0 h 26"/>
                <a:gd name="T8" fmla="*/ 0 w 24"/>
                <a:gd name="T9" fmla="*/ 0 h 26"/>
                <a:gd name="T10" fmla="*/ 0 w 24"/>
                <a:gd name="T11" fmla="*/ 0 h 26"/>
                <a:gd name="T12" fmla="*/ 0 w 24"/>
                <a:gd name="T13" fmla="*/ 0 h 26"/>
                <a:gd name="T14" fmla="*/ 0 w 24"/>
                <a:gd name="T15" fmla="*/ 0 h 26"/>
                <a:gd name="T16" fmla="*/ 0 w 24"/>
                <a:gd name="T17" fmla="*/ 0 h 26"/>
                <a:gd name="T18" fmla="*/ 0 w 24"/>
                <a:gd name="T19" fmla="*/ 0 h 26"/>
                <a:gd name="T20" fmla="*/ 0 w 24"/>
                <a:gd name="T21" fmla="*/ 0 h 26"/>
                <a:gd name="T22" fmla="*/ 0 w 24"/>
                <a:gd name="T23" fmla="*/ 0 h 26"/>
                <a:gd name="T24" fmla="*/ 0 w 24"/>
                <a:gd name="T25" fmla="*/ 0 h 26"/>
                <a:gd name="T26" fmla="*/ 0 w 24"/>
                <a:gd name="T27" fmla="*/ 0 h 26"/>
                <a:gd name="T28" fmla="*/ 0 w 24"/>
                <a:gd name="T29" fmla="*/ 0 h 26"/>
                <a:gd name="T30" fmla="*/ 0 w 24"/>
                <a:gd name="T31" fmla="*/ 0 h 26"/>
                <a:gd name="T32" fmla="*/ 0 w 24"/>
                <a:gd name="T33" fmla="*/ 0 h 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"/>
                <a:gd name="T52" fmla="*/ 0 h 26"/>
                <a:gd name="T53" fmla="*/ 24 w 24"/>
                <a:gd name="T54" fmla="*/ 26 h 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" h="26">
                  <a:moveTo>
                    <a:pt x="0" y="0"/>
                  </a:moveTo>
                  <a:lnTo>
                    <a:pt x="3" y="0"/>
                  </a:lnTo>
                  <a:lnTo>
                    <a:pt x="7" y="0"/>
                  </a:lnTo>
                  <a:lnTo>
                    <a:pt x="13" y="3"/>
                  </a:lnTo>
                  <a:lnTo>
                    <a:pt x="19" y="7"/>
                  </a:lnTo>
                  <a:lnTo>
                    <a:pt x="23" y="15"/>
                  </a:lnTo>
                  <a:lnTo>
                    <a:pt x="24" y="21"/>
                  </a:lnTo>
                  <a:lnTo>
                    <a:pt x="23" y="25"/>
                  </a:lnTo>
                  <a:lnTo>
                    <a:pt x="23" y="26"/>
                  </a:lnTo>
                  <a:lnTo>
                    <a:pt x="21" y="26"/>
                  </a:lnTo>
                  <a:lnTo>
                    <a:pt x="16" y="24"/>
                  </a:lnTo>
                  <a:lnTo>
                    <a:pt x="10" y="21"/>
                  </a:lnTo>
                  <a:lnTo>
                    <a:pt x="5" y="16"/>
                  </a:lnTo>
                  <a:lnTo>
                    <a:pt x="2" y="10"/>
                  </a:lnTo>
                  <a:lnTo>
                    <a:pt x="0" y="5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9" name="Freeform 14"/>
            <p:cNvSpPr>
              <a:spLocks/>
            </p:cNvSpPr>
            <p:nvPr/>
          </p:nvSpPr>
          <p:spPr bwMode="auto">
            <a:xfrm>
              <a:off x="4748" y="2270"/>
              <a:ext cx="6" cy="6"/>
            </a:xfrm>
            <a:custGeom>
              <a:avLst/>
              <a:gdLst>
                <a:gd name="T0" fmla="*/ 0 w 18"/>
                <a:gd name="T1" fmla="*/ 0 h 16"/>
                <a:gd name="T2" fmla="*/ 0 w 18"/>
                <a:gd name="T3" fmla="*/ 0 h 16"/>
                <a:gd name="T4" fmla="*/ 0 w 18"/>
                <a:gd name="T5" fmla="*/ 0 h 16"/>
                <a:gd name="T6" fmla="*/ 0 w 18"/>
                <a:gd name="T7" fmla="*/ 0 h 16"/>
                <a:gd name="T8" fmla="*/ 0 w 18"/>
                <a:gd name="T9" fmla="*/ 0 h 16"/>
                <a:gd name="T10" fmla="*/ 0 w 18"/>
                <a:gd name="T11" fmla="*/ 0 h 16"/>
                <a:gd name="T12" fmla="*/ 0 w 18"/>
                <a:gd name="T13" fmla="*/ 0 h 16"/>
                <a:gd name="T14" fmla="*/ 0 w 18"/>
                <a:gd name="T15" fmla="*/ 0 h 16"/>
                <a:gd name="T16" fmla="*/ 0 w 18"/>
                <a:gd name="T17" fmla="*/ 0 h 16"/>
                <a:gd name="T18" fmla="*/ 0 w 18"/>
                <a:gd name="T19" fmla="*/ 0 h 16"/>
                <a:gd name="T20" fmla="*/ 0 w 18"/>
                <a:gd name="T21" fmla="*/ 0 h 16"/>
                <a:gd name="T22" fmla="*/ 0 w 18"/>
                <a:gd name="T23" fmla="*/ 0 h 16"/>
                <a:gd name="T24" fmla="*/ 0 w 18"/>
                <a:gd name="T25" fmla="*/ 0 h 16"/>
                <a:gd name="T26" fmla="*/ 0 w 18"/>
                <a:gd name="T27" fmla="*/ 0 h 16"/>
                <a:gd name="T28" fmla="*/ 0 w 18"/>
                <a:gd name="T29" fmla="*/ 0 h 16"/>
                <a:gd name="T30" fmla="*/ 0 w 18"/>
                <a:gd name="T31" fmla="*/ 0 h 16"/>
                <a:gd name="T32" fmla="*/ 0 w 18"/>
                <a:gd name="T33" fmla="*/ 0 h 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"/>
                <a:gd name="T52" fmla="*/ 0 h 16"/>
                <a:gd name="T53" fmla="*/ 18 w 18"/>
                <a:gd name="T54" fmla="*/ 16 h 1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" h="16">
                  <a:moveTo>
                    <a:pt x="13" y="15"/>
                  </a:moveTo>
                  <a:lnTo>
                    <a:pt x="16" y="12"/>
                  </a:lnTo>
                  <a:lnTo>
                    <a:pt x="18" y="8"/>
                  </a:lnTo>
                  <a:lnTo>
                    <a:pt x="18" y="5"/>
                  </a:lnTo>
                  <a:lnTo>
                    <a:pt x="17" y="2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1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6"/>
                  </a:lnTo>
                  <a:lnTo>
                    <a:pt x="10" y="16"/>
                  </a:lnTo>
                  <a:lnTo>
                    <a:pt x="13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0" name="Freeform 15"/>
            <p:cNvSpPr>
              <a:spLocks/>
            </p:cNvSpPr>
            <p:nvPr/>
          </p:nvSpPr>
          <p:spPr bwMode="auto">
            <a:xfrm>
              <a:off x="4731" y="2266"/>
              <a:ext cx="13" cy="15"/>
            </a:xfrm>
            <a:custGeom>
              <a:avLst/>
              <a:gdLst>
                <a:gd name="T0" fmla="*/ 0 w 38"/>
                <a:gd name="T1" fmla="*/ 0 h 44"/>
                <a:gd name="T2" fmla="*/ 0 w 38"/>
                <a:gd name="T3" fmla="*/ 0 h 44"/>
                <a:gd name="T4" fmla="*/ 0 w 38"/>
                <a:gd name="T5" fmla="*/ 0 h 44"/>
                <a:gd name="T6" fmla="*/ 0 w 38"/>
                <a:gd name="T7" fmla="*/ 0 h 44"/>
                <a:gd name="T8" fmla="*/ 0 w 38"/>
                <a:gd name="T9" fmla="*/ 0 h 44"/>
                <a:gd name="T10" fmla="*/ 0 w 38"/>
                <a:gd name="T11" fmla="*/ 0 h 44"/>
                <a:gd name="T12" fmla="*/ 0 w 38"/>
                <a:gd name="T13" fmla="*/ 0 h 44"/>
                <a:gd name="T14" fmla="*/ 0 w 38"/>
                <a:gd name="T15" fmla="*/ 0 h 44"/>
                <a:gd name="T16" fmla="*/ 0 w 38"/>
                <a:gd name="T17" fmla="*/ 0 h 44"/>
                <a:gd name="T18" fmla="*/ 0 w 38"/>
                <a:gd name="T19" fmla="*/ 0 h 44"/>
                <a:gd name="T20" fmla="*/ 0 w 38"/>
                <a:gd name="T21" fmla="*/ 0 h 44"/>
                <a:gd name="T22" fmla="*/ 0 w 38"/>
                <a:gd name="T23" fmla="*/ 0 h 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"/>
                <a:gd name="T37" fmla="*/ 0 h 44"/>
                <a:gd name="T38" fmla="*/ 38 w 38"/>
                <a:gd name="T39" fmla="*/ 44 h 4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" h="44">
                  <a:moveTo>
                    <a:pt x="38" y="0"/>
                  </a:moveTo>
                  <a:lnTo>
                    <a:pt x="0" y="31"/>
                  </a:lnTo>
                  <a:lnTo>
                    <a:pt x="9" y="44"/>
                  </a:lnTo>
                  <a:lnTo>
                    <a:pt x="10" y="44"/>
                  </a:lnTo>
                  <a:lnTo>
                    <a:pt x="11" y="41"/>
                  </a:lnTo>
                  <a:lnTo>
                    <a:pt x="12" y="40"/>
                  </a:lnTo>
                  <a:lnTo>
                    <a:pt x="14" y="36"/>
                  </a:lnTo>
                  <a:lnTo>
                    <a:pt x="14" y="33"/>
                  </a:lnTo>
                  <a:lnTo>
                    <a:pt x="12" y="30"/>
                  </a:lnTo>
                  <a:lnTo>
                    <a:pt x="11" y="29"/>
                  </a:lnTo>
                  <a:lnTo>
                    <a:pt x="10" y="2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FB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1" name="Freeform 16"/>
            <p:cNvSpPr>
              <a:spLocks/>
            </p:cNvSpPr>
            <p:nvPr/>
          </p:nvSpPr>
          <p:spPr bwMode="auto">
            <a:xfrm>
              <a:off x="4750" y="2307"/>
              <a:ext cx="11" cy="18"/>
            </a:xfrm>
            <a:custGeom>
              <a:avLst/>
              <a:gdLst>
                <a:gd name="T0" fmla="*/ 0 w 31"/>
                <a:gd name="T1" fmla="*/ 0 h 52"/>
                <a:gd name="T2" fmla="*/ 0 w 31"/>
                <a:gd name="T3" fmla="*/ 0 h 52"/>
                <a:gd name="T4" fmla="*/ 0 w 31"/>
                <a:gd name="T5" fmla="*/ 0 h 52"/>
                <a:gd name="T6" fmla="*/ 0 w 31"/>
                <a:gd name="T7" fmla="*/ 0 h 52"/>
                <a:gd name="T8" fmla="*/ 0 w 31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52"/>
                <a:gd name="T17" fmla="*/ 31 w 31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52">
                  <a:moveTo>
                    <a:pt x="0" y="4"/>
                  </a:moveTo>
                  <a:lnTo>
                    <a:pt x="8" y="52"/>
                  </a:lnTo>
                  <a:lnTo>
                    <a:pt x="31" y="50"/>
                  </a:lnTo>
                  <a:lnTo>
                    <a:pt x="26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BFB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2" name="Freeform 17"/>
            <p:cNvSpPr>
              <a:spLocks/>
            </p:cNvSpPr>
            <p:nvPr/>
          </p:nvSpPr>
          <p:spPr bwMode="auto">
            <a:xfrm>
              <a:off x="4735" y="2281"/>
              <a:ext cx="31" cy="23"/>
            </a:xfrm>
            <a:custGeom>
              <a:avLst/>
              <a:gdLst>
                <a:gd name="T0" fmla="*/ 0 w 93"/>
                <a:gd name="T1" fmla="*/ 0 h 69"/>
                <a:gd name="T2" fmla="*/ 0 w 93"/>
                <a:gd name="T3" fmla="*/ 0 h 69"/>
                <a:gd name="T4" fmla="*/ 0 w 93"/>
                <a:gd name="T5" fmla="*/ 0 h 69"/>
                <a:gd name="T6" fmla="*/ 0 w 93"/>
                <a:gd name="T7" fmla="*/ 0 h 69"/>
                <a:gd name="T8" fmla="*/ 0 w 93"/>
                <a:gd name="T9" fmla="*/ 0 h 69"/>
                <a:gd name="T10" fmla="*/ 0 w 93"/>
                <a:gd name="T11" fmla="*/ 0 h 69"/>
                <a:gd name="T12" fmla="*/ 0 w 93"/>
                <a:gd name="T13" fmla="*/ 0 h 69"/>
                <a:gd name="T14" fmla="*/ 0 w 93"/>
                <a:gd name="T15" fmla="*/ 0 h 69"/>
                <a:gd name="T16" fmla="*/ 0 w 93"/>
                <a:gd name="T17" fmla="*/ 0 h 69"/>
                <a:gd name="T18" fmla="*/ 0 w 93"/>
                <a:gd name="T19" fmla="*/ 0 h 69"/>
                <a:gd name="T20" fmla="*/ 0 w 93"/>
                <a:gd name="T21" fmla="*/ 0 h 69"/>
                <a:gd name="T22" fmla="*/ 0 w 93"/>
                <a:gd name="T23" fmla="*/ 0 h 69"/>
                <a:gd name="T24" fmla="*/ 0 w 93"/>
                <a:gd name="T25" fmla="*/ 0 h 69"/>
                <a:gd name="T26" fmla="*/ 0 w 93"/>
                <a:gd name="T27" fmla="*/ 0 h 69"/>
                <a:gd name="T28" fmla="*/ 0 w 93"/>
                <a:gd name="T29" fmla="*/ 0 h 69"/>
                <a:gd name="T30" fmla="*/ 0 w 93"/>
                <a:gd name="T31" fmla="*/ 0 h 69"/>
                <a:gd name="T32" fmla="*/ 0 w 93"/>
                <a:gd name="T33" fmla="*/ 0 h 69"/>
                <a:gd name="T34" fmla="*/ 0 w 93"/>
                <a:gd name="T35" fmla="*/ 0 h 69"/>
                <a:gd name="T36" fmla="*/ 0 w 93"/>
                <a:gd name="T37" fmla="*/ 0 h 69"/>
                <a:gd name="T38" fmla="*/ 0 w 93"/>
                <a:gd name="T39" fmla="*/ 0 h 69"/>
                <a:gd name="T40" fmla="*/ 0 w 93"/>
                <a:gd name="T41" fmla="*/ 0 h 69"/>
                <a:gd name="T42" fmla="*/ 0 w 93"/>
                <a:gd name="T43" fmla="*/ 0 h 6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3"/>
                <a:gd name="T67" fmla="*/ 0 h 69"/>
                <a:gd name="T68" fmla="*/ 93 w 93"/>
                <a:gd name="T69" fmla="*/ 69 h 6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3" h="69">
                  <a:moveTo>
                    <a:pt x="91" y="0"/>
                  </a:moveTo>
                  <a:lnTo>
                    <a:pt x="0" y="69"/>
                  </a:lnTo>
                  <a:lnTo>
                    <a:pt x="3" y="69"/>
                  </a:lnTo>
                  <a:lnTo>
                    <a:pt x="9" y="69"/>
                  </a:lnTo>
                  <a:lnTo>
                    <a:pt x="18" y="68"/>
                  </a:lnTo>
                  <a:lnTo>
                    <a:pt x="29" y="68"/>
                  </a:lnTo>
                  <a:lnTo>
                    <a:pt x="40" y="67"/>
                  </a:lnTo>
                  <a:lnTo>
                    <a:pt x="52" y="66"/>
                  </a:lnTo>
                  <a:lnTo>
                    <a:pt x="65" y="63"/>
                  </a:lnTo>
                  <a:lnTo>
                    <a:pt x="75" y="61"/>
                  </a:lnTo>
                  <a:lnTo>
                    <a:pt x="77" y="59"/>
                  </a:lnTo>
                  <a:lnTo>
                    <a:pt x="79" y="58"/>
                  </a:lnTo>
                  <a:lnTo>
                    <a:pt x="81" y="58"/>
                  </a:lnTo>
                  <a:lnTo>
                    <a:pt x="83" y="57"/>
                  </a:lnTo>
                  <a:lnTo>
                    <a:pt x="84" y="56"/>
                  </a:lnTo>
                  <a:lnTo>
                    <a:pt x="84" y="54"/>
                  </a:lnTo>
                  <a:lnTo>
                    <a:pt x="86" y="53"/>
                  </a:lnTo>
                  <a:lnTo>
                    <a:pt x="89" y="43"/>
                  </a:lnTo>
                  <a:lnTo>
                    <a:pt x="93" y="31"/>
                  </a:lnTo>
                  <a:lnTo>
                    <a:pt x="93" y="16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BFB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3" name="Freeform 18"/>
            <p:cNvSpPr>
              <a:spLocks/>
            </p:cNvSpPr>
            <p:nvPr/>
          </p:nvSpPr>
          <p:spPr bwMode="auto">
            <a:xfrm>
              <a:off x="4779" y="2253"/>
              <a:ext cx="11" cy="35"/>
            </a:xfrm>
            <a:custGeom>
              <a:avLst/>
              <a:gdLst>
                <a:gd name="T0" fmla="*/ 0 w 32"/>
                <a:gd name="T1" fmla="*/ 0 h 107"/>
                <a:gd name="T2" fmla="*/ 0 w 32"/>
                <a:gd name="T3" fmla="*/ 0 h 107"/>
                <a:gd name="T4" fmla="*/ 0 w 32"/>
                <a:gd name="T5" fmla="*/ 0 h 107"/>
                <a:gd name="T6" fmla="*/ 0 w 32"/>
                <a:gd name="T7" fmla="*/ 0 h 107"/>
                <a:gd name="T8" fmla="*/ 0 w 32"/>
                <a:gd name="T9" fmla="*/ 0 h 107"/>
                <a:gd name="T10" fmla="*/ 0 w 32"/>
                <a:gd name="T11" fmla="*/ 0 h 107"/>
                <a:gd name="T12" fmla="*/ 0 w 32"/>
                <a:gd name="T13" fmla="*/ 0 h 107"/>
                <a:gd name="T14" fmla="*/ 0 w 32"/>
                <a:gd name="T15" fmla="*/ 0 h 107"/>
                <a:gd name="T16" fmla="*/ 0 w 32"/>
                <a:gd name="T17" fmla="*/ 0 h 107"/>
                <a:gd name="T18" fmla="*/ 0 w 32"/>
                <a:gd name="T19" fmla="*/ 0 h 107"/>
                <a:gd name="T20" fmla="*/ 0 w 32"/>
                <a:gd name="T21" fmla="*/ 0 h 107"/>
                <a:gd name="T22" fmla="*/ 0 w 32"/>
                <a:gd name="T23" fmla="*/ 0 h 107"/>
                <a:gd name="T24" fmla="*/ 0 w 32"/>
                <a:gd name="T25" fmla="*/ 0 h 107"/>
                <a:gd name="T26" fmla="*/ 0 w 32"/>
                <a:gd name="T27" fmla="*/ 0 h 107"/>
                <a:gd name="T28" fmla="*/ 0 w 32"/>
                <a:gd name="T29" fmla="*/ 0 h 107"/>
                <a:gd name="T30" fmla="*/ 0 w 32"/>
                <a:gd name="T31" fmla="*/ 0 h 107"/>
                <a:gd name="T32" fmla="*/ 0 w 32"/>
                <a:gd name="T33" fmla="*/ 0 h 10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2"/>
                <a:gd name="T52" fmla="*/ 0 h 107"/>
                <a:gd name="T53" fmla="*/ 32 w 32"/>
                <a:gd name="T54" fmla="*/ 107 h 10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2" h="107">
                  <a:moveTo>
                    <a:pt x="0" y="0"/>
                  </a:moveTo>
                  <a:lnTo>
                    <a:pt x="3" y="3"/>
                  </a:lnTo>
                  <a:lnTo>
                    <a:pt x="11" y="13"/>
                  </a:lnTo>
                  <a:lnTo>
                    <a:pt x="20" y="29"/>
                  </a:lnTo>
                  <a:lnTo>
                    <a:pt x="26" y="49"/>
                  </a:lnTo>
                  <a:lnTo>
                    <a:pt x="28" y="69"/>
                  </a:lnTo>
                  <a:lnTo>
                    <a:pt x="31" y="86"/>
                  </a:lnTo>
                  <a:lnTo>
                    <a:pt x="32" y="100"/>
                  </a:lnTo>
                  <a:lnTo>
                    <a:pt x="32" y="107"/>
                  </a:lnTo>
                  <a:lnTo>
                    <a:pt x="29" y="100"/>
                  </a:lnTo>
                  <a:lnTo>
                    <a:pt x="24" y="79"/>
                  </a:lnTo>
                  <a:lnTo>
                    <a:pt x="20" y="54"/>
                  </a:lnTo>
                  <a:lnTo>
                    <a:pt x="16" y="35"/>
                  </a:lnTo>
                  <a:lnTo>
                    <a:pt x="11" y="23"/>
                  </a:lnTo>
                  <a:lnTo>
                    <a:pt x="6" y="11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B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4" name="Freeform 19"/>
            <p:cNvSpPr>
              <a:spLocks/>
            </p:cNvSpPr>
            <p:nvPr/>
          </p:nvSpPr>
          <p:spPr bwMode="auto">
            <a:xfrm>
              <a:off x="4726" y="2332"/>
              <a:ext cx="38" cy="28"/>
            </a:xfrm>
            <a:custGeom>
              <a:avLst/>
              <a:gdLst>
                <a:gd name="T0" fmla="*/ 0 w 113"/>
                <a:gd name="T1" fmla="*/ 0 h 85"/>
                <a:gd name="T2" fmla="*/ 0 w 113"/>
                <a:gd name="T3" fmla="*/ 0 h 85"/>
                <a:gd name="T4" fmla="*/ 0 w 113"/>
                <a:gd name="T5" fmla="*/ 0 h 85"/>
                <a:gd name="T6" fmla="*/ 0 w 113"/>
                <a:gd name="T7" fmla="*/ 0 h 85"/>
                <a:gd name="T8" fmla="*/ 0 w 113"/>
                <a:gd name="T9" fmla="*/ 0 h 85"/>
                <a:gd name="T10" fmla="*/ 0 w 113"/>
                <a:gd name="T11" fmla="*/ 0 h 85"/>
                <a:gd name="T12" fmla="*/ 0 w 113"/>
                <a:gd name="T13" fmla="*/ 0 h 85"/>
                <a:gd name="T14" fmla="*/ 0 w 113"/>
                <a:gd name="T15" fmla="*/ 0 h 85"/>
                <a:gd name="T16" fmla="*/ 0 w 113"/>
                <a:gd name="T17" fmla="*/ 0 h 85"/>
                <a:gd name="T18" fmla="*/ 0 w 113"/>
                <a:gd name="T19" fmla="*/ 0 h 85"/>
                <a:gd name="T20" fmla="*/ 0 w 113"/>
                <a:gd name="T21" fmla="*/ 0 h 85"/>
                <a:gd name="T22" fmla="*/ 0 w 113"/>
                <a:gd name="T23" fmla="*/ 0 h 85"/>
                <a:gd name="T24" fmla="*/ 0 w 113"/>
                <a:gd name="T25" fmla="*/ 0 h 85"/>
                <a:gd name="T26" fmla="*/ 0 w 113"/>
                <a:gd name="T27" fmla="*/ 0 h 85"/>
                <a:gd name="T28" fmla="*/ 0 w 113"/>
                <a:gd name="T29" fmla="*/ 0 h 8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3"/>
                <a:gd name="T46" fmla="*/ 0 h 85"/>
                <a:gd name="T47" fmla="*/ 113 w 113"/>
                <a:gd name="T48" fmla="*/ 85 h 8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3" h="85">
                  <a:moveTo>
                    <a:pt x="9" y="0"/>
                  </a:moveTo>
                  <a:lnTo>
                    <a:pt x="0" y="85"/>
                  </a:lnTo>
                  <a:lnTo>
                    <a:pt x="113" y="9"/>
                  </a:lnTo>
                  <a:lnTo>
                    <a:pt x="111" y="9"/>
                  </a:lnTo>
                  <a:lnTo>
                    <a:pt x="104" y="10"/>
                  </a:lnTo>
                  <a:lnTo>
                    <a:pt x="95" y="12"/>
                  </a:lnTo>
                  <a:lnTo>
                    <a:pt x="83" y="13"/>
                  </a:lnTo>
                  <a:lnTo>
                    <a:pt x="72" y="13"/>
                  </a:lnTo>
                  <a:lnTo>
                    <a:pt x="60" y="14"/>
                  </a:lnTo>
                  <a:lnTo>
                    <a:pt x="50" y="14"/>
                  </a:lnTo>
                  <a:lnTo>
                    <a:pt x="41" y="13"/>
                  </a:lnTo>
                  <a:lnTo>
                    <a:pt x="29" y="9"/>
                  </a:lnTo>
                  <a:lnTo>
                    <a:pt x="19" y="5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5" name="Freeform 20"/>
            <p:cNvSpPr>
              <a:spLocks/>
            </p:cNvSpPr>
            <p:nvPr/>
          </p:nvSpPr>
          <p:spPr bwMode="auto">
            <a:xfrm>
              <a:off x="4686" y="2350"/>
              <a:ext cx="36" cy="112"/>
            </a:xfrm>
            <a:custGeom>
              <a:avLst/>
              <a:gdLst>
                <a:gd name="T0" fmla="*/ 0 w 109"/>
                <a:gd name="T1" fmla="*/ 0 h 336"/>
                <a:gd name="T2" fmla="*/ 0 w 109"/>
                <a:gd name="T3" fmla="*/ 0 h 336"/>
                <a:gd name="T4" fmla="*/ 0 w 109"/>
                <a:gd name="T5" fmla="*/ 0 h 336"/>
                <a:gd name="T6" fmla="*/ 0 w 109"/>
                <a:gd name="T7" fmla="*/ 0 h 336"/>
                <a:gd name="T8" fmla="*/ 0 w 109"/>
                <a:gd name="T9" fmla="*/ 0 h 336"/>
                <a:gd name="T10" fmla="*/ 0 w 109"/>
                <a:gd name="T11" fmla="*/ 0 h 336"/>
                <a:gd name="T12" fmla="*/ 0 w 109"/>
                <a:gd name="T13" fmla="*/ 0 h 336"/>
                <a:gd name="T14" fmla="*/ 0 w 109"/>
                <a:gd name="T15" fmla="*/ 0 h 336"/>
                <a:gd name="T16" fmla="*/ 0 w 109"/>
                <a:gd name="T17" fmla="*/ 0 h 336"/>
                <a:gd name="T18" fmla="*/ 0 w 109"/>
                <a:gd name="T19" fmla="*/ 0 h 336"/>
                <a:gd name="T20" fmla="*/ 0 w 109"/>
                <a:gd name="T21" fmla="*/ 0 h 336"/>
                <a:gd name="T22" fmla="*/ 0 w 109"/>
                <a:gd name="T23" fmla="*/ 0 h 336"/>
                <a:gd name="T24" fmla="*/ 0 w 109"/>
                <a:gd name="T25" fmla="*/ 0 h 336"/>
                <a:gd name="T26" fmla="*/ 0 w 109"/>
                <a:gd name="T27" fmla="*/ 0 h 336"/>
                <a:gd name="T28" fmla="*/ 0 w 109"/>
                <a:gd name="T29" fmla="*/ 0 h 336"/>
                <a:gd name="T30" fmla="*/ 0 w 109"/>
                <a:gd name="T31" fmla="*/ 0 h 336"/>
                <a:gd name="T32" fmla="*/ 0 w 109"/>
                <a:gd name="T33" fmla="*/ 0 h 336"/>
                <a:gd name="T34" fmla="*/ 0 w 109"/>
                <a:gd name="T35" fmla="*/ 0 h 336"/>
                <a:gd name="T36" fmla="*/ 0 w 109"/>
                <a:gd name="T37" fmla="*/ 0 h 336"/>
                <a:gd name="T38" fmla="*/ 0 w 109"/>
                <a:gd name="T39" fmla="*/ 0 h 336"/>
                <a:gd name="T40" fmla="*/ 0 w 109"/>
                <a:gd name="T41" fmla="*/ 0 h 336"/>
                <a:gd name="T42" fmla="*/ 0 w 109"/>
                <a:gd name="T43" fmla="*/ 0 h 336"/>
                <a:gd name="T44" fmla="*/ 0 w 109"/>
                <a:gd name="T45" fmla="*/ 0 h 336"/>
                <a:gd name="T46" fmla="*/ 0 w 109"/>
                <a:gd name="T47" fmla="*/ 0 h 336"/>
                <a:gd name="T48" fmla="*/ 0 w 109"/>
                <a:gd name="T49" fmla="*/ 0 h 336"/>
                <a:gd name="T50" fmla="*/ 0 w 109"/>
                <a:gd name="T51" fmla="*/ 0 h 336"/>
                <a:gd name="T52" fmla="*/ 0 w 109"/>
                <a:gd name="T53" fmla="*/ 0 h 336"/>
                <a:gd name="T54" fmla="*/ 0 w 109"/>
                <a:gd name="T55" fmla="*/ 0 h 336"/>
                <a:gd name="T56" fmla="*/ 0 w 109"/>
                <a:gd name="T57" fmla="*/ 0 h 336"/>
                <a:gd name="T58" fmla="*/ 0 w 109"/>
                <a:gd name="T59" fmla="*/ 0 h 336"/>
                <a:gd name="T60" fmla="*/ 0 w 109"/>
                <a:gd name="T61" fmla="*/ 0 h 336"/>
                <a:gd name="T62" fmla="*/ 0 w 109"/>
                <a:gd name="T63" fmla="*/ 0 h 336"/>
                <a:gd name="T64" fmla="*/ 0 w 109"/>
                <a:gd name="T65" fmla="*/ 0 h 336"/>
                <a:gd name="T66" fmla="*/ 0 w 109"/>
                <a:gd name="T67" fmla="*/ 0 h 336"/>
                <a:gd name="T68" fmla="*/ 0 w 109"/>
                <a:gd name="T69" fmla="*/ 0 h 336"/>
                <a:gd name="T70" fmla="*/ 0 w 109"/>
                <a:gd name="T71" fmla="*/ 0 h 336"/>
                <a:gd name="T72" fmla="*/ 0 w 109"/>
                <a:gd name="T73" fmla="*/ 0 h 336"/>
                <a:gd name="T74" fmla="*/ 0 w 109"/>
                <a:gd name="T75" fmla="*/ 0 h 336"/>
                <a:gd name="T76" fmla="*/ 0 w 109"/>
                <a:gd name="T77" fmla="*/ 0 h 336"/>
                <a:gd name="T78" fmla="*/ 0 w 109"/>
                <a:gd name="T79" fmla="*/ 0 h 336"/>
                <a:gd name="T80" fmla="*/ 0 w 109"/>
                <a:gd name="T81" fmla="*/ 0 h 336"/>
                <a:gd name="T82" fmla="*/ 0 w 109"/>
                <a:gd name="T83" fmla="*/ 0 h 3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09"/>
                <a:gd name="T127" fmla="*/ 0 h 336"/>
                <a:gd name="T128" fmla="*/ 109 w 109"/>
                <a:gd name="T129" fmla="*/ 336 h 3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09" h="336">
                  <a:moveTo>
                    <a:pt x="51" y="0"/>
                  </a:moveTo>
                  <a:lnTo>
                    <a:pt x="48" y="2"/>
                  </a:lnTo>
                  <a:lnTo>
                    <a:pt x="42" y="10"/>
                  </a:lnTo>
                  <a:lnTo>
                    <a:pt x="34" y="21"/>
                  </a:lnTo>
                  <a:lnTo>
                    <a:pt x="24" y="33"/>
                  </a:lnTo>
                  <a:lnTo>
                    <a:pt x="14" y="48"/>
                  </a:lnTo>
                  <a:lnTo>
                    <a:pt x="6" y="63"/>
                  </a:lnTo>
                  <a:lnTo>
                    <a:pt x="1" y="77"/>
                  </a:lnTo>
                  <a:lnTo>
                    <a:pt x="0" y="88"/>
                  </a:lnTo>
                  <a:lnTo>
                    <a:pt x="4" y="98"/>
                  </a:lnTo>
                  <a:lnTo>
                    <a:pt x="9" y="106"/>
                  </a:lnTo>
                  <a:lnTo>
                    <a:pt x="16" y="115"/>
                  </a:lnTo>
                  <a:lnTo>
                    <a:pt x="25" y="123"/>
                  </a:lnTo>
                  <a:lnTo>
                    <a:pt x="32" y="131"/>
                  </a:lnTo>
                  <a:lnTo>
                    <a:pt x="39" y="140"/>
                  </a:lnTo>
                  <a:lnTo>
                    <a:pt x="42" y="150"/>
                  </a:lnTo>
                  <a:lnTo>
                    <a:pt x="42" y="160"/>
                  </a:lnTo>
                  <a:lnTo>
                    <a:pt x="43" y="199"/>
                  </a:lnTo>
                  <a:lnTo>
                    <a:pt x="51" y="259"/>
                  </a:lnTo>
                  <a:lnTo>
                    <a:pt x="60" y="312"/>
                  </a:lnTo>
                  <a:lnTo>
                    <a:pt x="63" y="336"/>
                  </a:lnTo>
                  <a:lnTo>
                    <a:pt x="109" y="318"/>
                  </a:lnTo>
                  <a:lnTo>
                    <a:pt x="108" y="312"/>
                  </a:lnTo>
                  <a:lnTo>
                    <a:pt x="103" y="296"/>
                  </a:lnTo>
                  <a:lnTo>
                    <a:pt x="95" y="272"/>
                  </a:lnTo>
                  <a:lnTo>
                    <a:pt x="89" y="243"/>
                  </a:lnTo>
                  <a:lnTo>
                    <a:pt x="82" y="212"/>
                  </a:lnTo>
                  <a:lnTo>
                    <a:pt x="76" y="182"/>
                  </a:lnTo>
                  <a:lnTo>
                    <a:pt x="72" y="155"/>
                  </a:lnTo>
                  <a:lnTo>
                    <a:pt x="72" y="134"/>
                  </a:lnTo>
                  <a:lnTo>
                    <a:pt x="71" y="119"/>
                  </a:lnTo>
                  <a:lnTo>
                    <a:pt x="65" y="106"/>
                  </a:lnTo>
                  <a:lnTo>
                    <a:pt x="56" y="97"/>
                  </a:lnTo>
                  <a:lnTo>
                    <a:pt x="46" y="88"/>
                  </a:lnTo>
                  <a:lnTo>
                    <a:pt x="36" y="80"/>
                  </a:lnTo>
                  <a:lnTo>
                    <a:pt x="30" y="73"/>
                  </a:lnTo>
                  <a:lnTo>
                    <a:pt x="27" y="64"/>
                  </a:lnTo>
                  <a:lnTo>
                    <a:pt x="30" y="54"/>
                  </a:lnTo>
                  <a:lnTo>
                    <a:pt x="40" y="33"/>
                  </a:lnTo>
                  <a:lnTo>
                    <a:pt x="46" y="16"/>
                  </a:lnTo>
                  <a:lnTo>
                    <a:pt x="50" y="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BFB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6" name="Freeform 21"/>
            <p:cNvSpPr>
              <a:spLocks/>
            </p:cNvSpPr>
            <p:nvPr/>
          </p:nvSpPr>
          <p:spPr bwMode="auto">
            <a:xfrm>
              <a:off x="4680" y="2465"/>
              <a:ext cx="90" cy="105"/>
            </a:xfrm>
            <a:custGeom>
              <a:avLst/>
              <a:gdLst>
                <a:gd name="T0" fmla="*/ 0 w 270"/>
                <a:gd name="T1" fmla="*/ 0 h 315"/>
                <a:gd name="T2" fmla="*/ 0 w 270"/>
                <a:gd name="T3" fmla="*/ 0 h 315"/>
                <a:gd name="T4" fmla="*/ 0 w 270"/>
                <a:gd name="T5" fmla="*/ 0 h 315"/>
                <a:gd name="T6" fmla="*/ 0 w 270"/>
                <a:gd name="T7" fmla="*/ 0 h 315"/>
                <a:gd name="T8" fmla="*/ 0 w 270"/>
                <a:gd name="T9" fmla="*/ 0 h 315"/>
                <a:gd name="T10" fmla="*/ 0 w 270"/>
                <a:gd name="T11" fmla="*/ 0 h 315"/>
                <a:gd name="T12" fmla="*/ 0 w 270"/>
                <a:gd name="T13" fmla="*/ 0 h 315"/>
                <a:gd name="T14" fmla="*/ 0 w 270"/>
                <a:gd name="T15" fmla="*/ 0 h 315"/>
                <a:gd name="T16" fmla="*/ 0 w 270"/>
                <a:gd name="T17" fmla="*/ 0 h 315"/>
                <a:gd name="T18" fmla="*/ 0 w 270"/>
                <a:gd name="T19" fmla="*/ 0 h 315"/>
                <a:gd name="T20" fmla="*/ 0 w 270"/>
                <a:gd name="T21" fmla="*/ 0 h 315"/>
                <a:gd name="T22" fmla="*/ 0 w 270"/>
                <a:gd name="T23" fmla="*/ 0 h 315"/>
                <a:gd name="T24" fmla="*/ 0 w 270"/>
                <a:gd name="T25" fmla="*/ 0 h 315"/>
                <a:gd name="T26" fmla="*/ 0 w 270"/>
                <a:gd name="T27" fmla="*/ 0 h 315"/>
                <a:gd name="T28" fmla="*/ 0 w 270"/>
                <a:gd name="T29" fmla="*/ 0 h 315"/>
                <a:gd name="T30" fmla="*/ 0 w 270"/>
                <a:gd name="T31" fmla="*/ 0 h 315"/>
                <a:gd name="T32" fmla="*/ 0 w 270"/>
                <a:gd name="T33" fmla="*/ 0 h 315"/>
                <a:gd name="T34" fmla="*/ 0 w 270"/>
                <a:gd name="T35" fmla="*/ 0 h 315"/>
                <a:gd name="T36" fmla="*/ 0 w 270"/>
                <a:gd name="T37" fmla="*/ 0 h 315"/>
                <a:gd name="T38" fmla="*/ 0 w 270"/>
                <a:gd name="T39" fmla="*/ 0 h 315"/>
                <a:gd name="T40" fmla="*/ 0 w 270"/>
                <a:gd name="T41" fmla="*/ 0 h 315"/>
                <a:gd name="T42" fmla="*/ 0 w 270"/>
                <a:gd name="T43" fmla="*/ 0 h 315"/>
                <a:gd name="T44" fmla="*/ 0 w 270"/>
                <a:gd name="T45" fmla="*/ 0 h 315"/>
                <a:gd name="T46" fmla="*/ 0 w 270"/>
                <a:gd name="T47" fmla="*/ 0 h 315"/>
                <a:gd name="T48" fmla="*/ 0 w 270"/>
                <a:gd name="T49" fmla="*/ 0 h 315"/>
                <a:gd name="T50" fmla="*/ 0 w 270"/>
                <a:gd name="T51" fmla="*/ 0 h 315"/>
                <a:gd name="T52" fmla="*/ 0 w 270"/>
                <a:gd name="T53" fmla="*/ 0 h 315"/>
                <a:gd name="T54" fmla="*/ 0 w 270"/>
                <a:gd name="T55" fmla="*/ 0 h 315"/>
                <a:gd name="T56" fmla="*/ 0 w 270"/>
                <a:gd name="T57" fmla="*/ 0 h 315"/>
                <a:gd name="T58" fmla="*/ 0 w 270"/>
                <a:gd name="T59" fmla="*/ 0 h 315"/>
                <a:gd name="T60" fmla="*/ 0 w 270"/>
                <a:gd name="T61" fmla="*/ 0 h 315"/>
                <a:gd name="T62" fmla="*/ 0 w 270"/>
                <a:gd name="T63" fmla="*/ 0 h 315"/>
                <a:gd name="T64" fmla="*/ 0 w 270"/>
                <a:gd name="T65" fmla="*/ 0 h 315"/>
                <a:gd name="T66" fmla="*/ 0 w 270"/>
                <a:gd name="T67" fmla="*/ 0 h 315"/>
                <a:gd name="T68" fmla="*/ 0 w 270"/>
                <a:gd name="T69" fmla="*/ 0 h 315"/>
                <a:gd name="T70" fmla="*/ 0 w 270"/>
                <a:gd name="T71" fmla="*/ 0 h 315"/>
                <a:gd name="T72" fmla="*/ 0 w 270"/>
                <a:gd name="T73" fmla="*/ 0 h 315"/>
                <a:gd name="T74" fmla="*/ 0 w 270"/>
                <a:gd name="T75" fmla="*/ 0 h 315"/>
                <a:gd name="T76" fmla="*/ 0 w 270"/>
                <a:gd name="T77" fmla="*/ 0 h 315"/>
                <a:gd name="T78" fmla="*/ 0 w 270"/>
                <a:gd name="T79" fmla="*/ 0 h 31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70"/>
                <a:gd name="T121" fmla="*/ 0 h 315"/>
                <a:gd name="T122" fmla="*/ 270 w 270"/>
                <a:gd name="T123" fmla="*/ 315 h 31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70" h="315">
                  <a:moveTo>
                    <a:pt x="68" y="29"/>
                  </a:moveTo>
                  <a:lnTo>
                    <a:pt x="0" y="307"/>
                  </a:lnTo>
                  <a:lnTo>
                    <a:pt x="1" y="307"/>
                  </a:lnTo>
                  <a:lnTo>
                    <a:pt x="6" y="306"/>
                  </a:lnTo>
                  <a:lnTo>
                    <a:pt x="13" y="306"/>
                  </a:lnTo>
                  <a:lnTo>
                    <a:pt x="23" y="305"/>
                  </a:lnTo>
                  <a:lnTo>
                    <a:pt x="33" y="304"/>
                  </a:lnTo>
                  <a:lnTo>
                    <a:pt x="44" y="304"/>
                  </a:lnTo>
                  <a:lnTo>
                    <a:pt x="57" y="302"/>
                  </a:lnTo>
                  <a:lnTo>
                    <a:pt x="68" y="302"/>
                  </a:lnTo>
                  <a:lnTo>
                    <a:pt x="84" y="265"/>
                  </a:lnTo>
                  <a:lnTo>
                    <a:pt x="91" y="185"/>
                  </a:lnTo>
                  <a:lnTo>
                    <a:pt x="93" y="104"/>
                  </a:lnTo>
                  <a:lnTo>
                    <a:pt x="93" y="67"/>
                  </a:lnTo>
                  <a:lnTo>
                    <a:pt x="135" y="315"/>
                  </a:lnTo>
                  <a:lnTo>
                    <a:pt x="136" y="315"/>
                  </a:lnTo>
                  <a:lnTo>
                    <a:pt x="141" y="313"/>
                  </a:lnTo>
                  <a:lnTo>
                    <a:pt x="148" y="313"/>
                  </a:lnTo>
                  <a:lnTo>
                    <a:pt x="156" y="311"/>
                  </a:lnTo>
                  <a:lnTo>
                    <a:pt x="164" y="310"/>
                  </a:lnTo>
                  <a:lnTo>
                    <a:pt x="173" y="306"/>
                  </a:lnTo>
                  <a:lnTo>
                    <a:pt x="179" y="302"/>
                  </a:lnTo>
                  <a:lnTo>
                    <a:pt x="184" y="299"/>
                  </a:lnTo>
                  <a:lnTo>
                    <a:pt x="189" y="294"/>
                  </a:lnTo>
                  <a:lnTo>
                    <a:pt x="195" y="289"/>
                  </a:lnTo>
                  <a:lnTo>
                    <a:pt x="204" y="285"/>
                  </a:lnTo>
                  <a:lnTo>
                    <a:pt x="215" y="283"/>
                  </a:lnTo>
                  <a:lnTo>
                    <a:pt x="226" y="281"/>
                  </a:lnTo>
                  <a:lnTo>
                    <a:pt x="239" y="283"/>
                  </a:lnTo>
                  <a:lnTo>
                    <a:pt x="251" y="286"/>
                  </a:lnTo>
                  <a:lnTo>
                    <a:pt x="264" y="294"/>
                  </a:lnTo>
                  <a:lnTo>
                    <a:pt x="270" y="289"/>
                  </a:lnTo>
                  <a:lnTo>
                    <a:pt x="264" y="259"/>
                  </a:lnTo>
                  <a:lnTo>
                    <a:pt x="249" y="212"/>
                  </a:lnTo>
                  <a:lnTo>
                    <a:pt x="229" y="156"/>
                  </a:lnTo>
                  <a:lnTo>
                    <a:pt x="207" y="101"/>
                  </a:lnTo>
                  <a:lnTo>
                    <a:pt x="187" y="50"/>
                  </a:lnTo>
                  <a:lnTo>
                    <a:pt x="173" y="14"/>
                  </a:lnTo>
                  <a:lnTo>
                    <a:pt x="167" y="0"/>
                  </a:lnTo>
                  <a:lnTo>
                    <a:pt x="68" y="29"/>
                  </a:lnTo>
                  <a:close/>
                </a:path>
              </a:pathLst>
            </a:custGeom>
            <a:solidFill>
              <a:srgbClr val="BFB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7" name="Freeform 22"/>
            <p:cNvSpPr>
              <a:spLocks/>
            </p:cNvSpPr>
            <p:nvPr/>
          </p:nvSpPr>
          <p:spPr bwMode="auto">
            <a:xfrm>
              <a:off x="4788" y="2461"/>
              <a:ext cx="83" cy="94"/>
            </a:xfrm>
            <a:custGeom>
              <a:avLst/>
              <a:gdLst>
                <a:gd name="T0" fmla="*/ 0 w 248"/>
                <a:gd name="T1" fmla="*/ 0 h 282"/>
                <a:gd name="T2" fmla="*/ 0 w 248"/>
                <a:gd name="T3" fmla="*/ 0 h 282"/>
                <a:gd name="T4" fmla="*/ 0 w 248"/>
                <a:gd name="T5" fmla="*/ 0 h 282"/>
                <a:gd name="T6" fmla="*/ 0 w 248"/>
                <a:gd name="T7" fmla="*/ 0 h 282"/>
                <a:gd name="T8" fmla="*/ 0 w 248"/>
                <a:gd name="T9" fmla="*/ 0 h 282"/>
                <a:gd name="T10" fmla="*/ 0 w 248"/>
                <a:gd name="T11" fmla="*/ 0 h 282"/>
                <a:gd name="T12" fmla="*/ 0 w 248"/>
                <a:gd name="T13" fmla="*/ 0 h 282"/>
                <a:gd name="T14" fmla="*/ 0 w 248"/>
                <a:gd name="T15" fmla="*/ 0 h 282"/>
                <a:gd name="T16" fmla="*/ 0 w 248"/>
                <a:gd name="T17" fmla="*/ 0 h 282"/>
                <a:gd name="T18" fmla="*/ 0 w 248"/>
                <a:gd name="T19" fmla="*/ 0 h 282"/>
                <a:gd name="T20" fmla="*/ 0 w 248"/>
                <a:gd name="T21" fmla="*/ 0 h 282"/>
                <a:gd name="T22" fmla="*/ 0 w 248"/>
                <a:gd name="T23" fmla="*/ 0 h 282"/>
                <a:gd name="T24" fmla="*/ 0 w 248"/>
                <a:gd name="T25" fmla="*/ 0 h 282"/>
                <a:gd name="T26" fmla="*/ 0 w 248"/>
                <a:gd name="T27" fmla="*/ 0 h 282"/>
                <a:gd name="T28" fmla="*/ 0 w 248"/>
                <a:gd name="T29" fmla="*/ 0 h 282"/>
                <a:gd name="T30" fmla="*/ 0 w 248"/>
                <a:gd name="T31" fmla="*/ 0 h 282"/>
                <a:gd name="T32" fmla="*/ 0 w 248"/>
                <a:gd name="T33" fmla="*/ 0 h 282"/>
                <a:gd name="T34" fmla="*/ 0 w 248"/>
                <a:gd name="T35" fmla="*/ 0 h 282"/>
                <a:gd name="T36" fmla="*/ 0 w 248"/>
                <a:gd name="T37" fmla="*/ 0 h 282"/>
                <a:gd name="T38" fmla="*/ 0 w 248"/>
                <a:gd name="T39" fmla="*/ 0 h 282"/>
                <a:gd name="T40" fmla="*/ 0 w 248"/>
                <a:gd name="T41" fmla="*/ 0 h 282"/>
                <a:gd name="T42" fmla="*/ 0 w 248"/>
                <a:gd name="T43" fmla="*/ 0 h 28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48"/>
                <a:gd name="T67" fmla="*/ 0 h 282"/>
                <a:gd name="T68" fmla="*/ 248 w 248"/>
                <a:gd name="T69" fmla="*/ 282 h 28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48" h="282">
                  <a:moveTo>
                    <a:pt x="0" y="0"/>
                  </a:moveTo>
                  <a:lnTo>
                    <a:pt x="248" y="270"/>
                  </a:lnTo>
                  <a:lnTo>
                    <a:pt x="246" y="272"/>
                  </a:lnTo>
                  <a:lnTo>
                    <a:pt x="243" y="277"/>
                  </a:lnTo>
                  <a:lnTo>
                    <a:pt x="235" y="282"/>
                  </a:lnTo>
                  <a:lnTo>
                    <a:pt x="223" y="282"/>
                  </a:lnTo>
                  <a:lnTo>
                    <a:pt x="217" y="278"/>
                  </a:lnTo>
                  <a:lnTo>
                    <a:pt x="207" y="268"/>
                  </a:lnTo>
                  <a:lnTo>
                    <a:pt x="194" y="255"/>
                  </a:lnTo>
                  <a:lnTo>
                    <a:pt x="179" y="236"/>
                  </a:lnTo>
                  <a:lnTo>
                    <a:pt x="162" y="215"/>
                  </a:lnTo>
                  <a:lnTo>
                    <a:pt x="144" y="192"/>
                  </a:lnTo>
                  <a:lnTo>
                    <a:pt x="124" y="166"/>
                  </a:lnTo>
                  <a:lnTo>
                    <a:pt x="104" y="140"/>
                  </a:lnTo>
                  <a:lnTo>
                    <a:pt x="84" y="114"/>
                  </a:lnTo>
                  <a:lnTo>
                    <a:pt x="64" y="87"/>
                  </a:lnTo>
                  <a:lnTo>
                    <a:pt x="47" y="64"/>
                  </a:lnTo>
                  <a:lnTo>
                    <a:pt x="32" y="43"/>
                  </a:lnTo>
                  <a:lnTo>
                    <a:pt x="19" y="26"/>
                  </a:lnTo>
                  <a:lnTo>
                    <a:pt x="9" y="12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B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8" name="Freeform 23"/>
            <p:cNvSpPr>
              <a:spLocks/>
            </p:cNvSpPr>
            <p:nvPr/>
          </p:nvSpPr>
          <p:spPr bwMode="auto">
            <a:xfrm>
              <a:off x="4692" y="2586"/>
              <a:ext cx="12" cy="227"/>
            </a:xfrm>
            <a:custGeom>
              <a:avLst/>
              <a:gdLst>
                <a:gd name="T0" fmla="*/ 0 w 38"/>
                <a:gd name="T1" fmla="*/ 0 h 681"/>
                <a:gd name="T2" fmla="*/ 0 w 38"/>
                <a:gd name="T3" fmla="*/ 0 h 681"/>
                <a:gd name="T4" fmla="*/ 0 w 38"/>
                <a:gd name="T5" fmla="*/ 0 h 681"/>
                <a:gd name="T6" fmla="*/ 0 w 38"/>
                <a:gd name="T7" fmla="*/ 0 h 68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681"/>
                <a:gd name="T14" fmla="*/ 38 w 38"/>
                <a:gd name="T15" fmla="*/ 681 h 68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681">
                  <a:moveTo>
                    <a:pt x="0" y="3"/>
                  </a:moveTo>
                  <a:lnTo>
                    <a:pt x="13" y="681"/>
                  </a:lnTo>
                  <a:lnTo>
                    <a:pt x="3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FB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9" name="Freeform 24"/>
            <p:cNvSpPr>
              <a:spLocks/>
            </p:cNvSpPr>
            <p:nvPr/>
          </p:nvSpPr>
          <p:spPr bwMode="auto">
            <a:xfrm>
              <a:off x="4773" y="2580"/>
              <a:ext cx="123" cy="228"/>
            </a:xfrm>
            <a:custGeom>
              <a:avLst/>
              <a:gdLst>
                <a:gd name="T0" fmla="*/ 0 w 370"/>
                <a:gd name="T1" fmla="*/ 0 h 686"/>
                <a:gd name="T2" fmla="*/ 0 w 370"/>
                <a:gd name="T3" fmla="*/ 0 h 686"/>
                <a:gd name="T4" fmla="*/ 0 w 370"/>
                <a:gd name="T5" fmla="*/ 0 h 686"/>
                <a:gd name="T6" fmla="*/ 0 w 370"/>
                <a:gd name="T7" fmla="*/ 0 h 68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0"/>
                <a:gd name="T13" fmla="*/ 0 h 686"/>
                <a:gd name="T14" fmla="*/ 370 w 370"/>
                <a:gd name="T15" fmla="*/ 686 h 68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0" h="686">
                  <a:moveTo>
                    <a:pt x="0" y="9"/>
                  </a:moveTo>
                  <a:lnTo>
                    <a:pt x="370" y="686"/>
                  </a:lnTo>
                  <a:lnTo>
                    <a:pt x="4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FB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0" name="Freeform 25"/>
            <p:cNvSpPr>
              <a:spLocks/>
            </p:cNvSpPr>
            <p:nvPr/>
          </p:nvSpPr>
          <p:spPr bwMode="auto">
            <a:xfrm>
              <a:off x="4638" y="2217"/>
              <a:ext cx="76" cy="118"/>
            </a:xfrm>
            <a:custGeom>
              <a:avLst/>
              <a:gdLst>
                <a:gd name="T0" fmla="*/ 0 w 227"/>
                <a:gd name="T1" fmla="*/ 0 h 353"/>
                <a:gd name="T2" fmla="*/ 0 w 227"/>
                <a:gd name="T3" fmla="*/ 0 h 353"/>
                <a:gd name="T4" fmla="*/ 0 w 227"/>
                <a:gd name="T5" fmla="*/ 0 h 353"/>
                <a:gd name="T6" fmla="*/ 0 w 227"/>
                <a:gd name="T7" fmla="*/ 0 h 353"/>
                <a:gd name="T8" fmla="*/ 0 w 227"/>
                <a:gd name="T9" fmla="*/ 0 h 353"/>
                <a:gd name="T10" fmla="*/ 0 w 227"/>
                <a:gd name="T11" fmla="*/ 0 h 353"/>
                <a:gd name="T12" fmla="*/ 0 w 227"/>
                <a:gd name="T13" fmla="*/ 0 h 353"/>
                <a:gd name="T14" fmla="*/ 0 w 227"/>
                <a:gd name="T15" fmla="*/ 0 h 353"/>
                <a:gd name="T16" fmla="*/ 0 w 227"/>
                <a:gd name="T17" fmla="*/ 0 h 353"/>
                <a:gd name="T18" fmla="*/ 0 w 227"/>
                <a:gd name="T19" fmla="*/ 0 h 353"/>
                <a:gd name="T20" fmla="*/ 0 w 227"/>
                <a:gd name="T21" fmla="*/ 0 h 353"/>
                <a:gd name="T22" fmla="*/ 0 w 227"/>
                <a:gd name="T23" fmla="*/ 0 h 353"/>
                <a:gd name="T24" fmla="*/ 0 w 227"/>
                <a:gd name="T25" fmla="*/ 0 h 353"/>
                <a:gd name="T26" fmla="*/ 0 w 227"/>
                <a:gd name="T27" fmla="*/ 0 h 353"/>
                <a:gd name="T28" fmla="*/ 0 w 227"/>
                <a:gd name="T29" fmla="*/ 0 h 353"/>
                <a:gd name="T30" fmla="*/ 0 w 227"/>
                <a:gd name="T31" fmla="*/ 0 h 353"/>
                <a:gd name="T32" fmla="*/ 0 w 227"/>
                <a:gd name="T33" fmla="*/ 0 h 353"/>
                <a:gd name="T34" fmla="*/ 0 w 227"/>
                <a:gd name="T35" fmla="*/ 0 h 353"/>
                <a:gd name="T36" fmla="*/ 0 w 227"/>
                <a:gd name="T37" fmla="*/ 0 h 353"/>
                <a:gd name="T38" fmla="*/ 0 w 227"/>
                <a:gd name="T39" fmla="*/ 0 h 353"/>
                <a:gd name="T40" fmla="*/ 0 w 227"/>
                <a:gd name="T41" fmla="*/ 0 h 353"/>
                <a:gd name="T42" fmla="*/ 0 w 227"/>
                <a:gd name="T43" fmla="*/ 0 h 353"/>
                <a:gd name="T44" fmla="*/ 0 w 227"/>
                <a:gd name="T45" fmla="*/ 0 h 353"/>
                <a:gd name="T46" fmla="*/ 0 w 227"/>
                <a:gd name="T47" fmla="*/ 0 h 353"/>
                <a:gd name="T48" fmla="*/ 0 w 227"/>
                <a:gd name="T49" fmla="*/ 0 h 353"/>
                <a:gd name="T50" fmla="*/ 0 w 227"/>
                <a:gd name="T51" fmla="*/ 0 h 353"/>
                <a:gd name="T52" fmla="*/ 0 w 227"/>
                <a:gd name="T53" fmla="*/ 0 h 353"/>
                <a:gd name="T54" fmla="*/ 0 w 227"/>
                <a:gd name="T55" fmla="*/ 0 h 353"/>
                <a:gd name="T56" fmla="*/ 0 w 227"/>
                <a:gd name="T57" fmla="*/ 0 h 353"/>
                <a:gd name="T58" fmla="*/ 0 w 227"/>
                <a:gd name="T59" fmla="*/ 0 h 353"/>
                <a:gd name="T60" fmla="*/ 0 w 227"/>
                <a:gd name="T61" fmla="*/ 0 h 353"/>
                <a:gd name="T62" fmla="*/ 0 w 227"/>
                <a:gd name="T63" fmla="*/ 0 h 353"/>
                <a:gd name="T64" fmla="*/ 0 w 227"/>
                <a:gd name="T65" fmla="*/ 0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7"/>
                <a:gd name="T100" fmla="*/ 0 h 353"/>
                <a:gd name="T101" fmla="*/ 227 w 227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7" h="353">
                  <a:moveTo>
                    <a:pt x="0" y="0"/>
                  </a:moveTo>
                  <a:lnTo>
                    <a:pt x="6" y="11"/>
                  </a:lnTo>
                  <a:lnTo>
                    <a:pt x="22" y="40"/>
                  </a:lnTo>
                  <a:lnTo>
                    <a:pt x="45" y="82"/>
                  </a:lnTo>
                  <a:lnTo>
                    <a:pt x="74" y="130"/>
                  </a:lnTo>
                  <a:lnTo>
                    <a:pt x="104" y="181"/>
                  </a:lnTo>
                  <a:lnTo>
                    <a:pt x="132" y="228"/>
                  </a:lnTo>
                  <a:lnTo>
                    <a:pt x="156" y="264"/>
                  </a:lnTo>
                  <a:lnTo>
                    <a:pt x="173" y="286"/>
                  </a:lnTo>
                  <a:lnTo>
                    <a:pt x="185" y="297"/>
                  </a:lnTo>
                  <a:lnTo>
                    <a:pt x="195" y="307"/>
                  </a:lnTo>
                  <a:lnTo>
                    <a:pt x="205" y="316"/>
                  </a:lnTo>
                  <a:lnTo>
                    <a:pt x="212" y="322"/>
                  </a:lnTo>
                  <a:lnTo>
                    <a:pt x="219" y="327"/>
                  </a:lnTo>
                  <a:lnTo>
                    <a:pt x="224" y="331"/>
                  </a:lnTo>
                  <a:lnTo>
                    <a:pt x="226" y="332"/>
                  </a:lnTo>
                  <a:lnTo>
                    <a:pt x="227" y="333"/>
                  </a:lnTo>
                  <a:lnTo>
                    <a:pt x="226" y="334"/>
                  </a:lnTo>
                  <a:lnTo>
                    <a:pt x="224" y="338"/>
                  </a:lnTo>
                  <a:lnTo>
                    <a:pt x="219" y="342"/>
                  </a:lnTo>
                  <a:lnTo>
                    <a:pt x="212" y="347"/>
                  </a:lnTo>
                  <a:lnTo>
                    <a:pt x="206" y="350"/>
                  </a:lnTo>
                  <a:lnTo>
                    <a:pt x="199" y="353"/>
                  </a:lnTo>
                  <a:lnTo>
                    <a:pt x="191" y="353"/>
                  </a:lnTo>
                  <a:lnTo>
                    <a:pt x="185" y="349"/>
                  </a:lnTo>
                  <a:lnTo>
                    <a:pt x="173" y="334"/>
                  </a:lnTo>
                  <a:lnTo>
                    <a:pt x="153" y="302"/>
                  </a:lnTo>
                  <a:lnTo>
                    <a:pt x="126" y="258"/>
                  </a:lnTo>
                  <a:lnTo>
                    <a:pt x="96" y="204"/>
                  </a:lnTo>
                  <a:lnTo>
                    <a:pt x="65" y="147"/>
                  </a:lnTo>
                  <a:lnTo>
                    <a:pt x="37" y="90"/>
                  </a:lnTo>
                  <a:lnTo>
                    <a:pt x="14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B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1" name="Freeform 26"/>
            <p:cNvSpPr>
              <a:spLocks/>
            </p:cNvSpPr>
            <p:nvPr/>
          </p:nvSpPr>
          <p:spPr bwMode="auto">
            <a:xfrm>
              <a:off x="4704" y="2396"/>
              <a:ext cx="13" cy="60"/>
            </a:xfrm>
            <a:custGeom>
              <a:avLst/>
              <a:gdLst>
                <a:gd name="T0" fmla="*/ 0 w 41"/>
                <a:gd name="T1" fmla="*/ 0 h 182"/>
                <a:gd name="T2" fmla="*/ 0 w 41"/>
                <a:gd name="T3" fmla="*/ 0 h 182"/>
                <a:gd name="T4" fmla="*/ 0 w 41"/>
                <a:gd name="T5" fmla="*/ 0 h 182"/>
                <a:gd name="T6" fmla="*/ 0 w 41"/>
                <a:gd name="T7" fmla="*/ 0 h 182"/>
                <a:gd name="T8" fmla="*/ 0 w 41"/>
                <a:gd name="T9" fmla="*/ 0 h 182"/>
                <a:gd name="T10" fmla="*/ 0 w 41"/>
                <a:gd name="T11" fmla="*/ 0 h 182"/>
                <a:gd name="T12" fmla="*/ 0 w 41"/>
                <a:gd name="T13" fmla="*/ 0 h 182"/>
                <a:gd name="T14" fmla="*/ 0 w 41"/>
                <a:gd name="T15" fmla="*/ 0 h 182"/>
                <a:gd name="T16" fmla="*/ 0 w 41"/>
                <a:gd name="T17" fmla="*/ 0 h 182"/>
                <a:gd name="T18" fmla="*/ 0 w 41"/>
                <a:gd name="T19" fmla="*/ 0 h 182"/>
                <a:gd name="T20" fmla="*/ 0 w 41"/>
                <a:gd name="T21" fmla="*/ 0 h 182"/>
                <a:gd name="T22" fmla="*/ 0 w 41"/>
                <a:gd name="T23" fmla="*/ 0 h 182"/>
                <a:gd name="T24" fmla="*/ 0 w 41"/>
                <a:gd name="T25" fmla="*/ 0 h 182"/>
                <a:gd name="T26" fmla="*/ 0 w 41"/>
                <a:gd name="T27" fmla="*/ 0 h 182"/>
                <a:gd name="T28" fmla="*/ 0 w 41"/>
                <a:gd name="T29" fmla="*/ 0 h 182"/>
                <a:gd name="T30" fmla="*/ 0 w 41"/>
                <a:gd name="T31" fmla="*/ 0 h 182"/>
                <a:gd name="T32" fmla="*/ 0 w 41"/>
                <a:gd name="T33" fmla="*/ 0 h 182"/>
                <a:gd name="T34" fmla="*/ 0 w 41"/>
                <a:gd name="T35" fmla="*/ 0 h 182"/>
                <a:gd name="T36" fmla="*/ 0 w 41"/>
                <a:gd name="T37" fmla="*/ 0 h 182"/>
                <a:gd name="T38" fmla="*/ 0 w 41"/>
                <a:gd name="T39" fmla="*/ 0 h 182"/>
                <a:gd name="T40" fmla="*/ 0 w 41"/>
                <a:gd name="T41" fmla="*/ 0 h 18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1"/>
                <a:gd name="T64" fmla="*/ 0 h 182"/>
                <a:gd name="T65" fmla="*/ 41 w 41"/>
                <a:gd name="T66" fmla="*/ 182 h 18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1" h="182">
                  <a:moveTo>
                    <a:pt x="10" y="0"/>
                  </a:moveTo>
                  <a:lnTo>
                    <a:pt x="13" y="20"/>
                  </a:lnTo>
                  <a:lnTo>
                    <a:pt x="20" y="65"/>
                  </a:lnTo>
                  <a:lnTo>
                    <a:pt x="28" y="114"/>
                  </a:lnTo>
                  <a:lnTo>
                    <a:pt x="35" y="149"/>
                  </a:lnTo>
                  <a:lnTo>
                    <a:pt x="39" y="164"/>
                  </a:lnTo>
                  <a:lnTo>
                    <a:pt x="40" y="171"/>
                  </a:lnTo>
                  <a:lnTo>
                    <a:pt x="41" y="175"/>
                  </a:lnTo>
                  <a:lnTo>
                    <a:pt x="39" y="176"/>
                  </a:lnTo>
                  <a:lnTo>
                    <a:pt x="31" y="180"/>
                  </a:lnTo>
                  <a:lnTo>
                    <a:pt x="25" y="182"/>
                  </a:lnTo>
                  <a:lnTo>
                    <a:pt x="21" y="182"/>
                  </a:lnTo>
                  <a:lnTo>
                    <a:pt x="18" y="157"/>
                  </a:lnTo>
                  <a:lnTo>
                    <a:pt x="10" y="107"/>
                  </a:lnTo>
                  <a:lnTo>
                    <a:pt x="3" y="53"/>
                  </a:lnTo>
                  <a:lnTo>
                    <a:pt x="0" y="22"/>
                  </a:lnTo>
                  <a:lnTo>
                    <a:pt x="3" y="13"/>
                  </a:lnTo>
                  <a:lnTo>
                    <a:pt x="7" y="5"/>
                  </a:lnTo>
                  <a:lnTo>
                    <a:pt x="9" y="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2" name="Freeform 27"/>
            <p:cNvSpPr>
              <a:spLocks/>
            </p:cNvSpPr>
            <p:nvPr/>
          </p:nvSpPr>
          <p:spPr bwMode="auto">
            <a:xfrm>
              <a:off x="4687" y="2475"/>
              <a:ext cx="61" cy="85"/>
            </a:xfrm>
            <a:custGeom>
              <a:avLst/>
              <a:gdLst>
                <a:gd name="T0" fmla="*/ 0 w 181"/>
                <a:gd name="T1" fmla="*/ 0 h 257"/>
                <a:gd name="T2" fmla="*/ 0 w 181"/>
                <a:gd name="T3" fmla="*/ 0 h 257"/>
                <a:gd name="T4" fmla="*/ 0 w 181"/>
                <a:gd name="T5" fmla="*/ 0 h 257"/>
                <a:gd name="T6" fmla="*/ 0 w 181"/>
                <a:gd name="T7" fmla="*/ 0 h 257"/>
                <a:gd name="T8" fmla="*/ 0 w 181"/>
                <a:gd name="T9" fmla="*/ 0 h 257"/>
                <a:gd name="T10" fmla="*/ 0 w 181"/>
                <a:gd name="T11" fmla="*/ 0 h 257"/>
                <a:gd name="T12" fmla="*/ 0 w 181"/>
                <a:gd name="T13" fmla="*/ 0 h 257"/>
                <a:gd name="T14" fmla="*/ 0 w 181"/>
                <a:gd name="T15" fmla="*/ 0 h 257"/>
                <a:gd name="T16" fmla="*/ 0 w 181"/>
                <a:gd name="T17" fmla="*/ 0 h 257"/>
                <a:gd name="T18" fmla="*/ 0 w 181"/>
                <a:gd name="T19" fmla="*/ 0 h 257"/>
                <a:gd name="T20" fmla="*/ 0 w 181"/>
                <a:gd name="T21" fmla="*/ 0 h 257"/>
                <a:gd name="T22" fmla="*/ 0 w 181"/>
                <a:gd name="T23" fmla="*/ 0 h 257"/>
                <a:gd name="T24" fmla="*/ 0 w 181"/>
                <a:gd name="T25" fmla="*/ 0 h 257"/>
                <a:gd name="T26" fmla="*/ 0 w 181"/>
                <a:gd name="T27" fmla="*/ 0 h 257"/>
                <a:gd name="T28" fmla="*/ 0 w 181"/>
                <a:gd name="T29" fmla="*/ 0 h 257"/>
                <a:gd name="T30" fmla="*/ 0 w 181"/>
                <a:gd name="T31" fmla="*/ 0 h 257"/>
                <a:gd name="T32" fmla="*/ 0 w 181"/>
                <a:gd name="T33" fmla="*/ 0 h 257"/>
                <a:gd name="T34" fmla="*/ 0 w 181"/>
                <a:gd name="T35" fmla="*/ 0 h 257"/>
                <a:gd name="T36" fmla="*/ 0 w 181"/>
                <a:gd name="T37" fmla="*/ 0 h 257"/>
                <a:gd name="T38" fmla="*/ 0 w 181"/>
                <a:gd name="T39" fmla="*/ 0 h 257"/>
                <a:gd name="T40" fmla="*/ 0 w 181"/>
                <a:gd name="T41" fmla="*/ 0 h 257"/>
                <a:gd name="T42" fmla="*/ 0 w 181"/>
                <a:gd name="T43" fmla="*/ 0 h 257"/>
                <a:gd name="T44" fmla="*/ 0 w 181"/>
                <a:gd name="T45" fmla="*/ 0 h 257"/>
                <a:gd name="T46" fmla="*/ 0 w 181"/>
                <a:gd name="T47" fmla="*/ 0 h 257"/>
                <a:gd name="T48" fmla="*/ 0 w 181"/>
                <a:gd name="T49" fmla="*/ 0 h 257"/>
                <a:gd name="T50" fmla="*/ 0 w 181"/>
                <a:gd name="T51" fmla="*/ 0 h 257"/>
                <a:gd name="T52" fmla="*/ 0 w 181"/>
                <a:gd name="T53" fmla="*/ 0 h 257"/>
                <a:gd name="T54" fmla="*/ 0 w 181"/>
                <a:gd name="T55" fmla="*/ 0 h 257"/>
                <a:gd name="T56" fmla="*/ 0 w 181"/>
                <a:gd name="T57" fmla="*/ 0 h 257"/>
                <a:gd name="T58" fmla="*/ 0 w 181"/>
                <a:gd name="T59" fmla="*/ 0 h 257"/>
                <a:gd name="T60" fmla="*/ 0 w 181"/>
                <a:gd name="T61" fmla="*/ 0 h 257"/>
                <a:gd name="T62" fmla="*/ 0 w 181"/>
                <a:gd name="T63" fmla="*/ 0 h 257"/>
                <a:gd name="T64" fmla="*/ 0 w 181"/>
                <a:gd name="T65" fmla="*/ 0 h 257"/>
                <a:gd name="T66" fmla="*/ 0 w 181"/>
                <a:gd name="T67" fmla="*/ 0 h 257"/>
                <a:gd name="T68" fmla="*/ 0 w 181"/>
                <a:gd name="T69" fmla="*/ 0 h 257"/>
                <a:gd name="T70" fmla="*/ 0 w 181"/>
                <a:gd name="T71" fmla="*/ 0 h 25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81"/>
                <a:gd name="T109" fmla="*/ 0 h 257"/>
                <a:gd name="T110" fmla="*/ 181 w 181"/>
                <a:gd name="T111" fmla="*/ 257 h 25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81" h="257">
                  <a:moveTo>
                    <a:pt x="54" y="13"/>
                  </a:moveTo>
                  <a:lnTo>
                    <a:pt x="0" y="255"/>
                  </a:lnTo>
                  <a:lnTo>
                    <a:pt x="1" y="255"/>
                  </a:lnTo>
                  <a:lnTo>
                    <a:pt x="4" y="256"/>
                  </a:lnTo>
                  <a:lnTo>
                    <a:pt x="9" y="257"/>
                  </a:lnTo>
                  <a:lnTo>
                    <a:pt x="15" y="257"/>
                  </a:lnTo>
                  <a:lnTo>
                    <a:pt x="21" y="257"/>
                  </a:lnTo>
                  <a:lnTo>
                    <a:pt x="27" y="256"/>
                  </a:lnTo>
                  <a:lnTo>
                    <a:pt x="32" y="254"/>
                  </a:lnTo>
                  <a:lnTo>
                    <a:pt x="37" y="249"/>
                  </a:lnTo>
                  <a:lnTo>
                    <a:pt x="46" y="214"/>
                  </a:lnTo>
                  <a:lnTo>
                    <a:pt x="56" y="148"/>
                  </a:lnTo>
                  <a:lnTo>
                    <a:pt x="63" y="84"/>
                  </a:lnTo>
                  <a:lnTo>
                    <a:pt x="65" y="45"/>
                  </a:lnTo>
                  <a:lnTo>
                    <a:pt x="68" y="36"/>
                  </a:lnTo>
                  <a:lnTo>
                    <a:pt x="73" y="34"/>
                  </a:lnTo>
                  <a:lnTo>
                    <a:pt x="79" y="38"/>
                  </a:lnTo>
                  <a:lnTo>
                    <a:pt x="83" y="44"/>
                  </a:lnTo>
                  <a:lnTo>
                    <a:pt x="85" y="54"/>
                  </a:lnTo>
                  <a:lnTo>
                    <a:pt x="89" y="76"/>
                  </a:lnTo>
                  <a:lnTo>
                    <a:pt x="95" y="105"/>
                  </a:lnTo>
                  <a:lnTo>
                    <a:pt x="103" y="138"/>
                  </a:lnTo>
                  <a:lnTo>
                    <a:pt x="109" y="172"/>
                  </a:lnTo>
                  <a:lnTo>
                    <a:pt x="115" y="203"/>
                  </a:lnTo>
                  <a:lnTo>
                    <a:pt x="121" y="225"/>
                  </a:lnTo>
                  <a:lnTo>
                    <a:pt x="125" y="237"/>
                  </a:lnTo>
                  <a:lnTo>
                    <a:pt x="130" y="242"/>
                  </a:lnTo>
                  <a:lnTo>
                    <a:pt x="137" y="245"/>
                  </a:lnTo>
                  <a:lnTo>
                    <a:pt x="146" y="246"/>
                  </a:lnTo>
                  <a:lnTo>
                    <a:pt x="156" y="245"/>
                  </a:lnTo>
                  <a:lnTo>
                    <a:pt x="165" y="245"/>
                  </a:lnTo>
                  <a:lnTo>
                    <a:pt x="173" y="244"/>
                  </a:lnTo>
                  <a:lnTo>
                    <a:pt x="178" y="242"/>
                  </a:lnTo>
                  <a:lnTo>
                    <a:pt x="181" y="242"/>
                  </a:lnTo>
                  <a:lnTo>
                    <a:pt x="125" y="0"/>
                  </a:lnTo>
                  <a:lnTo>
                    <a:pt x="54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3" name="Freeform 28"/>
            <p:cNvSpPr>
              <a:spLocks/>
            </p:cNvSpPr>
            <p:nvPr/>
          </p:nvSpPr>
          <p:spPr bwMode="auto">
            <a:xfrm>
              <a:off x="4696" y="2593"/>
              <a:ext cx="3" cy="109"/>
            </a:xfrm>
            <a:custGeom>
              <a:avLst/>
              <a:gdLst>
                <a:gd name="T0" fmla="*/ 0 w 11"/>
                <a:gd name="T1" fmla="*/ 0 h 329"/>
                <a:gd name="T2" fmla="*/ 0 w 11"/>
                <a:gd name="T3" fmla="*/ 0 h 329"/>
                <a:gd name="T4" fmla="*/ 0 w 11"/>
                <a:gd name="T5" fmla="*/ 0 h 329"/>
                <a:gd name="T6" fmla="*/ 0 w 11"/>
                <a:gd name="T7" fmla="*/ 0 h 3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329"/>
                <a:gd name="T14" fmla="*/ 11 w 11"/>
                <a:gd name="T15" fmla="*/ 329 h 3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329">
                  <a:moveTo>
                    <a:pt x="11" y="0"/>
                  </a:moveTo>
                  <a:lnTo>
                    <a:pt x="6" y="329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4" name="Freeform 29"/>
            <p:cNvSpPr>
              <a:spLocks/>
            </p:cNvSpPr>
            <p:nvPr/>
          </p:nvSpPr>
          <p:spPr bwMode="auto">
            <a:xfrm>
              <a:off x="4770" y="2041"/>
              <a:ext cx="290" cy="112"/>
            </a:xfrm>
            <a:custGeom>
              <a:avLst/>
              <a:gdLst>
                <a:gd name="T0" fmla="*/ 0 w 871"/>
                <a:gd name="T1" fmla="*/ 0 h 336"/>
                <a:gd name="T2" fmla="*/ 0 w 871"/>
                <a:gd name="T3" fmla="*/ 0 h 336"/>
                <a:gd name="T4" fmla="*/ 0 w 871"/>
                <a:gd name="T5" fmla="*/ 0 h 336"/>
                <a:gd name="T6" fmla="*/ 0 w 871"/>
                <a:gd name="T7" fmla="*/ 0 h 336"/>
                <a:gd name="T8" fmla="*/ 0 w 871"/>
                <a:gd name="T9" fmla="*/ 0 h 336"/>
                <a:gd name="T10" fmla="*/ 0 w 871"/>
                <a:gd name="T11" fmla="*/ 0 h 336"/>
                <a:gd name="T12" fmla="*/ 0 w 871"/>
                <a:gd name="T13" fmla="*/ 0 h 336"/>
                <a:gd name="T14" fmla="*/ 0 w 871"/>
                <a:gd name="T15" fmla="*/ 0 h 336"/>
                <a:gd name="T16" fmla="*/ 0 w 871"/>
                <a:gd name="T17" fmla="*/ 0 h 336"/>
                <a:gd name="T18" fmla="*/ 0 w 871"/>
                <a:gd name="T19" fmla="*/ 0 h 336"/>
                <a:gd name="T20" fmla="*/ 0 w 871"/>
                <a:gd name="T21" fmla="*/ 0 h 336"/>
                <a:gd name="T22" fmla="*/ 0 w 871"/>
                <a:gd name="T23" fmla="*/ 0 h 336"/>
                <a:gd name="T24" fmla="*/ 0 w 871"/>
                <a:gd name="T25" fmla="*/ 0 h 336"/>
                <a:gd name="T26" fmla="*/ 0 w 871"/>
                <a:gd name="T27" fmla="*/ 0 h 336"/>
                <a:gd name="T28" fmla="*/ 0 w 871"/>
                <a:gd name="T29" fmla="*/ 0 h 336"/>
                <a:gd name="T30" fmla="*/ 0 w 871"/>
                <a:gd name="T31" fmla="*/ 0 h 336"/>
                <a:gd name="T32" fmla="*/ 0 w 871"/>
                <a:gd name="T33" fmla="*/ 0 h 336"/>
                <a:gd name="T34" fmla="*/ 0 w 871"/>
                <a:gd name="T35" fmla="*/ 0 h 336"/>
                <a:gd name="T36" fmla="*/ 0 w 871"/>
                <a:gd name="T37" fmla="*/ 0 h 336"/>
                <a:gd name="T38" fmla="*/ 0 w 871"/>
                <a:gd name="T39" fmla="*/ 0 h 336"/>
                <a:gd name="T40" fmla="*/ 0 w 871"/>
                <a:gd name="T41" fmla="*/ 0 h 336"/>
                <a:gd name="T42" fmla="*/ 0 w 871"/>
                <a:gd name="T43" fmla="*/ 0 h 336"/>
                <a:gd name="T44" fmla="*/ 0 w 871"/>
                <a:gd name="T45" fmla="*/ 0 h 336"/>
                <a:gd name="T46" fmla="*/ 0 w 871"/>
                <a:gd name="T47" fmla="*/ 0 h 336"/>
                <a:gd name="T48" fmla="*/ 0 w 871"/>
                <a:gd name="T49" fmla="*/ 0 h 336"/>
                <a:gd name="T50" fmla="*/ 0 w 871"/>
                <a:gd name="T51" fmla="*/ 0 h 336"/>
                <a:gd name="T52" fmla="*/ 0 w 871"/>
                <a:gd name="T53" fmla="*/ 0 h 336"/>
                <a:gd name="T54" fmla="*/ 0 w 871"/>
                <a:gd name="T55" fmla="*/ 0 h 336"/>
                <a:gd name="T56" fmla="*/ 0 w 871"/>
                <a:gd name="T57" fmla="*/ 0 h 336"/>
                <a:gd name="T58" fmla="*/ 0 w 871"/>
                <a:gd name="T59" fmla="*/ 0 h 336"/>
                <a:gd name="T60" fmla="*/ 0 w 871"/>
                <a:gd name="T61" fmla="*/ 0 h 336"/>
                <a:gd name="T62" fmla="*/ 0 w 871"/>
                <a:gd name="T63" fmla="*/ 0 h 336"/>
                <a:gd name="T64" fmla="*/ 0 w 871"/>
                <a:gd name="T65" fmla="*/ 0 h 336"/>
                <a:gd name="T66" fmla="*/ 0 w 871"/>
                <a:gd name="T67" fmla="*/ 0 h 336"/>
                <a:gd name="T68" fmla="*/ 0 w 871"/>
                <a:gd name="T69" fmla="*/ 0 h 336"/>
                <a:gd name="T70" fmla="*/ 0 w 871"/>
                <a:gd name="T71" fmla="*/ 0 h 336"/>
                <a:gd name="T72" fmla="*/ 0 w 871"/>
                <a:gd name="T73" fmla="*/ 0 h 3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71"/>
                <a:gd name="T112" fmla="*/ 0 h 336"/>
                <a:gd name="T113" fmla="*/ 871 w 871"/>
                <a:gd name="T114" fmla="*/ 336 h 3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71" h="336">
                  <a:moveTo>
                    <a:pt x="0" y="158"/>
                  </a:moveTo>
                  <a:lnTo>
                    <a:pt x="3" y="156"/>
                  </a:lnTo>
                  <a:lnTo>
                    <a:pt x="12" y="151"/>
                  </a:lnTo>
                  <a:lnTo>
                    <a:pt x="25" y="145"/>
                  </a:lnTo>
                  <a:lnTo>
                    <a:pt x="43" y="137"/>
                  </a:lnTo>
                  <a:lnTo>
                    <a:pt x="64" y="127"/>
                  </a:lnTo>
                  <a:lnTo>
                    <a:pt x="87" y="114"/>
                  </a:lnTo>
                  <a:lnTo>
                    <a:pt x="113" y="102"/>
                  </a:lnTo>
                  <a:lnTo>
                    <a:pt x="142" y="89"/>
                  </a:lnTo>
                  <a:lnTo>
                    <a:pt x="170" y="76"/>
                  </a:lnTo>
                  <a:lnTo>
                    <a:pt x="200" y="63"/>
                  </a:lnTo>
                  <a:lnTo>
                    <a:pt x="228" y="51"/>
                  </a:lnTo>
                  <a:lnTo>
                    <a:pt x="257" y="39"/>
                  </a:lnTo>
                  <a:lnTo>
                    <a:pt x="284" y="29"/>
                  </a:lnTo>
                  <a:lnTo>
                    <a:pt x="309" y="20"/>
                  </a:lnTo>
                  <a:lnTo>
                    <a:pt x="331" y="13"/>
                  </a:lnTo>
                  <a:lnTo>
                    <a:pt x="350" y="9"/>
                  </a:lnTo>
                  <a:lnTo>
                    <a:pt x="373" y="5"/>
                  </a:lnTo>
                  <a:lnTo>
                    <a:pt x="397" y="3"/>
                  </a:lnTo>
                  <a:lnTo>
                    <a:pt x="419" y="2"/>
                  </a:lnTo>
                  <a:lnTo>
                    <a:pt x="441" y="0"/>
                  </a:lnTo>
                  <a:lnTo>
                    <a:pt x="462" y="0"/>
                  </a:lnTo>
                  <a:lnTo>
                    <a:pt x="483" y="2"/>
                  </a:lnTo>
                  <a:lnTo>
                    <a:pt x="504" y="4"/>
                  </a:lnTo>
                  <a:lnTo>
                    <a:pt x="524" y="6"/>
                  </a:lnTo>
                  <a:lnTo>
                    <a:pt x="543" y="9"/>
                  </a:lnTo>
                  <a:lnTo>
                    <a:pt x="561" y="13"/>
                  </a:lnTo>
                  <a:lnTo>
                    <a:pt x="580" y="16"/>
                  </a:lnTo>
                  <a:lnTo>
                    <a:pt x="596" y="21"/>
                  </a:lnTo>
                  <a:lnTo>
                    <a:pt x="612" y="25"/>
                  </a:lnTo>
                  <a:lnTo>
                    <a:pt x="627" y="29"/>
                  </a:lnTo>
                  <a:lnTo>
                    <a:pt x="641" y="34"/>
                  </a:lnTo>
                  <a:lnTo>
                    <a:pt x="654" y="37"/>
                  </a:lnTo>
                  <a:lnTo>
                    <a:pt x="688" y="49"/>
                  </a:lnTo>
                  <a:lnTo>
                    <a:pt x="721" y="60"/>
                  </a:lnTo>
                  <a:lnTo>
                    <a:pt x="751" y="70"/>
                  </a:lnTo>
                  <a:lnTo>
                    <a:pt x="777" y="80"/>
                  </a:lnTo>
                  <a:lnTo>
                    <a:pt x="799" y="88"/>
                  </a:lnTo>
                  <a:lnTo>
                    <a:pt x="816" y="94"/>
                  </a:lnTo>
                  <a:lnTo>
                    <a:pt x="827" y="99"/>
                  </a:lnTo>
                  <a:lnTo>
                    <a:pt x="831" y="101"/>
                  </a:lnTo>
                  <a:lnTo>
                    <a:pt x="871" y="260"/>
                  </a:lnTo>
                  <a:lnTo>
                    <a:pt x="867" y="259"/>
                  </a:lnTo>
                  <a:lnTo>
                    <a:pt x="857" y="258"/>
                  </a:lnTo>
                  <a:lnTo>
                    <a:pt x="841" y="254"/>
                  </a:lnTo>
                  <a:lnTo>
                    <a:pt x="821" y="249"/>
                  </a:lnTo>
                  <a:lnTo>
                    <a:pt x="795" y="244"/>
                  </a:lnTo>
                  <a:lnTo>
                    <a:pt x="767" y="239"/>
                  </a:lnTo>
                  <a:lnTo>
                    <a:pt x="736" y="233"/>
                  </a:lnTo>
                  <a:lnTo>
                    <a:pt x="702" y="227"/>
                  </a:lnTo>
                  <a:lnTo>
                    <a:pt x="667" y="222"/>
                  </a:lnTo>
                  <a:lnTo>
                    <a:pt x="631" y="216"/>
                  </a:lnTo>
                  <a:lnTo>
                    <a:pt x="595" y="211"/>
                  </a:lnTo>
                  <a:lnTo>
                    <a:pt x="560" y="207"/>
                  </a:lnTo>
                  <a:lnTo>
                    <a:pt x="527" y="205"/>
                  </a:lnTo>
                  <a:lnTo>
                    <a:pt x="494" y="202"/>
                  </a:lnTo>
                  <a:lnTo>
                    <a:pt x="466" y="202"/>
                  </a:lnTo>
                  <a:lnTo>
                    <a:pt x="441" y="203"/>
                  </a:lnTo>
                  <a:lnTo>
                    <a:pt x="408" y="208"/>
                  </a:lnTo>
                  <a:lnTo>
                    <a:pt x="373" y="215"/>
                  </a:lnTo>
                  <a:lnTo>
                    <a:pt x="337" y="222"/>
                  </a:lnTo>
                  <a:lnTo>
                    <a:pt x="300" y="232"/>
                  </a:lnTo>
                  <a:lnTo>
                    <a:pt x="263" y="242"/>
                  </a:lnTo>
                  <a:lnTo>
                    <a:pt x="226" y="253"/>
                  </a:lnTo>
                  <a:lnTo>
                    <a:pt x="190" y="264"/>
                  </a:lnTo>
                  <a:lnTo>
                    <a:pt x="156" y="276"/>
                  </a:lnTo>
                  <a:lnTo>
                    <a:pt x="124" y="288"/>
                  </a:lnTo>
                  <a:lnTo>
                    <a:pt x="95" y="299"/>
                  </a:lnTo>
                  <a:lnTo>
                    <a:pt x="69" y="309"/>
                  </a:lnTo>
                  <a:lnTo>
                    <a:pt x="45" y="317"/>
                  </a:lnTo>
                  <a:lnTo>
                    <a:pt x="26" y="325"/>
                  </a:lnTo>
                  <a:lnTo>
                    <a:pt x="13" y="331"/>
                  </a:lnTo>
                  <a:lnTo>
                    <a:pt x="3" y="335"/>
                  </a:lnTo>
                  <a:lnTo>
                    <a:pt x="0" y="336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DDDD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5" name="Freeform 30"/>
            <p:cNvSpPr>
              <a:spLocks/>
            </p:cNvSpPr>
            <p:nvPr/>
          </p:nvSpPr>
          <p:spPr bwMode="auto">
            <a:xfrm>
              <a:off x="4453" y="2136"/>
              <a:ext cx="273" cy="69"/>
            </a:xfrm>
            <a:custGeom>
              <a:avLst/>
              <a:gdLst>
                <a:gd name="T0" fmla="*/ 0 w 820"/>
                <a:gd name="T1" fmla="*/ 0 h 208"/>
                <a:gd name="T2" fmla="*/ 0 w 820"/>
                <a:gd name="T3" fmla="*/ 0 h 208"/>
                <a:gd name="T4" fmla="*/ 0 w 820"/>
                <a:gd name="T5" fmla="*/ 0 h 208"/>
                <a:gd name="T6" fmla="*/ 0 w 820"/>
                <a:gd name="T7" fmla="*/ 0 h 208"/>
                <a:gd name="T8" fmla="*/ 0 w 820"/>
                <a:gd name="T9" fmla="*/ 0 h 208"/>
                <a:gd name="T10" fmla="*/ 0 w 820"/>
                <a:gd name="T11" fmla="*/ 0 h 208"/>
                <a:gd name="T12" fmla="*/ 0 w 820"/>
                <a:gd name="T13" fmla="*/ 0 h 208"/>
                <a:gd name="T14" fmla="*/ 0 w 820"/>
                <a:gd name="T15" fmla="*/ 0 h 208"/>
                <a:gd name="T16" fmla="*/ 0 w 820"/>
                <a:gd name="T17" fmla="*/ 0 h 208"/>
                <a:gd name="T18" fmla="*/ 0 w 820"/>
                <a:gd name="T19" fmla="*/ 0 h 208"/>
                <a:gd name="T20" fmla="*/ 0 w 820"/>
                <a:gd name="T21" fmla="*/ 0 h 208"/>
                <a:gd name="T22" fmla="*/ 0 w 820"/>
                <a:gd name="T23" fmla="*/ 0 h 208"/>
                <a:gd name="T24" fmla="*/ 0 w 820"/>
                <a:gd name="T25" fmla="*/ 0 h 208"/>
                <a:gd name="T26" fmla="*/ 0 w 820"/>
                <a:gd name="T27" fmla="*/ 0 h 208"/>
                <a:gd name="T28" fmla="*/ 0 w 820"/>
                <a:gd name="T29" fmla="*/ 0 h 208"/>
                <a:gd name="T30" fmla="*/ 0 w 820"/>
                <a:gd name="T31" fmla="*/ 0 h 208"/>
                <a:gd name="T32" fmla="*/ 0 w 820"/>
                <a:gd name="T33" fmla="*/ 0 h 208"/>
                <a:gd name="T34" fmla="*/ 0 w 820"/>
                <a:gd name="T35" fmla="*/ 0 h 208"/>
                <a:gd name="T36" fmla="*/ 0 w 820"/>
                <a:gd name="T37" fmla="*/ 0 h 208"/>
                <a:gd name="T38" fmla="*/ 0 w 820"/>
                <a:gd name="T39" fmla="*/ 0 h 208"/>
                <a:gd name="T40" fmla="*/ 0 w 820"/>
                <a:gd name="T41" fmla="*/ 0 h 208"/>
                <a:gd name="T42" fmla="*/ 0 w 820"/>
                <a:gd name="T43" fmla="*/ 0 h 208"/>
                <a:gd name="T44" fmla="*/ 0 w 820"/>
                <a:gd name="T45" fmla="*/ 0 h 208"/>
                <a:gd name="T46" fmla="*/ 0 w 820"/>
                <a:gd name="T47" fmla="*/ 0 h 208"/>
                <a:gd name="T48" fmla="*/ 0 w 820"/>
                <a:gd name="T49" fmla="*/ 0 h 208"/>
                <a:gd name="T50" fmla="*/ 0 w 820"/>
                <a:gd name="T51" fmla="*/ 0 h 208"/>
                <a:gd name="T52" fmla="*/ 0 w 820"/>
                <a:gd name="T53" fmla="*/ 0 h 208"/>
                <a:gd name="T54" fmla="*/ 0 w 820"/>
                <a:gd name="T55" fmla="*/ 0 h 208"/>
                <a:gd name="T56" fmla="*/ 0 w 820"/>
                <a:gd name="T57" fmla="*/ 0 h 208"/>
                <a:gd name="T58" fmla="*/ 0 w 820"/>
                <a:gd name="T59" fmla="*/ 0 h 208"/>
                <a:gd name="T60" fmla="*/ 0 w 820"/>
                <a:gd name="T61" fmla="*/ 0 h 208"/>
                <a:gd name="T62" fmla="*/ 0 w 820"/>
                <a:gd name="T63" fmla="*/ 0 h 208"/>
                <a:gd name="T64" fmla="*/ 0 w 820"/>
                <a:gd name="T65" fmla="*/ 0 h 208"/>
                <a:gd name="T66" fmla="*/ 0 w 820"/>
                <a:gd name="T67" fmla="*/ 0 h 208"/>
                <a:gd name="T68" fmla="*/ 0 w 820"/>
                <a:gd name="T69" fmla="*/ 0 h 20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20"/>
                <a:gd name="T106" fmla="*/ 0 h 208"/>
                <a:gd name="T107" fmla="*/ 820 w 820"/>
                <a:gd name="T108" fmla="*/ 208 h 20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20" h="208">
                  <a:moveTo>
                    <a:pt x="13" y="62"/>
                  </a:moveTo>
                  <a:lnTo>
                    <a:pt x="16" y="61"/>
                  </a:lnTo>
                  <a:lnTo>
                    <a:pt x="23" y="58"/>
                  </a:lnTo>
                  <a:lnTo>
                    <a:pt x="34" y="56"/>
                  </a:lnTo>
                  <a:lnTo>
                    <a:pt x="50" y="51"/>
                  </a:lnTo>
                  <a:lnTo>
                    <a:pt x="70" y="46"/>
                  </a:lnTo>
                  <a:lnTo>
                    <a:pt x="93" y="40"/>
                  </a:lnTo>
                  <a:lnTo>
                    <a:pt x="117" y="34"/>
                  </a:lnTo>
                  <a:lnTo>
                    <a:pt x="146" y="27"/>
                  </a:lnTo>
                  <a:lnTo>
                    <a:pt x="175" y="21"/>
                  </a:lnTo>
                  <a:lnTo>
                    <a:pt x="208" y="15"/>
                  </a:lnTo>
                  <a:lnTo>
                    <a:pt x="240" y="10"/>
                  </a:lnTo>
                  <a:lnTo>
                    <a:pt x="275" y="5"/>
                  </a:lnTo>
                  <a:lnTo>
                    <a:pt x="309" y="3"/>
                  </a:lnTo>
                  <a:lnTo>
                    <a:pt x="344" y="0"/>
                  </a:lnTo>
                  <a:lnTo>
                    <a:pt x="379" y="0"/>
                  </a:lnTo>
                  <a:lnTo>
                    <a:pt x="413" y="1"/>
                  </a:lnTo>
                  <a:lnTo>
                    <a:pt x="437" y="4"/>
                  </a:lnTo>
                  <a:lnTo>
                    <a:pt x="460" y="8"/>
                  </a:lnTo>
                  <a:lnTo>
                    <a:pt x="485" y="12"/>
                  </a:lnTo>
                  <a:lnTo>
                    <a:pt x="510" y="17"/>
                  </a:lnTo>
                  <a:lnTo>
                    <a:pt x="534" y="24"/>
                  </a:lnTo>
                  <a:lnTo>
                    <a:pt x="559" y="31"/>
                  </a:lnTo>
                  <a:lnTo>
                    <a:pt x="583" y="38"/>
                  </a:lnTo>
                  <a:lnTo>
                    <a:pt x="606" y="46"/>
                  </a:lnTo>
                  <a:lnTo>
                    <a:pt x="627" y="52"/>
                  </a:lnTo>
                  <a:lnTo>
                    <a:pt x="647" y="60"/>
                  </a:lnTo>
                  <a:lnTo>
                    <a:pt x="664" y="66"/>
                  </a:lnTo>
                  <a:lnTo>
                    <a:pt x="679" y="72"/>
                  </a:lnTo>
                  <a:lnTo>
                    <a:pt x="692" y="77"/>
                  </a:lnTo>
                  <a:lnTo>
                    <a:pt x="702" y="79"/>
                  </a:lnTo>
                  <a:lnTo>
                    <a:pt x="707" y="82"/>
                  </a:lnTo>
                  <a:lnTo>
                    <a:pt x="709" y="83"/>
                  </a:lnTo>
                  <a:lnTo>
                    <a:pt x="820" y="208"/>
                  </a:lnTo>
                  <a:lnTo>
                    <a:pt x="819" y="207"/>
                  </a:lnTo>
                  <a:lnTo>
                    <a:pt x="813" y="203"/>
                  </a:lnTo>
                  <a:lnTo>
                    <a:pt x="804" y="198"/>
                  </a:lnTo>
                  <a:lnTo>
                    <a:pt x="793" y="192"/>
                  </a:lnTo>
                  <a:lnTo>
                    <a:pt x="778" y="183"/>
                  </a:lnTo>
                  <a:lnTo>
                    <a:pt x="761" y="175"/>
                  </a:lnTo>
                  <a:lnTo>
                    <a:pt x="741" y="164"/>
                  </a:lnTo>
                  <a:lnTo>
                    <a:pt x="719" y="154"/>
                  </a:lnTo>
                  <a:lnTo>
                    <a:pt x="693" y="142"/>
                  </a:lnTo>
                  <a:lnTo>
                    <a:pt x="666" y="131"/>
                  </a:lnTo>
                  <a:lnTo>
                    <a:pt x="636" y="121"/>
                  </a:lnTo>
                  <a:lnTo>
                    <a:pt x="605" y="112"/>
                  </a:lnTo>
                  <a:lnTo>
                    <a:pt x="572" y="103"/>
                  </a:lnTo>
                  <a:lnTo>
                    <a:pt x="537" y="94"/>
                  </a:lnTo>
                  <a:lnTo>
                    <a:pt x="501" y="88"/>
                  </a:lnTo>
                  <a:lnTo>
                    <a:pt x="464" y="83"/>
                  </a:lnTo>
                  <a:lnTo>
                    <a:pt x="430" y="82"/>
                  </a:lnTo>
                  <a:lnTo>
                    <a:pt x="395" y="83"/>
                  </a:lnTo>
                  <a:lnTo>
                    <a:pt x="357" y="87"/>
                  </a:lnTo>
                  <a:lnTo>
                    <a:pt x="319" y="93"/>
                  </a:lnTo>
                  <a:lnTo>
                    <a:pt x="279" y="100"/>
                  </a:lnTo>
                  <a:lnTo>
                    <a:pt x="241" y="109"/>
                  </a:lnTo>
                  <a:lnTo>
                    <a:pt x="204" y="120"/>
                  </a:lnTo>
                  <a:lnTo>
                    <a:pt x="167" y="130"/>
                  </a:lnTo>
                  <a:lnTo>
                    <a:pt x="133" y="141"/>
                  </a:lnTo>
                  <a:lnTo>
                    <a:pt x="101" y="152"/>
                  </a:lnTo>
                  <a:lnTo>
                    <a:pt x="73" y="162"/>
                  </a:lnTo>
                  <a:lnTo>
                    <a:pt x="48" y="171"/>
                  </a:lnTo>
                  <a:lnTo>
                    <a:pt x="28" y="180"/>
                  </a:lnTo>
                  <a:lnTo>
                    <a:pt x="12" y="186"/>
                  </a:lnTo>
                  <a:lnTo>
                    <a:pt x="3" y="190"/>
                  </a:lnTo>
                  <a:lnTo>
                    <a:pt x="0" y="191"/>
                  </a:lnTo>
                  <a:lnTo>
                    <a:pt x="0" y="156"/>
                  </a:lnTo>
                  <a:lnTo>
                    <a:pt x="125" y="97"/>
                  </a:lnTo>
                  <a:lnTo>
                    <a:pt x="8" y="121"/>
                  </a:lnTo>
                  <a:lnTo>
                    <a:pt x="13" y="6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6" name="Freeform 31"/>
            <p:cNvSpPr>
              <a:spLocks/>
            </p:cNvSpPr>
            <p:nvPr/>
          </p:nvSpPr>
          <p:spPr bwMode="auto">
            <a:xfrm>
              <a:off x="4783" y="2050"/>
              <a:ext cx="166" cy="89"/>
            </a:xfrm>
            <a:custGeom>
              <a:avLst/>
              <a:gdLst>
                <a:gd name="T0" fmla="*/ 0 w 497"/>
                <a:gd name="T1" fmla="*/ 0 h 266"/>
                <a:gd name="T2" fmla="*/ 0 w 497"/>
                <a:gd name="T3" fmla="*/ 0 h 266"/>
                <a:gd name="T4" fmla="*/ 0 w 497"/>
                <a:gd name="T5" fmla="*/ 0 h 266"/>
                <a:gd name="T6" fmla="*/ 0 w 497"/>
                <a:gd name="T7" fmla="*/ 0 h 266"/>
                <a:gd name="T8" fmla="*/ 0 w 497"/>
                <a:gd name="T9" fmla="*/ 0 h 266"/>
                <a:gd name="T10" fmla="*/ 0 w 497"/>
                <a:gd name="T11" fmla="*/ 0 h 266"/>
                <a:gd name="T12" fmla="*/ 0 w 497"/>
                <a:gd name="T13" fmla="*/ 0 h 266"/>
                <a:gd name="T14" fmla="*/ 0 w 497"/>
                <a:gd name="T15" fmla="*/ 0 h 266"/>
                <a:gd name="T16" fmla="*/ 0 w 497"/>
                <a:gd name="T17" fmla="*/ 0 h 266"/>
                <a:gd name="T18" fmla="*/ 0 w 497"/>
                <a:gd name="T19" fmla="*/ 0 h 266"/>
                <a:gd name="T20" fmla="*/ 0 w 497"/>
                <a:gd name="T21" fmla="*/ 0 h 266"/>
                <a:gd name="T22" fmla="*/ 0 w 497"/>
                <a:gd name="T23" fmla="*/ 0 h 266"/>
                <a:gd name="T24" fmla="*/ 0 w 497"/>
                <a:gd name="T25" fmla="*/ 0 h 266"/>
                <a:gd name="T26" fmla="*/ 0 w 497"/>
                <a:gd name="T27" fmla="*/ 0 h 266"/>
                <a:gd name="T28" fmla="*/ 0 w 497"/>
                <a:gd name="T29" fmla="*/ 0 h 266"/>
                <a:gd name="T30" fmla="*/ 0 w 497"/>
                <a:gd name="T31" fmla="*/ 0 h 266"/>
                <a:gd name="T32" fmla="*/ 0 w 497"/>
                <a:gd name="T33" fmla="*/ 0 h 266"/>
                <a:gd name="T34" fmla="*/ 0 w 497"/>
                <a:gd name="T35" fmla="*/ 0 h 266"/>
                <a:gd name="T36" fmla="*/ 0 w 497"/>
                <a:gd name="T37" fmla="*/ 0 h 266"/>
                <a:gd name="T38" fmla="*/ 0 w 497"/>
                <a:gd name="T39" fmla="*/ 0 h 266"/>
                <a:gd name="T40" fmla="*/ 0 w 497"/>
                <a:gd name="T41" fmla="*/ 0 h 266"/>
                <a:gd name="T42" fmla="*/ 0 w 497"/>
                <a:gd name="T43" fmla="*/ 0 h 266"/>
                <a:gd name="T44" fmla="*/ 0 w 497"/>
                <a:gd name="T45" fmla="*/ 0 h 266"/>
                <a:gd name="T46" fmla="*/ 0 w 497"/>
                <a:gd name="T47" fmla="*/ 0 h 266"/>
                <a:gd name="T48" fmla="*/ 0 w 497"/>
                <a:gd name="T49" fmla="*/ 0 h 266"/>
                <a:gd name="T50" fmla="*/ 0 w 497"/>
                <a:gd name="T51" fmla="*/ 0 h 266"/>
                <a:gd name="T52" fmla="*/ 0 w 497"/>
                <a:gd name="T53" fmla="*/ 0 h 266"/>
                <a:gd name="T54" fmla="*/ 0 w 497"/>
                <a:gd name="T55" fmla="*/ 0 h 266"/>
                <a:gd name="T56" fmla="*/ 0 w 497"/>
                <a:gd name="T57" fmla="*/ 0 h 266"/>
                <a:gd name="T58" fmla="*/ 0 w 497"/>
                <a:gd name="T59" fmla="*/ 0 h 266"/>
                <a:gd name="T60" fmla="*/ 0 w 497"/>
                <a:gd name="T61" fmla="*/ 0 h 266"/>
                <a:gd name="T62" fmla="*/ 0 w 497"/>
                <a:gd name="T63" fmla="*/ 0 h 266"/>
                <a:gd name="T64" fmla="*/ 0 w 497"/>
                <a:gd name="T65" fmla="*/ 0 h 266"/>
                <a:gd name="T66" fmla="*/ 0 w 497"/>
                <a:gd name="T67" fmla="*/ 0 h 266"/>
                <a:gd name="T68" fmla="*/ 0 w 497"/>
                <a:gd name="T69" fmla="*/ 0 h 266"/>
                <a:gd name="T70" fmla="*/ 0 w 497"/>
                <a:gd name="T71" fmla="*/ 0 h 266"/>
                <a:gd name="T72" fmla="*/ 0 w 497"/>
                <a:gd name="T73" fmla="*/ 0 h 266"/>
                <a:gd name="T74" fmla="*/ 0 w 497"/>
                <a:gd name="T75" fmla="*/ 0 h 266"/>
                <a:gd name="T76" fmla="*/ 0 w 497"/>
                <a:gd name="T77" fmla="*/ 0 h 266"/>
                <a:gd name="T78" fmla="*/ 0 w 497"/>
                <a:gd name="T79" fmla="*/ 0 h 266"/>
                <a:gd name="T80" fmla="*/ 0 w 497"/>
                <a:gd name="T81" fmla="*/ 0 h 266"/>
                <a:gd name="T82" fmla="*/ 0 w 497"/>
                <a:gd name="T83" fmla="*/ 0 h 266"/>
                <a:gd name="T84" fmla="*/ 0 w 497"/>
                <a:gd name="T85" fmla="*/ 0 h 266"/>
                <a:gd name="T86" fmla="*/ 0 w 497"/>
                <a:gd name="T87" fmla="*/ 0 h 266"/>
                <a:gd name="T88" fmla="*/ 0 w 497"/>
                <a:gd name="T89" fmla="*/ 0 h 266"/>
                <a:gd name="T90" fmla="*/ 0 w 497"/>
                <a:gd name="T91" fmla="*/ 0 h 26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7"/>
                <a:gd name="T139" fmla="*/ 0 h 266"/>
                <a:gd name="T140" fmla="*/ 497 w 497"/>
                <a:gd name="T141" fmla="*/ 266 h 26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7" h="266">
                  <a:moveTo>
                    <a:pt x="6" y="143"/>
                  </a:moveTo>
                  <a:lnTo>
                    <a:pt x="0" y="266"/>
                  </a:lnTo>
                  <a:lnTo>
                    <a:pt x="3" y="265"/>
                  </a:lnTo>
                  <a:lnTo>
                    <a:pt x="9" y="262"/>
                  </a:lnTo>
                  <a:lnTo>
                    <a:pt x="19" y="257"/>
                  </a:lnTo>
                  <a:lnTo>
                    <a:pt x="32" y="251"/>
                  </a:lnTo>
                  <a:lnTo>
                    <a:pt x="48" y="244"/>
                  </a:lnTo>
                  <a:lnTo>
                    <a:pt x="67" y="235"/>
                  </a:lnTo>
                  <a:lnTo>
                    <a:pt x="88" y="226"/>
                  </a:lnTo>
                  <a:lnTo>
                    <a:pt x="110" y="216"/>
                  </a:lnTo>
                  <a:lnTo>
                    <a:pt x="133" y="207"/>
                  </a:lnTo>
                  <a:lnTo>
                    <a:pt x="156" y="198"/>
                  </a:lnTo>
                  <a:lnTo>
                    <a:pt x="180" y="188"/>
                  </a:lnTo>
                  <a:lnTo>
                    <a:pt x="203" y="179"/>
                  </a:lnTo>
                  <a:lnTo>
                    <a:pt x="225" y="172"/>
                  </a:lnTo>
                  <a:lnTo>
                    <a:pt x="246" y="164"/>
                  </a:lnTo>
                  <a:lnTo>
                    <a:pt x="266" y="158"/>
                  </a:lnTo>
                  <a:lnTo>
                    <a:pt x="284" y="155"/>
                  </a:lnTo>
                  <a:lnTo>
                    <a:pt x="317" y="150"/>
                  </a:lnTo>
                  <a:lnTo>
                    <a:pt x="350" y="147"/>
                  </a:lnTo>
                  <a:lnTo>
                    <a:pt x="384" y="146"/>
                  </a:lnTo>
                  <a:lnTo>
                    <a:pt x="414" y="147"/>
                  </a:lnTo>
                  <a:lnTo>
                    <a:pt x="440" y="148"/>
                  </a:lnTo>
                  <a:lnTo>
                    <a:pt x="461" y="150"/>
                  </a:lnTo>
                  <a:lnTo>
                    <a:pt x="474" y="152"/>
                  </a:lnTo>
                  <a:lnTo>
                    <a:pt x="479" y="152"/>
                  </a:lnTo>
                  <a:lnTo>
                    <a:pt x="471" y="109"/>
                  </a:lnTo>
                  <a:lnTo>
                    <a:pt x="467" y="108"/>
                  </a:lnTo>
                  <a:lnTo>
                    <a:pt x="458" y="106"/>
                  </a:lnTo>
                  <a:lnTo>
                    <a:pt x="445" y="105"/>
                  </a:lnTo>
                  <a:lnTo>
                    <a:pt x="427" y="103"/>
                  </a:lnTo>
                  <a:lnTo>
                    <a:pt x="406" y="101"/>
                  </a:lnTo>
                  <a:lnTo>
                    <a:pt x="384" y="100"/>
                  </a:lnTo>
                  <a:lnTo>
                    <a:pt x="359" y="100"/>
                  </a:lnTo>
                  <a:lnTo>
                    <a:pt x="336" y="103"/>
                  </a:lnTo>
                  <a:lnTo>
                    <a:pt x="315" y="106"/>
                  </a:lnTo>
                  <a:lnTo>
                    <a:pt x="297" y="109"/>
                  </a:lnTo>
                  <a:lnTo>
                    <a:pt x="284" y="111"/>
                  </a:lnTo>
                  <a:lnTo>
                    <a:pt x="274" y="114"/>
                  </a:lnTo>
                  <a:lnTo>
                    <a:pt x="266" y="115"/>
                  </a:lnTo>
                  <a:lnTo>
                    <a:pt x="263" y="116"/>
                  </a:lnTo>
                  <a:lnTo>
                    <a:pt x="260" y="117"/>
                  </a:lnTo>
                  <a:lnTo>
                    <a:pt x="259" y="117"/>
                  </a:lnTo>
                  <a:lnTo>
                    <a:pt x="265" y="116"/>
                  </a:lnTo>
                  <a:lnTo>
                    <a:pt x="281" y="111"/>
                  </a:lnTo>
                  <a:lnTo>
                    <a:pt x="306" y="105"/>
                  </a:lnTo>
                  <a:lnTo>
                    <a:pt x="336" y="99"/>
                  </a:lnTo>
                  <a:lnTo>
                    <a:pt x="368" y="93"/>
                  </a:lnTo>
                  <a:lnTo>
                    <a:pt x="400" y="88"/>
                  </a:lnTo>
                  <a:lnTo>
                    <a:pt x="430" y="84"/>
                  </a:lnTo>
                  <a:lnTo>
                    <a:pt x="453" y="85"/>
                  </a:lnTo>
                  <a:lnTo>
                    <a:pt x="466" y="86"/>
                  </a:lnTo>
                  <a:lnTo>
                    <a:pt x="475" y="88"/>
                  </a:lnTo>
                  <a:lnTo>
                    <a:pt x="483" y="86"/>
                  </a:lnTo>
                  <a:lnTo>
                    <a:pt x="489" y="85"/>
                  </a:lnTo>
                  <a:lnTo>
                    <a:pt x="493" y="84"/>
                  </a:lnTo>
                  <a:lnTo>
                    <a:pt x="495" y="83"/>
                  </a:lnTo>
                  <a:lnTo>
                    <a:pt x="497" y="81"/>
                  </a:lnTo>
                  <a:lnTo>
                    <a:pt x="484" y="6"/>
                  </a:lnTo>
                  <a:lnTo>
                    <a:pt x="483" y="6"/>
                  </a:lnTo>
                  <a:lnTo>
                    <a:pt x="479" y="5"/>
                  </a:lnTo>
                  <a:lnTo>
                    <a:pt x="473" y="3"/>
                  </a:lnTo>
                  <a:lnTo>
                    <a:pt x="464" y="2"/>
                  </a:lnTo>
                  <a:lnTo>
                    <a:pt x="453" y="2"/>
                  </a:lnTo>
                  <a:lnTo>
                    <a:pt x="441" y="1"/>
                  </a:lnTo>
                  <a:lnTo>
                    <a:pt x="426" y="0"/>
                  </a:lnTo>
                  <a:lnTo>
                    <a:pt x="410" y="0"/>
                  </a:lnTo>
                  <a:lnTo>
                    <a:pt x="393" y="0"/>
                  </a:lnTo>
                  <a:lnTo>
                    <a:pt x="374" y="1"/>
                  </a:lnTo>
                  <a:lnTo>
                    <a:pt x="353" y="2"/>
                  </a:lnTo>
                  <a:lnTo>
                    <a:pt x="332" y="6"/>
                  </a:lnTo>
                  <a:lnTo>
                    <a:pt x="310" y="10"/>
                  </a:lnTo>
                  <a:lnTo>
                    <a:pt x="286" y="15"/>
                  </a:lnTo>
                  <a:lnTo>
                    <a:pt x="263" y="21"/>
                  </a:lnTo>
                  <a:lnTo>
                    <a:pt x="238" y="29"/>
                  </a:lnTo>
                  <a:lnTo>
                    <a:pt x="219" y="37"/>
                  </a:lnTo>
                  <a:lnTo>
                    <a:pt x="201" y="44"/>
                  </a:lnTo>
                  <a:lnTo>
                    <a:pt x="182" y="53"/>
                  </a:lnTo>
                  <a:lnTo>
                    <a:pt x="162" y="63"/>
                  </a:lnTo>
                  <a:lnTo>
                    <a:pt x="142" y="72"/>
                  </a:lnTo>
                  <a:lnTo>
                    <a:pt x="123" y="81"/>
                  </a:lnTo>
                  <a:lnTo>
                    <a:pt x="104" y="90"/>
                  </a:lnTo>
                  <a:lnTo>
                    <a:pt x="87" y="100"/>
                  </a:lnTo>
                  <a:lnTo>
                    <a:pt x="71" y="109"/>
                  </a:lnTo>
                  <a:lnTo>
                    <a:pt x="55" y="117"/>
                  </a:lnTo>
                  <a:lnTo>
                    <a:pt x="41" y="125"/>
                  </a:lnTo>
                  <a:lnTo>
                    <a:pt x="30" y="131"/>
                  </a:lnTo>
                  <a:lnTo>
                    <a:pt x="20" y="136"/>
                  </a:lnTo>
                  <a:lnTo>
                    <a:pt x="12" y="140"/>
                  </a:lnTo>
                  <a:lnTo>
                    <a:pt x="8" y="142"/>
                  </a:lnTo>
                  <a:lnTo>
                    <a:pt x="6" y="1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7" name="Freeform 32"/>
            <p:cNvSpPr>
              <a:spLocks/>
            </p:cNvSpPr>
            <p:nvPr/>
          </p:nvSpPr>
          <p:spPr bwMode="auto">
            <a:xfrm>
              <a:off x="4743" y="2292"/>
              <a:ext cx="14" cy="9"/>
            </a:xfrm>
            <a:custGeom>
              <a:avLst/>
              <a:gdLst>
                <a:gd name="T0" fmla="*/ 0 w 43"/>
                <a:gd name="T1" fmla="*/ 0 h 29"/>
                <a:gd name="T2" fmla="*/ 0 w 43"/>
                <a:gd name="T3" fmla="*/ 0 h 29"/>
                <a:gd name="T4" fmla="*/ 0 w 43"/>
                <a:gd name="T5" fmla="*/ 0 h 29"/>
                <a:gd name="T6" fmla="*/ 0 w 43"/>
                <a:gd name="T7" fmla="*/ 0 h 29"/>
                <a:gd name="T8" fmla="*/ 0 w 43"/>
                <a:gd name="T9" fmla="*/ 0 h 29"/>
                <a:gd name="T10" fmla="*/ 0 w 43"/>
                <a:gd name="T11" fmla="*/ 0 h 29"/>
                <a:gd name="T12" fmla="*/ 0 w 43"/>
                <a:gd name="T13" fmla="*/ 0 h 29"/>
                <a:gd name="T14" fmla="*/ 0 w 43"/>
                <a:gd name="T15" fmla="*/ 0 h 29"/>
                <a:gd name="T16" fmla="*/ 0 w 43"/>
                <a:gd name="T17" fmla="*/ 0 h 29"/>
                <a:gd name="T18" fmla="*/ 0 w 43"/>
                <a:gd name="T19" fmla="*/ 0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29"/>
                <a:gd name="T32" fmla="*/ 43 w 43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29">
                  <a:moveTo>
                    <a:pt x="37" y="0"/>
                  </a:moveTo>
                  <a:lnTo>
                    <a:pt x="0" y="29"/>
                  </a:lnTo>
                  <a:lnTo>
                    <a:pt x="2" y="29"/>
                  </a:lnTo>
                  <a:lnTo>
                    <a:pt x="10" y="29"/>
                  </a:lnTo>
                  <a:lnTo>
                    <a:pt x="20" y="26"/>
                  </a:lnTo>
                  <a:lnTo>
                    <a:pt x="34" y="21"/>
                  </a:lnTo>
                  <a:lnTo>
                    <a:pt x="43" y="15"/>
                  </a:lnTo>
                  <a:lnTo>
                    <a:pt x="43" y="8"/>
                  </a:lnTo>
                  <a:lnTo>
                    <a:pt x="39" y="3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78"/>
          <p:cNvGrpSpPr>
            <a:grpSpLocks/>
          </p:cNvGrpSpPr>
          <p:nvPr/>
        </p:nvGrpSpPr>
        <p:grpSpPr bwMode="auto">
          <a:xfrm>
            <a:off x="6781800" y="1309688"/>
            <a:ext cx="1333500" cy="1509712"/>
            <a:chOff x="4748" y="1008"/>
            <a:chExt cx="628" cy="711"/>
          </a:xfrm>
        </p:grpSpPr>
        <p:sp>
          <p:nvSpPr>
            <p:cNvPr id="11272" name="Freeform 36"/>
            <p:cNvSpPr>
              <a:spLocks/>
            </p:cNvSpPr>
            <p:nvPr/>
          </p:nvSpPr>
          <p:spPr bwMode="auto">
            <a:xfrm>
              <a:off x="5124" y="1138"/>
              <a:ext cx="204" cy="168"/>
            </a:xfrm>
            <a:custGeom>
              <a:avLst/>
              <a:gdLst>
                <a:gd name="T0" fmla="*/ 1 w 407"/>
                <a:gd name="T1" fmla="*/ 1 h 336"/>
                <a:gd name="T2" fmla="*/ 1 w 407"/>
                <a:gd name="T3" fmla="*/ 1 h 336"/>
                <a:gd name="T4" fmla="*/ 1 w 407"/>
                <a:gd name="T5" fmla="*/ 1 h 336"/>
                <a:gd name="T6" fmla="*/ 1 w 407"/>
                <a:gd name="T7" fmla="*/ 1 h 336"/>
                <a:gd name="T8" fmla="*/ 1 w 407"/>
                <a:gd name="T9" fmla="*/ 1 h 336"/>
                <a:gd name="T10" fmla="*/ 1 w 407"/>
                <a:gd name="T11" fmla="*/ 1 h 336"/>
                <a:gd name="T12" fmla="*/ 1 w 407"/>
                <a:gd name="T13" fmla="*/ 1 h 336"/>
                <a:gd name="T14" fmla="*/ 1 w 407"/>
                <a:gd name="T15" fmla="*/ 1 h 336"/>
                <a:gd name="T16" fmla="*/ 1 w 407"/>
                <a:gd name="T17" fmla="*/ 1 h 336"/>
                <a:gd name="T18" fmla="*/ 1 w 407"/>
                <a:gd name="T19" fmla="*/ 1 h 336"/>
                <a:gd name="T20" fmla="*/ 1 w 407"/>
                <a:gd name="T21" fmla="*/ 1 h 336"/>
                <a:gd name="T22" fmla="*/ 2 w 407"/>
                <a:gd name="T23" fmla="*/ 1 h 336"/>
                <a:gd name="T24" fmla="*/ 2 w 407"/>
                <a:gd name="T25" fmla="*/ 1 h 336"/>
                <a:gd name="T26" fmla="*/ 2 w 407"/>
                <a:gd name="T27" fmla="*/ 1 h 336"/>
                <a:gd name="T28" fmla="*/ 2 w 407"/>
                <a:gd name="T29" fmla="*/ 1 h 336"/>
                <a:gd name="T30" fmla="*/ 2 w 407"/>
                <a:gd name="T31" fmla="*/ 1 h 336"/>
                <a:gd name="T32" fmla="*/ 2 w 407"/>
                <a:gd name="T33" fmla="*/ 1 h 336"/>
                <a:gd name="T34" fmla="*/ 2 w 407"/>
                <a:gd name="T35" fmla="*/ 1 h 336"/>
                <a:gd name="T36" fmla="*/ 2 w 407"/>
                <a:gd name="T37" fmla="*/ 1 h 336"/>
                <a:gd name="T38" fmla="*/ 2 w 407"/>
                <a:gd name="T39" fmla="*/ 1 h 336"/>
                <a:gd name="T40" fmla="*/ 2 w 407"/>
                <a:gd name="T41" fmla="*/ 1 h 336"/>
                <a:gd name="T42" fmla="*/ 2 w 407"/>
                <a:gd name="T43" fmla="*/ 1 h 336"/>
                <a:gd name="T44" fmla="*/ 2 w 407"/>
                <a:gd name="T45" fmla="*/ 1 h 336"/>
                <a:gd name="T46" fmla="*/ 2 w 407"/>
                <a:gd name="T47" fmla="*/ 1 h 336"/>
                <a:gd name="T48" fmla="*/ 2 w 407"/>
                <a:gd name="T49" fmla="*/ 1 h 336"/>
                <a:gd name="T50" fmla="*/ 2 w 407"/>
                <a:gd name="T51" fmla="*/ 1 h 336"/>
                <a:gd name="T52" fmla="*/ 2 w 407"/>
                <a:gd name="T53" fmla="*/ 1 h 336"/>
                <a:gd name="T54" fmla="*/ 2 w 407"/>
                <a:gd name="T55" fmla="*/ 1 h 336"/>
                <a:gd name="T56" fmla="*/ 2 w 407"/>
                <a:gd name="T57" fmla="*/ 1 h 336"/>
                <a:gd name="T58" fmla="*/ 2 w 407"/>
                <a:gd name="T59" fmla="*/ 1 h 336"/>
                <a:gd name="T60" fmla="*/ 2 w 407"/>
                <a:gd name="T61" fmla="*/ 1 h 336"/>
                <a:gd name="T62" fmla="*/ 2 w 407"/>
                <a:gd name="T63" fmla="*/ 1 h 336"/>
                <a:gd name="T64" fmla="*/ 1 w 407"/>
                <a:gd name="T65" fmla="*/ 1 h 336"/>
                <a:gd name="T66" fmla="*/ 1 w 407"/>
                <a:gd name="T67" fmla="*/ 1 h 336"/>
                <a:gd name="T68" fmla="*/ 1 w 407"/>
                <a:gd name="T69" fmla="*/ 1 h 336"/>
                <a:gd name="T70" fmla="*/ 1 w 407"/>
                <a:gd name="T71" fmla="*/ 1 h 336"/>
                <a:gd name="T72" fmla="*/ 1 w 407"/>
                <a:gd name="T73" fmla="*/ 1 h 336"/>
                <a:gd name="T74" fmla="*/ 1 w 407"/>
                <a:gd name="T75" fmla="*/ 1 h 336"/>
                <a:gd name="T76" fmla="*/ 1 w 407"/>
                <a:gd name="T77" fmla="*/ 1 h 336"/>
                <a:gd name="T78" fmla="*/ 1 w 407"/>
                <a:gd name="T79" fmla="*/ 1 h 336"/>
                <a:gd name="T80" fmla="*/ 1 w 407"/>
                <a:gd name="T81" fmla="*/ 1 h 336"/>
                <a:gd name="T82" fmla="*/ 1 w 407"/>
                <a:gd name="T83" fmla="*/ 1 h 336"/>
                <a:gd name="T84" fmla="*/ 1 w 407"/>
                <a:gd name="T85" fmla="*/ 1 h 336"/>
                <a:gd name="T86" fmla="*/ 1 w 407"/>
                <a:gd name="T87" fmla="*/ 1 h 336"/>
                <a:gd name="T88" fmla="*/ 1 w 407"/>
                <a:gd name="T89" fmla="*/ 1 h 336"/>
                <a:gd name="T90" fmla="*/ 0 w 407"/>
                <a:gd name="T91" fmla="*/ 1 h 336"/>
                <a:gd name="T92" fmla="*/ 1 w 407"/>
                <a:gd name="T93" fmla="*/ 1 h 336"/>
                <a:gd name="T94" fmla="*/ 1 w 407"/>
                <a:gd name="T95" fmla="*/ 1 h 336"/>
                <a:gd name="T96" fmla="*/ 1 w 407"/>
                <a:gd name="T97" fmla="*/ 1 h 336"/>
                <a:gd name="T98" fmla="*/ 1 w 407"/>
                <a:gd name="T99" fmla="*/ 1 h 336"/>
                <a:gd name="T100" fmla="*/ 1 w 407"/>
                <a:gd name="T101" fmla="*/ 1 h 336"/>
                <a:gd name="T102" fmla="*/ 1 w 407"/>
                <a:gd name="T103" fmla="*/ 0 h 3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07"/>
                <a:gd name="T157" fmla="*/ 0 h 336"/>
                <a:gd name="T158" fmla="*/ 407 w 407"/>
                <a:gd name="T159" fmla="*/ 336 h 3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07" h="336">
                  <a:moveTo>
                    <a:pt x="43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50" y="2"/>
                  </a:lnTo>
                  <a:lnTo>
                    <a:pt x="52" y="4"/>
                  </a:lnTo>
                  <a:lnTo>
                    <a:pt x="56" y="6"/>
                  </a:lnTo>
                  <a:lnTo>
                    <a:pt x="59" y="8"/>
                  </a:lnTo>
                  <a:lnTo>
                    <a:pt x="64" y="12"/>
                  </a:lnTo>
                  <a:lnTo>
                    <a:pt x="68" y="15"/>
                  </a:lnTo>
                  <a:lnTo>
                    <a:pt x="74" y="18"/>
                  </a:lnTo>
                  <a:lnTo>
                    <a:pt x="78" y="23"/>
                  </a:lnTo>
                  <a:lnTo>
                    <a:pt x="83" y="26"/>
                  </a:lnTo>
                  <a:lnTo>
                    <a:pt x="89" y="30"/>
                  </a:lnTo>
                  <a:lnTo>
                    <a:pt x="95" y="34"/>
                  </a:lnTo>
                  <a:lnTo>
                    <a:pt x="101" y="39"/>
                  </a:lnTo>
                  <a:lnTo>
                    <a:pt x="108" y="45"/>
                  </a:lnTo>
                  <a:lnTo>
                    <a:pt x="115" y="50"/>
                  </a:lnTo>
                  <a:lnTo>
                    <a:pt x="121" y="54"/>
                  </a:lnTo>
                  <a:lnTo>
                    <a:pt x="129" y="59"/>
                  </a:lnTo>
                  <a:lnTo>
                    <a:pt x="136" y="66"/>
                  </a:lnTo>
                  <a:lnTo>
                    <a:pt x="143" y="71"/>
                  </a:lnTo>
                  <a:lnTo>
                    <a:pt x="152" y="77"/>
                  </a:lnTo>
                  <a:lnTo>
                    <a:pt x="160" y="83"/>
                  </a:lnTo>
                  <a:lnTo>
                    <a:pt x="168" y="90"/>
                  </a:lnTo>
                  <a:lnTo>
                    <a:pt x="175" y="96"/>
                  </a:lnTo>
                  <a:lnTo>
                    <a:pt x="183" y="102"/>
                  </a:lnTo>
                  <a:lnTo>
                    <a:pt x="192" y="109"/>
                  </a:lnTo>
                  <a:lnTo>
                    <a:pt x="201" y="116"/>
                  </a:lnTo>
                  <a:lnTo>
                    <a:pt x="208" y="122"/>
                  </a:lnTo>
                  <a:lnTo>
                    <a:pt x="218" y="129"/>
                  </a:lnTo>
                  <a:lnTo>
                    <a:pt x="226" y="135"/>
                  </a:lnTo>
                  <a:lnTo>
                    <a:pt x="234" y="143"/>
                  </a:lnTo>
                  <a:lnTo>
                    <a:pt x="243" y="149"/>
                  </a:lnTo>
                  <a:lnTo>
                    <a:pt x="251" y="156"/>
                  </a:lnTo>
                  <a:lnTo>
                    <a:pt x="259" y="163"/>
                  </a:lnTo>
                  <a:lnTo>
                    <a:pt x="267" y="169"/>
                  </a:lnTo>
                  <a:lnTo>
                    <a:pt x="276" y="176"/>
                  </a:lnTo>
                  <a:lnTo>
                    <a:pt x="284" y="182"/>
                  </a:lnTo>
                  <a:lnTo>
                    <a:pt x="292" y="189"/>
                  </a:lnTo>
                  <a:lnTo>
                    <a:pt x="301" y="196"/>
                  </a:lnTo>
                  <a:lnTo>
                    <a:pt x="308" y="202"/>
                  </a:lnTo>
                  <a:lnTo>
                    <a:pt x="315" y="208"/>
                  </a:lnTo>
                  <a:lnTo>
                    <a:pt x="322" y="214"/>
                  </a:lnTo>
                  <a:lnTo>
                    <a:pt x="329" y="220"/>
                  </a:lnTo>
                  <a:lnTo>
                    <a:pt x="336" y="226"/>
                  </a:lnTo>
                  <a:lnTo>
                    <a:pt x="343" y="232"/>
                  </a:lnTo>
                  <a:lnTo>
                    <a:pt x="349" y="238"/>
                  </a:lnTo>
                  <a:lnTo>
                    <a:pt x="356" y="244"/>
                  </a:lnTo>
                  <a:lnTo>
                    <a:pt x="362" y="248"/>
                  </a:lnTo>
                  <a:lnTo>
                    <a:pt x="368" y="253"/>
                  </a:lnTo>
                  <a:lnTo>
                    <a:pt x="373" y="258"/>
                  </a:lnTo>
                  <a:lnTo>
                    <a:pt x="377" y="262"/>
                  </a:lnTo>
                  <a:lnTo>
                    <a:pt x="382" y="266"/>
                  </a:lnTo>
                  <a:lnTo>
                    <a:pt x="387" y="272"/>
                  </a:lnTo>
                  <a:lnTo>
                    <a:pt x="390" y="274"/>
                  </a:lnTo>
                  <a:lnTo>
                    <a:pt x="395" y="279"/>
                  </a:lnTo>
                  <a:lnTo>
                    <a:pt x="398" y="283"/>
                  </a:lnTo>
                  <a:lnTo>
                    <a:pt x="400" y="286"/>
                  </a:lnTo>
                  <a:lnTo>
                    <a:pt x="402" y="288"/>
                  </a:lnTo>
                  <a:lnTo>
                    <a:pt x="405" y="291"/>
                  </a:lnTo>
                  <a:lnTo>
                    <a:pt x="407" y="294"/>
                  </a:lnTo>
                  <a:lnTo>
                    <a:pt x="407" y="297"/>
                  </a:lnTo>
                  <a:lnTo>
                    <a:pt x="406" y="300"/>
                  </a:lnTo>
                  <a:lnTo>
                    <a:pt x="403" y="304"/>
                  </a:lnTo>
                  <a:lnTo>
                    <a:pt x="400" y="307"/>
                  </a:lnTo>
                  <a:lnTo>
                    <a:pt x="398" y="311"/>
                  </a:lnTo>
                  <a:lnTo>
                    <a:pt x="394" y="314"/>
                  </a:lnTo>
                  <a:lnTo>
                    <a:pt x="390" y="318"/>
                  </a:lnTo>
                  <a:lnTo>
                    <a:pt x="387" y="320"/>
                  </a:lnTo>
                  <a:lnTo>
                    <a:pt x="382" y="325"/>
                  </a:lnTo>
                  <a:lnTo>
                    <a:pt x="379" y="327"/>
                  </a:lnTo>
                  <a:lnTo>
                    <a:pt x="375" y="329"/>
                  </a:lnTo>
                  <a:lnTo>
                    <a:pt x="372" y="332"/>
                  </a:lnTo>
                  <a:lnTo>
                    <a:pt x="368" y="333"/>
                  </a:lnTo>
                  <a:lnTo>
                    <a:pt x="364" y="333"/>
                  </a:lnTo>
                  <a:lnTo>
                    <a:pt x="362" y="336"/>
                  </a:lnTo>
                  <a:lnTo>
                    <a:pt x="359" y="336"/>
                  </a:lnTo>
                  <a:lnTo>
                    <a:pt x="357" y="336"/>
                  </a:lnTo>
                  <a:lnTo>
                    <a:pt x="355" y="335"/>
                  </a:lnTo>
                  <a:lnTo>
                    <a:pt x="351" y="332"/>
                  </a:lnTo>
                  <a:lnTo>
                    <a:pt x="348" y="330"/>
                  </a:lnTo>
                  <a:lnTo>
                    <a:pt x="346" y="327"/>
                  </a:lnTo>
                  <a:lnTo>
                    <a:pt x="342" y="326"/>
                  </a:lnTo>
                  <a:lnTo>
                    <a:pt x="338" y="323"/>
                  </a:lnTo>
                  <a:lnTo>
                    <a:pt x="334" y="319"/>
                  </a:lnTo>
                  <a:lnTo>
                    <a:pt x="329" y="317"/>
                  </a:lnTo>
                  <a:lnTo>
                    <a:pt x="324" y="312"/>
                  </a:lnTo>
                  <a:lnTo>
                    <a:pt x="320" y="309"/>
                  </a:lnTo>
                  <a:lnTo>
                    <a:pt x="312" y="304"/>
                  </a:lnTo>
                  <a:lnTo>
                    <a:pt x="308" y="299"/>
                  </a:lnTo>
                  <a:lnTo>
                    <a:pt x="301" y="294"/>
                  </a:lnTo>
                  <a:lnTo>
                    <a:pt x="295" y="290"/>
                  </a:lnTo>
                  <a:lnTo>
                    <a:pt x="289" y="285"/>
                  </a:lnTo>
                  <a:lnTo>
                    <a:pt x="280" y="279"/>
                  </a:lnTo>
                  <a:lnTo>
                    <a:pt x="273" y="273"/>
                  </a:lnTo>
                  <a:lnTo>
                    <a:pt x="267" y="268"/>
                  </a:lnTo>
                  <a:lnTo>
                    <a:pt x="259" y="262"/>
                  </a:lnTo>
                  <a:lnTo>
                    <a:pt x="252" y="257"/>
                  </a:lnTo>
                  <a:lnTo>
                    <a:pt x="245" y="251"/>
                  </a:lnTo>
                  <a:lnTo>
                    <a:pt x="237" y="244"/>
                  </a:lnTo>
                  <a:lnTo>
                    <a:pt x="228" y="238"/>
                  </a:lnTo>
                  <a:lnTo>
                    <a:pt x="220" y="231"/>
                  </a:lnTo>
                  <a:lnTo>
                    <a:pt x="212" y="225"/>
                  </a:lnTo>
                  <a:lnTo>
                    <a:pt x="204" y="219"/>
                  </a:lnTo>
                  <a:lnTo>
                    <a:pt x="195" y="212"/>
                  </a:lnTo>
                  <a:lnTo>
                    <a:pt x="187" y="206"/>
                  </a:lnTo>
                  <a:lnTo>
                    <a:pt x="179" y="199"/>
                  </a:lnTo>
                  <a:lnTo>
                    <a:pt x="170" y="192"/>
                  </a:lnTo>
                  <a:lnTo>
                    <a:pt x="162" y="186"/>
                  </a:lnTo>
                  <a:lnTo>
                    <a:pt x="154" y="177"/>
                  </a:lnTo>
                  <a:lnTo>
                    <a:pt x="146" y="171"/>
                  </a:lnTo>
                  <a:lnTo>
                    <a:pt x="137" y="164"/>
                  </a:lnTo>
                  <a:lnTo>
                    <a:pt x="129" y="157"/>
                  </a:lnTo>
                  <a:lnTo>
                    <a:pt x="121" y="151"/>
                  </a:lnTo>
                  <a:lnTo>
                    <a:pt x="114" y="144"/>
                  </a:lnTo>
                  <a:lnTo>
                    <a:pt x="105" y="138"/>
                  </a:lnTo>
                  <a:lnTo>
                    <a:pt x="97" y="132"/>
                  </a:lnTo>
                  <a:lnTo>
                    <a:pt x="90" y="125"/>
                  </a:lnTo>
                  <a:lnTo>
                    <a:pt x="83" y="119"/>
                  </a:lnTo>
                  <a:lnTo>
                    <a:pt x="76" y="114"/>
                  </a:lnTo>
                  <a:lnTo>
                    <a:pt x="69" y="108"/>
                  </a:lnTo>
                  <a:lnTo>
                    <a:pt x="62" y="102"/>
                  </a:lnTo>
                  <a:lnTo>
                    <a:pt x="56" y="96"/>
                  </a:lnTo>
                  <a:lnTo>
                    <a:pt x="50" y="91"/>
                  </a:lnTo>
                  <a:lnTo>
                    <a:pt x="44" y="86"/>
                  </a:lnTo>
                  <a:lnTo>
                    <a:pt x="38" y="80"/>
                  </a:lnTo>
                  <a:lnTo>
                    <a:pt x="33" y="76"/>
                  </a:lnTo>
                  <a:lnTo>
                    <a:pt x="29" y="72"/>
                  </a:lnTo>
                  <a:lnTo>
                    <a:pt x="23" y="67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12" y="57"/>
                  </a:lnTo>
                  <a:lnTo>
                    <a:pt x="8" y="52"/>
                  </a:lnTo>
                  <a:lnTo>
                    <a:pt x="6" y="50"/>
                  </a:lnTo>
                  <a:lnTo>
                    <a:pt x="4" y="47"/>
                  </a:lnTo>
                  <a:lnTo>
                    <a:pt x="3" y="45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3" y="37"/>
                  </a:lnTo>
                  <a:lnTo>
                    <a:pt x="5" y="34"/>
                  </a:lnTo>
                  <a:lnTo>
                    <a:pt x="8" y="31"/>
                  </a:lnTo>
                  <a:lnTo>
                    <a:pt x="11" y="28"/>
                  </a:lnTo>
                  <a:lnTo>
                    <a:pt x="13" y="24"/>
                  </a:lnTo>
                  <a:lnTo>
                    <a:pt x="18" y="21"/>
                  </a:lnTo>
                  <a:lnTo>
                    <a:pt x="21" y="18"/>
                  </a:lnTo>
                  <a:lnTo>
                    <a:pt x="25" y="15"/>
                  </a:lnTo>
                  <a:lnTo>
                    <a:pt x="29" y="12"/>
                  </a:lnTo>
                  <a:lnTo>
                    <a:pt x="31" y="8"/>
                  </a:lnTo>
                  <a:lnTo>
                    <a:pt x="33" y="6"/>
                  </a:lnTo>
                  <a:lnTo>
                    <a:pt x="37" y="4"/>
                  </a:lnTo>
                  <a:lnTo>
                    <a:pt x="39" y="1"/>
                  </a:lnTo>
                  <a:lnTo>
                    <a:pt x="42" y="1"/>
                  </a:lnTo>
                  <a:lnTo>
                    <a:pt x="42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438D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3" name="Freeform 37"/>
            <p:cNvSpPr>
              <a:spLocks/>
            </p:cNvSpPr>
            <p:nvPr/>
          </p:nvSpPr>
          <p:spPr bwMode="auto">
            <a:xfrm>
              <a:off x="5135" y="1129"/>
              <a:ext cx="197" cy="180"/>
            </a:xfrm>
            <a:custGeom>
              <a:avLst/>
              <a:gdLst>
                <a:gd name="T0" fmla="*/ 2 w 392"/>
                <a:gd name="T1" fmla="*/ 0 h 361"/>
                <a:gd name="T2" fmla="*/ 2 w 392"/>
                <a:gd name="T3" fmla="*/ 0 h 361"/>
                <a:gd name="T4" fmla="*/ 2 w 392"/>
                <a:gd name="T5" fmla="*/ 0 h 361"/>
                <a:gd name="T6" fmla="*/ 2 w 392"/>
                <a:gd name="T7" fmla="*/ 0 h 361"/>
                <a:gd name="T8" fmla="*/ 2 w 392"/>
                <a:gd name="T9" fmla="*/ 0 h 361"/>
                <a:gd name="T10" fmla="*/ 2 w 392"/>
                <a:gd name="T11" fmla="*/ 0 h 361"/>
                <a:gd name="T12" fmla="*/ 1 w 392"/>
                <a:gd name="T13" fmla="*/ 0 h 361"/>
                <a:gd name="T14" fmla="*/ 1 w 392"/>
                <a:gd name="T15" fmla="*/ 0 h 361"/>
                <a:gd name="T16" fmla="*/ 1 w 392"/>
                <a:gd name="T17" fmla="*/ 0 h 361"/>
                <a:gd name="T18" fmla="*/ 1 w 392"/>
                <a:gd name="T19" fmla="*/ 0 h 361"/>
                <a:gd name="T20" fmla="*/ 1 w 392"/>
                <a:gd name="T21" fmla="*/ 0 h 361"/>
                <a:gd name="T22" fmla="*/ 1 w 392"/>
                <a:gd name="T23" fmla="*/ 0 h 361"/>
                <a:gd name="T24" fmla="*/ 1 w 392"/>
                <a:gd name="T25" fmla="*/ 0 h 361"/>
                <a:gd name="T26" fmla="*/ 1 w 392"/>
                <a:gd name="T27" fmla="*/ 0 h 361"/>
                <a:gd name="T28" fmla="*/ 1 w 392"/>
                <a:gd name="T29" fmla="*/ 0 h 361"/>
                <a:gd name="T30" fmla="*/ 1 w 392"/>
                <a:gd name="T31" fmla="*/ 1 h 361"/>
                <a:gd name="T32" fmla="*/ 1 w 392"/>
                <a:gd name="T33" fmla="*/ 1 h 361"/>
                <a:gd name="T34" fmla="*/ 1 w 392"/>
                <a:gd name="T35" fmla="*/ 1 h 361"/>
                <a:gd name="T36" fmla="*/ 1 w 392"/>
                <a:gd name="T37" fmla="*/ 1 h 361"/>
                <a:gd name="T38" fmla="*/ 1 w 392"/>
                <a:gd name="T39" fmla="*/ 1 h 361"/>
                <a:gd name="T40" fmla="*/ 1 w 392"/>
                <a:gd name="T41" fmla="*/ 1 h 361"/>
                <a:gd name="T42" fmla="*/ 1 w 392"/>
                <a:gd name="T43" fmla="*/ 1 h 361"/>
                <a:gd name="T44" fmla="*/ 1 w 392"/>
                <a:gd name="T45" fmla="*/ 1 h 361"/>
                <a:gd name="T46" fmla="*/ 1 w 392"/>
                <a:gd name="T47" fmla="*/ 1 h 361"/>
                <a:gd name="T48" fmla="*/ 1 w 392"/>
                <a:gd name="T49" fmla="*/ 1 h 361"/>
                <a:gd name="T50" fmla="*/ 1 w 392"/>
                <a:gd name="T51" fmla="*/ 1 h 361"/>
                <a:gd name="T52" fmla="*/ 1 w 392"/>
                <a:gd name="T53" fmla="*/ 1 h 361"/>
                <a:gd name="T54" fmla="*/ 1 w 392"/>
                <a:gd name="T55" fmla="*/ 1 h 361"/>
                <a:gd name="T56" fmla="*/ 1 w 392"/>
                <a:gd name="T57" fmla="*/ 1 h 361"/>
                <a:gd name="T58" fmla="*/ 1 w 392"/>
                <a:gd name="T59" fmla="*/ 1 h 361"/>
                <a:gd name="T60" fmla="*/ 1 w 392"/>
                <a:gd name="T61" fmla="*/ 1 h 361"/>
                <a:gd name="T62" fmla="*/ 1 w 392"/>
                <a:gd name="T63" fmla="*/ 1 h 361"/>
                <a:gd name="T64" fmla="*/ 1 w 392"/>
                <a:gd name="T65" fmla="*/ 1 h 361"/>
                <a:gd name="T66" fmla="*/ 1 w 392"/>
                <a:gd name="T67" fmla="*/ 1 h 361"/>
                <a:gd name="T68" fmla="*/ 1 w 392"/>
                <a:gd name="T69" fmla="*/ 0 h 361"/>
                <a:gd name="T70" fmla="*/ 1 w 392"/>
                <a:gd name="T71" fmla="*/ 0 h 361"/>
                <a:gd name="T72" fmla="*/ 1 w 392"/>
                <a:gd name="T73" fmla="*/ 0 h 361"/>
                <a:gd name="T74" fmla="*/ 2 w 392"/>
                <a:gd name="T75" fmla="*/ 0 h 361"/>
                <a:gd name="T76" fmla="*/ 2 w 392"/>
                <a:gd name="T77" fmla="*/ 0 h 361"/>
                <a:gd name="T78" fmla="*/ 2 w 392"/>
                <a:gd name="T79" fmla="*/ 0 h 361"/>
                <a:gd name="T80" fmla="*/ 2 w 392"/>
                <a:gd name="T81" fmla="*/ 0 h 361"/>
                <a:gd name="T82" fmla="*/ 2 w 392"/>
                <a:gd name="T83" fmla="*/ 0 h 361"/>
                <a:gd name="T84" fmla="*/ 2 w 392"/>
                <a:gd name="T85" fmla="*/ 0 h 361"/>
                <a:gd name="T86" fmla="*/ 2 w 392"/>
                <a:gd name="T87" fmla="*/ 0 h 361"/>
                <a:gd name="T88" fmla="*/ 2 w 392"/>
                <a:gd name="T89" fmla="*/ 0 h 361"/>
                <a:gd name="T90" fmla="*/ 2 w 392"/>
                <a:gd name="T91" fmla="*/ 0 h 361"/>
                <a:gd name="T92" fmla="*/ 2 w 392"/>
                <a:gd name="T93" fmla="*/ 0 h 361"/>
                <a:gd name="T94" fmla="*/ 2 w 392"/>
                <a:gd name="T95" fmla="*/ 0 h 361"/>
                <a:gd name="T96" fmla="*/ 2 w 392"/>
                <a:gd name="T97" fmla="*/ 0 h 361"/>
                <a:gd name="T98" fmla="*/ 2 w 392"/>
                <a:gd name="T99" fmla="*/ 0 h 361"/>
                <a:gd name="T100" fmla="*/ 2 w 392"/>
                <a:gd name="T101" fmla="*/ 0 h 36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92"/>
                <a:gd name="T154" fmla="*/ 0 h 361"/>
                <a:gd name="T155" fmla="*/ 392 w 392"/>
                <a:gd name="T156" fmla="*/ 361 h 36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92" h="361">
                  <a:moveTo>
                    <a:pt x="341" y="0"/>
                  </a:moveTo>
                  <a:lnTo>
                    <a:pt x="340" y="0"/>
                  </a:lnTo>
                  <a:lnTo>
                    <a:pt x="337" y="3"/>
                  </a:lnTo>
                  <a:lnTo>
                    <a:pt x="334" y="4"/>
                  </a:lnTo>
                  <a:lnTo>
                    <a:pt x="332" y="7"/>
                  </a:lnTo>
                  <a:lnTo>
                    <a:pt x="328" y="9"/>
                  </a:lnTo>
                  <a:lnTo>
                    <a:pt x="325" y="12"/>
                  </a:lnTo>
                  <a:lnTo>
                    <a:pt x="321" y="15"/>
                  </a:lnTo>
                  <a:lnTo>
                    <a:pt x="318" y="19"/>
                  </a:lnTo>
                  <a:lnTo>
                    <a:pt x="312" y="22"/>
                  </a:lnTo>
                  <a:lnTo>
                    <a:pt x="308" y="25"/>
                  </a:lnTo>
                  <a:lnTo>
                    <a:pt x="302" y="30"/>
                  </a:lnTo>
                  <a:lnTo>
                    <a:pt x="298" y="36"/>
                  </a:lnTo>
                  <a:lnTo>
                    <a:pt x="292" y="39"/>
                  </a:lnTo>
                  <a:lnTo>
                    <a:pt x="286" y="45"/>
                  </a:lnTo>
                  <a:lnTo>
                    <a:pt x="279" y="51"/>
                  </a:lnTo>
                  <a:lnTo>
                    <a:pt x="273" y="56"/>
                  </a:lnTo>
                  <a:lnTo>
                    <a:pt x="267" y="62"/>
                  </a:lnTo>
                  <a:lnTo>
                    <a:pt x="260" y="67"/>
                  </a:lnTo>
                  <a:lnTo>
                    <a:pt x="254" y="72"/>
                  </a:lnTo>
                  <a:lnTo>
                    <a:pt x="247" y="78"/>
                  </a:lnTo>
                  <a:lnTo>
                    <a:pt x="239" y="85"/>
                  </a:lnTo>
                  <a:lnTo>
                    <a:pt x="233" y="91"/>
                  </a:lnTo>
                  <a:lnTo>
                    <a:pt x="224" y="98"/>
                  </a:lnTo>
                  <a:lnTo>
                    <a:pt x="217" y="106"/>
                  </a:lnTo>
                  <a:lnTo>
                    <a:pt x="210" y="111"/>
                  </a:lnTo>
                  <a:lnTo>
                    <a:pt x="202" y="119"/>
                  </a:lnTo>
                  <a:lnTo>
                    <a:pt x="194" y="126"/>
                  </a:lnTo>
                  <a:lnTo>
                    <a:pt x="187" y="133"/>
                  </a:lnTo>
                  <a:lnTo>
                    <a:pt x="179" y="140"/>
                  </a:lnTo>
                  <a:lnTo>
                    <a:pt x="171" y="147"/>
                  </a:lnTo>
                  <a:lnTo>
                    <a:pt x="163" y="154"/>
                  </a:lnTo>
                  <a:lnTo>
                    <a:pt x="156" y="161"/>
                  </a:lnTo>
                  <a:lnTo>
                    <a:pt x="149" y="168"/>
                  </a:lnTo>
                  <a:lnTo>
                    <a:pt x="140" y="175"/>
                  </a:lnTo>
                  <a:lnTo>
                    <a:pt x="133" y="182"/>
                  </a:lnTo>
                  <a:lnTo>
                    <a:pt x="125" y="189"/>
                  </a:lnTo>
                  <a:lnTo>
                    <a:pt x="118" y="195"/>
                  </a:lnTo>
                  <a:lnTo>
                    <a:pt x="111" y="204"/>
                  </a:lnTo>
                  <a:lnTo>
                    <a:pt x="103" y="210"/>
                  </a:lnTo>
                  <a:lnTo>
                    <a:pt x="97" y="217"/>
                  </a:lnTo>
                  <a:lnTo>
                    <a:pt x="90" y="223"/>
                  </a:lnTo>
                  <a:lnTo>
                    <a:pt x="82" y="230"/>
                  </a:lnTo>
                  <a:lnTo>
                    <a:pt x="75" y="236"/>
                  </a:lnTo>
                  <a:lnTo>
                    <a:pt x="69" y="243"/>
                  </a:lnTo>
                  <a:lnTo>
                    <a:pt x="64" y="247"/>
                  </a:lnTo>
                  <a:lnTo>
                    <a:pt x="56" y="253"/>
                  </a:lnTo>
                  <a:lnTo>
                    <a:pt x="52" y="259"/>
                  </a:lnTo>
                  <a:lnTo>
                    <a:pt x="46" y="265"/>
                  </a:lnTo>
                  <a:lnTo>
                    <a:pt x="41" y="270"/>
                  </a:lnTo>
                  <a:lnTo>
                    <a:pt x="35" y="276"/>
                  </a:lnTo>
                  <a:lnTo>
                    <a:pt x="30" y="280"/>
                  </a:lnTo>
                  <a:lnTo>
                    <a:pt x="27" y="285"/>
                  </a:lnTo>
                  <a:lnTo>
                    <a:pt x="21" y="290"/>
                  </a:lnTo>
                  <a:lnTo>
                    <a:pt x="19" y="293"/>
                  </a:lnTo>
                  <a:lnTo>
                    <a:pt x="14" y="297"/>
                  </a:lnTo>
                  <a:lnTo>
                    <a:pt x="11" y="301"/>
                  </a:lnTo>
                  <a:lnTo>
                    <a:pt x="8" y="304"/>
                  </a:lnTo>
                  <a:lnTo>
                    <a:pt x="6" y="306"/>
                  </a:lnTo>
                  <a:lnTo>
                    <a:pt x="4" y="309"/>
                  </a:lnTo>
                  <a:lnTo>
                    <a:pt x="2" y="312"/>
                  </a:lnTo>
                  <a:lnTo>
                    <a:pt x="0" y="315"/>
                  </a:lnTo>
                  <a:lnTo>
                    <a:pt x="1" y="317"/>
                  </a:lnTo>
                  <a:lnTo>
                    <a:pt x="2" y="318"/>
                  </a:lnTo>
                  <a:lnTo>
                    <a:pt x="4" y="322"/>
                  </a:lnTo>
                  <a:lnTo>
                    <a:pt x="8" y="324"/>
                  </a:lnTo>
                  <a:lnTo>
                    <a:pt x="11" y="328"/>
                  </a:lnTo>
                  <a:lnTo>
                    <a:pt x="15" y="331"/>
                  </a:lnTo>
                  <a:lnTo>
                    <a:pt x="20" y="336"/>
                  </a:lnTo>
                  <a:lnTo>
                    <a:pt x="24" y="338"/>
                  </a:lnTo>
                  <a:lnTo>
                    <a:pt x="29" y="343"/>
                  </a:lnTo>
                  <a:lnTo>
                    <a:pt x="33" y="347"/>
                  </a:lnTo>
                  <a:lnTo>
                    <a:pt x="36" y="350"/>
                  </a:lnTo>
                  <a:lnTo>
                    <a:pt x="41" y="353"/>
                  </a:lnTo>
                  <a:lnTo>
                    <a:pt x="43" y="356"/>
                  </a:lnTo>
                  <a:lnTo>
                    <a:pt x="47" y="358"/>
                  </a:lnTo>
                  <a:lnTo>
                    <a:pt x="49" y="360"/>
                  </a:lnTo>
                  <a:lnTo>
                    <a:pt x="51" y="361"/>
                  </a:lnTo>
                  <a:lnTo>
                    <a:pt x="52" y="361"/>
                  </a:lnTo>
                  <a:lnTo>
                    <a:pt x="52" y="360"/>
                  </a:lnTo>
                  <a:lnTo>
                    <a:pt x="55" y="358"/>
                  </a:lnTo>
                  <a:lnTo>
                    <a:pt x="55" y="356"/>
                  </a:lnTo>
                  <a:lnTo>
                    <a:pt x="59" y="354"/>
                  </a:lnTo>
                  <a:lnTo>
                    <a:pt x="61" y="351"/>
                  </a:lnTo>
                  <a:lnTo>
                    <a:pt x="66" y="348"/>
                  </a:lnTo>
                  <a:lnTo>
                    <a:pt x="69" y="345"/>
                  </a:lnTo>
                  <a:lnTo>
                    <a:pt x="73" y="341"/>
                  </a:lnTo>
                  <a:lnTo>
                    <a:pt x="77" y="337"/>
                  </a:lnTo>
                  <a:lnTo>
                    <a:pt x="82" y="334"/>
                  </a:lnTo>
                  <a:lnTo>
                    <a:pt x="87" y="329"/>
                  </a:lnTo>
                  <a:lnTo>
                    <a:pt x="93" y="324"/>
                  </a:lnTo>
                  <a:lnTo>
                    <a:pt x="98" y="321"/>
                  </a:lnTo>
                  <a:lnTo>
                    <a:pt x="105" y="315"/>
                  </a:lnTo>
                  <a:lnTo>
                    <a:pt x="111" y="310"/>
                  </a:lnTo>
                  <a:lnTo>
                    <a:pt x="117" y="304"/>
                  </a:lnTo>
                  <a:lnTo>
                    <a:pt x="123" y="298"/>
                  </a:lnTo>
                  <a:lnTo>
                    <a:pt x="130" y="292"/>
                  </a:lnTo>
                  <a:lnTo>
                    <a:pt x="137" y="286"/>
                  </a:lnTo>
                  <a:lnTo>
                    <a:pt x="144" y="280"/>
                  </a:lnTo>
                  <a:lnTo>
                    <a:pt x="151" y="275"/>
                  </a:lnTo>
                  <a:lnTo>
                    <a:pt x="159" y="269"/>
                  </a:lnTo>
                  <a:lnTo>
                    <a:pt x="168" y="260"/>
                  </a:lnTo>
                  <a:lnTo>
                    <a:pt x="175" y="254"/>
                  </a:lnTo>
                  <a:lnTo>
                    <a:pt x="182" y="247"/>
                  </a:lnTo>
                  <a:lnTo>
                    <a:pt x="190" y="240"/>
                  </a:lnTo>
                  <a:lnTo>
                    <a:pt x="198" y="233"/>
                  </a:lnTo>
                  <a:lnTo>
                    <a:pt x="207" y="227"/>
                  </a:lnTo>
                  <a:lnTo>
                    <a:pt x="214" y="220"/>
                  </a:lnTo>
                  <a:lnTo>
                    <a:pt x="223" y="214"/>
                  </a:lnTo>
                  <a:lnTo>
                    <a:pt x="230" y="206"/>
                  </a:lnTo>
                  <a:lnTo>
                    <a:pt x="239" y="199"/>
                  </a:lnTo>
                  <a:lnTo>
                    <a:pt x="246" y="192"/>
                  </a:lnTo>
                  <a:lnTo>
                    <a:pt x="254" y="185"/>
                  </a:lnTo>
                  <a:lnTo>
                    <a:pt x="261" y="178"/>
                  </a:lnTo>
                  <a:lnTo>
                    <a:pt x="269" y="172"/>
                  </a:lnTo>
                  <a:lnTo>
                    <a:pt x="278" y="165"/>
                  </a:lnTo>
                  <a:lnTo>
                    <a:pt x="286" y="159"/>
                  </a:lnTo>
                  <a:lnTo>
                    <a:pt x="292" y="152"/>
                  </a:lnTo>
                  <a:lnTo>
                    <a:pt x="300" y="145"/>
                  </a:lnTo>
                  <a:lnTo>
                    <a:pt x="306" y="139"/>
                  </a:lnTo>
                  <a:lnTo>
                    <a:pt x="314" y="132"/>
                  </a:lnTo>
                  <a:lnTo>
                    <a:pt x="320" y="126"/>
                  </a:lnTo>
                  <a:lnTo>
                    <a:pt x="326" y="120"/>
                  </a:lnTo>
                  <a:lnTo>
                    <a:pt x="333" y="114"/>
                  </a:lnTo>
                  <a:lnTo>
                    <a:pt x="340" y="109"/>
                  </a:lnTo>
                  <a:lnTo>
                    <a:pt x="345" y="103"/>
                  </a:lnTo>
                  <a:lnTo>
                    <a:pt x="351" y="98"/>
                  </a:lnTo>
                  <a:lnTo>
                    <a:pt x="356" y="94"/>
                  </a:lnTo>
                  <a:lnTo>
                    <a:pt x="362" y="89"/>
                  </a:lnTo>
                  <a:lnTo>
                    <a:pt x="365" y="84"/>
                  </a:lnTo>
                  <a:lnTo>
                    <a:pt x="370" y="81"/>
                  </a:lnTo>
                  <a:lnTo>
                    <a:pt x="375" y="76"/>
                  </a:lnTo>
                  <a:lnTo>
                    <a:pt x="378" y="72"/>
                  </a:lnTo>
                  <a:lnTo>
                    <a:pt x="380" y="69"/>
                  </a:lnTo>
                  <a:lnTo>
                    <a:pt x="384" y="67"/>
                  </a:lnTo>
                  <a:lnTo>
                    <a:pt x="386" y="63"/>
                  </a:lnTo>
                  <a:lnTo>
                    <a:pt x="389" y="62"/>
                  </a:lnTo>
                  <a:lnTo>
                    <a:pt x="391" y="58"/>
                  </a:lnTo>
                  <a:lnTo>
                    <a:pt x="392" y="56"/>
                  </a:lnTo>
                  <a:lnTo>
                    <a:pt x="391" y="54"/>
                  </a:lnTo>
                  <a:lnTo>
                    <a:pt x="389" y="50"/>
                  </a:lnTo>
                  <a:lnTo>
                    <a:pt x="386" y="45"/>
                  </a:lnTo>
                  <a:lnTo>
                    <a:pt x="383" y="42"/>
                  </a:lnTo>
                  <a:lnTo>
                    <a:pt x="378" y="37"/>
                  </a:lnTo>
                  <a:lnTo>
                    <a:pt x="375" y="33"/>
                  </a:lnTo>
                  <a:lnTo>
                    <a:pt x="370" y="28"/>
                  </a:lnTo>
                  <a:lnTo>
                    <a:pt x="365" y="23"/>
                  </a:lnTo>
                  <a:lnTo>
                    <a:pt x="362" y="19"/>
                  </a:lnTo>
                  <a:lnTo>
                    <a:pt x="357" y="15"/>
                  </a:lnTo>
                  <a:lnTo>
                    <a:pt x="353" y="11"/>
                  </a:lnTo>
                  <a:lnTo>
                    <a:pt x="349" y="7"/>
                  </a:lnTo>
                  <a:lnTo>
                    <a:pt x="345" y="4"/>
                  </a:lnTo>
                  <a:lnTo>
                    <a:pt x="344" y="3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438D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4" name="Freeform 38"/>
            <p:cNvSpPr>
              <a:spLocks/>
            </p:cNvSpPr>
            <p:nvPr/>
          </p:nvSpPr>
          <p:spPr bwMode="auto">
            <a:xfrm>
              <a:off x="5181" y="1008"/>
              <a:ext cx="81" cy="79"/>
            </a:xfrm>
            <a:custGeom>
              <a:avLst/>
              <a:gdLst>
                <a:gd name="T0" fmla="*/ 0 w 163"/>
                <a:gd name="T1" fmla="*/ 1 h 158"/>
                <a:gd name="T2" fmla="*/ 0 w 163"/>
                <a:gd name="T3" fmla="*/ 1 h 158"/>
                <a:gd name="T4" fmla="*/ 0 w 163"/>
                <a:gd name="T5" fmla="*/ 1 h 158"/>
                <a:gd name="T6" fmla="*/ 0 w 163"/>
                <a:gd name="T7" fmla="*/ 1 h 158"/>
                <a:gd name="T8" fmla="*/ 0 w 163"/>
                <a:gd name="T9" fmla="*/ 1 h 158"/>
                <a:gd name="T10" fmla="*/ 0 w 163"/>
                <a:gd name="T11" fmla="*/ 1 h 158"/>
                <a:gd name="T12" fmla="*/ 0 w 163"/>
                <a:gd name="T13" fmla="*/ 1 h 158"/>
                <a:gd name="T14" fmla="*/ 0 w 163"/>
                <a:gd name="T15" fmla="*/ 0 h 158"/>
                <a:gd name="T16" fmla="*/ 0 w 163"/>
                <a:gd name="T17" fmla="*/ 0 h 158"/>
                <a:gd name="T18" fmla="*/ 0 w 163"/>
                <a:gd name="T19" fmla="*/ 0 h 158"/>
                <a:gd name="T20" fmla="*/ 0 w 163"/>
                <a:gd name="T21" fmla="*/ 1 h 158"/>
                <a:gd name="T22" fmla="*/ 0 w 163"/>
                <a:gd name="T23" fmla="*/ 1 h 158"/>
                <a:gd name="T24" fmla="*/ 0 w 163"/>
                <a:gd name="T25" fmla="*/ 1 h 158"/>
                <a:gd name="T26" fmla="*/ 0 w 163"/>
                <a:gd name="T27" fmla="*/ 1 h 158"/>
                <a:gd name="T28" fmla="*/ 0 w 163"/>
                <a:gd name="T29" fmla="*/ 1 h 158"/>
                <a:gd name="T30" fmla="*/ 0 w 163"/>
                <a:gd name="T31" fmla="*/ 1 h 158"/>
                <a:gd name="T32" fmla="*/ 0 w 163"/>
                <a:gd name="T33" fmla="*/ 1 h 158"/>
                <a:gd name="T34" fmla="*/ 0 w 163"/>
                <a:gd name="T35" fmla="*/ 1 h 158"/>
                <a:gd name="T36" fmla="*/ 0 w 163"/>
                <a:gd name="T37" fmla="*/ 1 h 158"/>
                <a:gd name="T38" fmla="*/ 0 w 163"/>
                <a:gd name="T39" fmla="*/ 1 h 158"/>
                <a:gd name="T40" fmla="*/ 0 w 163"/>
                <a:gd name="T41" fmla="*/ 1 h 158"/>
                <a:gd name="T42" fmla="*/ 0 w 163"/>
                <a:gd name="T43" fmla="*/ 1 h 158"/>
                <a:gd name="T44" fmla="*/ 0 w 163"/>
                <a:gd name="T45" fmla="*/ 1 h 158"/>
                <a:gd name="T46" fmla="*/ 0 w 163"/>
                <a:gd name="T47" fmla="*/ 1 h 158"/>
                <a:gd name="T48" fmla="*/ 0 w 163"/>
                <a:gd name="T49" fmla="*/ 1 h 158"/>
                <a:gd name="T50" fmla="*/ 0 w 163"/>
                <a:gd name="T51" fmla="*/ 1 h 158"/>
                <a:gd name="T52" fmla="*/ 0 w 163"/>
                <a:gd name="T53" fmla="*/ 1 h 158"/>
                <a:gd name="T54" fmla="*/ 0 w 163"/>
                <a:gd name="T55" fmla="*/ 1 h 158"/>
                <a:gd name="T56" fmla="*/ 0 w 163"/>
                <a:gd name="T57" fmla="*/ 1 h 158"/>
                <a:gd name="T58" fmla="*/ 0 w 163"/>
                <a:gd name="T59" fmla="*/ 1 h 158"/>
                <a:gd name="T60" fmla="*/ 0 w 163"/>
                <a:gd name="T61" fmla="*/ 1 h 158"/>
                <a:gd name="T62" fmla="*/ 0 w 163"/>
                <a:gd name="T63" fmla="*/ 1 h 158"/>
                <a:gd name="T64" fmla="*/ 0 w 163"/>
                <a:gd name="T65" fmla="*/ 1 h 158"/>
                <a:gd name="T66" fmla="*/ 0 w 163"/>
                <a:gd name="T67" fmla="*/ 1 h 158"/>
                <a:gd name="T68" fmla="*/ 0 w 163"/>
                <a:gd name="T69" fmla="*/ 1 h 158"/>
                <a:gd name="T70" fmla="*/ 0 w 163"/>
                <a:gd name="T71" fmla="*/ 1 h 158"/>
                <a:gd name="T72" fmla="*/ 0 w 163"/>
                <a:gd name="T73" fmla="*/ 1 h 158"/>
                <a:gd name="T74" fmla="*/ 0 w 163"/>
                <a:gd name="T75" fmla="*/ 1 h 158"/>
                <a:gd name="T76" fmla="*/ 0 w 163"/>
                <a:gd name="T77" fmla="*/ 1 h 158"/>
                <a:gd name="T78" fmla="*/ 0 w 163"/>
                <a:gd name="T79" fmla="*/ 1 h 158"/>
                <a:gd name="T80" fmla="*/ 0 w 163"/>
                <a:gd name="T81" fmla="*/ 1 h 158"/>
                <a:gd name="T82" fmla="*/ 0 w 163"/>
                <a:gd name="T83" fmla="*/ 1 h 158"/>
                <a:gd name="T84" fmla="*/ 0 w 163"/>
                <a:gd name="T85" fmla="*/ 1 h 158"/>
                <a:gd name="T86" fmla="*/ 0 w 163"/>
                <a:gd name="T87" fmla="*/ 1 h 158"/>
                <a:gd name="T88" fmla="*/ 0 w 163"/>
                <a:gd name="T89" fmla="*/ 1 h 158"/>
                <a:gd name="T90" fmla="*/ 0 w 163"/>
                <a:gd name="T91" fmla="*/ 1 h 158"/>
                <a:gd name="T92" fmla="*/ 0 w 163"/>
                <a:gd name="T93" fmla="*/ 1 h 158"/>
                <a:gd name="T94" fmla="*/ 0 w 163"/>
                <a:gd name="T95" fmla="*/ 1 h 158"/>
                <a:gd name="T96" fmla="*/ 0 w 163"/>
                <a:gd name="T97" fmla="*/ 1 h 158"/>
                <a:gd name="T98" fmla="*/ 0 w 163"/>
                <a:gd name="T99" fmla="*/ 1 h 158"/>
                <a:gd name="T100" fmla="*/ 0 w 163"/>
                <a:gd name="T101" fmla="*/ 1 h 158"/>
                <a:gd name="T102" fmla="*/ 0 w 163"/>
                <a:gd name="T103" fmla="*/ 1 h 158"/>
                <a:gd name="T104" fmla="*/ 0 w 163"/>
                <a:gd name="T105" fmla="*/ 1 h 158"/>
                <a:gd name="T106" fmla="*/ 0 w 163"/>
                <a:gd name="T107" fmla="*/ 1 h 158"/>
                <a:gd name="T108" fmla="*/ 0 w 163"/>
                <a:gd name="T109" fmla="*/ 1 h 158"/>
                <a:gd name="T110" fmla="*/ 0 w 163"/>
                <a:gd name="T111" fmla="*/ 1 h 158"/>
                <a:gd name="T112" fmla="*/ 0 w 163"/>
                <a:gd name="T113" fmla="*/ 1 h 158"/>
                <a:gd name="T114" fmla="*/ 0 w 163"/>
                <a:gd name="T115" fmla="*/ 1 h 158"/>
                <a:gd name="T116" fmla="*/ 0 w 163"/>
                <a:gd name="T117" fmla="*/ 1 h 158"/>
                <a:gd name="T118" fmla="*/ 0 w 163"/>
                <a:gd name="T119" fmla="*/ 1 h 158"/>
                <a:gd name="T120" fmla="*/ 0 w 163"/>
                <a:gd name="T121" fmla="*/ 1 h 158"/>
                <a:gd name="T122" fmla="*/ 0 w 163"/>
                <a:gd name="T123" fmla="*/ 1 h 15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63"/>
                <a:gd name="T187" fmla="*/ 0 h 158"/>
                <a:gd name="T188" fmla="*/ 163 w 163"/>
                <a:gd name="T189" fmla="*/ 158 h 15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63" h="158">
                  <a:moveTo>
                    <a:pt x="150" y="33"/>
                  </a:moveTo>
                  <a:lnTo>
                    <a:pt x="145" y="28"/>
                  </a:lnTo>
                  <a:lnTo>
                    <a:pt x="142" y="25"/>
                  </a:lnTo>
                  <a:lnTo>
                    <a:pt x="138" y="21"/>
                  </a:lnTo>
                  <a:lnTo>
                    <a:pt x="133" y="18"/>
                  </a:lnTo>
                  <a:lnTo>
                    <a:pt x="129" y="15"/>
                  </a:lnTo>
                  <a:lnTo>
                    <a:pt x="125" y="13"/>
                  </a:lnTo>
                  <a:lnTo>
                    <a:pt x="120" y="9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7" y="4"/>
                  </a:lnTo>
                  <a:lnTo>
                    <a:pt x="103" y="2"/>
                  </a:lnTo>
                  <a:lnTo>
                    <a:pt x="98" y="2"/>
                  </a:lnTo>
                  <a:lnTo>
                    <a:pt x="93" y="1"/>
                  </a:lnTo>
                  <a:lnTo>
                    <a:pt x="88" y="0"/>
                  </a:lnTo>
                  <a:lnTo>
                    <a:pt x="84" y="0"/>
                  </a:lnTo>
                  <a:lnTo>
                    <a:pt x="79" y="0"/>
                  </a:lnTo>
                  <a:lnTo>
                    <a:pt x="77" y="0"/>
                  </a:lnTo>
                  <a:lnTo>
                    <a:pt x="73" y="0"/>
                  </a:lnTo>
                  <a:lnTo>
                    <a:pt x="72" y="0"/>
                  </a:lnTo>
                  <a:lnTo>
                    <a:pt x="69" y="0"/>
                  </a:lnTo>
                  <a:lnTo>
                    <a:pt x="65" y="1"/>
                  </a:lnTo>
                  <a:lnTo>
                    <a:pt x="61" y="2"/>
                  </a:lnTo>
                  <a:lnTo>
                    <a:pt x="56" y="2"/>
                  </a:lnTo>
                  <a:lnTo>
                    <a:pt x="52" y="4"/>
                  </a:lnTo>
                  <a:lnTo>
                    <a:pt x="48" y="5"/>
                  </a:lnTo>
                  <a:lnTo>
                    <a:pt x="45" y="7"/>
                  </a:lnTo>
                  <a:lnTo>
                    <a:pt x="40" y="8"/>
                  </a:lnTo>
                  <a:lnTo>
                    <a:pt x="36" y="12"/>
                  </a:lnTo>
                  <a:lnTo>
                    <a:pt x="32" y="13"/>
                  </a:lnTo>
                  <a:lnTo>
                    <a:pt x="29" y="17"/>
                  </a:lnTo>
                  <a:lnTo>
                    <a:pt x="26" y="19"/>
                  </a:lnTo>
                  <a:lnTo>
                    <a:pt x="22" y="22"/>
                  </a:lnTo>
                  <a:lnTo>
                    <a:pt x="20" y="26"/>
                  </a:lnTo>
                  <a:lnTo>
                    <a:pt x="16" y="30"/>
                  </a:lnTo>
                  <a:lnTo>
                    <a:pt x="14" y="33"/>
                  </a:lnTo>
                  <a:lnTo>
                    <a:pt x="12" y="37"/>
                  </a:lnTo>
                  <a:lnTo>
                    <a:pt x="9" y="40"/>
                  </a:lnTo>
                  <a:lnTo>
                    <a:pt x="7" y="45"/>
                  </a:lnTo>
                  <a:lnTo>
                    <a:pt x="6" y="48"/>
                  </a:lnTo>
                  <a:lnTo>
                    <a:pt x="4" y="52"/>
                  </a:lnTo>
                  <a:lnTo>
                    <a:pt x="3" y="57"/>
                  </a:lnTo>
                  <a:lnTo>
                    <a:pt x="2" y="60"/>
                  </a:lnTo>
                  <a:lnTo>
                    <a:pt x="1" y="64"/>
                  </a:lnTo>
                  <a:lnTo>
                    <a:pt x="1" y="69"/>
                  </a:lnTo>
                  <a:lnTo>
                    <a:pt x="0" y="72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0" y="84"/>
                  </a:lnTo>
                  <a:lnTo>
                    <a:pt x="1" y="89"/>
                  </a:lnTo>
                  <a:lnTo>
                    <a:pt x="2" y="92"/>
                  </a:lnTo>
                  <a:lnTo>
                    <a:pt x="2" y="96"/>
                  </a:lnTo>
                  <a:lnTo>
                    <a:pt x="3" y="100"/>
                  </a:lnTo>
                  <a:lnTo>
                    <a:pt x="4" y="103"/>
                  </a:lnTo>
                  <a:lnTo>
                    <a:pt x="7" y="108"/>
                  </a:lnTo>
                  <a:lnTo>
                    <a:pt x="8" y="111"/>
                  </a:lnTo>
                  <a:lnTo>
                    <a:pt x="9" y="113"/>
                  </a:lnTo>
                  <a:lnTo>
                    <a:pt x="12" y="118"/>
                  </a:lnTo>
                  <a:lnTo>
                    <a:pt x="15" y="122"/>
                  </a:lnTo>
                  <a:lnTo>
                    <a:pt x="16" y="125"/>
                  </a:lnTo>
                  <a:lnTo>
                    <a:pt x="20" y="128"/>
                  </a:lnTo>
                  <a:lnTo>
                    <a:pt x="23" y="131"/>
                  </a:lnTo>
                  <a:lnTo>
                    <a:pt x="26" y="134"/>
                  </a:lnTo>
                  <a:lnTo>
                    <a:pt x="29" y="136"/>
                  </a:lnTo>
                  <a:lnTo>
                    <a:pt x="33" y="139"/>
                  </a:lnTo>
                  <a:lnTo>
                    <a:pt x="38" y="143"/>
                  </a:lnTo>
                  <a:lnTo>
                    <a:pt x="42" y="145"/>
                  </a:lnTo>
                  <a:lnTo>
                    <a:pt x="46" y="148"/>
                  </a:lnTo>
                  <a:lnTo>
                    <a:pt x="49" y="149"/>
                  </a:lnTo>
                  <a:lnTo>
                    <a:pt x="54" y="150"/>
                  </a:lnTo>
                  <a:lnTo>
                    <a:pt x="58" y="152"/>
                  </a:lnTo>
                  <a:lnTo>
                    <a:pt x="61" y="154"/>
                  </a:lnTo>
                  <a:lnTo>
                    <a:pt x="66" y="155"/>
                  </a:lnTo>
                  <a:lnTo>
                    <a:pt x="69" y="156"/>
                  </a:lnTo>
                  <a:lnTo>
                    <a:pt x="73" y="157"/>
                  </a:lnTo>
                  <a:lnTo>
                    <a:pt x="78" y="157"/>
                  </a:lnTo>
                  <a:lnTo>
                    <a:pt x="81" y="157"/>
                  </a:lnTo>
                  <a:lnTo>
                    <a:pt x="86" y="157"/>
                  </a:lnTo>
                  <a:lnTo>
                    <a:pt x="90" y="158"/>
                  </a:lnTo>
                  <a:lnTo>
                    <a:pt x="93" y="157"/>
                  </a:lnTo>
                  <a:lnTo>
                    <a:pt x="97" y="157"/>
                  </a:lnTo>
                  <a:lnTo>
                    <a:pt x="101" y="156"/>
                  </a:lnTo>
                  <a:lnTo>
                    <a:pt x="105" y="156"/>
                  </a:lnTo>
                  <a:lnTo>
                    <a:pt x="109" y="155"/>
                  </a:lnTo>
                  <a:lnTo>
                    <a:pt x="112" y="154"/>
                  </a:lnTo>
                  <a:lnTo>
                    <a:pt x="116" y="151"/>
                  </a:lnTo>
                  <a:lnTo>
                    <a:pt x="119" y="150"/>
                  </a:lnTo>
                  <a:lnTo>
                    <a:pt x="123" y="148"/>
                  </a:lnTo>
                  <a:lnTo>
                    <a:pt x="125" y="147"/>
                  </a:lnTo>
                  <a:lnTo>
                    <a:pt x="129" y="143"/>
                  </a:lnTo>
                  <a:lnTo>
                    <a:pt x="132" y="142"/>
                  </a:lnTo>
                  <a:lnTo>
                    <a:pt x="135" y="138"/>
                  </a:lnTo>
                  <a:lnTo>
                    <a:pt x="138" y="135"/>
                  </a:lnTo>
                  <a:lnTo>
                    <a:pt x="140" y="132"/>
                  </a:lnTo>
                  <a:lnTo>
                    <a:pt x="144" y="129"/>
                  </a:lnTo>
                  <a:lnTo>
                    <a:pt x="146" y="125"/>
                  </a:lnTo>
                  <a:lnTo>
                    <a:pt x="149" y="122"/>
                  </a:lnTo>
                  <a:lnTo>
                    <a:pt x="151" y="118"/>
                  </a:lnTo>
                  <a:lnTo>
                    <a:pt x="155" y="113"/>
                  </a:lnTo>
                  <a:lnTo>
                    <a:pt x="156" y="110"/>
                  </a:lnTo>
                  <a:lnTo>
                    <a:pt x="157" y="105"/>
                  </a:lnTo>
                  <a:lnTo>
                    <a:pt x="158" y="102"/>
                  </a:lnTo>
                  <a:lnTo>
                    <a:pt x="159" y="98"/>
                  </a:lnTo>
                  <a:lnTo>
                    <a:pt x="161" y="93"/>
                  </a:lnTo>
                  <a:lnTo>
                    <a:pt x="162" y="90"/>
                  </a:lnTo>
                  <a:lnTo>
                    <a:pt x="163" y="86"/>
                  </a:lnTo>
                  <a:lnTo>
                    <a:pt x="163" y="83"/>
                  </a:lnTo>
                  <a:lnTo>
                    <a:pt x="163" y="79"/>
                  </a:lnTo>
                  <a:lnTo>
                    <a:pt x="163" y="74"/>
                  </a:lnTo>
                  <a:lnTo>
                    <a:pt x="163" y="72"/>
                  </a:lnTo>
                  <a:lnTo>
                    <a:pt x="163" y="69"/>
                  </a:lnTo>
                  <a:lnTo>
                    <a:pt x="162" y="65"/>
                  </a:lnTo>
                  <a:lnTo>
                    <a:pt x="161" y="63"/>
                  </a:lnTo>
                  <a:lnTo>
                    <a:pt x="161" y="60"/>
                  </a:lnTo>
                  <a:lnTo>
                    <a:pt x="159" y="57"/>
                  </a:lnTo>
                  <a:lnTo>
                    <a:pt x="158" y="53"/>
                  </a:lnTo>
                  <a:lnTo>
                    <a:pt x="158" y="51"/>
                  </a:lnTo>
                  <a:lnTo>
                    <a:pt x="157" y="48"/>
                  </a:lnTo>
                  <a:lnTo>
                    <a:pt x="157" y="47"/>
                  </a:lnTo>
                  <a:lnTo>
                    <a:pt x="155" y="43"/>
                  </a:lnTo>
                  <a:lnTo>
                    <a:pt x="153" y="39"/>
                  </a:lnTo>
                  <a:lnTo>
                    <a:pt x="151" y="37"/>
                  </a:lnTo>
                  <a:lnTo>
                    <a:pt x="151" y="34"/>
                  </a:lnTo>
                  <a:lnTo>
                    <a:pt x="150" y="33"/>
                  </a:lnTo>
                  <a:close/>
                </a:path>
              </a:pathLst>
            </a:custGeom>
            <a:solidFill>
              <a:srgbClr val="438D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5" name="Freeform 39"/>
            <p:cNvSpPr>
              <a:spLocks/>
            </p:cNvSpPr>
            <p:nvPr/>
          </p:nvSpPr>
          <p:spPr bwMode="auto">
            <a:xfrm>
              <a:off x="5206" y="1065"/>
              <a:ext cx="42" cy="599"/>
            </a:xfrm>
            <a:custGeom>
              <a:avLst/>
              <a:gdLst>
                <a:gd name="T0" fmla="*/ 0 w 82"/>
                <a:gd name="T1" fmla="*/ 0 h 1199"/>
                <a:gd name="T2" fmla="*/ 0 w 82"/>
                <a:gd name="T3" fmla="*/ 0 h 1199"/>
                <a:gd name="T4" fmla="*/ 0 w 82"/>
                <a:gd name="T5" fmla="*/ 0 h 1199"/>
                <a:gd name="T6" fmla="*/ 0 w 82"/>
                <a:gd name="T7" fmla="*/ 0 h 1199"/>
                <a:gd name="T8" fmla="*/ 0 w 82"/>
                <a:gd name="T9" fmla="*/ 0 h 1199"/>
                <a:gd name="T10" fmla="*/ 0 w 82"/>
                <a:gd name="T11" fmla="*/ 0 h 1199"/>
                <a:gd name="T12" fmla="*/ 0 w 82"/>
                <a:gd name="T13" fmla="*/ 0 h 1199"/>
                <a:gd name="T14" fmla="*/ 0 w 82"/>
                <a:gd name="T15" fmla="*/ 0 h 1199"/>
                <a:gd name="T16" fmla="*/ 0 w 82"/>
                <a:gd name="T17" fmla="*/ 0 h 1199"/>
                <a:gd name="T18" fmla="*/ 0 w 82"/>
                <a:gd name="T19" fmla="*/ 1 h 1199"/>
                <a:gd name="T20" fmla="*/ 0 w 82"/>
                <a:gd name="T21" fmla="*/ 1 h 1199"/>
                <a:gd name="T22" fmla="*/ 0 w 82"/>
                <a:gd name="T23" fmla="*/ 1 h 1199"/>
                <a:gd name="T24" fmla="*/ 0 w 82"/>
                <a:gd name="T25" fmla="*/ 1 h 1199"/>
                <a:gd name="T26" fmla="*/ 0 w 82"/>
                <a:gd name="T27" fmla="*/ 1 h 1199"/>
                <a:gd name="T28" fmla="*/ 0 w 82"/>
                <a:gd name="T29" fmla="*/ 2 h 1199"/>
                <a:gd name="T30" fmla="*/ 0 w 82"/>
                <a:gd name="T31" fmla="*/ 2 h 1199"/>
                <a:gd name="T32" fmla="*/ 0 w 82"/>
                <a:gd name="T33" fmla="*/ 2 h 1199"/>
                <a:gd name="T34" fmla="*/ 0 w 82"/>
                <a:gd name="T35" fmla="*/ 2 h 1199"/>
                <a:gd name="T36" fmla="*/ 0 w 82"/>
                <a:gd name="T37" fmla="*/ 2 h 1199"/>
                <a:gd name="T38" fmla="*/ 0 w 82"/>
                <a:gd name="T39" fmla="*/ 3 h 1199"/>
                <a:gd name="T40" fmla="*/ 0 w 82"/>
                <a:gd name="T41" fmla="*/ 3 h 1199"/>
                <a:gd name="T42" fmla="*/ 0 w 82"/>
                <a:gd name="T43" fmla="*/ 3 h 1199"/>
                <a:gd name="T44" fmla="*/ 0 w 82"/>
                <a:gd name="T45" fmla="*/ 3 h 1199"/>
                <a:gd name="T46" fmla="*/ 0 w 82"/>
                <a:gd name="T47" fmla="*/ 3 h 1199"/>
                <a:gd name="T48" fmla="*/ 0 w 82"/>
                <a:gd name="T49" fmla="*/ 4 h 1199"/>
                <a:gd name="T50" fmla="*/ 0 w 82"/>
                <a:gd name="T51" fmla="*/ 4 h 1199"/>
                <a:gd name="T52" fmla="*/ 0 w 82"/>
                <a:gd name="T53" fmla="*/ 4 h 1199"/>
                <a:gd name="T54" fmla="*/ 0 w 82"/>
                <a:gd name="T55" fmla="*/ 4 h 1199"/>
                <a:gd name="T56" fmla="*/ 0 w 82"/>
                <a:gd name="T57" fmla="*/ 4 h 1199"/>
                <a:gd name="T58" fmla="*/ 0 w 82"/>
                <a:gd name="T59" fmla="*/ 4 h 1199"/>
                <a:gd name="T60" fmla="*/ 0 w 82"/>
                <a:gd name="T61" fmla="*/ 4 h 1199"/>
                <a:gd name="T62" fmla="*/ 0 w 82"/>
                <a:gd name="T63" fmla="*/ 4 h 1199"/>
                <a:gd name="T64" fmla="*/ 1 w 82"/>
                <a:gd name="T65" fmla="*/ 4 h 1199"/>
                <a:gd name="T66" fmla="*/ 0 w 82"/>
                <a:gd name="T67" fmla="*/ 0 h 119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2"/>
                <a:gd name="T103" fmla="*/ 0 h 1199"/>
                <a:gd name="T104" fmla="*/ 82 w 82"/>
                <a:gd name="T105" fmla="*/ 1199 h 119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2" h="1199">
                  <a:moveTo>
                    <a:pt x="0" y="0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0" y="29"/>
                  </a:lnTo>
                  <a:lnTo>
                    <a:pt x="0" y="39"/>
                  </a:lnTo>
                  <a:lnTo>
                    <a:pt x="0" y="51"/>
                  </a:lnTo>
                  <a:lnTo>
                    <a:pt x="0" y="64"/>
                  </a:lnTo>
                  <a:lnTo>
                    <a:pt x="0" y="77"/>
                  </a:lnTo>
                  <a:lnTo>
                    <a:pt x="0" y="93"/>
                  </a:lnTo>
                  <a:lnTo>
                    <a:pt x="0" y="108"/>
                  </a:lnTo>
                  <a:lnTo>
                    <a:pt x="0" y="126"/>
                  </a:lnTo>
                  <a:lnTo>
                    <a:pt x="0" y="144"/>
                  </a:lnTo>
                  <a:lnTo>
                    <a:pt x="0" y="162"/>
                  </a:lnTo>
                  <a:lnTo>
                    <a:pt x="0" y="183"/>
                  </a:lnTo>
                  <a:lnTo>
                    <a:pt x="0" y="205"/>
                  </a:lnTo>
                  <a:lnTo>
                    <a:pt x="0" y="226"/>
                  </a:lnTo>
                  <a:lnTo>
                    <a:pt x="0" y="249"/>
                  </a:lnTo>
                  <a:lnTo>
                    <a:pt x="0" y="272"/>
                  </a:lnTo>
                  <a:lnTo>
                    <a:pt x="0" y="296"/>
                  </a:lnTo>
                  <a:lnTo>
                    <a:pt x="0" y="321"/>
                  </a:lnTo>
                  <a:lnTo>
                    <a:pt x="0" y="344"/>
                  </a:lnTo>
                  <a:lnTo>
                    <a:pt x="0" y="370"/>
                  </a:lnTo>
                  <a:lnTo>
                    <a:pt x="0" y="398"/>
                  </a:lnTo>
                  <a:lnTo>
                    <a:pt x="0" y="422"/>
                  </a:lnTo>
                  <a:lnTo>
                    <a:pt x="0" y="450"/>
                  </a:lnTo>
                  <a:lnTo>
                    <a:pt x="0" y="476"/>
                  </a:lnTo>
                  <a:lnTo>
                    <a:pt x="0" y="504"/>
                  </a:lnTo>
                  <a:lnTo>
                    <a:pt x="0" y="531"/>
                  </a:lnTo>
                  <a:lnTo>
                    <a:pt x="0" y="560"/>
                  </a:lnTo>
                  <a:lnTo>
                    <a:pt x="0" y="586"/>
                  </a:lnTo>
                  <a:lnTo>
                    <a:pt x="0" y="615"/>
                  </a:lnTo>
                  <a:lnTo>
                    <a:pt x="0" y="641"/>
                  </a:lnTo>
                  <a:lnTo>
                    <a:pt x="0" y="670"/>
                  </a:lnTo>
                  <a:lnTo>
                    <a:pt x="0" y="697"/>
                  </a:lnTo>
                  <a:lnTo>
                    <a:pt x="0" y="724"/>
                  </a:lnTo>
                  <a:lnTo>
                    <a:pt x="0" y="751"/>
                  </a:lnTo>
                  <a:lnTo>
                    <a:pt x="0" y="777"/>
                  </a:lnTo>
                  <a:lnTo>
                    <a:pt x="0" y="803"/>
                  </a:lnTo>
                  <a:lnTo>
                    <a:pt x="0" y="830"/>
                  </a:lnTo>
                  <a:lnTo>
                    <a:pt x="0" y="855"/>
                  </a:lnTo>
                  <a:lnTo>
                    <a:pt x="0" y="880"/>
                  </a:lnTo>
                  <a:lnTo>
                    <a:pt x="0" y="904"/>
                  </a:lnTo>
                  <a:lnTo>
                    <a:pt x="0" y="928"/>
                  </a:lnTo>
                  <a:lnTo>
                    <a:pt x="0" y="951"/>
                  </a:lnTo>
                  <a:lnTo>
                    <a:pt x="0" y="974"/>
                  </a:lnTo>
                  <a:lnTo>
                    <a:pt x="0" y="996"/>
                  </a:lnTo>
                  <a:lnTo>
                    <a:pt x="0" y="1017"/>
                  </a:lnTo>
                  <a:lnTo>
                    <a:pt x="0" y="1037"/>
                  </a:lnTo>
                  <a:lnTo>
                    <a:pt x="0" y="1056"/>
                  </a:lnTo>
                  <a:lnTo>
                    <a:pt x="0" y="1074"/>
                  </a:lnTo>
                  <a:lnTo>
                    <a:pt x="0" y="1092"/>
                  </a:lnTo>
                  <a:lnTo>
                    <a:pt x="0" y="1107"/>
                  </a:lnTo>
                  <a:lnTo>
                    <a:pt x="0" y="1122"/>
                  </a:lnTo>
                  <a:lnTo>
                    <a:pt x="0" y="1136"/>
                  </a:lnTo>
                  <a:lnTo>
                    <a:pt x="0" y="1149"/>
                  </a:lnTo>
                  <a:lnTo>
                    <a:pt x="0" y="1160"/>
                  </a:lnTo>
                  <a:lnTo>
                    <a:pt x="0" y="1170"/>
                  </a:lnTo>
                  <a:lnTo>
                    <a:pt x="0" y="1178"/>
                  </a:lnTo>
                  <a:lnTo>
                    <a:pt x="0" y="1186"/>
                  </a:lnTo>
                  <a:lnTo>
                    <a:pt x="0" y="1191"/>
                  </a:lnTo>
                  <a:lnTo>
                    <a:pt x="0" y="1196"/>
                  </a:lnTo>
                  <a:lnTo>
                    <a:pt x="0" y="1198"/>
                  </a:lnTo>
                  <a:lnTo>
                    <a:pt x="0" y="1199"/>
                  </a:lnTo>
                  <a:lnTo>
                    <a:pt x="82" y="1197"/>
                  </a:lnTo>
                  <a:lnTo>
                    <a:pt x="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8D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6" name="Freeform 40"/>
            <p:cNvSpPr>
              <a:spLocks/>
            </p:cNvSpPr>
            <p:nvPr/>
          </p:nvSpPr>
          <p:spPr bwMode="auto">
            <a:xfrm>
              <a:off x="4748" y="1413"/>
              <a:ext cx="464" cy="52"/>
            </a:xfrm>
            <a:custGeom>
              <a:avLst/>
              <a:gdLst>
                <a:gd name="T0" fmla="*/ 4 w 928"/>
                <a:gd name="T1" fmla="*/ 1 h 104"/>
                <a:gd name="T2" fmla="*/ 4 w 928"/>
                <a:gd name="T3" fmla="*/ 1 h 104"/>
                <a:gd name="T4" fmla="*/ 4 w 928"/>
                <a:gd name="T5" fmla="*/ 1 h 104"/>
                <a:gd name="T6" fmla="*/ 4 w 928"/>
                <a:gd name="T7" fmla="*/ 0 h 104"/>
                <a:gd name="T8" fmla="*/ 4 w 928"/>
                <a:gd name="T9" fmla="*/ 0 h 104"/>
                <a:gd name="T10" fmla="*/ 3 w 928"/>
                <a:gd name="T11" fmla="*/ 0 h 104"/>
                <a:gd name="T12" fmla="*/ 3 w 928"/>
                <a:gd name="T13" fmla="*/ 0 h 104"/>
                <a:gd name="T14" fmla="*/ 3 w 928"/>
                <a:gd name="T15" fmla="*/ 0 h 104"/>
                <a:gd name="T16" fmla="*/ 3 w 928"/>
                <a:gd name="T17" fmla="*/ 0 h 104"/>
                <a:gd name="T18" fmla="*/ 3 w 928"/>
                <a:gd name="T19" fmla="*/ 0 h 104"/>
                <a:gd name="T20" fmla="*/ 2 w 928"/>
                <a:gd name="T21" fmla="*/ 0 h 104"/>
                <a:gd name="T22" fmla="*/ 2 w 928"/>
                <a:gd name="T23" fmla="*/ 0 h 104"/>
                <a:gd name="T24" fmla="*/ 2 w 928"/>
                <a:gd name="T25" fmla="*/ 0 h 104"/>
                <a:gd name="T26" fmla="*/ 2 w 928"/>
                <a:gd name="T27" fmla="*/ 0 h 104"/>
                <a:gd name="T28" fmla="*/ 1 w 928"/>
                <a:gd name="T29" fmla="*/ 0 h 104"/>
                <a:gd name="T30" fmla="*/ 1 w 928"/>
                <a:gd name="T31" fmla="*/ 0 h 104"/>
                <a:gd name="T32" fmla="*/ 1 w 928"/>
                <a:gd name="T33" fmla="*/ 0 h 104"/>
                <a:gd name="T34" fmla="*/ 1 w 928"/>
                <a:gd name="T35" fmla="*/ 0 h 104"/>
                <a:gd name="T36" fmla="*/ 1 w 928"/>
                <a:gd name="T37" fmla="*/ 0 h 104"/>
                <a:gd name="T38" fmla="*/ 1 w 928"/>
                <a:gd name="T39" fmla="*/ 0 h 104"/>
                <a:gd name="T40" fmla="*/ 1 w 928"/>
                <a:gd name="T41" fmla="*/ 0 h 104"/>
                <a:gd name="T42" fmla="*/ 1 w 928"/>
                <a:gd name="T43" fmla="*/ 1 h 104"/>
                <a:gd name="T44" fmla="*/ 1 w 928"/>
                <a:gd name="T45" fmla="*/ 1 h 104"/>
                <a:gd name="T46" fmla="*/ 1 w 928"/>
                <a:gd name="T47" fmla="*/ 1 h 104"/>
                <a:gd name="T48" fmla="*/ 1 w 928"/>
                <a:gd name="T49" fmla="*/ 1 h 104"/>
                <a:gd name="T50" fmla="*/ 1 w 928"/>
                <a:gd name="T51" fmla="*/ 1 h 104"/>
                <a:gd name="T52" fmla="*/ 1 w 928"/>
                <a:gd name="T53" fmla="*/ 1 h 104"/>
                <a:gd name="T54" fmla="*/ 1 w 928"/>
                <a:gd name="T55" fmla="*/ 1 h 104"/>
                <a:gd name="T56" fmla="*/ 1 w 928"/>
                <a:gd name="T57" fmla="*/ 1 h 104"/>
                <a:gd name="T58" fmla="*/ 0 w 928"/>
                <a:gd name="T59" fmla="*/ 1 h 104"/>
                <a:gd name="T60" fmla="*/ 1 w 928"/>
                <a:gd name="T61" fmla="*/ 1 h 104"/>
                <a:gd name="T62" fmla="*/ 1 w 928"/>
                <a:gd name="T63" fmla="*/ 1 h 104"/>
                <a:gd name="T64" fmla="*/ 1 w 928"/>
                <a:gd name="T65" fmla="*/ 1 h 104"/>
                <a:gd name="T66" fmla="*/ 1 w 928"/>
                <a:gd name="T67" fmla="*/ 1 h 104"/>
                <a:gd name="T68" fmla="*/ 1 w 928"/>
                <a:gd name="T69" fmla="*/ 1 h 104"/>
                <a:gd name="T70" fmla="*/ 1 w 928"/>
                <a:gd name="T71" fmla="*/ 1 h 104"/>
                <a:gd name="T72" fmla="*/ 1 w 928"/>
                <a:gd name="T73" fmla="*/ 1 h 104"/>
                <a:gd name="T74" fmla="*/ 1 w 928"/>
                <a:gd name="T75" fmla="*/ 1 h 104"/>
                <a:gd name="T76" fmla="*/ 2 w 928"/>
                <a:gd name="T77" fmla="*/ 1 h 104"/>
                <a:gd name="T78" fmla="*/ 2 w 928"/>
                <a:gd name="T79" fmla="*/ 1 h 104"/>
                <a:gd name="T80" fmla="*/ 2 w 928"/>
                <a:gd name="T81" fmla="*/ 1 h 104"/>
                <a:gd name="T82" fmla="*/ 2 w 928"/>
                <a:gd name="T83" fmla="*/ 1 h 104"/>
                <a:gd name="T84" fmla="*/ 3 w 928"/>
                <a:gd name="T85" fmla="*/ 1 h 104"/>
                <a:gd name="T86" fmla="*/ 3 w 928"/>
                <a:gd name="T87" fmla="*/ 1 h 104"/>
                <a:gd name="T88" fmla="*/ 3 w 928"/>
                <a:gd name="T89" fmla="*/ 1 h 104"/>
                <a:gd name="T90" fmla="*/ 3 w 928"/>
                <a:gd name="T91" fmla="*/ 1 h 104"/>
                <a:gd name="T92" fmla="*/ 4 w 928"/>
                <a:gd name="T93" fmla="*/ 1 h 104"/>
                <a:gd name="T94" fmla="*/ 4 w 928"/>
                <a:gd name="T95" fmla="*/ 1 h 104"/>
                <a:gd name="T96" fmla="*/ 4 w 928"/>
                <a:gd name="T97" fmla="*/ 1 h 104"/>
                <a:gd name="T98" fmla="*/ 4 w 928"/>
                <a:gd name="T99" fmla="*/ 1 h 104"/>
                <a:gd name="T100" fmla="*/ 4 w 928"/>
                <a:gd name="T101" fmla="*/ 1 h 104"/>
                <a:gd name="T102" fmla="*/ 4 w 928"/>
                <a:gd name="T103" fmla="*/ 1 h 104"/>
                <a:gd name="T104" fmla="*/ 4 w 928"/>
                <a:gd name="T105" fmla="*/ 1 h 10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928"/>
                <a:gd name="T160" fmla="*/ 0 h 104"/>
                <a:gd name="T161" fmla="*/ 928 w 928"/>
                <a:gd name="T162" fmla="*/ 104 h 10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928" h="104">
                  <a:moveTo>
                    <a:pt x="928" y="2"/>
                  </a:moveTo>
                  <a:lnTo>
                    <a:pt x="926" y="2"/>
                  </a:lnTo>
                  <a:lnTo>
                    <a:pt x="924" y="2"/>
                  </a:lnTo>
                  <a:lnTo>
                    <a:pt x="920" y="1"/>
                  </a:lnTo>
                  <a:lnTo>
                    <a:pt x="914" y="1"/>
                  </a:lnTo>
                  <a:lnTo>
                    <a:pt x="908" y="1"/>
                  </a:lnTo>
                  <a:lnTo>
                    <a:pt x="900" y="1"/>
                  </a:lnTo>
                  <a:lnTo>
                    <a:pt x="892" y="1"/>
                  </a:lnTo>
                  <a:lnTo>
                    <a:pt x="882" y="1"/>
                  </a:lnTo>
                  <a:lnTo>
                    <a:pt x="873" y="0"/>
                  </a:lnTo>
                  <a:lnTo>
                    <a:pt x="861" y="0"/>
                  </a:lnTo>
                  <a:lnTo>
                    <a:pt x="849" y="0"/>
                  </a:lnTo>
                  <a:lnTo>
                    <a:pt x="836" y="0"/>
                  </a:lnTo>
                  <a:lnTo>
                    <a:pt x="823" y="0"/>
                  </a:lnTo>
                  <a:lnTo>
                    <a:pt x="809" y="0"/>
                  </a:lnTo>
                  <a:lnTo>
                    <a:pt x="794" y="0"/>
                  </a:lnTo>
                  <a:lnTo>
                    <a:pt x="778" y="0"/>
                  </a:lnTo>
                  <a:lnTo>
                    <a:pt x="762" y="0"/>
                  </a:lnTo>
                  <a:lnTo>
                    <a:pt x="744" y="0"/>
                  </a:lnTo>
                  <a:lnTo>
                    <a:pt x="727" y="0"/>
                  </a:lnTo>
                  <a:lnTo>
                    <a:pt x="710" y="0"/>
                  </a:lnTo>
                  <a:lnTo>
                    <a:pt x="691" y="0"/>
                  </a:lnTo>
                  <a:lnTo>
                    <a:pt x="673" y="0"/>
                  </a:lnTo>
                  <a:lnTo>
                    <a:pt x="654" y="0"/>
                  </a:lnTo>
                  <a:lnTo>
                    <a:pt x="634" y="0"/>
                  </a:lnTo>
                  <a:lnTo>
                    <a:pt x="614" y="0"/>
                  </a:lnTo>
                  <a:lnTo>
                    <a:pt x="594" y="0"/>
                  </a:lnTo>
                  <a:lnTo>
                    <a:pt x="575" y="0"/>
                  </a:lnTo>
                  <a:lnTo>
                    <a:pt x="555" y="0"/>
                  </a:lnTo>
                  <a:lnTo>
                    <a:pt x="533" y="0"/>
                  </a:lnTo>
                  <a:lnTo>
                    <a:pt x="513" y="0"/>
                  </a:lnTo>
                  <a:lnTo>
                    <a:pt x="492" y="0"/>
                  </a:lnTo>
                  <a:lnTo>
                    <a:pt x="471" y="0"/>
                  </a:lnTo>
                  <a:lnTo>
                    <a:pt x="451" y="0"/>
                  </a:lnTo>
                  <a:lnTo>
                    <a:pt x="429" y="0"/>
                  </a:lnTo>
                  <a:lnTo>
                    <a:pt x="409" y="0"/>
                  </a:lnTo>
                  <a:lnTo>
                    <a:pt x="389" y="0"/>
                  </a:lnTo>
                  <a:lnTo>
                    <a:pt x="369" y="0"/>
                  </a:lnTo>
                  <a:lnTo>
                    <a:pt x="349" y="0"/>
                  </a:lnTo>
                  <a:lnTo>
                    <a:pt x="329" y="0"/>
                  </a:lnTo>
                  <a:lnTo>
                    <a:pt x="310" y="0"/>
                  </a:lnTo>
                  <a:lnTo>
                    <a:pt x="290" y="0"/>
                  </a:lnTo>
                  <a:lnTo>
                    <a:pt x="272" y="0"/>
                  </a:lnTo>
                  <a:lnTo>
                    <a:pt x="253" y="0"/>
                  </a:lnTo>
                  <a:lnTo>
                    <a:pt x="235" y="0"/>
                  </a:lnTo>
                  <a:lnTo>
                    <a:pt x="218" y="0"/>
                  </a:lnTo>
                  <a:lnTo>
                    <a:pt x="201" y="0"/>
                  </a:lnTo>
                  <a:lnTo>
                    <a:pt x="184" y="0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40" y="0"/>
                  </a:lnTo>
                  <a:lnTo>
                    <a:pt x="125" y="0"/>
                  </a:lnTo>
                  <a:lnTo>
                    <a:pt x="114" y="0"/>
                  </a:lnTo>
                  <a:lnTo>
                    <a:pt x="101" y="0"/>
                  </a:lnTo>
                  <a:lnTo>
                    <a:pt x="90" y="0"/>
                  </a:lnTo>
                  <a:lnTo>
                    <a:pt x="79" y="0"/>
                  </a:lnTo>
                  <a:lnTo>
                    <a:pt x="70" y="0"/>
                  </a:lnTo>
                  <a:lnTo>
                    <a:pt x="61" y="0"/>
                  </a:lnTo>
                  <a:lnTo>
                    <a:pt x="53" y="0"/>
                  </a:lnTo>
                  <a:lnTo>
                    <a:pt x="47" y="0"/>
                  </a:lnTo>
                  <a:lnTo>
                    <a:pt x="43" y="0"/>
                  </a:lnTo>
                  <a:lnTo>
                    <a:pt x="38" y="0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33" y="1"/>
                  </a:lnTo>
                  <a:lnTo>
                    <a:pt x="33" y="2"/>
                  </a:lnTo>
                  <a:lnTo>
                    <a:pt x="31" y="4"/>
                  </a:lnTo>
                  <a:lnTo>
                    <a:pt x="30" y="6"/>
                  </a:lnTo>
                  <a:lnTo>
                    <a:pt x="28" y="9"/>
                  </a:lnTo>
                  <a:lnTo>
                    <a:pt x="27" y="13"/>
                  </a:lnTo>
                  <a:lnTo>
                    <a:pt x="27" y="15"/>
                  </a:lnTo>
                  <a:lnTo>
                    <a:pt x="25" y="19"/>
                  </a:lnTo>
                  <a:lnTo>
                    <a:pt x="24" y="23"/>
                  </a:lnTo>
                  <a:lnTo>
                    <a:pt x="21" y="27"/>
                  </a:lnTo>
                  <a:lnTo>
                    <a:pt x="20" y="30"/>
                  </a:lnTo>
                  <a:lnTo>
                    <a:pt x="18" y="35"/>
                  </a:lnTo>
                  <a:lnTo>
                    <a:pt x="17" y="40"/>
                  </a:lnTo>
                  <a:lnTo>
                    <a:pt x="14" y="43"/>
                  </a:lnTo>
                  <a:lnTo>
                    <a:pt x="13" y="49"/>
                  </a:lnTo>
                  <a:lnTo>
                    <a:pt x="11" y="53"/>
                  </a:lnTo>
                  <a:lnTo>
                    <a:pt x="8" y="58"/>
                  </a:lnTo>
                  <a:lnTo>
                    <a:pt x="7" y="62"/>
                  </a:lnTo>
                  <a:lnTo>
                    <a:pt x="6" y="67"/>
                  </a:lnTo>
                  <a:lnTo>
                    <a:pt x="5" y="71"/>
                  </a:lnTo>
                  <a:lnTo>
                    <a:pt x="4" y="75"/>
                  </a:lnTo>
                  <a:lnTo>
                    <a:pt x="2" y="79"/>
                  </a:lnTo>
                  <a:lnTo>
                    <a:pt x="2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0" y="97"/>
                  </a:lnTo>
                  <a:lnTo>
                    <a:pt x="1" y="100"/>
                  </a:lnTo>
                  <a:lnTo>
                    <a:pt x="2" y="100"/>
                  </a:lnTo>
                  <a:lnTo>
                    <a:pt x="5" y="100"/>
                  </a:lnTo>
                  <a:lnTo>
                    <a:pt x="7" y="100"/>
                  </a:lnTo>
                  <a:lnTo>
                    <a:pt x="13" y="100"/>
                  </a:lnTo>
                  <a:lnTo>
                    <a:pt x="18" y="100"/>
                  </a:lnTo>
                  <a:lnTo>
                    <a:pt x="25" y="100"/>
                  </a:lnTo>
                  <a:lnTo>
                    <a:pt x="33" y="100"/>
                  </a:lnTo>
                  <a:lnTo>
                    <a:pt x="43" y="101"/>
                  </a:lnTo>
                  <a:lnTo>
                    <a:pt x="53" y="101"/>
                  </a:lnTo>
                  <a:lnTo>
                    <a:pt x="64" y="101"/>
                  </a:lnTo>
                  <a:lnTo>
                    <a:pt x="77" y="101"/>
                  </a:lnTo>
                  <a:lnTo>
                    <a:pt x="90" y="101"/>
                  </a:lnTo>
                  <a:lnTo>
                    <a:pt x="103" y="101"/>
                  </a:lnTo>
                  <a:lnTo>
                    <a:pt x="117" y="101"/>
                  </a:lnTo>
                  <a:lnTo>
                    <a:pt x="134" y="101"/>
                  </a:lnTo>
                  <a:lnTo>
                    <a:pt x="150" y="101"/>
                  </a:lnTo>
                  <a:lnTo>
                    <a:pt x="167" y="101"/>
                  </a:lnTo>
                  <a:lnTo>
                    <a:pt x="183" y="101"/>
                  </a:lnTo>
                  <a:lnTo>
                    <a:pt x="201" y="101"/>
                  </a:lnTo>
                  <a:lnTo>
                    <a:pt x="220" y="101"/>
                  </a:lnTo>
                  <a:lnTo>
                    <a:pt x="239" y="101"/>
                  </a:lnTo>
                  <a:lnTo>
                    <a:pt x="258" y="101"/>
                  </a:lnTo>
                  <a:lnTo>
                    <a:pt x="278" y="101"/>
                  </a:lnTo>
                  <a:lnTo>
                    <a:pt x="298" y="103"/>
                  </a:lnTo>
                  <a:lnTo>
                    <a:pt x="318" y="103"/>
                  </a:lnTo>
                  <a:lnTo>
                    <a:pt x="339" y="103"/>
                  </a:lnTo>
                  <a:lnTo>
                    <a:pt x="360" y="103"/>
                  </a:lnTo>
                  <a:lnTo>
                    <a:pt x="382" y="103"/>
                  </a:lnTo>
                  <a:lnTo>
                    <a:pt x="403" y="103"/>
                  </a:lnTo>
                  <a:lnTo>
                    <a:pt x="425" y="103"/>
                  </a:lnTo>
                  <a:lnTo>
                    <a:pt x="446" y="103"/>
                  </a:lnTo>
                  <a:lnTo>
                    <a:pt x="468" y="103"/>
                  </a:lnTo>
                  <a:lnTo>
                    <a:pt x="490" y="103"/>
                  </a:lnTo>
                  <a:lnTo>
                    <a:pt x="510" y="103"/>
                  </a:lnTo>
                  <a:lnTo>
                    <a:pt x="532" y="103"/>
                  </a:lnTo>
                  <a:lnTo>
                    <a:pt x="553" y="103"/>
                  </a:lnTo>
                  <a:lnTo>
                    <a:pt x="575" y="103"/>
                  </a:lnTo>
                  <a:lnTo>
                    <a:pt x="594" y="103"/>
                  </a:lnTo>
                  <a:lnTo>
                    <a:pt x="615" y="103"/>
                  </a:lnTo>
                  <a:lnTo>
                    <a:pt x="636" y="104"/>
                  </a:lnTo>
                  <a:lnTo>
                    <a:pt x="655" y="104"/>
                  </a:lnTo>
                  <a:lnTo>
                    <a:pt x="675" y="104"/>
                  </a:lnTo>
                  <a:lnTo>
                    <a:pt x="694" y="104"/>
                  </a:lnTo>
                  <a:lnTo>
                    <a:pt x="713" y="104"/>
                  </a:lnTo>
                  <a:lnTo>
                    <a:pt x="732" y="104"/>
                  </a:lnTo>
                  <a:lnTo>
                    <a:pt x="750" y="104"/>
                  </a:lnTo>
                  <a:lnTo>
                    <a:pt x="765" y="104"/>
                  </a:lnTo>
                  <a:lnTo>
                    <a:pt x="783" y="104"/>
                  </a:lnTo>
                  <a:lnTo>
                    <a:pt x="798" y="104"/>
                  </a:lnTo>
                  <a:lnTo>
                    <a:pt x="814" y="104"/>
                  </a:lnTo>
                  <a:lnTo>
                    <a:pt x="828" y="104"/>
                  </a:lnTo>
                  <a:lnTo>
                    <a:pt x="841" y="104"/>
                  </a:lnTo>
                  <a:lnTo>
                    <a:pt x="853" y="104"/>
                  </a:lnTo>
                  <a:lnTo>
                    <a:pt x="866" y="104"/>
                  </a:lnTo>
                  <a:lnTo>
                    <a:pt x="876" y="104"/>
                  </a:lnTo>
                  <a:lnTo>
                    <a:pt x="887" y="104"/>
                  </a:lnTo>
                  <a:lnTo>
                    <a:pt x="895" y="104"/>
                  </a:lnTo>
                  <a:lnTo>
                    <a:pt x="904" y="104"/>
                  </a:lnTo>
                  <a:lnTo>
                    <a:pt x="911" y="104"/>
                  </a:lnTo>
                  <a:lnTo>
                    <a:pt x="917" y="104"/>
                  </a:lnTo>
                  <a:lnTo>
                    <a:pt x="920" y="104"/>
                  </a:lnTo>
                  <a:lnTo>
                    <a:pt x="924" y="104"/>
                  </a:lnTo>
                  <a:lnTo>
                    <a:pt x="926" y="104"/>
                  </a:lnTo>
                  <a:lnTo>
                    <a:pt x="927" y="104"/>
                  </a:lnTo>
                  <a:lnTo>
                    <a:pt x="928" y="2"/>
                  </a:lnTo>
                  <a:close/>
                </a:path>
              </a:pathLst>
            </a:custGeom>
            <a:solidFill>
              <a:srgbClr val="438D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7" name="Freeform 41"/>
            <p:cNvSpPr>
              <a:spLocks/>
            </p:cNvSpPr>
            <p:nvPr/>
          </p:nvSpPr>
          <p:spPr bwMode="auto">
            <a:xfrm>
              <a:off x="5236" y="1384"/>
              <a:ext cx="140" cy="94"/>
            </a:xfrm>
            <a:custGeom>
              <a:avLst/>
              <a:gdLst>
                <a:gd name="T0" fmla="*/ 1 w 280"/>
                <a:gd name="T1" fmla="*/ 1 h 188"/>
                <a:gd name="T2" fmla="*/ 1 w 280"/>
                <a:gd name="T3" fmla="*/ 1 h 188"/>
                <a:gd name="T4" fmla="*/ 1 w 280"/>
                <a:gd name="T5" fmla="*/ 1 h 188"/>
                <a:gd name="T6" fmla="*/ 1 w 280"/>
                <a:gd name="T7" fmla="*/ 1 h 188"/>
                <a:gd name="T8" fmla="*/ 1 w 280"/>
                <a:gd name="T9" fmla="*/ 0 h 188"/>
                <a:gd name="T10" fmla="*/ 1 w 280"/>
                <a:gd name="T11" fmla="*/ 0 h 188"/>
                <a:gd name="T12" fmla="*/ 1 w 280"/>
                <a:gd name="T13" fmla="*/ 0 h 188"/>
                <a:gd name="T14" fmla="*/ 1 w 280"/>
                <a:gd name="T15" fmla="*/ 0 h 188"/>
                <a:gd name="T16" fmla="*/ 1 w 280"/>
                <a:gd name="T17" fmla="*/ 0 h 188"/>
                <a:gd name="T18" fmla="*/ 1 w 280"/>
                <a:gd name="T19" fmla="*/ 0 h 188"/>
                <a:gd name="T20" fmla="*/ 1 w 280"/>
                <a:gd name="T21" fmla="*/ 0 h 188"/>
                <a:gd name="T22" fmla="*/ 1 w 280"/>
                <a:gd name="T23" fmla="*/ 0 h 188"/>
                <a:gd name="T24" fmla="*/ 1 w 280"/>
                <a:gd name="T25" fmla="*/ 0 h 188"/>
                <a:gd name="T26" fmla="*/ 1 w 280"/>
                <a:gd name="T27" fmla="*/ 0 h 188"/>
                <a:gd name="T28" fmla="*/ 1 w 280"/>
                <a:gd name="T29" fmla="*/ 0 h 188"/>
                <a:gd name="T30" fmla="*/ 1 w 280"/>
                <a:gd name="T31" fmla="*/ 0 h 188"/>
                <a:gd name="T32" fmla="*/ 1 w 280"/>
                <a:gd name="T33" fmla="*/ 0 h 188"/>
                <a:gd name="T34" fmla="*/ 1 w 280"/>
                <a:gd name="T35" fmla="*/ 0 h 188"/>
                <a:gd name="T36" fmla="*/ 1 w 280"/>
                <a:gd name="T37" fmla="*/ 1 h 188"/>
                <a:gd name="T38" fmla="*/ 1 w 280"/>
                <a:gd name="T39" fmla="*/ 1 h 188"/>
                <a:gd name="T40" fmla="*/ 1 w 280"/>
                <a:gd name="T41" fmla="*/ 1 h 188"/>
                <a:gd name="T42" fmla="*/ 1 w 280"/>
                <a:gd name="T43" fmla="*/ 1 h 188"/>
                <a:gd name="T44" fmla="*/ 1 w 280"/>
                <a:gd name="T45" fmla="*/ 1 h 188"/>
                <a:gd name="T46" fmla="*/ 1 w 280"/>
                <a:gd name="T47" fmla="*/ 1 h 188"/>
                <a:gd name="T48" fmla="*/ 1 w 280"/>
                <a:gd name="T49" fmla="*/ 1 h 188"/>
                <a:gd name="T50" fmla="*/ 1 w 280"/>
                <a:gd name="T51" fmla="*/ 1 h 188"/>
                <a:gd name="T52" fmla="*/ 1 w 280"/>
                <a:gd name="T53" fmla="*/ 1 h 188"/>
                <a:gd name="T54" fmla="*/ 1 w 280"/>
                <a:gd name="T55" fmla="*/ 1 h 188"/>
                <a:gd name="T56" fmla="*/ 1 w 280"/>
                <a:gd name="T57" fmla="*/ 1 h 188"/>
                <a:gd name="T58" fmla="*/ 1 w 280"/>
                <a:gd name="T59" fmla="*/ 1 h 188"/>
                <a:gd name="T60" fmla="*/ 1 w 280"/>
                <a:gd name="T61" fmla="*/ 1 h 188"/>
                <a:gd name="T62" fmla="*/ 1 w 280"/>
                <a:gd name="T63" fmla="*/ 1 h 188"/>
                <a:gd name="T64" fmla="*/ 1 w 280"/>
                <a:gd name="T65" fmla="*/ 1 h 188"/>
                <a:gd name="T66" fmla="*/ 1 w 280"/>
                <a:gd name="T67" fmla="*/ 1 h 188"/>
                <a:gd name="T68" fmla="*/ 1 w 280"/>
                <a:gd name="T69" fmla="*/ 1 h 188"/>
                <a:gd name="T70" fmla="*/ 1 w 280"/>
                <a:gd name="T71" fmla="*/ 1 h 188"/>
                <a:gd name="T72" fmla="*/ 1 w 280"/>
                <a:gd name="T73" fmla="*/ 1 h 188"/>
                <a:gd name="T74" fmla="*/ 1 w 280"/>
                <a:gd name="T75" fmla="*/ 1 h 188"/>
                <a:gd name="T76" fmla="*/ 1 w 280"/>
                <a:gd name="T77" fmla="*/ 1 h 188"/>
                <a:gd name="T78" fmla="*/ 1 w 280"/>
                <a:gd name="T79" fmla="*/ 1 h 188"/>
                <a:gd name="T80" fmla="*/ 1 w 280"/>
                <a:gd name="T81" fmla="*/ 1 h 188"/>
                <a:gd name="T82" fmla="*/ 1 w 280"/>
                <a:gd name="T83" fmla="*/ 1 h 188"/>
                <a:gd name="T84" fmla="*/ 1 w 280"/>
                <a:gd name="T85" fmla="*/ 1 h 188"/>
                <a:gd name="T86" fmla="*/ 1 w 280"/>
                <a:gd name="T87" fmla="*/ 1 h 188"/>
                <a:gd name="T88" fmla="*/ 1 w 280"/>
                <a:gd name="T89" fmla="*/ 1 h 188"/>
                <a:gd name="T90" fmla="*/ 1 w 280"/>
                <a:gd name="T91" fmla="*/ 1 h 188"/>
                <a:gd name="T92" fmla="*/ 1 w 280"/>
                <a:gd name="T93" fmla="*/ 1 h 188"/>
                <a:gd name="T94" fmla="*/ 0 w 280"/>
                <a:gd name="T95" fmla="*/ 1 h 18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80"/>
                <a:gd name="T145" fmla="*/ 0 h 188"/>
                <a:gd name="T146" fmla="*/ 280 w 280"/>
                <a:gd name="T147" fmla="*/ 188 h 18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80" h="188">
                  <a:moveTo>
                    <a:pt x="7" y="72"/>
                  </a:moveTo>
                  <a:lnTo>
                    <a:pt x="8" y="72"/>
                  </a:lnTo>
                  <a:lnTo>
                    <a:pt x="10" y="72"/>
                  </a:lnTo>
                  <a:lnTo>
                    <a:pt x="13" y="72"/>
                  </a:lnTo>
                  <a:lnTo>
                    <a:pt x="16" y="72"/>
                  </a:lnTo>
                  <a:lnTo>
                    <a:pt x="21" y="72"/>
                  </a:lnTo>
                  <a:lnTo>
                    <a:pt x="25" y="72"/>
                  </a:lnTo>
                  <a:lnTo>
                    <a:pt x="28" y="72"/>
                  </a:lnTo>
                  <a:lnTo>
                    <a:pt x="33" y="72"/>
                  </a:lnTo>
                  <a:lnTo>
                    <a:pt x="36" y="72"/>
                  </a:lnTo>
                  <a:lnTo>
                    <a:pt x="40" y="72"/>
                  </a:lnTo>
                  <a:lnTo>
                    <a:pt x="43" y="72"/>
                  </a:lnTo>
                  <a:lnTo>
                    <a:pt x="47" y="73"/>
                  </a:lnTo>
                  <a:lnTo>
                    <a:pt x="48" y="73"/>
                  </a:lnTo>
                  <a:lnTo>
                    <a:pt x="51" y="73"/>
                  </a:lnTo>
                  <a:lnTo>
                    <a:pt x="53" y="73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10" y="0"/>
                  </a:lnTo>
                  <a:lnTo>
                    <a:pt x="113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1" y="0"/>
                  </a:lnTo>
                  <a:lnTo>
                    <a:pt x="184" y="0"/>
                  </a:lnTo>
                  <a:lnTo>
                    <a:pt x="189" y="0"/>
                  </a:lnTo>
                  <a:lnTo>
                    <a:pt x="194" y="0"/>
                  </a:lnTo>
                  <a:lnTo>
                    <a:pt x="197" y="0"/>
                  </a:lnTo>
                  <a:lnTo>
                    <a:pt x="201" y="0"/>
                  </a:lnTo>
                  <a:lnTo>
                    <a:pt x="205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6" y="0"/>
                  </a:lnTo>
                  <a:lnTo>
                    <a:pt x="228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9" y="0"/>
                  </a:lnTo>
                  <a:lnTo>
                    <a:pt x="241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48" y="0"/>
                  </a:lnTo>
                  <a:lnTo>
                    <a:pt x="250" y="1"/>
                  </a:lnTo>
                  <a:lnTo>
                    <a:pt x="255" y="1"/>
                  </a:lnTo>
                  <a:lnTo>
                    <a:pt x="259" y="1"/>
                  </a:lnTo>
                  <a:lnTo>
                    <a:pt x="260" y="1"/>
                  </a:lnTo>
                  <a:lnTo>
                    <a:pt x="263" y="4"/>
                  </a:lnTo>
                  <a:lnTo>
                    <a:pt x="265" y="6"/>
                  </a:lnTo>
                  <a:lnTo>
                    <a:pt x="267" y="9"/>
                  </a:lnTo>
                  <a:lnTo>
                    <a:pt x="268" y="11"/>
                  </a:lnTo>
                  <a:lnTo>
                    <a:pt x="269" y="13"/>
                  </a:lnTo>
                  <a:lnTo>
                    <a:pt x="269" y="17"/>
                  </a:lnTo>
                  <a:lnTo>
                    <a:pt x="271" y="19"/>
                  </a:lnTo>
                  <a:lnTo>
                    <a:pt x="272" y="21"/>
                  </a:lnTo>
                  <a:lnTo>
                    <a:pt x="273" y="24"/>
                  </a:lnTo>
                  <a:lnTo>
                    <a:pt x="273" y="27"/>
                  </a:lnTo>
                  <a:lnTo>
                    <a:pt x="274" y="31"/>
                  </a:lnTo>
                  <a:lnTo>
                    <a:pt x="274" y="34"/>
                  </a:lnTo>
                  <a:lnTo>
                    <a:pt x="275" y="38"/>
                  </a:lnTo>
                  <a:lnTo>
                    <a:pt x="275" y="41"/>
                  </a:lnTo>
                  <a:lnTo>
                    <a:pt x="276" y="45"/>
                  </a:lnTo>
                  <a:lnTo>
                    <a:pt x="276" y="48"/>
                  </a:lnTo>
                  <a:lnTo>
                    <a:pt x="278" y="52"/>
                  </a:lnTo>
                  <a:lnTo>
                    <a:pt x="278" y="57"/>
                  </a:lnTo>
                  <a:lnTo>
                    <a:pt x="279" y="60"/>
                  </a:lnTo>
                  <a:lnTo>
                    <a:pt x="279" y="65"/>
                  </a:lnTo>
                  <a:lnTo>
                    <a:pt x="280" y="70"/>
                  </a:lnTo>
                  <a:lnTo>
                    <a:pt x="280" y="73"/>
                  </a:lnTo>
                  <a:lnTo>
                    <a:pt x="280" y="77"/>
                  </a:lnTo>
                  <a:lnTo>
                    <a:pt x="280" y="82"/>
                  </a:lnTo>
                  <a:lnTo>
                    <a:pt x="280" y="85"/>
                  </a:lnTo>
                  <a:lnTo>
                    <a:pt x="280" y="91"/>
                  </a:lnTo>
                  <a:lnTo>
                    <a:pt x="280" y="96"/>
                  </a:lnTo>
                  <a:lnTo>
                    <a:pt x="280" y="99"/>
                  </a:lnTo>
                  <a:lnTo>
                    <a:pt x="280" y="104"/>
                  </a:lnTo>
                  <a:lnTo>
                    <a:pt x="280" y="108"/>
                  </a:lnTo>
                  <a:lnTo>
                    <a:pt x="280" y="112"/>
                  </a:lnTo>
                  <a:lnTo>
                    <a:pt x="280" y="116"/>
                  </a:lnTo>
                  <a:lnTo>
                    <a:pt x="279" y="121"/>
                  </a:lnTo>
                  <a:lnTo>
                    <a:pt x="278" y="125"/>
                  </a:lnTo>
                  <a:lnTo>
                    <a:pt x="278" y="129"/>
                  </a:lnTo>
                  <a:lnTo>
                    <a:pt x="278" y="132"/>
                  </a:lnTo>
                  <a:lnTo>
                    <a:pt x="276" y="137"/>
                  </a:lnTo>
                  <a:lnTo>
                    <a:pt x="275" y="141"/>
                  </a:lnTo>
                  <a:lnTo>
                    <a:pt x="275" y="144"/>
                  </a:lnTo>
                  <a:lnTo>
                    <a:pt x="274" y="148"/>
                  </a:lnTo>
                  <a:lnTo>
                    <a:pt x="274" y="151"/>
                  </a:lnTo>
                  <a:lnTo>
                    <a:pt x="273" y="156"/>
                  </a:lnTo>
                  <a:lnTo>
                    <a:pt x="273" y="160"/>
                  </a:lnTo>
                  <a:lnTo>
                    <a:pt x="272" y="162"/>
                  </a:lnTo>
                  <a:lnTo>
                    <a:pt x="271" y="165"/>
                  </a:lnTo>
                  <a:lnTo>
                    <a:pt x="269" y="168"/>
                  </a:lnTo>
                  <a:lnTo>
                    <a:pt x="268" y="170"/>
                  </a:lnTo>
                  <a:lnTo>
                    <a:pt x="267" y="173"/>
                  </a:lnTo>
                  <a:lnTo>
                    <a:pt x="266" y="175"/>
                  </a:lnTo>
                  <a:lnTo>
                    <a:pt x="265" y="177"/>
                  </a:lnTo>
                  <a:lnTo>
                    <a:pt x="263" y="180"/>
                  </a:lnTo>
                  <a:lnTo>
                    <a:pt x="260" y="182"/>
                  </a:lnTo>
                  <a:lnTo>
                    <a:pt x="258" y="184"/>
                  </a:lnTo>
                  <a:lnTo>
                    <a:pt x="253" y="186"/>
                  </a:lnTo>
                  <a:lnTo>
                    <a:pt x="249" y="188"/>
                  </a:lnTo>
                  <a:lnTo>
                    <a:pt x="248" y="188"/>
                  </a:lnTo>
                  <a:lnTo>
                    <a:pt x="245" y="188"/>
                  </a:lnTo>
                  <a:lnTo>
                    <a:pt x="242" y="188"/>
                  </a:lnTo>
                  <a:lnTo>
                    <a:pt x="241" y="188"/>
                  </a:lnTo>
                  <a:lnTo>
                    <a:pt x="237" y="186"/>
                  </a:lnTo>
                  <a:lnTo>
                    <a:pt x="234" y="186"/>
                  </a:lnTo>
                  <a:lnTo>
                    <a:pt x="232" y="186"/>
                  </a:lnTo>
                  <a:lnTo>
                    <a:pt x="229" y="186"/>
                  </a:lnTo>
                  <a:lnTo>
                    <a:pt x="226" y="186"/>
                  </a:lnTo>
                  <a:lnTo>
                    <a:pt x="222" y="186"/>
                  </a:lnTo>
                  <a:lnTo>
                    <a:pt x="219" y="186"/>
                  </a:lnTo>
                  <a:lnTo>
                    <a:pt x="216" y="186"/>
                  </a:lnTo>
                  <a:lnTo>
                    <a:pt x="211" y="186"/>
                  </a:lnTo>
                  <a:lnTo>
                    <a:pt x="209" y="186"/>
                  </a:lnTo>
                  <a:lnTo>
                    <a:pt x="205" y="186"/>
                  </a:lnTo>
                  <a:lnTo>
                    <a:pt x="202" y="186"/>
                  </a:lnTo>
                  <a:lnTo>
                    <a:pt x="197" y="186"/>
                  </a:lnTo>
                  <a:lnTo>
                    <a:pt x="195" y="186"/>
                  </a:lnTo>
                  <a:lnTo>
                    <a:pt x="190" y="186"/>
                  </a:lnTo>
                  <a:lnTo>
                    <a:pt x="187" y="186"/>
                  </a:lnTo>
                  <a:lnTo>
                    <a:pt x="182" y="186"/>
                  </a:lnTo>
                  <a:lnTo>
                    <a:pt x="178" y="186"/>
                  </a:lnTo>
                  <a:lnTo>
                    <a:pt x="175" y="186"/>
                  </a:lnTo>
                  <a:lnTo>
                    <a:pt x="171" y="186"/>
                  </a:lnTo>
                  <a:lnTo>
                    <a:pt x="165" y="186"/>
                  </a:lnTo>
                  <a:lnTo>
                    <a:pt x="163" y="186"/>
                  </a:lnTo>
                  <a:lnTo>
                    <a:pt x="157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6" y="186"/>
                  </a:lnTo>
                  <a:lnTo>
                    <a:pt x="142" y="186"/>
                  </a:lnTo>
                  <a:lnTo>
                    <a:pt x="138" y="186"/>
                  </a:lnTo>
                  <a:lnTo>
                    <a:pt x="133" y="186"/>
                  </a:lnTo>
                  <a:lnTo>
                    <a:pt x="130" y="186"/>
                  </a:lnTo>
                  <a:lnTo>
                    <a:pt x="125" y="186"/>
                  </a:lnTo>
                  <a:lnTo>
                    <a:pt x="122" y="186"/>
                  </a:lnTo>
                  <a:lnTo>
                    <a:pt x="118" y="186"/>
                  </a:lnTo>
                  <a:lnTo>
                    <a:pt x="114" y="186"/>
                  </a:lnTo>
                  <a:lnTo>
                    <a:pt x="111" y="186"/>
                  </a:lnTo>
                  <a:lnTo>
                    <a:pt x="107" y="186"/>
                  </a:lnTo>
                  <a:lnTo>
                    <a:pt x="103" y="186"/>
                  </a:lnTo>
                  <a:lnTo>
                    <a:pt x="100" y="186"/>
                  </a:lnTo>
                  <a:lnTo>
                    <a:pt x="97" y="186"/>
                  </a:lnTo>
                  <a:lnTo>
                    <a:pt x="93" y="186"/>
                  </a:lnTo>
                  <a:lnTo>
                    <a:pt x="91" y="186"/>
                  </a:lnTo>
                  <a:lnTo>
                    <a:pt x="87" y="186"/>
                  </a:lnTo>
                  <a:lnTo>
                    <a:pt x="85" y="186"/>
                  </a:lnTo>
                  <a:lnTo>
                    <a:pt x="82" y="186"/>
                  </a:lnTo>
                  <a:lnTo>
                    <a:pt x="79" y="186"/>
                  </a:lnTo>
                  <a:lnTo>
                    <a:pt x="77" y="186"/>
                  </a:lnTo>
                  <a:lnTo>
                    <a:pt x="74" y="186"/>
                  </a:lnTo>
                  <a:lnTo>
                    <a:pt x="72" y="186"/>
                  </a:lnTo>
                  <a:lnTo>
                    <a:pt x="67" y="186"/>
                  </a:lnTo>
                  <a:lnTo>
                    <a:pt x="65" y="186"/>
                  </a:lnTo>
                  <a:lnTo>
                    <a:pt x="61" y="186"/>
                  </a:lnTo>
                  <a:lnTo>
                    <a:pt x="60" y="186"/>
                  </a:lnTo>
                  <a:lnTo>
                    <a:pt x="58" y="186"/>
                  </a:lnTo>
                  <a:lnTo>
                    <a:pt x="58" y="188"/>
                  </a:lnTo>
                  <a:lnTo>
                    <a:pt x="55" y="122"/>
                  </a:lnTo>
                  <a:lnTo>
                    <a:pt x="0" y="125"/>
                  </a:lnTo>
                  <a:lnTo>
                    <a:pt x="7" y="72"/>
                  </a:lnTo>
                  <a:close/>
                </a:path>
              </a:pathLst>
            </a:custGeom>
            <a:solidFill>
              <a:srgbClr val="438D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8" name="Freeform 42"/>
            <p:cNvSpPr>
              <a:spLocks/>
            </p:cNvSpPr>
            <p:nvPr/>
          </p:nvSpPr>
          <p:spPr bwMode="auto">
            <a:xfrm>
              <a:off x="5159" y="1652"/>
              <a:ext cx="131" cy="67"/>
            </a:xfrm>
            <a:custGeom>
              <a:avLst/>
              <a:gdLst>
                <a:gd name="T0" fmla="*/ 0 w 263"/>
                <a:gd name="T1" fmla="*/ 0 h 135"/>
                <a:gd name="T2" fmla="*/ 0 w 263"/>
                <a:gd name="T3" fmla="*/ 0 h 135"/>
                <a:gd name="T4" fmla="*/ 0 w 263"/>
                <a:gd name="T5" fmla="*/ 0 h 135"/>
                <a:gd name="T6" fmla="*/ 0 w 263"/>
                <a:gd name="T7" fmla="*/ 0 h 135"/>
                <a:gd name="T8" fmla="*/ 0 w 263"/>
                <a:gd name="T9" fmla="*/ 0 h 135"/>
                <a:gd name="T10" fmla="*/ 0 w 263"/>
                <a:gd name="T11" fmla="*/ 0 h 135"/>
                <a:gd name="T12" fmla="*/ 0 w 263"/>
                <a:gd name="T13" fmla="*/ 0 h 135"/>
                <a:gd name="T14" fmla="*/ 0 w 263"/>
                <a:gd name="T15" fmla="*/ 0 h 135"/>
                <a:gd name="T16" fmla="*/ 0 w 263"/>
                <a:gd name="T17" fmla="*/ 0 h 135"/>
                <a:gd name="T18" fmla="*/ 0 w 263"/>
                <a:gd name="T19" fmla="*/ 0 h 135"/>
                <a:gd name="T20" fmla="*/ 0 w 263"/>
                <a:gd name="T21" fmla="*/ 0 h 135"/>
                <a:gd name="T22" fmla="*/ 0 w 263"/>
                <a:gd name="T23" fmla="*/ 0 h 135"/>
                <a:gd name="T24" fmla="*/ 0 w 263"/>
                <a:gd name="T25" fmla="*/ 0 h 135"/>
                <a:gd name="T26" fmla="*/ 0 w 263"/>
                <a:gd name="T27" fmla="*/ 0 h 135"/>
                <a:gd name="T28" fmla="*/ 0 w 263"/>
                <a:gd name="T29" fmla="*/ 0 h 135"/>
                <a:gd name="T30" fmla="*/ 0 w 263"/>
                <a:gd name="T31" fmla="*/ 0 h 135"/>
                <a:gd name="T32" fmla="*/ 0 w 263"/>
                <a:gd name="T33" fmla="*/ 0 h 135"/>
                <a:gd name="T34" fmla="*/ 0 w 263"/>
                <a:gd name="T35" fmla="*/ 0 h 135"/>
                <a:gd name="T36" fmla="*/ 0 w 263"/>
                <a:gd name="T37" fmla="*/ 0 h 135"/>
                <a:gd name="T38" fmla="*/ 1 w 263"/>
                <a:gd name="T39" fmla="*/ 0 h 135"/>
                <a:gd name="T40" fmla="*/ 1 w 263"/>
                <a:gd name="T41" fmla="*/ 0 h 135"/>
                <a:gd name="T42" fmla="*/ 1 w 263"/>
                <a:gd name="T43" fmla="*/ 0 h 135"/>
                <a:gd name="T44" fmla="*/ 1 w 263"/>
                <a:gd name="T45" fmla="*/ 0 h 135"/>
                <a:gd name="T46" fmla="*/ 1 w 263"/>
                <a:gd name="T47" fmla="*/ 0 h 135"/>
                <a:gd name="T48" fmla="*/ 1 w 263"/>
                <a:gd name="T49" fmla="*/ 0 h 135"/>
                <a:gd name="T50" fmla="*/ 0 w 263"/>
                <a:gd name="T51" fmla="*/ 0 h 135"/>
                <a:gd name="T52" fmla="*/ 0 w 263"/>
                <a:gd name="T53" fmla="*/ 0 h 135"/>
                <a:gd name="T54" fmla="*/ 0 w 263"/>
                <a:gd name="T55" fmla="*/ 0 h 135"/>
                <a:gd name="T56" fmla="*/ 0 w 263"/>
                <a:gd name="T57" fmla="*/ 0 h 135"/>
                <a:gd name="T58" fmla="*/ 0 w 263"/>
                <a:gd name="T59" fmla="*/ 0 h 135"/>
                <a:gd name="T60" fmla="*/ 0 w 263"/>
                <a:gd name="T61" fmla="*/ 0 h 135"/>
                <a:gd name="T62" fmla="*/ 0 w 263"/>
                <a:gd name="T63" fmla="*/ 0 h 135"/>
                <a:gd name="T64" fmla="*/ 0 w 263"/>
                <a:gd name="T65" fmla="*/ 0 h 135"/>
                <a:gd name="T66" fmla="*/ 0 w 263"/>
                <a:gd name="T67" fmla="*/ 0 h 135"/>
                <a:gd name="T68" fmla="*/ 0 w 263"/>
                <a:gd name="T69" fmla="*/ 0 h 135"/>
                <a:gd name="T70" fmla="*/ 0 w 263"/>
                <a:gd name="T71" fmla="*/ 0 h 135"/>
                <a:gd name="T72" fmla="*/ 0 w 263"/>
                <a:gd name="T73" fmla="*/ 0 h 135"/>
                <a:gd name="T74" fmla="*/ 0 w 263"/>
                <a:gd name="T75" fmla="*/ 0 h 135"/>
                <a:gd name="T76" fmla="*/ 0 w 263"/>
                <a:gd name="T77" fmla="*/ 0 h 135"/>
                <a:gd name="T78" fmla="*/ 0 w 263"/>
                <a:gd name="T79" fmla="*/ 0 h 135"/>
                <a:gd name="T80" fmla="*/ 0 w 263"/>
                <a:gd name="T81" fmla="*/ 0 h 135"/>
                <a:gd name="T82" fmla="*/ 0 w 263"/>
                <a:gd name="T83" fmla="*/ 0 h 135"/>
                <a:gd name="T84" fmla="*/ 0 w 263"/>
                <a:gd name="T85" fmla="*/ 0 h 135"/>
                <a:gd name="T86" fmla="*/ 0 w 263"/>
                <a:gd name="T87" fmla="*/ 0 h 135"/>
                <a:gd name="T88" fmla="*/ 0 w 263"/>
                <a:gd name="T89" fmla="*/ 0 h 135"/>
                <a:gd name="T90" fmla="*/ 0 w 263"/>
                <a:gd name="T91" fmla="*/ 0 h 135"/>
                <a:gd name="T92" fmla="*/ 0 w 263"/>
                <a:gd name="T93" fmla="*/ 0 h 135"/>
                <a:gd name="T94" fmla="*/ 0 w 263"/>
                <a:gd name="T95" fmla="*/ 0 h 135"/>
                <a:gd name="T96" fmla="*/ 0 w 263"/>
                <a:gd name="T97" fmla="*/ 0 h 135"/>
                <a:gd name="T98" fmla="*/ 0 w 263"/>
                <a:gd name="T99" fmla="*/ 0 h 135"/>
                <a:gd name="T100" fmla="*/ 0 w 263"/>
                <a:gd name="T101" fmla="*/ 0 h 135"/>
                <a:gd name="T102" fmla="*/ 0 w 263"/>
                <a:gd name="T103" fmla="*/ 0 h 13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63"/>
                <a:gd name="T157" fmla="*/ 0 h 135"/>
                <a:gd name="T158" fmla="*/ 263 w 263"/>
                <a:gd name="T159" fmla="*/ 135 h 13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63" h="135">
                  <a:moveTo>
                    <a:pt x="37" y="3"/>
                  </a:moveTo>
                  <a:lnTo>
                    <a:pt x="39" y="3"/>
                  </a:lnTo>
                  <a:lnTo>
                    <a:pt x="44" y="3"/>
                  </a:lnTo>
                  <a:lnTo>
                    <a:pt x="46" y="3"/>
                  </a:lnTo>
                  <a:lnTo>
                    <a:pt x="48" y="3"/>
                  </a:lnTo>
                  <a:lnTo>
                    <a:pt x="51" y="3"/>
                  </a:lnTo>
                  <a:lnTo>
                    <a:pt x="54" y="3"/>
                  </a:lnTo>
                  <a:lnTo>
                    <a:pt x="58" y="3"/>
                  </a:lnTo>
                  <a:lnTo>
                    <a:pt x="60" y="3"/>
                  </a:lnTo>
                  <a:lnTo>
                    <a:pt x="64" y="3"/>
                  </a:lnTo>
                  <a:lnTo>
                    <a:pt x="67" y="3"/>
                  </a:lnTo>
                  <a:lnTo>
                    <a:pt x="70" y="3"/>
                  </a:lnTo>
                  <a:lnTo>
                    <a:pt x="73" y="3"/>
                  </a:lnTo>
                  <a:lnTo>
                    <a:pt x="77" y="3"/>
                  </a:lnTo>
                  <a:lnTo>
                    <a:pt x="80" y="3"/>
                  </a:lnTo>
                  <a:lnTo>
                    <a:pt x="84" y="3"/>
                  </a:lnTo>
                  <a:lnTo>
                    <a:pt x="89" y="3"/>
                  </a:lnTo>
                  <a:lnTo>
                    <a:pt x="92" y="3"/>
                  </a:lnTo>
                  <a:lnTo>
                    <a:pt x="96" y="3"/>
                  </a:lnTo>
                  <a:lnTo>
                    <a:pt x="99" y="1"/>
                  </a:lnTo>
                  <a:lnTo>
                    <a:pt x="104" y="1"/>
                  </a:lnTo>
                  <a:lnTo>
                    <a:pt x="108" y="1"/>
                  </a:lnTo>
                  <a:lnTo>
                    <a:pt x="112" y="1"/>
                  </a:lnTo>
                  <a:lnTo>
                    <a:pt x="116" y="1"/>
                  </a:lnTo>
                  <a:lnTo>
                    <a:pt x="121" y="1"/>
                  </a:lnTo>
                  <a:lnTo>
                    <a:pt x="124" y="1"/>
                  </a:lnTo>
                  <a:lnTo>
                    <a:pt x="129" y="1"/>
                  </a:lnTo>
                  <a:lnTo>
                    <a:pt x="132" y="1"/>
                  </a:lnTo>
                  <a:lnTo>
                    <a:pt x="136" y="1"/>
                  </a:lnTo>
                  <a:lnTo>
                    <a:pt x="141" y="1"/>
                  </a:lnTo>
                  <a:lnTo>
                    <a:pt x="145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4" y="0"/>
                  </a:lnTo>
                  <a:lnTo>
                    <a:pt x="169" y="0"/>
                  </a:lnTo>
                  <a:lnTo>
                    <a:pt x="173" y="0"/>
                  </a:lnTo>
                  <a:lnTo>
                    <a:pt x="177" y="0"/>
                  </a:lnTo>
                  <a:lnTo>
                    <a:pt x="181" y="0"/>
                  </a:lnTo>
                  <a:lnTo>
                    <a:pt x="184" y="0"/>
                  </a:lnTo>
                  <a:lnTo>
                    <a:pt x="187" y="0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7" y="0"/>
                  </a:lnTo>
                  <a:lnTo>
                    <a:pt x="201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09" y="0"/>
                  </a:lnTo>
                  <a:lnTo>
                    <a:pt x="212" y="0"/>
                  </a:lnTo>
                  <a:lnTo>
                    <a:pt x="215" y="0"/>
                  </a:lnTo>
                  <a:lnTo>
                    <a:pt x="218" y="0"/>
                  </a:lnTo>
                  <a:lnTo>
                    <a:pt x="220" y="0"/>
                  </a:lnTo>
                  <a:lnTo>
                    <a:pt x="222" y="0"/>
                  </a:lnTo>
                  <a:lnTo>
                    <a:pt x="225" y="0"/>
                  </a:lnTo>
                  <a:lnTo>
                    <a:pt x="228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3"/>
                  </a:lnTo>
                  <a:lnTo>
                    <a:pt x="235" y="4"/>
                  </a:lnTo>
                  <a:lnTo>
                    <a:pt x="236" y="5"/>
                  </a:lnTo>
                  <a:lnTo>
                    <a:pt x="239" y="6"/>
                  </a:lnTo>
                  <a:lnTo>
                    <a:pt x="240" y="10"/>
                  </a:lnTo>
                  <a:lnTo>
                    <a:pt x="241" y="12"/>
                  </a:lnTo>
                  <a:lnTo>
                    <a:pt x="242" y="17"/>
                  </a:lnTo>
                  <a:lnTo>
                    <a:pt x="244" y="19"/>
                  </a:lnTo>
                  <a:lnTo>
                    <a:pt x="246" y="25"/>
                  </a:lnTo>
                  <a:lnTo>
                    <a:pt x="247" y="29"/>
                  </a:lnTo>
                  <a:lnTo>
                    <a:pt x="248" y="33"/>
                  </a:lnTo>
                  <a:lnTo>
                    <a:pt x="248" y="36"/>
                  </a:lnTo>
                  <a:lnTo>
                    <a:pt x="250" y="39"/>
                  </a:lnTo>
                  <a:lnTo>
                    <a:pt x="251" y="42"/>
                  </a:lnTo>
                  <a:lnTo>
                    <a:pt x="251" y="44"/>
                  </a:lnTo>
                  <a:lnTo>
                    <a:pt x="252" y="48"/>
                  </a:lnTo>
                  <a:lnTo>
                    <a:pt x="253" y="49"/>
                  </a:lnTo>
                  <a:lnTo>
                    <a:pt x="253" y="51"/>
                  </a:lnTo>
                  <a:lnTo>
                    <a:pt x="254" y="56"/>
                  </a:lnTo>
                  <a:lnTo>
                    <a:pt x="254" y="58"/>
                  </a:lnTo>
                  <a:lnTo>
                    <a:pt x="255" y="61"/>
                  </a:lnTo>
                  <a:lnTo>
                    <a:pt x="257" y="63"/>
                  </a:lnTo>
                  <a:lnTo>
                    <a:pt x="257" y="66"/>
                  </a:lnTo>
                  <a:lnTo>
                    <a:pt x="257" y="70"/>
                  </a:lnTo>
                  <a:lnTo>
                    <a:pt x="258" y="71"/>
                  </a:lnTo>
                  <a:lnTo>
                    <a:pt x="258" y="74"/>
                  </a:lnTo>
                  <a:lnTo>
                    <a:pt x="259" y="77"/>
                  </a:lnTo>
                  <a:lnTo>
                    <a:pt x="259" y="79"/>
                  </a:lnTo>
                  <a:lnTo>
                    <a:pt x="260" y="82"/>
                  </a:lnTo>
                  <a:lnTo>
                    <a:pt x="260" y="85"/>
                  </a:lnTo>
                  <a:lnTo>
                    <a:pt x="261" y="88"/>
                  </a:lnTo>
                  <a:lnTo>
                    <a:pt x="261" y="90"/>
                  </a:lnTo>
                  <a:lnTo>
                    <a:pt x="261" y="92"/>
                  </a:lnTo>
                  <a:lnTo>
                    <a:pt x="261" y="95"/>
                  </a:lnTo>
                  <a:lnTo>
                    <a:pt x="263" y="98"/>
                  </a:lnTo>
                  <a:lnTo>
                    <a:pt x="263" y="103"/>
                  </a:lnTo>
                  <a:lnTo>
                    <a:pt x="263" y="108"/>
                  </a:lnTo>
                  <a:lnTo>
                    <a:pt x="263" y="111"/>
                  </a:lnTo>
                  <a:lnTo>
                    <a:pt x="261" y="115"/>
                  </a:lnTo>
                  <a:lnTo>
                    <a:pt x="261" y="118"/>
                  </a:lnTo>
                  <a:lnTo>
                    <a:pt x="260" y="122"/>
                  </a:lnTo>
                  <a:lnTo>
                    <a:pt x="259" y="124"/>
                  </a:lnTo>
                  <a:lnTo>
                    <a:pt x="257" y="126"/>
                  </a:lnTo>
                  <a:lnTo>
                    <a:pt x="255" y="127"/>
                  </a:lnTo>
                  <a:lnTo>
                    <a:pt x="253" y="128"/>
                  </a:lnTo>
                  <a:lnTo>
                    <a:pt x="250" y="128"/>
                  </a:lnTo>
                  <a:lnTo>
                    <a:pt x="246" y="129"/>
                  </a:lnTo>
                  <a:lnTo>
                    <a:pt x="244" y="129"/>
                  </a:lnTo>
                  <a:lnTo>
                    <a:pt x="241" y="130"/>
                  </a:lnTo>
                  <a:lnTo>
                    <a:pt x="238" y="130"/>
                  </a:lnTo>
                  <a:lnTo>
                    <a:pt x="234" y="130"/>
                  </a:lnTo>
                  <a:lnTo>
                    <a:pt x="232" y="130"/>
                  </a:lnTo>
                  <a:lnTo>
                    <a:pt x="228" y="131"/>
                  </a:lnTo>
                  <a:lnTo>
                    <a:pt x="225" y="131"/>
                  </a:lnTo>
                  <a:lnTo>
                    <a:pt x="221" y="131"/>
                  </a:lnTo>
                  <a:lnTo>
                    <a:pt x="216" y="131"/>
                  </a:lnTo>
                  <a:lnTo>
                    <a:pt x="212" y="131"/>
                  </a:lnTo>
                  <a:lnTo>
                    <a:pt x="208" y="133"/>
                  </a:lnTo>
                  <a:lnTo>
                    <a:pt x="203" y="133"/>
                  </a:lnTo>
                  <a:lnTo>
                    <a:pt x="200" y="133"/>
                  </a:lnTo>
                  <a:lnTo>
                    <a:pt x="195" y="133"/>
                  </a:lnTo>
                  <a:lnTo>
                    <a:pt x="190" y="133"/>
                  </a:lnTo>
                  <a:lnTo>
                    <a:pt x="186" y="133"/>
                  </a:lnTo>
                  <a:lnTo>
                    <a:pt x="181" y="133"/>
                  </a:lnTo>
                  <a:lnTo>
                    <a:pt x="176" y="134"/>
                  </a:lnTo>
                  <a:lnTo>
                    <a:pt x="170" y="134"/>
                  </a:lnTo>
                  <a:lnTo>
                    <a:pt x="166" y="134"/>
                  </a:lnTo>
                  <a:lnTo>
                    <a:pt x="160" y="134"/>
                  </a:lnTo>
                  <a:lnTo>
                    <a:pt x="155" y="134"/>
                  </a:lnTo>
                  <a:lnTo>
                    <a:pt x="149" y="134"/>
                  </a:lnTo>
                  <a:lnTo>
                    <a:pt x="144" y="134"/>
                  </a:lnTo>
                  <a:lnTo>
                    <a:pt x="138" y="134"/>
                  </a:lnTo>
                  <a:lnTo>
                    <a:pt x="132" y="135"/>
                  </a:lnTo>
                  <a:lnTo>
                    <a:pt x="128" y="135"/>
                  </a:lnTo>
                  <a:lnTo>
                    <a:pt x="123" y="135"/>
                  </a:lnTo>
                  <a:lnTo>
                    <a:pt x="116" y="135"/>
                  </a:lnTo>
                  <a:lnTo>
                    <a:pt x="112" y="135"/>
                  </a:lnTo>
                  <a:lnTo>
                    <a:pt x="105" y="135"/>
                  </a:lnTo>
                  <a:lnTo>
                    <a:pt x="100" y="135"/>
                  </a:lnTo>
                  <a:lnTo>
                    <a:pt x="96" y="135"/>
                  </a:lnTo>
                  <a:lnTo>
                    <a:pt x="90" y="135"/>
                  </a:lnTo>
                  <a:lnTo>
                    <a:pt x="84" y="135"/>
                  </a:lnTo>
                  <a:lnTo>
                    <a:pt x="80" y="135"/>
                  </a:lnTo>
                  <a:lnTo>
                    <a:pt x="74" y="135"/>
                  </a:lnTo>
                  <a:lnTo>
                    <a:pt x="70" y="135"/>
                  </a:lnTo>
                  <a:lnTo>
                    <a:pt x="65" y="135"/>
                  </a:lnTo>
                  <a:lnTo>
                    <a:pt x="60" y="135"/>
                  </a:lnTo>
                  <a:lnTo>
                    <a:pt x="56" y="135"/>
                  </a:lnTo>
                  <a:lnTo>
                    <a:pt x="51" y="135"/>
                  </a:lnTo>
                  <a:lnTo>
                    <a:pt x="47" y="135"/>
                  </a:lnTo>
                  <a:lnTo>
                    <a:pt x="44" y="135"/>
                  </a:lnTo>
                  <a:lnTo>
                    <a:pt x="39" y="134"/>
                  </a:lnTo>
                  <a:lnTo>
                    <a:pt x="35" y="134"/>
                  </a:lnTo>
                  <a:lnTo>
                    <a:pt x="31" y="134"/>
                  </a:lnTo>
                  <a:lnTo>
                    <a:pt x="27" y="134"/>
                  </a:lnTo>
                  <a:lnTo>
                    <a:pt x="25" y="133"/>
                  </a:lnTo>
                  <a:lnTo>
                    <a:pt x="20" y="133"/>
                  </a:lnTo>
                  <a:lnTo>
                    <a:pt x="18" y="133"/>
                  </a:lnTo>
                  <a:lnTo>
                    <a:pt x="15" y="133"/>
                  </a:lnTo>
                  <a:lnTo>
                    <a:pt x="13" y="131"/>
                  </a:lnTo>
                  <a:lnTo>
                    <a:pt x="11" y="131"/>
                  </a:lnTo>
                  <a:lnTo>
                    <a:pt x="8" y="131"/>
                  </a:lnTo>
                  <a:lnTo>
                    <a:pt x="7" y="131"/>
                  </a:lnTo>
                  <a:lnTo>
                    <a:pt x="4" y="130"/>
                  </a:lnTo>
                  <a:lnTo>
                    <a:pt x="2" y="128"/>
                  </a:lnTo>
                  <a:lnTo>
                    <a:pt x="1" y="127"/>
                  </a:lnTo>
                  <a:lnTo>
                    <a:pt x="0" y="124"/>
                  </a:lnTo>
                  <a:lnTo>
                    <a:pt x="0" y="122"/>
                  </a:lnTo>
                  <a:lnTo>
                    <a:pt x="0" y="120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8"/>
                  </a:lnTo>
                  <a:lnTo>
                    <a:pt x="2" y="103"/>
                  </a:lnTo>
                  <a:lnTo>
                    <a:pt x="2" y="101"/>
                  </a:lnTo>
                  <a:lnTo>
                    <a:pt x="2" y="97"/>
                  </a:lnTo>
                  <a:lnTo>
                    <a:pt x="4" y="95"/>
                  </a:lnTo>
                  <a:lnTo>
                    <a:pt x="4" y="92"/>
                  </a:lnTo>
                  <a:lnTo>
                    <a:pt x="5" y="90"/>
                  </a:lnTo>
                  <a:lnTo>
                    <a:pt x="5" y="88"/>
                  </a:lnTo>
                  <a:lnTo>
                    <a:pt x="6" y="85"/>
                  </a:lnTo>
                  <a:lnTo>
                    <a:pt x="6" y="82"/>
                  </a:lnTo>
                  <a:lnTo>
                    <a:pt x="7" y="79"/>
                  </a:lnTo>
                  <a:lnTo>
                    <a:pt x="8" y="77"/>
                  </a:lnTo>
                  <a:lnTo>
                    <a:pt x="8" y="74"/>
                  </a:lnTo>
                  <a:lnTo>
                    <a:pt x="9" y="71"/>
                  </a:lnTo>
                  <a:lnTo>
                    <a:pt x="11" y="68"/>
                  </a:lnTo>
                  <a:lnTo>
                    <a:pt x="12" y="65"/>
                  </a:lnTo>
                  <a:lnTo>
                    <a:pt x="13" y="63"/>
                  </a:lnTo>
                  <a:lnTo>
                    <a:pt x="14" y="61"/>
                  </a:lnTo>
                  <a:lnTo>
                    <a:pt x="14" y="57"/>
                  </a:lnTo>
                  <a:lnTo>
                    <a:pt x="15" y="55"/>
                  </a:lnTo>
                  <a:lnTo>
                    <a:pt x="17" y="51"/>
                  </a:lnTo>
                  <a:lnTo>
                    <a:pt x="18" y="49"/>
                  </a:lnTo>
                  <a:lnTo>
                    <a:pt x="18" y="46"/>
                  </a:lnTo>
                  <a:lnTo>
                    <a:pt x="19" y="44"/>
                  </a:lnTo>
                  <a:lnTo>
                    <a:pt x="20" y="40"/>
                  </a:lnTo>
                  <a:lnTo>
                    <a:pt x="21" y="38"/>
                  </a:lnTo>
                  <a:lnTo>
                    <a:pt x="22" y="36"/>
                  </a:lnTo>
                  <a:lnTo>
                    <a:pt x="22" y="33"/>
                  </a:lnTo>
                  <a:lnTo>
                    <a:pt x="25" y="31"/>
                  </a:lnTo>
                  <a:lnTo>
                    <a:pt x="25" y="29"/>
                  </a:lnTo>
                  <a:lnTo>
                    <a:pt x="27" y="25"/>
                  </a:lnTo>
                  <a:lnTo>
                    <a:pt x="28" y="20"/>
                  </a:lnTo>
                  <a:lnTo>
                    <a:pt x="30" y="16"/>
                  </a:lnTo>
                  <a:lnTo>
                    <a:pt x="31" y="12"/>
                  </a:lnTo>
                  <a:lnTo>
                    <a:pt x="33" y="10"/>
                  </a:lnTo>
                  <a:lnTo>
                    <a:pt x="34" y="7"/>
                  </a:lnTo>
                  <a:lnTo>
                    <a:pt x="35" y="4"/>
                  </a:lnTo>
                  <a:lnTo>
                    <a:pt x="37" y="3"/>
                  </a:lnTo>
                  <a:close/>
                </a:path>
              </a:pathLst>
            </a:custGeom>
            <a:solidFill>
              <a:srgbClr val="438D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9" name="Freeform 43"/>
            <p:cNvSpPr>
              <a:spLocks/>
            </p:cNvSpPr>
            <p:nvPr/>
          </p:nvSpPr>
          <p:spPr bwMode="auto">
            <a:xfrm>
              <a:off x="4914" y="1389"/>
              <a:ext cx="26" cy="29"/>
            </a:xfrm>
            <a:custGeom>
              <a:avLst/>
              <a:gdLst>
                <a:gd name="T0" fmla="*/ 0 w 53"/>
                <a:gd name="T1" fmla="*/ 1 h 58"/>
                <a:gd name="T2" fmla="*/ 0 w 53"/>
                <a:gd name="T3" fmla="*/ 1 h 58"/>
                <a:gd name="T4" fmla="*/ 0 w 53"/>
                <a:gd name="T5" fmla="*/ 1 h 58"/>
                <a:gd name="T6" fmla="*/ 0 w 53"/>
                <a:gd name="T7" fmla="*/ 0 h 58"/>
                <a:gd name="T8" fmla="*/ 0 w 53"/>
                <a:gd name="T9" fmla="*/ 1 h 58"/>
                <a:gd name="T10" fmla="*/ 0 w 53"/>
                <a:gd name="T11" fmla="*/ 1 h 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58"/>
                <a:gd name="T20" fmla="*/ 53 w 53"/>
                <a:gd name="T21" fmla="*/ 58 h 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58">
                  <a:moveTo>
                    <a:pt x="1" y="2"/>
                  </a:moveTo>
                  <a:lnTo>
                    <a:pt x="0" y="58"/>
                  </a:lnTo>
                  <a:lnTo>
                    <a:pt x="53" y="56"/>
                  </a:lnTo>
                  <a:lnTo>
                    <a:pt x="5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438D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0" name="Freeform 44"/>
            <p:cNvSpPr>
              <a:spLocks/>
            </p:cNvSpPr>
            <p:nvPr/>
          </p:nvSpPr>
          <p:spPr bwMode="auto">
            <a:xfrm>
              <a:off x="5034" y="1340"/>
              <a:ext cx="61" cy="58"/>
            </a:xfrm>
            <a:custGeom>
              <a:avLst/>
              <a:gdLst>
                <a:gd name="T0" fmla="*/ 1 w 122"/>
                <a:gd name="T1" fmla="*/ 1 h 116"/>
                <a:gd name="T2" fmla="*/ 1 w 122"/>
                <a:gd name="T3" fmla="*/ 1 h 116"/>
                <a:gd name="T4" fmla="*/ 1 w 122"/>
                <a:gd name="T5" fmla="*/ 1 h 116"/>
                <a:gd name="T6" fmla="*/ 1 w 122"/>
                <a:gd name="T7" fmla="*/ 1 h 116"/>
                <a:gd name="T8" fmla="*/ 1 w 122"/>
                <a:gd name="T9" fmla="*/ 1 h 116"/>
                <a:gd name="T10" fmla="*/ 1 w 122"/>
                <a:gd name="T11" fmla="*/ 1 h 116"/>
                <a:gd name="T12" fmla="*/ 1 w 122"/>
                <a:gd name="T13" fmla="*/ 1 h 116"/>
                <a:gd name="T14" fmla="*/ 1 w 122"/>
                <a:gd name="T15" fmla="*/ 1 h 116"/>
                <a:gd name="T16" fmla="*/ 1 w 122"/>
                <a:gd name="T17" fmla="*/ 1 h 116"/>
                <a:gd name="T18" fmla="*/ 0 w 122"/>
                <a:gd name="T19" fmla="*/ 1 h 116"/>
                <a:gd name="T20" fmla="*/ 0 w 122"/>
                <a:gd name="T21" fmla="*/ 1 h 116"/>
                <a:gd name="T22" fmla="*/ 1 w 122"/>
                <a:gd name="T23" fmla="*/ 1 h 116"/>
                <a:gd name="T24" fmla="*/ 1 w 122"/>
                <a:gd name="T25" fmla="*/ 1 h 116"/>
                <a:gd name="T26" fmla="*/ 1 w 122"/>
                <a:gd name="T27" fmla="*/ 1 h 116"/>
                <a:gd name="T28" fmla="*/ 1 w 122"/>
                <a:gd name="T29" fmla="*/ 1 h 116"/>
                <a:gd name="T30" fmla="*/ 1 w 122"/>
                <a:gd name="T31" fmla="*/ 1 h 116"/>
                <a:gd name="T32" fmla="*/ 1 w 122"/>
                <a:gd name="T33" fmla="*/ 1 h 116"/>
                <a:gd name="T34" fmla="*/ 1 w 122"/>
                <a:gd name="T35" fmla="*/ 1 h 116"/>
                <a:gd name="T36" fmla="*/ 1 w 122"/>
                <a:gd name="T37" fmla="*/ 1 h 116"/>
                <a:gd name="T38" fmla="*/ 1 w 122"/>
                <a:gd name="T39" fmla="*/ 1 h 116"/>
                <a:gd name="T40" fmla="*/ 1 w 122"/>
                <a:gd name="T41" fmla="*/ 0 h 116"/>
                <a:gd name="T42" fmla="*/ 1 w 122"/>
                <a:gd name="T43" fmla="*/ 0 h 116"/>
                <a:gd name="T44" fmla="*/ 1 w 122"/>
                <a:gd name="T45" fmla="*/ 0 h 116"/>
                <a:gd name="T46" fmla="*/ 1 w 122"/>
                <a:gd name="T47" fmla="*/ 1 h 116"/>
                <a:gd name="T48" fmla="*/ 1 w 122"/>
                <a:gd name="T49" fmla="*/ 1 h 116"/>
                <a:gd name="T50" fmla="*/ 1 w 122"/>
                <a:gd name="T51" fmla="*/ 1 h 116"/>
                <a:gd name="T52" fmla="*/ 1 w 122"/>
                <a:gd name="T53" fmla="*/ 1 h 116"/>
                <a:gd name="T54" fmla="*/ 1 w 122"/>
                <a:gd name="T55" fmla="*/ 1 h 116"/>
                <a:gd name="T56" fmla="*/ 1 w 122"/>
                <a:gd name="T57" fmla="*/ 1 h 116"/>
                <a:gd name="T58" fmla="*/ 1 w 122"/>
                <a:gd name="T59" fmla="*/ 1 h 116"/>
                <a:gd name="T60" fmla="*/ 1 w 122"/>
                <a:gd name="T61" fmla="*/ 1 h 116"/>
                <a:gd name="T62" fmla="*/ 1 w 122"/>
                <a:gd name="T63" fmla="*/ 1 h 116"/>
                <a:gd name="T64" fmla="*/ 1 w 122"/>
                <a:gd name="T65" fmla="*/ 1 h 116"/>
                <a:gd name="T66" fmla="*/ 1 w 122"/>
                <a:gd name="T67" fmla="*/ 1 h 116"/>
                <a:gd name="T68" fmla="*/ 1 w 122"/>
                <a:gd name="T69" fmla="*/ 1 h 116"/>
                <a:gd name="T70" fmla="*/ 1 w 122"/>
                <a:gd name="T71" fmla="*/ 1 h 116"/>
                <a:gd name="T72" fmla="*/ 1 w 122"/>
                <a:gd name="T73" fmla="*/ 1 h 116"/>
                <a:gd name="T74" fmla="*/ 1 w 122"/>
                <a:gd name="T75" fmla="*/ 1 h 116"/>
                <a:gd name="T76" fmla="*/ 1 w 122"/>
                <a:gd name="T77" fmla="*/ 1 h 116"/>
                <a:gd name="T78" fmla="*/ 1 w 122"/>
                <a:gd name="T79" fmla="*/ 1 h 116"/>
                <a:gd name="T80" fmla="*/ 1 w 122"/>
                <a:gd name="T81" fmla="*/ 1 h 116"/>
                <a:gd name="T82" fmla="*/ 1 w 122"/>
                <a:gd name="T83" fmla="*/ 1 h 116"/>
                <a:gd name="T84" fmla="*/ 1 w 122"/>
                <a:gd name="T85" fmla="*/ 1 h 116"/>
                <a:gd name="T86" fmla="*/ 1 w 122"/>
                <a:gd name="T87" fmla="*/ 1 h 116"/>
                <a:gd name="T88" fmla="*/ 1 w 122"/>
                <a:gd name="T89" fmla="*/ 1 h 116"/>
                <a:gd name="T90" fmla="*/ 1 w 122"/>
                <a:gd name="T91" fmla="*/ 1 h 116"/>
                <a:gd name="T92" fmla="*/ 1 w 122"/>
                <a:gd name="T93" fmla="*/ 1 h 116"/>
                <a:gd name="T94" fmla="*/ 1 w 122"/>
                <a:gd name="T95" fmla="*/ 1 h 116"/>
                <a:gd name="T96" fmla="*/ 1 w 122"/>
                <a:gd name="T97" fmla="*/ 1 h 116"/>
                <a:gd name="T98" fmla="*/ 1 w 122"/>
                <a:gd name="T99" fmla="*/ 1 h 116"/>
                <a:gd name="T100" fmla="*/ 1 w 122"/>
                <a:gd name="T101" fmla="*/ 1 h 116"/>
                <a:gd name="T102" fmla="*/ 1 w 122"/>
                <a:gd name="T103" fmla="*/ 1 h 116"/>
                <a:gd name="T104" fmla="*/ 1 w 122"/>
                <a:gd name="T105" fmla="*/ 1 h 116"/>
                <a:gd name="T106" fmla="*/ 1 w 122"/>
                <a:gd name="T107" fmla="*/ 1 h 116"/>
                <a:gd name="T108" fmla="*/ 1 w 122"/>
                <a:gd name="T109" fmla="*/ 1 h 116"/>
                <a:gd name="T110" fmla="*/ 1 w 122"/>
                <a:gd name="T111" fmla="*/ 1 h 116"/>
                <a:gd name="T112" fmla="*/ 1 w 122"/>
                <a:gd name="T113" fmla="*/ 1 h 1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2"/>
                <a:gd name="T172" fmla="*/ 0 h 116"/>
                <a:gd name="T173" fmla="*/ 122 w 122"/>
                <a:gd name="T174" fmla="*/ 116 h 11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2" h="116">
                  <a:moveTo>
                    <a:pt x="43" y="116"/>
                  </a:moveTo>
                  <a:lnTo>
                    <a:pt x="38" y="113"/>
                  </a:lnTo>
                  <a:lnTo>
                    <a:pt x="35" y="110"/>
                  </a:lnTo>
                  <a:lnTo>
                    <a:pt x="29" y="108"/>
                  </a:lnTo>
                  <a:lnTo>
                    <a:pt x="25" y="104"/>
                  </a:lnTo>
                  <a:lnTo>
                    <a:pt x="22" y="102"/>
                  </a:lnTo>
                  <a:lnTo>
                    <a:pt x="19" y="100"/>
                  </a:lnTo>
                  <a:lnTo>
                    <a:pt x="18" y="97"/>
                  </a:lnTo>
                  <a:lnTo>
                    <a:pt x="16" y="95"/>
                  </a:lnTo>
                  <a:lnTo>
                    <a:pt x="13" y="93"/>
                  </a:lnTo>
                  <a:lnTo>
                    <a:pt x="11" y="90"/>
                  </a:lnTo>
                  <a:lnTo>
                    <a:pt x="10" y="88"/>
                  </a:lnTo>
                  <a:lnTo>
                    <a:pt x="8" y="85"/>
                  </a:lnTo>
                  <a:lnTo>
                    <a:pt x="6" y="83"/>
                  </a:lnTo>
                  <a:lnTo>
                    <a:pt x="5" y="80"/>
                  </a:lnTo>
                  <a:lnTo>
                    <a:pt x="4" y="76"/>
                  </a:lnTo>
                  <a:lnTo>
                    <a:pt x="3" y="74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4"/>
                  </a:lnTo>
                  <a:lnTo>
                    <a:pt x="0" y="61"/>
                  </a:lnTo>
                  <a:lnTo>
                    <a:pt x="0" y="56"/>
                  </a:lnTo>
                  <a:lnTo>
                    <a:pt x="2" y="54"/>
                  </a:lnTo>
                  <a:lnTo>
                    <a:pt x="3" y="49"/>
                  </a:lnTo>
                  <a:lnTo>
                    <a:pt x="3" y="45"/>
                  </a:lnTo>
                  <a:lnTo>
                    <a:pt x="4" y="42"/>
                  </a:lnTo>
                  <a:lnTo>
                    <a:pt x="6" y="38"/>
                  </a:lnTo>
                  <a:lnTo>
                    <a:pt x="8" y="33"/>
                  </a:lnTo>
                  <a:lnTo>
                    <a:pt x="11" y="30"/>
                  </a:lnTo>
                  <a:lnTo>
                    <a:pt x="13" y="25"/>
                  </a:lnTo>
                  <a:lnTo>
                    <a:pt x="16" y="22"/>
                  </a:lnTo>
                  <a:lnTo>
                    <a:pt x="19" y="18"/>
                  </a:lnTo>
                  <a:lnTo>
                    <a:pt x="22" y="14"/>
                  </a:lnTo>
                  <a:lnTo>
                    <a:pt x="24" y="11"/>
                  </a:lnTo>
                  <a:lnTo>
                    <a:pt x="28" y="10"/>
                  </a:lnTo>
                  <a:lnTo>
                    <a:pt x="31" y="7"/>
                  </a:lnTo>
                  <a:lnTo>
                    <a:pt x="36" y="5"/>
                  </a:lnTo>
                  <a:lnTo>
                    <a:pt x="38" y="4"/>
                  </a:lnTo>
                  <a:lnTo>
                    <a:pt x="42" y="3"/>
                  </a:lnTo>
                  <a:lnTo>
                    <a:pt x="45" y="1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1" y="0"/>
                  </a:lnTo>
                  <a:lnTo>
                    <a:pt x="74" y="1"/>
                  </a:lnTo>
                  <a:lnTo>
                    <a:pt x="78" y="3"/>
                  </a:lnTo>
                  <a:lnTo>
                    <a:pt x="81" y="3"/>
                  </a:lnTo>
                  <a:lnTo>
                    <a:pt x="84" y="4"/>
                  </a:lnTo>
                  <a:lnTo>
                    <a:pt x="87" y="6"/>
                  </a:lnTo>
                  <a:lnTo>
                    <a:pt x="90" y="9"/>
                  </a:lnTo>
                  <a:lnTo>
                    <a:pt x="93" y="10"/>
                  </a:lnTo>
                  <a:lnTo>
                    <a:pt x="96" y="11"/>
                  </a:lnTo>
                  <a:lnTo>
                    <a:pt x="100" y="12"/>
                  </a:lnTo>
                  <a:lnTo>
                    <a:pt x="102" y="16"/>
                  </a:lnTo>
                  <a:lnTo>
                    <a:pt x="104" y="17"/>
                  </a:lnTo>
                  <a:lnTo>
                    <a:pt x="106" y="19"/>
                  </a:lnTo>
                  <a:lnTo>
                    <a:pt x="108" y="22"/>
                  </a:lnTo>
                  <a:lnTo>
                    <a:pt x="110" y="24"/>
                  </a:lnTo>
                  <a:lnTo>
                    <a:pt x="112" y="26"/>
                  </a:lnTo>
                  <a:lnTo>
                    <a:pt x="113" y="29"/>
                  </a:lnTo>
                  <a:lnTo>
                    <a:pt x="114" y="31"/>
                  </a:lnTo>
                  <a:lnTo>
                    <a:pt x="115" y="33"/>
                  </a:lnTo>
                  <a:lnTo>
                    <a:pt x="116" y="36"/>
                  </a:lnTo>
                  <a:lnTo>
                    <a:pt x="117" y="39"/>
                  </a:lnTo>
                  <a:lnTo>
                    <a:pt x="119" y="42"/>
                  </a:lnTo>
                  <a:lnTo>
                    <a:pt x="121" y="44"/>
                  </a:lnTo>
                  <a:lnTo>
                    <a:pt x="121" y="46"/>
                  </a:lnTo>
                  <a:lnTo>
                    <a:pt x="121" y="49"/>
                  </a:lnTo>
                  <a:lnTo>
                    <a:pt x="121" y="52"/>
                  </a:lnTo>
                  <a:lnTo>
                    <a:pt x="122" y="55"/>
                  </a:lnTo>
                  <a:lnTo>
                    <a:pt x="122" y="57"/>
                  </a:lnTo>
                  <a:lnTo>
                    <a:pt x="122" y="59"/>
                  </a:lnTo>
                  <a:lnTo>
                    <a:pt x="122" y="63"/>
                  </a:lnTo>
                  <a:lnTo>
                    <a:pt x="122" y="65"/>
                  </a:lnTo>
                  <a:lnTo>
                    <a:pt x="122" y="68"/>
                  </a:lnTo>
                  <a:lnTo>
                    <a:pt x="121" y="70"/>
                  </a:lnTo>
                  <a:lnTo>
                    <a:pt x="121" y="72"/>
                  </a:lnTo>
                  <a:lnTo>
                    <a:pt x="121" y="75"/>
                  </a:lnTo>
                  <a:lnTo>
                    <a:pt x="120" y="77"/>
                  </a:lnTo>
                  <a:lnTo>
                    <a:pt x="119" y="80"/>
                  </a:lnTo>
                  <a:lnTo>
                    <a:pt x="117" y="81"/>
                  </a:lnTo>
                  <a:lnTo>
                    <a:pt x="117" y="84"/>
                  </a:lnTo>
                  <a:lnTo>
                    <a:pt x="115" y="88"/>
                  </a:lnTo>
                  <a:lnTo>
                    <a:pt x="113" y="93"/>
                  </a:lnTo>
                  <a:lnTo>
                    <a:pt x="109" y="96"/>
                  </a:lnTo>
                  <a:lnTo>
                    <a:pt x="107" y="100"/>
                  </a:lnTo>
                  <a:lnTo>
                    <a:pt x="102" y="102"/>
                  </a:lnTo>
                  <a:lnTo>
                    <a:pt x="99" y="106"/>
                  </a:lnTo>
                  <a:lnTo>
                    <a:pt x="96" y="107"/>
                  </a:lnTo>
                  <a:lnTo>
                    <a:pt x="94" y="108"/>
                  </a:lnTo>
                  <a:lnTo>
                    <a:pt x="91" y="108"/>
                  </a:lnTo>
                  <a:lnTo>
                    <a:pt x="89" y="109"/>
                  </a:lnTo>
                  <a:lnTo>
                    <a:pt x="86" y="109"/>
                  </a:lnTo>
                  <a:lnTo>
                    <a:pt x="83" y="110"/>
                  </a:lnTo>
                  <a:lnTo>
                    <a:pt x="81" y="111"/>
                  </a:lnTo>
                  <a:lnTo>
                    <a:pt x="78" y="111"/>
                  </a:lnTo>
                  <a:lnTo>
                    <a:pt x="75" y="113"/>
                  </a:lnTo>
                  <a:lnTo>
                    <a:pt x="73" y="113"/>
                  </a:lnTo>
                  <a:lnTo>
                    <a:pt x="70" y="113"/>
                  </a:lnTo>
                  <a:lnTo>
                    <a:pt x="68" y="115"/>
                  </a:lnTo>
                  <a:lnTo>
                    <a:pt x="65" y="115"/>
                  </a:lnTo>
                  <a:lnTo>
                    <a:pt x="63" y="115"/>
                  </a:lnTo>
                  <a:lnTo>
                    <a:pt x="60" y="115"/>
                  </a:lnTo>
                  <a:lnTo>
                    <a:pt x="58" y="116"/>
                  </a:lnTo>
                  <a:lnTo>
                    <a:pt x="54" y="116"/>
                  </a:lnTo>
                  <a:lnTo>
                    <a:pt x="50" y="116"/>
                  </a:lnTo>
                  <a:lnTo>
                    <a:pt x="48" y="116"/>
                  </a:lnTo>
                  <a:lnTo>
                    <a:pt x="45" y="116"/>
                  </a:lnTo>
                  <a:lnTo>
                    <a:pt x="43" y="116"/>
                  </a:lnTo>
                  <a:close/>
                </a:path>
              </a:pathLst>
            </a:custGeom>
            <a:solidFill>
              <a:srgbClr val="438D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1" name="Freeform 45"/>
            <p:cNvSpPr>
              <a:spLocks/>
            </p:cNvSpPr>
            <p:nvPr/>
          </p:nvSpPr>
          <p:spPr bwMode="auto">
            <a:xfrm>
              <a:off x="5053" y="1390"/>
              <a:ext cx="26" cy="29"/>
            </a:xfrm>
            <a:custGeom>
              <a:avLst/>
              <a:gdLst>
                <a:gd name="T0" fmla="*/ 0 w 53"/>
                <a:gd name="T1" fmla="*/ 1 h 58"/>
                <a:gd name="T2" fmla="*/ 0 w 53"/>
                <a:gd name="T3" fmla="*/ 1 h 58"/>
                <a:gd name="T4" fmla="*/ 0 w 53"/>
                <a:gd name="T5" fmla="*/ 1 h 58"/>
                <a:gd name="T6" fmla="*/ 0 w 53"/>
                <a:gd name="T7" fmla="*/ 0 h 58"/>
                <a:gd name="T8" fmla="*/ 0 w 53"/>
                <a:gd name="T9" fmla="*/ 1 h 58"/>
                <a:gd name="T10" fmla="*/ 0 w 53"/>
                <a:gd name="T11" fmla="*/ 1 h 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58"/>
                <a:gd name="T20" fmla="*/ 53 w 53"/>
                <a:gd name="T21" fmla="*/ 58 h 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58">
                  <a:moveTo>
                    <a:pt x="1" y="1"/>
                  </a:moveTo>
                  <a:lnTo>
                    <a:pt x="0" y="58"/>
                  </a:lnTo>
                  <a:lnTo>
                    <a:pt x="53" y="55"/>
                  </a:lnTo>
                  <a:lnTo>
                    <a:pt x="52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438D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2" name="Freeform 46"/>
            <p:cNvSpPr>
              <a:spLocks/>
            </p:cNvSpPr>
            <p:nvPr/>
          </p:nvSpPr>
          <p:spPr bwMode="auto">
            <a:xfrm>
              <a:off x="4896" y="1344"/>
              <a:ext cx="60" cy="54"/>
            </a:xfrm>
            <a:custGeom>
              <a:avLst/>
              <a:gdLst>
                <a:gd name="T0" fmla="*/ 1 w 119"/>
                <a:gd name="T1" fmla="*/ 0 h 109"/>
                <a:gd name="T2" fmla="*/ 1 w 119"/>
                <a:gd name="T3" fmla="*/ 0 h 109"/>
                <a:gd name="T4" fmla="*/ 1 w 119"/>
                <a:gd name="T5" fmla="*/ 0 h 109"/>
                <a:gd name="T6" fmla="*/ 1 w 119"/>
                <a:gd name="T7" fmla="*/ 0 h 109"/>
                <a:gd name="T8" fmla="*/ 1 w 119"/>
                <a:gd name="T9" fmla="*/ 0 h 109"/>
                <a:gd name="T10" fmla="*/ 1 w 119"/>
                <a:gd name="T11" fmla="*/ 0 h 109"/>
                <a:gd name="T12" fmla="*/ 1 w 119"/>
                <a:gd name="T13" fmla="*/ 0 h 109"/>
                <a:gd name="T14" fmla="*/ 1 w 119"/>
                <a:gd name="T15" fmla="*/ 0 h 109"/>
                <a:gd name="T16" fmla="*/ 1 w 119"/>
                <a:gd name="T17" fmla="*/ 0 h 109"/>
                <a:gd name="T18" fmla="*/ 0 w 119"/>
                <a:gd name="T19" fmla="*/ 0 h 109"/>
                <a:gd name="T20" fmla="*/ 0 w 119"/>
                <a:gd name="T21" fmla="*/ 0 h 109"/>
                <a:gd name="T22" fmla="*/ 1 w 119"/>
                <a:gd name="T23" fmla="*/ 0 h 109"/>
                <a:gd name="T24" fmla="*/ 1 w 119"/>
                <a:gd name="T25" fmla="*/ 0 h 109"/>
                <a:gd name="T26" fmla="*/ 1 w 119"/>
                <a:gd name="T27" fmla="*/ 0 h 109"/>
                <a:gd name="T28" fmla="*/ 1 w 119"/>
                <a:gd name="T29" fmla="*/ 0 h 109"/>
                <a:gd name="T30" fmla="*/ 1 w 119"/>
                <a:gd name="T31" fmla="*/ 0 h 109"/>
                <a:gd name="T32" fmla="*/ 1 w 119"/>
                <a:gd name="T33" fmla="*/ 0 h 109"/>
                <a:gd name="T34" fmla="*/ 1 w 119"/>
                <a:gd name="T35" fmla="*/ 0 h 109"/>
                <a:gd name="T36" fmla="*/ 1 w 119"/>
                <a:gd name="T37" fmla="*/ 0 h 109"/>
                <a:gd name="T38" fmla="*/ 1 w 119"/>
                <a:gd name="T39" fmla="*/ 0 h 109"/>
                <a:gd name="T40" fmla="*/ 1 w 119"/>
                <a:gd name="T41" fmla="*/ 0 h 109"/>
                <a:gd name="T42" fmla="*/ 1 w 119"/>
                <a:gd name="T43" fmla="*/ 0 h 109"/>
                <a:gd name="T44" fmla="*/ 1 w 119"/>
                <a:gd name="T45" fmla="*/ 0 h 109"/>
                <a:gd name="T46" fmla="*/ 1 w 119"/>
                <a:gd name="T47" fmla="*/ 0 h 109"/>
                <a:gd name="T48" fmla="*/ 1 w 119"/>
                <a:gd name="T49" fmla="*/ 0 h 109"/>
                <a:gd name="T50" fmla="*/ 1 w 119"/>
                <a:gd name="T51" fmla="*/ 0 h 109"/>
                <a:gd name="T52" fmla="*/ 1 w 119"/>
                <a:gd name="T53" fmla="*/ 0 h 109"/>
                <a:gd name="T54" fmla="*/ 1 w 119"/>
                <a:gd name="T55" fmla="*/ 0 h 109"/>
                <a:gd name="T56" fmla="*/ 1 w 119"/>
                <a:gd name="T57" fmla="*/ 0 h 109"/>
                <a:gd name="T58" fmla="*/ 1 w 119"/>
                <a:gd name="T59" fmla="*/ 0 h 109"/>
                <a:gd name="T60" fmla="*/ 1 w 119"/>
                <a:gd name="T61" fmla="*/ 0 h 109"/>
                <a:gd name="T62" fmla="*/ 1 w 119"/>
                <a:gd name="T63" fmla="*/ 0 h 109"/>
                <a:gd name="T64" fmla="*/ 1 w 119"/>
                <a:gd name="T65" fmla="*/ 0 h 109"/>
                <a:gd name="T66" fmla="*/ 1 w 119"/>
                <a:gd name="T67" fmla="*/ 0 h 109"/>
                <a:gd name="T68" fmla="*/ 1 w 119"/>
                <a:gd name="T69" fmla="*/ 0 h 109"/>
                <a:gd name="T70" fmla="*/ 1 w 119"/>
                <a:gd name="T71" fmla="*/ 0 h 109"/>
                <a:gd name="T72" fmla="*/ 1 w 119"/>
                <a:gd name="T73" fmla="*/ 0 h 109"/>
                <a:gd name="T74" fmla="*/ 1 w 119"/>
                <a:gd name="T75" fmla="*/ 0 h 109"/>
                <a:gd name="T76" fmla="*/ 1 w 119"/>
                <a:gd name="T77" fmla="*/ 0 h 109"/>
                <a:gd name="T78" fmla="*/ 1 w 119"/>
                <a:gd name="T79" fmla="*/ 0 h 109"/>
                <a:gd name="T80" fmla="*/ 1 w 119"/>
                <a:gd name="T81" fmla="*/ 0 h 109"/>
                <a:gd name="T82" fmla="*/ 1 w 119"/>
                <a:gd name="T83" fmla="*/ 0 h 109"/>
                <a:gd name="T84" fmla="*/ 1 w 119"/>
                <a:gd name="T85" fmla="*/ 0 h 109"/>
                <a:gd name="T86" fmla="*/ 1 w 119"/>
                <a:gd name="T87" fmla="*/ 0 h 109"/>
                <a:gd name="T88" fmla="*/ 1 w 119"/>
                <a:gd name="T89" fmla="*/ 0 h 109"/>
                <a:gd name="T90" fmla="*/ 1 w 119"/>
                <a:gd name="T91" fmla="*/ 0 h 109"/>
                <a:gd name="T92" fmla="*/ 1 w 119"/>
                <a:gd name="T93" fmla="*/ 0 h 109"/>
                <a:gd name="T94" fmla="*/ 1 w 119"/>
                <a:gd name="T95" fmla="*/ 0 h 109"/>
                <a:gd name="T96" fmla="*/ 1 w 119"/>
                <a:gd name="T97" fmla="*/ 0 h 109"/>
                <a:gd name="T98" fmla="*/ 1 w 119"/>
                <a:gd name="T99" fmla="*/ 0 h 109"/>
                <a:gd name="T100" fmla="*/ 1 w 119"/>
                <a:gd name="T101" fmla="*/ 0 h 109"/>
                <a:gd name="T102" fmla="*/ 1 w 119"/>
                <a:gd name="T103" fmla="*/ 0 h 109"/>
                <a:gd name="T104" fmla="*/ 1 w 119"/>
                <a:gd name="T105" fmla="*/ 0 h 10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9"/>
                <a:gd name="T160" fmla="*/ 0 h 109"/>
                <a:gd name="T161" fmla="*/ 119 w 119"/>
                <a:gd name="T162" fmla="*/ 109 h 10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9" h="109">
                  <a:moveTo>
                    <a:pt x="41" y="109"/>
                  </a:moveTo>
                  <a:lnTo>
                    <a:pt x="39" y="108"/>
                  </a:lnTo>
                  <a:lnTo>
                    <a:pt x="35" y="106"/>
                  </a:lnTo>
                  <a:lnTo>
                    <a:pt x="32" y="103"/>
                  </a:lnTo>
                  <a:lnTo>
                    <a:pt x="27" y="101"/>
                  </a:lnTo>
                  <a:lnTo>
                    <a:pt x="22" y="99"/>
                  </a:lnTo>
                  <a:lnTo>
                    <a:pt x="19" y="94"/>
                  </a:lnTo>
                  <a:lnTo>
                    <a:pt x="15" y="91"/>
                  </a:lnTo>
                  <a:lnTo>
                    <a:pt x="14" y="89"/>
                  </a:lnTo>
                  <a:lnTo>
                    <a:pt x="11" y="87"/>
                  </a:lnTo>
                  <a:lnTo>
                    <a:pt x="10" y="83"/>
                  </a:lnTo>
                  <a:lnTo>
                    <a:pt x="8" y="81"/>
                  </a:lnTo>
                  <a:lnTo>
                    <a:pt x="7" y="78"/>
                  </a:lnTo>
                  <a:lnTo>
                    <a:pt x="6" y="74"/>
                  </a:lnTo>
                  <a:lnTo>
                    <a:pt x="4" y="71"/>
                  </a:lnTo>
                  <a:lnTo>
                    <a:pt x="2" y="69"/>
                  </a:lnTo>
                  <a:lnTo>
                    <a:pt x="2" y="65"/>
                  </a:lnTo>
                  <a:lnTo>
                    <a:pt x="1" y="62"/>
                  </a:lnTo>
                  <a:lnTo>
                    <a:pt x="1" y="58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0" y="48"/>
                  </a:lnTo>
                  <a:lnTo>
                    <a:pt x="1" y="45"/>
                  </a:lnTo>
                  <a:lnTo>
                    <a:pt x="2" y="41"/>
                  </a:lnTo>
                  <a:lnTo>
                    <a:pt x="2" y="37"/>
                  </a:lnTo>
                  <a:lnTo>
                    <a:pt x="4" y="33"/>
                  </a:lnTo>
                  <a:lnTo>
                    <a:pt x="7" y="30"/>
                  </a:lnTo>
                  <a:lnTo>
                    <a:pt x="9" y="25"/>
                  </a:lnTo>
                  <a:lnTo>
                    <a:pt x="10" y="23"/>
                  </a:lnTo>
                  <a:lnTo>
                    <a:pt x="14" y="18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11"/>
                  </a:lnTo>
                  <a:lnTo>
                    <a:pt x="25" y="9"/>
                  </a:lnTo>
                  <a:lnTo>
                    <a:pt x="29" y="7"/>
                  </a:lnTo>
                  <a:lnTo>
                    <a:pt x="32" y="4"/>
                  </a:lnTo>
                  <a:lnTo>
                    <a:pt x="35" y="4"/>
                  </a:lnTo>
                  <a:lnTo>
                    <a:pt x="40" y="3"/>
                  </a:lnTo>
                  <a:lnTo>
                    <a:pt x="43" y="2"/>
                  </a:lnTo>
                  <a:lnTo>
                    <a:pt x="47" y="2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9" y="0"/>
                  </a:lnTo>
                  <a:lnTo>
                    <a:pt x="62" y="0"/>
                  </a:lnTo>
                  <a:lnTo>
                    <a:pt x="67" y="0"/>
                  </a:lnTo>
                  <a:lnTo>
                    <a:pt x="69" y="2"/>
                  </a:lnTo>
                  <a:lnTo>
                    <a:pt x="74" y="2"/>
                  </a:lnTo>
                  <a:lnTo>
                    <a:pt x="78" y="3"/>
                  </a:lnTo>
                  <a:lnTo>
                    <a:pt x="81" y="4"/>
                  </a:lnTo>
                  <a:lnTo>
                    <a:pt x="85" y="4"/>
                  </a:lnTo>
                  <a:lnTo>
                    <a:pt x="88" y="5"/>
                  </a:lnTo>
                  <a:lnTo>
                    <a:pt x="92" y="7"/>
                  </a:lnTo>
                  <a:lnTo>
                    <a:pt x="94" y="9"/>
                  </a:lnTo>
                  <a:lnTo>
                    <a:pt x="98" y="11"/>
                  </a:lnTo>
                  <a:lnTo>
                    <a:pt x="100" y="12"/>
                  </a:lnTo>
                  <a:lnTo>
                    <a:pt x="103" y="15"/>
                  </a:lnTo>
                  <a:lnTo>
                    <a:pt x="105" y="17"/>
                  </a:lnTo>
                  <a:lnTo>
                    <a:pt x="107" y="18"/>
                  </a:lnTo>
                  <a:lnTo>
                    <a:pt x="110" y="22"/>
                  </a:lnTo>
                  <a:lnTo>
                    <a:pt x="112" y="25"/>
                  </a:lnTo>
                  <a:lnTo>
                    <a:pt x="116" y="31"/>
                  </a:lnTo>
                  <a:lnTo>
                    <a:pt x="116" y="33"/>
                  </a:lnTo>
                  <a:lnTo>
                    <a:pt x="117" y="36"/>
                  </a:lnTo>
                  <a:lnTo>
                    <a:pt x="117" y="38"/>
                  </a:lnTo>
                  <a:lnTo>
                    <a:pt x="118" y="42"/>
                  </a:lnTo>
                  <a:lnTo>
                    <a:pt x="118" y="45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52"/>
                  </a:lnTo>
                  <a:lnTo>
                    <a:pt x="118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3"/>
                  </a:lnTo>
                  <a:lnTo>
                    <a:pt x="118" y="65"/>
                  </a:lnTo>
                  <a:lnTo>
                    <a:pt x="117" y="68"/>
                  </a:lnTo>
                  <a:lnTo>
                    <a:pt x="117" y="70"/>
                  </a:lnTo>
                  <a:lnTo>
                    <a:pt x="116" y="73"/>
                  </a:lnTo>
                  <a:lnTo>
                    <a:pt x="114" y="77"/>
                  </a:lnTo>
                  <a:lnTo>
                    <a:pt x="112" y="81"/>
                  </a:lnTo>
                  <a:lnTo>
                    <a:pt x="110" y="86"/>
                  </a:lnTo>
                  <a:lnTo>
                    <a:pt x="108" y="89"/>
                  </a:lnTo>
                  <a:lnTo>
                    <a:pt x="105" y="91"/>
                  </a:lnTo>
                  <a:lnTo>
                    <a:pt x="103" y="95"/>
                  </a:lnTo>
                  <a:lnTo>
                    <a:pt x="99" y="96"/>
                  </a:lnTo>
                  <a:lnTo>
                    <a:pt x="95" y="99"/>
                  </a:lnTo>
                  <a:lnTo>
                    <a:pt x="91" y="101"/>
                  </a:lnTo>
                  <a:lnTo>
                    <a:pt x="87" y="102"/>
                  </a:lnTo>
                  <a:lnTo>
                    <a:pt x="85" y="102"/>
                  </a:lnTo>
                  <a:lnTo>
                    <a:pt x="81" y="102"/>
                  </a:lnTo>
                  <a:lnTo>
                    <a:pt x="79" y="103"/>
                  </a:lnTo>
                  <a:lnTo>
                    <a:pt x="77" y="103"/>
                  </a:lnTo>
                  <a:lnTo>
                    <a:pt x="74" y="104"/>
                  </a:lnTo>
                  <a:lnTo>
                    <a:pt x="71" y="104"/>
                  </a:lnTo>
                  <a:lnTo>
                    <a:pt x="68" y="104"/>
                  </a:lnTo>
                  <a:lnTo>
                    <a:pt x="67" y="106"/>
                  </a:lnTo>
                  <a:lnTo>
                    <a:pt x="64" y="106"/>
                  </a:lnTo>
                  <a:lnTo>
                    <a:pt x="61" y="106"/>
                  </a:lnTo>
                  <a:lnTo>
                    <a:pt x="59" y="106"/>
                  </a:lnTo>
                  <a:lnTo>
                    <a:pt x="56" y="108"/>
                  </a:lnTo>
                  <a:lnTo>
                    <a:pt x="53" y="108"/>
                  </a:lnTo>
                  <a:lnTo>
                    <a:pt x="49" y="109"/>
                  </a:lnTo>
                  <a:lnTo>
                    <a:pt x="46" y="109"/>
                  </a:lnTo>
                  <a:lnTo>
                    <a:pt x="43" y="109"/>
                  </a:lnTo>
                  <a:lnTo>
                    <a:pt x="41" y="109"/>
                  </a:lnTo>
                  <a:close/>
                </a:path>
              </a:pathLst>
            </a:custGeom>
            <a:solidFill>
              <a:srgbClr val="438D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3" name="Freeform 47"/>
            <p:cNvSpPr>
              <a:spLocks/>
            </p:cNvSpPr>
            <p:nvPr/>
          </p:nvSpPr>
          <p:spPr bwMode="auto">
            <a:xfrm>
              <a:off x="5112" y="1425"/>
              <a:ext cx="34" cy="27"/>
            </a:xfrm>
            <a:custGeom>
              <a:avLst/>
              <a:gdLst>
                <a:gd name="T0" fmla="*/ 0 w 69"/>
                <a:gd name="T1" fmla="*/ 0 h 56"/>
                <a:gd name="T2" fmla="*/ 0 w 69"/>
                <a:gd name="T3" fmla="*/ 0 h 56"/>
                <a:gd name="T4" fmla="*/ 0 w 69"/>
                <a:gd name="T5" fmla="*/ 0 h 56"/>
                <a:gd name="T6" fmla="*/ 0 w 69"/>
                <a:gd name="T7" fmla="*/ 0 h 56"/>
                <a:gd name="T8" fmla="*/ 0 w 69"/>
                <a:gd name="T9" fmla="*/ 0 h 56"/>
                <a:gd name="T10" fmla="*/ 0 w 69"/>
                <a:gd name="T11" fmla="*/ 0 h 56"/>
                <a:gd name="T12" fmla="*/ 0 w 69"/>
                <a:gd name="T13" fmla="*/ 0 h 56"/>
                <a:gd name="T14" fmla="*/ 0 w 69"/>
                <a:gd name="T15" fmla="*/ 0 h 56"/>
                <a:gd name="T16" fmla="*/ 0 w 69"/>
                <a:gd name="T17" fmla="*/ 0 h 56"/>
                <a:gd name="T18" fmla="*/ 0 w 69"/>
                <a:gd name="T19" fmla="*/ 0 h 56"/>
                <a:gd name="T20" fmla="*/ 0 w 69"/>
                <a:gd name="T21" fmla="*/ 0 h 56"/>
                <a:gd name="T22" fmla="*/ 0 w 69"/>
                <a:gd name="T23" fmla="*/ 0 h 56"/>
                <a:gd name="T24" fmla="*/ 0 w 69"/>
                <a:gd name="T25" fmla="*/ 0 h 56"/>
                <a:gd name="T26" fmla="*/ 0 w 69"/>
                <a:gd name="T27" fmla="*/ 0 h 56"/>
                <a:gd name="T28" fmla="*/ 0 w 69"/>
                <a:gd name="T29" fmla="*/ 0 h 56"/>
                <a:gd name="T30" fmla="*/ 0 w 69"/>
                <a:gd name="T31" fmla="*/ 0 h 56"/>
                <a:gd name="T32" fmla="*/ 0 w 69"/>
                <a:gd name="T33" fmla="*/ 0 h 56"/>
                <a:gd name="T34" fmla="*/ 0 w 69"/>
                <a:gd name="T35" fmla="*/ 0 h 56"/>
                <a:gd name="T36" fmla="*/ 0 w 69"/>
                <a:gd name="T37" fmla="*/ 0 h 56"/>
                <a:gd name="T38" fmla="*/ 0 w 69"/>
                <a:gd name="T39" fmla="*/ 0 h 56"/>
                <a:gd name="T40" fmla="*/ 0 w 69"/>
                <a:gd name="T41" fmla="*/ 0 h 56"/>
                <a:gd name="T42" fmla="*/ 0 w 69"/>
                <a:gd name="T43" fmla="*/ 0 h 56"/>
                <a:gd name="T44" fmla="*/ 0 w 69"/>
                <a:gd name="T45" fmla="*/ 0 h 5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9"/>
                <a:gd name="T70" fmla="*/ 0 h 56"/>
                <a:gd name="T71" fmla="*/ 69 w 69"/>
                <a:gd name="T72" fmla="*/ 56 h 5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9" h="56">
                  <a:moveTo>
                    <a:pt x="25" y="0"/>
                  </a:moveTo>
                  <a:lnTo>
                    <a:pt x="23" y="3"/>
                  </a:lnTo>
                  <a:lnTo>
                    <a:pt x="22" y="5"/>
                  </a:lnTo>
                  <a:lnTo>
                    <a:pt x="20" y="9"/>
                  </a:lnTo>
                  <a:lnTo>
                    <a:pt x="17" y="12"/>
                  </a:lnTo>
                  <a:lnTo>
                    <a:pt x="16" y="17"/>
                  </a:lnTo>
                  <a:lnTo>
                    <a:pt x="13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1" y="28"/>
                  </a:lnTo>
                  <a:lnTo>
                    <a:pt x="10" y="31"/>
                  </a:lnTo>
                  <a:lnTo>
                    <a:pt x="7" y="36"/>
                  </a:lnTo>
                  <a:lnTo>
                    <a:pt x="5" y="39"/>
                  </a:lnTo>
                  <a:lnTo>
                    <a:pt x="4" y="44"/>
                  </a:lnTo>
                  <a:lnTo>
                    <a:pt x="3" y="48"/>
                  </a:lnTo>
                  <a:lnTo>
                    <a:pt x="2" y="50"/>
                  </a:lnTo>
                  <a:lnTo>
                    <a:pt x="0" y="54"/>
                  </a:lnTo>
                  <a:lnTo>
                    <a:pt x="0" y="55"/>
                  </a:lnTo>
                  <a:lnTo>
                    <a:pt x="0" y="56"/>
                  </a:lnTo>
                  <a:lnTo>
                    <a:pt x="46" y="56"/>
                  </a:lnTo>
                  <a:lnTo>
                    <a:pt x="69" y="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4" name="Freeform 48"/>
            <p:cNvSpPr>
              <a:spLocks/>
            </p:cNvSpPr>
            <p:nvPr/>
          </p:nvSpPr>
          <p:spPr bwMode="auto">
            <a:xfrm>
              <a:off x="4783" y="1423"/>
              <a:ext cx="35" cy="28"/>
            </a:xfrm>
            <a:custGeom>
              <a:avLst/>
              <a:gdLst>
                <a:gd name="T0" fmla="*/ 1 w 70"/>
                <a:gd name="T1" fmla="*/ 0 h 55"/>
                <a:gd name="T2" fmla="*/ 1 w 70"/>
                <a:gd name="T3" fmla="*/ 1 h 55"/>
                <a:gd name="T4" fmla="*/ 1 w 70"/>
                <a:gd name="T5" fmla="*/ 1 h 55"/>
                <a:gd name="T6" fmla="*/ 1 w 70"/>
                <a:gd name="T7" fmla="*/ 1 h 55"/>
                <a:gd name="T8" fmla="*/ 1 w 70"/>
                <a:gd name="T9" fmla="*/ 1 h 55"/>
                <a:gd name="T10" fmla="*/ 1 w 70"/>
                <a:gd name="T11" fmla="*/ 1 h 55"/>
                <a:gd name="T12" fmla="*/ 1 w 70"/>
                <a:gd name="T13" fmla="*/ 1 h 55"/>
                <a:gd name="T14" fmla="*/ 1 w 70"/>
                <a:gd name="T15" fmla="*/ 1 h 55"/>
                <a:gd name="T16" fmla="*/ 1 w 70"/>
                <a:gd name="T17" fmla="*/ 1 h 55"/>
                <a:gd name="T18" fmla="*/ 1 w 70"/>
                <a:gd name="T19" fmla="*/ 1 h 55"/>
                <a:gd name="T20" fmla="*/ 1 w 70"/>
                <a:gd name="T21" fmla="*/ 1 h 55"/>
                <a:gd name="T22" fmla="*/ 1 w 70"/>
                <a:gd name="T23" fmla="*/ 1 h 55"/>
                <a:gd name="T24" fmla="*/ 1 w 70"/>
                <a:gd name="T25" fmla="*/ 1 h 55"/>
                <a:gd name="T26" fmla="*/ 1 w 70"/>
                <a:gd name="T27" fmla="*/ 1 h 55"/>
                <a:gd name="T28" fmla="*/ 1 w 70"/>
                <a:gd name="T29" fmla="*/ 1 h 55"/>
                <a:gd name="T30" fmla="*/ 1 w 70"/>
                <a:gd name="T31" fmla="*/ 1 h 55"/>
                <a:gd name="T32" fmla="*/ 1 w 70"/>
                <a:gd name="T33" fmla="*/ 1 h 55"/>
                <a:gd name="T34" fmla="*/ 0 w 70"/>
                <a:gd name="T35" fmla="*/ 1 h 55"/>
                <a:gd name="T36" fmla="*/ 0 w 70"/>
                <a:gd name="T37" fmla="*/ 1 h 55"/>
                <a:gd name="T38" fmla="*/ 1 w 70"/>
                <a:gd name="T39" fmla="*/ 1 h 55"/>
                <a:gd name="T40" fmla="*/ 1 w 70"/>
                <a:gd name="T41" fmla="*/ 1 h 55"/>
                <a:gd name="T42" fmla="*/ 1 w 70"/>
                <a:gd name="T43" fmla="*/ 0 h 55"/>
                <a:gd name="T44" fmla="*/ 1 w 70"/>
                <a:gd name="T45" fmla="*/ 0 h 5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0"/>
                <a:gd name="T70" fmla="*/ 0 h 55"/>
                <a:gd name="T71" fmla="*/ 70 w 70"/>
                <a:gd name="T72" fmla="*/ 55 h 5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0" h="55">
                  <a:moveTo>
                    <a:pt x="26" y="0"/>
                  </a:moveTo>
                  <a:lnTo>
                    <a:pt x="24" y="3"/>
                  </a:lnTo>
                  <a:lnTo>
                    <a:pt x="21" y="6"/>
                  </a:lnTo>
                  <a:lnTo>
                    <a:pt x="20" y="8"/>
                  </a:lnTo>
                  <a:lnTo>
                    <a:pt x="18" y="13"/>
                  </a:lnTo>
                  <a:lnTo>
                    <a:pt x="15" y="16"/>
                  </a:lnTo>
                  <a:lnTo>
                    <a:pt x="13" y="21"/>
                  </a:lnTo>
                  <a:lnTo>
                    <a:pt x="12" y="23"/>
                  </a:lnTo>
                  <a:lnTo>
                    <a:pt x="11" y="27"/>
                  </a:lnTo>
                  <a:lnTo>
                    <a:pt x="11" y="29"/>
                  </a:lnTo>
                  <a:lnTo>
                    <a:pt x="9" y="31"/>
                  </a:lnTo>
                  <a:lnTo>
                    <a:pt x="7" y="36"/>
                  </a:lnTo>
                  <a:lnTo>
                    <a:pt x="6" y="40"/>
                  </a:lnTo>
                  <a:lnTo>
                    <a:pt x="4" y="44"/>
                  </a:lnTo>
                  <a:lnTo>
                    <a:pt x="2" y="48"/>
                  </a:lnTo>
                  <a:lnTo>
                    <a:pt x="1" y="51"/>
                  </a:lnTo>
                  <a:lnTo>
                    <a:pt x="1" y="53"/>
                  </a:lnTo>
                  <a:lnTo>
                    <a:pt x="0" y="55"/>
                  </a:lnTo>
                  <a:lnTo>
                    <a:pt x="46" y="55"/>
                  </a:lnTo>
                  <a:lnTo>
                    <a:pt x="70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5" name="Freeform 49"/>
            <p:cNvSpPr>
              <a:spLocks/>
            </p:cNvSpPr>
            <p:nvPr/>
          </p:nvSpPr>
          <p:spPr bwMode="auto">
            <a:xfrm>
              <a:off x="4862" y="1425"/>
              <a:ext cx="35" cy="27"/>
            </a:xfrm>
            <a:custGeom>
              <a:avLst/>
              <a:gdLst>
                <a:gd name="T0" fmla="*/ 1 w 70"/>
                <a:gd name="T1" fmla="*/ 0 h 55"/>
                <a:gd name="T2" fmla="*/ 1 w 70"/>
                <a:gd name="T3" fmla="*/ 0 h 55"/>
                <a:gd name="T4" fmla="*/ 1 w 70"/>
                <a:gd name="T5" fmla="*/ 0 h 55"/>
                <a:gd name="T6" fmla="*/ 1 w 70"/>
                <a:gd name="T7" fmla="*/ 0 h 55"/>
                <a:gd name="T8" fmla="*/ 1 w 70"/>
                <a:gd name="T9" fmla="*/ 0 h 55"/>
                <a:gd name="T10" fmla="*/ 1 w 70"/>
                <a:gd name="T11" fmla="*/ 0 h 55"/>
                <a:gd name="T12" fmla="*/ 1 w 70"/>
                <a:gd name="T13" fmla="*/ 0 h 55"/>
                <a:gd name="T14" fmla="*/ 1 w 70"/>
                <a:gd name="T15" fmla="*/ 0 h 55"/>
                <a:gd name="T16" fmla="*/ 1 w 70"/>
                <a:gd name="T17" fmla="*/ 0 h 55"/>
                <a:gd name="T18" fmla="*/ 1 w 70"/>
                <a:gd name="T19" fmla="*/ 0 h 55"/>
                <a:gd name="T20" fmla="*/ 1 w 70"/>
                <a:gd name="T21" fmla="*/ 0 h 55"/>
                <a:gd name="T22" fmla="*/ 1 w 70"/>
                <a:gd name="T23" fmla="*/ 0 h 55"/>
                <a:gd name="T24" fmla="*/ 1 w 70"/>
                <a:gd name="T25" fmla="*/ 0 h 55"/>
                <a:gd name="T26" fmla="*/ 1 w 70"/>
                <a:gd name="T27" fmla="*/ 0 h 55"/>
                <a:gd name="T28" fmla="*/ 1 w 70"/>
                <a:gd name="T29" fmla="*/ 0 h 55"/>
                <a:gd name="T30" fmla="*/ 1 w 70"/>
                <a:gd name="T31" fmla="*/ 0 h 55"/>
                <a:gd name="T32" fmla="*/ 0 w 70"/>
                <a:gd name="T33" fmla="*/ 0 h 55"/>
                <a:gd name="T34" fmla="*/ 0 w 70"/>
                <a:gd name="T35" fmla="*/ 0 h 55"/>
                <a:gd name="T36" fmla="*/ 0 w 70"/>
                <a:gd name="T37" fmla="*/ 0 h 55"/>
                <a:gd name="T38" fmla="*/ 1 w 70"/>
                <a:gd name="T39" fmla="*/ 0 h 55"/>
                <a:gd name="T40" fmla="*/ 1 w 70"/>
                <a:gd name="T41" fmla="*/ 0 h 55"/>
                <a:gd name="T42" fmla="*/ 1 w 70"/>
                <a:gd name="T43" fmla="*/ 0 h 55"/>
                <a:gd name="T44" fmla="*/ 1 w 70"/>
                <a:gd name="T45" fmla="*/ 0 h 5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0"/>
                <a:gd name="T70" fmla="*/ 0 h 55"/>
                <a:gd name="T71" fmla="*/ 70 w 70"/>
                <a:gd name="T72" fmla="*/ 55 h 5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0" h="55">
                  <a:moveTo>
                    <a:pt x="26" y="0"/>
                  </a:moveTo>
                  <a:lnTo>
                    <a:pt x="24" y="2"/>
                  </a:lnTo>
                  <a:lnTo>
                    <a:pt x="22" y="5"/>
                  </a:lnTo>
                  <a:lnTo>
                    <a:pt x="20" y="7"/>
                  </a:lnTo>
                  <a:lnTo>
                    <a:pt x="18" y="12"/>
                  </a:lnTo>
                  <a:lnTo>
                    <a:pt x="17" y="16"/>
                  </a:lnTo>
                  <a:lnTo>
                    <a:pt x="14" y="20"/>
                  </a:lnTo>
                  <a:lnTo>
                    <a:pt x="13" y="23"/>
                  </a:lnTo>
                  <a:lnTo>
                    <a:pt x="12" y="25"/>
                  </a:lnTo>
                  <a:lnTo>
                    <a:pt x="11" y="28"/>
                  </a:lnTo>
                  <a:lnTo>
                    <a:pt x="11" y="30"/>
                  </a:lnTo>
                  <a:lnTo>
                    <a:pt x="9" y="35"/>
                  </a:lnTo>
                  <a:lnTo>
                    <a:pt x="6" y="39"/>
                  </a:lnTo>
                  <a:lnTo>
                    <a:pt x="5" y="42"/>
                  </a:lnTo>
                  <a:lnTo>
                    <a:pt x="4" y="46"/>
                  </a:lnTo>
                  <a:lnTo>
                    <a:pt x="3" y="49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5"/>
                  </a:lnTo>
                  <a:lnTo>
                    <a:pt x="48" y="55"/>
                  </a:lnTo>
                  <a:lnTo>
                    <a:pt x="70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6" name="Freeform 50"/>
            <p:cNvSpPr>
              <a:spLocks/>
            </p:cNvSpPr>
            <p:nvPr/>
          </p:nvSpPr>
          <p:spPr bwMode="auto">
            <a:xfrm>
              <a:off x="4940" y="1423"/>
              <a:ext cx="34" cy="28"/>
            </a:xfrm>
            <a:custGeom>
              <a:avLst/>
              <a:gdLst>
                <a:gd name="T0" fmla="*/ 0 w 69"/>
                <a:gd name="T1" fmla="*/ 0 h 55"/>
                <a:gd name="T2" fmla="*/ 0 w 69"/>
                <a:gd name="T3" fmla="*/ 1 h 55"/>
                <a:gd name="T4" fmla="*/ 0 w 69"/>
                <a:gd name="T5" fmla="*/ 1 h 55"/>
                <a:gd name="T6" fmla="*/ 0 w 69"/>
                <a:gd name="T7" fmla="*/ 1 h 55"/>
                <a:gd name="T8" fmla="*/ 0 w 69"/>
                <a:gd name="T9" fmla="*/ 1 h 55"/>
                <a:gd name="T10" fmla="*/ 0 w 69"/>
                <a:gd name="T11" fmla="*/ 1 h 55"/>
                <a:gd name="T12" fmla="*/ 0 w 69"/>
                <a:gd name="T13" fmla="*/ 1 h 55"/>
                <a:gd name="T14" fmla="*/ 0 w 69"/>
                <a:gd name="T15" fmla="*/ 1 h 55"/>
                <a:gd name="T16" fmla="*/ 0 w 69"/>
                <a:gd name="T17" fmla="*/ 1 h 55"/>
                <a:gd name="T18" fmla="*/ 0 w 69"/>
                <a:gd name="T19" fmla="*/ 1 h 55"/>
                <a:gd name="T20" fmla="*/ 0 w 69"/>
                <a:gd name="T21" fmla="*/ 1 h 55"/>
                <a:gd name="T22" fmla="*/ 0 w 69"/>
                <a:gd name="T23" fmla="*/ 1 h 55"/>
                <a:gd name="T24" fmla="*/ 0 w 69"/>
                <a:gd name="T25" fmla="*/ 1 h 55"/>
                <a:gd name="T26" fmla="*/ 0 w 69"/>
                <a:gd name="T27" fmla="*/ 1 h 55"/>
                <a:gd name="T28" fmla="*/ 0 w 69"/>
                <a:gd name="T29" fmla="*/ 1 h 55"/>
                <a:gd name="T30" fmla="*/ 0 w 69"/>
                <a:gd name="T31" fmla="*/ 1 h 55"/>
                <a:gd name="T32" fmla="*/ 0 w 69"/>
                <a:gd name="T33" fmla="*/ 1 h 55"/>
                <a:gd name="T34" fmla="*/ 0 w 69"/>
                <a:gd name="T35" fmla="*/ 1 h 55"/>
                <a:gd name="T36" fmla="*/ 0 w 69"/>
                <a:gd name="T37" fmla="*/ 1 h 55"/>
                <a:gd name="T38" fmla="*/ 0 w 69"/>
                <a:gd name="T39" fmla="*/ 1 h 55"/>
                <a:gd name="T40" fmla="*/ 0 w 69"/>
                <a:gd name="T41" fmla="*/ 1 h 55"/>
                <a:gd name="T42" fmla="*/ 0 w 69"/>
                <a:gd name="T43" fmla="*/ 0 h 55"/>
                <a:gd name="T44" fmla="*/ 0 w 69"/>
                <a:gd name="T45" fmla="*/ 0 h 5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9"/>
                <a:gd name="T70" fmla="*/ 0 h 55"/>
                <a:gd name="T71" fmla="*/ 69 w 69"/>
                <a:gd name="T72" fmla="*/ 55 h 5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9" h="55">
                  <a:moveTo>
                    <a:pt x="24" y="0"/>
                  </a:moveTo>
                  <a:lnTo>
                    <a:pt x="21" y="3"/>
                  </a:lnTo>
                  <a:lnTo>
                    <a:pt x="20" y="6"/>
                  </a:lnTo>
                  <a:lnTo>
                    <a:pt x="18" y="8"/>
                  </a:lnTo>
                  <a:lnTo>
                    <a:pt x="16" y="13"/>
                  </a:lnTo>
                  <a:lnTo>
                    <a:pt x="14" y="16"/>
                  </a:lnTo>
                  <a:lnTo>
                    <a:pt x="12" y="21"/>
                  </a:lnTo>
                  <a:lnTo>
                    <a:pt x="11" y="23"/>
                  </a:lnTo>
                  <a:lnTo>
                    <a:pt x="11" y="27"/>
                  </a:lnTo>
                  <a:lnTo>
                    <a:pt x="10" y="29"/>
                  </a:lnTo>
                  <a:lnTo>
                    <a:pt x="8" y="31"/>
                  </a:lnTo>
                  <a:lnTo>
                    <a:pt x="7" y="36"/>
                  </a:lnTo>
                  <a:lnTo>
                    <a:pt x="5" y="40"/>
                  </a:lnTo>
                  <a:lnTo>
                    <a:pt x="4" y="44"/>
                  </a:lnTo>
                  <a:lnTo>
                    <a:pt x="1" y="48"/>
                  </a:lnTo>
                  <a:lnTo>
                    <a:pt x="1" y="51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45" y="55"/>
                  </a:lnTo>
                  <a:lnTo>
                    <a:pt x="69" y="3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7" name="Freeform 51"/>
            <p:cNvSpPr>
              <a:spLocks/>
            </p:cNvSpPr>
            <p:nvPr/>
          </p:nvSpPr>
          <p:spPr bwMode="auto">
            <a:xfrm>
              <a:off x="5024" y="1423"/>
              <a:ext cx="35" cy="28"/>
            </a:xfrm>
            <a:custGeom>
              <a:avLst/>
              <a:gdLst>
                <a:gd name="T0" fmla="*/ 1 w 70"/>
                <a:gd name="T1" fmla="*/ 0 h 55"/>
                <a:gd name="T2" fmla="*/ 1 w 70"/>
                <a:gd name="T3" fmla="*/ 1 h 55"/>
                <a:gd name="T4" fmla="*/ 1 w 70"/>
                <a:gd name="T5" fmla="*/ 1 h 55"/>
                <a:gd name="T6" fmla="*/ 1 w 70"/>
                <a:gd name="T7" fmla="*/ 1 h 55"/>
                <a:gd name="T8" fmla="*/ 1 w 70"/>
                <a:gd name="T9" fmla="*/ 1 h 55"/>
                <a:gd name="T10" fmla="*/ 1 w 70"/>
                <a:gd name="T11" fmla="*/ 1 h 55"/>
                <a:gd name="T12" fmla="*/ 1 w 70"/>
                <a:gd name="T13" fmla="*/ 1 h 55"/>
                <a:gd name="T14" fmla="*/ 1 w 70"/>
                <a:gd name="T15" fmla="*/ 1 h 55"/>
                <a:gd name="T16" fmla="*/ 1 w 70"/>
                <a:gd name="T17" fmla="*/ 1 h 55"/>
                <a:gd name="T18" fmla="*/ 1 w 70"/>
                <a:gd name="T19" fmla="*/ 1 h 55"/>
                <a:gd name="T20" fmla="*/ 1 w 70"/>
                <a:gd name="T21" fmla="*/ 1 h 55"/>
                <a:gd name="T22" fmla="*/ 1 w 70"/>
                <a:gd name="T23" fmla="*/ 1 h 55"/>
                <a:gd name="T24" fmla="*/ 1 w 70"/>
                <a:gd name="T25" fmla="*/ 1 h 55"/>
                <a:gd name="T26" fmla="*/ 1 w 70"/>
                <a:gd name="T27" fmla="*/ 1 h 55"/>
                <a:gd name="T28" fmla="*/ 1 w 70"/>
                <a:gd name="T29" fmla="*/ 1 h 55"/>
                <a:gd name="T30" fmla="*/ 1 w 70"/>
                <a:gd name="T31" fmla="*/ 1 h 55"/>
                <a:gd name="T32" fmla="*/ 1 w 70"/>
                <a:gd name="T33" fmla="*/ 1 h 55"/>
                <a:gd name="T34" fmla="*/ 0 w 70"/>
                <a:gd name="T35" fmla="*/ 1 h 55"/>
                <a:gd name="T36" fmla="*/ 0 w 70"/>
                <a:gd name="T37" fmla="*/ 1 h 55"/>
                <a:gd name="T38" fmla="*/ 1 w 70"/>
                <a:gd name="T39" fmla="*/ 1 h 55"/>
                <a:gd name="T40" fmla="*/ 1 w 70"/>
                <a:gd name="T41" fmla="*/ 1 h 55"/>
                <a:gd name="T42" fmla="*/ 1 w 70"/>
                <a:gd name="T43" fmla="*/ 0 h 55"/>
                <a:gd name="T44" fmla="*/ 1 w 70"/>
                <a:gd name="T45" fmla="*/ 0 h 5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0"/>
                <a:gd name="T70" fmla="*/ 0 h 55"/>
                <a:gd name="T71" fmla="*/ 70 w 70"/>
                <a:gd name="T72" fmla="*/ 55 h 5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0" h="55">
                  <a:moveTo>
                    <a:pt x="25" y="0"/>
                  </a:moveTo>
                  <a:lnTo>
                    <a:pt x="23" y="3"/>
                  </a:lnTo>
                  <a:lnTo>
                    <a:pt x="20" y="6"/>
                  </a:lnTo>
                  <a:lnTo>
                    <a:pt x="19" y="8"/>
                  </a:lnTo>
                  <a:lnTo>
                    <a:pt x="17" y="13"/>
                  </a:lnTo>
                  <a:lnTo>
                    <a:pt x="16" y="16"/>
                  </a:lnTo>
                  <a:lnTo>
                    <a:pt x="13" y="21"/>
                  </a:lnTo>
                  <a:lnTo>
                    <a:pt x="12" y="23"/>
                  </a:lnTo>
                  <a:lnTo>
                    <a:pt x="11" y="27"/>
                  </a:lnTo>
                  <a:lnTo>
                    <a:pt x="11" y="29"/>
                  </a:lnTo>
                  <a:lnTo>
                    <a:pt x="9" y="31"/>
                  </a:lnTo>
                  <a:lnTo>
                    <a:pt x="7" y="36"/>
                  </a:lnTo>
                  <a:lnTo>
                    <a:pt x="6" y="40"/>
                  </a:lnTo>
                  <a:lnTo>
                    <a:pt x="4" y="44"/>
                  </a:lnTo>
                  <a:lnTo>
                    <a:pt x="3" y="48"/>
                  </a:lnTo>
                  <a:lnTo>
                    <a:pt x="1" y="51"/>
                  </a:lnTo>
                  <a:lnTo>
                    <a:pt x="1" y="53"/>
                  </a:lnTo>
                  <a:lnTo>
                    <a:pt x="0" y="55"/>
                  </a:lnTo>
                  <a:lnTo>
                    <a:pt x="46" y="55"/>
                  </a:lnTo>
                  <a:lnTo>
                    <a:pt x="70" y="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8" name="Freeform 52"/>
            <p:cNvSpPr>
              <a:spLocks/>
            </p:cNvSpPr>
            <p:nvPr/>
          </p:nvSpPr>
          <p:spPr bwMode="auto">
            <a:xfrm>
              <a:off x="5283" y="1407"/>
              <a:ext cx="65" cy="50"/>
            </a:xfrm>
            <a:custGeom>
              <a:avLst/>
              <a:gdLst>
                <a:gd name="T0" fmla="*/ 1 w 130"/>
                <a:gd name="T1" fmla="*/ 1 h 100"/>
                <a:gd name="T2" fmla="*/ 1 w 130"/>
                <a:gd name="T3" fmla="*/ 1 h 100"/>
                <a:gd name="T4" fmla="*/ 1 w 130"/>
                <a:gd name="T5" fmla="*/ 1 h 100"/>
                <a:gd name="T6" fmla="*/ 1 w 130"/>
                <a:gd name="T7" fmla="*/ 1 h 100"/>
                <a:gd name="T8" fmla="*/ 1 w 130"/>
                <a:gd name="T9" fmla="*/ 1 h 100"/>
                <a:gd name="T10" fmla="*/ 1 w 130"/>
                <a:gd name="T11" fmla="*/ 1 h 100"/>
                <a:gd name="T12" fmla="*/ 1 w 130"/>
                <a:gd name="T13" fmla="*/ 1 h 100"/>
                <a:gd name="T14" fmla="*/ 1 w 130"/>
                <a:gd name="T15" fmla="*/ 1 h 100"/>
                <a:gd name="T16" fmla="*/ 1 w 130"/>
                <a:gd name="T17" fmla="*/ 1 h 100"/>
                <a:gd name="T18" fmla="*/ 1 w 130"/>
                <a:gd name="T19" fmla="*/ 1 h 100"/>
                <a:gd name="T20" fmla="*/ 1 w 130"/>
                <a:gd name="T21" fmla="*/ 1 h 100"/>
                <a:gd name="T22" fmla="*/ 1 w 130"/>
                <a:gd name="T23" fmla="*/ 1 h 100"/>
                <a:gd name="T24" fmla="*/ 1 w 130"/>
                <a:gd name="T25" fmla="*/ 1 h 100"/>
                <a:gd name="T26" fmla="*/ 1 w 130"/>
                <a:gd name="T27" fmla="*/ 1 h 100"/>
                <a:gd name="T28" fmla="*/ 1 w 130"/>
                <a:gd name="T29" fmla="*/ 1 h 100"/>
                <a:gd name="T30" fmla="*/ 1 w 130"/>
                <a:gd name="T31" fmla="*/ 1 h 100"/>
                <a:gd name="T32" fmla="*/ 1 w 130"/>
                <a:gd name="T33" fmla="*/ 1 h 100"/>
                <a:gd name="T34" fmla="*/ 1 w 130"/>
                <a:gd name="T35" fmla="*/ 1 h 100"/>
                <a:gd name="T36" fmla="*/ 1 w 130"/>
                <a:gd name="T37" fmla="*/ 1 h 100"/>
                <a:gd name="T38" fmla="*/ 1 w 130"/>
                <a:gd name="T39" fmla="*/ 1 h 100"/>
                <a:gd name="T40" fmla="*/ 1 w 130"/>
                <a:gd name="T41" fmla="*/ 1 h 100"/>
                <a:gd name="T42" fmla="*/ 1 w 130"/>
                <a:gd name="T43" fmla="*/ 1 h 100"/>
                <a:gd name="T44" fmla="*/ 1 w 130"/>
                <a:gd name="T45" fmla="*/ 1 h 100"/>
                <a:gd name="T46" fmla="*/ 1 w 130"/>
                <a:gd name="T47" fmla="*/ 1 h 100"/>
                <a:gd name="T48" fmla="*/ 1 w 130"/>
                <a:gd name="T49" fmla="*/ 1 h 100"/>
                <a:gd name="T50" fmla="*/ 1 w 130"/>
                <a:gd name="T51" fmla="*/ 1 h 100"/>
                <a:gd name="T52" fmla="*/ 1 w 130"/>
                <a:gd name="T53" fmla="*/ 1 h 100"/>
                <a:gd name="T54" fmla="*/ 1 w 130"/>
                <a:gd name="T55" fmla="*/ 1 h 100"/>
                <a:gd name="T56" fmla="*/ 1 w 130"/>
                <a:gd name="T57" fmla="*/ 1 h 100"/>
                <a:gd name="T58" fmla="*/ 1 w 130"/>
                <a:gd name="T59" fmla="*/ 1 h 100"/>
                <a:gd name="T60" fmla="*/ 1 w 130"/>
                <a:gd name="T61" fmla="*/ 1 h 100"/>
                <a:gd name="T62" fmla="*/ 1 w 130"/>
                <a:gd name="T63" fmla="*/ 1 h 100"/>
                <a:gd name="T64" fmla="*/ 1 w 130"/>
                <a:gd name="T65" fmla="*/ 1 h 100"/>
                <a:gd name="T66" fmla="*/ 1 w 130"/>
                <a:gd name="T67" fmla="*/ 1 h 100"/>
                <a:gd name="T68" fmla="*/ 1 w 130"/>
                <a:gd name="T69" fmla="*/ 1 h 100"/>
                <a:gd name="T70" fmla="*/ 1 w 130"/>
                <a:gd name="T71" fmla="*/ 1 h 100"/>
                <a:gd name="T72" fmla="*/ 1 w 130"/>
                <a:gd name="T73" fmla="*/ 1 h 100"/>
                <a:gd name="T74" fmla="*/ 1 w 130"/>
                <a:gd name="T75" fmla="*/ 0 h 100"/>
                <a:gd name="T76" fmla="*/ 1 w 130"/>
                <a:gd name="T77" fmla="*/ 0 h 100"/>
                <a:gd name="T78" fmla="*/ 1 w 130"/>
                <a:gd name="T79" fmla="*/ 0 h 100"/>
                <a:gd name="T80" fmla="*/ 1 w 130"/>
                <a:gd name="T81" fmla="*/ 0 h 100"/>
                <a:gd name="T82" fmla="*/ 1 w 130"/>
                <a:gd name="T83" fmla="*/ 0 h 100"/>
                <a:gd name="T84" fmla="*/ 1 w 130"/>
                <a:gd name="T85" fmla="*/ 0 h 100"/>
                <a:gd name="T86" fmla="*/ 1 w 130"/>
                <a:gd name="T87" fmla="*/ 0 h 100"/>
                <a:gd name="T88" fmla="*/ 1 w 130"/>
                <a:gd name="T89" fmla="*/ 0 h 100"/>
                <a:gd name="T90" fmla="*/ 1 w 130"/>
                <a:gd name="T91" fmla="*/ 0 h 100"/>
                <a:gd name="T92" fmla="*/ 1 w 130"/>
                <a:gd name="T93" fmla="*/ 0 h 100"/>
                <a:gd name="T94" fmla="*/ 1 w 130"/>
                <a:gd name="T95" fmla="*/ 0 h 100"/>
                <a:gd name="T96" fmla="*/ 1 w 130"/>
                <a:gd name="T97" fmla="*/ 0 h 100"/>
                <a:gd name="T98" fmla="*/ 1 w 130"/>
                <a:gd name="T99" fmla="*/ 0 h 100"/>
                <a:gd name="T100" fmla="*/ 1 w 130"/>
                <a:gd name="T101" fmla="*/ 0 h 100"/>
                <a:gd name="T102" fmla="*/ 1 w 130"/>
                <a:gd name="T103" fmla="*/ 0 h 100"/>
                <a:gd name="T104" fmla="*/ 1 w 130"/>
                <a:gd name="T105" fmla="*/ 0 h 100"/>
                <a:gd name="T106" fmla="*/ 1 w 130"/>
                <a:gd name="T107" fmla="*/ 0 h 100"/>
                <a:gd name="T108" fmla="*/ 1 w 130"/>
                <a:gd name="T109" fmla="*/ 0 h 100"/>
                <a:gd name="T110" fmla="*/ 1 w 130"/>
                <a:gd name="T111" fmla="*/ 0 h 100"/>
                <a:gd name="T112" fmla="*/ 1 w 130"/>
                <a:gd name="T113" fmla="*/ 1 h 100"/>
                <a:gd name="T114" fmla="*/ 0 w 130"/>
                <a:gd name="T115" fmla="*/ 1 h 10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30"/>
                <a:gd name="T175" fmla="*/ 0 h 100"/>
                <a:gd name="T176" fmla="*/ 130 w 130"/>
                <a:gd name="T177" fmla="*/ 100 h 10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30" h="100">
                  <a:moveTo>
                    <a:pt x="0" y="1"/>
                  </a:moveTo>
                  <a:lnTo>
                    <a:pt x="4" y="100"/>
                  </a:lnTo>
                  <a:lnTo>
                    <a:pt x="4" y="99"/>
                  </a:lnTo>
                  <a:lnTo>
                    <a:pt x="6" y="99"/>
                  </a:lnTo>
                  <a:lnTo>
                    <a:pt x="7" y="99"/>
                  </a:lnTo>
                  <a:lnTo>
                    <a:pt x="10" y="99"/>
                  </a:lnTo>
                  <a:lnTo>
                    <a:pt x="13" y="99"/>
                  </a:lnTo>
                  <a:lnTo>
                    <a:pt x="17" y="99"/>
                  </a:lnTo>
                  <a:lnTo>
                    <a:pt x="20" y="99"/>
                  </a:lnTo>
                  <a:lnTo>
                    <a:pt x="24" y="99"/>
                  </a:lnTo>
                  <a:lnTo>
                    <a:pt x="29" y="99"/>
                  </a:lnTo>
                  <a:lnTo>
                    <a:pt x="32" y="99"/>
                  </a:lnTo>
                  <a:lnTo>
                    <a:pt x="37" y="99"/>
                  </a:lnTo>
                  <a:lnTo>
                    <a:pt x="40" y="99"/>
                  </a:lnTo>
                  <a:lnTo>
                    <a:pt x="43" y="99"/>
                  </a:lnTo>
                  <a:lnTo>
                    <a:pt x="46" y="99"/>
                  </a:lnTo>
                  <a:lnTo>
                    <a:pt x="49" y="99"/>
                  </a:lnTo>
                  <a:lnTo>
                    <a:pt x="51" y="99"/>
                  </a:lnTo>
                  <a:lnTo>
                    <a:pt x="53" y="99"/>
                  </a:lnTo>
                  <a:lnTo>
                    <a:pt x="56" y="99"/>
                  </a:lnTo>
                  <a:lnTo>
                    <a:pt x="58" y="99"/>
                  </a:lnTo>
                  <a:lnTo>
                    <a:pt x="60" y="99"/>
                  </a:lnTo>
                  <a:lnTo>
                    <a:pt x="63" y="99"/>
                  </a:lnTo>
                  <a:lnTo>
                    <a:pt x="65" y="99"/>
                  </a:lnTo>
                  <a:lnTo>
                    <a:pt x="69" y="99"/>
                  </a:lnTo>
                  <a:lnTo>
                    <a:pt x="70" y="99"/>
                  </a:lnTo>
                  <a:lnTo>
                    <a:pt x="72" y="98"/>
                  </a:lnTo>
                  <a:lnTo>
                    <a:pt x="75" y="98"/>
                  </a:lnTo>
                  <a:lnTo>
                    <a:pt x="78" y="98"/>
                  </a:lnTo>
                  <a:lnTo>
                    <a:pt x="81" y="98"/>
                  </a:lnTo>
                  <a:lnTo>
                    <a:pt x="84" y="98"/>
                  </a:lnTo>
                  <a:lnTo>
                    <a:pt x="89" y="98"/>
                  </a:lnTo>
                  <a:lnTo>
                    <a:pt x="94" y="98"/>
                  </a:lnTo>
                  <a:lnTo>
                    <a:pt x="98" y="98"/>
                  </a:lnTo>
                  <a:lnTo>
                    <a:pt x="102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2" y="97"/>
                  </a:lnTo>
                  <a:lnTo>
                    <a:pt x="115" y="97"/>
                  </a:lnTo>
                  <a:lnTo>
                    <a:pt x="117" y="97"/>
                  </a:lnTo>
                  <a:lnTo>
                    <a:pt x="120" y="97"/>
                  </a:lnTo>
                  <a:lnTo>
                    <a:pt x="121" y="97"/>
                  </a:lnTo>
                  <a:lnTo>
                    <a:pt x="123" y="94"/>
                  </a:lnTo>
                  <a:lnTo>
                    <a:pt x="126" y="91"/>
                  </a:lnTo>
                  <a:lnTo>
                    <a:pt x="126" y="89"/>
                  </a:lnTo>
                  <a:lnTo>
                    <a:pt x="127" y="86"/>
                  </a:lnTo>
                  <a:lnTo>
                    <a:pt x="127" y="83"/>
                  </a:lnTo>
                  <a:lnTo>
                    <a:pt x="128" y="81"/>
                  </a:lnTo>
                  <a:lnTo>
                    <a:pt x="128" y="77"/>
                  </a:lnTo>
                  <a:lnTo>
                    <a:pt x="128" y="73"/>
                  </a:lnTo>
                  <a:lnTo>
                    <a:pt x="128" y="70"/>
                  </a:lnTo>
                  <a:lnTo>
                    <a:pt x="129" y="65"/>
                  </a:lnTo>
                  <a:lnTo>
                    <a:pt x="129" y="61"/>
                  </a:lnTo>
                  <a:lnTo>
                    <a:pt x="129" y="58"/>
                  </a:lnTo>
                  <a:lnTo>
                    <a:pt x="129" y="52"/>
                  </a:lnTo>
                  <a:lnTo>
                    <a:pt x="130" y="48"/>
                  </a:lnTo>
                  <a:lnTo>
                    <a:pt x="129" y="44"/>
                  </a:lnTo>
                  <a:lnTo>
                    <a:pt x="129" y="40"/>
                  </a:lnTo>
                  <a:lnTo>
                    <a:pt x="129" y="35"/>
                  </a:lnTo>
                  <a:lnTo>
                    <a:pt x="129" y="31"/>
                  </a:lnTo>
                  <a:lnTo>
                    <a:pt x="129" y="27"/>
                  </a:lnTo>
                  <a:lnTo>
                    <a:pt x="129" y="25"/>
                  </a:lnTo>
                  <a:lnTo>
                    <a:pt x="129" y="20"/>
                  </a:lnTo>
                  <a:lnTo>
                    <a:pt x="129" y="18"/>
                  </a:lnTo>
                  <a:lnTo>
                    <a:pt x="129" y="14"/>
                  </a:lnTo>
                  <a:lnTo>
                    <a:pt x="129" y="12"/>
                  </a:lnTo>
                  <a:lnTo>
                    <a:pt x="129" y="8"/>
                  </a:lnTo>
                  <a:lnTo>
                    <a:pt x="129" y="7"/>
                  </a:lnTo>
                  <a:lnTo>
                    <a:pt x="129" y="5"/>
                  </a:lnTo>
                  <a:lnTo>
                    <a:pt x="129" y="3"/>
                  </a:lnTo>
                  <a:lnTo>
                    <a:pt x="126" y="3"/>
                  </a:lnTo>
                  <a:lnTo>
                    <a:pt x="122" y="1"/>
                  </a:lnTo>
                  <a:lnTo>
                    <a:pt x="117" y="1"/>
                  </a:lnTo>
                  <a:lnTo>
                    <a:pt x="112" y="1"/>
                  </a:lnTo>
                  <a:lnTo>
                    <a:pt x="110" y="0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3" y="0"/>
                  </a:lnTo>
                  <a:lnTo>
                    <a:pt x="101" y="0"/>
                  </a:lnTo>
                  <a:lnTo>
                    <a:pt x="98" y="0"/>
                  </a:lnTo>
                  <a:lnTo>
                    <a:pt x="96" y="0"/>
                  </a:lnTo>
                  <a:lnTo>
                    <a:pt x="94" y="0"/>
                  </a:lnTo>
                  <a:lnTo>
                    <a:pt x="90" y="0"/>
                  </a:lnTo>
                  <a:lnTo>
                    <a:pt x="88" y="0"/>
                  </a:lnTo>
                  <a:lnTo>
                    <a:pt x="85" y="0"/>
                  </a:lnTo>
                  <a:lnTo>
                    <a:pt x="83" y="0"/>
                  </a:lnTo>
                  <a:lnTo>
                    <a:pt x="81" y="0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53" y="0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9" name="Freeform 53"/>
            <p:cNvSpPr>
              <a:spLocks/>
            </p:cNvSpPr>
            <p:nvPr/>
          </p:nvSpPr>
          <p:spPr bwMode="auto">
            <a:xfrm>
              <a:off x="5187" y="1164"/>
              <a:ext cx="114" cy="102"/>
            </a:xfrm>
            <a:custGeom>
              <a:avLst/>
              <a:gdLst>
                <a:gd name="T0" fmla="*/ 1 w 228"/>
                <a:gd name="T1" fmla="*/ 1 h 203"/>
                <a:gd name="T2" fmla="*/ 1 w 228"/>
                <a:gd name="T3" fmla="*/ 1 h 203"/>
                <a:gd name="T4" fmla="*/ 1 w 228"/>
                <a:gd name="T5" fmla="*/ 1 h 203"/>
                <a:gd name="T6" fmla="*/ 1 w 228"/>
                <a:gd name="T7" fmla="*/ 1 h 203"/>
                <a:gd name="T8" fmla="*/ 1 w 228"/>
                <a:gd name="T9" fmla="*/ 1 h 203"/>
                <a:gd name="T10" fmla="*/ 1 w 228"/>
                <a:gd name="T11" fmla="*/ 1 h 203"/>
                <a:gd name="T12" fmla="*/ 1 w 228"/>
                <a:gd name="T13" fmla="*/ 1 h 203"/>
                <a:gd name="T14" fmla="*/ 1 w 228"/>
                <a:gd name="T15" fmla="*/ 1 h 203"/>
                <a:gd name="T16" fmla="*/ 1 w 228"/>
                <a:gd name="T17" fmla="*/ 1 h 203"/>
                <a:gd name="T18" fmla="*/ 1 w 228"/>
                <a:gd name="T19" fmla="*/ 1 h 203"/>
                <a:gd name="T20" fmla="*/ 1 w 228"/>
                <a:gd name="T21" fmla="*/ 1 h 203"/>
                <a:gd name="T22" fmla="*/ 1 w 228"/>
                <a:gd name="T23" fmla="*/ 1 h 203"/>
                <a:gd name="T24" fmla="*/ 1 w 228"/>
                <a:gd name="T25" fmla="*/ 1 h 203"/>
                <a:gd name="T26" fmla="*/ 1 w 228"/>
                <a:gd name="T27" fmla="*/ 1 h 203"/>
                <a:gd name="T28" fmla="*/ 1 w 228"/>
                <a:gd name="T29" fmla="*/ 1 h 203"/>
                <a:gd name="T30" fmla="*/ 1 w 228"/>
                <a:gd name="T31" fmla="*/ 1 h 203"/>
                <a:gd name="T32" fmla="*/ 1 w 228"/>
                <a:gd name="T33" fmla="*/ 1 h 203"/>
                <a:gd name="T34" fmla="*/ 1 w 228"/>
                <a:gd name="T35" fmla="*/ 1 h 203"/>
                <a:gd name="T36" fmla="*/ 1 w 228"/>
                <a:gd name="T37" fmla="*/ 1 h 203"/>
                <a:gd name="T38" fmla="*/ 1 w 228"/>
                <a:gd name="T39" fmla="*/ 1 h 203"/>
                <a:gd name="T40" fmla="*/ 1 w 228"/>
                <a:gd name="T41" fmla="*/ 1 h 203"/>
                <a:gd name="T42" fmla="*/ 1 w 228"/>
                <a:gd name="T43" fmla="*/ 1 h 203"/>
                <a:gd name="T44" fmla="*/ 1 w 228"/>
                <a:gd name="T45" fmla="*/ 1 h 203"/>
                <a:gd name="T46" fmla="*/ 1 w 228"/>
                <a:gd name="T47" fmla="*/ 1 h 203"/>
                <a:gd name="T48" fmla="*/ 1 w 228"/>
                <a:gd name="T49" fmla="*/ 1 h 203"/>
                <a:gd name="T50" fmla="*/ 1 w 228"/>
                <a:gd name="T51" fmla="*/ 1 h 203"/>
                <a:gd name="T52" fmla="*/ 1 w 228"/>
                <a:gd name="T53" fmla="*/ 1 h 203"/>
                <a:gd name="T54" fmla="*/ 1 w 228"/>
                <a:gd name="T55" fmla="*/ 1 h 203"/>
                <a:gd name="T56" fmla="*/ 0 w 228"/>
                <a:gd name="T57" fmla="*/ 1 h 203"/>
                <a:gd name="T58" fmla="*/ 1 w 228"/>
                <a:gd name="T59" fmla="*/ 1 h 203"/>
                <a:gd name="T60" fmla="*/ 1 w 228"/>
                <a:gd name="T61" fmla="*/ 1 h 203"/>
                <a:gd name="T62" fmla="*/ 1 w 228"/>
                <a:gd name="T63" fmla="*/ 1 h 203"/>
                <a:gd name="T64" fmla="*/ 1 w 228"/>
                <a:gd name="T65" fmla="*/ 1 h 203"/>
                <a:gd name="T66" fmla="*/ 1 w 228"/>
                <a:gd name="T67" fmla="*/ 1 h 203"/>
                <a:gd name="T68" fmla="*/ 1 w 228"/>
                <a:gd name="T69" fmla="*/ 1 h 203"/>
                <a:gd name="T70" fmla="*/ 1 w 228"/>
                <a:gd name="T71" fmla="*/ 1 h 203"/>
                <a:gd name="T72" fmla="*/ 1 w 228"/>
                <a:gd name="T73" fmla="*/ 1 h 203"/>
                <a:gd name="T74" fmla="*/ 1 w 228"/>
                <a:gd name="T75" fmla="*/ 1 h 203"/>
                <a:gd name="T76" fmla="*/ 1 w 228"/>
                <a:gd name="T77" fmla="*/ 1 h 203"/>
                <a:gd name="T78" fmla="*/ 1 w 228"/>
                <a:gd name="T79" fmla="*/ 1 h 203"/>
                <a:gd name="T80" fmla="*/ 1 w 228"/>
                <a:gd name="T81" fmla="*/ 1 h 203"/>
                <a:gd name="T82" fmla="*/ 1 w 228"/>
                <a:gd name="T83" fmla="*/ 1 h 203"/>
                <a:gd name="T84" fmla="*/ 1 w 228"/>
                <a:gd name="T85" fmla="*/ 1 h 203"/>
                <a:gd name="T86" fmla="*/ 1 w 228"/>
                <a:gd name="T87" fmla="*/ 1 h 203"/>
                <a:gd name="T88" fmla="*/ 1 w 228"/>
                <a:gd name="T89" fmla="*/ 1 h 203"/>
                <a:gd name="T90" fmla="*/ 1 w 228"/>
                <a:gd name="T91" fmla="*/ 1 h 203"/>
                <a:gd name="T92" fmla="*/ 1 w 228"/>
                <a:gd name="T93" fmla="*/ 1 h 203"/>
                <a:gd name="T94" fmla="*/ 1 w 228"/>
                <a:gd name="T95" fmla="*/ 1 h 203"/>
                <a:gd name="T96" fmla="*/ 1 w 228"/>
                <a:gd name="T97" fmla="*/ 1 h 203"/>
                <a:gd name="T98" fmla="*/ 1 w 228"/>
                <a:gd name="T99" fmla="*/ 1 h 203"/>
                <a:gd name="T100" fmla="*/ 1 w 228"/>
                <a:gd name="T101" fmla="*/ 1 h 203"/>
                <a:gd name="T102" fmla="*/ 1 w 228"/>
                <a:gd name="T103" fmla="*/ 1 h 203"/>
                <a:gd name="T104" fmla="*/ 1 w 228"/>
                <a:gd name="T105" fmla="*/ 1 h 203"/>
                <a:gd name="T106" fmla="*/ 1 w 228"/>
                <a:gd name="T107" fmla="*/ 1 h 203"/>
                <a:gd name="T108" fmla="*/ 1 w 228"/>
                <a:gd name="T109" fmla="*/ 1 h 203"/>
                <a:gd name="T110" fmla="*/ 1 w 228"/>
                <a:gd name="T111" fmla="*/ 1 h 203"/>
                <a:gd name="T112" fmla="*/ 1 w 228"/>
                <a:gd name="T113" fmla="*/ 1 h 20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8"/>
                <a:gd name="T172" fmla="*/ 0 h 203"/>
                <a:gd name="T173" fmla="*/ 228 w 228"/>
                <a:gd name="T174" fmla="*/ 203 h 20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8" h="203">
                  <a:moveTo>
                    <a:pt x="208" y="7"/>
                  </a:moveTo>
                  <a:lnTo>
                    <a:pt x="205" y="8"/>
                  </a:lnTo>
                  <a:lnTo>
                    <a:pt x="202" y="11"/>
                  </a:lnTo>
                  <a:lnTo>
                    <a:pt x="199" y="13"/>
                  </a:lnTo>
                  <a:lnTo>
                    <a:pt x="197" y="15"/>
                  </a:lnTo>
                  <a:lnTo>
                    <a:pt x="194" y="18"/>
                  </a:lnTo>
                  <a:lnTo>
                    <a:pt x="190" y="20"/>
                  </a:lnTo>
                  <a:lnTo>
                    <a:pt x="186" y="24"/>
                  </a:lnTo>
                  <a:lnTo>
                    <a:pt x="184" y="26"/>
                  </a:lnTo>
                  <a:lnTo>
                    <a:pt x="180" y="28"/>
                  </a:lnTo>
                  <a:lnTo>
                    <a:pt x="176" y="32"/>
                  </a:lnTo>
                  <a:lnTo>
                    <a:pt x="172" y="36"/>
                  </a:lnTo>
                  <a:lnTo>
                    <a:pt x="169" y="39"/>
                  </a:lnTo>
                  <a:lnTo>
                    <a:pt x="164" y="43"/>
                  </a:lnTo>
                  <a:lnTo>
                    <a:pt x="160" y="46"/>
                  </a:lnTo>
                  <a:lnTo>
                    <a:pt x="156" y="50"/>
                  </a:lnTo>
                  <a:lnTo>
                    <a:pt x="152" y="53"/>
                  </a:lnTo>
                  <a:lnTo>
                    <a:pt x="147" y="58"/>
                  </a:lnTo>
                  <a:lnTo>
                    <a:pt x="143" y="60"/>
                  </a:lnTo>
                  <a:lnTo>
                    <a:pt x="139" y="65"/>
                  </a:lnTo>
                  <a:lnTo>
                    <a:pt x="134" y="69"/>
                  </a:lnTo>
                  <a:lnTo>
                    <a:pt x="130" y="73"/>
                  </a:lnTo>
                  <a:lnTo>
                    <a:pt x="125" y="77"/>
                  </a:lnTo>
                  <a:lnTo>
                    <a:pt x="121" y="82"/>
                  </a:lnTo>
                  <a:lnTo>
                    <a:pt x="117" y="86"/>
                  </a:lnTo>
                  <a:lnTo>
                    <a:pt x="112" y="90"/>
                  </a:lnTo>
                  <a:lnTo>
                    <a:pt x="107" y="95"/>
                  </a:lnTo>
                  <a:lnTo>
                    <a:pt x="102" y="99"/>
                  </a:lnTo>
                  <a:lnTo>
                    <a:pt x="99" y="103"/>
                  </a:lnTo>
                  <a:lnTo>
                    <a:pt x="94" y="106"/>
                  </a:lnTo>
                  <a:lnTo>
                    <a:pt x="89" y="112"/>
                  </a:lnTo>
                  <a:lnTo>
                    <a:pt x="85" y="116"/>
                  </a:lnTo>
                  <a:lnTo>
                    <a:pt x="81" y="119"/>
                  </a:lnTo>
                  <a:lnTo>
                    <a:pt x="76" y="124"/>
                  </a:lnTo>
                  <a:lnTo>
                    <a:pt x="72" y="128"/>
                  </a:lnTo>
                  <a:lnTo>
                    <a:pt x="67" y="132"/>
                  </a:lnTo>
                  <a:lnTo>
                    <a:pt x="63" y="136"/>
                  </a:lnTo>
                  <a:lnTo>
                    <a:pt x="59" y="140"/>
                  </a:lnTo>
                  <a:lnTo>
                    <a:pt x="55" y="144"/>
                  </a:lnTo>
                  <a:lnTo>
                    <a:pt x="50" y="148"/>
                  </a:lnTo>
                  <a:lnTo>
                    <a:pt x="48" y="153"/>
                  </a:lnTo>
                  <a:lnTo>
                    <a:pt x="43" y="156"/>
                  </a:lnTo>
                  <a:lnTo>
                    <a:pt x="40" y="160"/>
                  </a:lnTo>
                  <a:lnTo>
                    <a:pt x="36" y="162"/>
                  </a:lnTo>
                  <a:lnTo>
                    <a:pt x="33" y="167"/>
                  </a:lnTo>
                  <a:lnTo>
                    <a:pt x="29" y="169"/>
                  </a:lnTo>
                  <a:lnTo>
                    <a:pt x="26" y="173"/>
                  </a:lnTo>
                  <a:lnTo>
                    <a:pt x="24" y="176"/>
                  </a:lnTo>
                  <a:lnTo>
                    <a:pt x="21" y="179"/>
                  </a:lnTo>
                  <a:lnTo>
                    <a:pt x="17" y="181"/>
                  </a:lnTo>
                  <a:lnTo>
                    <a:pt x="15" y="183"/>
                  </a:lnTo>
                  <a:lnTo>
                    <a:pt x="13" y="187"/>
                  </a:lnTo>
                  <a:lnTo>
                    <a:pt x="11" y="189"/>
                  </a:lnTo>
                  <a:lnTo>
                    <a:pt x="7" y="193"/>
                  </a:lnTo>
                  <a:lnTo>
                    <a:pt x="4" y="197"/>
                  </a:lnTo>
                  <a:lnTo>
                    <a:pt x="2" y="200"/>
                  </a:lnTo>
                  <a:lnTo>
                    <a:pt x="1" y="201"/>
                  </a:lnTo>
                  <a:lnTo>
                    <a:pt x="0" y="202"/>
                  </a:lnTo>
                  <a:lnTo>
                    <a:pt x="2" y="203"/>
                  </a:lnTo>
                  <a:lnTo>
                    <a:pt x="3" y="201"/>
                  </a:lnTo>
                  <a:lnTo>
                    <a:pt x="5" y="200"/>
                  </a:lnTo>
                  <a:lnTo>
                    <a:pt x="8" y="197"/>
                  </a:lnTo>
                  <a:lnTo>
                    <a:pt x="10" y="196"/>
                  </a:lnTo>
                  <a:lnTo>
                    <a:pt x="13" y="194"/>
                  </a:lnTo>
                  <a:lnTo>
                    <a:pt x="16" y="192"/>
                  </a:lnTo>
                  <a:lnTo>
                    <a:pt x="18" y="189"/>
                  </a:lnTo>
                  <a:lnTo>
                    <a:pt x="21" y="187"/>
                  </a:lnTo>
                  <a:lnTo>
                    <a:pt x="24" y="183"/>
                  </a:lnTo>
                  <a:lnTo>
                    <a:pt x="28" y="181"/>
                  </a:lnTo>
                  <a:lnTo>
                    <a:pt x="31" y="177"/>
                  </a:lnTo>
                  <a:lnTo>
                    <a:pt x="35" y="175"/>
                  </a:lnTo>
                  <a:lnTo>
                    <a:pt x="40" y="170"/>
                  </a:lnTo>
                  <a:lnTo>
                    <a:pt x="44" y="168"/>
                  </a:lnTo>
                  <a:lnTo>
                    <a:pt x="48" y="163"/>
                  </a:lnTo>
                  <a:lnTo>
                    <a:pt x="53" y="160"/>
                  </a:lnTo>
                  <a:lnTo>
                    <a:pt x="57" y="156"/>
                  </a:lnTo>
                  <a:lnTo>
                    <a:pt x="61" y="151"/>
                  </a:lnTo>
                  <a:lnTo>
                    <a:pt x="67" y="147"/>
                  </a:lnTo>
                  <a:lnTo>
                    <a:pt x="72" y="143"/>
                  </a:lnTo>
                  <a:lnTo>
                    <a:pt x="76" y="138"/>
                  </a:lnTo>
                  <a:lnTo>
                    <a:pt x="81" y="134"/>
                  </a:lnTo>
                  <a:lnTo>
                    <a:pt x="86" y="129"/>
                  </a:lnTo>
                  <a:lnTo>
                    <a:pt x="92" y="124"/>
                  </a:lnTo>
                  <a:lnTo>
                    <a:pt x="98" y="119"/>
                  </a:lnTo>
                  <a:lnTo>
                    <a:pt x="102" y="115"/>
                  </a:lnTo>
                  <a:lnTo>
                    <a:pt x="107" y="109"/>
                  </a:lnTo>
                  <a:lnTo>
                    <a:pt x="113" y="105"/>
                  </a:lnTo>
                  <a:lnTo>
                    <a:pt x="119" y="101"/>
                  </a:lnTo>
                  <a:lnTo>
                    <a:pt x="125" y="96"/>
                  </a:lnTo>
                  <a:lnTo>
                    <a:pt x="130" y="91"/>
                  </a:lnTo>
                  <a:lnTo>
                    <a:pt x="134" y="85"/>
                  </a:lnTo>
                  <a:lnTo>
                    <a:pt x="139" y="80"/>
                  </a:lnTo>
                  <a:lnTo>
                    <a:pt x="145" y="76"/>
                  </a:lnTo>
                  <a:lnTo>
                    <a:pt x="150" y="71"/>
                  </a:lnTo>
                  <a:lnTo>
                    <a:pt x="154" y="66"/>
                  </a:lnTo>
                  <a:lnTo>
                    <a:pt x="160" y="62"/>
                  </a:lnTo>
                  <a:lnTo>
                    <a:pt x="165" y="58"/>
                  </a:lnTo>
                  <a:lnTo>
                    <a:pt x="170" y="52"/>
                  </a:lnTo>
                  <a:lnTo>
                    <a:pt x="175" y="47"/>
                  </a:lnTo>
                  <a:lnTo>
                    <a:pt x="180" y="43"/>
                  </a:lnTo>
                  <a:lnTo>
                    <a:pt x="185" y="39"/>
                  </a:lnTo>
                  <a:lnTo>
                    <a:pt x="189" y="36"/>
                  </a:lnTo>
                  <a:lnTo>
                    <a:pt x="194" y="31"/>
                  </a:lnTo>
                  <a:lnTo>
                    <a:pt x="197" y="27"/>
                  </a:lnTo>
                  <a:lnTo>
                    <a:pt x="202" y="24"/>
                  </a:lnTo>
                  <a:lnTo>
                    <a:pt x="205" y="20"/>
                  </a:lnTo>
                  <a:lnTo>
                    <a:pt x="209" y="17"/>
                  </a:lnTo>
                  <a:lnTo>
                    <a:pt x="212" y="13"/>
                  </a:lnTo>
                  <a:lnTo>
                    <a:pt x="216" y="11"/>
                  </a:lnTo>
                  <a:lnTo>
                    <a:pt x="220" y="7"/>
                  </a:lnTo>
                  <a:lnTo>
                    <a:pt x="222" y="5"/>
                  </a:lnTo>
                  <a:lnTo>
                    <a:pt x="224" y="2"/>
                  </a:lnTo>
                  <a:lnTo>
                    <a:pt x="228" y="0"/>
                  </a:lnTo>
                  <a:lnTo>
                    <a:pt x="208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0" name="Freeform 54"/>
            <p:cNvSpPr>
              <a:spLocks/>
            </p:cNvSpPr>
            <p:nvPr/>
          </p:nvSpPr>
          <p:spPr bwMode="auto">
            <a:xfrm>
              <a:off x="5151" y="1164"/>
              <a:ext cx="55" cy="40"/>
            </a:xfrm>
            <a:custGeom>
              <a:avLst/>
              <a:gdLst>
                <a:gd name="T0" fmla="*/ 1 w 110"/>
                <a:gd name="T1" fmla="*/ 1 h 79"/>
                <a:gd name="T2" fmla="*/ 1 w 110"/>
                <a:gd name="T3" fmla="*/ 1 h 79"/>
                <a:gd name="T4" fmla="*/ 1 w 110"/>
                <a:gd name="T5" fmla="*/ 1 h 79"/>
                <a:gd name="T6" fmla="*/ 1 w 110"/>
                <a:gd name="T7" fmla="*/ 1 h 79"/>
                <a:gd name="T8" fmla="*/ 1 w 110"/>
                <a:gd name="T9" fmla="*/ 1 h 79"/>
                <a:gd name="T10" fmla="*/ 1 w 110"/>
                <a:gd name="T11" fmla="*/ 1 h 79"/>
                <a:gd name="T12" fmla="*/ 1 w 110"/>
                <a:gd name="T13" fmla="*/ 1 h 79"/>
                <a:gd name="T14" fmla="*/ 1 w 110"/>
                <a:gd name="T15" fmla="*/ 1 h 79"/>
                <a:gd name="T16" fmla="*/ 1 w 110"/>
                <a:gd name="T17" fmla="*/ 1 h 79"/>
                <a:gd name="T18" fmla="*/ 1 w 110"/>
                <a:gd name="T19" fmla="*/ 1 h 79"/>
                <a:gd name="T20" fmla="*/ 1 w 110"/>
                <a:gd name="T21" fmla="*/ 1 h 79"/>
                <a:gd name="T22" fmla="*/ 1 w 110"/>
                <a:gd name="T23" fmla="*/ 1 h 79"/>
                <a:gd name="T24" fmla="*/ 1 w 110"/>
                <a:gd name="T25" fmla="*/ 1 h 79"/>
                <a:gd name="T26" fmla="*/ 1 w 110"/>
                <a:gd name="T27" fmla="*/ 1 h 79"/>
                <a:gd name="T28" fmla="*/ 1 w 110"/>
                <a:gd name="T29" fmla="*/ 1 h 79"/>
                <a:gd name="T30" fmla="*/ 1 w 110"/>
                <a:gd name="T31" fmla="*/ 1 h 79"/>
                <a:gd name="T32" fmla="*/ 1 w 110"/>
                <a:gd name="T33" fmla="*/ 1 h 79"/>
                <a:gd name="T34" fmla="*/ 1 w 110"/>
                <a:gd name="T35" fmla="*/ 1 h 79"/>
                <a:gd name="T36" fmla="*/ 1 w 110"/>
                <a:gd name="T37" fmla="*/ 1 h 79"/>
                <a:gd name="T38" fmla="*/ 1 w 110"/>
                <a:gd name="T39" fmla="*/ 1 h 79"/>
                <a:gd name="T40" fmla="*/ 1 w 110"/>
                <a:gd name="T41" fmla="*/ 1 h 79"/>
                <a:gd name="T42" fmla="*/ 1 w 110"/>
                <a:gd name="T43" fmla="*/ 1 h 79"/>
                <a:gd name="T44" fmla="*/ 1 w 110"/>
                <a:gd name="T45" fmla="*/ 1 h 79"/>
                <a:gd name="T46" fmla="*/ 1 w 110"/>
                <a:gd name="T47" fmla="*/ 1 h 79"/>
                <a:gd name="T48" fmla="*/ 1 w 110"/>
                <a:gd name="T49" fmla="*/ 1 h 79"/>
                <a:gd name="T50" fmla="*/ 1 w 110"/>
                <a:gd name="T51" fmla="*/ 1 h 79"/>
                <a:gd name="T52" fmla="*/ 1 w 110"/>
                <a:gd name="T53" fmla="*/ 1 h 79"/>
                <a:gd name="T54" fmla="*/ 1 w 110"/>
                <a:gd name="T55" fmla="*/ 1 h 79"/>
                <a:gd name="T56" fmla="*/ 1 w 110"/>
                <a:gd name="T57" fmla="*/ 1 h 79"/>
                <a:gd name="T58" fmla="*/ 1 w 110"/>
                <a:gd name="T59" fmla="*/ 1 h 79"/>
                <a:gd name="T60" fmla="*/ 1 w 110"/>
                <a:gd name="T61" fmla="*/ 1 h 79"/>
                <a:gd name="T62" fmla="*/ 1 w 110"/>
                <a:gd name="T63" fmla="*/ 1 h 79"/>
                <a:gd name="T64" fmla="*/ 1 w 110"/>
                <a:gd name="T65" fmla="*/ 0 h 79"/>
                <a:gd name="T66" fmla="*/ 1 w 110"/>
                <a:gd name="T67" fmla="*/ 1 h 7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0"/>
                <a:gd name="T103" fmla="*/ 0 h 79"/>
                <a:gd name="T104" fmla="*/ 110 w 110"/>
                <a:gd name="T105" fmla="*/ 79 h 7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0" h="79">
                  <a:moveTo>
                    <a:pt x="15" y="1"/>
                  </a:moveTo>
                  <a:lnTo>
                    <a:pt x="16" y="1"/>
                  </a:lnTo>
                  <a:lnTo>
                    <a:pt x="19" y="2"/>
                  </a:lnTo>
                  <a:lnTo>
                    <a:pt x="21" y="5"/>
                  </a:lnTo>
                  <a:lnTo>
                    <a:pt x="23" y="6"/>
                  </a:lnTo>
                  <a:lnTo>
                    <a:pt x="27" y="8"/>
                  </a:lnTo>
                  <a:lnTo>
                    <a:pt x="30" y="11"/>
                  </a:lnTo>
                  <a:lnTo>
                    <a:pt x="34" y="14"/>
                  </a:lnTo>
                  <a:lnTo>
                    <a:pt x="39" y="17"/>
                  </a:lnTo>
                  <a:lnTo>
                    <a:pt x="42" y="19"/>
                  </a:lnTo>
                  <a:lnTo>
                    <a:pt x="46" y="23"/>
                  </a:lnTo>
                  <a:lnTo>
                    <a:pt x="50" y="26"/>
                  </a:lnTo>
                  <a:lnTo>
                    <a:pt x="54" y="30"/>
                  </a:lnTo>
                  <a:lnTo>
                    <a:pt x="59" y="33"/>
                  </a:lnTo>
                  <a:lnTo>
                    <a:pt x="62" y="37"/>
                  </a:lnTo>
                  <a:lnTo>
                    <a:pt x="67" y="39"/>
                  </a:lnTo>
                  <a:lnTo>
                    <a:pt x="72" y="44"/>
                  </a:lnTo>
                  <a:lnTo>
                    <a:pt x="75" y="47"/>
                  </a:lnTo>
                  <a:lnTo>
                    <a:pt x="79" y="51"/>
                  </a:lnTo>
                  <a:lnTo>
                    <a:pt x="84" y="53"/>
                  </a:lnTo>
                  <a:lnTo>
                    <a:pt x="87" y="58"/>
                  </a:lnTo>
                  <a:lnTo>
                    <a:pt x="91" y="60"/>
                  </a:lnTo>
                  <a:lnTo>
                    <a:pt x="94" y="64"/>
                  </a:lnTo>
                  <a:lnTo>
                    <a:pt x="97" y="66"/>
                  </a:lnTo>
                  <a:lnTo>
                    <a:pt x="100" y="70"/>
                  </a:lnTo>
                  <a:lnTo>
                    <a:pt x="102" y="71"/>
                  </a:lnTo>
                  <a:lnTo>
                    <a:pt x="105" y="73"/>
                  </a:lnTo>
                  <a:lnTo>
                    <a:pt x="106" y="75"/>
                  </a:lnTo>
                  <a:lnTo>
                    <a:pt x="108" y="77"/>
                  </a:lnTo>
                  <a:lnTo>
                    <a:pt x="110" y="79"/>
                  </a:lnTo>
                  <a:lnTo>
                    <a:pt x="107" y="78"/>
                  </a:lnTo>
                  <a:lnTo>
                    <a:pt x="106" y="77"/>
                  </a:lnTo>
                  <a:lnTo>
                    <a:pt x="105" y="76"/>
                  </a:lnTo>
                  <a:lnTo>
                    <a:pt x="101" y="75"/>
                  </a:lnTo>
                  <a:lnTo>
                    <a:pt x="99" y="72"/>
                  </a:lnTo>
                  <a:lnTo>
                    <a:pt x="95" y="70"/>
                  </a:lnTo>
                  <a:lnTo>
                    <a:pt x="92" y="67"/>
                  </a:lnTo>
                  <a:lnTo>
                    <a:pt x="88" y="65"/>
                  </a:lnTo>
                  <a:lnTo>
                    <a:pt x="84" y="62"/>
                  </a:lnTo>
                  <a:lnTo>
                    <a:pt x="80" y="58"/>
                  </a:lnTo>
                  <a:lnTo>
                    <a:pt x="75" y="56"/>
                  </a:lnTo>
                  <a:lnTo>
                    <a:pt x="71" y="52"/>
                  </a:lnTo>
                  <a:lnTo>
                    <a:pt x="67" y="50"/>
                  </a:lnTo>
                  <a:lnTo>
                    <a:pt x="66" y="49"/>
                  </a:lnTo>
                  <a:lnTo>
                    <a:pt x="62" y="46"/>
                  </a:lnTo>
                  <a:lnTo>
                    <a:pt x="61" y="45"/>
                  </a:lnTo>
                  <a:lnTo>
                    <a:pt x="59" y="43"/>
                  </a:lnTo>
                  <a:lnTo>
                    <a:pt x="56" y="41"/>
                  </a:lnTo>
                  <a:lnTo>
                    <a:pt x="53" y="39"/>
                  </a:lnTo>
                  <a:lnTo>
                    <a:pt x="52" y="38"/>
                  </a:lnTo>
                  <a:lnTo>
                    <a:pt x="49" y="37"/>
                  </a:lnTo>
                  <a:lnTo>
                    <a:pt x="46" y="34"/>
                  </a:lnTo>
                  <a:lnTo>
                    <a:pt x="43" y="32"/>
                  </a:lnTo>
                  <a:lnTo>
                    <a:pt x="41" y="31"/>
                  </a:lnTo>
                  <a:lnTo>
                    <a:pt x="36" y="27"/>
                  </a:lnTo>
                  <a:lnTo>
                    <a:pt x="32" y="24"/>
                  </a:lnTo>
                  <a:lnTo>
                    <a:pt x="27" y="20"/>
                  </a:lnTo>
                  <a:lnTo>
                    <a:pt x="23" y="17"/>
                  </a:lnTo>
                  <a:lnTo>
                    <a:pt x="19" y="14"/>
                  </a:lnTo>
                  <a:lnTo>
                    <a:pt x="15" y="12"/>
                  </a:lnTo>
                  <a:lnTo>
                    <a:pt x="11" y="8"/>
                  </a:lnTo>
                  <a:lnTo>
                    <a:pt x="9" y="7"/>
                  </a:lnTo>
                  <a:lnTo>
                    <a:pt x="5" y="5"/>
                  </a:lnTo>
                  <a:lnTo>
                    <a:pt x="3" y="4"/>
                  </a:lnTo>
                  <a:lnTo>
                    <a:pt x="1" y="0"/>
                  </a:lnTo>
                  <a:lnTo>
                    <a:pt x="0" y="0"/>
                  </a:lnTo>
                  <a:lnTo>
                    <a:pt x="15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1" name="Freeform 55"/>
            <p:cNvSpPr>
              <a:spLocks/>
            </p:cNvSpPr>
            <p:nvPr/>
          </p:nvSpPr>
          <p:spPr bwMode="auto">
            <a:xfrm>
              <a:off x="5251" y="1243"/>
              <a:ext cx="48" cy="33"/>
            </a:xfrm>
            <a:custGeom>
              <a:avLst/>
              <a:gdLst>
                <a:gd name="T0" fmla="*/ 0 w 97"/>
                <a:gd name="T1" fmla="*/ 0 h 65"/>
                <a:gd name="T2" fmla="*/ 0 w 97"/>
                <a:gd name="T3" fmla="*/ 1 h 65"/>
                <a:gd name="T4" fmla="*/ 0 w 97"/>
                <a:gd name="T5" fmla="*/ 1 h 65"/>
                <a:gd name="T6" fmla="*/ 0 w 97"/>
                <a:gd name="T7" fmla="*/ 1 h 65"/>
                <a:gd name="T8" fmla="*/ 0 w 97"/>
                <a:gd name="T9" fmla="*/ 1 h 65"/>
                <a:gd name="T10" fmla="*/ 0 w 97"/>
                <a:gd name="T11" fmla="*/ 1 h 65"/>
                <a:gd name="T12" fmla="*/ 0 w 97"/>
                <a:gd name="T13" fmla="*/ 1 h 65"/>
                <a:gd name="T14" fmla="*/ 0 w 97"/>
                <a:gd name="T15" fmla="*/ 1 h 65"/>
                <a:gd name="T16" fmla="*/ 0 w 97"/>
                <a:gd name="T17" fmla="*/ 1 h 65"/>
                <a:gd name="T18" fmla="*/ 0 w 97"/>
                <a:gd name="T19" fmla="*/ 1 h 65"/>
                <a:gd name="T20" fmla="*/ 0 w 97"/>
                <a:gd name="T21" fmla="*/ 1 h 65"/>
                <a:gd name="T22" fmla="*/ 0 w 97"/>
                <a:gd name="T23" fmla="*/ 1 h 65"/>
                <a:gd name="T24" fmla="*/ 0 w 97"/>
                <a:gd name="T25" fmla="*/ 1 h 65"/>
                <a:gd name="T26" fmla="*/ 0 w 97"/>
                <a:gd name="T27" fmla="*/ 1 h 65"/>
                <a:gd name="T28" fmla="*/ 0 w 97"/>
                <a:gd name="T29" fmla="*/ 1 h 65"/>
                <a:gd name="T30" fmla="*/ 0 w 97"/>
                <a:gd name="T31" fmla="*/ 1 h 65"/>
                <a:gd name="T32" fmla="*/ 0 w 97"/>
                <a:gd name="T33" fmla="*/ 1 h 65"/>
                <a:gd name="T34" fmla="*/ 0 w 97"/>
                <a:gd name="T35" fmla="*/ 1 h 65"/>
                <a:gd name="T36" fmla="*/ 0 w 97"/>
                <a:gd name="T37" fmla="*/ 1 h 65"/>
                <a:gd name="T38" fmla="*/ 0 w 97"/>
                <a:gd name="T39" fmla="*/ 1 h 65"/>
                <a:gd name="T40" fmla="*/ 0 w 97"/>
                <a:gd name="T41" fmla="*/ 1 h 65"/>
                <a:gd name="T42" fmla="*/ 0 w 97"/>
                <a:gd name="T43" fmla="*/ 1 h 65"/>
                <a:gd name="T44" fmla="*/ 0 w 97"/>
                <a:gd name="T45" fmla="*/ 1 h 65"/>
                <a:gd name="T46" fmla="*/ 0 w 97"/>
                <a:gd name="T47" fmla="*/ 1 h 65"/>
                <a:gd name="T48" fmla="*/ 0 w 97"/>
                <a:gd name="T49" fmla="*/ 1 h 65"/>
                <a:gd name="T50" fmla="*/ 0 w 97"/>
                <a:gd name="T51" fmla="*/ 1 h 65"/>
                <a:gd name="T52" fmla="*/ 0 w 97"/>
                <a:gd name="T53" fmla="*/ 1 h 65"/>
                <a:gd name="T54" fmla="*/ 0 w 97"/>
                <a:gd name="T55" fmla="*/ 1 h 65"/>
                <a:gd name="T56" fmla="*/ 0 w 97"/>
                <a:gd name="T57" fmla="*/ 1 h 65"/>
                <a:gd name="T58" fmla="*/ 0 w 97"/>
                <a:gd name="T59" fmla="*/ 1 h 65"/>
                <a:gd name="T60" fmla="*/ 0 w 97"/>
                <a:gd name="T61" fmla="*/ 1 h 65"/>
                <a:gd name="T62" fmla="*/ 0 w 97"/>
                <a:gd name="T63" fmla="*/ 1 h 65"/>
                <a:gd name="T64" fmla="*/ 0 w 97"/>
                <a:gd name="T65" fmla="*/ 1 h 65"/>
                <a:gd name="T66" fmla="*/ 0 w 97"/>
                <a:gd name="T67" fmla="*/ 1 h 65"/>
                <a:gd name="T68" fmla="*/ 0 w 97"/>
                <a:gd name="T69" fmla="*/ 1 h 65"/>
                <a:gd name="T70" fmla="*/ 0 w 97"/>
                <a:gd name="T71" fmla="*/ 1 h 65"/>
                <a:gd name="T72" fmla="*/ 0 w 97"/>
                <a:gd name="T73" fmla="*/ 1 h 65"/>
                <a:gd name="T74" fmla="*/ 0 w 97"/>
                <a:gd name="T75" fmla="*/ 1 h 65"/>
                <a:gd name="T76" fmla="*/ 0 w 97"/>
                <a:gd name="T77" fmla="*/ 1 h 65"/>
                <a:gd name="T78" fmla="*/ 0 w 97"/>
                <a:gd name="T79" fmla="*/ 1 h 65"/>
                <a:gd name="T80" fmla="*/ 0 w 97"/>
                <a:gd name="T81" fmla="*/ 1 h 65"/>
                <a:gd name="T82" fmla="*/ 0 w 97"/>
                <a:gd name="T83" fmla="*/ 1 h 65"/>
                <a:gd name="T84" fmla="*/ 0 w 97"/>
                <a:gd name="T85" fmla="*/ 1 h 65"/>
                <a:gd name="T86" fmla="*/ 0 w 97"/>
                <a:gd name="T87" fmla="*/ 1 h 65"/>
                <a:gd name="T88" fmla="*/ 0 w 97"/>
                <a:gd name="T89" fmla="*/ 1 h 65"/>
                <a:gd name="T90" fmla="*/ 0 w 97"/>
                <a:gd name="T91" fmla="*/ 1 h 65"/>
                <a:gd name="T92" fmla="*/ 0 w 97"/>
                <a:gd name="T93" fmla="*/ 1 h 65"/>
                <a:gd name="T94" fmla="*/ 0 w 97"/>
                <a:gd name="T95" fmla="*/ 1 h 65"/>
                <a:gd name="T96" fmla="*/ 0 w 97"/>
                <a:gd name="T97" fmla="*/ 1 h 65"/>
                <a:gd name="T98" fmla="*/ 0 w 97"/>
                <a:gd name="T99" fmla="*/ 1 h 65"/>
                <a:gd name="T100" fmla="*/ 0 w 97"/>
                <a:gd name="T101" fmla="*/ 1 h 65"/>
                <a:gd name="T102" fmla="*/ 0 w 97"/>
                <a:gd name="T103" fmla="*/ 1 h 65"/>
                <a:gd name="T104" fmla="*/ 0 w 97"/>
                <a:gd name="T105" fmla="*/ 1 h 65"/>
                <a:gd name="T106" fmla="*/ 0 w 97"/>
                <a:gd name="T107" fmla="*/ 1 h 65"/>
                <a:gd name="T108" fmla="*/ 0 w 97"/>
                <a:gd name="T109" fmla="*/ 1 h 65"/>
                <a:gd name="T110" fmla="*/ 0 w 97"/>
                <a:gd name="T111" fmla="*/ 1 h 65"/>
                <a:gd name="T112" fmla="*/ 0 w 97"/>
                <a:gd name="T113" fmla="*/ 1 h 65"/>
                <a:gd name="T114" fmla="*/ 0 w 97"/>
                <a:gd name="T115" fmla="*/ 0 h 65"/>
                <a:gd name="T116" fmla="*/ 0 w 97"/>
                <a:gd name="T117" fmla="*/ 0 h 6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7"/>
                <a:gd name="T178" fmla="*/ 0 h 65"/>
                <a:gd name="T179" fmla="*/ 97 w 97"/>
                <a:gd name="T180" fmla="*/ 65 h 6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7" h="65">
                  <a:moveTo>
                    <a:pt x="20" y="0"/>
                  </a:moveTo>
                  <a:lnTo>
                    <a:pt x="24" y="2"/>
                  </a:lnTo>
                  <a:lnTo>
                    <a:pt x="27" y="3"/>
                  </a:lnTo>
                  <a:lnTo>
                    <a:pt x="29" y="4"/>
                  </a:lnTo>
                  <a:lnTo>
                    <a:pt x="32" y="8"/>
                  </a:lnTo>
                  <a:lnTo>
                    <a:pt x="35" y="10"/>
                  </a:lnTo>
                  <a:lnTo>
                    <a:pt x="38" y="12"/>
                  </a:lnTo>
                  <a:lnTo>
                    <a:pt x="40" y="15"/>
                  </a:lnTo>
                  <a:lnTo>
                    <a:pt x="44" y="17"/>
                  </a:lnTo>
                  <a:lnTo>
                    <a:pt x="48" y="21"/>
                  </a:lnTo>
                  <a:lnTo>
                    <a:pt x="51" y="23"/>
                  </a:lnTo>
                  <a:lnTo>
                    <a:pt x="55" y="26"/>
                  </a:lnTo>
                  <a:lnTo>
                    <a:pt x="58" y="30"/>
                  </a:lnTo>
                  <a:lnTo>
                    <a:pt x="62" y="32"/>
                  </a:lnTo>
                  <a:lnTo>
                    <a:pt x="67" y="36"/>
                  </a:lnTo>
                  <a:lnTo>
                    <a:pt x="69" y="39"/>
                  </a:lnTo>
                  <a:lnTo>
                    <a:pt x="72" y="42"/>
                  </a:lnTo>
                  <a:lnTo>
                    <a:pt x="76" y="45"/>
                  </a:lnTo>
                  <a:lnTo>
                    <a:pt x="80" y="48"/>
                  </a:lnTo>
                  <a:lnTo>
                    <a:pt x="82" y="50"/>
                  </a:lnTo>
                  <a:lnTo>
                    <a:pt x="85" y="54"/>
                  </a:lnTo>
                  <a:lnTo>
                    <a:pt x="88" y="56"/>
                  </a:lnTo>
                  <a:lnTo>
                    <a:pt x="90" y="58"/>
                  </a:lnTo>
                  <a:lnTo>
                    <a:pt x="94" y="63"/>
                  </a:lnTo>
                  <a:lnTo>
                    <a:pt x="96" y="64"/>
                  </a:lnTo>
                  <a:lnTo>
                    <a:pt x="97" y="65"/>
                  </a:lnTo>
                  <a:lnTo>
                    <a:pt x="96" y="65"/>
                  </a:lnTo>
                  <a:lnTo>
                    <a:pt x="95" y="64"/>
                  </a:lnTo>
                  <a:lnTo>
                    <a:pt x="94" y="64"/>
                  </a:lnTo>
                  <a:lnTo>
                    <a:pt x="91" y="63"/>
                  </a:lnTo>
                  <a:lnTo>
                    <a:pt x="89" y="62"/>
                  </a:lnTo>
                  <a:lnTo>
                    <a:pt x="87" y="60"/>
                  </a:lnTo>
                  <a:lnTo>
                    <a:pt x="84" y="57"/>
                  </a:lnTo>
                  <a:lnTo>
                    <a:pt x="81" y="56"/>
                  </a:lnTo>
                  <a:lnTo>
                    <a:pt x="77" y="54"/>
                  </a:lnTo>
                  <a:lnTo>
                    <a:pt x="72" y="51"/>
                  </a:lnTo>
                  <a:lnTo>
                    <a:pt x="69" y="48"/>
                  </a:lnTo>
                  <a:lnTo>
                    <a:pt x="65" y="47"/>
                  </a:lnTo>
                  <a:lnTo>
                    <a:pt x="62" y="43"/>
                  </a:lnTo>
                  <a:lnTo>
                    <a:pt x="57" y="41"/>
                  </a:lnTo>
                  <a:lnTo>
                    <a:pt x="52" y="38"/>
                  </a:lnTo>
                  <a:lnTo>
                    <a:pt x="48" y="35"/>
                  </a:lnTo>
                  <a:lnTo>
                    <a:pt x="44" y="32"/>
                  </a:lnTo>
                  <a:lnTo>
                    <a:pt x="39" y="30"/>
                  </a:lnTo>
                  <a:lnTo>
                    <a:pt x="36" y="26"/>
                  </a:lnTo>
                  <a:lnTo>
                    <a:pt x="31" y="24"/>
                  </a:lnTo>
                  <a:lnTo>
                    <a:pt x="27" y="22"/>
                  </a:lnTo>
                  <a:lnTo>
                    <a:pt x="24" y="19"/>
                  </a:lnTo>
                  <a:lnTo>
                    <a:pt x="19" y="17"/>
                  </a:lnTo>
                  <a:lnTo>
                    <a:pt x="16" y="15"/>
                  </a:lnTo>
                  <a:lnTo>
                    <a:pt x="14" y="12"/>
                  </a:lnTo>
                  <a:lnTo>
                    <a:pt x="10" y="10"/>
                  </a:lnTo>
                  <a:lnTo>
                    <a:pt x="7" y="9"/>
                  </a:lnTo>
                  <a:lnTo>
                    <a:pt x="5" y="8"/>
                  </a:lnTo>
                  <a:lnTo>
                    <a:pt x="4" y="6"/>
                  </a:lnTo>
                  <a:lnTo>
                    <a:pt x="1" y="4"/>
                  </a:lnTo>
                  <a:lnTo>
                    <a:pt x="0" y="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2" name="Freeform 56"/>
            <p:cNvSpPr>
              <a:spLocks/>
            </p:cNvSpPr>
            <p:nvPr/>
          </p:nvSpPr>
          <p:spPr bwMode="auto">
            <a:xfrm>
              <a:off x="5219" y="1286"/>
              <a:ext cx="9" cy="197"/>
            </a:xfrm>
            <a:custGeom>
              <a:avLst/>
              <a:gdLst>
                <a:gd name="T0" fmla="*/ 0 w 17"/>
                <a:gd name="T1" fmla="*/ 1 h 392"/>
                <a:gd name="T2" fmla="*/ 0 w 17"/>
                <a:gd name="T3" fmla="*/ 1 h 392"/>
                <a:gd name="T4" fmla="*/ 0 w 17"/>
                <a:gd name="T5" fmla="*/ 1 h 392"/>
                <a:gd name="T6" fmla="*/ 0 w 17"/>
                <a:gd name="T7" fmla="*/ 1 h 392"/>
                <a:gd name="T8" fmla="*/ 1 w 17"/>
                <a:gd name="T9" fmla="*/ 1 h 392"/>
                <a:gd name="T10" fmla="*/ 1 w 17"/>
                <a:gd name="T11" fmla="*/ 1 h 392"/>
                <a:gd name="T12" fmla="*/ 1 w 17"/>
                <a:gd name="T13" fmla="*/ 1 h 392"/>
                <a:gd name="T14" fmla="*/ 1 w 17"/>
                <a:gd name="T15" fmla="*/ 1 h 392"/>
                <a:gd name="T16" fmla="*/ 1 w 17"/>
                <a:gd name="T17" fmla="*/ 1 h 392"/>
                <a:gd name="T18" fmla="*/ 1 w 17"/>
                <a:gd name="T19" fmla="*/ 1 h 392"/>
                <a:gd name="T20" fmla="*/ 1 w 17"/>
                <a:gd name="T21" fmla="*/ 1 h 392"/>
                <a:gd name="T22" fmla="*/ 1 w 17"/>
                <a:gd name="T23" fmla="*/ 2 h 392"/>
                <a:gd name="T24" fmla="*/ 1 w 17"/>
                <a:gd name="T25" fmla="*/ 2 h 392"/>
                <a:gd name="T26" fmla="*/ 1 w 17"/>
                <a:gd name="T27" fmla="*/ 2 h 392"/>
                <a:gd name="T28" fmla="*/ 1 w 17"/>
                <a:gd name="T29" fmla="*/ 2 h 392"/>
                <a:gd name="T30" fmla="*/ 1 w 17"/>
                <a:gd name="T31" fmla="*/ 2 h 392"/>
                <a:gd name="T32" fmla="*/ 1 w 17"/>
                <a:gd name="T33" fmla="*/ 2 h 392"/>
                <a:gd name="T34" fmla="*/ 1 w 17"/>
                <a:gd name="T35" fmla="*/ 2 h 392"/>
                <a:gd name="T36" fmla="*/ 1 w 17"/>
                <a:gd name="T37" fmla="*/ 2 h 392"/>
                <a:gd name="T38" fmla="*/ 1 w 17"/>
                <a:gd name="T39" fmla="*/ 2 h 392"/>
                <a:gd name="T40" fmla="*/ 1 w 17"/>
                <a:gd name="T41" fmla="*/ 2 h 392"/>
                <a:gd name="T42" fmla="*/ 1 w 17"/>
                <a:gd name="T43" fmla="*/ 2 h 392"/>
                <a:gd name="T44" fmla="*/ 1 w 17"/>
                <a:gd name="T45" fmla="*/ 2 h 392"/>
                <a:gd name="T46" fmla="*/ 1 w 17"/>
                <a:gd name="T47" fmla="*/ 2 h 392"/>
                <a:gd name="T48" fmla="*/ 1 w 17"/>
                <a:gd name="T49" fmla="*/ 2 h 392"/>
                <a:gd name="T50" fmla="*/ 1 w 17"/>
                <a:gd name="T51" fmla="*/ 2 h 392"/>
                <a:gd name="T52" fmla="*/ 1 w 17"/>
                <a:gd name="T53" fmla="*/ 2 h 392"/>
                <a:gd name="T54" fmla="*/ 1 w 17"/>
                <a:gd name="T55" fmla="*/ 2 h 392"/>
                <a:gd name="T56" fmla="*/ 1 w 17"/>
                <a:gd name="T57" fmla="*/ 2 h 392"/>
                <a:gd name="T58" fmla="*/ 1 w 17"/>
                <a:gd name="T59" fmla="*/ 2 h 392"/>
                <a:gd name="T60" fmla="*/ 1 w 17"/>
                <a:gd name="T61" fmla="*/ 2 h 392"/>
                <a:gd name="T62" fmla="*/ 1 w 17"/>
                <a:gd name="T63" fmla="*/ 1 h 392"/>
                <a:gd name="T64" fmla="*/ 1 w 17"/>
                <a:gd name="T65" fmla="*/ 1 h 392"/>
                <a:gd name="T66" fmla="*/ 1 w 17"/>
                <a:gd name="T67" fmla="*/ 1 h 392"/>
                <a:gd name="T68" fmla="*/ 1 w 17"/>
                <a:gd name="T69" fmla="*/ 1 h 392"/>
                <a:gd name="T70" fmla="*/ 1 w 17"/>
                <a:gd name="T71" fmla="*/ 1 h 392"/>
                <a:gd name="T72" fmla="*/ 1 w 17"/>
                <a:gd name="T73" fmla="*/ 1 h 392"/>
                <a:gd name="T74" fmla="*/ 1 w 17"/>
                <a:gd name="T75" fmla="*/ 1 h 392"/>
                <a:gd name="T76" fmla="*/ 1 w 17"/>
                <a:gd name="T77" fmla="*/ 1 h 392"/>
                <a:gd name="T78" fmla="*/ 1 w 17"/>
                <a:gd name="T79" fmla="*/ 1 h 392"/>
                <a:gd name="T80" fmla="*/ 1 w 17"/>
                <a:gd name="T81" fmla="*/ 1 h 392"/>
                <a:gd name="T82" fmla="*/ 1 w 17"/>
                <a:gd name="T83" fmla="*/ 1 h 392"/>
                <a:gd name="T84" fmla="*/ 1 w 17"/>
                <a:gd name="T85" fmla="*/ 1 h 392"/>
                <a:gd name="T86" fmla="*/ 1 w 17"/>
                <a:gd name="T87" fmla="*/ 1 h 392"/>
                <a:gd name="T88" fmla="*/ 1 w 17"/>
                <a:gd name="T89" fmla="*/ 1 h 392"/>
                <a:gd name="T90" fmla="*/ 1 w 17"/>
                <a:gd name="T91" fmla="*/ 1 h 392"/>
                <a:gd name="T92" fmla="*/ 1 w 17"/>
                <a:gd name="T93" fmla="*/ 1 h 392"/>
                <a:gd name="T94" fmla="*/ 1 w 17"/>
                <a:gd name="T95" fmla="*/ 1 h 392"/>
                <a:gd name="T96" fmla="*/ 1 w 17"/>
                <a:gd name="T97" fmla="*/ 1 h 392"/>
                <a:gd name="T98" fmla="*/ 1 w 17"/>
                <a:gd name="T99" fmla="*/ 1 h 392"/>
                <a:gd name="T100" fmla="*/ 1 w 17"/>
                <a:gd name="T101" fmla="*/ 1 h 392"/>
                <a:gd name="T102" fmla="*/ 1 w 17"/>
                <a:gd name="T103" fmla="*/ 1 h 392"/>
                <a:gd name="T104" fmla="*/ 1 w 17"/>
                <a:gd name="T105" fmla="*/ 1 h 392"/>
                <a:gd name="T106" fmla="*/ 1 w 17"/>
                <a:gd name="T107" fmla="*/ 1 h 392"/>
                <a:gd name="T108" fmla="*/ 1 w 17"/>
                <a:gd name="T109" fmla="*/ 1 h 392"/>
                <a:gd name="T110" fmla="*/ 1 w 17"/>
                <a:gd name="T111" fmla="*/ 1 h 392"/>
                <a:gd name="T112" fmla="*/ 1 w 17"/>
                <a:gd name="T113" fmla="*/ 1 h 392"/>
                <a:gd name="T114" fmla="*/ 1 w 17"/>
                <a:gd name="T115" fmla="*/ 1 h 392"/>
                <a:gd name="T116" fmla="*/ 0 w 17"/>
                <a:gd name="T117" fmla="*/ 1 h 39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"/>
                <a:gd name="T178" fmla="*/ 0 h 392"/>
                <a:gd name="T179" fmla="*/ 17 w 17"/>
                <a:gd name="T180" fmla="*/ 392 h 39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" h="392">
                  <a:moveTo>
                    <a:pt x="0" y="62"/>
                  </a:moveTo>
                  <a:lnTo>
                    <a:pt x="0" y="64"/>
                  </a:lnTo>
                  <a:lnTo>
                    <a:pt x="0" y="65"/>
                  </a:lnTo>
                  <a:lnTo>
                    <a:pt x="0" y="67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0" y="77"/>
                  </a:lnTo>
                  <a:lnTo>
                    <a:pt x="0" y="81"/>
                  </a:lnTo>
                  <a:lnTo>
                    <a:pt x="0" y="85"/>
                  </a:lnTo>
                  <a:lnTo>
                    <a:pt x="0" y="88"/>
                  </a:lnTo>
                  <a:lnTo>
                    <a:pt x="0" y="93"/>
                  </a:lnTo>
                  <a:lnTo>
                    <a:pt x="0" y="98"/>
                  </a:lnTo>
                  <a:lnTo>
                    <a:pt x="1" y="104"/>
                  </a:lnTo>
                  <a:lnTo>
                    <a:pt x="1" y="108"/>
                  </a:lnTo>
                  <a:lnTo>
                    <a:pt x="1" y="116"/>
                  </a:lnTo>
                  <a:lnTo>
                    <a:pt x="1" y="120"/>
                  </a:lnTo>
                  <a:lnTo>
                    <a:pt x="2" y="127"/>
                  </a:lnTo>
                  <a:lnTo>
                    <a:pt x="2" y="133"/>
                  </a:lnTo>
                  <a:lnTo>
                    <a:pt x="2" y="139"/>
                  </a:lnTo>
                  <a:lnTo>
                    <a:pt x="2" y="146"/>
                  </a:lnTo>
                  <a:lnTo>
                    <a:pt x="2" y="153"/>
                  </a:lnTo>
                  <a:lnTo>
                    <a:pt x="2" y="159"/>
                  </a:lnTo>
                  <a:lnTo>
                    <a:pt x="3" y="166"/>
                  </a:lnTo>
                  <a:lnTo>
                    <a:pt x="3" y="175"/>
                  </a:lnTo>
                  <a:lnTo>
                    <a:pt x="3" y="182"/>
                  </a:lnTo>
                  <a:lnTo>
                    <a:pt x="3" y="190"/>
                  </a:lnTo>
                  <a:lnTo>
                    <a:pt x="4" y="197"/>
                  </a:lnTo>
                  <a:lnTo>
                    <a:pt x="4" y="204"/>
                  </a:lnTo>
                  <a:lnTo>
                    <a:pt x="4" y="213"/>
                  </a:lnTo>
                  <a:lnTo>
                    <a:pt x="4" y="218"/>
                  </a:lnTo>
                  <a:lnTo>
                    <a:pt x="4" y="228"/>
                  </a:lnTo>
                  <a:lnTo>
                    <a:pt x="6" y="235"/>
                  </a:lnTo>
                  <a:lnTo>
                    <a:pt x="7" y="242"/>
                  </a:lnTo>
                  <a:lnTo>
                    <a:pt x="7" y="249"/>
                  </a:lnTo>
                  <a:lnTo>
                    <a:pt x="7" y="257"/>
                  </a:lnTo>
                  <a:lnTo>
                    <a:pt x="7" y="266"/>
                  </a:lnTo>
                  <a:lnTo>
                    <a:pt x="7" y="272"/>
                  </a:lnTo>
                  <a:lnTo>
                    <a:pt x="7" y="280"/>
                  </a:lnTo>
                  <a:lnTo>
                    <a:pt x="8" y="287"/>
                  </a:lnTo>
                  <a:lnTo>
                    <a:pt x="8" y="293"/>
                  </a:lnTo>
                  <a:lnTo>
                    <a:pt x="8" y="301"/>
                  </a:lnTo>
                  <a:lnTo>
                    <a:pt x="8" y="307"/>
                  </a:lnTo>
                  <a:lnTo>
                    <a:pt x="8" y="314"/>
                  </a:lnTo>
                  <a:lnTo>
                    <a:pt x="9" y="321"/>
                  </a:lnTo>
                  <a:lnTo>
                    <a:pt x="9" y="326"/>
                  </a:lnTo>
                  <a:lnTo>
                    <a:pt x="9" y="333"/>
                  </a:lnTo>
                  <a:lnTo>
                    <a:pt x="10" y="339"/>
                  </a:lnTo>
                  <a:lnTo>
                    <a:pt x="10" y="345"/>
                  </a:lnTo>
                  <a:lnTo>
                    <a:pt x="10" y="350"/>
                  </a:lnTo>
                  <a:lnTo>
                    <a:pt x="10" y="356"/>
                  </a:lnTo>
                  <a:lnTo>
                    <a:pt x="10" y="359"/>
                  </a:lnTo>
                  <a:lnTo>
                    <a:pt x="10" y="364"/>
                  </a:lnTo>
                  <a:lnTo>
                    <a:pt x="11" y="369"/>
                  </a:lnTo>
                  <a:lnTo>
                    <a:pt x="11" y="372"/>
                  </a:lnTo>
                  <a:lnTo>
                    <a:pt x="11" y="377"/>
                  </a:lnTo>
                  <a:lnTo>
                    <a:pt x="11" y="379"/>
                  </a:lnTo>
                  <a:lnTo>
                    <a:pt x="11" y="384"/>
                  </a:lnTo>
                  <a:lnTo>
                    <a:pt x="11" y="385"/>
                  </a:lnTo>
                  <a:lnTo>
                    <a:pt x="13" y="387"/>
                  </a:lnTo>
                  <a:lnTo>
                    <a:pt x="13" y="390"/>
                  </a:lnTo>
                  <a:lnTo>
                    <a:pt x="13" y="392"/>
                  </a:lnTo>
                  <a:lnTo>
                    <a:pt x="14" y="392"/>
                  </a:lnTo>
                  <a:lnTo>
                    <a:pt x="14" y="390"/>
                  </a:lnTo>
                  <a:lnTo>
                    <a:pt x="14" y="387"/>
                  </a:lnTo>
                  <a:lnTo>
                    <a:pt x="14" y="385"/>
                  </a:lnTo>
                  <a:lnTo>
                    <a:pt x="14" y="384"/>
                  </a:lnTo>
                  <a:lnTo>
                    <a:pt x="14" y="380"/>
                  </a:lnTo>
                  <a:lnTo>
                    <a:pt x="14" y="378"/>
                  </a:lnTo>
                  <a:lnTo>
                    <a:pt x="14" y="376"/>
                  </a:lnTo>
                  <a:lnTo>
                    <a:pt x="14" y="372"/>
                  </a:lnTo>
                  <a:lnTo>
                    <a:pt x="14" y="369"/>
                  </a:lnTo>
                  <a:lnTo>
                    <a:pt x="15" y="365"/>
                  </a:lnTo>
                  <a:lnTo>
                    <a:pt x="15" y="361"/>
                  </a:lnTo>
                  <a:lnTo>
                    <a:pt x="15" y="358"/>
                  </a:lnTo>
                  <a:lnTo>
                    <a:pt x="15" y="354"/>
                  </a:lnTo>
                  <a:lnTo>
                    <a:pt x="15" y="350"/>
                  </a:lnTo>
                  <a:lnTo>
                    <a:pt x="15" y="345"/>
                  </a:lnTo>
                  <a:lnTo>
                    <a:pt x="15" y="341"/>
                  </a:lnTo>
                  <a:lnTo>
                    <a:pt x="15" y="337"/>
                  </a:lnTo>
                  <a:lnTo>
                    <a:pt x="15" y="332"/>
                  </a:lnTo>
                  <a:lnTo>
                    <a:pt x="15" y="326"/>
                  </a:lnTo>
                  <a:lnTo>
                    <a:pt x="15" y="322"/>
                  </a:lnTo>
                  <a:lnTo>
                    <a:pt x="15" y="317"/>
                  </a:lnTo>
                  <a:lnTo>
                    <a:pt x="15" y="312"/>
                  </a:lnTo>
                  <a:lnTo>
                    <a:pt x="15" y="307"/>
                  </a:lnTo>
                  <a:lnTo>
                    <a:pt x="15" y="302"/>
                  </a:lnTo>
                  <a:lnTo>
                    <a:pt x="15" y="296"/>
                  </a:lnTo>
                  <a:lnTo>
                    <a:pt x="16" y="292"/>
                  </a:lnTo>
                  <a:lnTo>
                    <a:pt x="16" y="286"/>
                  </a:lnTo>
                  <a:lnTo>
                    <a:pt x="16" y="280"/>
                  </a:lnTo>
                  <a:lnTo>
                    <a:pt x="16" y="275"/>
                  </a:lnTo>
                  <a:lnTo>
                    <a:pt x="16" y="269"/>
                  </a:lnTo>
                  <a:lnTo>
                    <a:pt x="16" y="263"/>
                  </a:lnTo>
                  <a:lnTo>
                    <a:pt x="16" y="259"/>
                  </a:lnTo>
                  <a:lnTo>
                    <a:pt x="16" y="253"/>
                  </a:lnTo>
                  <a:lnTo>
                    <a:pt x="16" y="248"/>
                  </a:lnTo>
                  <a:lnTo>
                    <a:pt x="16" y="242"/>
                  </a:lnTo>
                  <a:lnTo>
                    <a:pt x="16" y="237"/>
                  </a:lnTo>
                  <a:lnTo>
                    <a:pt x="16" y="233"/>
                  </a:lnTo>
                  <a:lnTo>
                    <a:pt x="16" y="227"/>
                  </a:lnTo>
                  <a:lnTo>
                    <a:pt x="16" y="222"/>
                  </a:lnTo>
                  <a:lnTo>
                    <a:pt x="16" y="216"/>
                  </a:lnTo>
                  <a:lnTo>
                    <a:pt x="16" y="213"/>
                  </a:lnTo>
                  <a:lnTo>
                    <a:pt x="16" y="207"/>
                  </a:lnTo>
                  <a:lnTo>
                    <a:pt x="16" y="202"/>
                  </a:lnTo>
                  <a:lnTo>
                    <a:pt x="16" y="197"/>
                  </a:lnTo>
                  <a:lnTo>
                    <a:pt x="16" y="194"/>
                  </a:lnTo>
                  <a:lnTo>
                    <a:pt x="17" y="190"/>
                  </a:lnTo>
                  <a:lnTo>
                    <a:pt x="17" y="184"/>
                  </a:lnTo>
                  <a:lnTo>
                    <a:pt x="17" y="181"/>
                  </a:lnTo>
                  <a:lnTo>
                    <a:pt x="17" y="177"/>
                  </a:lnTo>
                  <a:lnTo>
                    <a:pt x="17" y="174"/>
                  </a:lnTo>
                  <a:lnTo>
                    <a:pt x="17" y="170"/>
                  </a:lnTo>
                  <a:lnTo>
                    <a:pt x="17" y="166"/>
                  </a:lnTo>
                  <a:lnTo>
                    <a:pt x="17" y="163"/>
                  </a:lnTo>
                  <a:lnTo>
                    <a:pt x="17" y="161"/>
                  </a:lnTo>
                  <a:lnTo>
                    <a:pt x="17" y="159"/>
                  </a:lnTo>
                  <a:lnTo>
                    <a:pt x="17" y="156"/>
                  </a:lnTo>
                  <a:lnTo>
                    <a:pt x="17" y="153"/>
                  </a:lnTo>
                  <a:lnTo>
                    <a:pt x="17" y="152"/>
                  </a:lnTo>
                  <a:lnTo>
                    <a:pt x="17" y="149"/>
                  </a:lnTo>
                  <a:lnTo>
                    <a:pt x="17" y="147"/>
                  </a:lnTo>
                  <a:lnTo>
                    <a:pt x="17" y="146"/>
                  </a:lnTo>
                  <a:lnTo>
                    <a:pt x="17" y="144"/>
                  </a:lnTo>
                  <a:lnTo>
                    <a:pt x="17" y="140"/>
                  </a:lnTo>
                  <a:lnTo>
                    <a:pt x="17" y="138"/>
                  </a:lnTo>
                  <a:lnTo>
                    <a:pt x="16" y="134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29"/>
                  </a:lnTo>
                  <a:lnTo>
                    <a:pt x="16" y="126"/>
                  </a:lnTo>
                  <a:lnTo>
                    <a:pt x="16" y="124"/>
                  </a:lnTo>
                  <a:lnTo>
                    <a:pt x="16" y="121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5" y="110"/>
                  </a:lnTo>
                  <a:lnTo>
                    <a:pt x="15" y="107"/>
                  </a:lnTo>
                  <a:lnTo>
                    <a:pt x="15" y="104"/>
                  </a:lnTo>
                  <a:lnTo>
                    <a:pt x="15" y="100"/>
                  </a:lnTo>
                  <a:lnTo>
                    <a:pt x="15" y="98"/>
                  </a:lnTo>
                  <a:lnTo>
                    <a:pt x="15" y="94"/>
                  </a:lnTo>
                  <a:lnTo>
                    <a:pt x="15" y="91"/>
                  </a:lnTo>
                  <a:lnTo>
                    <a:pt x="15" y="87"/>
                  </a:lnTo>
                  <a:lnTo>
                    <a:pt x="15" y="85"/>
                  </a:lnTo>
                  <a:lnTo>
                    <a:pt x="15" y="82"/>
                  </a:lnTo>
                  <a:lnTo>
                    <a:pt x="15" y="78"/>
                  </a:lnTo>
                  <a:lnTo>
                    <a:pt x="15" y="75"/>
                  </a:lnTo>
                  <a:lnTo>
                    <a:pt x="15" y="72"/>
                  </a:lnTo>
                  <a:lnTo>
                    <a:pt x="15" y="68"/>
                  </a:lnTo>
                  <a:lnTo>
                    <a:pt x="14" y="65"/>
                  </a:lnTo>
                  <a:lnTo>
                    <a:pt x="14" y="62"/>
                  </a:lnTo>
                  <a:lnTo>
                    <a:pt x="14" y="58"/>
                  </a:lnTo>
                  <a:lnTo>
                    <a:pt x="14" y="55"/>
                  </a:lnTo>
                  <a:lnTo>
                    <a:pt x="13" y="52"/>
                  </a:lnTo>
                  <a:lnTo>
                    <a:pt x="13" y="49"/>
                  </a:lnTo>
                  <a:lnTo>
                    <a:pt x="13" y="46"/>
                  </a:lnTo>
                  <a:lnTo>
                    <a:pt x="13" y="43"/>
                  </a:lnTo>
                  <a:lnTo>
                    <a:pt x="13" y="40"/>
                  </a:lnTo>
                  <a:lnTo>
                    <a:pt x="13" y="36"/>
                  </a:lnTo>
                  <a:lnTo>
                    <a:pt x="13" y="34"/>
                  </a:lnTo>
                  <a:lnTo>
                    <a:pt x="13" y="32"/>
                  </a:lnTo>
                  <a:lnTo>
                    <a:pt x="13" y="29"/>
                  </a:lnTo>
                  <a:lnTo>
                    <a:pt x="13" y="26"/>
                  </a:lnTo>
                  <a:lnTo>
                    <a:pt x="13" y="23"/>
                  </a:lnTo>
                  <a:lnTo>
                    <a:pt x="13" y="21"/>
                  </a:lnTo>
                  <a:lnTo>
                    <a:pt x="11" y="19"/>
                  </a:lnTo>
                  <a:lnTo>
                    <a:pt x="11" y="16"/>
                  </a:lnTo>
                  <a:lnTo>
                    <a:pt x="11" y="14"/>
                  </a:lnTo>
                  <a:lnTo>
                    <a:pt x="11" y="13"/>
                  </a:lnTo>
                  <a:lnTo>
                    <a:pt x="11" y="9"/>
                  </a:lnTo>
                  <a:lnTo>
                    <a:pt x="11" y="7"/>
                  </a:lnTo>
                  <a:lnTo>
                    <a:pt x="11" y="2"/>
                  </a:lnTo>
                  <a:lnTo>
                    <a:pt x="11" y="1"/>
                  </a:lnTo>
                  <a:lnTo>
                    <a:pt x="11" y="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3" name="Freeform 57"/>
            <p:cNvSpPr>
              <a:spLocks/>
            </p:cNvSpPr>
            <p:nvPr/>
          </p:nvSpPr>
          <p:spPr bwMode="auto">
            <a:xfrm>
              <a:off x="5221" y="1540"/>
              <a:ext cx="7" cy="108"/>
            </a:xfrm>
            <a:custGeom>
              <a:avLst/>
              <a:gdLst>
                <a:gd name="T0" fmla="*/ 0 w 13"/>
                <a:gd name="T1" fmla="*/ 1 h 216"/>
                <a:gd name="T2" fmla="*/ 0 w 13"/>
                <a:gd name="T3" fmla="*/ 1 h 216"/>
                <a:gd name="T4" fmla="*/ 0 w 13"/>
                <a:gd name="T5" fmla="*/ 1 h 216"/>
                <a:gd name="T6" fmla="*/ 0 w 13"/>
                <a:gd name="T7" fmla="*/ 1 h 216"/>
                <a:gd name="T8" fmla="*/ 0 w 13"/>
                <a:gd name="T9" fmla="*/ 1 h 216"/>
                <a:gd name="T10" fmla="*/ 0 w 13"/>
                <a:gd name="T11" fmla="*/ 1 h 216"/>
                <a:gd name="T12" fmla="*/ 0 w 13"/>
                <a:gd name="T13" fmla="*/ 1 h 216"/>
                <a:gd name="T14" fmla="*/ 1 w 13"/>
                <a:gd name="T15" fmla="*/ 1 h 216"/>
                <a:gd name="T16" fmla="*/ 1 w 13"/>
                <a:gd name="T17" fmla="*/ 1 h 216"/>
                <a:gd name="T18" fmla="*/ 1 w 13"/>
                <a:gd name="T19" fmla="*/ 1 h 216"/>
                <a:gd name="T20" fmla="*/ 1 w 13"/>
                <a:gd name="T21" fmla="*/ 1 h 216"/>
                <a:gd name="T22" fmla="*/ 1 w 13"/>
                <a:gd name="T23" fmla="*/ 1 h 216"/>
                <a:gd name="T24" fmla="*/ 1 w 13"/>
                <a:gd name="T25" fmla="*/ 1 h 216"/>
                <a:gd name="T26" fmla="*/ 1 w 13"/>
                <a:gd name="T27" fmla="*/ 1 h 216"/>
                <a:gd name="T28" fmla="*/ 1 w 13"/>
                <a:gd name="T29" fmla="*/ 1 h 216"/>
                <a:gd name="T30" fmla="*/ 1 w 13"/>
                <a:gd name="T31" fmla="*/ 1 h 216"/>
                <a:gd name="T32" fmla="*/ 1 w 13"/>
                <a:gd name="T33" fmla="*/ 1 h 216"/>
                <a:gd name="T34" fmla="*/ 1 w 13"/>
                <a:gd name="T35" fmla="*/ 1 h 216"/>
                <a:gd name="T36" fmla="*/ 1 w 13"/>
                <a:gd name="T37" fmla="*/ 1 h 216"/>
                <a:gd name="T38" fmla="*/ 1 w 13"/>
                <a:gd name="T39" fmla="*/ 1 h 216"/>
                <a:gd name="T40" fmla="*/ 1 w 13"/>
                <a:gd name="T41" fmla="*/ 1 h 216"/>
                <a:gd name="T42" fmla="*/ 1 w 13"/>
                <a:gd name="T43" fmla="*/ 1 h 216"/>
                <a:gd name="T44" fmla="*/ 1 w 13"/>
                <a:gd name="T45" fmla="*/ 1 h 216"/>
                <a:gd name="T46" fmla="*/ 1 w 13"/>
                <a:gd name="T47" fmla="*/ 1 h 216"/>
                <a:gd name="T48" fmla="*/ 1 w 13"/>
                <a:gd name="T49" fmla="*/ 1 h 216"/>
                <a:gd name="T50" fmla="*/ 1 w 13"/>
                <a:gd name="T51" fmla="*/ 1 h 216"/>
                <a:gd name="T52" fmla="*/ 1 w 13"/>
                <a:gd name="T53" fmla="*/ 1 h 216"/>
                <a:gd name="T54" fmla="*/ 1 w 13"/>
                <a:gd name="T55" fmla="*/ 1 h 216"/>
                <a:gd name="T56" fmla="*/ 1 w 13"/>
                <a:gd name="T57" fmla="*/ 1 h 216"/>
                <a:gd name="T58" fmla="*/ 1 w 13"/>
                <a:gd name="T59" fmla="*/ 1 h 216"/>
                <a:gd name="T60" fmla="*/ 1 w 13"/>
                <a:gd name="T61" fmla="*/ 1 h 216"/>
                <a:gd name="T62" fmla="*/ 1 w 13"/>
                <a:gd name="T63" fmla="*/ 1 h 216"/>
                <a:gd name="T64" fmla="*/ 1 w 13"/>
                <a:gd name="T65" fmla="*/ 1 h 216"/>
                <a:gd name="T66" fmla="*/ 1 w 13"/>
                <a:gd name="T67" fmla="*/ 1 h 216"/>
                <a:gd name="T68" fmla="*/ 1 w 13"/>
                <a:gd name="T69" fmla="*/ 1 h 216"/>
                <a:gd name="T70" fmla="*/ 1 w 13"/>
                <a:gd name="T71" fmla="*/ 1 h 216"/>
                <a:gd name="T72" fmla="*/ 1 w 13"/>
                <a:gd name="T73" fmla="*/ 1 h 216"/>
                <a:gd name="T74" fmla="*/ 1 w 13"/>
                <a:gd name="T75" fmla="*/ 1 h 216"/>
                <a:gd name="T76" fmla="*/ 1 w 13"/>
                <a:gd name="T77" fmla="*/ 1 h 216"/>
                <a:gd name="T78" fmla="*/ 1 w 13"/>
                <a:gd name="T79" fmla="*/ 1 h 216"/>
                <a:gd name="T80" fmla="*/ 1 w 13"/>
                <a:gd name="T81" fmla="*/ 1 h 216"/>
                <a:gd name="T82" fmla="*/ 1 w 13"/>
                <a:gd name="T83" fmla="*/ 1 h 216"/>
                <a:gd name="T84" fmla="*/ 1 w 13"/>
                <a:gd name="T85" fmla="*/ 0 h 216"/>
                <a:gd name="T86" fmla="*/ 0 w 13"/>
                <a:gd name="T87" fmla="*/ 1 h 21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"/>
                <a:gd name="T133" fmla="*/ 0 h 216"/>
                <a:gd name="T134" fmla="*/ 13 w 13"/>
                <a:gd name="T135" fmla="*/ 216 h 21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" h="216">
                  <a:moveTo>
                    <a:pt x="0" y="44"/>
                  </a:moveTo>
                  <a:lnTo>
                    <a:pt x="0" y="45"/>
                  </a:lnTo>
                  <a:lnTo>
                    <a:pt x="0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0" y="58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0" y="78"/>
                  </a:lnTo>
                  <a:lnTo>
                    <a:pt x="1" y="83"/>
                  </a:lnTo>
                  <a:lnTo>
                    <a:pt x="1" y="86"/>
                  </a:lnTo>
                  <a:lnTo>
                    <a:pt x="1" y="88"/>
                  </a:lnTo>
                  <a:lnTo>
                    <a:pt x="1" y="92"/>
                  </a:lnTo>
                  <a:lnTo>
                    <a:pt x="1" y="96"/>
                  </a:lnTo>
                  <a:lnTo>
                    <a:pt x="1" y="99"/>
                  </a:lnTo>
                  <a:lnTo>
                    <a:pt x="1" y="104"/>
                  </a:lnTo>
                  <a:lnTo>
                    <a:pt x="1" y="107"/>
                  </a:lnTo>
                  <a:lnTo>
                    <a:pt x="1" y="111"/>
                  </a:lnTo>
                  <a:lnTo>
                    <a:pt x="1" y="114"/>
                  </a:lnTo>
                  <a:lnTo>
                    <a:pt x="1" y="119"/>
                  </a:lnTo>
                  <a:lnTo>
                    <a:pt x="1" y="123"/>
                  </a:lnTo>
                  <a:lnTo>
                    <a:pt x="3" y="126"/>
                  </a:lnTo>
                  <a:lnTo>
                    <a:pt x="3" y="130"/>
                  </a:lnTo>
                  <a:lnTo>
                    <a:pt x="4" y="133"/>
                  </a:lnTo>
                  <a:lnTo>
                    <a:pt x="4" y="138"/>
                  </a:lnTo>
                  <a:lnTo>
                    <a:pt x="4" y="142"/>
                  </a:lnTo>
                  <a:lnTo>
                    <a:pt x="4" y="145"/>
                  </a:lnTo>
                  <a:lnTo>
                    <a:pt x="4" y="149"/>
                  </a:lnTo>
                  <a:lnTo>
                    <a:pt x="4" y="152"/>
                  </a:lnTo>
                  <a:lnTo>
                    <a:pt x="5" y="156"/>
                  </a:lnTo>
                  <a:lnTo>
                    <a:pt x="5" y="159"/>
                  </a:lnTo>
                  <a:lnTo>
                    <a:pt x="5" y="163"/>
                  </a:lnTo>
                  <a:lnTo>
                    <a:pt x="5" y="168"/>
                  </a:lnTo>
                  <a:lnTo>
                    <a:pt x="5" y="171"/>
                  </a:lnTo>
                  <a:lnTo>
                    <a:pt x="5" y="174"/>
                  </a:lnTo>
                  <a:lnTo>
                    <a:pt x="5" y="177"/>
                  </a:lnTo>
                  <a:lnTo>
                    <a:pt x="5" y="181"/>
                  </a:lnTo>
                  <a:lnTo>
                    <a:pt x="6" y="184"/>
                  </a:lnTo>
                  <a:lnTo>
                    <a:pt x="6" y="187"/>
                  </a:lnTo>
                  <a:lnTo>
                    <a:pt x="6" y="189"/>
                  </a:lnTo>
                  <a:lnTo>
                    <a:pt x="6" y="193"/>
                  </a:lnTo>
                  <a:lnTo>
                    <a:pt x="7" y="195"/>
                  </a:lnTo>
                  <a:lnTo>
                    <a:pt x="7" y="200"/>
                  </a:lnTo>
                  <a:lnTo>
                    <a:pt x="7" y="204"/>
                  </a:lnTo>
                  <a:lnTo>
                    <a:pt x="7" y="207"/>
                  </a:lnTo>
                  <a:lnTo>
                    <a:pt x="8" y="210"/>
                  </a:lnTo>
                  <a:lnTo>
                    <a:pt x="8" y="213"/>
                  </a:lnTo>
                  <a:lnTo>
                    <a:pt x="8" y="215"/>
                  </a:lnTo>
                  <a:lnTo>
                    <a:pt x="8" y="216"/>
                  </a:lnTo>
                  <a:lnTo>
                    <a:pt x="10" y="216"/>
                  </a:lnTo>
                  <a:lnTo>
                    <a:pt x="10" y="214"/>
                  </a:lnTo>
                  <a:lnTo>
                    <a:pt x="10" y="213"/>
                  </a:lnTo>
                  <a:lnTo>
                    <a:pt x="10" y="210"/>
                  </a:lnTo>
                  <a:lnTo>
                    <a:pt x="10" y="208"/>
                  </a:lnTo>
                  <a:lnTo>
                    <a:pt x="10" y="206"/>
                  </a:lnTo>
                  <a:lnTo>
                    <a:pt x="10" y="203"/>
                  </a:lnTo>
                  <a:lnTo>
                    <a:pt x="10" y="200"/>
                  </a:lnTo>
                  <a:lnTo>
                    <a:pt x="10" y="196"/>
                  </a:lnTo>
                  <a:lnTo>
                    <a:pt x="10" y="193"/>
                  </a:lnTo>
                  <a:lnTo>
                    <a:pt x="10" y="188"/>
                  </a:lnTo>
                  <a:lnTo>
                    <a:pt x="10" y="183"/>
                  </a:lnTo>
                  <a:lnTo>
                    <a:pt x="11" y="180"/>
                  </a:lnTo>
                  <a:lnTo>
                    <a:pt x="11" y="175"/>
                  </a:lnTo>
                  <a:lnTo>
                    <a:pt x="11" y="170"/>
                  </a:lnTo>
                  <a:lnTo>
                    <a:pt x="11" y="165"/>
                  </a:lnTo>
                  <a:lnTo>
                    <a:pt x="12" y="162"/>
                  </a:lnTo>
                  <a:lnTo>
                    <a:pt x="12" y="156"/>
                  </a:lnTo>
                  <a:lnTo>
                    <a:pt x="12" y="152"/>
                  </a:lnTo>
                  <a:lnTo>
                    <a:pt x="12" y="148"/>
                  </a:lnTo>
                  <a:lnTo>
                    <a:pt x="12" y="143"/>
                  </a:lnTo>
                  <a:lnTo>
                    <a:pt x="12" y="139"/>
                  </a:lnTo>
                  <a:lnTo>
                    <a:pt x="12" y="135"/>
                  </a:lnTo>
                  <a:lnTo>
                    <a:pt x="12" y="131"/>
                  </a:lnTo>
                  <a:lnTo>
                    <a:pt x="12" y="128"/>
                  </a:lnTo>
                  <a:lnTo>
                    <a:pt x="12" y="124"/>
                  </a:lnTo>
                  <a:lnTo>
                    <a:pt x="12" y="122"/>
                  </a:lnTo>
                  <a:lnTo>
                    <a:pt x="12" y="119"/>
                  </a:lnTo>
                  <a:lnTo>
                    <a:pt x="12" y="118"/>
                  </a:lnTo>
                  <a:lnTo>
                    <a:pt x="12" y="114"/>
                  </a:lnTo>
                  <a:lnTo>
                    <a:pt x="13" y="113"/>
                  </a:lnTo>
                  <a:lnTo>
                    <a:pt x="13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4" name="Freeform 58"/>
            <p:cNvSpPr>
              <a:spLocks/>
            </p:cNvSpPr>
            <p:nvPr/>
          </p:nvSpPr>
          <p:spPr bwMode="auto">
            <a:xfrm>
              <a:off x="5180" y="1664"/>
              <a:ext cx="78" cy="7"/>
            </a:xfrm>
            <a:custGeom>
              <a:avLst/>
              <a:gdLst>
                <a:gd name="T0" fmla="*/ 1 w 156"/>
                <a:gd name="T1" fmla="*/ 1 h 13"/>
                <a:gd name="T2" fmla="*/ 1 w 156"/>
                <a:gd name="T3" fmla="*/ 1 h 13"/>
                <a:gd name="T4" fmla="*/ 1 w 156"/>
                <a:gd name="T5" fmla="*/ 1 h 13"/>
                <a:gd name="T6" fmla="*/ 1 w 156"/>
                <a:gd name="T7" fmla="*/ 1 h 13"/>
                <a:gd name="T8" fmla="*/ 1 w 156"/>
                <a:gd name="T9" fmla="*/ 1 h 13"/>
                <a:gd name="T10" fmla="*/ 1 w 156"/>
                <a:gd name="T11" fmla="*/ 1 h 13"/>
                <a:gd name="T12" fmla="*/ 1 w 156"/>
                <a:gd name="T13" fmla="*/ 1 h 13"/>
                <a:gd name="T14" fmla="*/ 1 w 156"/>
                <a:gd name="T15" fmla="*/ 1 h 13"/>
                <a:gd name="T16" fmla="*/ 1 w 156"/>
                <a:gd name="T17" fmla="*/ 1 h 13"/>
                <a:gd name="T18" fmla="*/ 1 w 156"/>
                <a:gd name="T19" fmla="*/ 0 h 13"/>
                <a:gd name="T20" fmla="*/ 1 w 156"/>
                <a:gd name="T21" fmla="*/ 1 h 13"/>
                <a:gd name="T22" fmla="*/ 1 w 156"/>
                <a:gd name="T23" fmla="*/ 1 h 13"/>
                <a:gd name="T24" fmla="*/ 1 w 156"/>
                <a:gd name="T25" fmla="*/ 1 h 13"/>
                <a:gd name="T26" fmla="*/ 1 w 156"/>
                <a:gd name="T27" fmla="*/ 1 h 13"/>
                <a:gd name="T28" fmla="*/ 1 w 156"/>
                <a:gd name="T29" fmla="*/ 1 h 13"/>
                <a:gd name="T30" fmla="*/ 1 w 156"/>
                <a:gd name="T31" fmla="*/ 1 h 13"/>
                <a:gd name="T32" fmla="*/ 1 w 156"/>
                <a:gd name="T33" fmla="*/ 1 h 13"/>
                <a:gd name="T34" fmla="*/ 1 w 156"/>
                <a:gd name="T35" fmla="*/ 1 h 13"/>
                <a:gd name="T36" fmla="*/ 1 w 156"/>
                <a:gd name="T37" fmla="*/ 1 h 13"/>
                <a:gd name="T38" fmla="*/ 1 w 156"/>
                <a:gd name="T39" fmla="*/ 1 h 13"/>
                <a:gd name="T40" fmla="*/ 1 w 156"/>
                <a:gd name="T41" fmla="*/ 1 h 13"/>
                <a:gd name="T42" fmla="*/ 1 w 156"/>
                <a:gd name="T43" fmla="*/ 1 h 13"/>
                <a:gd name="T44" fmla="*/ 1 w 156"/>
                <a:gd name="T45" fmla="*/ 1 h 13"/>
                <a:gd name="T46" fmla="*/ 1 w 156"/>
                <a:gd name="T47" fmla="*/ 1 h 13"/>
                <a:gd name="T48" fmla="*/ 1 w 156"/>
                <a:gd name="T49" fmla="*/ 1 h 13"/>
                <a:gd name="T50" fmla="*/ 1 w 156"/>
                <a:gd name="T51" fmla="*/ 1 h 13"/>
                <a:gd name="T52" fmla="*/ 1 w 156"/>
                <a:gd name="T53" fmla="*/ 1 h 13"/>
                <a:gd name="T54" fmla="*/ 1 w 156"/>
                <a:gd name="T55" fmla="*/ 1 h 13"/>
                <a:gd name="T56" fmla="*/ 1 w 156"/>
                <a:gd name="T57" fmla="*/ 1 h 13"/>
                <a:gd name="T58" fmla="*/ 1 w 156"/>
                <a:gd name="T59" fmla="*/ 1 h 13"/>
                <a:gd name="T60" fmla="*/ 1 w 156"/>
                <a:gd name="T61" fmla="*/ 1 h 13"/>
                <a:gd name="T62" fmla="*/ 1 w 156"/>
                <a:gd name="T63" fmla="*/ 1 h 13"/>
                <a:gd name="T64" fmla="*/ 1 w 156"/>
                <a:gd name="T65" fmla="*/ 1 h 13"/>
                <a:gd name="T66" fmla="*/ 1 w 156"/>
                <a:gd name="T67" fmla="*/ 1 h 13"/>
                <a:gd name="T68" fmla="*/ 1 w 156"/>
                <a:gd name="T69" fmla="*/ 1 h 13"/>
                <a:gd name="T70" fmla="*/ 1 w 156"/>
                <a:gd name="T71" fmla="*/ 1 h 13"/>
                <a:gd name="T72" fmla="*/ 1 w 156"/>
                <a:gd name="T73" fmla="*/ 1 h 13"/>
                <a:gd name="T74" fmla="*/ 1 w 156"/>
                <a:gd name="T75" fmla="*/ 1 h 13"/>
                <a:gd name="T76" fmla="*/ 1 w 156"/>
                <a:gd name="T77" fmla="*/ 1 h 13"/>
                <a:gd name="T78" fmla="*/ 1 w 156"/>
                <a:gd name="T79" fmla="*/ 1 h 13"/>
                <a:gd name="T80" fmla="*/ 1 w 156"/>
                <a:gd name="T81" fmla="*/ 1 h 13"/>
                <a:gd name="T82" fmla="*/ 1 w 156"/>
                <a:gd name="T83" fmla="*/ 1 h 13"/>
                <a:gd name="T84" fmla="*/ 1 w 156"/>
                <a:gd name="T85" fmla="*/ 1 h 13"/>
                <a:gd name="T86" fmla="*/ 0 w 156"/>
                <a:gd name="T87" fmla="*/ 1 h 13"/>
                <a:gd name="T88" fmla="*/ 1 w 156"/>
                <a:gd name="T89" fmla="*/ 1 h 1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56"/>
                <a:gd name="T136" fmla="*/ 0 h 13"/>
                <a:gd name="T137" fmla="*/ 156 w 156"/>
                <a:gd name="T138" fmla="*/ 13 h 1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56" h="13">
                  <a:moveTo>
                    <a:pt x="17" y="6"/>
                  </a:moveTo>
                  <a:lnTo>
                    <a:pt x="18" y="5"/>
                  </a:lnTo>
                  <a:lnTo>
                    <a:pt x="23" y="4"/>
                  </a:lnTo>
                  <a:lnTo>
                    <a:pt x="27" y="4"/>
                  </a:lnTo>
                  <a:lnTo>
                    <a:pt x="30" y="2"/>
                  </a:lnTo>
                  <a:lnTo>
                    <a:pt x="35" y="2"/>
                  </a:lnTo>
                  <a:lnTo>
                    <a:pt x="40" y="2"/>
                  </a:lnTo>
                  <a:lnTo>
                    <a:pt x="41" y="2"/>
                  </a:lnTo>
                  <a:lnTo>
                    <a:pt x="44" y="2"/>
                  </a:lnTo>
                  <a:lnTo>
                    <a:pt x="47" y="2"/>
                  </a:lnTo>
                  <a:lnTo>
                    <a:pt x="49" y="2"/>
                  </a:lnTo>
                  <a:lnTo>
                    <a:pt x="54" y="2"/>
                  </a:lnTo>
                  <a:lnTo>
                    <a:pt x="59" y="1"/>
                  </a:lnTo>
                  <a:lnTo>
                    <a:pt x="62" y="1"/>
                  </a:lnTo>
                  <a:lnTo>
                    <a:pt x="67" y="1"/>
                  </a:lnTo>
                  <a:lnTo>
                    <a:pt x="70" y="1"/>
                  </a:lnTo>
                  <a:lnTo>
                    <a:pt x="73" y="1"/>
                  </a:lnTo>
                  <a:lnTo>
                    <a:pt x="74" y="1"/>
                  </a:lnTo>
                  <a:lnTo>
                    <a:pt x="78" y="1"/>
                  </a:lnTo>
                  <a:lnTo>
                    <a:pt x="79" y="0"/>
                  </a:lnTo>
                  <a:lnTo>
                    <a:pt x="82" y="1"/>
                  </a:lnTo>
                  <a:lnTo>
                    <a:pt x="85" y="1"/>
                  </a:lnTo>
                  <a:lnTo>
                    <a:pt x="87" y="1"/>
                  </a:lnTo>
                  <a:lnTo>
                    <a:pt x="89" y="1"/>
                  </a:lnTo>
                  <a:lnTo>
                    <a:pt x="93" y="2"/>
                  </a:lnTo>
                  <a:lnTo>
                    <a:pt x="97" y="2"/>
                  </a:lnTo>
                  <a:lnTo>
                    <a:pt x="100" y="2"/>
                  </a:lnTo>
                  <a:lnTo>
                    <a:pt x="104" y="2"/>
                  </a:lnTo>
                  <a:lnTo>
                    <a:pt x="107" y="4"/>
                  </a:lnTo>
                  <a:lnTo>
                    <a:pt x="111" y="4"/>
                  </a:lnTo>
                  <a:lnTo>
                    <a:pt x="115" y="6"/>
                  </a:lnTo>
                  <a:lnTo>
                    <a:pt x="119" y="6"/>
                  </a:lnTo>
                  <a:lnTo>
                    <a:pt x="124" y="7"/>
                  </a:lnTo>
                  <a:lnTo>
                    <a:pt x="126" y="7"/>
                  </a:lnTo>
                  <a:lnTo>
                    <a:pt x="130" y="8"/>
                  </a:lnTo>
                  <a:lnTo>
                    <a:pt x="133" y="8"/>
                  </a:lnTo>
                  <a:lnTo>
                    <a:pt x="137" y="10"/>
                  </a:lnTo>
                  <a:lnTo>
                    <a:pt x="140" y="10"/>
                  </a:lnTo>
                  <a:lnTo>
                    <a:pt x="143" y="10"/>
                  </a:lnTo>
                  <a:lnTo>
                    <a:pt x="146" y="11"/>
                  </a:lnTo>
                  <a:lnTo>
                    <a:pt x="149" y="11"/>
                  </a:lnTo>
                  <a:lnTo>
                    <a:pt x="152" y="12"/>
                  </a:lnTo>
                  <a:lnTo>
                    <a:pt x="156" y="12"/>
                  </a:lnTo>
                  <a:lnTo>
                    <a:pt x="156" y="13"/>
                  </a:lnTo>
                  <a:lnTo>
                    <a:pt x="154" y="13"/>
                  </a:lnTo>
                  <a:lnTo>
                    <a:pt x="152" y="13"/>
                  </a:lnTo>
                  <a:lnTo>
                    <a:pt x="149" y="13"/>
                  </a:lnTo>
                  <a:lnTo>
                    <a:pt x="147" y="13"/>
                  </a:lnTo>
                  <a:lnTo>
                    <a:pt x="144" y="12"/>
                  </a:lnTo>
                  <a:lnTo>
                    <a:pt x="140" y="12"/>
                  </a:lnTo>
                  <a:lnTo>
                    <a:pt x="136" y="12"/>
                  </a:lnTo>
                  <a:lnTo>
                    <a:pt x="133" y="12"/>
                  </a:lnTo>
                  <a:lnTo>
                    <a:pt x="127" y="12"/>
                  </a:lnTo>
                  <a:lnTo>
                    <a:pt x="124" y="12"/>
                  </a:lnTo>
                  <a:lnTo>
                    <a:pt x="120" y="12"/>
                  </a:lnTo>
                  <a:lnTo>
                    <a:pt x="118" y="12"/>
                  </a:lnTo>
                  <a:lnTo>
                    <a:pt x="115" y="12"/>
                  </a:lnTo>
                  <a:lnTo>
                    <a:pt x="113" y="12"/>
                  </a:lnTo>
                  <a:lnTo>
                    <a:pt x="111" y="12"/>
                  </a:lnTo>
                  <a:lnTo>
                    <a:pt x="108" y="12"/>
                  </a:lnTo>
                  <a:lnTo>
                    <a:pt x="105" y="12"/>
                  </a:lnTo>
                  <a:lnTo>
                    <a:pt x="104" y="12"/>
                  </a:lnTo>
                  <a:lnTo>
                    <a:pt x="101" y="12"/>
                  </a:lnTo>
                  <a:lnTo>
                    <a:pt x="98" y="12"/>
                  </a:lnTo>
                  <a:lnTo>
                    <a:pt x="95" y="12"/>
                  </a:lnTo>
                  <a:lnTo>
                    <a:pt x="93" y="12"/>
                  </a:lnTo>
                  <a:lnTo>
                    <a:pt x="91" y="11"/>
                  </a:lnTo>
                  <a:lnTo>
                    <a:pt x="88" y="11"/>
                  </a:lnTo>
                  <a:lnTo>
                    <a:pt x="86" y="11"/>
                  </a:lnTo>
                  <a:lnTo>
                    <a:pt x="82" y="11"/>
                  </a:lnTo>
                  <a:lnTo>
                    <a:pt x="80" y="11"/>
                  </a:lnTo>
                  <a:lnTo>
                    <a:pt x="78" y="11"/>
                  </a:lnTo>
                  <a:lnTo>
                    <a:pt x="76" y="11"/>
                  </a:lnTo>
                  <a:lnTo>
                    <a:pt x="73" y="11"/>
                  </a:lnTo>
                  <a:lnTo>
                    <a:pt x="70" y="11"/>
                  </a:lnTo>
                  <a:lnTo>
                    <a:pt x="68" y="11"/>
                  </a:lnTo>
                  <a:lnTo>
                    <a:pt x="66" y="11"/>
                  </a:lnTo>
                  <a:lnTo>
                    <a:pt x="63" y="11"/>
                  </a:lnTo>
                  <a:lnTo>
                    <a:pt x="60" y="11"/>
                  </a:lnTo>
                  <a:lnTo>
                    <a:pt x="56" y="11"/>
                  </a:lnTo>
                  <a:lnTo>
                    <a:pt x="53" y="11"/>
                  </a:lnTo>
                  <a:lnTo>
                    <a:pt x="49" y="11"/>
                  </a:lnTo>
                  <a:lnTo>
                    <a:pt x="47" y="11"/>
                  </a:lnTo>
                  <a:lnTo>
                    <a:pt x="43" y="11"/>
                  </a:lnTo>
                  <a:lnTo>
                    <a:pt x="41" y="11"/>
                  </a:lnTo>
                  <a:lnTo>
                    <a:pt x="40" y="11"/>
                  </a:lnTo>
                  <a:lnTo>
                    <a:pt x="0" y="13"/>
                  </a:lnTo>
                  <a:lnTo>
                    <a:pt x="1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5" name="Freeform 59"/>
            <p:cNvSpPr>
              <a:spLocks/>
            </p:cNvSpPr>
            <p:nvPr/>
          </p:nvSpPr>
          <p:spPr bwMode="auto">
            <a:xfrm>
              <a:off x="5178" y="1677"/>
              <a:ext cx="64" cy="9"/>
            </a:xfrm>
            <a:custGeom>
              <a:avLst/>
              <a:gdLst>
                <a:gd name="T0" fmla="*/ 1 w 128"/>
                <a:gd name="T1" fmla="*/ 0 h 19"/>
                <a:gd name="T2" fmla="*/ 1 w 128"/>
                <a:gd name="T3" fmla="*/ 0 h 19"/>
                <a:gd name="T4" fmla="*/ 1 w 128"/>
                <a:gd name="T5" fmla="*/ 0 h 19"/>
                <a:gd name="T6" fmla="*/ 1 w 128"/>
                <a:gd name="T7" fmla="*/ 0 h 19"/>
                <a:gd name="T8" fmla="*/ 1 w 128"/>
                <a:gd name="T9" fmla="*/ 0 h 19"/>
                <a:gd name="T10" fmla="*/ 1 w 128"/>
                <a:gd name="T11" fmla="*/ 0 h 19"/>
                <a:gd name="T12" fmla="*/ 1 w 128"/>
                <a:gd name="T13" fmla="*/ 0 h 19"/>
                <a:gd name="T14" fmla="*/ 1 w 128"/>
                <a:gd name="T15" fmla="*/ 0 h 19"/>
                <a:gd name="T16" fmla="*/ 1 w 128"/>
                <a:gd name="T17" fmla="*/ 0 h 19"/>
                <a:gd name="T18" fmla="*/ 1 w 128"/>
                <a:gd name="T19" fmla="*/ 0 h 19"/>
                <a:gd name="T20" fmla="*/ 1 w 128"/>
                <a:gd name="T21" fmla="*/ 0 h 19"/>
                <a:gd name="T22" fmla="*/ 1 w 128"/>
                <a:gd name="T23" fmla="*/ 0 h 19"/>
                <a:gd name="T24" fmla="*/ 1 w 128"/>
                <a:gd name="T25" fmla="*/ 0 h 19"/>
                <a:gd name="T26" fmla="*/ 1 w 128"/>
                <a:gd name="T27" fmla="*/ 0 h 19"/>
                <a:gd name="T28" fmla="*/ 1 w 128"/>
                <a:gd name="T29" fmla="*/ 0 h 19"/>
                <a:gd name="T30" fmla="*/ 1 w 128"/>
                <a:gd name="T31" fmla="*/ 0 h 19"/>
                <a:gd name="T32" fmla="*/ 1 w 128"/>
                <a:gd name="T33" fmla="*/ 0 h 19"/>
                <a:gd name="T34" fmla="*/ 1 w 128"/>
                <a:gd name="T35" fmla="*/ 0 h 19"/>
                <a:gd name="T36" fmla="*/ 1 w 128"/>
                <a:gd name="T37" fmla="*/ 0 h 19"/>
                <a:gd name="T38" fmla="*/ 1 w 128"/>
                <a:gd name="T39" fmla="*/ 0 h 19"/>
                <a:gd name="T40" fmla="*/ 1 w 128"/>
                <a:gd name="T41" fmla="*/ 0 h 19"/>
                <a:gd name="T42" fmla="*/ 1 w 128"/>
                <a:gd name="T43" fmla="*/ 0 h 19"/>
                <a:gd name="T44" fmla="*/ 1 w 128"/>
                <a:gd name="T45" fmla="*/ 0 h 19"/>
                <a:gd name="T46" fmla="*/ 1 w 128"/>
                <a:gd name="T47" fmla="*/ 0 h 19"/>
                <a:gd name="T48" fmla="*/ 1 w 128"/>
                <a:gd name="T49" fmla="*/ 0 h 19"/>
                <a:gd name="T50" fmla="*/ 1 w 128"/>
                <a:gd name="T51" fmla="*/ 0 h 19"/>
                <a:gd name="T52" fmla="*/ 1 w 128"/>
                <a:gd name="T53" fmla="*/ 0 h 19"/>
                <a:gd name="T54" fmla="*/ 1 w 128"/>
                <a:gd name="T55" fmla="*/ 0 h 19"/>
                <a:gd name="T56" fmla="*/ 1 w 128"/>
                <a:gd name="T57" fmla="*/ 0 h 19"/>
                <a:gd name="T58" fmla="*/ 1 w 128"/>
                <a:gd name="T59" fmla="*/ 0 h 19"/>
                <a:gd name="T60" fmla="*/ 1 w 128"/>
                <a:gd name="T61" fmla="*/ 0 h 19"/>
                <a:gd name="T62" fmla="*/ 1 w 128"/>
                <a:gd name="T63" fmla="*/ 0 h 19"/>
                <a:gd name="T64" fmla="*/ 1 w 128"/>
                <a:gd name="T65" fmla="*/ 0 h 19"/>
                <a:gd name="T66" fmla="*/ 1 w 128"/>
                <a:gd name="T67" fmla="*/ 0 h 19"/>
                <a:gd name="T68" fmla="*/ 1 w 128"/>
                <a:gd name="T69" fmla="*/ 0 h 19"/>
                <a:gd name="T70" fmla="*/ 1 w 128"/>
                <a:gd name="T71" fmla="*/ 0 h 19"/>
                <a:gd name="T72" fmla="*/ 0 w 128"/>
                <a:gd name="T73" fmla="*/ 0 h 19"/>
                <a:gd name="T74" fmla="*/ 1 w 128"/>
                <a:gd name="T75" fmla="*/ 0 h 1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28"/>
                <a:gd name="T115" fmla="*/ 0 h 19"/>
                <a:gd name="T116" fmla="*/ 128 w 128"/>
                <a:gd name="T117" fmla="*/ 19 h 1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28" h="19">
                  <a:moveTo>
                    <a:pt x="7" y="13"/>
                  </a:moveTo>
                  <a:lnTo>
                    <a:pt x="8" y="12"/>
                  </a:lnTo>
                  <a:lnTo>
                    <a:pt x="12" y="11"/>
                  </a:lnTo>
                  <a:lnTo>
                    <a:pt x="14" y="11"/>
                  </a:lnTo>
                  <a:lnTo>
                    <a:pt x="20" y="10"/>
                  </a:lnTo>
                  <a:lnTo>
                    <a:pt x="21" y="8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28" y="7"/>
                  </a:lnTo>
                  <a:lnTo>
                    <a:pt x="31" y="7"/>
                  </a:lnTo>
                  <a:lnTo>
                    <a:pt x="34" y="7"/>
                  </a:lnTo>
                  <a:lnTo>
                    <a:pt x="36" y="6"/>
                  </a:lnTo>
                  <a:lnTo>
                    <a:pt x="39" y="6"/>
                  </a:lnTo>
                  <a:lnTo>
                    <a:pt x="41" y="5"/>
                  </a:lnTo>
                  <a:lnTo>
                    <a:pt x="44" y="5"/>
                  </a:lnTo>
                  <a:lnTo>
                    <a:pt x="46" y="5"/>
                  </a:lnTo>
                  <a:lnTo>
                    <a:pt x="48" y="4"/>
                  </a:lnTo>
                  <a:lnTo>
                    <a:pt x="53" y="2"/>
                  </a:lnTo>
                  <a:lnTo>
                    <a:pt x="58" y="2"/>
                  </a:lnTo>
                  <a:lnTo>
                    <a:pt x="61" y="1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3" y="0"/>
                  </a:lnTo>
                  <a:lnTo>
                    <a:pt x="74" y="0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1" y="1"/>
                  </a:lnTo>
                  <a:lnTo>
                    <a:pt x="84" y="1"/>
                  </a:lnTo>
                  <a:lnTo>
                    <a:pt x="86" y="1"/>
                  </a:lnTo>
                  <a:lnTo>
                    <a:pt x="87" y="1"/>
                  </a:lnTo>
                  <a:lnTo>
                    <a:pt x="91" y="2"/>
                  </a:lnTo>
                  <a:lnTo>
                    <a:pt x="93" y="2"/>
                  </a:lnTo>
                  <a:lnTo>
                    <a:pt x="97" y="2"/>
                  </a:lnTo>
                  <a:lnTo>
                    <a:pt x="99" y="2"/>
                  </a:lnTo>
                  <a:lnTo>
                    <a:pt x="103" y="4"/>
                  </a:lnTo>
                  <a:lnTo>
                    <a:pt x="106" y="4"/>
                  </a:lnTo>
                  <a:lnTo>
                    <a:pt x="109" y="4"/>
                  </a:lnTo>
                  <a:lnTo>
                    <a:pt x="110" y="4"/>
                  </a:lnTo>
                  <a:lnTo>
                    <a:pt x="113" y="5"/>
                  </a:lnTo>
                  <a:lnTo>
                    <a:pt x="118" y="5"/>
                  </a:lnTo>
                  <a:lnTo>
                    <a:pt x="122" y="5"/>
                  </a:lnTo>
                  <a:lnTo>
                    <a:pt x="125" y="5"/>
                  </a:lnTo>
                  <a:lnTo>
                    <a:pt x="126" y="6"/>
                  </a:lnTo>
                  <a:lnTo>
                    <a:pt x="128" y="6"/>
                  </a:lnTo>
                  <a:lnTo>
                    <a:pt x="126" y="6"/>
                  </a:lnTo>
                  <a:lnTo>
                    <a:pt x="124" y="6"/>
                  </a:lnTo>
                  <a:lnTo>
                    <a:pt x="120" y="6"/>
                  </a:lnTo>
                  <a:lnTo>
                    <a:pt x="118" y="6"/>
                  </a:lnTo>
                  <a:lnTo>
                    <a:pt x="117" y="6"/>
                  </a:lnTo>
                  <a:lnTo>
                    <a:pt x="115" y="6"/>
                  </a:lnTo>
                  <a:lnTo>
                    <a:pt x="112" y="6"/>
                  </a:lnTo>
                  <a:lnTo>
                    <a:pt x="109" y="6"/>
                  </a:lnTo>
                  <a:lnTo>
                    <a:pt x="106" y="6"/>
                  </a:lnTo>
                  <a:lnTo>
                    <a:pt x="103" y="6"/>
                  </a:lnTo>
                  <a:lnTo>
                    <a:pt x="99" y="7"/>
                  </a:lnTo>
                  <a:lnTo>
                    <a:pt x="97" y="7"/>
                  </a:lnTo>
                  <a:lnTo>
                    <a:pt x="93" y="7"/>
                  </a:lnTo>
                  <a:lnTo>
                    <a:pt x="91" y="7"/>
                  </a:lnTo>
                  <a:lnTo>
                    <a:pt x="87" y="8"/>
                  </a:lnTo>
                  <a:lnTo>
                    <a:pt x="85" y="8"/>
                  </a:lnTo>
                  <a:lnTo>
                    <a:pt x="81" y="8"/>
                  </a:lnTo>
                  <a:lnTo>
                    <a:pt x="78" y="8"/>
                  </a:lnTo>
                  <a:lnTo>
                    <a:pt x="75" y="8"/>
                  </a:lnTo>
                  <a:lnTo>
                    <a:pt x="73" y="8"/>
                  </a:lnTo>
                  <a:lnTo>
                    <a:pt x="71" y="8"/>
                  </a:lnTo>
                  <a:lnTo>
                    <a:pt x="67" y="8"/>
                  </a:lnTo>
                  <a:lnTo>
                    <a:pt x="66" y="10"/>
                  </a:lnTo>
                  <a:lnTo>
                    <a:pt x="61" y="10"/>
                  </a:lnTo>
                  <a:lnTo>
                    <a:pt x="59" y="10"/>
                  </a:lnTo>
                  <a:lnTo>
                    <a:pt x="57" y="10"/>
                  </a:lnTo>
                  <a:lnTo>
                    <a:pt x="57" y="11"/>
                  </a:lnTo>
                  <a:lnTo>
                    <a:pt x="0" y="19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6" name="Freeform 60"/>
            <p:cNvSpPr>
              <a:spLocks/>
            </p:cNvSpPr>
            <p:nvPr/>
          </p:nvSpPr>
          <p:spPr bwMode="auto">
            <a:xfrm>
              <a:off x="5186" y="1661"/>
              <a:ext cx="13" cy="44"/>
            </a:xfrm>
            <a:custGeom>
              <a:avLst/>
              <a:gdLst>
                <a:gd name="T0" fmla="*/ 1 w 26"/>
                <a:gd name="T1" fmla="*/ 0 h 89"/>
                <a:gd name="T2" fmla="*/ 1 w 26"/>
                <a:gd name="T3" fmla="*/ 0 h 89"/>
                <a:gd name="T4" fmla="*/ 1 w 26"/>
                <a:gd name="T5" fmla="*/ 0 h 89"/>
                <a:gd name="T6" fmla="*/ 1 w 26"/>
                <a:gd name="T7" fmla="*/ 0 h 89"/>
                <a:gd name="T8" fmla="*/ 1 w 26"/>
                <a:gd name="T9" fmla="*/ 0 h 89"/>
                <a:gd name="T10" fmla="*/ 1 w 26"/>
                <a:gd name="T11" fmla="*/ 0 h 89"/>
                <a:gd name="T12" fmla="*/ 1 w 26"/>
                <a:gd name="T13" fmla="*/ 0 h 89"/>
                <a:gd name="T14" fmla="*/ 1 w 26"/>
                <a:gd name="T15" fmla="*/ 0 h 89"/>
                <a:gd name="T16" fmla="*/ 1 w 26"/>
                <a:gd name="T17" fmla="*/ 0 h 89"/>
                <a:gd name="T18" fmla="*/ 1 w 26"/>
                <a:gd name="T19" fmla="*/ 0 h 89"/>
                <a:gd name="T20" fmla="*/ 1 w 26"/>
                <a:gd name="T21" fmla="*/ 0 h 89"/>
                <a:gd name="T22" fmla="*/ 1 w 26"/>
                <a:gd name="T23" fmla="*/ 0 h 89"/>
                <a:gd name="T24" fmla="*/ 0 w 26"/>
                <a:gd name="T25" fmla="*/ 0 h 89"/>
                <a:gd name="T26" fmla="*/ 0 w 26"/>
                <a:gd name="T27" fmla="*/ 0 h 89"/>
                <a:gd name="T28" fmla="*/ 0 w 26"/>
                <a:gd name="T29" fmla="*/ 0 h 89"/>
                <a:gd name="T30" fmla="*/ 0 w 26"/>
                <a:gd name="T31" fmla="*/ 0 h 89"/>
                <a:gd name="T32" fmla="*/ 1 w 26"/>
                <a:gd name="T33" fmla="*/ 0 h 89"/>
                <a:gd name="T34" fmla="*/ 1 w 26"/>
                <a:gd name="T35" fmla="*/ 0 h 89"/>
                <a:gd name="T36" fmla="*/ 1 w 26"/>
                <a:gd name="T37" fmla="*/ 0 h 89"/>
                <a:gd name="T38" fmla="*/ 1 w 26"/>
                <a:gd name="T39" fmla="*/ 0 h 89"/>
                <a:gd name="T40" fmla="*/ 1 w 26"/>
                <a:gd name="T41" fmla="*/ 0 h 89"/>
                <a:gd name="T42" fmla="*/ 1 w 26"/>
                <a:gd name="T43" fmla="*/ 0 h 89"/>
                <a:gd name="T44" fmla="*/ 1 w 26"/>
                <a:gd name="T45" fmla="*/ 0 h 89"/>
                <a:gd name="T46" fmla="*/ 1 w 26"/>
                <a:gd name="T47" fmla="*/ 0 h 89"/>
                <a:gd name="T48" fmla="*/ 1 w 26"/>
                <a:gd name="T49" fmla="*/ 0 h 89"/>
                <a:gd name="T50" fmla="*/ 1 w 26"/>
                <a:gd name="T51" fmla="*/ 0 h 89"/>
                <a:gd name="T52" fmla="*/ 1 w 26"/>
                <a:gd name="T53" fmla="*/ 0 h 89"/>
                <a:gd name="T54" fmla="*/ 1 w 26"/>
                <a:gd name="T55" fmla="*/ 0 h 89"/>
                <a:gd name="T56" fmla="*/ 1 w 26"/>
                <a:gd name="T57" fmla="*/ 0 h 89"/>
                <a:gd name="T58" fmla="*/ 1 w 26"/>
                <a:gd name="T59" fmla="*/ 0 h 89"/>
                <a:gd name="T60" fmla="*/ 1 w 26"/>
                <a:gd name="T61" fmla="*/ 0 h 89"/>
                <a:gd name="T62" fmla="*/ 1 w 26"/>
                <a:gd name="T63" fmla="*/ 0 h 8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6"/>
                <a:gd name="T97" fmla="*/ 0 h 89"/>
                <a:gd name="T98" fmla="*/ 26 w 26"/>
                <a:gd name="T99" fmla="*/ 89 h 8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6" h="89">
                  <a:moveTo>
                    <a:pt x="18" y="0"/>
                  </a:moveTo>
                  <a:lnTo>
                    <a:pt x="17" y="3"/>
                  </a:lnTo>
                  <a:lnTo>
                    <a:pt x="16" y="5"/>
                  </a:lnTo>
                  <a:lnTo>
                    <a:pt x="15" y="7"/>
                  </a:lnTo>
                  <a:lnTo>
                    <a:pt x="13" y="10"/>
                  </a:lnTo>
                  <a:lnTo>
                    <a:pt x="12" y="13"/>
                  </a:lnTo>
                  <a:lnTo>
                    <a:pt x="11" y="16"/>
                  </a:lnTo>
                  <a:lnTo>
                    <a:pt x="10" y="19"/>
                  </a:lnTo>
                  <a:lnTo>
                    <a:pt x="9" y="23"/>
                  </a:lnTo>
                  <a:lnTo>
                    <a:pt x="7" y="25"/>
                  </a:lnTo>
                  <a:lnTo>
                    <a:pt x="6" y="29"/>
                  </a:lnTo>
                  <a:lnTo>
                    <a:pt x="5" y="31"/>
                  </a:lnTo>
                  <a:lnTo>
                    <a:pt x="5" y="33"/>
                  </a:lnTo>
                  <a:lnTo>
                    <a:pt x="4" y="37"/>
                  </a:lnTo>
                  <a:lnTo>
                    <a:pt x="4" y="39"/>
                  </a:lnTo>
                  <a:lnTo>
                    <a:pt x="3" y="39"/>
                  </a:lnTo>
                  <a:lnTo>
                    <a:pt x="3" y="40"/>
                  </a:lnTo>
                  <a:lnTo>
                    <a:pt x="2" y="43"/>
                  </a:lnTo>
                  <a:lnTo>
                    <a:pt x="2" y="47"/>
                  </a:lnTo>
                  <a:lnTo>
                    <a:pt x="2" y="51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2" y="63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79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0" y="88"/>
                  </a:lnTo>
                  <a:lnTo>
                    <a:pt x="0" y="89"/>
                  </a:lnTo>
                  <a:lnTo>
                    <a:pt x="2" y="89"/>
                  </a:lnTo>
                  <a:lnTo>
                    <a:pt x="2" y="85"/>
                  </a:lnTo>
                  <a:lnTo>
                    <a:pt x="2" y="84"/>
                  </a:lnTo>
                  <a:lnTo>
                    <a:pt x="3" y="82"/>
                  </a:lnTo>
                  <a:lnTo>
                    <a:pt x="4" y="78"/>
                  </a:lnTo>
                  <a:lnTo>
                    <a:pt x="4" y="73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5" y="62"/>
                  </a:lnTo>
                  <a:lnTo>
                    <a:pt x="5" y="58"/>
                  </a:lnTo>
                  <a:lnTo>
                    <a:pt x="6" y="53"/>
                  </a:lnTo>
                  <a:lnTo>
                    <a:pt x="6" y="49"/>
                  </a:lnTo>
                  <a:lnTo>
                    <a:pt x="6" y="46"/>
                  </a:lnTo>
                  <a:lnTo>
                    <a:pt x="6" y="43"/>
                  </a:lnTo>
                  <a:lnTo>
                    <a:pt x="7" y="40"/>
                  </a:lnTo>
                  <a:lnTo>
                    <a:pt x="7" y="38"/>
                  </a:lnTo>
                  <a:lnTo>
                    <a:pt x="10" y="38"/>
                  </a:lnTo>
                  <a:lnTo>
                    <a:pt x="10" y="36"/>
                  </a:lnTo>
                  <a:lnTo>
                    <a:pt x="11" y="34"/>
                  </a:lnTo>
                  <a:lnTo>
                    <a:pt x="12" y="31"/>
                  </a:lnTo>
                  <a:lnTo>
                    <a:pt x="13" y="30"/>
                  </a:lnTo>
                  <a:lnTo>
                    <a:pt x="15" y="25"/>
                  </a:lnTo>
                  <a:lnTo>
                    <a:pt x="16" y="23"/>
                  </a:lnTo>
                  <a:lnTo>
                    <a:pt x="18" y="19"/>
                  </a:lnTo>
                  <a:lnTo>
                    <a:pt x="19" y="17"/>
                  </a:lnTo>
                  <a:lnTo>
                    <a:pt x="20" y="13"/>
                  </a:lnTo>
                  <a:lnTo>
                    <a:pt x="23" y="10"/>
                  </a:lnTo>
                  <a:lnTo>
                    <a:pt x="24" y="7"/>
                  </a:lnTo>
                  <a:lnTo>
                    <a:pt x="25" y="5"/>
                  </a:lnTo>
                  <a:lnTo>
                    <a:pt x="26" y="3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7" name="Freeform 61"/>
            <p:cNvSpPr>
              <a:spLocks/>
            </p:cNvSpPr>
            <p:nvPr/>
          </p:nvSpPr>
          <p:spPr bwMode="auto">
            <a:xfrm>
              <a:off x="5294" y="1419"/>
              <a:ext cx="42" cy="23"/>
            </a:xfrm>
            <a:custGeom>
              <a:avLst/>
              <a:gdLst>
                <a:gd name="T0" fmla="*/ 0 w 85"/>
                <a:gd name="T1" fmla="*/ 1 h 46"/>
                <a:gd name="T2" fmla="*/ 0 w 85"/>
                <a:gd name="T3" fmla="*/ 0 h 46"/>
                <a:gd name="T4" fmla="*/ 0 w 85"/>
                <a:gd name="T5" fmla="*/ 0 h 46"/>
                <a:gd name="T6" fmla="*/ 0 w 85"/>
                <a:gd name="T7" fmla="*/ 0 h 46"/>
                <a:gd name="T8" fmla="*/ 0 w 85"/>
                <a:gd name="T9" fmla="*/ 0 h 46"/>
                <a:gd name="T10" fmla="*/ 0 w 85"/>
                <a:gd name="T11" fmla="*/ 0 h 46"/>
                <a:gd name="T12" fmla="*/ 0 w 85"/>
                <a:gd name="T13" fmla="*/ 0 h 46"/>
                <a:gd name="T14" fmla="*/ 0 w 85"/>
                <a:gd name="T15" fmla="*/ 1 h 46"/>
                <a:gd name="T16" fmla="*/ 0 w 85"/>
                <a:gd name="T17" fmla="*/ 1 h 46"/>
                <a:gd name="T18" fmla="*/ 0 w 85"/>
                <a:gd name="T19" fmla="*/ 1 h 46"/>
                <a:gd name="T20" fmla="*/ 0 w 85"/>
                <a:gd name="T21" fmla="*/ 1 h 46"/>
                <a:gd name="T22" fmla="*/ 0 w 85"/>
                <a:gd name="T23" fmla="*/ 1 h 46"/>
                <a:gd name="T24" fmla="*/ 0 w 85"/>
                <a:gd name="T25" fmla="*/ 1 h 46"/>
                <a:gd name="T26" fmla="*/ 0 w 85"/>
                <a:gd name="T27" fmla="*/ 1 h 46"/>
                <a:gd name="T28" fmla="*/ 0 w 85"/>
                <a:gd name="T29" fmla="*/ 1 h 46"/>
                <a:gd name="T30" fmla="*/ 0 w 85"/>
                <a:gd name="T31" fmla="*/ 1 h 46"/>
                <a:gd name="T32" fmla="*/ 0 w 85"/>
                <a:gd name="T33" fmla="*/ 1 h 46"/>
                <a:gd name="T34" fmla="*/ 0 w 85"/>
                <a:gd name="T35" fmla="*/ 1 h 46"/>
                <a:gd name="T36" fmla="*/ 0 w 85"/>
                <a:gd name="T37" fmla="*/ 1 h 46"/>
                <a:gd name="T38" fmla="*/ 0 w 85"/>
                <a:gd name="T39" fmla="*/ 1 h 46"/>
                <a:gd name="T40" fmla="*/ 0 w 85"/>
                <a:gd name="T41" fmla="*/ 1 h 46"/>
                <a:gd name="T42" fmla="*/ 0 w 85"/>
                <a:gd name="T43" fmla="*/ 1 h 46"/>
                <a:gd name="T44" fmla="*/ 0 w 85"/>
                <a:gd name="T45" fmla="*/ 1 h 46"/>
                <a:gd name="T46" fmla="*/ 0 w 85"/>
                <a:gd name="T47" fmla="*/ 1 h 46"/>
                <a:gd name="T48" fmla="*/ 0 w 85"/>
                <a:gd name="T49" fmla="*/ 1 h 46"/>
                <a:gd name="T50" fmla="*/ 0 w 85"/>
                <a:gd name="T51" fmla="*/ 1 h 46"/>
                <a:gd name="T52" fmla="*/ 0 w 85"/>
                <a:gd name="T53" fmla="*/ 1 h 46"/>
                <a:gd name="T54" fmla="*/ 0 w 85"/>
                <a:gd name="T55" fmla="*/ 1 h 46"/>
                <a:gd name="T56" fmla="*/ 0 w 85"/>
                <a:gd name="T57" fmla="*/ 1 h 46"/>
                <a:gd name="T58" fmla="*/ 0 w 85"/>
                <a:gd name="T59" fmla="*/ 1 h 46"/>
                <a:gd name="T60" fmla="*/ 0 w 85"/>
                <a:gd name="T61" fmla="*/ 1 h 46"/>
                <a:gd name="T62" fmla="*/ 0 w 85"/>
                <a:gd name="T63" fmla="*/ 1 h 46"/>
                <a:gd name="T64" fmla="*/ 0 w 85"/>
                <a:gd name="T65" fmla="*/ 1 h 46"/>
                <a:gd name="T66" fmla="*/ 0 w 85"/>
                <a:gd name="T67" fmla="*/ 1 h 46"/>
                <a:gd name="T68" fmla="*/ 0 w 85"/>
                <a:gd name="T69" fmla="*/ 1 h 46"/>
                <a:gd name="T70" fmla="*/ 0 w 85"/>
                <a:gd name="T71" fmla="*/ 1 h 46"/>
                <a:gd name="T72" fmla="*/ 0 w 85"/>
                <a:gd name="T73" fmla="*/ 1 h 46"/>
                <a:gd name="T74" fmla="*/ 0 w 85"/>
                <a:gd name="T75" fmla="*/ 1 h 46"/>
                <a:gd name="T76" fmla="*/ 0 w 85"/>
                <a:gd name="T77" fmla="*/ 1 h 46"/>
                <a:gd name="T78" fmla="*/ 0 w 85"/>
                <a:gd name="T79" fmla="*/ 1 h 46"/>
                <a:gd name="T80" fmla="*/ 0 w 85"/>
                <a:gd name="T81" fmla="*/ 1 h 46"/>
                <a:gd name="T82" fmla="*/ 0 w 85"/>
                <a:gd name="T83" fmla="*/ 1 h 4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85"/>
                <a:gd name="T127" fmla="*/ 0 h 46"/>
                <a:gd name="T128" fmla="*/ 85 w 85"/>
                <a:gd name="T129" fmla="*/ 46 h 4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85" h="46">
                  <a:moveTo>
                    <a:pt x="0" y="2"/>
                  </a:moveTo>
                  <a:lnTo>
                    <a:pt x="2" y="1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6" y="1"/>
                  </a:lnTo>
                  <a:lnTo>
                    <a:pt x="48" y="1"/>
                  </a:lnTo>
                  <a:lnTo>
                    <a:pt x="52" y="1"/>
                  </a:lnTo>
                  <a:lnTo>
                    <a:pt x="56" y="1"/>
                  </a:lnTo>
                  <a:lnTo>
                    <a:pt x="59" y="1"/>
                  </a:lnTo>
                  <a:lnTo>
                    <a:pt x="62" y="1"/>
                  </a:lnTo>
                  <a:lnTo>
                    <a:pt x="66" y="2"/>
                  </a:lnTo>
                  <a:lnTo>
                    <a:pt x="68" y="2"/>
                  </a:lnTo>
                  <a:lnTo>
                    <a:pt x="72" y="2"/>
                  </a:lnTo>
                  <a:lnTo>
                    <a:pt x="75" y="2"/>
                  </a:lnTo>
                  <a:lnTo>
                    <a:pt x="80" y="2"/>
                  </a:lnTo>
                  <a:lnTo>
                    <a:pt x="81" y="2"/>
                  </a:lnTo>
                  <a:lnTo>
                    <a:pt x="84" y="2"/>
                  </a:lnTo>
                  <a:lnTo>
                    <a:pt x="84" y="4"/>
                  </a:lnTo>
                  <a:lnTo>
                    <a:pt x="84" y="6"/>
                  </a:lnTo>
                  <a:lnTo>
                    <a:pt x="84" y="9"/>
                  </a:lnTo>
                  <a:lnTo>
                    <a:pt x="84" y="12"/>
                  </a:lnTo>
                  <a:lnTo>
                    <a:pt x="85" y="15"/>
                  </a:lnTo>
                  <a:lnTo>
                    <a:pt x="85" y="20"/>
                  </a:lnTo>
                  <a:lnTo>
                    <a:pt x="85" y="23"/>
                  </a:lnTo>
                  <a:lnTo>
                    <a:pt x="85" y="27"/>
                  </a:lnTo>
                  <a:lnTo>
                    <a:pt x="85" y="30"/>
                  </a:lnTo>
                  <a:lnTo>
                    <a:pt x="85" y="35"/>
                  </a:lnTo>
                  <a:lnTo>
                    <a:pt x="85" y="38"/>
                  </a:lnTo>
                  <a:lnTo>
                    <a:pt x="84" y="41"/>
                  </a:lnTo>
                  <a:lnTo>
                    <a:pt x="84" y="43"/>
                  </a:lnTo>
                  <a:lnTo>
                    <a:pt x="81" y="45"/>
                  </a:lnTo>
                  <a:lnTo>
                    <a:pt x="81" y="46"/>
                  </a:lnTo>
                  <a:lnTo>
                    <a:pt x="79" y="46"/>
                  </a:lnTo>
                  <a:lnTo>
                    <a:pt x="75" y="46"/>
                  </a:lnTo>
                  <a:lnTo>
                    <a:pt x="73" y="46"/>
                  </a:lnTo>
                  <a:lnTo>
                    <a:pt x="71" y="46"/>
                  </a:lnTo>
                  <a:lnTo>
                    <a:pt x="68" y="46"/>
                  </a:lnTo>
                  <a:lnTo>
                    <a:pt x="66" y="46"/>
                  </a:lnTo>
                  <a:lnTo>
                    <a:pt x="63" y="46"/>
                  </a:lnTo>
                  <a:lnTo>
                    <a:pt x="60" y="46"/>
                  </a:lnTo>
                  <a:lnTo>
                    <a:pt x="58" y="46"/>
                  </a:lnTo>
                  <a:lnTo>
                    <a:pt x="54" y="46"/>
                  </a:lnTo>
                  <a:lnTo>
                    <a:pt x="50" y="46"/>
                  </a:lnTo>
                  <a:lnTo>
                    <a:pt x="47" y="46"/>
                  </a:lnTo>
                  <a:lnTo>
                    <a:pt x="45" y="46"/>
                  </a:lnTo>
                  <a:lnTo>
                    <a:pt x="41" y="46"/>
                  </a:lnTo>
                  <a:lnTo>
                    <a:pt x="37" y="46"/>
                  </a:lnTo>
                  <a:lnTo>
                    <a:pt x="34" y="46"/>
                  </a:lnTo>
                  <a:lnTo>
                    <a:pt x="30" y="46"/>
                  </a:lnTo>
                  <a:lnTo>
                    <a:pt x="28" y="46"/>
                  </a:lnTo>
                  <a:lnTo>
                    <a:pt x="24" y="46"/>
                  </a:lnTo>
                  <a:lnTo>
                    <a:pt x="21" y="46"/>
                  </a:lnTo>
                  <a:lnTo>
                    <a:pt x="19" y="46"/>
                  </a:lnTo>
                  <a:lnTo>
                    <a:pt x="16" y="46"/>
                  </a:lnTo>
                  <a:lnTo>
                    <a:pt x="14" y="45"/>
                  </a:lnTo>
                  <a:lnTo>
                    <a:pt x="11" y="45"/>
                  </a:lnTo>
                  <a:lnTo>
                    <a:pt x="9" y="45"/>
                  </a:lnTo>
                  <a:lnTo>
                    <a:pt x="8" y="45"/>
                  </a:lnTo>
                  <a:lnTo>
                    <a:pt x="6" y="43"/>
                  </a:lnTo>
                  <a:lnTo>
                    <a:pt x="3" y="43"/>
                  </a:lnTo>
                  <a:lnTo>
                    <a:pt x="2" y="42"/>
                  </a:lnTo>
                  <a:lnTo>
                    <a:pt x="2" y="40"/>
                  </a:lnTo>
                  <a:lnTo>
                    <a:pt x="1" y="36"/>
                  </a:lnTo>
                  <a:lnTo>
                    <a:pt x="1" y="35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1" y="23"/>
                  </a:lnTo>
                  <a:lnTo>
                    <a:pt x="1" y="21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3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438D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8" name="Freeform 62"/>
            <p:cNvSpPr>
              <a:spLocks/>
            </p:cNvSpPr>
            <p:nvPr/>
          </p:nvSpPr>
          <p:spPr bwMode="auto">
            <a:xfrm>
              <a:off x="4913" y="1358"/>
              <a:ext cx="26" cy="25"/>
            </a:xfrm>
            <a:custGeom>
              <a:avLst/>
              <a:gdLst>
                <a:gd name="T0" fmla="*/ 1 w 52"/>
                <a:gd name="T1" fmla="*/ 0 h 51"/>
                <a:gd name="T2" fmla="*/ 1 w 52"/>
                <a:gd name="T3" fmla="*/ 0 h 51"/>
                <a:gd name="T4" fmla="*/ 1 w 52"/>
                <a:gd name="T5" fmla="*/ 0 h 51"/>
                <a:gd name="T6" fmla="*/ 1 w 52"/>
                <a:gd name="T7" fmla="*/ 0 h 51"/>
                <a:gd name="T8" fmla="*/ 1 w 52"/>
                <a:gd name="T9" fmla="*/ 0 h 51"/>
                <a:gd name="T10" fmla="*/ 1 w 52"/>
                <a:gd name="T11" fmla="*/ 0 h 51"/>
                <a:gd name="T12" fmla="*/ 1 w 52"/>
                <a:gd name="T13" fmla="*/ 0 h 51"/>
                <a:gd name="T14" fmla="*/ 1 w 52"/>
                <a:gd name="T15" fmla="*/ 0 h 51"/>
                <a:gd name="T16" fmla="*/ 1 w 52"/>
                <a:gd name="T17" fmla="*/ 0 h 51"/>
                <a:gd name="T18" fmla="*/ 1 w 52"/>
                <a:gd name="T19" fmla="*/ 0 h 51"/>
                <a:gd name="T20" fmla="*/ 1 w 52"/>
                <a:gd name="T21" fmla="*/ 0 h 51"/>
                <a:gd name="T22" fmla="*/ 0 w 52"/>
                <a:gd name="T23" fmla="*/ 0 h 51"/>
                <a:gd name="T24" fmla="*/ 0 w 52"/>
                <a:gd name="T25" fmla="*/ 0 h 51"/>
                <a:gd name="T26" fmla="*/ 0 w 52"/>
                <a:gd name="T27" fmla="*/ 0 h 51"/>
                <a:gd name="T28" fmla="*/ 1 w 52"/>
                <a:gd name="T29" fmla="*/ 0 h 51"/>
                <a:gd name="T30" fmla="*/ 1 w 52"/>
                <a:gd name="T31" fmla="*/ 0 h 51"/>
                <a:gd name="T32" fmla="*/ 1 w 52"/>
                <a:gd name="T33" fmla="*/ 0 h 51"/>
                <a:gd name="T34" fmla="*/ 1 w 52"/>
                <a:gd name="T35" fmla="*/ 0 h 51"/>
                <a:gd name="T36" fmla="*/ 1 w 52"/>
                <a:gd name="T37" fmla="*/ 0 h 51"/>
                <a:gd name="T38" fmla="*/ 1 w 52"/>
                <a:gd name="T39" fmla="*/ 0 h 51"/>
                <a:gd name="T40" fmla="*/ 1 w 52"/>
                <a:gd name="T41" fmla="*/ 0 h 51"/>
                <a:gd name="T42" fmla="*/ 1 w 52"/>
                <a:gd name="T43" fmla="*/ 0 h 51"/>
                <a:gd name="T44" fmla="*/ 1 w 52"/>
                <a:gd name="T45" fmla="*/ 0 h 51"/>
                <a:gd name="T46" fmla="*/ 1 w 52"/>
                <a:gd name="T47" fmla="*/ 0 h 51"/>
                <a:gd name="T48" fmla="*/ 1 w 52"/>
                <a:gd name="T49" fmla="*/ 0 h 51"/>
                <a:gd name="T50" fmla="*/ 1 w 52"/>
                <a:gd name="T51" fmla="*/ 0 h 51"/>
                <a:gd name="T52" fmla="*/ 1 w 52"/>
                <a:gd name="T53" fmla="*/ 0 h 51"/>
                <a:gd name="T54" fmla="*/ 1 w 52"/>
                <a:gd name="T55" fmla="*/ 0 h 51"/>
                <a:gd name="T56" fmla="*/ 1 w 52"/>
                <a:gd name="T57" fmla="*/ 0 h 51"/>
                <a:gd name="T58" fmla="*/ 1 w 52"/>
                <a:gd name="T59" fmla="*/ 0 h 51"/>
                <a:gd name="T60" fmla="*/ 1 w 52"/>
                <a:gd name="T61" fmla="*/ 0 h 51"/>
                <a:gd name="T62" fmla="*/ 1 w 52"/>
                <a:gd name="T63" fmla="*/ 0 h 51"/>
                <a:gd name="T64" fmla="*/ 1 w 52"/>
                <a:gd name="T65" fmla="*/ 0 h 51"/>
                <a:gd name="T66" fmla="*/ 1 w 52"/>
                <a:gd name="T67" fmla="*/ 0 h 51"/>
                <a:gd name="T68" fmla="*/ 1 w 52"/>
                <a:gd name="T69" fmla="*/ 0 h 51"/>
                <a:gd name="T70" fmla="*/ 1 w 52"/>
                <a:gd name="T71" fmla="*/ 0 h 51"/>
                <a:gd name="T72" fmla="*/ 1 w 52"/>
                <a:gd name="T73" fmla="*/ 0 h 51"/>
                <a:gd name="T74" fmla="*/ 1 w 52"/>
                <a:gd name="T75" fmla="*/ 0 h 51"/>
                <a:gd name="T76" fmla="*/ 1 w 52"/>
                <a:gd name="T77" fmla="*/ 0 h 51"/>
                <a:gd name="T78" fmla="*/ 1 w 52"/>
                <a:gd name="T79" fmla="*/ 0 h 51"/>
                <a:gd name="T80" fmla="*/ 1 w 52"/>
                <a:gd name="T81" fmla="*/ 0 h 51"/>
                <a:gd name="T82" fmla="*/ 1 w 52"/>
                <a:gd name="T83" fmla="*/ 0 h 51"/>
                <a:gd name="T84" fmla="*/ 1 w 52"/>
                <a:gd name="T85" fmla="*/ 0 h 51"/>
                <a:gd name="T86" fmla="*/ 1 w 52"/>
                <a:gd name="T87" fmla="*/ 0 h 51"/>
                <a:gd name="T88" fmla="*/ 1 w 52"/>
                <a:gd name="T89" fmla="*/ 0 h 51"/>
                <a:gd name="T90" fmla="*/ 1 w 52"/>
                <a:gd name="T91" fmla="*/ 0 h 51"/>
                <a:gd name="T92" fmla="*/ 1 w 52"/>
                <a:gd name="T93" fmla="*/ 0 h 51"/>
                <a:gd name="T94" fmla="*/ 1 w 52"/>
                <a:gd name="T95" fmla="*/ 0 h 51"/>
                <a:gd name="T96" fmla="*/ 1 w 52"/>
                <a:gd name="T97" fmla="*/ 0 h 51"/>
                <a:gd name="T98" fmla="*/ 1 w 52"/>
                <a:gd name="T99" fmla="*/ 0 h 5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2"/>
                <a:gd name="T151" fmla="*/ 0 h 51"/>
                <a:gd name="T152" fmla="*/ 52 w 52"/>
                <a:gd name="T153" fmla="*/ 51 h 5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2" h="51">
                  <a:moveTo>
                    <a:pt x="25" y="0"/>
                  </a:moveTo>
                  <a:lnTo>
                    <a:pt x="22" y="0"/>
                  </a:lnTo>
                  <a:lnTo>
                    <a:pt x="20" y="1"/>
                  </a:lnTo>
                  <a:lnTo>
                    <a:pt x="18" y="1"/>
                  </a:lnTo>
                  <a:lnTo>
                    <a:pt x="15" y="2"/>
                  </a:lnTo>
                  <a:lnTo>
                    <a:pt x="12" y="4"/>
                  </a:lnTo>
                  <a:lnTo>
                    <a:pt x="9" y="7"/>
                  </a:lnTo>
                  <a:lnTo>
                    <a:pt x="6" y="9"/>
                  </a:lnTo>
                  <a:lnTo>
                    <a:pt x="4" y="12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1"/>
                  </a:lnTo>
                  <a:lnTo>
                    <a:pt x="0" y="25"/>
                  </a:lnTo>
                  <a:lnTo>
                    <a:pt x="0" y="28"/>
                  </a:lnTo>
                  <a:lnTo>
                    <a:pt x="1" y="32"/>
                  </a:lnTo>
                  <a:lnTo>
                    <a:pt x="1" y="34"/>
                  </a:lnTo>
                  <a:lnTo>
                    <a:pt x="2" y="38"/>
                  </a:lnTo>
                  <a:lnTo>
                    <a:pt x="5" y="41"/>
                  </a:lnTo>
                  <a:lnTo>
                    <a:pt x="7" y="44"/>
                  </a:lnTo>
                  <a:lnTo>
                    <a:pt x="9" y="47"/>
                  </a:lnTo>
                  <a:lnTo>
                    <a:pt x="13" y="48"/>
                  </a:lnTo>
                  <a:lnTo>
                    <a:pt x="15" y="49"/>
                  </a:lnTo>
                  <a:lnTo>
                    <a:pt x="20" y="51"/>
                  </a:lnTo>
                  <a:lnTo>
                    <a:pt x="24" y="51"/>
                  </a:lnTo>
                  <a:lnTo>
                    <a:pt x="27" y="51"/>
                  </a:lnTo>
                  <a:lnTo>
                    <a:pt x="31" y="51"/>
                  </a:lnTo>
                  <a:lnTo>
                    <a:pt x="34" y="49"/>
                  </a:lnTo>
                  <a:lnTo>
                    <a:pt x="38" y="48"/>
                  </a:lnTo>
                  <a:lnTo>
                    <a:pt x="41" y="45"/>
                  </a:lnTo>
                  <a:lnTo>
                    <a:pt x="44" y="42"/>
                  </a:lnTo>
                  <a:lnTo>
                    <a:pt x="46" y="40"/>
                  </a:lnTo>
                  <a:lnTo>
                    <a:pt x="48" y="38"/>
                  </a:lnTo>
                  <a:lnTo>
                    <a:pt x="51" y="34"/>
                  </a:lnTo>
                  <a:lnTo>
                    <a:pt x="51" y="29"/>
                  </a:lnTo>
                  <a:lnTo>
                    <a:pt x="52" y="27"/>
                  </a:lnTo>
                  <a:lnTo>
                    <a:pt x="52" y="21"/>
                  </a:lnTo>
                  <a:lnTo>
                    <a:pt x="51" y="18"/>
                  </a:lnTo>
                  <a:lnTo>
                    <a:pt x="50" y="14"/>
                  </a:lnTo>
                  <a:lnTo>
                    <a:pt x="47" y="12"/>
                  </a:lnTo>
                  <a:lnTo>
                    <a:pt x="45" y="9"/>
                  </a:lnTo>
                  <a:lnTo>
                    <a:pt x="43" y="8"/>
                  </a:lnTo>
                  <a:lnTo>
                    <a:pt x="41" y="6"/>
                  </a:lnTo>
                  <a:lnTo>
                    <a:pt x="38" y="4"/>
                  </a:lnTo>
                  <a:lnTo>
                    <a:pt x="35" y="3"/>
                  </a:lnTo>
                  <a:lnTo>
                    <a:pt x="33" y="2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6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9" name="Freeform 63"/>
            <p:cNvSpPr>
              <a:spLocks/>
            </p:cNvSpPr>
            <p:nvPr/>
          </p:nvSpPr>
          <p:spPr bwMode="auto">
            <a:xfrm>
              <a:off x="5052" y="1356"/>
              <a:ext cx="28" cy="27"/>
            </a:xfrm>
            <a:custGeom>
              <a:avLst/>
              <a:gdLst>
                <a:gd name="T0" fmla="*/ 1 w 55"/>
                <a:gd name="T1" fmla="*/ 0 h 55"/>
                <a:gd name="T2" fmla="*/ 1 w 55"/>
                <a:gd name="T3" fmla="*/ 0 h 55"/>
                <a:gd name="T4" fmla="*/ 1 w 55"/>
                <a:gd name="T5" fmla="*/ 0 h 55"/>
                <a:gd name="T6" fmla="*/ 1 w 55"/>
                <a:gd name="T7" fmla="*/ 0 h 55"/>
                <a:gd name="T8" fmla="*/ 1 w 55"/>
                <a:gd name="T9" fmla="*/ 0 h 55"/>
                <a:gd name="T10" fmla="*/ 1 w 55"/>
                <a:gd name="T11" fmla="*/ 0 h 55"/>
                <a:gd name="T12" fmla="*/ 1 w 55"/>
                <a:gd name="T13" fmla="*/ 0 h 55"/>
                <a:gd name="T14" fmla="*/ 1 w 55"/>
                <a:gd name="T15" fmla="*/ 0 h 55"/>
                <a:gd name="T16" fmla="*/ 1 w 55"/>
                <a:gd name="T17" fmla="*/ 0 h 55"/>
                <a:gd name="T18" fmla="*/ 1 w 55"/>
                <a:gd name="T19" fmla="*/ 0 h 55"/>
                <a:gd name="T20" fmla="*/ 1 w 55"/>
                <a:gd name="T21" fmla="*/ 0 h 55"/>
                <a:gd name="T22" fmla="*/ 0 w 55"/>
                <a:gd name="T23" fmla="*/ 0 h 55"/>
                <a:gd name="T24" fmla="*/ 0 w 55"/>
                <a:gd name="T25" fmla="*/ 0 h 55"/>
                <a:gd name="T26" fmla="*/ 0 w 55"/>
                <a:gd name="T27" fmla="*/ 0 h 55"/>
                <a:gd name="T28" fmla="*/ 0 w 55"/>
                <a:gd name="T29" fmla="*/ 0 h 55"/>
                <a:gd name="T30" fmla="*/ 1 w 55"/>
                <a:gd name="T31" fmla="*/ 0 h 55"/>
                <a:gd name="T32" fmla="*/ 1 w 55"/>
                <a:gd name="T33" fmla="*/ 0 h 55"/>
                <a:gd name="T34" fmla="*/ 1 w 55"/>
                <a:gd name="T35" fmla="*/ 0 h 55"/>
                <a:gd name="T36" fmla="*/ 1 w 55"/>
                <a:gd name="T37" fmla="*/ 0 h 55"/>
                <a:gd name="T38" fmla="*/ 1 w 55"/>
                <a:gd name="T39" fmla="*/ 0 h 55"/>
                <a:gd name="T40" fmla="*/ 1 w 55"/>
                <a:gd name="T41" fmla="*/ 0 h 55"/>
                <a:gd name="T42" fmla="*/ 1 w 55"/>
                <a:gd name="T43" fmla="*/ 0 h 55"/>
                <a:gd name="T44" fmla="*/ 1 w 55"/>
                <a:gd name="T45" fmla="*/ 0 h 55"/>
                <a:gd name="T46" fmla="*/ 1 w 55"/>
                <a:gd name="T47" fmla="*/ 0 h 55"/>
                <a:gd name="T48" fmla="*/ 1 w 55"/>
                <a:gd name="T49" fmla="*/ 0 h 55"/>
                <a:gd name="T50" fmla="*/ 1 w 55"/>
                <a:gd name="T51" fmla="*/ 0 h 55"/>
                <a:gd name="T52" fmla="*/ 1 w 55"/>
                <a:gd name="T53" fmla="*/ 0 h 55"/>
                <a:gd name="T54" fmla="*/ 1 w 55"/>
                <a:gd name="T55" fmla="*/ 0 h 55"/>
                <a:gd name="T56" fmla="*/ 1 w 55"/>
                <a:gd name="T57" fmla="*/ 0 h 55"/>
                <a:gd name="T58" fmla="*/ 1 w 55"/>
                <a:gd name="T59" fmla="*/ 0 h 55"/>
                <a:gd name="T60" fmla="*/ 1 w 55"/>
                <a:gd name="T61" fmla="*/ 0 h 55"/>
                <a:gd name="T62" fmla="*/ 1 w 55"/>
                <a:gd name="T63" fmla="*/ 0 h 55"/>
                <a:gd name="T64" fmla="*/ 1 w 55"/>
                <a:gd name="T65" fmla="*/ 0 h 55"/>
                <a:gd name="T66" fmla="*/ 1 w 55"/>
                <a:gd name="T67" fmla="*/ 0 h 55"/>
                <a:gd name="T68" fmla="*/ 1 w 55"/>
                <a:gd name="T69" fmla="*/ 0 h 55"/>
                <a:gd name="T70" fmla="*/ 1 w 55"/>
                <a:gd name="T71" fmla="*/ 0 h 55"/>
                <a:gd name="T72" fmla="*/ 1 w 55"/>
                <a:gd name="T73" fmla="*/ 0 h 55"/>
                <a:gd name="T74" fmla="*/ 1 w 55"/>
                <a:gd name="T75" fmla="*/ 0 h 55"/>
                <a:gd name="T76" fmla="*/ 1 w 55"/>
                <a:gd name="T77" fmla="*/ 0 h 55"/>
                <a:gd name="T78" fmla="*/ 1 w 55"/>
                <a:gd name="T79" fmla="*/ 0 h 55"/>
                <a:gd name="T80" fmla="*/ 1 w 55"/>
                <a:gd name="T81" fmla="*/ 0 h 55"/>
                <a:gd name="T82" fmla="*/ 1 w 55"/>
                <a:gd name="T83" fmla="*/ 0 h 55"/>
                <a:gd name="T84" fmla="*/ 1 w 55"/>
                <a:gd name="T85" fmla="*/ 0 h 55"/>
                <a:gd name="T86" fmla="*/ 1 w 55"/>
                <a:gd name="T87" fmla="*/ 0 h 55"/>
                <a:gd name="T88" fmla="*/ 1 w 55"/>
                <a:gd name="T89" fmla="*/ 0 h 55"/>
                <a:gd name="T90" fmla="*/ 1 w 55"/>
                <a:gd name="T91" fmla="*/ 0 h 55"/>
                <a:gd name="T92" fmla="*/ 1 w 55"/>
                <a:gd name="T93" fmla="*/ 0 h 55"/>
                <a:gd name="T94" fmla="*/ 1 w 55"/>
                <a:gd name="T95" fmla="*/ 0 h 55"/>
                <a:gd name="T96" fmla="*/ 1 w 55"/>
                <a:gd name="T97" fmla="*/ 0 h 55"/>
                <a:gd name="T98" fmla="*/ 1 w 55"/>
                <a:gd name="T99" fmla="*/ 0 h 55"/>
                <a:gd name="T100" fmla="*/ 1 w 55"/>
                <a:gd name="T101" fmla="*/ 0 h 55"/>
                <a:gd name="T102" fmla="*/ 1 w 55"/>
                <a:gd name="T103" fmla="*/ 0 h 5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5"/>
                <a:gd name="T157" fmla="*/ 0 h 55"/>
                <a:gd name="T158" fmla="*/ 55 w 55"/>
                <a:gd name="T159" fmla="*/ 55 h 5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5" h="55">
                  <a:moveTo>
                    <a:pt x="27" y="0"/>
                  </a:moveTo>
                  <a:lnTo>
                    <a:pt x="24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6" y="1"/>
                  </a:lnTo>
                  <a:lnTo>
                    <a:pt x="13" y="4"/>
                  </a:lnTo>
                  <a:lnTo>
                    <a:pt x="11" y="7"/>
                  </a:lnTo>
                  <a:lnTo>
                    <a:pt x="7" y="8"/>
                  </a:lnTo>
                  <a:lnTo>
                    <a:pt x="5" y="12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2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1" y="36"/>
                  </a:lnTo>
                  <a:lnTo>
                    <a:pt x="2" y="39"/>
                  </a:lnTo>
                  <a:lnTo>
                    <a:pt x="5" y="43"/>
                  </a:lnTo>
                  <a:lnTo>
                    <a:pt x="7" y="46"/>
                  </a:lnTo>
                  <a:lnTo>
                    <a:pt x="9" y="48"/>
                  </a:lnTo>
                  <a:lnTo>
                    <a:pt x="13" y="51"/>
                  </a:lnTo>
                  <a:lnTo>
                    <a:pt x="16" y="52"/>
                  </a:lnTo>
                  <a:lnTo>
                    <a:pt x="20" y="53"/>
                  </a:lnTo>
                  <a:lnTo>
                    <a:pt x="24" y="53"/>
                  </a:lnTo>
                  <a:lnTo>
                    <a:pt x="27" y="55"/>
                  </a:lnTo>
                  <a:lnTo>
                    <a:pt x="32" y="53"/>
                  </a:lnTo>
                  <a:lnTo>
                    <a:pt x="35" y="53"/>
                  </a:lnTo>
                  <a:lnTo>
                    <a:pt x="39" y="52"/>
                  </a:lnTo>
                  <a:lnTo>
                    <a:pt x="42" y="51"/>
                  </a:lnTo>
                  <a:lnTo>
                    <a:pt x="46" y="48"/>
                  </a:lnTo>
                  <a:lnTo>
                    <a:pt x="48" y="45"/>
                  </a:lnTo>
                  <a:lnTo>
                    <a:pt x="51" y="42"/>
                  </a:lnTo>
                  <a:lnTo>
                    <a:pt x="53" y="38"/>
                  </a:lnTo>
                  <a:lnTo>
                    <a:pt x="54" y="33"/>
                  </a:lnTo>
                  <a:lnTo>
                    <a:pt x="55" y="30"/>
                  </a:lnTo>
                  <a:lnTo>
                    <a:pt x="54" y="27"/>
                  </a:lnTo>
                  <a:lnTo>
                    <a:pt x="54" y="24"/>
                  </a:lnTo>
                  <a:lnTo>
                    <a:pt x="54" y="23"/>
                  </a:lnTo>
                  <a:lnTo>
                    <a:pt x="54" y="20"/>
                  </a:lnTo>
                  <a:lnTo>
                    <a:pt x="53" y="17"/>
                  </a:lnTo>
                  <a:lnTo>
                    <a:pt x="51" y="14"/>
                  </a:lnTo>
                  <a:lnTo>
                    <a:pt x="48" y="11"/>
                  </a:lnTo>
                  <a:lnTo>
                    <a:pt x="46" y="8"/>
                  </a:lnTo>
                  <a:lnTo>
                    <a:pt x="44" y="6"/>
                  </a:lnTo>
                  <a:lnTo>
                    <a:pt x="41" y="5"/>
                  </a:lnTo>
                  <a:lnTo>
                    <a:pt x="38" y="3"/>
                  </a:lnTo>
                  <a:lnTo>
                    <a:pt x="37" y="1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0" name="Freeform 64"/>
            <p:cNvSpPr>
              <a:spLocks/>
            </p:cNvSpPr>
            <p:nvPr/>
          </p:nvSpPr>
          <p:spPr bwMode="auto">
            <a:xfrm>
              <a:off x="5193" y="1021"/>
              <a:ext cx="36" cy="36"/>
            </a:xfrm>
            <a:custGeom>
              <a:avLst/>
              <a:gdLst>
                <a:gd name="T0" fmla="*/ 1 w 71"/>
                <a:gd name="T1" fmla="*/ 0 h 72"/>
                <a:gd name="T2" fmla="*/ 1 w 71"/>
                <a:gd name="T3" fmla="*/ 0 h 72"/>
                <a:gd name="T4" fmla="*/ 1 w 71"/>
                <a:gd name="T5" fmla="*/ 0 h 72"/>
                <a:gd name="T6" fmla="*/ 1 w 71"/>
                <a:gd name="T7" fmla="*/ 1 h 72"/>
                <a:gd name="T8" fmla="*/ 1 w 71"/>
                <a:gd name="T9" fmla="*/ 1 h 72"/>
                <a:gd name="T10" fmla="*/ 1 w 71"/>
                <a:gd name="T11" fmla="*/ 1 h 72"/>
                <a:gd name="T12" fmla="*/ 1 w 71"/>
                <a:gd name="T13" fmla="*/ 1 h 72"/>
                <a:gd name="T14" fmla="*/ 1 w 71"/>
                <a:gd name="T15" fmla="*/ 1 h 72"/>
                <a:gd name="T16" fmla="*/ 1 w 71"/>
                <a:gd name="T17" fmla="*/ 1 h 72"/>
                <a:gd name="T18" fmla="*/ 1 w 71"/>
                <a:gd name="T19" fmla="*/ 1 h 72"/>
                <a:gd name="T20" fmla="*/ 1 w 71"/>
                <a:gd name="T21" fmla="*/ 1 h 72"/>
                <a:gd name="T22" fmla="*/ 1 w 71"/>
                <a:gd name="T23" fmla="*/ 1 h 72"/>
                <a:gd name="T24" fmla="*/ 1 w 71"/>
                <a:gd name="T25" fmla="*/ 1 h 72"/>
                <a:gd name="T26" fmla="*/ 1 w 71"/>
                <a:gd name="T27" fmla="*/ 1 h 72"/>
                <a:gd name="T28" fmla="*/ 0 w 71"/>
                <a:gd name="T29" fmla="*/ 1 h 72"/>
                <a:gd name="T30" fmla="*/ 0 w 71"/>
                <a:gd name="T31" fmla="*/ 1 h 72"/>
                <a:gd name="T32" fmla="*/ 0 w 71"/>
                <a:gd name="T33" fmla="*/ 1 h 72"/>
                <a:gd name="T34" fmla="*/ 0 w 71"/>
                <a:gd name="T35" fmla="*/ 1 h 72"/>
                <a:gd name="T36" fmla="*/ 0 w 71"/>
                <a:gd name="T37" fmla="*/ 1 h 72"/>
                <a:gd name="T38" fmla="*/ 0 w 71"/>
                <a:gd name="T39" fmla="*/ 1 h 72"/>
                <a:gd name="T40" fmla="*/ 1 w 71"/>
                <a:gd name="T41" fmla="*/ 1 h 72"/>
                <a:gd name="T42" fmla="*/ 1 w 71"/>
                <a:gd name="T43" fmla="*/ 1 h 72"/>
                <a:gd name="T44" fmla="*/ 1 w 71"/>
                <a:gd name="T45" fmla="*/ 1 h 72"/>
                <a:gd name="T46" fmla="*/ 1 w 71"/>
                <a:gd name="T47" fmla="*/ 1 h 72"/>
                <a:gd name="T48" fmla="*/ 1 w 71"/>
                <a:gd name="T49" fmla="*/ 1 h 72"/>
                <a:gd name="T50" fmla="*/ 1 w 71"/>
                <a:gd name="T51" fmla="*/ 1 h 72"/>
                <a:gd name="T52" fmla="*/ 1 w 71"/>
                <a:gd name="T53" fmla="*/ 1 h 72"/>
                <a:gd name="T54" fmla="*/ 1 w 71"/>
                <a:gd name="T55" fmla="*/ 1 h 72"/>
                <a:gd name="T56" fmla="*/ 1 w 71"/>
                <a:gd name="T57" fmla="*/ 1 h 72"/>
                <a:gd name="T58" fmla="*/ 1 w 71"/>
                <a:gd name="T59" fmla="*/ 1 h 72"/>
                <a:gd name="T60" fmla="*/ 1 w 71"/>
                <a:gd name="T61" fmla="*/ 1 h 72"/>
                <a:gd name="T62" fmla="*/ 1 w 71"/>
                <a:gd name="T63" fmla="*/ 1 h 72"/>
                <a:gd name="T64" fmla="*/ 1 w 71"/>
                <a:gd name="T65" fmla="*/ 1 h 72"/>
                <a:gd name="T66" fmla="*/ 1 w 71"/>
                <a:gd name="T67" fmla="*/ 1 h 72"/>
                <a:gd name="T68" fmla="*/ 1 w 71"/>
                <a:gd name="T69" fmla="*/ 1 h 72"/>
                <a:gd name="T70" fmla="*/ 1 w 71"/>
                <a:gd name="T71" fmla="*/ 1 h 72"/>
                <a:gd name="T72" fmla="*/ 1 w 71"/>
                <a:gd name="T73" fmla="*/ 1 h 72"/>
                <a:gd name="T74" fmla="*/ 1 w 71"/>
                <a:gd name="T75" fmla="*/ 1 h 72"/>
                <a:gd name="T76" fmla="*/ 1 w 71"/>
                <a:gd name="T77" fmla="*/ 1 h 72"/>
                <a:gd name="T78" fmla="*/ 1 w 71"/>
                <a:gd name="T79" fmla="*/ 0 h 72"/>
                <a:gd name="T80" fmla="*/ 1 w 71"/>
                <a:gd name="T81" fmla="*/ 0 h 7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1"/>
                <a:gd name="T124" fmla="*/ 0 h 72"/>
                <a:gd name="T125" fmla="*/ 71 w 71"/>
                <a:gd name="T126" fmla="*/ 72 h 7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1" h="72">
                  <a:moveTo>
                    <a:pt x="71" y="0"/>
                  </a:moveTo>
                  <a:lnTo>
                    <a:pt x="68" y="0"/>
                  </a:lnTo>
                  <a:lnTo>
                    <a:pt x="66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2" y="1"/>
                  </a:lnTo>
                  <a:lnTo>
                    <a:pt x="47" y="1"/>
                  </a:lnTo>
                  <a:lnTo>
                    <a:pt x="43" y="2"/>
                  </a:lnTo>
                  <a:lnTo>
                    <a:pt x="37" y="4"/>
                  </a:lnTo>
                  <a:lnTo>
                    <a:pt x="34" y="4"/>
                  </a:lnTo>
                  <a:lnTo>
                    <a:pt x="29" y="5"/>
                  </a:lnTo>
                  <a:lnTo>
                    <a:pt x="26" y="7"/>
                  </a:lnTo>
                  <a:lnTo>
                    <a:pt x="22" y="8"/>
                  </a:lnTo>
                  <a:lnTo>
                    <a:pt x="20" y="9"/>
                  </a:lnTo>
                  <a:lnTo>
                    <a:pt x="16" y="11"/>
                  </a:lnTo>
                  <a:lnTo>
                    <a:pt x="15" y="13"/>
                  </a:lnTo>
                  <a:lnTo>
                    <a:pt x="13" y="14"/>
                  </a:lnTo>
                  <a:lnTo>
                    <a:pt x="11" y="15"/>
                  </a:lnTo>
                  <a:lnTo>
                    <a:pt x="10" y="18"/>
                  </a:lnTo>
                  <a:lnTo>
                    <a:pt x="9" y="21"/>
                  </a:lnTo>
                  <a:lnTo>
                    <a:pt x="8" y="24"/>
                  </a:lnTo>
                  <a:lnTo>
                    <a:pt x="5" y="26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3" y="34"/>
                  </a:lnTo>
                  <a:lnTo>
                    <a:pt x="1" y="37"/>
                  </a:lnTo>
                  <a:lnTo>
                    <a:pt x="1" y="39"/>
                  </a:lnTo>
                  <a:lnTo>
                    <a:pt x="1" y="43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1"/>
                  </a:lnTo>
                  <a:lnTo>
                    <a:pt x="0" y="65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1" y="72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5"/>
                  </a:lnTo>
                  <a:lnTo>
                    <a:pt x="2" y="64"/>
                  </a:lnTo>
                  <a:lnTo>
                    <a:pt x="3" y="61"/>
                  </a:lnTo>
                  <a:lnTo>
                    <a:pt x="4" y="58"/>
                  </a:lnTo>
                  <a:lnTo>
                    <a:pt x="5" y="54"/>
                  </a:lnTo>
                  <a:lnTo>
                    <a:pt x="7" y="52"/>
                  </a:lnTo>
                  <a:lnTo>
                    <a:pt x="8" y="47"/>
                  </a:lnTo>
                  <a:lnTo>
                    <a:pt x="9" y="44"/>
                  </a:lnTo>
                  <a:lnTo>
                    <a:pt x="9" y="40"/>
                  </a:lnTo>
                  <a:lnTo>
                    <a:pt x="11" y="38"/>
                  </a:lnTo>
                  <a:lnTo>
                    <a:pt x="11" y="35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4" y="31"/>
                  </a:lnTo>
                  <a:lnTo>
                    <a:pt x="15" y="30"/>
                  </a:lnTo>
                  <a:lnTo>
                    <a:pt x="16" y="27"/>
                  </a:lnTo>
                  <a:lnTo>
                    <a:pt x="17" y="25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8"/>
                  </a:lnTo>
                  <a:lnTo>
                    <a:pt x="26" y="17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9" y="15"/>
                  </a:lnTo>
                  <a:lnTo>
                    <a:pt x="31" y="14"/>
                  </a:lnTo>
                  <a:lnTo>
                    <a:pt x="34" y="13"/>
                  </a:lnTo>
                  <a:lnTo>
                    <a:pt x="37" y="12"/>
                  </a:lnTo>
                  <a:lnTo>
                    <a:pt x="41" y="11"/>
                  </a:lnTo>
                  <a:lnTo>
                    <a:pt x="44" y="9"/>
                  </a:lnTo>
                  <a:lnTo>
                    <a:pt x="48" y="8"/>
                  </a:lnTo>
                  <a:lnTo>
                    <a:pt x="53" y="6"/>
                  </a:lnTo>
                  <a:lnTo>
                    <a:pt x="56" y="5"/>
                  </a:lnTo>
                  <a:lnTo>
                    <a:pt x="60" y="4"/>
                  </a:lnTo>
                  <a:lnTo>
                    <a:pt x="63" y="2"/>
                  </a:lnTo>
                  <a:lnTo>
                    <a:pt x="66" y="1"/>
                  </a:lnTo>
                  <a:lnTo>
                    <a:pt x="68" y="0"/>
                  </a:lnTo>
                  <a:lnTo>
                    <a:pt x="69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1" name="Freeform 65"/>
            <p:cNvSpPr>
              <a:spLocks/>
            </p:cNvSpPr>
            <p:nvPr/>
          </p:nvSpPr>
          <p:spPr bwMode="auto">
            <a:xfrm>
              <a:off x="5204" y="1034"/>
              <a:ext cx="40" cy="14"/>
            </a:xfrm>
            <a:custGeom>
              <a:avLst/>
              <a:gdLst>
                <a:gd name="T0" fmla="*/ 1 w 80"/>
                <a:gd name="T1" fmla="*/ 1 h 27"/>
                <a:gd name="T2" fmla="*/ 1 w 80"/>
                <a:gd name="T3" fmla="*/ 1 h 27"/>
                <a:gd name="T4" fmla="*/ 1 w 80"/>
                <a:gd name="T5" fmla="*/ 1 h 27"/>
                <a:gd name="T6" fmla="*/ 1 w 80"/>
                <a:gd name="T7" fmla="*/ 1 h 27"/>
                <a:gd name="T8" fmla="*/ 1 w 80"/>
                <a:gd name="T9" fmla="*/ 1 h 27"/>
                <a:gd name="T10" fmla="*/ 1 w 80"/>
                <a:gd name="T11" fmla="*/ 1 h 27"/>
                <a:gd name="T12" fmla="*/ 1 w 80"/>
                <a:gd name="T13" fmla="*/ 1 h 27"/>
                <a:gd name="T14" fmla="*/ 1 w 80"/>
                <a:gd name="T15" fmla="*/ 0 h 27"/>
                <a:gd name="T16" fmla="*/ 1 w 80"/>
                <a:gd name="T17" fmla="*/ 0 h 27"/>
                <a:gd name="T18" fmla="*/ 1 w 80"/>
                <a:gd name="T19" fmla="*/ 0 h 27"/>
                <a:gd name="T20" fmla="*/ 1 w 80"/>
                <a:gd name="T21" fmla="*/ 0 h 27"/>
                <a:gd name="T22" fmla="*/ 1 w 80"/>
                <a:gd name="T23" fmla="*/ 0 h 27"/>
                <a:gd name="T24" fmla="*/ 1 w 80"/>
                <a:gd name="T25" fmla="*/ 1 h 27"/>
                <a:gd name="T26" fmla="*/ 1 w 80"/>
                <a:gd name="T27" fmla="*/ 1 h 27"/>
                <a:gd name="T28" fmla="*/ 1 w 80"/>
                <a:gd name="T29" fmla="*/ 1 h 27"/>
                <a:gd name="T30" fmla="*/ 1 w 80"/>
                <a:gd name="T31" fmla="*/ 1 h 27"/>
                <a:gd name="T32" fmla="*/ 1 w 80"/>
                <a:gd name="T33" fmla="*/ 1 h 27"/>
                <a:gd name="T34" fmla="*/ 1 w 80"/>
                <a:gd name="T35" fmla="*/ 1 h 27"/>
                <a:gd name="T36" fmla="*/ 1 w 80"/>
                <a:gd name="T37" fmla="*/ 1 h 27"/>
                <a:gd name="T38" fmla="*/ 1 w 80"/>
                <a:gd name="T39" fmla="*/ 1 h 27"/>
                <a:gd name="T40" fmla="*/ 1 w 80"/>
                <a:gd name="T41" fmla="*/ 1 h 27"/>
                <a:gd name="T42" fmla="*/ 1 w 80"/>
                <a:gd name="T43" fmla="*/ 1 h 27"/>
                <a:gd name="T44" fmla="*/ 1 w 80"/>
                <a:gd name="T45" fmla="*/ 1 h 27"/>
                <a:gd name="T46" fmla="*/ 1 w 80"/>
                <a:gd name="T47" fmla="*/ 1 h 27"/>
                <a:gd name="T48" fmla="*/ 1 w 80"/>
                <a:gd name="T49" fmla="*/ 1 h 27"/>
                <a:gd name="T50" fmla="*/ 1 w 80"/>
                <a:gd name="T51" fmla="*/ 1 h 27"/>
                <a:gd name="T52" fmla="*/ 1 w 80"/>
                <a:gd name="T53" fmla="*/ 1 h 27"/>
                <a:gd name="T54" fmla="*/ 1 w 80"/>
                <a:gd name="T55" fmla="*/ 1 h 27"/>
                <a:gd name="T56" fmla="*/ 1 w 80"/>
                <a:gd name="T57" fmla="*/ 1 h 27"/>
                <a:gd name="T58" fmla="*/ 1 w 80"/>
                <a:gd name="T59" fmla="*/ 1 h 27"/>
                <a:gd name="T60" fmla="*/ 1 w 80"/>
                <a:gd name="T61" fmla="*/ 1 h 27"/>
                <a:gd name="T62" fmla="*/ 1 w 80"/>
                <a:gd name="T63" fmla="*/ 1 h 27"/>
                <a:gd name="T64" fmla="*/ 1 w 80"/>
                <a:gd name="T65" fmla="*/ 1 h 27"/>
                <a:gd name="T66" fmla="*/ 1 w 80"/>
                <a:gd name="T67" fmla="*/ 1 h 27"/>
                <a:gd name="T68" fmla="*/ 1 w 80"/>
                <a:gd name="T69" fmla="*/ 1 h 27"/>
                <a:gd name="T70" fmla="*/ 1 w 80"/>
                <a:gd name="T71" fmla="*/ 1 h 27"/>
                <a:gd name="T72" fmla="*/ 1 w 80"/>
                <a:gd name="T73" fmla="*/ 1 h 27"/>
                <a:gd name="T74" fmla="*/ 1 w 80"/>
                <a:gd name="T75" fmla="*/ 1 h 27"/>
                <a:gd name="T76" fmla="*/ 1 w 80"/>
                <a:gd name="T77" fmla="*/ 1 h 27"/>
                <a:gd name="T78" fmla="*/ 1 w 80"/>
                <a:gd name="T79" fmla="*/ 1 h 27"/>
                <a:gd name="T80" fmla="*/ 1 w 80"/>
                <a:gd name="T81" fmla="*/ 1 h 27"/>
                <a:gd name="T82" fmla="*/ 1 w 80"/>
                <a:gd name="T83" fmla="*/ 1 h 27"/>
                <a:gd name="T84" fmla="*/ 1 w 80"/>
                <a:gd name="T85" fmla="*/ 1 h 27"/>
                <a:gd name="T86" fmla="*/ 1 w 80"/>
                <a:gd name="T87" fmla="*/ 1 h 27"/>
                <a:gd name="T88" fmla="*/ 1 w 80"/>
                <a:gd name="T89" fmla="*/ 1 h 27"/>
                <a:gd name="T90" fmla="*/ 1 w 80"/>
                <a:gd name="T91" fmla="*/ 1 h 27"/>
                <a:gd name="T92" fmla="*/ 1 w 80"/>
                <a:gd name="T93" fmla="*/ 1 h 27"/>
                <a:gd name="T94" fmla="*/ 1 w 80"/>
                <a:gd name="T95" fmla="*/ 1 h 27"/>
                <a:gd name="T96" fmla="*/ 1 w 80"/>
                <a:gd name="T97" fmla="*/ 1 h 27"/>
                <a:gd name="T98" fmla="*/ 1 w 80"/>
                <a:gd name="T99" fmla="*/ 1 h 27"/>
                <a:gd name="T100" fmla="*/ 1 w 80"/>
                <a:gd name="T101" fmla="*/ 1 h 27"/>
                <a:gd name="T102" fmla="*/ 1 w 80"/>
                <a:gd name="T103" fmla="*/ 1 h 27"/>
                <a:gd name="T104" fmla="*/ 0 w 80"/>
                <a:gd name="T105" fmla="*/ 1 h 27"/>
                <a:gd name="T106" fmla="*/ 1 w 80"/>
                <a:gd name="T107" fmla="*/ 1 h 27"/>
                <a:gd name="T108" fmla="*/ 1 w 80"/>
                <a:gd name="T109" fmla="*/ 1 h 2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0"/>
                <a:gd name="T166" fmla="*/ 0 h 27"/>
                <a:gd name="T167" fmla="*/ 80 w 80"/>
                <a:gd name="T168" fmla="*/ 27 h 2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0" h="27">
                  <a:moveTo>
                    <a:pt x="14" y="11"/>
                  </a:moveTo>
                  <a:lnTo>
                    <a:pt x="15" y="9"/>
                  </a:lnTo>
                  <a:lnTo>
                    <a:pt x="19" y="7"/>
                  </a:lnTo>
                  <a:lnTo>
                    <a:pt x="22" y="5"/>
                  </a:lnTo>
                  <a:lnTo>
                    <a:pt x="26" y="5"/>
                  </a:lnTo>
                  <a:lnTo>
                    <a:pt x="31" y="2"/>
                  </a:lnTo>
                  <a:lnTo>
                    <a:pt x="34" y="1"/>
                  </a:lnTo>
                  <a:lnTo>
                    <a:pt x="38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0" y="1"/>
                  </a:lnTo>
                  <a:lnTo>
                    <a:pt x="54" y="2"/>
                  </a:lnTo>
                  <a:lnTo>
                    <a:pt x="58" y="4"/>
                  </a:lnTo>
                  <a:lnTo>
                    <a:pt x="63" y="5"/>
                  </a:lnTo>
                  <a:lnTo>
                    <a:pt x="66" y="6"/>
                  </a:lnTo>
                  <a:lnTo>
                    <a:pt x="68" y="6"/>
                  </a:lnTo>
                  <a:lnTo>
                    <a:pt x="72" y="8"/>
                  </a:lnTo>
                  <a:lnTo>
                    <a:pt x="74" y="8"/>
                  </a:lnTo>
                  <a:lnTo>
                    <a:pt x="78" y="9"/>
                  </a:lnTo>
                  <a:lnTo>
                    <a:pt x="80" y="11"/>
                  </a:lnTo>
                  <a:lnTo>
                    <a:pt x="78" y="11"/>
                  </a:lnTo>
                  <a:lnTo>
                    <a:pt x="77" y="11"/>
                  </a:lnTo>
                  <a:lnTo>
                    <a:pt x="73" y="11"/>
                  </a:lnTo>
                  <a:lnTo>
                    <a:pt x="71" y="11"/>
                  </a:lnTo>
                  <a:lnTo>
                    <a:pt x="68" y="11"/>
                  </a:lnTo>
                  <a:lnTo>
                    <a:pt x="65" y="11"/>
                  </a:lnTo>
                  <a:lnTo>
                    <a:pt x="63" y="11"/>
                  </a:lnTo>
                  <a:lnTo>
                    <a:pt x="59" y="11"/>
                  </a:lnTo>
                  <a:lnTo>
                    <a:pt x="55" y="11"/>
                  </a:lnTo>
                  <a:lnTo>
                    <a:pt x="52" y="11"/>
                  </a:lnTo>
                  <a:lnTo>
                    <a:pt x="48" y="11"/>
                  </a:lnTo>
                  <a:lnTo>
                    <a:pt x="46" y="11"/>
                  </a:lnTo>
                  <a:lnTo>
                    <a:pt x="44" y="11"/>
                  </a:lnTo>
                  <a:lnTo>
                    <a:pt x="41" y="11"/>
                  </a:lnTo>
                  <a:lnTo>
                    <a:pt x="39" y="12"/>
                  </a:lnTo>
                  <a:lnTo>
                    <a:pt x="38" y="12"/>
                  </a:lnTo>
                  <a:lnTo>
                    <a:pt x="35" y="12"/>
                  </a:lnTo>
                  <a:lnTo>
                    <a:pt x="33" y="13"/>
                  </a:lnTo>
                  <a:lnTo>
                    <a:pt x="31" y="14"/>
                  </a:lnTo>
                  <a:lnTo>
                    <a:pt x="27" y="15"/>
                  </a:lnTo>
                  <a:lnTo>
                    <a:pt x="23" y="17"/>
                  </a:lnTo>
                  <a:lnTo>
                    <a:pt x="21" y="18"/>
                  </a:lnTo>
                  <a:lnTo>
                    <a:pt x="18" y="19"/>
                  </a:lnTo>
                  <a:lnTo>
                    <a:pt x="15" y="20"/>
                  </a:lnTo>
                  <a:lnTo>
                    <a:pt x="12" y="21"/>
                  </a:lnTo>
                  <a:lnTo>
                    <a:pt x="9" y="22"/>
                  </a:lnTo>
                  <a:lnTo>
                    <a:pt x="6" y="25"/>
                  </a:lnTo>
                  <a:lnTo>
                    <a:pt x="5" y="26"/>
                  </a:lnTo>
                  <a:lnTo>
                    <a:pt x="1" y="26"/>
                  </a:lnTo>
                  <a:lnTo>
                    <a:pt x="0" y="27"/>
                  </a:lnTo>
                  <a:lnTo>
                    <a:pt x="1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2" name="Freeform 66"/>
            <p:cNvSpPr>
              <a:spLocks/>
            </p:cNvSpPr>
            <p:nvPr/>
          </p:nvSpPr>
          <p:spPr bwMode="auto">
            <a:xfrm>
              <a:off x="5203" y="1063"/>
              <a:ext cx="39" cy="12"/>
            </a:xfrm>
            <a:custGeom>
              <a:avLst/>
              <a:gdLst>
                <a:gd name="T0" fmla="*/ 1 w 78"/>
                <a:gd name="T1" fmla="*/ 0 h 25"/>
                <a:gd name="T2" fmla="*/ 1 w 78"/>
                <a:gd name="T3" fmla="*/ 0 h 25"/>
                <a:gd name="T4" fmla="*/ 1 w 78"/>
                <a:gd name="T5" fmla="*/ 0 h 25"/>
                <a:gd name="T6" fmla="*/ 1 w 78"/>
                <a:gd name="T7" fmla="*/ 0 h 25"/>
                <a:gd name="T8" fmla="*/ 1 w 78"/>
                <a:gd name="T9" fmla="*/ 0 h 25"/>
                <a:gd name="T10" fmla="*/ 1 w 78"/>
                <a:gd name="T11" fmla="*/ 0 h 25"/>
                <a:gd name="T12" fmla="*/ 1 w 78"/>
                <a:gd name="T13" fmla="*/ 0 h 25"/>
                <a:gd name="T14" fmla="*/ 1 w 78"/>
                <a:gd name="T15" fmla="*/ 0 h 25"/>
                <a:gd name="T16" fmla="*/ 1 w 78"/>
                <a:gd name="T17" fmla="*/ 0 h 25"/>
                <a:gd name="T18" fmla="*/ 1 w 78"/>
                <a:gd name="T19" fmla="*/ 0 h 25"/>
                <a:gd name="T20" fmla="*/ 1 w 78"/>
                <a:gd name="T21" fmla="*/ 0 h 25"/>
                <a:gd name="T22" fmla="*/ 1 w 78"/>
                <a:gd name="T23" fmla="*/ 0 h 25"/>
                <a:gd name="T24" fmla="*/ 1 w 78"/>
                <a:gd name="T25" fmla="*/ 0 h 25"/>
                <a:gd name="T26" fmla="*/ 1 w 78"/>
                <a:gd name="T27" fmla="*/ 0 h 25"/>
                <a:gd name="T28" fmla="*/ 1 w 78"/>
                <a:gd name="T29" fmla="*/ 0 h 25"/>
                <a:gd name="T30" fmla="*/ 1 w 78"/>
                <a:gd name="T31" fmla="*/ 0 h 25"/>
                <a:gd name="T32" fmla="*/ 1 w 78"/>
                <a:gd name="T33" fmla="*/ 0 h 25"/>
                <a:gd name="T34" fmla="*/ 1 w 78"/>
                <a:gd name="T35" fmla="*/ 0 h 25"/>
                <a:gd name="T36" fmla="*/ 1 w 78"/>
                <a:gd name="T37" fmla="*/ 0 h 25"/>
                <a:gd name="T38" fmla="*/ 1 w 78"/>
                <a:gd name="T39" fmla="*/ 0 h 25"/>
                <a:gd name="T40" fmla="*/ 1 w 78"/>
                <a:gd name="T41" fmla="*/ 0 h 25"/>
                <a:gd name="T42" fmla="*/ 1 w 78"/>
                <a:gd name="T43" fmla="*/ 0 h 25"/>
                <a:gd name="T44" fmla="*/ 1 w 78"/>
                <a:gd name="T45" fmla="*/ 0 h 25"/>
                <a:gd name="T46" fmla="*/ 1 w 78"/>
                <a:gd name="T47" fmla="*/ 0 h 25"/>
                <a:gd name="T48" fmla="*/ 1 w 78"/>
                <a:gd name="T49" fmla="*/ 0 h 25"/>
                <a:gd name="T50" fmla="*/ 1 w 78"/>
                <a:gd name="T51" fmla="*/ 0 h 25"/>
                <a:gd name="T52" fmla="*/ 1 w 78"/>
                <a:gd name="T53" fmla="*/ 0 h 25"/>
                <a:gd name="T54" fmla="*/ 1 w 78"/>
                <a:gd name="T55" fmla="*/ 0 h 25"/>
                <a:gd name="T56" fmla="*/ 1 w 78"/>
                <a:gd name="T57" fmla="*/ 0 h 25"/>
                <a:gd name="T58" fmla="*/ 1 w 78"/>
                <a:gd name="T59" fmla="*/ 0 h 25"/>
                <a:gd name="T60" fmla="*/ 1 w 78"/>
                <a:gd name="T61" fmla="*/ 0 h 25"/>
                <a:gd name="T62" fmla="*/ 1 w 78"/>
                <a:gd name="T63" fmla="*/ 0 h 25"/>
                <a:gd name="T64" fmla="*/ 1 w 78"/>
                <a:gd name="T65" fmla="*/ 0 h 25"/>
                <a:gd name="T66" fmla="*/ 1 w 78"/>
                <a:gd name="T67" fmla="*/ 0 h 25"/>
                <a:gd name="T68" fmla="*/ 1 w 78"/>
                <a:gd name="T69" fmla="*/ 0 h 25"/>
                <a:gd name="T70" fmla="*/ 1 w 78"/>
                <a:gd name="T71" fmla="*/ 0 h 25"/>
                <a:gd name="T72" fmla="*/ 1 w 78"/>
                <a:gd name="T73" fmla="*/ 0 h 25"/>
                <a:gd name="T74" fmla="*/ 1 w 78"/>
                <a:gd name="T75" fmla="*/ 0 h 25"/>
                <a:gd name="T76" fmla="*/ 1 w 78"/>
                <a:gd name="T77" fmla="*/ 0 h 25"/>
                <a:gd name="T78" fmla="*/ 1 w 78"/>
                <a:gd name="T79" fmla="*/ 0 h 25"/>
                <a:gd name="T80" fmla="*/ 1 w 78"/>
                <a:gd name="T81" fmla="*/ 0 h 25"/>
                <a:gd name="T82" fmla="*/ 1 w 78"/>
                <a:gd name="T83" fmla="*/ 0 h 25"/>
                <a:gd name="T84" fmla="*/ 1 w 78"/>
                <a:gd name="T85" fmla="*/ 0 h 25"/>
                <a:gd name="T86" fmla="*/ 1 w 78"/>
                <a:gd name="T87" fmla="*/ 0 h 25"/>
                <a:gd name="T88" fmla="*/ 1 w 78"/>
                <a:gd name="T89" fmla="*/ 0 h 25"/>
                <a:gd name="T90" fmla="*/ 1 w 78"/>
                <a:gd name="T91" fmla="*/ 0 h 25"/>
                <a:gd name="T92" fmla="*/ 1 w 78"/>
                <a:gd name="T93" fmla="*/ 0 h 25"/>
                <a:gd name="T94" fmla="*/ 1 w 78"/>
                <a:gd name="T95" fmla="*/ 0 h 25"/>
                <a:gd name="T96" fmla="*/ 1 w 78"/>
                <a:gd name="T97" fmla="*/ 0 h 25"/>
                <a:gd name="T98" fmla="*/ 1 w 78"/>
                <a:gd name="T99" fmla="*/ 0 h 25"/>
                <a:gd name="T100" fmla="*/ 0 w 78"/>
                <a:gd name="T101" fmla="*/ 0 h 25"/>
                <a:gd name="T102" fmla="*/ 1 w 78"/>
                <a:gd name="T103" fmla="*/ 0 h 25"/>
                <a:gd name="T104" fmla="*/ 1 w 78"/>
                <a:gd name="T105" fmla="*/ 0 h 2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8"/>
                <a:gd name="T160" fmla="*/ 0 h 25"/>
                <a:gd name="T161" fmla="*/ 78 w 78"/>
                <a:gd name="T162" fmla="*/ 25 h 2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8" h="25">
                  <a:moveTo>
                    <a:pt x="10" y="16"/>
                  </a:moveTo>
                  <a:lnTo>
                    <a:pt x="13" y="18"/>
                  </a:lnTo>
                  <a:lnTo>
                    <a:pt x="16" y="19"/>
                  </a:lnTo>
                  <a:lnTo>
                    <a:pt x="20" y="21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3" y="25"/>
                  </a:lnTo>
                  <a:lnTo>
                    <a:pt x="36" y="25"/>
                  </a:lnTo>
                  <a:lnTo>
                    <a:pt x="40" y="25"/>
                  </a:lnTo>
                  <a:lnTo>
                    <a:pt x="42" y="24"/>
                  </a:lnTo>
                  <a:lnTo>
                    <a:pt x="45" y="24"/>
                  </a:lnTo>
                  <a:lnTo>
                    <a:pt x="47" y="21"/>
                  </a:lnTo>
                  <a:lnTo>
                    <a:pt x="49" y="21"/>
                  </a:lnTo>
                  <a:lnTo>
                    <a:pt x="52" y="18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62" y="12"/>
                  </a:lnTo>
                  <a:lnTo>
                    <a:pt x="65" y="8"/>
                  </a:lnTo>
                  <a:lnTo>
                    <a:pt x="67" y="7"/>
                  </a:lnTo>
                  <a:lnTo>
                    <a:pt x="69" y="5"/>
                  </a:lnTo>
                  <a:lnTo>
                    <a:pt x="72" y="3"/>
                  </a:lnTo>
                  <a:lnTo>
                    <a:pt x="75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72" y="1"/>
                  </a:lnTo>
                  <a:lnTo>
                    <a:pt x="69" y="2"/>
                  </a:lnTo>
                  <a:lnTo>
                    <a:pt x="67" y="3"/>
                  </a:lnTo>
                  <a:lnTo>
                    <a:pt x="65" y="5"/>
                  </a:lnTo>
                  <a:lnTo>
                    <a:pt x="62" y="6"/>
                  </a:lnTo>
                  <a:lnTo>
                    <a:pt x="59" y="7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49" y="11"/>
                  </a:lnTo>
                  <a:lnTo>
                    <a:pt x="47" y="12"/>
                  </a:lnTo>
                  <a:lnTo>
                    <a:pt x="43" y="12"/>
                  </a:lnTo>
                  <a:lnTo>
                    <a:pt x="41" y="13"/>
                  </a:lnTo>
                  <a:lnTo>
                    <a:pt x="39" y="14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0" y="13"/>
                  </a:lnTo>
                  <a:lnTo>
                    <a:pt x="27" y="13"/>
                  </a:lnTo>
                  <a:lnTo>
                    <a:pt x="24" y="12"/>
                  </a:lnTo>
                  <a:lnTo>
                    <a:pt x="21" y="12"/>
                  </a:lnTo>
                  <a:lnTo>
                    <a:pt x="17" y="12"/>
                  </a:lnTo>
                  <a:lnTo>
                    <a:pt x="15" y="12"/>
                  </a:lnTo>
                  <a:lnTo>
                    <a:pt x="11" y="9"/>
                  </a:lnTo>
                  <a:lnTo>
                    <a:pt x="9" y="8"/>
                  </a:lnTo>
                  <a:lnTo>
                    <a:pt x="6" y="8"/>
                  </a:lnTo>
                  <a:lnTo>
                    <a:pt x="3" y="8"/>
                  </a:lnTo>
                  <a:lnTo>
                    <a:pt x="1" y="7"/>
                  </a:lnTo>
                  <a:lnTo>
                    <a:pt x="0" y="7"/>
                  </a:lnTo>
                  <a:lnTo>
                    <a:pt x="10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3" name="Freeform 67"/>
            <p:cNvSpPr>
              <a:spLocks/>
            </p:cNvSpPr>
            <p:nvPr/>
          </p:nvSpPr>
          <p:spPr bwMode="auto">
            <a:xfrm>
              <a:off x="5217" y="1101"/>
              <a:ext cx="6" cy="74"/>
            </a:xfrm>
            <a:custGeom>
              <a:avLst/>
              <a:gdLst>
                <a:gd name="T0" fmla="*/ 0 w 13"/>
                <a:gd name="T1" fmla="*/ 1 h 146"/>
                <a:gd name="T2" fmla="*/ 0 w 13"/>
                <a:gd name="T3" fmla="*/ 1 h 146"/>
                <a:gd name="T4" fmla="*/ 0 w 13"/>
                <a:gd name="T5" fmla="*/ 1 h 146"/>
                <a:gd name="T6" fmla="*/ 0 w 13"/>
                <a:gd name="T7" fmla="*/ 1 h 146"/>
                <a:gd name="T8" fmla="*/ 0 w 13"/>
                <a:gd name="T9" fmla="*/ 1 h 146"/>
                <a:gd name="T10" fmla="*/ 0 w 13"/>
                <a:gd name="T11" fmla="*/ 1 h 146"/>
                <a:gd name="T12" fmla="*/ 0 w 13"/>
                <a:gd name="T13" fmla="*/ 1 h 146"/>
                <a:gd name="T14" fmla="*/ 0 w 13"/>
                <a:gd name="T15" fmla="*/ 1 h 146"/>
                <a:gd name="T16" fmla="*/ 0 w 13"/>
                <a:gd name="T17" fmla="*/ 1 h 146"/>
                <a:gd name="T18" fmla="*/ 0 w 13"/>
                <a:gd name="T19" fmla="*/ 1 h 146"/>
                <a:gd name="T20" fmla="*/ 0 w 13"/>
                <a:gd name="T21" fmla="*/ 1 h 146"/>
                <a:gd name="T22" fmla="*/ 0 w 13"/>
                <a:gd name="T23" fmla="*/ 1 h 146"/>
                <a:gd name="T24" fmla="*/ 0 w 13"/>
                <a:gd name="T25" fmla="*/ 1 h 146"/>
                <a:gd name="T26" fmla="*/ 0 w 13"/>
                <a:gd name="T27" fmla="*/ 1 h 146"/>
                <a:gd name="T28" fmla="*/ 0 w 13"/>
                <a:gd name="T29" fmla="*/ 1 h 146"/>
                <a:gd name="T30" fmla="*/ 0 w 13"/>
                <a:gd name="T31" fmla="*/ 1 h 146"/>
                <a:gd name="T32" fmla="*/ 0 w 13"/>
                <a:gd name="T33" fmla="*/ 1 h 146"/>
                <a:gd name="T34" fmla="*/ 0 w 13"/>
                <a:gd name="T35" fmla="*/ 1 h 146"/>
                <a:gd name="T36" fmla="*/ 0 w 13"/>
                <a:gd name="T37" fmla="*/ 1 h 146"/>
                <a:gd name="T38" fmla="*/ 0 w 13"/>
                <a:gd name="T39" fmla="*/ 1 h 146"/>
                <a:gd name="T40" fmla="*/ 0 w 13"/>
                <a:gd name="T41" fmla="*/ 1 h 146"/>
                <a:gd name="T42" fmla="*/ 0 w 13"/>
                <a:gd name="T43" fmla="*/ 1 h 146"/>
                <a:gd name="T44" fmla="*/ 0 w 13"/>
                <a:gd name="T45" fmla="*/ 1 h 146"/>
                <a:gd name="T46" fmla="*/ 0 w 13"/>
                <a:gd name="T47" fmla="*/ 1 h 146"/>
                <a:gd name="T48" fmla="*/ 0 w 13"/>
                <a:gd name="T49" fmla="*/ 1 h 146"/>
                <a:gd name="T50" fmla="*/ 0 w 13"/>
                <a:gd name="T51" fmla="*/ 1 h 146"/>
                <a:gd name="T52" fmla="*/ 0 w 13"/>
                <a:gd name="T53" fmla="*/ 1 h 146"/>
                <a:gd name="T54" fmla="*/ 0 w 13"/>
                <a:gd name="T55" fmla="*/ 1 h 146"/>
                <a:gd name="T56" fmla="*/ 0 w 13"/>
                <a:gd name="T57" fmla="*/ 1 h 146"/>
                <a:gd name="T58" fmla="*/ 0 w 13"/>
                <a:gd name="T59" fmla="*/ 1 h 146"/>
                <a:gd name="T60" fmla="*/ 0 w 13"/>
                <a:gd name="T61" fmla="*/ 1 h 146"/>
                <a:gd name="T62" fmla="*/ 0 w 13"/>
                <a:gd name="T63" fmla="*/ 1 h 146"/>
                <a:gd name="T64" fmla="*/ 0 w 13"/>
                <a:gd name="T65" fmla="*/ 1 h 146"/>
                <a:gd name="T66" fmla="*/ 0 w 13"/>
                <a:gd name="T67" fmla="*/ 1 h 146"/>
                <a:gd name="T68" fmla="*/ 0 w 13"/>
                <a:gd name="T69" fmla="*/ 1 h 146"/>
                <a:gd name="T70" fmla="*/ 0 w 13"/>
                <a:gd name="T71" fmla="*/ 1 h 146"/>
                <a:gd name="T72" fmla="*/ 0 w 13"/>
                <a:gd name="T73" fmla="*/ 1 h 146"/>
                <a:gd name="T74" fmla="*/ 0 w 13"/>
                <a:gd name="T75" fmla="*/ 1 h 146"/>
                <a:gd name="T76" fmla="*/ 0 w 13"/>
                <a:gd name="T77" fmla="*/ 1 h 146"/>
                <a:gd name="T78" fmla="*/ 0 w 13"/>
                <a:gd name="T79" fmla="*/ 1 h 146"/>
                <a:gd name="T80" fmla="*/ 0 w 13"/>
                <a:gd name="T81" fmla="*/ 1 h 146"/>
                <a:gd name="T82" fmla="*/ 0 w 13"/>
                <a:gd name="T83" fmla="*/ 1 h 146"/>
                <a:gd name="T84" fmla="*/ 0 w 13"/>
                <a:gd name="T85" fmla="*/ 1 h 146"/>
                <a:gd name="T86" fmla="*/ 0 w 13"/>
                <a:gd name="T87" fmla="*/ 1 h 146"/>
                <a:gd name="T88" fmla="*/ 0 w 13"/>
                <a:gd name="T89" fmla="*/ 1 h 146"/>
                <a:gd name="T90" fmla="*/ 0 w 13"/>
                <a:gd name="T91" fmla="*/ 0 h 14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3"/>
                <a:gd name="T139" fmla="*/ 0 h 146"/>
                <a:gd name="T140" fmla="*/ 13 w 13"/>
                <a:gd name="T141" fmla="*/ 146 h 14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3" h="146">
                  <a:moveTo>
                    <a:pt x="0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0" y="54"/>
                  </a:lnTo>
                  <a:lnTo>
                    <a:pt x="0" y="57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0" y="91"/>
                  </a:lnTo>
                  <a:lnTo>
                    <a:pt x="0" y="93"/>
                  </a:lnTo>
                  <a:lnTo>
                    <a:pt x="0" y="97"/>
                  </a:lnTo>
                  <a:lnTo>
                    <a:pt x="0" y="100"/>
                  </a:lnTo>
                  <a:lnTo>
                    <a:pt x="0" y="103"/>
                  </a:lnTo>
                  <a:lnTo>
                    <a:pt x="0" y="107"/>
                  </a:lnTo>
                  <a:lnTo>
                    <a:pt x="0" y="110"/>
                  </a:lnTo>
                  <a:lnTo>
                    <a:pt x="0" y="113"/>
                  </a:lnTo>
                  <a:lnTo>
                    <a:pt x="0" y="114"/>
                  </a:lnTo>
                  <a:lnTo>
                    <a:pt x="0" y="118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0" y="126"/>
                  </a:lnTo>
                  <a:lnTo>
                    <a:pt x="0" y="129"/>
                  </a:lnTo>
                  <a:lnTo>
                    <a:pt x="0" y="132"/>
                  </a:lnTo>
                  <a:lnTo>
                    <a:pt x="0" y="137"/>
                  </a:lnTo>
                  <a:lnTo>
                    <a:pt x="0" y="140"/>
                  </a:lnTo>
                  <a:lnTo>
                    <a:pt x="1" y="143"/>
                  </a:lnTo>
                  <a:lnTo>
                    <a:pt x="1" y="146"/>
                  </a:lnTo>
                  <a:lnTo>
                    <a:pt x="3" y="146"/>
                  </a:lnTo>
                  <a:lnTo>
                    <a:pt x="3" y="145"/>
                  </a:lnTo>
                  <a:lnTo>
                    <a:pt x="3" y="143"/>
                  </a:lnTo>
                  <a:lnTo>
                    <a:pt x="3" y="140"/>
                  </a:lnTo>
                  <a:lnTo>
                    <a:pt x="3" y="139"/>
                  </a:lnTo>
                  <a:lnTo>
                    <a:pt x="3" y="136"/>
                  </a:lnTo>
                  <a:lnTo>
                    <a:pt x="5" y="132"/>
                  </a:lnTo>
                  <a:lnTo>
                    <a:pt x="5" y="127"/>
                  </a:lnTo>
                  <a:lnTo>
                    <a:pt x="5" y="124"/>
                  </a:lnTo>
                  <a:lnTo>
                    <a:pt x="5" y="119"/>
                  </a:lnTo>
                  <a:lnTo>
                    <a:pt x="6" y="114"/>
                  </a:lnTo>
                  <a:lnTo>
                    <a:pt x="6" y="112"/>
                  </a:lnTo>
                  <a:lnTo>
                    <a:pt x="6" y="110"/>
                  </a:lnTo>
                  <a:lnTo>
                    <a:pt x="6" y="107"/>
                  </a:lnTo>
                  <a:lnTo>
                    <a:pt x="7" y="105"/>
                  </a:lnTo>
                  <a:lnTo>
                    <a:pt x="7" y="101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4"/>
                  </a:lnTo>
                  <a:lnTo>
                    <a:pt x="7" y="92"/>
                  </a:lnTo>
                  <a:lnTo>
                    <a:pt x="8" y="88"/>
                  </a:lnTo>
                  <a:lnTo>
                    <a:pt x="8" y="86"/>
                  </a:lnTo>
                  <a:lnTo>
                    <a:pt x="8" y="85"/>
                  </a:lnTo>
                  <a:lnTo>
                    <a:pt x="8" y="81"/>
                  </a:lnTo>
                  <a:lnTo>
                    <a:pt x="8" y="79"/>
                  </a:lnTo>
                  <a:lnTo>
                    <a:pt x="8" y="77"/>
                  </a:lnTo>
                  <a:lnTo>
                    <a:pt x="9" y="74"/>
                  </a:lnTo>
                  <a:lnTo>
                    <a:pt x="9" y="71"/>
                  </a:lnTo>
                  <a:lnTo>
                    <a:pt x="9" y="68"/>
                  </a:lnTo>
                  <a:lnTo>
                    <a:pt x="9" y="66"/>
                  </a:lnTo>
                  <a:lnTo>
                    <a:pt x="9" y="64"/>
                  </a:lnTo>
                  <a:lnTo>
                    <a:pt x="9" y="59"/>
                  </a:lnTo>
                  <a:lnTo>
                    <a:pt x="11" y="54"/>
                  </a:lnTo>
                  <a:lnTo>
                    <a:pt x="11" y="51"/>
                  </a:lnTo>
                  <a:lnTo>
                    <a:pt x="12" y="47"/>
                  </a:lnTo>
                  <a:lnTo>
                    <a:pt x="12" y="43"/>
                  </a:lnTo>
                  <a:lnTo>
                    <a:pt x="12" y="39"/>
                  </a:lnTo>
                  <a:lnTo>
                    <a:pt x="12" y="36"/>
                  </a:lnTo>
                  <a:lnTo>
                    <a:pt x="13" y="35"/>
                  </a:lnTo>
                  <a:lnTo>
                    <a:pt x="13" y="32"/>
                  </a:lnTo>
                  <a:lnTo>
                    <a:pt x="13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4" name="Freeform 68"/>
            <p:cNvSpPr>
              <a:spLocks/>
            </p:cNvSpPr>
            <p:nvPr/>
          </p:nvSpPr>
          <p:spPr bwMode="auto">
            <a:xfrm>
              <a:off x="5155" y="1426"/>
              <a:ext cx="38" cy="5"/>
            </a:xfrm>
            <a:custGeom>
              <a:avLst/>
              <a:gdLst>
                <a:gd name="T0" fmla="*/ 0 w 77"/>
                <a:gd name="T1" fmla="*/ 0 h 9"/>
                <a:gd name="T2" fmla="*/ 0 w 77"/>
                <a:gd name="T3" fmla="*/ 0 h 9"/>
                <a:gd name="T4" fmla="*/ 0 w 77"/>
                <a:gd name="T5" fmla="*/ 1 h 9"/>
                <a:gd name="T6" fmla="*/ 0 w 77"/>
                <a:gd name="T7" fmla="*/ 1 h 9"/>
                <a:gd name="T8" fmla="*/ 0 w 77"/>
                <a:gd name="T9" fmla="*/ 1 h 9"/>
                <a:gd name="T10" fmla="*/ 0 w 77"/>
                <a:gd name="T11" fmla="*/ 1 h 9"/>
                <a:gd name="T12" fmla="*/ 0 w 77"/>
                <a:gd name="T13" fmla="*/ 1 h 9"/>
                <a:gd name="T14" fmla="*/ 0 w 77"/>
                <a:gd name="T15" fmla="*/ 1 h 9"/>
                <a:gd name="T16" fmla="*/ 0 w 77"/>
                <a:gd name="T17" fmla="*/ 1 h 9"/>
                <a:gd name="T18" fmla="*/ 0 w 77"/>
                <a:gd name="T19" fmla="*/ 1 h 9"/>
                <a:gd name="T20" fmla="*/ 0 w 77"/>
                <a:gd name="T21" fmla="*/ 1 h 9"/>
                <a:gd name="T22" fmla="*/ 0 w 77"/>
                <a:gd name="T23" fmla="*/ 1 h 9"/>
                <a:gd name="T24" fmla="*/ 0 w 77"/>
                <a:gd name="T25" fmla="*/ 1 h 9"/>
                <a:gd name="T26" fmla="*/ 0 w 77"/>
                <a:gd name="T27" fmla="*/ 1 h 9"/>
                <a:gd name="T28" fmla="*/ 0 w 77"/>
                <a:gd name="T29" fmla="*/ 1 h 9"/>
                <a:gd name="T30" fmla="*/ 0 w 77"/>
                <a:gd name="T31" fmla="*/ 1 h 9"/>
                <a:gd name="T32" fmla="*/ 0 w 77"/>
                <a:gd name="T33" fmla="*/ 1 h 9"/>
                <a:gd name="T34" fmla="*/ 0 w 77"/>
                <a:gd name="T35" fmla="*/ 1 h 9"/>
                <a:gd name="T36" fmla="*/ 0 w 77"/>
                <a:gd name="T37" fmla="*/ 1 h 9"/>
                <a:gd name="T38" fmla="*/ 0 w 77"/>
                <a:gd name="T39" fmla="*/ 1 h 9"/>
                <a:gd name="T40" fmla="*/ 0 w 77"/>
                <a:gd name="T41" fmla="*/ 1 h 9"/>
                <a:gd name="T42" fmla="*/ 0 w 77"/>
                <a:gd name="T43" fmla="*/ 1 h 9"/>
                <a:gd name="T44" fmla="*/ 0 w 77"/>
                <a:gd name="T45" fmla="*/ 1 h 9"/>
                <a:gd name="T46" fmla="*/ 0 w 77"/>
                <a:gd name="T47" fmla="*/ 1 h 9"/>
                <a:gd name="T48" fmla="*/ 0 w 77"/>
                <a:gd name="T49" fmla="*/ 1 h 9"/>
                <a:gd name="T50" fmla="*/ 0 w 77"/>
                <a:gd name="T51" fmla="*/ 1 h 9"/>
                <a:gd name="T52" fmla="*/ 0 w 77"/>
                <a:gd name="T53" fmla="*/ 1 h 9"/>
                <a:gd name="T54" fmla="*/ 0 w 77"/>
                <a:gd name="T55" fmla="*/ 1 h 9"/>
                <a:gd name="T56" fmla="*/ 0 w 77"/>
                <a:gd name="T57" fmla="*/ 1 h 9"/>
                <a:gd name="T58" fmla="*/ 0 w 77"/>
                <a:gd name="T59" fmla="*/ 1 h 9"/>
                <a:gd name="T60" fmla="*/ 0 w 77"/>
                <a:gd name="T61" fmla="*/ 1 h 9"/>
                <a:gd name="T62" fmla="*/ 0 w 77"/>
                <a:gd name="T63" fmla="*/ 1 h 9"/>
                <a:gd name="T64" fmla="*/ 0 w 77"/>
                <a:gd name="T65" fmla="*/ 1 h 9"/>
                <a:gd name="T66" fmla="*/ 0 w 77"/>
                <a:gd name="T67" fmla="*/ 1 h 9"/>
                <a:gd name="T68" fmla="*/ 0 w 77"/>
                <a:gd name="T69" fmla="*/ 0 h 9"/>
                <a:gd name="T70" fmla="*/ 0 w 77"/>
                <a:gd name="T71" fmla="*/ 0 h 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7"/>
                <a:gd name="T109" fmla="*/ 0 h 9"/>
                <a:gd name="T110" fmla="*/ 77 w 77"/>
                <a:gd name="T111" fmla="*/ 9 h 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7" h="9">
                  <a:moveTo>
                    <a:pt x="13" y="0"/>
                  </a:moveTo>
                  <a:lnTo>
                    <a:pt x="74" y="0"/>
                  </a:lnTo>
                  <a:lnTo>
                    <a:pt x="74" y="1"/>
                  </a:lnTo>
                  <a:lnTo>
                    <a:pt x="75" y="5"/>
                  </a:lnTo>
                  <a:lnTo>
                    <a:pt x="77" y="8"/>
                  </a:lnTo>
                  <a:lnTo>
                    <a:pt x="75" y="9"/>
                  </a:lnTo>
                  <a:lnTo>
                    <a:pt x="73" y="9"/>
                  </a:lnTo>
                  <a:lnTo>
                    <a:pt x="69" y="9"/>
                  </a:lnTo>
                  <a:lnTo>
                    <a:pt x="68" y="9"/>
                  </a:lnTo>
                  <a:lnTo>
                    <a:pt x="67" y="9"/>
                  </a:lnTo>
                  <a:lnTo>
                    <a:pt x="64" y="9"/>
                  </a:lnTo>
                  <a:lnTo>
                    <a:pt x="61" y="9"/>
                  </a:lnTo>
                  <a:lnTo>
                    <a:pt x="59" y="8"/>
                  </a:lnTo>
                  <a:lnTo>
                    <a:pt x="55" y="8"/>
                  </a:lnTo>
                  <a:lnTo>
                    <a:pt x="53" y="8"/>
                  </a:lnTo>
                  <a:lnTo>
                    <a:pt x="49" y="8"/>
                  </a:lnTo>
                  <a:lnTo>
                    <a:pt x="46" y="8"/>
                  </a:lnTo>
                  <a:lnTo>
                    <a:pt x="43" y="8"/>
                  </a:lnTo>
                  <a:lnTo>
                    <a:pt x="39" y="8"/>
                  </a:lnTo>
                  <a:lnTo>
                    <a:pt x="36" y="8"/>
                  </a:lnTo>
                  <a:lnTo>
                    <a:pt x="33" y="8"/>
                  </a:lnTo>
                  <a:lnTo>
                    <a:pt x="29" y="8"/>
                  </a:lnTo>
                  <a:lnTo>
                    <a:pt x="26" y="8"/>
                  </a:lnTo>
                  <a:lnTo>
                    <a:pt x="22" y="8"/>
                  </a:lnTo>
                  <a:lnTo>
                    <a:pt x="20" y="7"/>
                  </a:lnTo>
                  <a:lnTo>
                    <a:pt x="16" y="7"/>
                  </a:lnTo>
                  <a:lnTo>
                    <a:pt x="14" y="7"/>
                  </a:lnTo>
                  <a:lnTo>
                    <a:pt x="12" y="7"/>
                  </a:lnTo>
                  <a:lnTo>
                    <a:pt x="9" y="7"/>
                  </a:lnTo>
                  <a:lnTo>
                    <a:pt x="6" y="7"/>
                  </a:lnTo>
                  <a:lnTo>
                    <a:pt x="4" y="7"/>
                  </a:lnTo>
                  <a:lnTo>
                    <a:pt x="3" y="7"/>
                  </a:lnTo>
                  <a:lnTo>
                    <a:pt x="1" y="7"/>
                  </a:lnTo>
                  <a:lnTo>
                    <a:pt x="0" y="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5" name="Freeform 69"/>
            <p:cNvSpPr>
              <a:spLocks/>
            </p:cNvSpPr>
            <p:nvPr/>
          </p:nvSpPr>
          <p:spPr bwMode="auto">
            <a:xfrm>
              <a:off x="4822" y="1426"/>
              <a:ext cx="42" cy="5"/>
            </a:xfrm>
            <a:custGeom>
              <a:avLst/>
              <a:gdLst>
                <a:gd name="T0" fmla="*/ 1 w 84"/>
                <a:gd name="T1" fmla="*/ 0 h 10"/>
                <a:gd name="T2" fmla="*/ 1 w 84"/>
                <a:gd name="T3" fmla="*/ 1 h 10"/>
                <a:gd name="T4" fmla="*/ 1 w 84"/>
                <a:gd name="T5" fmla="*/ 1 h 10"/>
                <a:gd name="T6" fmla="*/ 1 w 84"/>
                <a:gd name="T7" fmla="*/ 1 h 10"/>
                <a:gd name="T8" fmla="*/ 1 w 84"/>
                <a:gd name="T9" fmla="*/ 1 h 10"/>
                <a:gd name="T10" fmla="*/ 1 w 84"/>
                <a:gd name="T11" fmla="*/ 1 h 10"/>
                <a:gd name="T12" fmla="*/ 1 w 84"/>
                <a:gd name="T13" fmla="*/ 1 h 10"/>
                <a:gd name="T14" fmla="*/ 1 w 84"/>
                <a:gd name="T15" fmla="*/ 1 h 10"/>
                <a:gd name="T16" fmla="*/ 1 w 84"/>
                <a:gd name="T17" fmla="*/ 1 h 10"/>
                <a:gd name="T18" fmla="*/ 1 w 84"/>
                <a:gd name="T19" fmla="*/ 1 h 10"/>
                <a:gd name="T20" fmla="*/ 1 w 84"/>
                <a:gd name="T21" fmla="*/ 1 h 10"/>
                <a:gd name="T22" fmla="*/ 1 w 84"/>
                <a:gd name="T23" fmla="*/ 1 h 10"/>
                <a:gd name="T24" fmla="*/ 1 w 84"/>
                <a:gd name="T25" fmla="*/ 1 h 10"/>
                <a:gd name="T26" fmla="*/ 1 w 84"/>
                <a:gd name="T27" fmla="*/ 1 h 10"/>
                <a:gd name="T28" fmla="*/ 1 w 84"/>
                <a:gd name="T29" fmla="*/ 1 h 10"/>
                <a:gd name="T30" fmla="*/ 1 w 84"/>
                <a:gd name="T31" fmla="*/ 1 h 10"/>
                <a:gd name="T32" fmla="*/ 1 w 84"/>
                <a:gd name="T33" fmla="*/ 1 h 10"/>
                <a:gd name="T34" fmla="*/ 1 w 84"/>
                <a:gd name="T35" fmla="*/ 1 h 10"/>
                <a:gd name="T36" fmla="*/ 1 w 84"/>
                <a:gd name="T37" fmla="*/ 1 h 10"/>
                <a:gd name="T38" fmla="*/ 1 w 84"/>
                <a:gd name="T39" fmla="*/ 1 h 10"/>
                <a:gd name="T40" fmla="*/ 1 w 84"/>
                <a:gd name="T41" fmla="*/ 1 h 10"/>
                <a:gd name="T42" fmla="*/ 1 w 84"/>
                <a:gd name="T43" fmla="*/ 1 h 10"/>
                <a:gd name="T44" fmla="*/ 1 w 84"/>
                <a:gd name="T45" fmla="*/ 1 h 10"/>
                <a:gd name="T46" fmla="*/ 1 w 84"/>
                <a:gd name="T47" fmla="*/ 1 h 10"/>
                <a:gd name="T48" fmla="*/ 1 w 84"/>
                <a:gd name="T49" fmla="*/ 1 h 10"/>
                <a:gd name="T50" fmla="*/ 1 w 84"/>
                <a:gd name="T51" fmla="*/ 1 h 10"/>
                <a:gd name="T52" fmla="*/ 1 w 84"/>
                <a:gd name="T53" fmla="*/ 1 h 10"/>
                <a:gd name="T54" fmla="*/ 1 w 84"/>
                <a:gd name="T55" fmla="*/ 1 h 10"/>
                <a:gd name="T56" fmla="*/ 1 w 84"/>
                <a:gd name="T57" fmla="*/ 1 h 10"/>
                <a:gd name="T58" fmla="*/ 1 w 84"/>
                <a:gd name="T59" fmla="*/ 1 h 10"/>
                <a:gd name="T60" fmla="*/ 1 w 84"/>
                <a:gd name="T61" fmla="*/ 1 h 10"/>
                <a:gd name="T62" fmla="*/ 1 w 84"/>
                <a:gd name="T63" fmla="*/ 1 h 10"/>
                <a:gd name="T64" fmla="*/ 1 w 84"/>
                <a:gd name="T65" fmla="*/ 1 h 10"/>
                <a:gd name="T66" fmla="*/ 1 w 84"/>
                <a:gd name="T67" fmla="*/ 1 h 10"/>
                <a:gd name="T68" fmla="*/ 1 w 84"/>
                <a:gd name="T69" fmla="*/ 1 h 10"/>
                <a:gd name="T70" fmla="*/ 0 w 84"/>
                <a:gd name="T71" fmla="*/ 1 h 10"/>
                <a:gd name="T72" fmla="*/ 1 w 84"/>
                <a:gd name="T73" fmla="*/ 0 h 10"/>
                <a:gd name="T74" fmla="*/ 1 w 84"/>
                <a:gd name="T75" fmla="*/ 0 h 1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4"/>
                <a:gd name="T115" fmla="*/ 0 h 10"/>
                <a:gd name="T116" fmla="*/ 84 w 84"/>
                <a:gd name="T117" fmla="*/ 10 h 1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4" h="10">
                  <a:moveTo>
                    <a:pt x="21" y="0"/>
                  </a:moveTo>
                  <a:lnTo>
                    <a:pt x="73" y="2"/>
                  </a:lnTo>
                  <a:lnTo>
                    <a:pt x="74" y="2"/>
                  </a:lnTo>
                  <a:lnTo>
                    <a:pt x="77" y="4"/>
                  </a:lnTo>
                  <a:lnTo>
                    <a:pt x="79" y="6"/>
                  </a:lnTo>
                  <a:lnTo>
                    <a:pt x="84" y="9"/>
                  </a:lnTo>
                  <a:lnTo>
                    <a:pt x="84" y="10"/>
                  </a:lnTo>
                  <a:lnTo>
                    <a:pt x="83" y="10"/>
                  </a:lnTo>
                  <a:lnTo>
                    <a:pt x="78" y="10"/>
                  </a:lnTo>
                  <a:lnTo>
                    <a:pt x="77" y="9"/>
                  </a:lnTo>
                  <a:lnTo>
                    <a:pt x="74" y="9"/>
                  </a:lnTo>
                  <a:lnTo>
                    <a:pt x="72" y="9"/>
                  </a:lnTo>
                  <a:lnTo>
                    <a:pt x="70" y="9"/>
                  </a:lnTo>
                  <a:lnTo>
                    <a:pt x="66" y="9"/>
                  </a:lnTo>
                  <a:lnTo>
                    <a:pt x="63" y="9"/>
                  </a:lnTo>
                  <a:lnTo>
                    <a:pt x="59" y="9"/>
                  </a:lnTo>
                  <a:lnTo>
                    <a:pt x="55" y="9"/>
                  </a:lnTo>
                  <a:lnTo>
                    <a:pt x="52" y="9"/>
                  </a:lnTo>
                  <a:lnTo>
                    <a:pt x="48" y="9"/>
                  </a:lnTo>
                  <a:lnTo>
                    <a:pt x="44" y="9"/>
                  </a:lnTo>
                  <a:lnTo>
                    <a:pt x="41" y="9"/>
                  </a:lnTo>
                  <a:lnTo>
                    <a:pt x="36" y="9"/>
                  </a:lnTo>
                  <a:lnTo>
                    <a:pt x="33" y="9"/>
                  </a:lnTo>
                  <a:lnTo>
                    <a:pt x="29" y="9"/>
                  </a:lnTo>
                  <a:lnTo>
                    <a:pt x="26" y="9"/>
                  </a:lnTo>
                  <a:lnTo>
                    <a:pt x="21" y="8"/>
                  </a:lnTo>
                  <a:lnTo>
                    <a:pt x="19" y="8"/>
                  </a:lnTo>
                  <a:lnTo>
                    <a:pt x="15" y="8"/>
                  </a:lnTo>
                  <a:lnTo>
                    <a:pt x="13" y="8"/>
                  </a:lnTo>
                  <a:lnTo>
                    <a:pt x="10" y="8"/>
                  </a:lnTo>
                  <a:lnTo>
                    <a:pt x="8" y="8"/>
                  </a:lnTo>
                  <a:lnTo>
                    <a:pt x="6" y="8"/>
                  </a:lnTo>
                  <a:lnTo>
                    <a:pt x="5" y="8"/>
                  </a:lnTo>
                  <a:lnTo>
                    <a:pt x="1" y="8"/>
                  </a:lnTo>
                  <a:lnTo>
                    <a:pt x="0" y="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6" name="Freeform 70"/>
            <p:cNvSpPr>
              <a:spLocks/>
            </p:cNvSpPr>
            <p:nvPr/>
          </p:nvSpPr>
          <p:spPr bwMode="auto">
            <a:xfrm>
              <a:off x="4901" y="1427"/>
              <a:ext cx="37" cy="5"/>
            </a:xfrm>
            <a:custGeom>
              <a:avLst/>
              <a:gdLst>
                <a:gd name="T0" fmla="*/ 0 w 76"/>
                <a:gd name="T1" fmla="*/ 0 h 11"/>
                <a:gd name="T2" fmla="*/ 0 w 76"/>
                <a:gd name="T3" fmla="*/ 0 h 11"/>
                <a:gd name="T4" fmla="*/ 0 w 76"/>
                <a:gd name="T5" fmla="*/ 0 h 11"/>
                <a:gd name="T6" fmla="*/ 0 w 76"/>
                <a:gd name="T7" fmla="*/ 0 h 11"/>
                <a:gd name="T8" fmla="*/ 0 w 76"/>
                <a:gd name="T9" fmla="*/ 0 h 11"/>
                <a:gd name="T10" fmla="*/ 0 w 76"/>
                <a:gd name="T11" fmla="*/ 0 h 11"/>
                <a:gd name="T12" fmla="*/ 0 w 76"/>
                <a:gd name="T13" fmla="*/ 0 h 11"/>
                <a:gd name="T14" fmla="*/ 0 w 76"/>
                <a:gd name="T15" fmla="*/ 0 h 11"/>
                <a:gd name="T16" fmla="*/ 0 w 76"/>
                <a:gd name="T17" fmla="*/ 0 h 11"/>
                <a:gd name="T18" fmla="*/ 0 w 76"/>
                <a:gd name="T19" fmla="*/ 0 h 11"/>
                <a:gd name="T20" fmla="*/ 0 w 76"/>
                <a:gd name="T21" fmla="*/ 0 h 11"/>
                <a:gd name="T22" fmla="*/ 0 w 76"/>
                <a:gd name="T23" fmla="*/ 0 h 11"/>
                <a:gd name="T24" fmla="*/ 0 w 76"/>
                <a:gd name="T25" fmla="*/ 0 h 11"/>
                <a:gd name="T26" fmla="*/ 0 w 76"/>
                <a:gd name="T27" fmla="*/ 0 h 11"/>
                <a:gd name="T28" fmla="*/ 0 w 76"/>
                <a:gd name="T29" fmla="*/ 0 h 11"/>
                <a:gd name="T30" fmla="*/ 0 w 76"/>
                <a:gd name="T31" fmla="*/ 0 h 11"/>
                <a:gd name="T32" fmla="*/ 0 w 76"/>
                <a:gd name="T33" fmla="*/ 0 h 11"/>
                <a:gd name="T34" fmla="*/ 0 w 76"/>
                <a:gd name="T35" fmla="*/ 0 h 11"/>
                <a:gd name="T36" fmla="*/ 0 w 76"/>
                <a:gd name="T37" fmla="*/ 0 h 11"/>
                <a:gd name="T38" fmla="*/ 0 w 76"/>
                <a:gd name="T39" fmla="*/ 0 h 11"/>
                <a:gd name="T40" fmla="*/ 0 w 76"/>
                <a:gd name="T41" fmla="*/ 0 h 11"/>
                <a:gd name="T42" fmla="*/ 0 w 76"/>
                <a:gd name="T43" fmla="*/ 0 h 11"/>
                <a:gd name="T44" fmla="*/ 0 w 76"/>
                <a:gd name="T45" fmla="*/ 0 h 11"/>
                <a:gd name="T46" fmla="*/ 0 w 76"/>
                <a:gd name="T47" fmla="*/ 0 h 11"/>
                <a:gd name="T48" fmla="*/ 0 w 76"/>
                <a:gd name="T49" fmla="*/ 0 h 11"/>
                <a:gd name="T50" fmla="*/ 0 w 76"/>
                <a:gd name="T51" fmla="*/ 0 h 11"/>
                <a:gd name="T52" fmla="*/ 0 w 76"/>
                <a:gd name="T53" fmla="*/ 0 h 11"/>
                <a:gd name="T54" fmla="*/ 0 w 76"/>
                <a:gd name="T55" fmla="*/ 0 h 11"/>
                <a:gd name="T56" fmla="*/ 0 w 76"/>
                <a:gd name="T57" fmla="*/ 0 h 11"/>
                <a:gd name="T58" fmla="*/ 0 w 76"/>
                <a:gd name="T59" fmla="*/ 0 h 11"/>
                <a:gd name="T60" fmla="*/ 0 w 76"/>
                <a:gd name="T61" fmla="*/ 0 h 11"/>
                <a:gd name="T62" fmla="*/ 0 w 76"/>
                <a:gd name="T63" fmla="*/ 0 h 11"/>
                <a:gd name="T64" fmla="*/ 0 w 76"/>
                <a:gd name="T65" fmla="*/ 0 h 11"/>
                <a:gd name="T66" fmla="*/ 0 w 76"/>
                <a:gd name="T67" fmla="*/ 0 h 11"/>
                <a:gd name="T68" fmla="*/ 0 w 76"/>
                <a:gd name="T69" fmla="*/ 0 h 11"/>
                <a:gd name="T70" fmla="*/ 0 w 76"/>
                <a:gd name="T71" fmla="*/ 0 h 11"/>
                <a:gd name="T72" fmla="*/ 0 w 76"/>
                <a:gd name="T73" fmla="*/ 0 h 11"/>
                <a:gd name="T74" fmla="*/ 0 w 76"/>
                <a:gd name="T75" fmla="*/ 0 h 1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6"/>
                <a:gd name="T115" fmla="*/ 0 h 11"/>
                <a:gd name="T116" fmla="*/ 76 w 76"/>
                <a:gd name="T117" fmla="*/ 11 h 1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6" h="11">
                  <a:moveTo>
                    <a:pt x="13" y="0"/>
                  </a:moveTo>
                  <a:lnTo>
                    <a:pt x="66" y="1"/>
                  </a:lnTo>
                  <a:lnTo>
                    <a:pt x="68" y="2"/>
                  </a:lnTo>
                  <a:lnTo>
                    <a:pt x="70" y="4"/>
                  </a:lnTo>
                  <a:lnTo>
                    <a:pt x="72" y="6"/>
                  </a:lnTo>
                  <a:lnTo>
                    <a:pt x="76" y="8"/>
                  </a:lnTo>
                  <a:lnTo>
                    <a:pt x="76" y="11"/>
                  </a:lnTo>
                  <a:lnTo>
                    <a:pt x="75" y="11"/>
                  </a:lnTo>
                  <a:lnTo>
                    <a:pt x="71" y="11"/>
                  </a:lnTo>
                  <a:lnTo>
                    <a:pt x="69" y="11"/>
                  </a:lnTo>
                  <a:lnTo>
                    <a:pt x="66" y="11"/>
                  </a:lnTo>
                  <a:lnTo>
                    <a:pt x="65" y="11"/>
                  </a:lnTo>
                  <a:lnTo>
                    <a:pt x="62" y="11"/>
                  </a:lnTo>
                  <a:lnTo>
                    <a:pt x="59" y="10"/>
                  </a:lnTo>
                  <a:lnTo>
                    <a:pt x="56" y="10"/>
                  </a:lnTo>
                  <a:lnTo>
                    <a:pt x="53" y="10"/>
                  </a:lnTo>
                  <a:lnTo>
                    <a:pt x="50" y="10"/>
                  </a:lnTo>
                  <a:lnTo>
                    <a:pt x="46" y="10"/>
                  </a:lnTo>
                  <a:lnTo>
                    <a:pt x="43" y="10"/>
                  </a:lnTo>
                  <a:lnTo>
                    <a:pt x="39" y="10"/>
                  </a:lnTo>
                  <a:lnTo>
                    <a:pt x="36" y="10"/>
                  </a:lnTo>
                  <a:lnTo>
                    <a:pt x="32" y="10"/>
                  </a:lnTo>
                  <a:lnTo>
                    <a:pt x="29" y="10"/>
                  </a:lnTo>
                  <a:lnTo>
                    <a:pt x="26" y="10"/>
                  </a:lnTo>
                  <a:lnTo>
                    <a:pt x="23" y="10"/>
                  </a:lnTo>
                  <a:lnTo>
                    <a:pt x="19" y="8"/>
                  </a:lnTo>
                  <a:lnTo>
                    <a:pt x="16" y="8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7" y="8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7" name="Freeform 71"/>
            <p:cNvSpPr>
              <a:spLocks/>
            </p:cNvSpPr>
            <p:nvPr/>
          </p:nvSpPr>
          <p:spPr bwMode="auto">
            <a:xfrm>
              <a:off x="4977" y="1427"/>
              <a:ext cx="42" cy="5"/>
            </a:xfrm>
            <a:custGeom>
              <a:avLst/>
              <a:gdLst>
                <a:gd name="T0" fmla="*/ 1 w 84"/>
                <a:gd name="T1" fmla="*/ 0 h 11"/>
                <a:gd name="T2" fmla="*/ 1 w 84"/>
                <a:gd name="T3" fmla="*/ 0 h 11"/>
                <a:gd name="T4" fmla="*/ 1 w 84"/>
                <a:gd name="T5" fmla="*/ 0 h 11"/>
                <a:gd name="T6" fmla="*/ 1 w 84"/>
                <a:gd name="T7" fmla="*/ 0 h 11"/>
                <a:gd name="T8" fmla="*/ 1 w 84"/>
                <a:gd name="T9" fmla="*/ 0 h 11"/>
                <a:gd name="T10" fmla="*/ 1 w 84"/>
                <a:gd name="T11" fmla="*/ 0 h 11"/>
                <a:gd name="T12" fmla="*/ 1 w 84"/>
                <a:gd name="T13" fmla="*/ 0 h 11"/>
                <a:gd name="T14" fmla="*/ 1 w 84"/>
                <a:gd name="T15" fmla="*/ 0 h 11"/>
                <a:gd name="T16" fmla="*/ 1 w 84"/>
                <a:gd name="T17" fmla="*/ 0 h 11"/>
                <a:gd name="T18" fmla="*/ 1 w 84"/>
                <a:gd name="T19" fmla="*/ 0 h 11"/>
                <a:gd name="T20" fmla="*/ 1 w 84"/>
                <a:gd name="T21" fmla="*/ 0 h 11"/>
                <a:gd name="T22" fmla="*/ 1 w 84"/>
                <a:gd name="T23" fmla="*/ 0 h 11"/>
                <a:gd name="T24" fmla="*/ 1 w 84"/>
                <a:gd name="T25" fmla="*/ 0 h 11"/>
                <a:gd name="T26" fmla="*/ 1 w 84"/>
                <a:gd name="T27" fmla="*/ 0 h 11"/>
                <a:gd name="T28" fmla="*/ 1 w 84"/>
                <a:gd name="T29" fmla="*/ 0 h 11"/>
                <a:gd name="T30" fmla="*/ 1 w 84"/>
                <a:gd name="T31" fmla="*/ 0 h 11"/>
                <a:gd name="T32" fmla="*/ 1 w 84"/>
                <a:gd name="T33" fmla="*/ 0 h 11"/>
                <a:gd name="T34" fmla="*/ 1 w 84"/>
                <a:gd name="T35" fmla="*/ 0 h 11"/>
                <a:gd name="T36" fmla="*/ 1 w 84"/>
                <a:gd name="T37" fmla="*/ 0 h 11"/>
                <a:gd name="T38" fmla="*/ 1 w 84"/>
                <a:gd name="T39" fmla="*/ 0 h 11"/>
                <a:gd name="T40" fmla="*/ 1 w 84"/>
                <a:gd name="T41" fmla="*/ 0 h 11"/>
                <a:gd name="T42" fmla="*/ 1 w 84"/>
                <a:gd name="T43" fmla="*/ 0 h 11"/>
                <a:gd name="T44" fmla="*/ 1 w 84"/>
                <a:gd name="T45" fmla="*/ 0 h 11"/>
                <a:gd name="T46" fmla="*/ 1 w 84"/>
                <a:gd name="T47" fmla="*/ 0 h 11"/>
                <a:gd name="T48" fmla="*/ 1 w 84"/>
                <a:gd name="T49" fmla="*/ 0 h 11"/>
                <a:gd name="T50" fmla="*/ 1 w 84"/>
                <a:gd name="T51" fmla="*/ 0 h 11"/>
                <a:gd name="T52" fmla="*/ 1 w 84"/>
                <a:gd name="T53" fmla="*/ 0 h 11"/>
                <a:gd name="T54" fmla="*/ 1 w 84"/>
                <a:gd name="T55" fmla="*/ 0 h 11"/>
                <a:gd name="T56" fmla="*/ 1 w 84"/>
                <a:gd name="T57" fmla="*/ 0 h 11"/>
                <a:gd name="T58" fmla="*/ 1 w 84"/>
                <a:gd name="T59" fmla="*/ 0 h 11"/>
                <a:gd name="T60" fmla="*/ 1 w 84"/>
                <a:gd name="T61" fmla="*/ 0 h 11"/>
                <a:gd name="T62" fmla="*/ 1 w 84"/>
                <a:gd name="T63" fmla="*/ 0 h 11"/>
                <a:gd name="T64" fmla="*/ 1 w 84"/>
                <a:gd name="T65" fmla="*/ 0 h 11"/>
                <a:gd name="T66" fmla="*/ 1 w 84"/>
                <a:gd name="T67" fmla="*/ 0 h 11"/>
                <a:gd name="T68" fmla="*/ 1 w 84"/>
                <a:gd name="T69" fmla="*/ 0 h 11"/>
                <a:gd name="T70" fmla="*/ 0 w 84"/>
                <a:gd name="T71" fmla="*/ 0 h 11"/>
                <a:gd name="T72" fmla="*/ 1 w 84"/>
                <a:gd name="T73" fmla="*/ 0 h 11"/>
                <a:gd name="T74" fmla="*/ 1 w 84"/>
                <a:gd name="T75" fmla="*/ 0 h 1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4"/>
                <a:gd name="T115" fmla="*/ 0 h 11"/>
                <a:gd name="T116" fmla="*/ 84 w 84"/>
                <a:gd name="T117" fmla="*/ 11 h 1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4" h="11">
                  <a:moveTo>
                    <a:pt x="16" y="0"/>
                  </a:moveTo>
                  <a:lnTo>
                    <a:pt x="73" y="1"/>
                  </a:lnTo>
                  <a:lnTo>
                    <a:pt x="74" y="2"/>
                  </a:lnTo>
                  <a:lnTo>
                    <a:pt x="77" y="4"/>
                  </a:lnTo>
                  <a:lnTo>
                    <a:pt x="79" y="6"/>
                  </a:lnTo>
                  <a:lnTo>
                    <a:pt x="84" y="8"/>
                  </a:lnTo>
                  <a:lnTo>
                    <a:pt x="84" y="11"/>
                  </a:lnTo>
                  <a:lnTo>
                    <a:pt x="81" y="11"/>
                  </a:lnTo>
                  <a:lnTo>
                    <a:pt x="78" y="11"/>
                  </a:lnTo>
                  <a:lnTo>
                    <a:pt x="77" y="10"/>
                  </a:lnTo>
                  <a:lnTo>
                    <a:pt x="74" y="10"/>
                  </a:lnTo>
                  <a:lnTo>
                    <a:pt x="72" y="10"/>
                  </a:lnTo>
                  <a:lnTo>
                    <a:pt x="68" y="10"/>
                  </a:lnTo>
                  <a:lnTo>
                    <a:pt x="65" y="10"/>
                  </a:lnTo>
                  <a:lnTo>
                    <a:pt x="63" y="10"/>
                  </a:lnTo>
                  <a:lnTo>
                    <a:pt x="59" y="10"/>
                  </a:lnTo>
                  <a:lnTo>
                    <a:pt x="55" y="10"/>
                  </a:lnTo>
                  <a:lnTo>
                    <a:pt x="51" y="10"/>
                  </a:lnTo>
                  <a:lnTo>
                    <a:pt x="47" y="10"/>
                  </a:lnTo>
                  <a:lnTo>
                    <a:pt x="44" y="10"/>
                  </a:lnTo>
                  <a:lnTo>
                    <a:pt x="40" y="10"/>
                  </a:lnTo>
                  <a:lnTo>
                    <a:pt x="37" y="8"/>
                  </a:lnTo>
                  <a:lnTo>
                    <a:pt x="32" y="8"/>
                  </a:lnTo>
                  <a:lnTo>
                    <a:pt x="28" y="8"/>
                  </a:lnTo>
                  <a:lnTo>
                    <a:pt x="25" y="8"/>
                  </a:lnTo>
                  <a:lnTo>
                    <a:pt x="21" y="8"/>
                  </a:lnTo>
                  <a:lnTo>
                    <a:pt x="19" y="8"/>
                  </a:lnTo>
                  <a:lnTo>
                    <a:pt x="15" y="8"/>
                  </a:lnTo>
                  <a:lnTo>
                    <a:pt x="12" y="8"/>
                  </a:lnTo>
                  <a:lnTo>
                    <a:pt x="9" y="8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8"/>
                  </a:lnTo>
                  <a:lnTo>
                    <a:pt x="1" y="8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8" name="Freeform 72"/>
            <p:cNvSpPr>
              <a:spLocks/>
            </p:cNvSpPr>
            <p:nvPr/>
          </p:nvSpPr>
          <p:spPr bwMode="auto">
            <a:xfrm>
              <a:off x="5065" y="1426"/>
              <a:ext cx="41" cy="5"/>
            </a:xfrm>
            <a:custGeom>
              <a:avLst/>
              <a:gdLst>
                <a:gd name="T0" fmla="*/ 0 w 83"/>
                <a:gd name="T1" fmla="*/ 0 h 10"/>
                <a:gd name="T2" fmla="*/ 0 w 83"/>
                <a:gd name="T3" fmla="*/ 1 h 10"/>
                <a:gd name="T4" fmla="*/ 0 w 83"/>
                <a:gd name="T5" fmla="*/ 1 h 10"/>
                <a:gd name="T6" fmla="*/ 0 w 83"/>
                <a:gd name="T7" fmla="*/ 1 h 10"/>
                <a:gd name="T8" fmla="*/ 0 w 83"/>
                <a:gd name="T9" fmla="*/ 1 h 10"/>
                <a:gd name="T10" fmla="*/ 0 w 83"/>
                <a:gd name="T11" fmla="*/ 1 h 10"/>
                <a:gd name="T12" fmla="*/ 0 w 83"/>
                <a:gd name="T13" fmla="*/ 1 h 10"/>
                <a:gd name="T14" fmla="*/ 0 w 83"/>
                <a:gd name="T15" fmla="*/ 1 h 10"/>
                <a:gd name="T16" fmla="*/ 0 w 83"/>
                <a:gd name="T17" fmla="*/ 1 h 10"/>
                <a:gd name="T18" fmla="*/ 0 w 83"/>
                <a:gd name="T19" fmla="*/ 1 h 10"/>
                <a:gd name="T20" fmla="*/ 0 w 83"/>
                <a:gd name="T21" fmla="*/ 1 h 10"/>
                <a:gd name="T22" fmla="*/ 0 w 83"/>
                <a:gd name="T23" fmla="*/ 1 h 10"/>
                <a:gd name="T24" fmla="*/ 0 w 83"/>
                <a:gd name="T25" fmla="*/ 1 h 10"/>
                <a:gd name="T26" fmla="*/ 0 w 83"/>
                <a:gd name="T27" fmla="*/ 1 h 10"/>
                <a:gd name="T28" fmla="*/ 0 w 83"/>
                <a:gd name="T29" fmla="*/ 1 h 10"/>
                <a:gd name="T30" fmla="*/ 0 w 83"/>
                <a:gd name="T31" fmla="*/ 1 h 10"/>
                <a:gd name="T32" fmla="*/ 0 w 83"/>
                <a:gd name="T33" fmla="*/ 1 h 10"/>
                <a:gd name="T34" fmla="*/ 0 w 83"/>
                <a:gd name="T35" fmla="*/ 1 h 10"/>
                <a:gd name="T36" fmla="*/ 0 w 83"/>
                <a:gd name="T37" fmla="*/ 1 h 10"/>
                <a:gd name="T38" fmla="*/ 0 w 83"/>
                <a:gd name="T39" fmla="*/ 1 h 10"/>
                <a:gd name="T40" fmla="*/ 0 w 83"/>
                <a:gd name="T41" fmla="*/ 1 h 10"/>
                <a:gd name="T42" fmla="*/ 0 w 83"/>
                <a:gd name="T43" fmla="*/ 1 h 10"/>
                <a:gd name="T44" fmla="*/ 0 w 83"/>
                <a:gd name="T45" fmla="*/ 1 h 10"/>
                <a:gd name="T46" fmla="*/ 0 w 83"/>
                <a:gd name="T47" fmla="*/ 1 h 10"/>
                <a:gd name="T48" fmla="*/ 0 w 83"/>
                <a:gd name="T49" fmla="*/ 1 h 10"/>
                <a:gd name="T50" fmla="*/ 0 w 83"/>
                <a:gd name="T51" fmla="*/ 1 h 10"/>
                <a:gd name="T52" fmla="*/ 0 w 83"/>
                <a:gd name="T53" fmla="*/ 1 h 10"/>
                <a:gd name="T54" fmla="*/ 0 w 83"/>
                <a:gd name="T55" fmla="*/ 1 h 10"/>
                <a:gd name="T56" fmla="*/ 0 w 83"/>
                <a:gd name="T57" fmla="*/ 1 h 10"/>
                <a:gd name="T58" fmla="*/ 0 w 83"/>
                <a:gd name="T59" fmla="*/ 1 h 10"/>
                <a:gd name="T60" fmla="*/ 0 w 83"/>
                <a:gd name="T61" fmla="*/ 1 h 10"/>
                <a:gd name="T62" fmla="*/ 0 w 83"/>
                <a:gd name="T63" fmla="*/ 1 h 10"/>
                <a:gd name="T64" fmla="*/ 0 w 83"/>
                <a:gd name="T65" fmla="*/ 1 h 10"/>
                <a:gd name="T66" fmla="*/ 0 w 83"/>
                <a:gd name="T67" fmla="*/ 1 h 10"/>
                <a:gd name="T68" fmla="*/ 0 w 83"/>
                <a:gd name="T69" fmla="*/ 1 h 10"/>
                <a:gd name="T70" fmla="*/ 0 w 83"/>
                <a:gd name="T71" fmla="*/ 1 h 10"/>
                <a:gd name="T72" fmla="*/ 0 w 83"/>
                <a:gd name="T73" fmla="*/ 0 h 10"/>
                <a:gd name="T74" fmla="*/ 0 w 83"/>
                <a:gd name="T75" fmla="*/ 0 h 1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3"/>
                <a:gd name="T115" fmla="*/ 0 h 10"/>
                <a:gd name="T116" fmla="*/ 83 w 83"/>
                <a:gd name="T117" fmla="*/ 10 h 1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3" h="10">
                  <a:moveTo>
                    <a:pt x="14" y="0"/>
                  </a:moveTo>
                  <a:lnTo>
                    <a:pt x="72" y="2"/>
                  </a:lnTo>
                  <a:lnTo>
                    <a:pt x="73" y="2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9" y="6"/>
                  </a:lnTo>
                  <a:lnTo>
                    <a:pt x="83" y="9"/>
                  </a:lnTo>
                  <a:lnTo>
                    <a:pt x="83" y="10"/>
                  </a:lnTo>
                  <a:lnTo>
                    <a:pt x="82" y="10"/>
                  </a:lnTo>
                  <a:lnTo>
                    <a:pt x="78" y="10"/>
                  </a:lnTo>
                  <a:lnTo>
                    <a:pt x="76" y="9"/>
                  </a:lnTo>
                  <a:lnTo>
                    <a:pt x="73" y="9"/>
                  </a:lnTo>
                  <a:lnTo>
                    <a:pt x="71" y="9"/>
                  </a:lnTo>
                  <a:lnTo>
                    <a:pt x="67" y="9"/>
                  </a:lnTo>
                  <a:lnTo>
                    <a:pt x="65" y="9"/>
                  </a:lnTo>
                  <a:lnTo>
                    <a:pt x="61" y="9"/>
                  </a:lnTo>
                  <a:lnTo>
                    <a:pt x="59" y="9"/>
                  </a:lnTo>
                  <a:lnTo>
                    <a:pt x="54" y="9"/>
                  </a:lnTo>
                  <a:lnTo>
                    <a:pt x="51" y="9"/>
                  </a:lnTo>
                  <a:lnTo>
                    <a:pt x="46" y="9"/>
                  </a:lnTo>
                  <a:lnTo>
                    <a:pt x="44" y="9"/>
                  </a:lnTo>
                  <a:lnTo>
                    <a:pt x="40" y="9"/>
                  </a:lnTo>
                  <a:lnTo>
                    <a:pt x="35" y="8"/>
                  </a:lnTo>
                  <a:lnTo>
                    <a:pt x="32" y="8"/>
                  </a:lnTo>
                  <a:lnTo>
                    <a:pt x="28" y="8"/>
                  </a:lnTo>
                  <a:lnTo>
                    <a:pt x="25" y="8"/>
                  </a:lnTo>
                  <a:lnTo>
                    <a:pt x="21" y="8"/>
                  </a:lnTo>
                  <a:lnTo>
                    <a:pt x="18" y="8"/>
                  </a:lnTo>
                  <a:lnTo>
                    <a:pt x="14" y="8"/>
                  </a:lnTo>
                  <a:lnTo>
                    <a:pt x="12" y="8"/>
                  </a:lnTo>
                  <a:lnTo>
                    <a:pt x="9" y="7"/>
                  </a:lnTo>
                  <a:lnTo>
                    <a:pt x="7" y="7"/>
                  </a:lnTo>
                  <a:lnTo>
                    <a:pt x="5" y="7"/>
                  </a:lnTo>
                  <a:lnTo>
                    <a:pt x="2" y="7"/>
                  </a:lnTo>
                  <a:lnTo>
                    <a:pt x="0" y="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9" name="Freeform 73"/>
            <p:cNvSpPr>
              <a:spLocks/>
            </p:cNvSpPr>
            <p:nvPr/>
          </p:nvSpPr>
          <p:spPr bwMode="auto">
            <a:xfrm>
              <a:off x="4917" y="1363"/>
              <a:ext cx="17" cy="16"/>
            </a:xfrm>
            <a:custGeom>
              <a:avLst/>
              <a:gdLst>
                <a:gd name="T0" fmla="*/ 1 w 33"/>
                <a:gd name="T1" fmla="*/ 1 h 32"/>
                <a:gd name="T2" fmla="*/ 1 w 33"/>
                <a:gd name="T3" fmla="*/ 1 h 32"/>
                <a:gd name="T4" fmla="*/ 1 w 33"/>
                <a:gd name="T5" fmla="*/ 0 h 32"/>
                <a:gd name="T6" fmla="*/ 1 w 33"/>
                <a:gd name="T7" fmla="*/ 0 h 32"/>
                <a:gd name="T8" fmla="*/ 1 w 33"/>
                <a:gd name="T9" fmla="*/ 1 h 32"/>
                <a:gd name="T10" fmla="*/ 1 w 33"/>
                <a:gd name="T11" fmla="*/ 1 h 32"/>
                <a:gd name="T12" fmla="*/ 1 w 33"/>
                <a:gd name="T13" fmla="*/ 1 h 32"/>
                <a:gd name="T14" fmla="*/ 1 w 33"/>
                <a:gd name="T15" fmla="*/ 1 h 32"/>
                <a:gd name="T16" fmla="*/ 1 w 33"/>
                <a:gd name="T17" fmla="*/ 1 h 32"/>
                <a:gd name="T18" fmla="*/ 1 w 33"/>
                <a:gd name="T19" fmla="*/ 1 h 32"/>
                <a:gd name="T20" fmla="*/ 1 w 33"/>
                <a:gd name="T21" fmla="*/ 1 h 32"/>
                <a:gd name="T22" fmla="*/ 0 w 33"/>
                <a:gd name="T23" fmla="*/ 1 h 32"/>
                <a:gd name="T24" fmla="*/ 1 w 33"/>
                <a:gd name="T25" fmla="*/ 1 h 32"/>
                <a:gd name="T26" fmla="*/ 1 w 33"/>
                <a:gd name="T27" fmla="*/ 1 h 32"/>
                <a:gd name="T28" fmla="*/ 1 w 33"/>
                <a:gd name="T29" fmla="*/ 1 h 32"/>
                <a:gd name="T30" fmla="*/ 1 w 33"/>
                <a:gd name="T31" fmla="*/ 1 h 32"/>
                <a:gd name="T32" fmla="*/ 1 w 33"/>
                <a:gd name="T33" fmla="*/ 1 h 32"/>
                <a:gd name="T34" fmla="*/ 1 w 33"/>
                <a:gd name="T35" fmla="*/ 1 h 32"/>
                <a:gd name="T36" fmla="*/ 1 w 33"/>
                <a:gd name="T37" fmla="*/ 1 h 32"/>
                <a:gd name="T38" fmla="*/ 1 w 33"/>
                <a:gd name="T39" fmla="*/ 1 h 32"/>
                <a:gd name="T40" fmla="*/ 1 w 33"/>
                <a:gd name="T41" fmla="*/ 1 h 32"/>
                <a:gd name="T42" fmla="*/ 1 w 33"/>
                <a:gd name="T43" fmla="*/ 1 h 32"/>
                <a:gd name="T44" fmla="*/ 1 w 33"/>
                <a:gd name="T45" fmla="*/ 1 h 32"/>
                <a:gd name="T46" fmla="*/ 1 w 33"/>
                <a:gd name="T47" fmla="*/ 1 h 32"/>
                <a:gd name="T48" fmla="*/ 1 w 33"/>
                <a:gd name="T49" fmla="*/ 1 h 32"/>
                <a:gd name="T50" fmla="*/ 1 w 33"/>
                <a:gd name="T51" fmla="*/ 1 h 32"/>
                <a:gd name="T52" fmla="*/ 1 w 33"/>
                <a:gd name="T53" fmla="*/ 1 h 32"/>
                <a:gd name="T54" fmla="*/ 1 w 33"/>
                <a:gd name="T55" fmla="*/ 1 h 32"/>
                <a:gd name="T56" fmla="*/ 1 w 33"/>
                <a:gd name="T57" fmla="*/ 1 h 32"/>
                <a:gd name="T58" fmla="*/ 1 w 33"/>
                <a:gd name="T59" fmla="*/ 1 h 32"/>
                <a:gd name="T60" fmla="*/ 1 w 33"/>
                <a:gd name="T61" fmla="*/ 1 h 32"/>
                <a:gd name="T62" fmla="*/ 1 w 33"/>
                <a:gd name="T63" fmla="*/ 1 h 32"/>
                <a:gd name="T64" fmla="*/ 1 w 33"/>
                <a:gd name="T65" fmla="*/ 1 h 32"/>
                <a:gd name="T66" fmla="*/ 1 w 33"/>
                <a:gd name="T67" fmla="*/ 1 h 32"/>
                <a:gd name="T68" fmla="*/ 1 w 33"/>
                <a:gd name="T69" fmla="*/ 1 h 3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3"/>
                <a:gd name="T106" fmla="*/ 0 h 32"/>
                <a:gd name="T107" fmla="*/ 33 w 33"/>
                <a:gd name="T108" fmla="*/ 32 h 3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3" h="32">
                  <a:moveTo>
                    <a:pt x="22" y="2"/>
                  </a:moveTo>
                  <a:lnTo>
                    <a:pt x="19" y="2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8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1" y="23"/>
                  </a:lnTo>
                  <a:lnTo>
                    <a:pt x="4" y="26"/>
                  </a:lnTo>
                  <a:lnTo>
                    <a:pt x="5" y="29"/>
                  </a:lnTo>
                  <a:lnTo>
                    <a:pt x="7" y="31"/>
                  </a:lnTo>
                  <a:lnTo>
                    <a:pt x="9" y="32"/>
                  </a:lnTo>
                  <a:lnTo>
                    <a:pt x="10" y="32"/>
                  </a:lnTo>
                  <a:lnTo>
                    <a:pt x="9" y="31"/>
                  </a:lnTo>
                  <a:lnTo>
                    <a:pt x="7" y="28"/>
                  </a:lnTo>
                  <a:lnTo>
                    <a:pt x="7" y="24"/>
                  </a:lnTo>
                  <a:lnTo>
                    <a:pt x="7" y="22"/>
                  </a:lnTo>
                  <a:lnTo>
                    <a:pt x="10" y="18"/>
                  </a:lnTo>
                  <a:lnTo>
                    <a:pt x="11" y="16"/>
                  </a:lnTo>
                  <a:lnTo>
                    <a:pt x="12" y="11"/>
                  </a:lnTo>
                  <a:lnTo>
                    <a:pt x="16" y="10"/>
                  </a:lnTo>
                  <a:lnTo>
                    <a:pt x="19" y="9"/>
                  </a:lnTo>
                  <a:lnTo>
                    <a:pt x="24" y="9"/>
                  </a:lnTo>
                  <a:lnTo>
                    <a:pt x="26" y="8"/>
                  </a:lnTo>
                  <a:lnTo>
                    <a:pt x="30" y="9"/>
                  </a:lnTo>
                  <a:lnTo>
                    <a:pt x="32" y="9"/>
                  </a:lnTo>
                  <a:lnTo>
                    <a:pt x="33" y="9"/>
                  </a:lnTo>
                  <a:lnTo>
                    <a:pt x="22" y="2"/>
                  </a:lnTo>
                  <a:close/>
                </a:path>
              </a:pathLst>
            </a:custGeom>
            <a:solidFill>
              <a:srgbClr val="438D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0" name="Freeform 74"/>
            <p:cNvSpPr>
              <a:spLocks/>
            </p:cNvSpPr>
            <p:nvPr/>
          </p:nvSpPr>
          <p:spPr bwMode="auto">
            <a:xfrm>
              <a:off x="5057" y="1362"/>
              <a:ext cx="17" cy="17"/>
            </a:xfrm>
            <a:custGeom>
              <a:avLst/>
              <a:gdLst>
                <a:gd name="T0" fmla="*/ 0 w 35"/>
                <a:gd name="T1" fmla="*/ 1 h 34"/>
                <a:gd name="T2" fmla="*/ 0 w 35"/>
                <a:gd name="T3" fmla="*/ 0 h 34"/>
                <a:gd name="T4" fmla="*/ 0 w 35"/>
                <a:gd name="T5" fmla="*/ 0 h 34"/>
                <a:gd name="T6" fmla="*/ 0 w 35"/>
                <a:gd name="T7" fmla="*/ 1 h 34"/>
                <a:gd name="T8" fmla="*/ 0 w 35"/>
                <a:gd name="T9" fmla="*/ 1 h 34"/>
                <a:gd name="T10" fmla="*/ 0 w 35"/>
                <a:gd name="T11" fmla="*/ 1 h 34"/>
                <a:gd name="T12" fmla="*/ 0 w 35"/>
                <a:gd name="T13" fmla="*/ 1 h 34"/>
                <a:gd name="T14" fmla="*/ 0 w 35"/>
                <a:gd name="T15" fmla="*/ 1 h 34"/>
                <a:gd name="T16" fmla="*/ 0 w 35"/>
                <a:gd name="T17" fmla="*/ 1 h 34"/>
                <a:gd name="T18" fmla="*/ 0 w 35"/>
                <a:gd name="T19" fmla="*/ 1 h 34"/>
                <a:gd name="T20" fmla="*/ 0 w 35"/>
                <a:gd name="T21" fmla="*/ 1 h 34"/>
                <a:gd name="T22" fmla="*/ 0 w 35"/>
                <a:gd name="T23" fmla="*/ 1 h 34"/>
                <a:gd name="T24" fmla="*/ 0 w 35"/>
                <a:gd name="T25" fmla="*/ 1 h 34"/>
                <a:gd name="T26" fmla="*/ 0 w 35"/>
                <a:gd name="T27" fmla="*/ 1 h 34"/>
                <a:gd name="T28" fmla="*/ 0 w 35"/>
                <a:gd name="T29" fmla="*/ 1 h 34"/>
                <a:gd name="T30" fmla="*/ 0 w 35"/>
                <a:gd name="T31" fmla="*/ 1 h 34"/>
                <a:gd name="T32" fmla="*/ 0 w 35"/>
                <a:gd name="T33" fmla="*/ 1 h 34"/>
                <a:gd name="T34" fmla="*/ 0 w 35"/>
                <a:gd name="T35" fmla="*/ 1 h 34"/>
                <a:gd name="T36" fmla="*/ 0 w 35"/>
                <a:gd name="T37" fmla="*/ 1 h 34"/>
                <a:gd name="T38" fmla="*/ 0 w 35"/>
                <a:gd name="T39" fmla="*/ 1 h 34"/>
                <a:gd name="T40" fmla="*/ 0 w 35"/>
                <a:gd name="T41" fmla="*/ 1 h 34"/>
                <a:gd name="T42" fmla="*/ 0 w 35"/>
                <a:gd name="T43" fmla="*/ 1 h 34"/>
                <a:gd name="T44" fmla="*/ 0 w 35"/>
                <a:gd name="T45" fmla="*/ 1 h 34"/>
                <a:gd name="T46" fmla="*/ 0 w 35"/>
                <a:gd name="T47" fmla="*/ 1 h 34"/>
                <a:gd name="T48" fmla="*/ 0 w 35"/>
                <a:gd name="T49" fmla="*/ 1 h 34"/>
                <a:gd name="T50" fmla="*/ 0 w 35"/>
                <a:gd name="T51" fmla="*/ 1 h 34"/>
                <a:gd name="T52" fmla="*/ 0 w 35"/>
                <a:gd name="T53" fmla="*/ 1 h 34"/>
                <a:gd name="T54" fmla="*/ 0 w 35"/>
                <a:gd name="T55" fmla="*/ 1 h 34"/>
                <a:gd name="T56" fmla="*/ 0 w 35"/>
                <a:gd name="T57" fmla="*/ 1 h 34"/>
                <a:gd name="T58" fmla="*/ 0 w 35"/>
                <a:gd name="T59" fmla="*/ 1 h 34"/>
                <a:gd name="T60" fmla="*/ 0 w 35"/>
                <a:gd name="T61" fmla="*/ 1 h 34"/>
                <a:gd name="T62" fmla="*/ 0 w 35"/>
                <a:gd name="T63" fmla="*/ 1 h 34"/>
                <a:gd name="T64" fmla="*/ 0 w 35"/>
                <a:gd name="T65" fmla="*/ 1 h 34"/>
                <a:gd name="T66" fmla="*/ 0 w 35"/>
                <a:gd name="T67" fmla="*/ 1 h 34"/>
                <a:gd name="T68" fmla="*/ 0 w 35"/>
                <a:gd name="T69" fmla="*/ 1 h 3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"/>
                <a:gd name="T106" fmla="*/ 0 h 34"/>
                <a:gd name="T107" fmla="*/ 35 w 35"/>
                <a:gd name="T108" fmla="*/ 34 h 3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" h="34">
                  <a:moveTo>
                    <a:pt x="24" y="1"/>
                  </a:moveTo>
                  <a:lnTo>
                    <a:pt x="22" y="0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2"/>
                  </a:lnTo>
                  <a:lnTo>
                    <a:pt x="7" y="4"/>
                  </a:lnTo>
                  <a:lnTo>
                    <a:pt x="5" y="6"/>
                  </a:lnTo>
                  <a:lnTo>
                    <a:pt x="2" y="8"/>
                  </a:lnTo>
                  <a:lnTo>
                    <a:pt x="2" y="12"/>
                  </a:lnTo>
                  <a:lnTo>
                    <a:pt x="0" y="15"/>
                  </a:lnTo>
                  <a:lnTo>
                    <a:pt x="2" y="19"/>
                  </a:lnTo>
                  <a:lnTo>
                    <a:pt x="2" y="23"/>
                  </a:lnTo>
                  <a:lnTo>
                    <a:pt x="4" y="26"/>
                  </a:lnTo>
                  <a:lnTo>
                    <a:pt x="5" y="28"/>
                  </a:lnTo>
                  <a:lnTo>
                    <a:pt x="6" y="32"/>
                  </a:lnTo>
                  <a:lnTo>
                    <a:pt x="6" y="33"/>
                  </a:lnTo>
                  <a:lnTo>
                    <a:pt x="7" y="34"/>
                  </a:lnTo>
                  <a:lnTo>
                    <a:pt x="7" y="33"/>
                  </a:lnTo>
                  <a:lnTo>
                    <a:pt x="7" y="32"/>
                  </a:lnTo>
                  <a:lnTo>
                    <a:pt x="7" y="31"/>
                  </a:lnTo>
                  <a:lnTo>
                    <a:pt x="7" y="28"/>
                  </a:lnTo>
                  <a:lnTo>
                    <a:pt x="7" y="25"/>
                  </a:lnTo>
                  <a:lnTo>
                    <a:pt x="9" y="21"/>
                  </a:lnTo>
                  <a:lnTo>
                    <a:pt x="10" y="19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8" y="11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28" y="8"/>
                  </a:lnTo>
                  <a:lnTo>
                    <a:pt x="30" y="8"/>
                  </a:lnTo>
                  <a:lnTo>
                    <a:pt x="33" y="8"/>
                  </a:lnTo>
                  <a:lnTo>
                    <a:pt x="35" y="8"/>
                  </a:lnTo>
                  <a:lnTo>
                    <a:pt x="24" y="1"/>
                  </a:lnTo>
                  <a:close/>
                </a:path>
              </a:pathLst>
            </a:custGeom>
            <a:solidFill>
              <a:srgbClr val="438D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1" name="Freeform 75"/>
            <p:cNvSpPr>
              <a:spLocks/>
            </p:cNvSpPr>
            <p:nvPr/>
          </p:nvSpPr>
          <p:spPr bwMode="auto">
            <a:xfrm>
              <a:off x="5044" y="1378"/>
              <a:ext cx="23" cy="13"/>
            </a:xfrm>
            <a:custGeom>
              <a:avLst/>
              <a:gdLst>
                <a:gd name="T0" fmla="*/ 1 w 46"/>
                <a:gd name="T1" fmla="*/ 1 h 26"/>
                <a:gd name="T2" fmla="*/ 1 w 46"/>
                <a:gd name="T3" fmla="*/ 1 h 26"/>
                <a:gd name="T4" fmla="*/ 1 w 46"/>
                <a:gd name="T5" fmla="*/ 1 h 26"/>
                <a:gd name="T6" fmla="*/ 1 w 46"/>
                <a:gd name="T7" fmla="*/ 1 h 26"/>
                <a:gd name="T8" fmla="*/ 1 w 46"/>
                <a:gd name="T9" fmla="*/ 1 h 26"/>
                <a:gd name="T10" fmla="*/ 1 w 46"/>
                <a:gd name="T11" fmla="*/ 1 h 26"/>
                <a:gd name="T12" fmla="*/ 1 w 46"/>
                <a:gd name="T13" fmla="*/ 1 h 26"/>
                <a:gd name="T14" fmla="*/ 1 w 46"/>
                <a:gd name="T15" fmla="*/ 1 h 26"/>
                <a:gd name="T16" fmla="*/ 1 w 46"/>
                <a:gd name="T17" fmla="*/ 1 h 26"/>
                <a:gd name="T18" fmla="*/ 1 w 46"/>
                <a:gd name="T19" fmla="*/ 1 h 26"/>
                <a:gd name="T20" fmla="*/ 1 w 46"/>
                <a:gd name="T21" fmla="*/ 1 h 26"/>
                <a:gd name="T22" fmla="*/ 1 w 46"/>
                <a:gd name="T23" fmla="*/ 1 h 26"/>
                <a:gd name="T24" fmla="*/ 1 w 46"/>
                <a:gd name="T25" fmla="*/ 1 h 26"/>
                <a:gd name="T26" fmla="*/ 1 w 46"/>
                <a:gd name="T27" fmla="*/ 1 h 26"/>
                <a:gd name="T28" fmla="*/ 1 w 46"/>
                <a:gd name="T29" fmla="*/ 1 h 26"/>
                <a:gd name="T30" fmla="*/ 1 w 46"/>
                <a:gd name="T31" fmla="*/ 1 h 26"/>
                <a:gd name="T32" fmla="*/ 1 w 46"/>
                <a:gd name="T33" fmla="*/ 1 h 26"/>
                <a:gd name="T34" fmla="*/ 1 w 46"/>
                <a:gd name="T35" fmla="*/ 1 h 26"/>
                <a:gd name="T36" fmla="*/ 1 w 46"/>
                <a:gd name="T37" fmla="*/ 1 h 26"/>
                <a:gd name="T38" fmla="*/ 1 w 46"/>
                <a:gd name="T39" fmla="*/ 1 h 26"/>
                <a:gd name="T40" fmla="*/ 1 w 46"/>
                <a:gd name="T41" fmla="*/ 1 h 26"/>
                <a:gd name="T42" fmla="*/ 1 w 46"/>
                <a:gd name="T43" fmla="*/ 1 h 26"/>
                <a:gd name="T44" fmla="*/ 1 w 46"/>
                <a:gd name="T45" fmla="*/ 1 h 26"/>
                <a:gd name="T46" fmla="*/ 1 w 46"/>
                <a:gd name="T47" fmla="*/ 1 h 26"/>
                <a:gd name="T48" fmla="*/ 1 w 46"/>
                <a:gd name="T49" fmla="*/ 1 h 26"/>
                <a:gd name="T50" fmla="*/ 1 w 46"/>
                <a:gd name="T51" fmla="*/ 1 h 26"/>
                <a:gd name="T52" fmla="*/ 1 w 46"/>
                <a:gd name="T53" fmla="*/ 1 h 26"/>
                <a:gd name="T54" fmla="*/ 1 w 46"/>
                <a:gd name="T55" fmla="*/ 1 h 26"/>
                <a:gd name="T56" fmla="*/ 1 w 46"/>
                <a:gd name="T57" fmla="*/ 1 h 26"/>
                <a:gd name="T58" fmla="*/ 1 w 46"/>
                <a:gd name="T59" fmla="*/ 1 h 26"/>
                <a:gd name="T60" fmla="*/ 1 w 46"/>
                <a:gd name="T61" fmla="*/ 1 h 26"/>
                <a:gd name="T62" fmla="*/ 1 w 46"/>
                <a:gd name="T63" fmla="*/ 1 h 26"/>
                <a:gd name="T64" fmla="*/ 0 w 46"/>
                <a:gd name="T65" fmla="*/ 1 h 26"/>
                <a:gd name="T66" fmla="*/ 0 w 46"/>
                <a:gd name="T67" fmla="*/ 0 h 26"/>
                <a:gd name="T68" fmla="*/ 1 w 46"/>
                <a:gd name="T69" fmla="*/ 1 h 26"/>
                <a:gd name="T70" fmla="*/ 1 w 46"/>
                <a:gd name="T71" fmla="*/ 1 h 2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"/>
                <a:gd name="T109" fmla="*/ 0 h 26"/>
                <a:gd name="T110" fmla="*/ 46 w 46"/>
                <a:gd name="T111" fmla="*/ 26 h 2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" h="26">
                  <a:moveTo>
                    <a:pt x="2" y="7"/>
                  </a:moveTo>
                  <a:lnTo>
                    <a:pt x="3" y="9"/>
                  </a:lnTo>
                  <a:lnTo>
                    <a:pt x="5" y="12"/>
                  </a:lnTo>
                  <a:lnTo>
                    <a:pt x="7" y="14"/>
                  </a:lnTo>
                  <a:lnTo>
                    <a:pt x="10" y="18"/>
                  </a:lnTo>
                  <a:lnTo>
                    <a:pt x="14" y="19"/>
                  </a:lnTo>
                  <a:lnTo>
                    <a:pt x="16" y="22"/>
                  </a:lnTo>
                  <a:lnTo>
                    <a:pt x="20" y="24"/>
                  </a:lnTo>
                  <a:lnTo>
                    <a:pt x="23" y="25"/>
                  </a:lnTo>
                  <a:lnTo>
                    <a:pt x="27" y="26"/>
                  </a:lnTo>
                  <a:lnTo>
                    <a:pt x="31" y="26"/>
                  </a:lnTo>
                  <a:lnTo>
                    <a:pt x="35" y="26"/>
                  </a:lnTo>
                  <a:lnTo>
                    <a:pt x="39" y="26"/>
                  </a:lnTo>
                  <a:lnTo>
                    <a:pt x="42" y="26"/>
                  </a:lnTo>
                  <a:lnTo>
                    <a:pt x="44" y="26"/>
                  </a:lnTo>
                  <a:lnTo>
                    <a:pt x="46" y="26"/>
                  </a:lnTo>
                  <a:lnTo>
                    <a:pt x="43" y="25"/>
                  </a:lnTo>
                  <a:lnTo>
                    <a:pt x="40" y="25"/>
                  </a:lnTo>
                  <a:lnTo>
                    <a:pt x="37" y="24"/>
                  </a:lnTo>
                  <a:lnTo>
                    <a:pt x="35" y="24"/>
                  </a:lnTo>
                  <a:lnTo>
                    <a:pt x="33" y="22"/>
                  </a:lnTo>
                  <a:lnTo>
                    <a:pt x="30" y="22"/>
                  </a:lnTo>
                  <a:lnTo>
                    <a:pt x="28" y="21"/>
                  </a:lnTo>
                  <a:lnTo>
                    <a:pt x="24" y="20"/>
                  </a:lnTo>
                  <a:lnTo>
                    <a:pt x="22" y="19"/>
                  </a:lnTo>
                  <a:lnTo>
                    <a:pt x="20" y="19"/>
                  </a:lnTo>
                  <a:lnTo>
                    <a:pt x="16" y="15"/>
                  </a:lnTo>
                  <a:lnTo>
                    <a:pt x="14" y="14"/>
                  </a:lnTo>
                  <a:lnTo>
                    <a:pt x="11" y="11"/>
                  </a:lnTo>
                  <a:lnTo>
                    <a:pt x="9" y="8"/>
                  </a:lnTo>
                  <a:lnTo>
                    <a:pt x="7" y="5"/>
                  </a:lnTo>
                  <a:lnTo>
                    <a:pt x="4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2" name="Freeform 76"/>
            <p:cNvSpPr>
              <a:spLocks/>
            </p:cNvSpPr>
            <p:nvPr/>
          </p:nvSpPr>
          <p:spPr bwMode="auto">
            <a:xfrm>
              <a:off x="4908" y="1380"/>
              <a:ext cx="23" cy="14"/>
            </a:xfrm>
            <a:custGeom>
              <a:avLst/>
              <a:gdLst>
                <a:gd name="T0" fmla="*/ 1 w 46"/>
                <a:gd name="T1" fmla="*/ 1 h 28"/>
                <a:gd name="T2" fmla="*/ 1 w 46"/>
                <a:gd name="T3" fmla="*/ 1 h 28"/>
                <a:gd name="T4" fmla="*/ 1 w 46"/>
                <a:gd name="T5" fmla="*/ 1 h 28"/>
                <a:gd name="T6" fmla="*/ 1 w 46"/>
                <a:gd name="T7" fmla="*/ 1 h 28"/>
                <a:gd name="T8" fmla="*/ 1 w 46"/>
                <a:gd name="T9" fmla="*/ 1 h 28"/>
                <a:gd name="T10" fmla="*/ 1 w 46"/>
                <a:gd name="T11" fmla="*/ 1 h 28"/>
                <a:gd name="T12" fmla="*/ 1 w 46"/>
                <a:gd name="T13" fmla="*/ 1 h 28"/>
                <a:gd name="T14" fmla="*/ 1 w 46"/>
                <a:gd name="T15" fmla="*/ 1 h 28"/>
                <a:gd name="T16" fmla="*/ 1 w 46"/>
                <a:gd name="T17" fmla="*/ 1 h 28"/>
                <a:gd name="T18" fmla="*/ 1 w 46"/>
                <a:gd name="T19" fmla="*/ 1 h 28"/>
                <a:gd name="T20" fmla="*/ 1 w 46"/>
                <a:gd name="T21" fmla="*/ 1 h 28"/>
                <a:gd name="T22" fmla="*/ 1 w 46"/>
                <a:gd name="T23" fmla="*/ 1 h 28"/>
                <a:gd name="T24" fmla="*/ 1 w 46"/>
                <a:gd name="T25" fmla="*/ 1 h 28"/>
                <a:gd name="T26" fmla="*/ 1 w 46"/>
                <a:gd name="T27" fmla="*/ 1 h 28"/>
                <a:gd name="T28" fmla="*/ 1 w 46"/>
                <a:gd name="T29" fmla="*/ 1 h 28"/>
                <a:gd name="T30" fmla="*/ 1 w 46"/>
                <a:gd name="T31" fmla="*/ 1 h 28"/>
                <a:gd name="T32" fmla="*/ 1 w 46"/>
                <a:gd name="T33" fmla="*/ 1 h 28"/>
                <a:gd name="T34" fmla="*/ 1 w 46"/>
                <a:gd name="T35" fmla="*/ 1 h 28"/>
                <a:gd name="T36" fmla="*/ 1 w 46"/>
                <a:gd name="T37" fmla="*/ 1 h 28"/>
                <a:gd name="T38" fmla="*/ 1 w 46"/>
                <a:gd name="T39" fmla="*/ 1 h 28"/>
                <a:gd name="T40" fmla="*/ 1 w 46"/>
                <a:gd name="T41" fmla="*/ 1 h 28"/>
                <a:gd name="T42" fmla="*/ 1 w 46"/>
                <a:gd name="T43" fmla="*/ 1 h 28"/>
                <a:gd name="T44" fmla="*/ 1 w 46"/>
                <a:gd name="T45" fmla="*/ 1 h 28"/>
                <a:gd name="T46" fmla="*/ 1 w 46"/>
                <a:gd name="T47" fmla="*/ 1 h 28"/>
                <a:gd name="T48" fmla="*/ 1 w 46"/>
                <a:gd name="T49" fmla="*/ 1 h 28"/>
                <a:gd name="T50" fmla="*/ 1 w 46"/>
                <a:gd name="T51" fmla="*/ 1 h 28"/>
                <a:gd name="T52" fmla="*/ 1 w 46"/>
                <a:gd name="T53" fmla="*/ 1 h 28"/>
                <a:gd name="T54" fmla="*/ 1 w 46"/>
                <a:gd name="T55" fmla="*/ 1 h 28"/>
                <a:gd name="T56" fmla="*/ 1 w 46"/>
                <a:gd name="T57" fmla="*/ 1 h 28"/>
                <a:gd name="T58" fmla="*/ 1 w 46"/>
                <a:gd name="T59" fmla="*/ 1 h 28"/>
                <a:gd name="T60" fmla="*/ 1 w 46"/>
                <a:gd name="T61" fmla="*/ 1 h 28"/>
                <a:gd name="T62" fmla="*/ 1 w 46"/>
                <a:gd name="T63" fmla="*/ 1 h 28"/>
                <a:gd name="T64" fmla="*/ 1 w 46"/>
                <a:gd name="T65" fmla="*/ 1 h 28"/>
                <a:gd name="T66" fmla="*/ 0 w 46"/>
                <a:gd name="T67" fmla="*/ 0 h 28"/>
                <a:gd name="T68" fmla="*/ 1 w 46"/>
                <a:gd name="T69" fmla="*/ 1 h 28"/>
                <a:gd name="T70" fmla="*/ 1 w 46"/>
                <a:gd name="T71" fmla="*/ 1 h 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"/>
                <a:gd name="T109" fmla="*/ 0 h 28"/>
                <a:gd name="T110" fmla="*/ 46 w 46"/>
                <a:gd name="T111" fmla="*/ 28 h 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" h="28">
                  <a:moveTo>
                    <a:pt x="3" y="7"/>
                  </a:moveTo>
                  <a:lnTo>
                    <a:pt x="4" y="10"/>
                  </a:lnTo>
                  <a:lnTo>
                    <a:pt x="6" y="13"/>
                  </a:lnTo>
                  <a:lnTo>
                    <a:pt x="7" y="15"/>
                  </a:lnTo>
                  <a:lnTo>
                    <a:pt x="11" y="17"/>
                  </a:lnTo>
                  <a:lnTo>
                    <a:pt x="13" y="20"/>
                  </a:lnTo>
                  <a:lnTo>
                    <a:pt x="17" y="22"/>
                  </a:lnTo>
                  <a:lnTo>
                    <a:pt x="20" y="23"/>
                  </a:lnTo>
                  <a:lnTo>
                    <a:pt x="24" y="26"/>
                  </a:lnTo>
                  <a:lnTo>
                    <a:pt x="28" y="27"/>
                  </a:lnTo>
                  <a:lnTo>
                    <a:pt x="32" y="27"/>
                  </a:lnTo>
                  <a:lnTo>
                    <a:pt x="36" y="27"/>
                  </a:lnTo>
                  <a:lnTo>
                    <a:pt x="39" y="28"/>
                  </a:lnTo>
                  <a:lnTo>
                    <a:pt x="43" y="27"/>
                  </a:lnTo>
                  <a:lnTo>
                    <a:pt x="45" y="27"/>
                  </a:lnTo>
                  <a:lnTo>
                    <a:pt x="46" y="27"/>
                  </a:lnTo>
                  <a:lnTo>
                    <a:pt x="44" y="27"/>
                  </a:lnTo>
                  <a:lnTo>
                    <a:pt x="41" y="26"/>
                  </a:lnTo>
                  <a:lnTo>
                    <a:pt x="38" y="24"/>
                  </a:lnTo>
                  <a:lnTo>
                    <a:pt x="36" y="23"/>
                  </a:lnTo>
                  <a:lnTo>
                    <a:pt x="33" y="22"/>
                  </a:lnTo>
                  <a:lnTo>
                    <a:pt x="31" y="22"/>
                  </a:lnTo>
                  <a:lnTo>
                    <a:pt x="29" y="21"/>
                  </a:lnTo>
                  <a:lnTo>
                    <a:pt x="26" y="20"/>
                  </a:lnTo>
                  <a:lnTo>
                    <a:pt x="23" y="20"/>
                  </a:lnTo>
                  <a:lnTo>
                    <a:pt x="20" y="18"/>
                  </a:lnTo>
                  <a:lnTo>
                    <a:pt x="17" y="16"/>
                  </a:lnTo>
                  <a:lnTo>
                    <a:pt x="15" y="14"/>
                  </a:lnTo>
                  <a:lnTo>
                    <a:pt x="12" y="10"/>
                  </a:lnTo>
                  <a:lnTo>
                    <a:pt x="10" y="8"/>
                  </a:lnTo>
                  <a:lnTo>
                    <a:pt x="7" y="7"/>
                  </a:lnTo>
                  <a:lnTo>
                    <a:pt x="5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3" name="Freeform 77"/>
            <p:cNvSpPr>
              <a:spLocks/>
            </p:cNvSpPr>
            <p:nvPr/>
          </p:nvSpPr>
          <p:spPr bwMode="auto">
            <a:xfrm>
              <a:off x="5356" y="1400"/>
              <a:ext cx="9" cy="53"/>
            </a:xfrm>
            <a:custGeom>
              <a:avLst/>
              <a:gdLst>
                <a:gd name="T0" fmla="*/ 1 w 17"/>
                <a:gd name="T1" fmla="*/ 1 h 105"/>
                <a:gd name="T2" fmla="*/ 1 w 17"/>
                <a:gd name="T3" fmla="*/ 1 h 105"/>
                <a:gd name="T4" fmla="*/ 1 w 17"/>
                <a:gd name="T5" fmla="*/ 1 h 105"/>
                <a:gd name="T6" fmla="*/ 1 w 17"/>
                <a:gd name="T7" fmla="*/ 1 h 105"/>
                <a:gd name="T8" fmla="*/ 1 w 17"/>
                <a:gd name="T9" fmla="*/ 1 h 105"/>
                <a:gd name="T10" fmla="*/ 1 w 17"/>
                <a:gd name="T11" fmla="*/ 1 h 105"/>
                <a:gd name="T12" fmla="*/ 1 w 17"/>
                <a:gd name="T13" fmla="*/ 1 h 105"/>
                <a:gd name="T14" fmla="*/ 1 w 17"/>
                <a:gd name="T15" fmla="*/ 1 h 105"/>
                <a:gd name="T16" fmla="*/ 1 w 17"/>
                <a:gd name="T17" fmla="*/ 1 h 105"/>
                <a:gd name="T18" fmla="*/ 1 w 17"/>
                <a:gd name="T19" fmla="*/ 1 h 105"/>
                <a:gd name="T20" fmla="*/ 1 w 17"/>
                <a:gd name="T21" fmla="*/ 1 h 105"/>
                <a:gd name="T22" fmla="*/ 1 w 17"/>
                <a:gd name="T23" fmla="*/ 1 h 105"/>
                <a:gd name="T24" fmla="*/ 1 w 17"/>
                <a:gd name="T25" fmla="*/ 1 h 105"/>
                <a:gd name="T26" fmla="*/ 1 w 17"/>
                <a:gd name="T27" fmla="*/ 1 h 105"/>
                <a:gd name="T28" fmla="*/ 1 w 17"/>
                <a:gd name="T29" fmla="*/ 1 h 105"/>
                <a:gd name="T30" fmla="*/ 1 w 17"/>
                <a:gd name="T31" fmla="*/ 1 h 105"/>
                <a:gd name="T32" fmla="*/ 1 w 17"/>
                <a:gd name="T33" fmla="*/ 1 h 105"/>
                <a:gd name="T34" fmla="*/ 1 w 17"/>
                <a:gd name="T35" fmla="*/ 1 h 105"/>
                <a:gd name="T36" fmla="*/ 1 w 17"/>
                <a:gd name="T37" fmla="*/ 1 h 105"/>
                <a:gd name="T38" fmla="*/ 1 w 17"/>
                <a:gd name="T39" fmla="*/ 1 h 105"/>
                <a:gd name="T40" fmla="*/ 1 w 17"/>
                <a:gd name="T41" fmla="*/ 1 h 105"/>
                <a:gd name="T42" fmla="*/ 1 w 17"/>
                <a:gd name="T43" fmla="*/ 1 h 105"/>
                <a:gd name="T44" fmla="*/ 1 w 17"/>
                <a:gd name="T45" fmla="*/ 1 h 105"/>
                <a:gd name="T46" fmla="*/ 1 w 17"/>
                <a:gd name="T47" fmla="*/ 1 h 105"/>
                <a:gd name="T48" fmla="*/ 1 w 17"/>
                <a:gd name="T49" fmla="*/ 1 h 105"/>
                <a:gd name="T50" fmla="*/ 1 w 17"/>
                <a:gd name="T51" fmla="*/ 1 h 105"/>
                <a:gd name="T52" fmla="*/ 1 w 17"/>
                <a:gd name="T53" fmla="*/ 1 h 105"/>
                <a:gd name="T54" fmla="*/ 1 w 17"/>
                <a:gd name="T55" fmla="*/ 1 h 105"/>
                <a:gd name="T56" fmla="*/ 1 w 17"/>
                <a:gd name="T57" fmla="*/ 1 h 105"/>
                <a:gd name="T58" fmla="*/ 1 w 17"/>
                <a:gd name="T59" fmla="*/ 1 h 105"/>
                <a:gd name="T60" fmla="*/ 1 w 17"/>
                <a:gd name="T61" fmla="*/ 1 h 105"/>
                <a:gd name="T62" fmla="*/ 1 w 17"/>
                <a:gd name="T63" fmla="*/ 1 h 105"/>
                <a:gd name="T64" fmla="*/ 1 w 17"/>
                <a:gd name="T65" fmla="*/ 1 h 105"/>
                <a:gd name="T66" fmla="*/ 1 w 17"/>
                <a:gd name="T67" fmla="*/ 1 h 105"/>
                <a:gd name="T68" fmla="*/ 1 w 17"/>
                <a:gd name="T69" fmla="*/ 1 h 105"/>
                <a:gd name="T70" fmla="*/ 1 w 17"/>
                <a:gd name="T71" fmla="*/ 1 h 105"/>
                <a:gd name="T72" fmla="*/ 1 w 17"/>
                <a:gd name="T73" fmla="*/ 1 h 105"/>
                <a:gd name="T74" fmla="*/ 1 w 17"/>
                <a:gd name="T75" fmla="*/ 1 h 105"/>
                <a:gd name="T76" fmla="*/ 1 w 17"/>
                <a:gd name="T77" fmla="*/ 1 h 105"/>
                <a:gd name="T78" fmla="*/ 1 w 17"/>
                <a:gd name="T79" fmla="*/ 1 h 105"/>
                <a:gd name="T80" fmla="*/ 1 w 17"/>
                <a:gd name="T81" fmla="*/ 1 h 105"/>
                <a:gd name="T82" fmla="*/ 1 w 17"/>
                <a:gd name="T83" fmla="*/ 1 h 105"/>
                <a:gd name="T84" fmla="*/ 1 w 17"/>
                <a:gd name="T85" fmla="*/ 1 h 105"/>
                <a:gd name="T86" fmla="*/ 1 w 17"/>
                <a:gd name="T87" fmla="*/ 1 h 105"/>
                <a:gd name="T88" fmla="*/ 1 w 17"/>
                <a:gd name="T89" fmla="*/ 1 h 105"/>
                <a:gd name="T90" fmla="*/ 1 w 17"/>
                <a:gd name="T91" fmla="*/ 1 h 105"/>
                <a:gd name="T92" fmla="*/ 1 w 17"/>
                <a:gd name="T93" fmla="*/ 1 h 105"/>
                <a:gd name="T94" fmla="*/ 1 w 17"/>
                <a:gd name="T95" fmla="*/ 1 h 105"/>
                <a:gd name="T96" fmla="*/ 1 w 17"/>
                <a:gd name="T97" fmla="*/ 1 h 105"/>
                <a:gd name="T98" fmla="*/ 1 w 17"/>
                <a:gd name="T99" fmla="*/ 1 h 105"/>
                <a:gd name="T100" fmla="*/ 1 w 17"/>
                <a:gd name="T101" fmla="*/ 1 h 105"/>
                <a:gd name="T102" fmla="*/ 1 w 17"/>
                <a:gd name="T103" fmla="*/ 1 h 105"/>
                <a:gd name="T104" fmla="*/ 1 w 17"/>
                <a:gd name="T105" fmla="*/ 1 h 105"/>
                <a:gd name="T106" fmla="*/ 1 w 17"/>
                <a:gd name="T107" fmla="*/ 1 h 105"/>
                <a:gd name="T108" fmla="*/ 1 w 17"/>
                <a:gd name="T109" fmla="*/ 1 h 105"/>
                <a:gd name="T110" fmla="*/ 1 w 17"/>
                <a:gd name="T111" fmla="*/ 1 h 105"/>
                <a:gd name="T112" fmla="*/ 1 w 17"/>
                <a:gd name="T113" fmla="*/ 1 h 105"/>
                <a:gd name="T114" fmla="*/ 0 w 17"/>
                <a:gd name="T115" fmla="*/ 1 h 105"/>
                <a:gd name="T116" fmla="*/ 0 w 17"/>
                <a:gd name="T117" fmla="*/ 1 h 105"/>
                <a:gd name="T118" fmla="*/ 0 w 17"/>
                <a:gd name="T119" fmla="*/ 0 h 105"/>
                <a:gd name="T120" fmla="*/ 0 w 17"/>
                <a:gd name="T121" fmla="*/ 0 h 105"/>
                <a:gd name="T122" fmla="*/ 1 w 17"/>
                <a:gd name="T123" fmla="*/ 1 h 105"/>
                <a:gd name="T124" fmla="*/ 1 w 17"/>
                <a:gd name="T125" fmla="*/ 1 h 1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7"/>
                <a:gd name="T190" fmla="*/ 0 h 105"/>
                <a:gd name="T191" fmla="*/ 17 w 17"/>
                <a:gd name="T192" fmla="*/ 105 h 1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7" h="105">
                  <a:moveTo>
                    <a:pt x="8" y="18"/>
                  </a:moveTo>
                  <a:lnTo>
                    <a:pt x="9" y="19"/>
                  </a:lnTo>
                  <a:lnTo>
                    <a:pt x="9" y="20"/>
                  </a:lnTo>
                  <a:lnTo>
                    <a:pt x="11" y="21"/>
                  </a:lnTo>
                  <a:lnTo>
                    <a:pt x="11" y="25"/>
                  </a:lnTo>
                  <a:lnTo>
                    <a:pt x="12" y="27"/>
                  </a:lnTo>
                  <a:lnTo>
                    <a:pt x="12" y="29"/>
                  </a:lnTo>
                  <a:lnTo>
                    <a:pt x="13" y="33"/>
                  </a:lnTo>
                  <a:lnTo>
                    <a:pt x="14" y="38"/>
                  </a:lnTo>
                  <a:lnTo>
                    <a:pt x="14" y="40"/>
                  </a:lnTo>
                  <a:lnTo>
                    <a:pt x="14" y="44"/>
                  </a:lnTo>
                  <a:lnTo>
                    <a:pt x="15" y="48"/>
                  </a:lnTo>
                  <a:lnTo>
                    <a:pt x="17" y="52"/>
                  </a:lnTo>
                  <a:lnTo>
                    <a:pt x="17" y="57"/>
                  </a:lnTo>
                  <a:lnTo>
                    <a:pt x="17" y="60"/>
                  </a:lnTo>
                  <a:lnTo>
                    <a:pt x="17" y="64"/>
                  </a:lnTo>
                  <a:lnTo>
                    <a:pt x="17" y="67"/>
                  </a:lnTo>
                  <a:lnTo>
                    <a:pt x="15" y="72"/>
                  </a:lnTo>
                  <a:lnTo>
                    <a:pt x="14" y="76"/>
                  </a:lnTo>
                  <a:lnTo>
                    <a:pt x="14" y="79"/>
                  </a:lnTo>
                  <a:lnTo>
                    <a:pt x="13" y="83"/>
                  </a:lnTo>
                  <a:lnTo>
                    <a:pt x="12" y="86"/>
                  </a:lnTo>
                  <a:lnTo>
                    <a:pt x="11" y="90"/>
                  </a:lnTo>
                  <a:lnTo>
                    <a:pt x="9" y="93"/>
                  </a:lnTo>
                  <a:lnTo>
                    <a:pt x="8" y="96"/>
                  </a:lnTo>
                  <a:lnTo>
                    <a:pt x="7" y="98"/>
                  </a:lnTo>
                  <a:lnTo>
                    <a:pt x="7" y="100"/>
                  </a:lnTo>
                  <a:lnTo>
                    <a:pt x="6" y="103"/>
                  </a:lnTo>
                  <a:lnTo>
                    <a:pt x="4" y="104"/>
                  </a:lnTo>
                  <a:lnTo>
                    <a:pt x="2" y="105"/>
                  </a:lnTo>
                  <a:lnTo>
                    <a:pt x="2" y="104"/>
                  </a:lnTo>
                  <a:lnTo>
                    <a:pt x="2" y="102"/>
                  </a:lnTo>
                  <a:lnTo>
                    <a:pt x="2" y="98"/>
                  </a:lnTo>
                  <a:lnTo>
                    <a:pt x="4" y="96"/>
                  </a:lnTo>
                  <a:lnTo>
                    <a:pt x="4" y="92"/>
                  </a:lnTo>
                  <a:lnTo>
                    <a:pt x="4" y="89"/>
                  </a:lnTo>
                  <a:lnTo>
                    <a:pt x="4" y="84"/>
                  </a:lnTo>
                  <a:lnTo>
                    <a:pt x="6" y="80"/>
                  </a:lnTo>
                  <a:lnTo>
                    <a:pt x="6" y="74"/>
                  </a:lnTo>
                  <a:lnTo>
                    <a:pt x="6" y="71"/>
                  </a:lnTo>
                  <a:lnTo>
                    <a:pt x="6" y="66"/>
                  </a:lnTo>
                  <a:lnTo>
                    <a:pt x="6" y="63"/>
                  </a:lnTo>
                  <a:lnTo>
                    <a:pt x="6" y="58"/>
                  </a:lnTo>
                  <a:lnTo>
                    <a:pt x="6" y="54"/>
                  </a:lnTo>
                  <a:lnTo>
                    <a:pt x="6" y="52"/>
                  </a:lnTo>
                  <a:lnTo>
                    <a:pt x="7" y="50"/>
                  </a:lnTo>
                  <a:lnTo>
                    <a:pt x="6" y="46"/>
                  </a:lnTo>
                  <a:lnTo>
                    <a:pt x="6" y="42"/>
                  </a:lnTo>
                  <a:lnTo>
                    <a:pt x="6" y="40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2" y="22"/>
                  </a:lnTo>
                  <a:lnTo>
                    <a:pt x="2" y="19"/>
                  </a:lnTo>
                  <a:lnTo>
                    <a:pt x="1" y="14"/>
                  </a:lnTo>
                  <a:lnTo>
                    <a:pt x="1" y="11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8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446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pPr eaLnBrk="1" hangingPunct="1"/>
            <a:r>
              <a:rPr lang="en-US" smtClean="0"/>
              <a:t>Definitions of Technical Terms</a:t>
            </a:r>
          </a:p>
        </p:txBody>
      </p:sp>
      <p:sp>
        <p:nvSpPr>
          <p:cNvPr id="5795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1524000"/>
            <a:ext cx="8382000" cy="495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Identifiers </a:t>
            </a:r>
            <a:r>
              <a:rPr lang="en-US" dirty="0" smtClean="0"/>
              <a:t>– uniquely  identify, e.g. Social Security Number</a:t>
            </a:r>
          </a:p>
          <a:p>
            <a:pPr lvl="1" eaLnBrk="1" hangingPunct="1"/>
            <a:r>
              <a:rPr lang="en-US" dirty="0" smtClean="0"/>
              <a:t>Step 0: remove all identifiers</a:t>
            </a:r>
          </a:p>
          <a:p>
            <a:pPr lvl="1" eaLnBrk="1" hangingPunct="1"/>
            <a:r>
              <a:rPr lang="en-US" dirty="0" smtClean="0"/>
              <a:t>Was not enough for AOL search data</a:t>
            </a:r>
          </a:p>
          <a:p>
            <a:pPr lvl="1" eaLnBrk="1" hangingPunct="1">
              <a:buNone/>
            </a:pPr>
            <a:endParaRPr lang="en-US" dirty="0" smtClean="0"/>
          </a:p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Quasi-Identifiers</a:t>
            </a:r>
            <a:r>
              <a:rPr lang="en-US" dirty="0" smtClean="0"/>
              <a:t> (QI)—such as DOB, Sex, ZIP Code</a:t>
            </a:r>
          </a:p>
          <a:p>
            <a:pPr lvl="1" eaLnBrk="1" hangingPunct="1"/>
            <a:r>
              <a:rPr lang="en-US" dirty="0" err="1" smtClean="0"/>
              <a:t>DOB+Sex+ZIP</a:t>
            </a:r>
            <a:r>
              <a:rPr lang="en-US" dirty="0" smtClean="0"/>
              <a:t> unique for 87% of US Residents [S02]</a:t>
            </a:r>
            <a:endParaRPr lang="en-US" dirty="0" smtClean="0">
              <a:solidFill>
                <a:schemeClr val="bg2"/>
              </a:solidFill>
            </a:endParaRPr>
          </a:p>
          <a:p>
            <a:pPr lvl="1" eaLnBrk="1" hangingPunct="1"/>
            <a:endParaRPr lang="en-US" dirty="0" smtClean="0">
              <a:solidFill>
                <a:schemeClr val="bg2"/>
              </a:solidFill>
            </a:endParaRPr>
          </a:p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Sensitive attributes</a:t>
            </a:r>
            <a:r>
              <a:rPr lang="en-US" dirty="0" smtClean="0"/>
              <a:t> (SA)—the associations we want to hide</a:t>
            </a:r>
          </a:p>
          <a:p>
            <a:pPr lvl="1" eaLnBrk="1" hangingPunct="1"/>
            <a:r>
              <a:rPr lang="en-US" dirty="0" smtClean="0"/>
              <a:t>Salary in the “census” example is considered sensitive</a:t>
            </a:r>
          </a:p>
          <a:p>
            <a:pPr lvl="1" eaLnBrk="1" hangingPunct="1"/>
            <a:r>
              <a:rPr lang="en-US" dirty="0" smtClean="0"/>
              <a:t>Not always well-defined: only some “search” queries sensitive</a:t>
            </a:r>
          </a:p>
          <a:p>
            <a:pPr lvl="1" eaLnBrk="1" hangingPunct="1"/>
            <a:r>
              <a:rPr lang="en-US" dirty="0" smtClean="0"/>
              <a:t>In “video”, association between user and video is sensitive</a:t>
            </a:r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6792913" y="152400"/>
            <a:ext cx="1131887" cy="1295400"/>
            <a:chOff x="4166" y="-229"/>
            <a:chExt cx="955" cy="1093"/>
          </a:xfrm>
        </p:grpSpPr>
        <p:sp>
          <p:nvSpPr>
            <p:cNvPr id="15423" name="Freeform 8"/>
            <p:cNvSpPr>
              <a:spLocks/>
            </p:cNvSpPr>
            <p:nvPr/>
          </p:nvSpPr>
          <p:spPr bwMode="auto">
            <a:xfrm>
              <a:off x="4187" y="-194"/>
              <a:ext cx="583" cy="387"/>
            </a:xfrm>
            <a:custGeom>
              <a:avLst/>
              <a:gdLst>
                <a:gd name="T0" fmla="*/ 2 w 1165"/>
                <a:gd name="T1" fmla="*/ 1 h 774"/>
                <a:gd name="T2" fmla="*/ 5 w 1165"/>
                <a:gd name="T3" fmla="*/ 0 h 774"/>
                <a:gd name="T4" fmla="*/ 5 w 1165"/>
                <a:gd name="T5" fmla="*/ 2 h 774"/>
                <a:gd name="T6" fmla="*/ 2 w 1165"/>
                <a:gd name="T7" fmla="*/ 3 h 774"/>
                <a:gd name="T8" fmla="*/ 1 w 1165"/>
                <a:gd name="T9" fmla="*/ 3 h 774"/>
                <a:gd name="T10" fmla="*/ 0 w 1165"/>
                <a:gd name="T11" fmla="*/ 3 h 774"/>
                <a:gd name="T12" fmla="*/ 1 w 1165"/>
                <a:gd name="T13" fmla="*/ 3 h 774"/>
                <a:gd name="T14" fmla="*/ 2 w 1165"/>
                <a:gd name="T15" fmla="*/ 1 h 7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65"/>
                <a:gd name="T25" fmla="*/ 0 h 774"/>
                <a:gd name="T26" fmla="*/ 1165 w 1165"/>
                <a:gd name="T27" fmla="*/ 774 h 77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65" h="774">
                  <a:moveTo>
                    <a:pt x="495" y="15"/>
                  </a:moveTo>
                  <a:lnTo>
                    <a:pt x="1146" y="0"/>
                  </a:lnTo>
                  <a:lnTo>
                    <a:pt x="1165" y="280"/>
                  </a:lnTo>
                  <a:lnTo>
                    <a:pt x="456" y="765"/>
                  </a:lnTo>
                  <a:lnTo>
                    <a:pt x="95" y="774"/>
                  </a:lnTo>
                  <a:lnTo>
                    <a:pt x="0" y="650"/>
                  </a:lnTo>
                  <a:lnTo>
                    <a:pt x="44" y="568"/>
                  </a:lnTo>
                  <a:lnTo>
                    <a:pt x="495" y="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4" name="Freeform 9"/>
            <p:cNvSpPr>
              <a:spLocks/>
            </p:cNvSpPr>
            <p:nvPr/>
          </p:nvSpPr>
          <p:spPr bwMode="auto">
            <a:xfrm>
              <a:off x="4273" y="-197"/>
              <a:ext cx="432" cy="325"/>
            </a:xfrm>
            <a:custGeom>
              <a:avLst/>
              <a:gdLst>
                <a:gd name="T0" fmla="*/ 4 w 862"/>
                <a:gd name="T1" fmla="*/ 0 h 650"/>
                <a:gd name="T2" fmla="*/ 4 w 862"/>
                <a:gd name="T3" fmla="*/ 1 h 650"/>
                <a:gd name="T4" fmla="*/ 0 w 862"/>
                <a:gd name="T5" fmla="*/ 3 h 650"/>
                <a:gd name="T6" fmla="*/ 4 w 862"/>
                <a:gd name="T7" fmla="*/ 0 h 6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62"/>
                <a:gd name="T13" fmla="*/ 0 h 650"/>
                <a:gd name="T14" fmla="*/ 862 w 862"/>
                <a:gd name="T15" fmla="*/ 650 h 6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62" h="650">
                  <a:moveTo>
                    <a:pt x="862" y="0"/>
                  </a:moveTo>
                  <a:lnTo>
                    <a:pt x="790" y="2"/>
                  </a:lnTo>
                  <a:lnTo>
                    <a:pt x="0" y="650"/>
                  </a:lnTo>
                  <a:lnTo>
                    <a:pt x="86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5" name="Freeform 10"/>
            <p:cNvSpPr>
              <a:spLocks/>
            </p:cNvSpPr>
            <p:nvPr/>
          </p:nvSpPr>
          <p:spPr bwMode="auto">
            <a:xfrm>
              <a:off x="4252" y="-195"/>
              <a:ext cx="375" cy="324"/>
            </a:xfrm>
            <a:custGeom>
              <a:avLst/>
              <a:gdLst>
                <a:gd name="T0" fmla="*/ 2 w 751"/>
                <a:gd name="T1" fmla="*/ 0 h 649"/>
                <a:gd name="T2" fmla="*/ 2 w 751"/>
                <a:gd name="T3" fmla="*/ 0 h 649"/>
                <a:gd name="T4" fmla="*/ 0 w 751"/>
                <a:gd name="T5" fmla="*/ 2 h 649"/>
                <a:gd name="T6" fmla="*/ 2 w 751"/>
                <a:gd name="T7" fmla="*/ 0 h 6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51"/>
                <a:gd name="T13" fmla="*/ 0 h 649"/>
                <a:gd name="T14" fmla="*/ 751 w 751"/>
                <a:gd name="T15" fmla="*/ 649 h 6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51" h="649">
                  <a:moveTo>
                    <a:pt x="751" y="0"/>
                  </a:moveTo>
                  <a:lnTo>
                    <a:pt x="698" y="2"/>
                  </a:lnTo>
                  <a:lnTo>
                    <a:pt x="0" y="649"/>
                  </a:lnTo>
                  <a:lnTo>
                    <a:pt x="75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6" name="Freeform 11"/>
            <p:cNvSpPr>
              <a:spLocks/>
            </p:cNvSpPr>
            <p:nvPr/>
          </p:nvSpPr>
          <p:spPr bwMode="auto">
            <a:xfrm>
              <a:off x="4230" y="-193"/>
              <a:ext cx="328" cy="324"/>
            </a:xfrm>
            <a:custGeom>
              <a:avLst/>
              <a:gdLst>
                <a:gd name="T0" fmla="*/ 3 w 655"/>
                <a:gd name="T1" fmla="*/ 0 h 648"/>
                <a:gd name="T2" fmla="*/ 3 w 655"/>
                <a:gd name="T3" fmla="*/ 1 h 648"/>
                <a:gd name="T4" fmla="*/ 0 w 655"/>
                <a:gd name="T5" fmla="*/ 3 h 648"/>
                <a:gd name="T6" fmla="*/ 3 w 655"/>
                <a:gd name="T7" fmla="*/ 0 h 6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5"/>
                <a:gd name="T13" fmla="*/ 0 h 648"/>
                <a:gd name="T14" fmla="*/ 655 w 655"/>
                <a:gd name="T15" fmla="*/ 648 h 6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5" h="648">
                  <a:moveTo>
                    <a:pt x="655" y="0"/>
                  </a:moveTo>
                  <a:lnTo>
                    <a:pt x="616" y="2"/>
                  </a:lnTo>
                  <a:lnTo>
                    <a:pt x="0" y="648"/>
                  </a:lnTo>
                  <a:lnTo>
                    <a:pt x="655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7" name="Freeform 12"/>
            <p:cNvSpPr>
              <a:spLocks/>
            </p:cNvSpPr>
            <p:nvPr/>
          </p:nvSpPr>
          <p:spPr bwMode="auto">
            <a:xfrm>
              <a:off x="4209" y="-191"/>
              <a:ext cx="285" cy="324"/>
            </a:xfrm>
            <a:custGeom>
              <a:avLst/>
              <a:gdLst>
                <a:gd name="T0" fmla="*/ 2 w 571"/>
                <a:gd name="T1" fmla="*/ 0 h 646"/>
                <a:gd name="T2" fmla="*/ 2 w 571"/>
                <a:gd name="T3" fmla="*/ 1 h 646"/>
                <a:gd name="T4" fmla="*/ 0 w 571"/>
                <a:gd name="T5" fmla="*/ 3 h 646"/>
                <a:gd name="T6" fmla="*/ 2 w 571"/>
                <a:gd name="T7" fmla="*/ 0 h 6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1"/>
                <a:gd name="T13" fmla="*/ 0 h 646"/>
                <a:gd name="T14" fmla="*/ 571 w 571"/>
                <a:gd name="T15" fmla="*/ 646 h 6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1" h="646">
                  <a:moveTo>
                    <a:pt x="571" y="0"/>
                  </a:moveTo>
                  <a:lnTo>
                    <a:pt x="541" y="1"/>
                  </a:lnTo>
                  <a:lnTo>
                    <a:pt x="0" y="646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8" name="Freeform 13"/>
            <p:cNvSpPr>
              <a:spLocks/>
            </p:cNvSpPr>
            <p:nvPr/>
          </p:nvSpPr>
          <p:spPr bwMode="auto">
            <a:xfrm>
              <a:off x="4166" y="-229"/>
              <a:ext cx="955" cy="1093"/>
            </a:xfrm>
            <a:custGeom>
              <a:avLst/>
              <a:gdLst>
                <a:gd name="T0" fmla="*/ 5 w 1911"/>
                <a:gd name="T1" fmla="*/ 1 h 2186"/>
                <a:gd name="T2" fmla="*/ 5 w 1911"/>
                <a:gd name="T3" fmla="*/ 1 h 2186"/>
                <a:gd name="T4" fmla="*/ 5 w 1911"/>
                <a:gd name="T5" fmla="*/ 1 h 2186"/>
                <a:gd name="T6" fmla="*/ 4 w 1911"/>
                <a:gd name="T7" fmla="*/ 0 h 2186"/>
                <a:gd name="T8" fmla="*/ 4 w 1911"/>
                <a:gd name="T9" fmla="*/ 1 h 2186"/>
                <a:gd name="T10" fmla="*/ 0 w 1911"/>
                <a:gd name="T11" fmla="*/ 2 h 2186"/>
                <a:gd name="T12" fmla="*/ 0 w 1911"/>
                <a:gd name="T13" fmla="*/ 2 h 2186"/>
                <a:gd name="T14" fmla="*/ 0 w 1911"/>
                <a:gd name="T15" fmla="*/ 2 h 2186"/>
                <a:gd name="T16" fmla="*/ 0 w 1911"/>
                <a:gd name="T17" fmla="*/ 2 h 2186"/>
                <a:gd name="T18" fmla="*/ 0 w 1911"/>
                <a:gd name="T19" fmla="*/ 2 h 2186"/>
                <a:gd name="T20" fmla="*/ 0 w 1911"/>
                <a:gd name="T21" fmla="*/ 2 h 2186"/>
                <a:gd name="T22" fmla="*/ 0 w 1911"/>
                <a:gd name="T23" fmla="*/ 2 h 2186"/>
                <a:gd name="T24" fmla="*/ 0 w 1911"/>
                <a:gd name="T25" fmla="*/ 2 h 2186"/>
                <a:gd name="T26" fmla="*/ 0 w 1911"/>
                <a:gd name="T27" fmla="*/ 2 h 2186"/>
                <a:gd name="T28" fmla="*/ 0 w 1911"/>
                <a:gd name="T29" fmla="*/ 2 h 2186"/>
                <a:gd name="T30" fmla="*/ 0 w 1911"/>
                <a:gd name="T31" fmla="*/ 2 h 2186"/>
                <a:gd name="T32" fmla="*/ 0 w 1911"/>
                <a:gd name="T33" fmla="*/ 2 h 2186"/>
                <a:gd name="T34" fmla="*/ 0 w 1911"/>
                <a:gd name="T35" fmla="*/ 2 h 2186"/>
                <a:gd name="T36" fmla="*/ 0 w 1911"/>
                <a:gd name="T37" fmla="*/ 2 h 2186"/>
                <a:gd name="T38" fmla="*/ 0 w 1911"/>
                <a:gd name="T39" fmla="*/ 2 h 2186"/>
                <a:gd name="T40" fmla="*/ 0 w 1911"/>
                <a:gd name="T41" fmla="*/ 2 h 2186"/>
                <a:gd name="T42" fmla="*/ 0 w 1911"/>
                <a:gd name="T43" fmla="*/ 2 h 2186"/>
                <a:gd name="T44" fmla="*/ 0 w 1911"/>
                <a:gd name="T45" fmla="*/ 2 h 2186"/>
                <a:gd name="T46" fmla="*/ 0 w 1911"/>
                <a:gd name="T47" fmla="*/ 2 h 2186"/>
                <a:gd name="T48" fmla="*/ 0 w 1911"/>
                <a:gd name="T49" fmla="*/ 2 h 2186"/>
                <a:gd name="T50" fmla="*/ 2 w 1911"/>
                <a:gd name="T51" fmla="*/ 9 h 2186"/>
                <a:gd name="T52" fmla="*/ 2 w 1911"/>
                <a:gd name="T53" fmla="*/ 9 h 2186"/>
                <a:gd name="T54" fmla="*/ 2 w 1911"/>
                <a:gd name="T55" fmla="*/ 9 h 2186"/>
                <a:gd name="T56" fmla="*/ 2 w 1911"/>
                <a:gd name="T57" fmla="*/ 9 h 2186"/>
                <a:gd name="T58" fmla="*/ 2 w 1911"/>
                <a:gd name="T59" fmla="*/ 9 h 2186"/>
                <a:gd name="T60" fmla="*/ 2 w 1911"/>
                <a:gd name="T61" fmla="*/ 9 h 2186"/>
                <a:gd name="T62" fmla="*/ 2 w 1911"/>
                <a:gd name="T63" fmla="*/ 9 h 2186"/>
                <a:gd name="T64" fmla="*/ 3 w 1911"/>
                <a:gd name="T65" fmla="*/ 9 h 2186"/>
                <a:gd name="T66" fmla="*/ 3 w 1911"/>
                <a:gd name="T67" fmla="*/ 9 h 2186"/>
                <a:gd name="T68" fmla="*/ 3 w 1911"/>
                <a:gd name="T69" fmla="*/ 9 h 2186"/>
                <a:gd name="T70" fmla="*/ 3 w 1911"/>
                <a:gd name="T71" fmla="*/ 9 h 2186"/>
                <a:gd name="T72" fmla="*/ 3 w 1911"/>
                <a:gd name="T73" fmla="*/ 9 h 2186"/>
                <a:gd name="T74" fmla="*/ 3 w 1911"/>
                <a:gd name="T75" fmla="*/ 9 h 2186"/>
                <a:gd name="T76" fmla="*/ 7 w 1911"/>
                <a:gd name="T77" fmla="*/ 5 h 2186"/>
                <a:gd name="T78" fmla="*/ 7 w 1911"/>
                <a:gd name="T79" fmla="*/ 5 h 218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911"/>
                <a:gd name="T121" fmla="*/ 0 h 2186"/>
                <a:gd name="T122" fmla="*/ 1911 w 1911"/>
                <a:gd name="T123" fmla="*/ 2186 h 218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911" h="2186">
                  <a:moveTo>
                    <a:pt x="1909" y="1392"/>
                  </a:moveTo>
                  <a:lnTo>
                    <a:pt x="1305" y="17"/>
                  </a:lnTo>
                  <a:lnTo>
                    <a:pt x="1302" y="11"/>
                  </a:lnTo>
                  <a:lnTo>
                    <a:pt x="1298" y="7"/>
                  </a:lnTo>
                  <a:lnTo>
                    <a:pt x="1292" y="3"/>
                  </a:lnTo>
                  <a:lnTo>
                    <a:pt x="1287" y="1"/>
                  </a:lnTo>
                  <a:lnTo>
                    <a:pt x="1280" y="0"/>
                  </a:lnTo>
                  <a:lnTo>
                    <a:pt x="1273" y="0"/>
                  </a:lnTo>
                  <a:lnTo>
                    <a:pt x="1267" y="2"/>
                  </a:lnTo>
                  <a:lnTo>
                    <a:pt x="1261" y="4"/>
                  </a:lnTo>
                  <a:lnTo>
                    <a:pt x="258" y="697"/>
                  </a:lnTo>
                  <a:lnTo>
                    <a:pt x="247" y="702"/>
                  </a:lnTo>
                  <a:lnTo>
                    <a:pt x="235" y="705"/>
                  </a:lnTo>
                  <a:lnTo>
                    <a:pt x="223" y="710"/>
                  </a:lnTo>
                  <a:lnTo>
                    <a:pt x="209" y="714"/>
                  </a:lnTo>
                  <a:lnTo>
                    <a:pt x="195" y="718"/>
                  </a:lnTo>
                  <a:lnTo>
                    <a:pt x="182" y="721"/>
                  </a:lnTo>
                  <a:lnTo>
                    <a:pt x="168" y="725"/>
                  </a:lnTo>
                  <a:lnTo>
                    <a:pt x="155" y="727"/>
                  </a:lnTo>
                  <a:lnTo>
                    <a:pt x="142" y="729"/>
                  </a:lnTo>
                  <a:lnTo>
                    <a:pt x="129" y="730"/>
                  </a:lnTo>
                  <a:lnTo>
                    <a:pt x="117" y="732"/>
                  </a:lnTo>
                  <a:lnTo>
                    <a:pt x="106" y="732"/>
                  </a:lnTo>
                  <a:lnTo>
                    <a:pt x="95" y="732"/>
                  </a:lnTo>
                  <a:lnTo>
                    <a:pt x="86" y="730"/>
                  </a:lnTo>
                  <a:lnTo>
                    <a:pt x="77" y="728"/>
                  </a:lnTo>
                  <a:lnTo>
                    <a:pt x="71" y="725"/>
                  </a:lnTo>
                  <a:lnTo>
                    <a:pt x="71" y="723"/>
                  </a:lnTo>
                  <a:lnTo>
                    <a:pt x="69" y="723"/>
                  </a:lnTo>
                  <a:lnTo>
                    <a:pt x="64" y="711"/>
                  </a:lnTo>
                  <a:lnTo>
                    <a:pt x="60" y="702"/>
                  </a:lnTo>
                  <a:lnTo>
                    <a:pt x="58" y="697"/>
                  </a:lnTo>
                  <a:lnTo>
                    <a:pt x="57" y="695"/>
                  </a:lnTo>
                  <a:lnTo>
                    <a:pt x="54" y="690"/>
                  </a:lnTo>
                  <a:lnTo>
                    <a:pt x="51" y="685"/>
                  </a:lnTo>
                  <a:lnTo>
                    <a:pt x="48" y="682"/>
                  </a:lnTo>
                  <a:lnTo>
                    <a:pt x="43" y="680"/>
                  </a:lnTo>
                  <a:lnTo>
                    <a:pt x="38" y="677"/>
                  </a:lnTo>
                  <a:lnTo>
                    <a:pt x="33" y="676"/>
                  </a:lnTo>
                  <a:lnTo>
                    <a:pt x="28" y="676"/>
                  </a:lnTo>
                  <a:lnTo>
                    <a:pt x="22" y="677"/>
                  </a:lnTo>
                  <a:lnTo>
                    <a:pt x="13" y="682"/>
                  </a:lnTo>
                  <a:lnTo>
                    <a:pt x="6" y="690"/>
                  </a:lnTo>
                  <a:lnTo>
                    <a:pt x="1" y="699"/>
                  </a:lnTo>
                  <a:lnTo>
                    <a:pt x="0" y="710"/>
                  </a:lnTo>
                  <a:lnTo>
                    <a:pt x="3" y="723"/>
                  </a:lnTo>
                  <a:lnTo>
                    <a:pt x="7" y="736"/>
                  </a:lnTo>
                  <a:lnTo>
                    <a:pt x="13" y="748"/>
                  </a:lnTo>
                  <a:lnTo>
                    <a:pt x="20" y="758"/>
                  </a:lnTo>
                  <a:lnTo>
                    <a:pt x="610" y="2103"/>
                  </a:lnTo>
                  <a:lnTo>
                    <a:pt x="618" y="2121"/>
                  </a:lnTo>
                  <a:lnTo>
                    <a:pt x="628" y="2136"/>
                  </a:lnTo>
                  <a:lnTo>
                    <a:pt x="638" y="2149"/>
                  </a:lnTo>
                  <a:lnTo>
                    <a:pt x="649" y="2159"/>
                  </a:lnTo>
                  <a:lnTo>
                    <a:pt x="660" y="2167"/>
                  </a:lnTo>
                  <a:lnTo>
                    <a:pt x="672" y="2173"/>
                  </a:lnTo>
                  <a:lnTo>
                    <a:pt x="682" y="2178"/>
                  </a:lnTo>
                  <a:lnTo>
                    <a:pt x="692" y="2181"/>
                  </a:lnTo>
                  <a:lnTo>
                    <a:pt x="709" y="2185"/>
                  </a:lnTo>
                  <a:lnTo>
                    <a:pt x="725" y="2186"/>
                  </a:lnTo>
                  <a:lnTo>
                    <a:pt x="742" y="2186"/>
                  </a:lnTo>
                  <a:lnTo>
                    <a:pt x="758" y="2183"/>
                  </a:lnTo>
                  <a:lnTo>
                    <a:pt x="774" y="2180"/>
                  </a:lnTo>
                  <a:lnTo>
                    <a:pt x="789" y="2175"/>
                  </a:lnTo>
                  <a:lnTo>
                    <a:pt x="805" y="2170"/>
                  </a:lnTo>
                  <a:lnTo>
                    <a:pt x="819" y="2164"/>
                  </a:lnTo>
                  <a:lnTo>
                    <a:pt x="833" y="2158"/>
                  </a:lnTo>
                  <a:lnTo>
                    <a:pt x="846" y="2151"/>
                  </a:lnTo>
                  <a:lnTo>
                    <a:pt x="857" y="2144"/>
                  </a:lnTo>
                  <a:lnTo>
                    <a:pt x="868" y="2139"/>
                  </a:lnTo>
                  <a:lnTo>
                    <a:pt x="877" y="2133"/>
                  </a:lnTo>
                  <a:lnTo>
                    <a:pt x="884" y="2128"/>
                  </a:lnTo>
                  <a:lnTo>
                    <a:pt x="889" y="2124"/>
                  </a:lnTo>
                  <a:lnTo>
                    <a:pt x="893" y="2121"/>
                  </a:lnTo>
                  <a:lnTo>
                    <a:pt x="1898" y="1428"/>
                  </a:lnTo>
                  <a:lnTo>
                    <a:pt x="1905" y="1421"/>
                  </a:lnTo>
                  <a:lnTo>
                    <a:pt x="1910" y="1411"/>
                  </a:lnTo>
                  <a:lnTo>
                    <a:pt x="1911" y="1401"/>
                  </a:lnTo>
                  <a:lnTo>
                    <a:pt x="1909" y="139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9" name="Freeform 14"/>
            <p:cNvSpPr>
              <a:spLocks/>
            </p:cNvSpPr>
            <p:nvPr/>
          </p:nvSpPr>
          <p:spPr bwMode="auto">
            <a:xfrm>
              <a:off x="4320" y="-192"/>
              <a:ext cx="768" cy="989"/>
            </a:xfrm>
            <a:custGeom>
              <a:avLst/>
              <a:gdLst>
                <a:gd name="T0" fmla="*/ 6 w 1535"/>
                <a:gd name="T1" fmla="*/ 6 h 1978"/>
                <a:gd name="T2" fmla="*/ 3 w 1535"/>
                <a:gd name="T3" fmla="*/ 8 h 1978"/>
                <a:gd name="T4" fmla="*/ 0 w 1535"/>
                <a:gd name="T5" fmla="*/ 3 h 1978"/>
                <a:gd name="T6" fmla="*/ 4 w 1535"/>
                <a:gd name="T7" fmla="*/ 0 h 1978"/>
                <a:gd name="T8" fmla="*/ 6 w 1535"/>
                <a:gd name="T9" fmla="*/ 6 h 19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5"/>
                <a:gd name="T16" fmla="*/ 0 h 1978"/>
                <a:gd name="T17" fmla="*/ 1535 w 1535"/>
                <a:gd name="T18" fmla="*/ 1978 h 19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5" h="1978">
                  <a:moveTo>
                    <a:pt x="1535" y="1319"/>
                  </a:moveTo>
                  <a:lnTo>
                    <a:pt x="579" y="1978"/>
                  </a:lnTo>
                  <a:lnTo>
                    <a:pt x="0" y="659"/>
                  </a:lnTo>
                  <a:lnTo>
                    <a:pt x="957" y="0"/>
                  </a:lnTo>
                  <a:lnTo>
                    <a:pt x="1535" y="131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0" name="Freeform 16"/>
            <p:cNvSpPr>
              <a:spLocks/>
            </p:cNvSpPr>
            <p:nvPr/>
          </p:nvSpPr>
          <p:spPr bwMode="auto">
            <a:xfrm>
              <a:off x="4216" y="151"/>
              <a:ext cx="369" cy="684"/>
            </a:xfrm>
            <a:custGeom>
              <a:avLst/>
              <a:gdLst>
                <a:gd name="T0" fmla="*/ 2 w 740"/>
                <a:gd name="T1" fmla="*/ 6 h 1367"/>
                <a:gd name="T2" fmla="*/ 2 w 740"/>
                <a:gd name="T3" fmla="*/ 6 h 1367"/>
                <a:gd name="T4" fmla="*/ 2 w 740"/>
                <a:gd name="T5" fmla="*/ 6 h 1367"/>
                <a:gd name="T6" fmla="*/ 2 w 740"/>
                <a:gd name="T7" fmla="*/ 6 h 1367"/>
                <a:gd name="T8" fmla="*/ 2 w 740"/>
                <a:gd name="T9" fmla="*/ 6 h 1367"/>
                <a:gd name="T10" fmla="*/ 2 w 740"/>
                <a:gd name="T11" fmla="*/ 6 h 1367"/>
                <a:gd name="T12" fmla="*/ 2 w 740"/>
                <a:gd name="T13" fmla="*/ 6 h 1367"/>
                <a:gd name="T14" fmla="*/ 2 w 740"/>
                <a:gd name="T15" fmla="*/ 6 h 1367"/>
                <a:gd name="T16" fmla="*/ 2 w 740"/>
                <a:gd name="T17" fmla="*/ 6 h 1367"/>
                <a:gd name="T18" fmla="*/ 2 w 740"/>
                <a:gd name="T19" fmla="*/ 6 h 1367"/>
                <a:gd name="T20" fmla="*/ 2 w 740"/>
                <a:gd name="T21" fmla="*/ 5 h 1367"/>
                <a:gd name="T22" fmla="*/ 2 w 740"/>
                <a:gd name="T23" fmla="*/ 5 h 1367"/>
                <a:gd name="T24" fmla="*/ 1 w 740"/>
                <a:gd name="T25" fmla="*/ 5 h 1367"/>
                <a:gd name="T26" fmla="*/ 1 w 740"/>
                <a:gd name="T27" fmla="*/ 5 h 1367"/>
                <a:gd name="T28" fmla="*/ 1 w 740"/>
                <a:gd name="T29" fmla="*/ 4 h 1367"/>
                <a:gd name="T30" fmla="*/ 1 w 740"/>
                <a:gd name="T31" fmla="*/ 4 h 1367"/>
                <a:gd name="T32" fmla="*/ 1 w 740"/>
                <a:gd name="T33" fmla="*/ 4 h 1367"/>
                <a:gd name="T34" fmla="*/ 1 w 740"/>
                <a:gd name="T35" fmla="*/ 3 h 1367"/>
                <a:gd name="T36" fmla="*/ 0 w 740"/>
                <a:gd name="T37" fmla="*/ 3 h 1367"/>
                <a:gd name="T38" fmla="*/ 0 w 740"/>
                <a:gd name="T39" fmla="*/ 2 h 1367"/>
                <a:gd name="T40" fmla="*/ 0 w 740"/>
                <a:gd name="T41" fmla="*/ 2 h 1367"/>
                <a:gd name="T42" fmla="*/ 0 w 740"/>
                <a:gd name="T43" fmla="*/ 2 h 1367"/>
                <a:gd name="T44" fmla="*/ 0 w 740"/>
                <a:gd name="T45" fmla="*/ 1 h 1367"/>
                <a:gd name="T46" fmla="*/ 0 w 740"/>
                <a:gd name="T47" fmla="*/ 1 h 1367"/>
                <a:gd name="T48" fmla="*/ 0 w 740"/>
                <a:gd name="T49" fmla="*/ 1 h 1367"/>
                <a:gd name="T50" fmla="*/ 0 w 740"/>
                <a:gd name="T51" fmla="*/ 1 h 1367"/>
                <a:gd name="T52" fmla="*/ 0 w 740"/>
                <a:gd name="T53" fmla="*/ 1 h 1367"/>
                <a:gd name="T54" fmla="*/ 0 w 740"/>
                <a:gd name="T55" fmla="*/ 1 h 1367"/>
                <a:gd name="T56" fmla="*/ 0 w 740"/>
                <a:gd name="T57" fmla="*/ 1 h 1367"/>
                <a:gd name="T58" fmla="*/ 0 w 740"/>
                <a:gd name="T59" fmla="*/ 1 h 1367"/>
                <a:gd name="T60" fmla="*/ 0 w 740"/>
                <a:gd name="T61" fmla="*/ 1 h 1367"/>
                <a:gd name="T62" fmla="*/ 0 w 740"/>
                <a:gd name="T63" fmla="*/ 1 h 1367"/>
                <a:gd name="T64" fmla="*/ 0 w 740"/>
                <a:gd name="T65" fmla="*/ 0 h 1367"/>
                <a:gd name="T66" fmla="*/ 2 w 740"/>
                <a:gd name="T67" fmla="*/ 6 h 1367"/>
                <a:gd name="T68" fmla="*/ 2 w 740"/>
                <a:gd name="T69" fmla="*/ 6 h 1367"/>
                <a:gd name="T70" fmla="*/ 2 w 740"/>
                <a:gd name="T71" fmla="*/ 6 h 1367"/>
                <a:gd name="T72" fmla="*/ 2 w 740"/>
                <a:gd name="T73" fmla="*/ 6 h 1367"/>
                <a:gd name="T74" fmla="*/ 2 w 740"/>
                <a:gd name="T75" fmla="*/ 6 h 1367"/>
                <a:gd name="T76" fmla="*/ 2 w 740"/>
                <a:gd name="T77" fmla="*/ 6 h 1367"/>
                <a:gd name="T78" fmla="*/ 2 w 740"/>
                <a:gd name="T79" fmla="*/ 6 h 1367"/>
                <a:gd name="T80" fmla="*/ 2 w 740"/>
                <a:gd name="T81" fmla="*/ 6 h 1367"/>
                <a:gd name="T82" fmla="*/ 2 w 740"/>
                <a:gd name="T83" fmla="*/ 6 h 136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0"/>
                <a:gd name="T127" fmla="*/ 0 h 1367"/>
                <a:gd name="T128" fmla="*/ 740 w 740"/>
                <a:gd name="T129" fmla="*/ 1367 h 136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0" h="1367">
                  <a:moveTo>
                    <a:pt x="608" y="1365"/>
                  </a:moveTo>
                  <a:lnTo>
                    <a:pt x="602" y="1362"/>
                  </a:lnTo>
                  <a:lnTo>
                    <a:pt x="596" y="1359"/>
                  </a:lnTo>
                  <a:lnTo>
                    <a:pt x="589" y="1354"/>
                  </a:lnTo>
                  <a:lnTo>
                    <a:pt x="584" y="1350"/>
                  </a:lnTo>
                  <a:lnTo>
                    <a:pt x="578" y="1344"/>
                  </a:lnTo>
                  <a:lnTo>
                    <a:pt x="574" y="1337"/>
                  </a:lnTo>
                  <a:lnTo>
                    <a:pt x="569" y="1329"/>
                  </a:lnTo>
                  <a:lnTo>
                    <a:pt x="566" y="1320"/>
                  </a:lnTo>
                  <a:lnTo>
                    <a:pt x="561" y="1308"/>
                  </a:lnTo>
                  <a:lnTo>
                    <a:pt x="546" y="1277"/>
                  </a:lnTo>
                  <a:lnTo>
                    <a:pt x="526" y="1228"/>
                  </a:lnTo>
                  <a:lnTo>
                    <a:pt x="497" y="1162"/>
                  </a:lnTo>
                  <a:lnTo>
                    <a:pt x="462" y="1084"/>
                  </a:lnTo>
                  <a:lnTo>
                    <a:pt x="423" y="994"/>
                  </a:lnTo>
                  <a:lnTo>
                    <a:pt x="379" y="896"/>
                  </a:lnTo>
                  <a:lnTo>
                    <a:pt x="334" y="792"/>
                  </a:lnTo>
                  <a:lnTo>
                    <a:pt x="287" y="685"/>
                  </a:lnTo>
                  <a:lnTo>
                    <a:pt x="239" y="575"/>
                  </a:lnTo>
                  <a:lnTo>
                    <a:pt x="192" y="468"/>
                  </a:lnTo>
                  <a:lnTo>
                    <a:pt x="147" y="363"/>
                  </a:lnTo>
                  <a:lnTo>
                    <a:pt x="103" y="265"/>
                  </a:lnTo>
                  <a:lnTo>
                    <a:pt x="64" y="175"/>
                  </a:lnTo>
                  <a:lnTo>
                    <a:pt x="29" y="96"/>
                  </a:lnTo>
                  <a:lnTo>
                    <a:pt x="0" y="30"/>
                  </a:lnTo>
                  <a:lnTo>
                    <a:pt x="21" y="30"/>
                  </a:lnTo>
                  <a:lnTo>
                    <a:pt x="43" y="29"/>
                  </a:lnTo>
                  <a:lnTo>
                    <a:pt x="65" y="26"/>
                  </a:lnTo>
                  <a:lnTo>
                    <a:pt x="86" y="22"/>
                  </a:lnTo>
                  <a:lnTo>
                    <a:pt x="106" y="16"/>
                  </a:lnTo>
                  <a:lnTo>
                    <a:pt x="125" y="12"/>
                  </a:lnTo>
                  <a:lnTo>
                    <a:pt x="143" y="6"/>
                  </a:lnTo>
                  <a:lnTo>
                    <a:pt x="158" y="0"/>
                  </a:lnTo>
                  <a:lnTo>
                    <a:pt x="740" y="1327"/>
                  </a:lnTo>
                  <a:lnTo>
                    <a:pt x="726" y="1335"/>
                  </a:lnTo>
                  <a:lnTo>
                    <a:pt x="711" y="1343"/>
                  </a:lnTo>
                  <a:lnTo>
                    <a:pt x="694" y="1351"/>
                  </a:lnTo>
                  <a:lnTo>
                    <a:pt x="676" y="1358"/>
                  </a:lnTo>
                  <a:lnTo>
                    <a:pt x="659" y="1364"/>
                  </a:lnTo>
                  <a:lnTo>
                    <a:pt x="642" y="1367"/>
                  </a:lnTo>
                  <a:lnTo>
                    <a:pt x="625" y="1367"/>
                  </a:lnTo>
                  <a:lnTo>
                    <a:pt x="608" y="136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1" name="Freeform 17"/>
            <p:cNvSpPr>
              <a:spLocks/>
            </p:cNvSpPr>
            <p:nvPr/>
          </p:nvSpPr>
          <p:spPr bwMode="auto">
            <a:xfrm>
              <a:off x="4216" y="151"/>
              <a:ext cx="320" cy="684"/>
            </a:xfrm>
            <a:custGeom>
              <a:avLst/>
              <a:gdLst>
                <a:gd name="T0" fmla="*/ 2 w 641"/>
                <a:gd name="T1" fmla="*/ 6 h 1367"/>
                <a:gd name="T2" fmla="*/ 2 w 641"/>
                <a:gd name="T3" fmla="*/ 5 h 1367"/>
                <a:gd name="T4" fmla="*/ 2 w 641"/>
                <a:gd name="T5" fmla="*/ 5 h 1367"/>
                <a:gd name="T6" fmla="*/ 1 w 641"/>
                <a:gd name="T7" fmla="*/ 4 h 1367"/>
                <a:gd name="T8" fmla="*/ 1 w 641"/>
                <a:gd name="T9" fmla="*/ 3 h 1367"/>
                <a:gd name="T10" fmla="*/ 0 w 641"/>
                <a:gd name="T11" fmla="*/ 2 h 1367"/>
                <a:gd name="T12" fmla="*/ 0 w 641"/>
                <a:gd name="T13" fmla="*/ 2 h 1367"/>
                <a:gd name="T14" fmla="*/ 0 w 641"/>
                <a:gd name="T15" fmla="*/ 1 h 1367"/>
                <a:gd name="T16" fmla="*/ 0 w 641"/>
                <a:gd name="T17" fmla="*/ 1 h 1367"/>
                <a:gd name="T18" fmla="*/ 0 w 641"/>
                <a:gd name="T19" fmla="*/ 1 h 1367"/>
                <a:gd name="T20" fmla="*/ 0 w 641"/>
                <a:gd name="T21" fmla="*/ 1 h 1367"/>
                <a:gd name="T22" fmla="*/ 0 w 641"/>
                <a:gd name="T23" fmla="*/ 1 h 1367"/>
                <a:gd name="T24" fmla="*/ 0 w 641"/>
                <a:gd name="T25" fmla="*/ 0 h 1367"/>
                <a:gd name="T26" fmla="*/ 0 w 641"/>
                <a:gd name="T27" fmla="*/ 1 h 1367"/>
                <a:gd name="T28" fmla="*/ 0 w 641"/>
                <a:gd name="T29" fmla="*/ 1 h 1367"/>
                <a:gd name="T30" fmla="*/ 0 w 641"/>
                <a:gd name="T31" fmla="*/ 1 h 1367"/>
                <a:gd name="T32" fmla="*/ 0 w 641"/>
                <a:gd name="T33" fmla="*/ 1 h 1367"/>
                <a:gd name="T34" fmla="*/ 0 w 641"/>
                <a:gd name="T35" fmla="*/ 1 h 1367"/>
                <a:gd name="T36" fmla="*/ 0 w 641"/>
                <a:gd name="T37" fmla="*/ 2 h 1367"/>
                <a:gd name="T38" fmla="*/ 0 w 641"/>
                <a:gd name="T39" fmla="*/ 3 h 1367"/>
                <a:gd name="T40" fmla="*/ 1 w 641"/>
                <a:gd name="T41" fmla="*/ 4 h 1367"/>
                <a:gd name="T42" fmla="*/ 1 w 641"/>
                <a:gd name="T43" fmla="*/ 4 h 1367"/>
                <a:gd name="T44" fmla="*/ 1 w 641"/>
                <a:gd name="T45" fmla="*/ 5 h 1367"/>
                <a:gd name="T46" fmla="*/ 2 w 641"/>
                <a:gd name="T47" fmla="*/ 5 h 1367"/>
                <a:gd name="T48" fmla="*/ 2 w 641"/>
                <a:gd name="T49" fmla="*/ 6 h 1367"/>
                <a:gd name="T50" fmla="*/ 2 w 641"/>
                <a:gd name="T51" fmla="*/ 6 h 1367"/>
                <a:gd name="T52" fmla="*/ 2 w 641"/>
                <a:gd name="T53" fmla="*/ 6 h 1367"/>
                <a:gd name="T54" fmla="*/ 2 w 641"/>
                <a:gd name="T55" fmla="*/ 6 h 1367"/>
                <a:gd name="T56" fmla="*/ 2 w 641"/>
                <a:gd name="T57" fmla="*/ 6 h 1367"/>
                <a:gd name="T58" fmla="*/ 2 w 641"/>
                <a:gd name="T59" fmla="*/ 6 h 1367"/>
                <a:gd name="T60" fmla="*/ 2 w 641"/>
                <a:gd name="T61" fmla="*/ 6 h 1367"/>
                <a:gd name="T62" fmla="*/ 2 w 641"/>
                <a:gd name="T63" fmla="*/ 6 h 1367"/>
                <a:gd name="T64" fmla="*/ 2 w 641"/>
                <a:gd name="T65" fmla="*/ 6 h 136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41"/>
                <a:gd name="T100" fmla="*/ 0 h 1367"/>
                <a:gd name="T101" fmla="*/ 641 w 641"/>
                <a:gd name="T102" fmla="*/ 1367 h 136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41" h="1367">
                  <a:moveTo>
                    <a:pt x="628" y="1344"/>
                  </a:moveTo>
                  <a:lnTo>
                    <a:pt x="623" y="1332"/>
                  </a:lnTo>
                  <a:lnTo>
                    <a:pt x="610" y="1301"/>
                  </a:lnTo>
                  <a:lnTo>
                    <a:pt x="588" y="1252"/>
                  </a:lnTo>
                  <a:lnTo>
                    <a:pt x="559" y="1186"/>
                  </a:lnTo>
                  <a:lnTo>
                    <a:pt x="524" y="1108"/>
                  </a:lnTo>
                  <a:lnTo>
                    <a:pt x="485" y="1018"/>
                  </a:lnTo>
                  <a:lnTo>
                    <a:pt x="443" y="920"/>
                  </a:lnTo>
                  <a:lnTo>
                    <a:pt x="397" y="816"/>
                  </a:lnTo>
                  <a:lnTo>
                    <a:pt x="349" y="709"/>
                  </a:lnTo>
                  <a:lnTo>
                    <a:pt x="302" y="600"/>
                  </a:lnTo>
                  <a:lnTo>
                    <a:pt x="255" y="492"/>
                  </a:lnTo>
                  <a:lnTo>
                    <a:pt x="209" y="388"/>
                  </a:lnTo>
                  <a:lnTo>
                    <a:pt x="166" y="290"/>
                  </a:lnTo>
                  <a:lnTo>
                    <a:pt x="126" y="200"/>
                  </a:lnTo>
                  <a:lnTo>
                    <a:pt x="91" y="120"/>
                  </a:lnTo>
                  <a:lnTo>
                    <a:pt x="63" y="54"/>
                  </a:lnTo>
                  <a:lnTo>
                    <a:pt x="76" y="54"/>
                  </a:lnTo>
                  <a:lnTo>
                    <a:pt x="90" y="54"/>
                  </a:lnTo>
                  <a:lnTo>
                    <a:pt x="105" y="53"/>
                  </a:lnTo>
                  <a:lnTo>
                    <a:pt x="119" y="51"/>
                  </a:lnTo>
                  <a:lnTo>
                    <a:pt x="134" y="49"/>
                  </a:lnTo>
                  <a:lnTo>
                    <a:pt x="148" y="46"/>
                  </a:lnTo>
                  <a:lnTo>
                    <a:pt x="162" y="43"/>
                  </a:lnTo>
                  <a:lnTo>
                    <a:pt x="174" y="40"/>
                  </a:lnTo>
                  <a:lnTo>
                    <a:pt x="158" y="0"/>
                  </a:lnTo>
                  <a:lnTo>
                    <a:pt x="143" y="6"/>
                  </a:lnTo>
                  <a:lnTo>
                    <a:pt x="125" y="12"/>
                  </a:lnTo>
                  <a:lnTo>
                    <a:pt x="106" y="16"/>
                  </a:lnTo>
                  <a:lnTo>
                    <a:pt x="86" y="22"/>
                  </a:lnTo>
                  <a:lnTo>
                    <a:pt x="65" y="26"/>
                  </a:lnTo>
                  <a:lnTo>
                    <a:pt x="43" y="29"/>
                  </a:lnTo>
                  <a:lnTo>
                    <a:pt x="21" y="30"/>
                  </a:lnTo>
                  <a:lnTo>
                    <a:pt x="0" y="30"/>
                  </a:lnTo>
                  <a:lnTo>
                    <a:pt x="29" y="96"/>
                  </a:lnTo>
                  <a:lnTo>
                    <a:pt x="64" y="175"/>
                  </a:lnTo>
                  <a:lnTo>
                    <a:pt x="103" y="265"/>
                  </a:lnTo>
                  <a:lnTo>
                    <a:pt x="147" y="363"/>
                  </a:lnTo>
                  <a:lnTo>
                    <a:pt x="192" y="468"/>
                  </a:lnTo>
                  <a:lnTo>
                    <a:pt x="239" y="575"/>
                  </a:lnTo>
                  <a:lnTo>
                    <a:pt x="287" y="685"/>
                  </a:lnTo>
                  <a:lnTo>
                    <a:pt x="334" y="792"/>
                  </a:lnTo>
                  <a:lnTo>
                    <a:pt x="379" y="896"/>
                  </a:lnTo>
                  <a:lnTo>
                    <a:pt x="423" y="994"/>
                  </a:lnTo>
                  <a:lnTo>
                    <a:pt x="462" y="1084"/>
                  </a:lnTo>
                  <a:lnTo>
                    <a:pt x="497" y="1162"/>
                  </a:lnTo>
                  <a:lnTo>
                    <a:pt x="526" y="1228"/>
                  </a:lnTo>
                  <a:lnTo>
                    <a:pt x="546" y="1277"/>
                  </a:lnTo>
                  <a:lnTo>
                    <a:pt x="561" y="1308"/>
                  </a:lnTo>
                  <a:lnTo>
                    <a:pt x="566" y="1320"/>
                  </a:lnTo>
                  <a:lnTo>
                    <a:pt x="569" y="1329"/>
                  </a:lnTo>
                  <a:lnTo>
                    <a:pt x="574" y="1337"/>
                  </a:lnTo>
                  <a:lnTo>
                    <a:pt x="578" y="1344"/>
                  </a:lnTo>
                  <a:lnTo>
                    <a:pt x="584" y="1350"/>
                  </a:lnTo>
                  <a:lnTo>
                    <a:pt x="589" y="1354"/>
                  </a:lnTo>
                  <a:lnTo>
                    <a:pt x="596" y="1359"/>
                  </a:lnTo>
                  <a:lnTo>
                    <a:pt x="602" y="1362"/>
                  </a:lnTo>
                  <a:lnTo>
                    <a:pt x="608" y="1365"/>
                  </a:lnTo>
                  <a:lnTo>
                    <a:pt x="617" y="1366"/>
                  </a:lnTo>
                  <a:lnTo>
                    <a:pt x="625" y="1367"/>
                  </a:lnTo>
                  <a:lnTo>
                    <a:pt x="633" y="1367"/>
                  </a:lnTo>
                  <a:lnTo>
                    <a:pt x="641" y="1367"/>
                  </a:lnTo>
                  <a:lnTo>
                    <a:pt x="637" y="1361"/>
                  </a:lnTo>
                  <a:lnTo>
                    <a:pt x="634" y="1355"/>
                  </a:lnTo>
                  <a:lnTo>
                    <a:pt x="630" y="1350"/>
                  </a:lnTo>
                  <a:lnTo>
                    <a:pt x="628" y="13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2" name="Freeform 18"/>
            <p:cNvSpPr>
              <a:spLocks/>
            </p:cNvSpPr>
            <p:nvPr/>
          </p:nvSpPr>
          <p:spPr bwMode="auto">
            <a:xfrm>
              <a:off x="4167" y="-214"/>
              <a:ext cx="280" cy="353"/>
            </a:xfrm>
            <a:custGeom>
              <a:avLst/>
              <a:gdLst>
                <a:gd name="T0" fmla="*/ 0 w 561"/>
                <a:gd name="T1" fmla="*/ 3 h 705"/>
                <a:gd name="T2" fmla="*/ 2 w 561"/>
                <a:gd name="T3" fmla="*/ 1 h 705"/>
                <a:gd name="T4" fmla="*/ 2 w 561"/>
                <a:gd name="T5" fmla="*/ 1 h 705"/>
                <a:gd name="T6" fmla="*/ 2 w 561"/>
                <a:gd name="T7" fmla="*/ 1 h 705"/>
                <a:gd name="T8" fmla="*/ 2 w 561"/>
                <a:gd name="T9" fmla="*/ 1 h 705"/>
                <a:gd name="T10" fmla="*/ 2 w 561"/>
                <a:gd name="T11" fmla="*/ 1 h 705"/>
                <a:gd name="T12" fmla="*/ 2 w 561"/>
                <a:gd name="T13" fmla="*/ 1 h 705"/>
                <a:gd name="T14" fmla="*/ 2 w 561"/>
                <a:gd name="T15" fmla="*/ 1 h 705"/>
                <a:gd name="T16" fmla="*/ 2 w 561"/>
                <a:gd name="T17" fmla="*/ 1 h 705"/>
                <a:gd name="T18" fmla="*/ 2 w 561"/>
                <a:gd name="T19" fmla="*/ 0 h 705"/>
                <a:gd name="T20" fmla="*/ 2 w 561"/>
                <a:gd name="T21" fmla="*/ 0 h 705"/>
                <a:gd name="T22" fmla="*/ 2 w 561"/>
                <a:gd name="T23" fmla="*/ 1 h 705"/>
                <a:gd name="T24" fmla="*/ 2 w 561"/>
                <a:gd name="T25" fmla="*/ 1 h 705"/>
                <a:gd name="T26" fmla="*/ 2 w 561"/>
                <a:gd name="T27" fmla="*/ 1 h 705"/>
                <a:gd name="T28" fmla="*/ 1 w 561"/>
                <a:gd name="T29" fmla="*/ 1 h 705"/>
                <a:gd name="T30" fmla="*/ 1 w 561"/>
                <a:gd name="T31" fmla="*/ 1 h 705"/>
                <a:gd name="T32" fmla="*/ 0 w 561"/>
                <a:gd name="T33" fmla="*/ 3 h 705"/>
                <a:gd name="T34" fmla="*/ 0 w 561"/>
                <a:gd name="T35" fmla="*/ 3 h 705"/>
                <a:gd name="T36" fmla="*/ 0 w 561"/>
                <a:gd name="T37" fmla="*/ 3 h 705"/>
                <a:gd name="T38" fmla="*/ 0 w 561"/>
                <a:gd name="T39" fmla="*/ 3 h 705"/>
                <a:gd name="T40" fmla="*/ 0 w 561"/>
                <a:gd name="T41" fmla="*/ 3 h 705"/>
                <a:gd name="T42" fmla="*/ 0 w 561"/>
                <a:gd name="T43" fmla="*/ 3 h 705"/>
                <a:gd name="T44" fmla="*/ 0 w 561"/>
                <a:gd name="T45" fmla="*/ 3 h 705"/>
                <a:gd name="T46" fmla="*/ 0 w 561"/>
                <a:gd name="T47" fmla="*/ 3 h 705"/>
                <a:gd name="T48" fmla="*/ 0 w 561"/>
                <a:gd name="T49" fmla="*/ 3 h 705"/>
                <a:gd name="T50" fmla="*/ 0 w 561"/>
                <a:gd name="T51" fmla="*/ 3 h 705"/>
                <a:gd name="T52" fmla="*/ 0 w 561"/>
                <a:gd name="T53" fmla="*/ 3 h 705"/>
                <a:gd name="T54" fmla="*/ 0 w 561"/>
                <a:gd name="T55" fmla="*/ 3 h 705"/>
                <a:gd name="T56" fmla="*/ 0 w 561"/>
                <a:gd name="T57" fmla="*/ 3 h 705"/>
                <a:gd name="T58" fmla="*/ 0 w 561"/>
                <a:gd name="T59" fmla="*/ 3 h 705"/>
                <a:gd name="T60" fmla="*/ 0 w 561"/>
                <a:gd name="T61" fmla="*/ 3 h 70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61"/>
                <a:gd name="T94" fmla="*/ 0 h 705"/>
                <a:gd name="T95" fmla="*/ 561 w 561"/>
                <a:gd name="T96" fmla="*/ 705 h 70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61" h="705">
                  <a:moveTo>
                    <a:pt x="52" y="694"/>
                  </a:moveTo>
                  <a:lnTo>
                    <a:pt x="556" y="48"/>
                  </a:lnTo>
                  <a:lnTo>
                    <a:pt x="561" y="38"/>
                  </a:lnTo>
                  <a:lnTo>
                    <a:pt x="561" y="26"/>
                  </a:lnTo>
                  <a:lnTo>
                    <a:pt x="558" y="16"/>
                  </a:lnTo>
                  <a:lnTo>
                    <a:pt x="550" y="7"/>
                  </a:lnTo>
                  <a:lnTo>
                    <a:pt x="545" y="3"/>
                  </a:lnTo>
                  <a:lnTo>
                    <a:pt x="539" y="1"/>
                  </a:lnTo>
                  <a:lnTo>
                    <a:pt x="534" y="0"/>
                  </a:lnTo>
                  <a:lnTo>
                    <a:pt x="528" y="0"/>
                  </a:lnTo>
                  <a:lnTo>
                    <a:pt x="522" y="2"/>
                  </a:lnTo>
                  <a:lnTo>
                    <a:pt x="518" y="3"/>
                  </a:lnTo>
                  <a:lnTo>
                    <a:pt x="513" y="7"/>
                  </a:lnTo>
                  <a:lnTo>
                    <a:pt x="508" y="11"/>
                  </a:lnTo>
                  <a:lnTo>
                    <a:pt x="6" y="658"/>
                  </a:lnTo>
                  <a:lnTo>
                    <a:pt x="0" y="668"/>
                  </a:lnTo>
                  <a:lnTo>
                    <a:pt x="0" y="680"/>
                  </a:lnTo>
                  <a:lnTo>
                    <a:pt x="3" y="690"/>
                  </a:lnTo>
                  <a:lnTo>
                    <a:pt x="11" y="699"/>
                  </a:lnTo>
                  <a:lnTo>
                    <a:pt x="15" y="703"/>
                  </a:lnTo>
                  <a:lnTo>
                    <a:pt x="21" y="704"/>
                  </a:lnTo>
                  <a:lnTo>
                    <a:pt x="27" y="705"/>
                  </a:lnTo>
                  <a:lnTo>
                    <a:pt x="33" y="705"/>
                  </a:lnTo>
                  <a:lnTo>
                    <a:pt x="38" y="704"/>
                  </a:lnTo>
                  <a:lnTo>
                    <a:pt x="43" y="702"/>
                  </a:lnTo>
                  <a:lnTo>
                    <a:pt x="48" y="698"/>
                  </a:lnTo>
                  <a:lnTo>
                    <a:pt x="52" y="69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79615" name="Picture 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1905000"/>
            <a:ext cx="121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12"/>
          <p:cNvGrpSpPr>
            <a:grpSpLocks/>
          </p:cNvGrpSpPr>
          <p:nvPr/>
        </p:nvGrpSpPr>
        <p:grpSpPr bwMode="auto">
          <a:xfrm>
            <a:off x="7813675" y="2890838"/>
            <a:ext cx="1177925" cy="1147762"/>
            <a:chOff x="4683" y="1846"/>
            <a:chExt cx="742" cy="723"/>
          </a:xfrm>
        </p:grpSpPr>
        <p:sp>
          <p:nvSpPr>
            <p:cNvPr id="15370" name="Freeform 41"/>
            <p:cNvSpPr>
              <a:spLocks/>
            </p:cNvSpPr>
            <p:nvPr/>
          </p:nvSpPr>
          <p:spPr bwMode="auto">
            <a:xfrm>
              <a:off x="4683" y="2084"/>
              <a:ext cx="742" cy="485"/>
            </a:xfrm>
            <a:custGeom>
              <a:avLst/>
              <a:gdLst>
                <a:gd name="T0" fmla="*/ 1 w 1485"/>
                <a:gd name="T1" fmla="*/ 3 h 970"/>
                <a:gd name="T2" fmla="*/ 0 w 1485"/>
                <a:gd name="T3" fmla="*/ 4 h 970"/>
                <a:gd name="T4" fmla="*/ 0 w 1485"/>
                <a:gd name="T5" fmla="*/ 4 h 970"/>
                <a:gd name="T6" fmla="*/ 1 w 1485"/>
                <a:gd name="T7" fmla="*/ 4 h 970"/>
                <a:gd name="T8" fmla="*/ 4 w 1485"/>
                <a:gd name="T9" fmla="*/ 4 h 970"/>
                <a:gd name="T10" fmla="*/ 4 w 1485"/>
                <a:gd name="T11" fmla="*/ 4 h 970"/>
                <a:gd name="T12" fmla="*/ 5 w 1485"/>
                <a:gd name="T13" fmla="*/ 3 h 970"/>
                <a:gd name="T14" fmla="*/ 4 w 1485"/>
                <a:gd name="T15" fmla="*/ 3 h 970"/>
                <a:gd name="T16" fmla="*/ 4 w 1485"/>
                <a:gd name="T17" fmla="*/ 2 h 970"/>
                <a:gd name="T18" fmla="*/ 4 w 1485"/>
                <a:gd name="T19" fmla="*/ 2 h 970"/>
                <a:gd name="T20" fmla="*/ 4 w 1485"/>
                <a:gd name="T21" fmla="*/ 2 h 970"/>
                <a:gd name="T22" fmla="*/ 4 w 1485"/>
                <a:gd name="T23" fmla="*/ 1 h 970"/>
                <a:gd name="T24" fmla="*/ 4 w 1485"/>
                <a:gd name="T25" fmla="*/ 1 h 970"/>
                <a:gd name="T26" fmla="*/ 4 w 1485"/>
                <a:gd name="T27" fmla="*/ 0 h 970"/>
                <a:gd name="T28" fmla="*/ 1 w 1485"/>
                <a:gd name="T29" fmla="*/ 0 h 970"/>
                <a:gd name="T30" fmla="*/ 0 w 1485"/>
                <a:gd name="T31" fmla="*/ 1 h 970"/>
                <a:gd name="T32" fmla="*/ 0 w 1485"/>
                <a:gd name="T33" fmla="*/ 1 h 970"/>
                <a:gd name="T34" fmla="*/ 0 w 1485"/>
                <a:gd name="T35" fmla="*/ 2 h 970"/>
                <a:gd name="T36" fmla="*/ 1 w 1485"/>
                <a:gd name="T37" fmla="*/ 2 h 970"/>
                <a:gd name="T38" fmla="*/ 0 w 1485"/>
                <a:gd name="T39" fmla="*/ 2 h 970"/>
                <a:gd name="T40" fmla="*/ 1 w 1485"/>
                <a:gd name="T41" fmla="*/ 3 h 97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485"/>
                <a:gd name="T64" fmla="*/ 0 h 970"/>
                <a:gd name="T65" fmla="*/ 1485 w 1485"/>
                <a:gd name="T66" fmla="*/ 970 h 97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485" h="970">
                  <a:moveTo>
                    <a:pt x="275" y="741"/>
                  </a:moveTo>
                  <a:lnTo>
                    <a:pt x="0" y="784"/>
                  </a:lnTo>
                  <a:lnTo>
                    <a:pt x="247" y="917"/>
                  </a:lnTo>
                  <a:lnTo>
                    <a:pt x="293" y="970"/>
                  </a:lnTo>
                  <a:lnTo>
                    <a:pt x="1144" y="963"/>
                  </a:lnTo>
                  <a:lnTo>
                    <a:pt x="1183" y="916"/>
                  </a:lnTo>
                  <a:lnTo>
                    <a:pt x="1485" y="764"/>
                  </a:lnTo>
                  <a:lnTo>
                    <a:pt x="1221" y="712"/>
                  </a:lnTo>
                  <a:lnTo>
                    <a:pt x="1253" y="454"/>
                  </a:lnTo>
                  <a:lnTo>
                    <a:pt x="1211" y="391"/>
                  </a:lnTo>
                  <a:lnTo>
                    <a:pt x="1251" y="311"/>
                  </a:lnTo>
                  <a:lnTo>
                    <a:pt x="1277" y="105"/>
                  </a:lnTo>
                  <a:lnTo>
                    <a:pt x="1235" y="31"/>
                  </a:lnTo>
                  <a:lnTo>
                    <a:pt x="1088" y="0"/>
                  </a:lnTo>
                  <a:lnTo>
                    <a:pt x="405" y="0"/>
                  </a:lnTo>
                  <a:lnTo>
                    <a:pt x="211" y="62"/>
                  </a:lnTo>
                  <a:lnTo>
                    <a:pt x="175" y="138"/>
                  </a:lnTo>
                  <a:lnTo>
                    <a:pt x="205" y="364"/>
                  </a:lnTo>
                  <a:lnTo>
                    <a:pt x="266" y="423"/>
                  </a:lnTo>
                  <a:lnTo>
                    <a:pt x="220" y="485"/>
                  </a:lnTo>
                  <a:lnTo>
                    <a:pt x="275" y="7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1" name="Freeform 42"/>
            <p:cNvSpPr>
              <a:spLocks/>
            </p:cNvSpPr>
            <p:nvPr/>
          </p:nvSpPr>
          <p:spPr bwMode="auto">
            <a:xfrm>
              <a:off x="4793" y="2101"/>
              <a:ext cx="509" cy="284"/>
            </a:xfrm>
            <a:custGeom>
              <a:avLst/>
              <a:gdLst>
                <a:gd name="T0" fmla="*/ 1 w 1017"/>
                <a:gd name="T1" fmla="*/ 1 h 568"/>
                <a:gd name="T2" fmla="*/ 1 w 1017"/>
                <a:gd name="T3" fmla="*/ 1 h 568"/>
                <a:gd name="T4" fmla="*/ 0 w 1017"/>
                <a:gd name="T5" fmla="*/ 1 h 568"/>
                <a:gd name="T6" fmla="*/ 1 w 1017"/>
                <a:gd name="T7" fmla="*/ 1 h 568"/>
                <a:gd name="T8" fmla="*/ 1 w 1017"/>
                <a:gd name="T9" fmla="*/ 1 h 568"/>
                <a:gd name="T10" fmla="*/ 1 w 1017"/>
                <a:gd name="T11" fmla="*/ 1 h 568"/>
                <a:gd name="T12" fmla="*/ 1 w 1017"/>
                <a:gd name="T13" fmla="*/ 2 h 568"/>
                <a:gd name="T14" fmla="*/ 2 w 1017"/>
                <a:gd name="T15" fmla="*/ 2 h 568"/>
                <a:gd name="T16" fmla="*/ 2 w 1017"/>
                <a:gd name="T17" fmla="*/ 1 h 568"/>
                <a:gd name="T18" fmla="*/ 2 w 1017"/>
                <a:gd name="T19" fmla="*/ 1 h 568"/>
                <a:gd name="T20" fmla="*/ 3 w 1017"/>
                <a:gd name="T21" fmla="*/ 1 h 568"/>
                <a:gd name="T22" fmla="*/ 3 w 1017"/>
                <a:gd name="T23" fmla="*/ 2 h 568"/>
                <a:gd name="T24" fmla="*/ 3 w 1017"/>
                <a:gd name="T25" fmla="*/ 2 h 568"/>
                <a:gd name="T26" fmla="*/ 4 w 1017"/>
                <a:gd name="T27" fmla="*/ 1 h 568"/>
                <a:gd name="T28" fmla="*/ 4 w 1017"/>
                <a:gd name="T29" fmla="*/ 1 h 568"/>
                <a:gd name="T30" fmla="*/ 4 w 1017"/>
                <a:gd name="T31" fmla="*/ 1 h 568"/>
                <a:gd name="T32" fmla="*/ 4 w 1017"/>
                <a:gd name="T33" fmla="*/ 1 h 568"/>
                <a:gd name="T34" fmla="*/ 4 w 1017"/>
                <a:gd name="T35" fmla="*/ 1 h 568"/>
                <a:gd name="T36" fmla="*/ 4 w 1017"/>
                <a:gd name="T37" fmla="*/ 1 h 568"/>
                <a:gd name="T38" fmla="*/ 4 w 1017"/>
                <a:gd name="T39" fmla="*/ 1 h 568"/>
                <a:gd name="T40" fmla="*/ 4 w 1017"/>
                <a:gd name="T41" fmla="*/ 0 h 568"/>
                <a:gd name="T42" fmla="*/ 1 w 1017"/>
                <a:gd name="T43" fmla="*/ 1 h 5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17"/>
                <a:gd name="T67" fmla="*/ 0 h 568"/>
                <a:gd name="T68" fmla="*/ 1017 w 1017"/>
                <a:gd name="T69" fmla="*/ 568 h 5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17" h="568">
                  <a:moveTo>
                    <a:pt x="176" y="11"/>
                  </a:moveTo>
                  <a:lnTo>
                    <a:pt x="27" y="62"/>
                  </a:lnTo>
                  <a:lnTo>
                    <a:pt x="0" y="113"/>
                  </a:lnTo>
                  <a:lnTo>
                    <a:pt x="27" y="317"/>
                  </a:lnTo>
                  <a:lnTo>
                    <a:pt x="105" y="375"/>
                  </a:lnTo>
                  <a:lnTo>
                    <a:pt x="62" y="462"/>
                  </a:lnTo>
                  <a:lnTo>
                    <a:pt x="184" y="568"/>
                  </a:lnTo>
                  <a:lnTo>
                    <a:pt x="334" y="554"/>
                  </a:lnTo>
                  <a:lnTo>
                    <a:pt x="461" y="501"/>
                  </a:lnTo>
                  <a:lnTo>
                    <a:pt x="508" y="427"/>
                  </a:lnTo>
                  <a:lnTo>
                    <a:pt x="570" y="423"/>
                  </a:lnTo>
                  <a:lnTo>
                    <a:pt x="630" y="553"/>
                  </a:lnTo>
                  <a:lnTo>
                    <a:pt x="759" y="520"/>
                  </a:lnTo>
                  <a:lnTo>
                    <a:pt x="779" y="419"/>
                  </a:lnTo>
                  <a:lnTo>
                    <a:pt x="893" y="486"/>
                  </a:lnTo>
                  <a:lnTo>
                    <a:pt x="974" y="442"/>
                  </a:lnTo>
                  <a:lnTo>
                    <a:pt x="949" y="352"/>
                  </a:lnTo>
                  <a:lnTo>
                    <a:pt x="978" y="270"/>
                  </a:lnTo>
                  <a:lnTo>
                    <a:pt x="1017" y="86"/>
                  </a:lnTo>
                  <a:lnTo>
                    <a:pt x="974" y="34"/>
                  </a:lnTo>
                  <a:lnTo>
                    <a:pt x="834" y="0"/>
                  </a:lnTo>
                  <a:lnTo>
                    <a:pt x="176" y="11"/>
                  </a:lnTo>
                  <a:close/>
                </a:path>
              </a:pathLst>
            </a:custGeom>
            <a:solidFill>
              <a:srgbClr val="DB54F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2" name="Freeform 43"/>
            <p:cNvSpPr>
              <a:spLocks/>
            </p:cNvSpPr>
            <p:nvPr/>
          </p:nvSpPr>
          <p:spPr bwMode="auto">
            <a:xfrm>
              <a:off x="4844" y="2117"/>
              <a:ext cx="426" cy="57"/>
            </a:xfrm>
            <a:custGeom>
              <a:avLst/>
              <a:gdLst>
                <a:gd name="T0" fmla="*/ 0 w 854"/>
                <a:gd name="T1" fmla="*/ 0 h 114"/>
                <a:gd name="T2" fmla="*/ 3 w 854"/>
                <a:gd name="T3" fmla="*/ 1 h 114"/>
                <a:gd name="T4" fmla="*/ 3 w 854"/>
                <a:gd name="T5" fmla="*/ 1 h 114"/>
                <a:gd name="T6" fmla="*/ 1 w 854"/>
                <a:gd name="T7" fmla="*/ 1 h 114"/>
                <a:gd name="T8" fmla="*/ 0 w 854"/>
                <a:gd name="T9" fmla="*/ 1 h 114"/>
                <a:gd name="T10" fmla="*/ 0 w 854"/>
                <a:gd name="T11" fmla="*/ 1 h 114"/>
                <a:gd name="T12" fmla="*/ 0 w 854"/>
                <a:gd name="T13" fmla="*/ 0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54"/>
                <a:gd name="T22" fmla="*/ 0 h 114"/>
                <a:gd name="T23" fmla="*/ 854 w 854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54" h="114">
                  <a:moveTo>
                    <a:pt x="87" y="0"/>
                  </a:moveTo>
                  <a:lnTo>
                    <a:pt x="799" y="8"/>
                  </a:lnTo>
                  <a:lnTo>
                    <a:pt x="854" y="36"/>
                  </a:lnTo>
                  <a:lnTo>
                    <a:pt x="454" y="114"/>
                  </a:lnTo>
                  <a:lnTo>
                    <a:pt x="118" y="82"/>
                  </a:lnTo>
                  <a:lnTo>
                    <a:pt x="0" y="36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EA87F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3" name="Freeform 44"/>
            <p:cNvSpPr>
              <a:spLocks/>
            </p:cNvSpPr>
            <p:nvPr/>
          </p:nvSpPr>
          <p:spPr bwMode="auto">
            <a:xfrm>
              <a:off x="4814" y="2162"/>
              <a:ext cx="160" cy="90"/>
            </a:xfrm>
            <a:custGeom>
              <a:avLst/>
              <a:gdLst>
                <a:gd name="T0" fmla="*/ 0 w 320"/>
                <a:gd name="T1" fmla="*/ 0 h 181"/>
                <a:gd name="T2" fmla="*/ 1 w 320"/>
                <a:gd name="T3" fmla="*/ 0 h 181"/>
                <a:gd name="T4" fmla="*/ 1 w 320"/>
                <a:gd name="T5" fmla="*/ 0 h 181"/>
                <a:gd name="T6" fmla="*/ 1 w 320"/>
                <a:gd name="T7" fmla="*/ 0 h 181"/>
                <a:gd name="T8" fmla="*/ 1 w 320"/>
                <a:gd name="T9" fmla="*/ 0 h 181"/>
                <a:gd name="T10" fmla="*/ 1 w 320"/>
                <a:gd name="T11" fmla="*/ 0 h 181"/>
                <a:gd name="T12" fmla="*/ 0 w 320"/>
                <a:gd name="T13" fmla="*/ 0 h 1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0"/>
                <a:gd name="T22" fmla="*/ 0 h 181"/>
                <a:gd name="T23" fmla="*/ 320 w 320"/>
                <a:gd name="T24" fmla="*/ 181 h 1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0" h="181">
                  <a:moveTo>
                    <a:pt x="0" y="0"/>
                  </a:moveTo>
                  <a:lnTo>
                    <a:pt x="180" y="35"/>
                  </a:lnTo>
                  <a:lnTo>
                    <a:pt x="320" y="35"/>
                  </a:lnTo>
                  <a:lnTo>
                    <a:pt x="148" y="90"/>
                  </a:lnTo>
                  <a:lnTo>
                    <a:pt x="94" y="181"/>
                  </a:lnTo>
                  <a:lnTo>
                    <a:pt x="23" y="1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87F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4" name="Freeform 45"/>
            <p:cNvSpPr>
              <a:spLocks/>
            </p:cNvSpPr>
            <p:nvPr/>
          </p:nvSpPr>
          <p:spPr bwMode="auto">
            <a:xfrm>
              <a:off x="5088" y="2145"/>
              <a:ext cx="214" cy="160"/>
            </a:xfrm>
            <a:custGeom>
              <a:avLst/>
              <a:gdLst>
                <a:gd name="T0" fmla="*/ 2 w 426"/>
                <a:gd name="T1" fmla="*/ 0 h 320"/>
                <a:gd name="T2" fmla="*/ 2 w 426"/>
                <a:gd name="T3" fmla="*/ 1 h 320"/>
                <a:gd name="T4" fmla="*/ 2 w 426"/>
                <a:gd name="T5" fmla="*/ 1 h 320"/>
                <a:gd name="T6" fmla="*/ 1 w 426"/>
                <a:gd name="T7" fmla="*/ 1 h 320"/>
                <a:gd name="T8" fmla="*/ 1 w 426"/>
                <a:gd name="T9" fmla="*/ 1 h 320"/>
                <a:gd name="T10" fmla="*/ 0 w 426"/>
                <a:gd name="T11" fmla="*/ 1 h 320"/>
                <a:gd name="T12" fmla="*/ 1 w 426"/>
                <a:gd name="T13" fmla="*/ 1 h 320"/>
                <a:gd name="T14" fmla="*/ 2 w 426"/>
                <a:gd name="T15" fmla="*/ 0 h 3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6"/>
                <a:gd name="T25" fmla="*/ 0 h 320"/>
                <a:gd name="T26" fmla="*/ 426 w 426"/>
                <a:gd name="T27" fmla="*/ 320 h 3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6" h="320">
                  <a:moveTo>
                    <a:pt x="426" y="0"/>
                  </a:moveTo>
                  <a:lnTo>
                    <a:pt x="403" y="141"/>
                  </a:lnTo>
                  <a:lnTo>
                    <a:pt x="333" y="320"/>
                  </a:lnTo>
                  <a:lnTo>
                    <a:pt x="185" y="235"/>
                  </a:lnTo>
                  <a:lnTo>
                    <a:pt x="216" y="165"/>
                  </a:lnTo>
                  <a:lnTo>
                    <a:pt x="0" y="141"/>
                  </a:lnTo>
                  <a:lnTo>
                    <a:pt x="227" y="66"/>
                  </a:lnTo>
                  <a:lnTo>
                    <a:pt x="426" y="0"/>
                  </a:lnTo>
                  <a:close/>
                </a:path>
              </a:pathLst>
            </a:custGeom>
            <a:solidFill>
              <a:srgbClr val="BF33F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5" name="Freeform 46"/>
            <p:cNvSpPr>
              <a:spLocks/>
            </p:cNvSpPr>
            <p:nvPr/>
          </p:nvSpPr>
          <p:spPr bwMode="auto">
            <a:xfrm>
              <a:off x="4830" y="2340"/>
              <a:ext cx="409" cy="138"/>
            </a:xfrm>
            <a:custGeom>
              <a:avLst/>
              <a:gdLst>
                <a:gd name="T0" fmla="*/ 3 w 819"/>
                <a:gd name="T1" fmla="*/ 1 h 275"/>
                <a:gd name="T2" fmla="*/ 2 w 819"/>
                <a:gd name="T3" fmla="*/ 1 h 275"/>
                <a:gd name="T4" fmla="*/ 0 w 819"/>
                <a:gd name="T5" fmla="*/ 2 h 275"/>
                <a:gd name="T6" fmla="*/ 0 w 819"/>
                <a:gd name="T7" fmla="*/ 1 h 275"/>
                <a:gd name="T8" fmla="*/ 0 w 819"/>
                <a:gd name="T9" fmla="*/ 1 h 275"/>
                <a:gd name="T10" fmla="*/ 1 w 819"/>
                <a:gd name="T11" fmla="*/ 1 h 275"/>
                <a:gd name="T12" fmla="*/ 1 w 819"/>
                <a:gd name="T13" fmla="*/ 1 h 275"/>
                <a:gd name="T14" fmla="*/ 1 w 819"/>
                <a:gd name="T15" fmla="*/ 0 h 275"/>
                <a:gd name="T16" fmla="*/ 2 w 819"/>
                <a:gd name="T17" fmla="*/ 1 h 275"/>
                <a:gd name="T18" fmla="*/ 2 w 819"/>
                <a:gd name="T19" fmla="*/ 1 h 275"/>
                <a:gd name="T20" fmla="*/ 2 w 819"/>
                <a:gd name="T21" fmla="*/ 1 h 275"/>
                <a:gd name="T22" fmla="*/ 3 w 819"/>
                <a:gd name="T23" fmla="*/ 1 h 2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19"/>
                <a:gd name="T37" fmla="*/ 0 h 275"/>
                <a:gd name="T38" fmla="*/ 819 w 819"/>
                <a:gd name="T39" fmla="*/ 275 h 2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19" h="275">
                  <a:moveTo>
                    <a:pt x="819" y="50"/>
                  </a:moveTo>
                  <a:lnTo>
                    <a:pt x="654" y="246"/>
                  </a:lnTo>
                  <a:lnTo>
                    <a:pt x="47" y="275"/>
                  </a:lnTo>
                  <a:lnTo>
                    <a:pt x="0" y="47"/>
                  </a:lnTo>
                  <a:lnTo>
                    <a:pt x="94" y="125"/>
                  </a:lnTo>
                  <a:lnTo>
                    <a:pt x="270" y="121"/>
                  </a:lnTo>
                  <a:lnTo>
                    <a:pt x="406" y="65"/>
                  </a:lnTo>
                  <a:lnTo>
                    <a:pt x="465" y="0"/>
                  </a:lnTo>
                  <a:lnTo>
                    <a:pt x="528" y="125"/>
                  </a:lnTo>
                  <a:lnTo>
                    <a:pt x="724" y="75"/>
                  </a:lnTo>
                  <a:lnTo>
                    <a:pt x="744" y="12"/>
                  </a:lnTo>
                  <a:lnTo>
                    <a:pt x="819" y="50"/>
                  </a:lnTo>
                  <a:close/>
                </a:path>
              </a:pathLst>
            </a:custGeom>
            <a:solidFill>
              <a:srgbClr val="994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6" name="Freeform 47"/>
            <p:cNvSpPr>
              <a:spLocks/>
            </p:cNvSpPr>
            <p:nvPr/>
          </p:nvSpPr>
          <p:spPr bwMode="auto">
            <a:xfrm>
              <a:off x="4856" y="2268"/>
              <a:ext cx="199" cy="51"/>
            </a:xfrm>
            <a:custGeom>
              <a:avLst/>
              <a:gdLst>
                <a:gd name="T0" fmla="*/ 1 w 398"/>
                <a:gd name="T1" fmla="*/ 1 h 101"/>
                <a:gd name="T2" fmla="*/ 2 w 398"/>
                <a:gd name="T3" fmla="*/ 0 h 101"/>
                <a:gd name="T4" fmla="*/ 2 w 398"/>
                <a:gd name="T5" fmla="*/ 1 h 101"/>
                <a:gd name="T6" fmla="*/ 1 w 398"/>
                <a:gd name="T7" fmla="*/ 1 h 101"/>
                <a:gd name="T8" fmla="*/ 0 w 398"/>
                <a:gd name="T9" fmla="*/ 1 h 101"/>
                <a:gd name="T10" fmla="*/ 1 w 398"/>
                <a:gd name="T11" fmla="*/ 1 h 1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98"/>
                <a:gd name="T19" fmla="*/ 0 h 101"/>
                <a:gd name="T20" fmla="*/ 398 w 398"/>
                <a:gd name="T21" fmla="*/ 101 h 1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98" h="101">
                  <a:moveTo>
                    <a:pt x="39" y="58"/>
                  </a:moveTo>
                  <a:lnTo>
                    <a:pt x="359" y="0"/>
                  </a:lnTo>
                  <a:lnTo>
                    <a:pt x="398" y="31"/>
                  </a:lnTo>
                  <a:lnTo>
                    <a:pt x="256" y="101"/>
                  </a:lnTo>
                  <a:lnTo>
                    <a:pt x="0" y="96"/>
                  </a:lnTo>
                  <a:lnTo>
                    <a:pt x="39" y="58"/>
                  </a:lnTo>
                  <a:close/>
                </a:path>
              </a:pathLst>
            </a:custGeom>
            <a:solidFill>
              <a:srgbClr val="EA87F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7" name="Freeform 48"/>
            <p:cNvSpPr>
              <a:spLocks/>
            </p:cNvSpPr>
            <p:nvPr/>
          </p:nvSpPr>
          <p:spPr bwMode="auto">
            <a:xfrm>
              <a:off x="4902" y="2073"/>
              <a:ext cx="79" cy="51"/>
            </a:xfrm>
            <a:custGeom>
              <a:avLst/>
              <a:gdLst>
                <a:gd name="T0" fmla="*/ 1 w 158"/>
                <a:gd name="T1" fmla="*/ 0 h 103"/>
                <a:gd name="T2" fmla="*/ 1 w 158"/>
                <a:gd name="T3" fmla="*/ 0 h 103"/>
                <a:gd name="T4" fmla="*/ 1 w 158"/>
                <a:gd name="T5" fmla="*/ 0 h 103"/>
                <a:gd name="T6" fmla="*/ 1 w 158"/>
                <a:gd name="T7" fmla="*/ 0 h 103"/>
                <a:gd name="T8" fmla="*/ 0 w 158"/>
                <a:gd name="T9" fmla="*/ 0 h 103"/>
                <a:gd name="T10" fmla="*/ 1 w 158"/>
                <a:gd name="T11" fmla="*/ 0 h 103"/>
                <a:gd name="T12" fmla="*/ 1 w 158"/>
                <a:gd name="T13" fmla="*/ 0 h 103"/>
                <a:gd name="T14" fmla="*/ 1 w 158"/>
                <a:gd name="T15" fmla="*/ 0 h 1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8"/>
                <a:gd name="T25" fmla="*/ 0 h 103"/>
                <a:gd name="T26" fmla="*/ 158 w 158"/>
                <a:gd name="T27" fmla="*/ 103 h 10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8" h="103">
                  <a:moveTo>
                    <a:pt x="91" y="103"/>
                  </a:moveTo>
                  <a:lnTo>
                    <a:pt x="119" y="84"/>
                  </a:lnTo>
                  <a:lnTo>
                    <a:pt x="124" y="49"/>
                  </a:lnTo>
                  <a:lnTo>
                    <a:pt x="158" y="0"/>
                  </a:lnTo>
                  <a:lnTo>
                    <a:pt x="0" y="4"/>
                  </a:lnTo>
                  <a:lnTo>
                    <a:pt x="40" y="50"/>
                  </a:lnTo>
                  <a:lnTo>
                    <a:pt x="52" y="97"/>
                  </a:lnTo>
                  <a:lnTo>
                    <a:pt x="91" y="10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8" name="Freeform 49"/>
            <p:cNvSpPr>
              <a:spLocks/>
            </p:cNvSpPr>
            <p:nvPr/>
          </p:nvSpPr>
          <p:spPr bwMode="auto">
            <a:xfrm>
              <a:off x="4921" y="1945"/>
              <a:ext cx="41" cy="144"/>
            </a:xfrm>
            <a:custGeom>
              <a:avLst/>
              <a:gdLst>
                <a:gd name="T0" fmla="*/ 1 w 82"/>
                <a:gd name="T1" fmla="*/ 1 h 288"/>
                <a:gd name="T2" fmla="*/ 0 w 82"/>
                <a:gd name="T3" fmla="*/ 1 h 288"/>
                <a:gd name="T4" fmla="*/ 1 w 82"/>
                <a:gd name="T5" fmla="*/ 0 h 288"/>
                <a:gd name="T6" fmla="*/ 1 w 82"/>
                <a:gd name="T7" fmla="*/ 0 h 288"/>
                <a:gd name="T8" fmla="*/ 1 w 82"/>
                <a:gd name="T9" fmla="*/ 1 h 288"/>
                <a:gd name="T10" fmla="*/ 1 w 82"/>
                <a:gd name="T11" fmla="*/ 1 h 288"/>
                <a:gd name="T12" fmla="*/ 1 w 82"/>
                <a:gd name="T13" fmla="*/ 1 h 2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88"/>
                <a:gd name="T23" fmla="*/ 82 w 82"/>
                <a:gd name="T24" fmla="*/ 288 h 2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88">
                  <a:moveTo>
                    <a:pt x="11" y="288"/>
                  </a:moveTo>
                  <a:lnTo>
                    <a:pt x="0" y="35"/>
                  </a:lnTo>
                  <a:lnTo>
                    <a:pt x="23" y="0"/>
                  </a:lnTo>
                  <a:lnTo>
                    <a:pt x="64" y="0"/>
                  </a:lnTo>
                  <a:lnTo>
                    <a:pt x="82" y="30"/>
                  </a:lnTo>
                  <a:lnTo>
                    <a:pt x="76" y="276"/>
                  </a:lnTo>
                  <a:lnTo>
                    <a:pt x="11" y="28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9" name="Rectangle 50"/>
            <p:cNvSpPr>
              <a:spLocks noChangeArrowheads="1"/>
            </p:cNvSpPr>
            <p:nvPr/>
          </p:nvSpPr>
          <p:spPr bwMode="auto">
            <a:xfrm>
              <a:off x="4936" y="1916"/>
              <a:ext cx="12" cy="5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0" name="Freeform 51"/>
            <p:cNvSpPr>
              <a:spLocks/>
            </p:cNvSpPr>
            <p:nvPr/>
          </p:nvSpPr>
          <p:spPr bwMode="auto">
            <a:xfrm>
              <a:off x="4914" y="1848"/>
              <a:ext cx="56" cy="89"/>
            </a:xfrm>
            <a:custGeom>
              <a:avLst/>
              <a:gdLst>
                <a:gd name="T0" fmla="*/ 1 w 112"/>
                <a:gd name="T1" fmla="*/ 1 h 177"/>
                <a:gd name="T2" fmla="*/ 1 w 112"/>
                <a:gd name="T3" fmla="*/ 1 h 177"/>
                <a:gd name="T4" fmla="*/ 1 w 112"/>
                <a:gd name="T5" fmla="*/ 1 h 177"/>
                <a:gd name="T6" fmla="*/ 1 w 112"/>
                <a:gd name="T7" fmla="*/ 0 h 177"/>
                <a:gd name="T8" fmla="*/ 1 w 112"/>
                <a:gd name="T9" fmla="*/ 1 h 177"/>
                <a:gd name="T10" fmla="*/ 0 w 112"/>
                <a:gd name="T11" fmla="*/ 1 h 177"/>
                <a:gd name="T12" fmla="*/ 1 w 112"/>
                <a:gd name="T13" fmla="*/ 1 h 1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2"/>
                <a:gd name="T22" fmla="*/ 0 h 177"/>
                <a:gd name="T23" fmla="*/ 112 w 112"/>
                <a:gd name="T24" fmla="*/ 177 h 17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2" h="177">
                  <a:moveTo>
                    <a:pt x="62" y="177"/>
                  </a:moveTo>
                  <a:lnTo>
                    <a:pt x="112" y="132"/>
                  </a:lnTo>
                  <a:lnTo>
                    <a:pt x="77" y="69"/>
                  </a:lnTo>
                  <a:lnTo>
                    <a:pt x="77" y="0"/>
                  </a:lnTo>
                  <a:lnTo>
                    <a:pt x="14" y="67"/>
                  </a:lnTo>
                  <a:lnTo>
                    <a:pt x="0" y="134"/>
                  </a:lnTo>
                  <a:lnTo>
                    <a:pt x="62" y="17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1" name="Freeform 52"/>
            <p:cNvSpPr>
              <a:spLocks/>
            </p:cNvSpPr>
            <p:nvPr/>
          </p:nvSpPr>
          <p:spPr bwMode="auto">
            <a:xfrm>
              <a:off x="4921" y="2078"/>
              <a:ext cx="43" cy="30"/>
            </a:xfrm>
            <a:custGeom>
              <a:avLst/>
              <a:gdLst>
                <a:gd name="T0" fmla="*/ 1 w 86"/>
                <a:gd name="T1" fmla="*/ 0 h 61"/>
                <a:gd name="T2" fmla="*/ 0 w 86"/>
                <a:gd name="T3" fmla="*/ 0 h 61"/>
                <a:gd name="T4" fmla="*/ 1 w 86"/>
                <a:gd name="T5" fmla="*/ 0 h 61"/>
                <a:gd name="T6" fmla="*/ 1 w 86"/>
                <a:gd name="T7" fmla="*/ 0 h 61"/>
                <a:gd name="T8" fmla="*/ 1 w 86"/>
                <a:gd name="T9" fmla="*/ 0 h 61"/>
                <a:gd name="T10" fmla="*/ 1 w 86"/>
                <a:gd name="T11" fmla="*/ 0 h 61"/>
                <a:gd name="T12" fmla="*/ 1 w 86"/>
                <a:gd name="T13" fmla="*/ 0 h 6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6"/>
                <a:gd name="T22" fmla="*/ 0 h 61"/>
                <a:gd name="T23" fmla="*/ 86 w 86"/>
                <a:gd name="T24" fmla="*/ 61 h 6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6" h="61">
                  <a:moveTo>
                    <a:pt x="86" y="0"/>
                  </a:moveTo>
                  <a:lnTo>
                    <a:pt x="0" y="8"/>
                  </a:lnTo>
                  <a:lnTo>
                    <a:pt x="26" y="27"/>
                  </a:lnTo>
                  <a:lnTo>
                    <a:pt x="31" y="61"/>
                  </a:lnTo>
                  <a:lnTo>
                    <a:pt x="47" y="57"/>
                  </a:lnTo>
                  <a:lnTo>
                    <a:pt x="50" y="27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CC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2" name="Freeform 53"/>
            <p:cNvSpPr>
              <a:spLocks/>
            </p:cNvSpPr>
            <p:nvPr/>
          </p:nvSpPr>
          <p:spPr bwMode="auto">
            <a:xfrm>
              <a:off x="4934" y="1954"/>
              <a:ext cx="18" cy="116"/>
            </a:xfrm>
            <a:custGeom>
              <a:avLst/>
              <a:gdLst>
                <a:gd name="T0" fmla="*/ 1 w 36"/>
                <a:gd name="T1" fmla="*/ 0 h 231"/>
                <a:gd name="T2" fmla="*/ 0 w 36"/>
                <a:gd name="T3" fmla="*/ 1 h 231"/>
                <a:gd name="T4" fmla="*/ 0 w 36"/>
                <a:gd name="T5" fmla="*/ 1 h 231"/>
                <a:gd name="T6" fmla="*/ 1 w 36"/>
                <a:gd name="T7" fmla="*/ 1 h 231"/>
                <a:gd name="T8" fmla="*/ 1 w 36"/>
                <a:gd name="T9" fmla="*/ 1 h 231"/>
                <a:gd name="T10" fmla="*/ 1 w 36"/>
                <a:gd name="T11" fmla="*/ 0 h 2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231"/>
                <a:gd name="T20" fmla="*/ 36 w 36"/>
                <a:gd name="T21" fmla="*/ 231 h 2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231">
                  <a:moveTo>
                    <a:pt x="16" y="0"/>
                  </a:moveTo>
                  <a:lnTo>
                    <a:pt x="0" y="13"/>
                  </a:lnTo>
                  <a:lnTo>
                    <a:pt x="0" y="231"/>
                  </a:lnTo>
                  <a:lnTo>
                    <a:pt x="32" y="200"/>
                  </a:lnTo>
                  <a:lnTo>
                    <a:pt x="36" y="1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C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3" name="Freeform 54"/>
            <p:cNvSpPr>
              <a:spLocks/>
            </p:cNvSpPr>
            <p:nvPr/>
          </p:nvSpPr>
          <p:spPr bwMode="auto">
            <a:xfrm>
              <a:off x="4925" y="1872"/>
              <a:ext cx="31" cy="51"/>
            </a:xfrm>
            <a:custGeom>
              <a:avLst/>
              <a:gdLst>
                <a:gd name="T0" fmla="*/ 1 w 61"/>
                <a:gd name="T1" fmla="*/ 0 h 102"/>
                <a:gd name="T2" fmla="*/ 1 w 61"/>
                <a:gd name="T3" fmla="*/ 1 h 102"/>
                <a:gd name="T4" fmla="*/ 0 w 61"/>
                <a:gd name="T5" fmla="*/ 1 h 102"/>
                <a:gd name="T6" fmla="*/ 1 w 61"/>
                <a:gd name="T7" fmla="*/ 1 h 102"/>
                <a:gd name="T8" fmla="*/ 1 w 61"/>
                <a:gd name="T9" fmla="*/ 1 h 102"/>
                <a:gd name="T10" fmla="*/ 1 w 61"/>
                <a:gd name="T11" fmla="*/ 1 h 102"/>
                <a:gd name="T12" fmla="*/ 1 w 61"/>
                <a:gd name="T13" fmla="*/ 0 h 1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102"/>
                <a:gd name="T23" fmla="*/ 61 w 61"/>
                <a:gd name="T24" fmla="*/ 102 h 1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102">
                  <a:moveTo>
                    <a:pt x="36" y="0"/>
                  </a:moveTo>
                  <a:lnTo>
                    <a:pt x="9" y="30"/>
                  </a:lnTo>
                  <a:lnTo>
                    <a:pt x="0" y="74"/>
                  </a:lnTo>
                  <a:lnTo>
                    <a:pt x="32" y="102"/>
                  </a:lnTo>
                  <a:lnTo>
                    <a:pt x="61" y="78"/>
                  </a:lnTo>
                  <a:lnTo>
                    <a:pt x="33" y="29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28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4" name="Freeform 55"/>
            <p:cNvSpPr>
              <a:spLocks/>
            </p:cNvSpPr>
            <p:nvPr/>
          </p:nvSpPr>
          <p:spPr bwMode="auto">
            <a:xfrm>
              <a:off x="4934" y="1889"/>
              <a:ext cx="12" cy="28"/>
            </a:xfrm>
            <a:custGeom>
              <a:avLst/>
              <a:gdLst>
                <a:gd name="T0" fmla="*/ 1 w 24"/>
                <a:gd name="T1" fmla="*/ 1 h 56"/>
                <a:gd name="T2" fmla="*/ 0 w 24"/>
                <a:gd name="T3" fmla="*/ 1 h 56"/>
                <a:gd name="T4" fmla="*/ 1 w 24"/>
                <a:gd name="T5" fmla="*/ 1 h 56"/>
                <a:gd name="T6" fmla="*/ 1 w 24"/>
                <a:gd name="T7" fmla="*/ 0 h 56"/>
                <a:gd name="T8" fmla="*/ 1 w 24"/>
                <a:gd name="T9" fmla="*/ 1 h 56"/>
                <a:gd name="T10" fmla="*/ 1 w 24"/>
                <a:gd name="T11" fmla="*/ 1 h 56"/>
                <a:gd name="T12" fmla="*/ 1 w 24"/>
                <a:gd name="T13" fmla="*/ 1 h 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56"/>
                <a:gd name="T23" fmla="*/ 24 w 24"/>
                <a:gd name="T24" fmla="*/ 56 h 5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56">
                  <a:moveTo>
                    <a:pt x="15" y="56"/>
                  </a:moveTo>
                  <a:lnTo>
                    <a:pt x="0" y="40"/>
                  </a:lnTo>
                  <a:lnTo>
                    <a:pt x="1" y="18"/>
                  </a:lnTo>
                  <a:lnTo>
                    <a:pt x="7" y="0"/>
                  </a:lnTo>
                  <a:lnTo>
                    <a:pt x="9" y="19"/>
                  </a:lnTo>
                  <a:lnTo>
                    <a:pt x="24" y="30"/>
                  </a:lnTo>
                  <a:lnTo>
                    <a:pt x="15" y="56"/>
                  </a:lnTo>
                  <a:close/>
                </a:path>
              </a:pathLst>
            </a:custGeom>
            <a:solidFill>
              <a:srgbClr val="FF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5" name="Freeform 56"/>
            <p:cNvSpPr>
              <a:spLocks/>
            </p:cNvSpPr>
            <p:nvPr/>
          </p:nvSpPr>
          <p:spPr bwMode="auto">
            <a:xfrm>
              <a:off x="4934" y="1958"/>
              <a:ext cx="14" cy="100"/>
            </a:xfrm>
            <a:custGeom>
              <a:avLst/>
              <a:gdLst>
                <a:gd name="T0" fmla="*/ 1 w 28"/>
                <a:gd name="T1" fmla="*/ 0 h 200"/>
                <a:gd name="T2" fmla="*/ 1 w 28"/>
                <a:gd name="T3" fmla="*/ 1 h 200"/>
                <a:gd name="T4" fmla="*/ 1 w 28"/>
                <a:gd name="T5" fmla="*/ 1 h 200"/>
                <a:gd name="T6" fmla="*/ 0 w 28"/>
                <a:gd name="T7" fmla="*/ 1 h 200"/>
                <a:gd name="T8" fmla="*/ 1 w 28"/>
                <a:gd name="T9" fmla="*/ 0 h 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00"/>
                <a:gd name="T17" fmla="*/ 28 w 28"/>
                <a:gd name="T18" fmla="*/ 200 h 2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00">
                  <a:moveTo>
                    <a:pt x="28" y="0"/>
                  </a:moveTo>
                  <a:lnTo>
                    <a:pt x="16" y="16"/>
                  </a:lnTo>
                  <a:lnTo>
                    <a:pt x="5" y="200"/>
                  </a:lnTo>
                  <a:lnTo>
                    <a:pt x="0" y="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6" name="Freeform 57"/>
            <p:cNvSpPr>
              <a:spLocks/>
            </p:cNvSpPr>
            <p:nvPr/>
          </p:nvSpPr>
          <p:spPr bwMode="auto">
            <a:xfrm>
              <a:off x="5027" y="2071"/>
              <a:ext cx="80" cy="51"/>
            </a:xfrm>
            <a:custGeom>
              <a:avLst/>
              <a:gdLst>
                <a:gd name="T0" fmla="*/ 1 w 160"/>
                <a:gd name="T1" fmla="*/ 1 h 102"/>
                <a:gd name="T2" fmla="*/ 1 w 160"/>
                <a:gd name="T3" fmla="*/ 1 h 102"/>
                <a:gd name="T4" fmla="*/ 1 w 160"/>
                <a:gd name="T5" fmla="*/ 1 h 102"/>
                <a:gd name="T6" fmla="*/ 1 w 160"/>
                <a:gd name="T7" fmla="*/ 0 h 102"/>
                <a:gd name="T8" fmla="*/ 0 w 160"/>
                <a:gd name="T9" fmla="*/ 1 h 102"/>
                <a:gd name="T10" fmla="*/ 1 w 160"/>
                <a:gd name="T11" fmla="*/ 1 h 102"/>
                <a:gd name="T12" fmla="*/ 1 w 160"/>
                <a:gd name="T13" fmla="*/ 1 h 102"/>
                <a:gd name="T14" fmla="*/ 1 w 160"/>
                <a:gd name="T15" fmla="*/ 1 h 10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0"/>
                <a:gd name="T25" fmla="*/ 0 h 102"/>
                <a:gd name="T26" fmla="*/ 160 w 160"/>
                <a:gd name="T27" fmla="*/ 102 h 10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0" h="102">
                  <a:moveTo>
                    <a:pt x="92" y="102"/>
                  </a:moveTo>
                  <a:lnTo>
                    <a:pt x="119" y="83"/>
                  </a:lnTo>
                  <a:lnTo>
                    <a:pt x="125" y="48"/>
                  </a:lnTo>
                  <a:lnTo>
                    <a:pt x="160" y="0"/>
                  </a:lnTo>
                  <a:lnTo>
                    <a:pt x="0" y="3"/>
                  </a:lnTo>
                  <a:lnTo>
                    <a:pt x="41" y="48"/>
                  </a:lnTo>
                  <a:lnTo>
                    <a:pt x="53" y="95"/>
                  </a:lnTo>
                  <a:lnTo>
                    <a:pt x="92" y="10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7" name="Freeform 58"/>
            <p:cNvSpPr>
              <a:spLocks/>
            </p:cNvSpPr>
            <p:nvPr/>
          </p:nvSpPr>
          <p:spPr bwMode="auto">
            <a:xfrm>
              <a:off x="5046" y="1944"/>
              <a:ext cx="41" cy="144"/>
            </a:xfrm>
            <a:custGeom>
              <a:avLst/>
              <a:gdLst>
                <a:gd name="T0" fmla="*/ 1 w 82"/>
                <a:gd name="T1" fmla="*/ 1 h 288"/>
                <a:gd name="T2" fmla="*/ 0 w 82"/>
                <a:gd name="T3" fmla="*/ 1 h 288"/>
                <a:gd name="T4" fmla="*/ 1 w 82"/>
                <a:gd name="T5" fmla="*/ 0 h 288"/>
                <a:gd name="T6" fmla="*/ 1 w 82"/>
                <a:gd name="T7" fmla="*/ 0 h 288"/>
                <a:gd name="T8" fmla="*/ 1 w 82"/>
                <a:gd name="T9" fmla="*/ 1 h 288"/>
                <a:gd name="T10" fmla="*/ 1 w 82"/>
                <a:gd name="T11" fmla="*/ 1 h 288"/>
                <a:gd name="T12" fmla="*/ 1 w 82"/>
                <a:gd name="T13" fmla="*/ 1 h 2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88"/>
                <a:gd name="T23" fmla="*/ 82 w 82"/>
                <a:gd name="T24" fmla="*/ 288 h 2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88">
                  <a:moveTo>
                    <a:pt x="11" y="288"/>
                  </a:moveTo>
                  <a:lnTo>
                    <a:pt x="0" y="35"/>
                  </a:lnTo>
                  <a:lnTo>
                    <a:pt x="23" y="0"/>
                  </a:lnTo>
                  <a:lnTo>
                    <a:pt x="64" y="0"/>
                  </a:lnTo>
                  <a:lnTo>
                    <a:pt x="82" y="29"/>
                  </a:lnTo>
                  <a:lnTo>
                    <a:pt x="76" y="277"/>
                  </a:lnTo>
                  <a:lnTo>
                    <a:pt x="11" y="28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8" name="Rectangle 59"/>
            <p:cNvSpPr>
              <a:spLocks noChangeArrowheads="1"/>
            </p:cNvSpPr>
            <p:nvPr/>
          </p:nvSpPr>
          <p:spPr bwMode="auto">
            <a:xfrm>
              <a:off x="5061" y="1914"/>
              <a:ext cx="11" cy="5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9" name="Freeform 60"/>
            <p:cNvSpPr>
              <a:spLocks/>
            </p:cNvSpPr>
            <p:nvPr/>
          </p:nvSpPr>
          <p:spPr bwMode="auto">
            <a:xfrm>
              <a:off x="5039" y="1846"/>
              <a:ext cx="56" cy="88"/>
            </a:xfrm>
            <a:custGeom>
              <a:avLst/>
              <a:gdLst>
                <a:gd name="T0" fmla="*/ 1 w 112"/>
                <a:gd name="T1" fmla="*/ 0 h 177"/>
                <a:gd name="T2" fmla="*/ 1 w 112"/>
                <a:gd name="T3" fmla="*/ 0 h 177"/>
                <a:gd name="T4" fmla="*/ 1 w 112"/>
                <a:gd name="T5" fmla="*/ 0 h 177"/>
                <a:gd name="T6" fmla="*/ 1 w 112"/>
                <a:gd name="T7" fmla="*/ 0 h 177"/>
                <a:gd name="T8" fmla="*/ 1 w 112"/>
                <a:gd name="T9" fmla="*/ 0 h 177"/>
                <a:gd name="T10" fmla="*/ 0 w 112"/>
                <a:gd name="T11" fmla="*/ 0 h 177"/>
                <a:gd name="T12" fmla="*/ 1 w 112"/>
                <a:gd name="T13" fmla="*/ 0 h 1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2"/>
                <a:gd name="T22" fmla="*/ 0 h 177"/>
                <a:gd name="T23" fmla="*/ 112 w 112"/>
                <a:gd name="T24" fmla="*/ 177 h 17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2" h="177">
                  <a:moveTo>
                    <a:pt x="61" y="177"/>
                  </a:moveTo>
                  <a:lnTo>
                    <a:pt x="112" y="133"/>
                  </a:lnTo>
                  <a:lnTo>
                    <a:pt x="77" y="70"/>
                  </a:lnTo>
                  <a:lnTo>
                    <a:pt x="77" y="0"/>
                  </a:lnTo>
                  <a:lnTo>
                    <a:pt x="14" y="67"/>
                  </a:lnTo>
                  <a:lnTo>
                    <a:pt x="0" y="133"/>
                  </a:lnTo>
                  <a:lnTo>
                    <a:pt x="61" y="17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0" name="Freeform 61"/>
            <p:cNvSpPr>
              <a:spLocks/>
            </p:cNvSpPr>
            <p:nvPr/>
          </p:nvSpPr>
          <p:spPr bwMode="auto">
            <a:xfrm>
              <a:off x="5045" y="2075"/>
              <a:ext cx="43" cy="32"/>
            </a:xfrm>
            <a:custGeom>
              <a:avLst/>
              <a:gdLst>
                <a:gd name="T0" fmla="*/ 1 w 86"/>
                <a:gd name="T1" fmla="*/ 0 h 62"/>
                <a:gd name="T2" fmla="*/ 0 w 86"/>
                <a:gd name="T3" fmla="*/ 1 h 62"/>
                <a:gd name="T4" fmla="*/ 1 w 86"/>
                <a:gd name="T5" fmla="*/ 1 h 62"/>
                <a:gd name="T6" fmla="*/ 1 w 86"/>
                <a:gd name="T7" fmla="*/ 1 h 62"/>
                <a:gd name="T8" fmla="*/ 1 w 86"/>
                <a:gd name="T9" fmla="*/ 1 h 62"/>
                <a:gd name="T10" fmla="*/ 1 w 86"/>
                <a:gd name="T11" fmla="*/ 1 h 62"/>
                <a:gd name="T12" fmla="*/ 1 w 86"/>
                <a:gd name="T13" fmla="*/ 0 h 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6"/>
                <a:gd name="T22" fmla="*/ 0 h 62"/>
                <a:gd name="T23" fmla="*/ 86 w 86"/>
                <a:gd name="T24" fmla="*/ 62 h 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6" h="62">
                  <a:moveTo>
                    <a:pt x="86" y="0"/>
                  </a:moveTo>
                  <a:lnTo>
                    <a:pt x="0" y="8"/>
                  </a:lnTo>
                  <a:lnTo>
                    <a:pt x="27" y="28"/>
                  </a:lnTo>
                  <a:lnTo>
                    <a:pt x="32" y="62"/>
                  </a:lnTo>
                  <a:lnTo>
                    <a:pt x="47" y="58"/>
                  </a:lnTo>
                  <a:lnTo>
                    <a:pt x="51" y="28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CC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1" name="Freeform 62"/>
            <p:cNvSpPr>
              <a:spLocks/>
            </p:cNvSpPr>
            <p:nvPr/>
          </p:nvSpPr>
          <p:spPr bwMode="auto">
            <a:xfrm>
              <a:off x="5059" y="1952"/>
              <a:ext cx="18" cy="116"/>
            </a:xfrm>
            <a:custGeom>
              <a:avLst/>
              <a:gdLst>
                <a:gd name="T0" fmla="*/ 1 w 36"/>
                <a:gd name="T1" fmla="*/ 0 h 232"/>
                <a:gd name="T2" fmla="*/ 0 w 36"/>
                <a:gd name="T3" fmla="*/ 1 h 232"/>
                <a:gd name="T4" fmla="*/ 0 w 36"/>
                <a:gd name="T5" fmla="*/ 1 h 232"/>
                <a:gd name="T6" fmla="*/ 1 w 36"/>
                <a:gd name="T7" fmla="*/ 1 h 232"/>
                <a:gd name="T8" fmla="*/ 1 w 36"/>
                <a:gd name="T9" fmla="*/ 1 h 232"/>
                <a:gd name="T10" fmla="*/ 1 w 36"/>
                <a:gd name="T11" fmla="*/ 0 h 2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232"/>
                <a:gd name="T20" fmla="*/ 36 w 36"/>
                <a:gd name="T21" fmla="*/ 232 h 2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232">
                  <a:moveTo>
                    <a:pt x="16" y="0"/>
                  </a:moveTo>
                  <a:lnTo>
                    <a:pt x="0" y="12"/>
                  </a:lnTo>
                  <a:lnTo>
                    <a:pt x="0" y="232"/>
                  </a:lnTo>
                  <a:lnTo>
                    <a:pt x="32" y="201"/>
                  </a:lnTo>
                  <a:lnTo>
                    <a:pt x="36" y="2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C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2" name="Freeform 63"/>
            <p:cNvSpPr>
              <a:spLocks/>
            </p:cNvSpPr>
            <p:nvPr/>
          </p:nvSpPr>
          <p:spPr bwMode="auto">
            <a:xfrm>
              <a:off x="5050" y="1870"/>
              <a:ext cx="30" cy="51"/>
            </a:xfrm>
            <a:custGeom>
              <a:avLst/>
              <a:gdLst>
                <a:gd name="T0" fmla="*/ 0 w 61"/>
                <a:gd name="T1" fmla="*/ 0 h 102"/>
                <a:gd name="T2" fmla="*/ 0 w 61"/>
                <a:gd name="T3" fmla="*/ 1 h 102"/>
                <a:gd name="T4" fmla="*/ 0 w 61"/>
                <a:gd name="T5" fmla="*/ 1 h 102"/>
                <a:gd name="T6" fmla="*/ 0 w 61"/>
                <a:gd name="T7" fmla="*/ 1 h 102"/>
                <a:gd name="T8" fmla="*/ 0 w 61"/>
                <a:gd name="T9" fmla="*/ 1 h 102"/>
                <a:gd name="T10" fmla="*/ 0 w 61"/>
                <a:gd name="T11" fmla="*/ 1 h 102"/>
                <a:gd name="T12" fmla="*/ 0 w 61"/>
                <a:gd name="T13" fmla="*/ 0 h 1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102"/>
                <a:gd name="T23" fmla="*/ 61 w 61"/>
                <a:gd name="T24" fmla="*/ 102 h 1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102">
                  <a:moveTo>
                    <a:pt x="37" y="0"/>
                  </a:moveTo>
                  <a:lnTo>
                    <a:pt x="10" y="31"/>
                  </a:lnTo>
                  <a:lnTo>
                    <a:pt x="0" y="73"/>
                  </a:lnTo>
                  <a:lnTo>
                    <a:pt x="33" y="102"/>
                  </a:lnTo>
                  <a:lnTo>
                    <a:pt x="61" y="77"/>
                  </a:lnTo>
                  <a:lnTo>
                    <a:pt x="34" y="3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28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3" name="Freeform 64"/>
            <p:cNvSpPr>
              <a:spLocks/>
            </p:cNvSpPr>
            <p:nvPr/>
          </p:nvSpPr>
          <p:spPr bwMode="auto">
            <a:xfrm>
              <a:off x="5059" y="1887"/>
              <a:ext cx="11" cy="28"/>
            </a:xfrm>
            <a:custGeom>
              <a:avLst/>
              <a:gdLst>
                <a:gd name="T0" fmla="*/ 0 w 23"/>
                <a:gd name="T1" fmla="*/ 0 h 57"/>
                <a:gd name="T2" fmla="*/ 0 w 23"/>
                <a:gd name="T3" fmla="*/ 0 h 57"/>
                <a:gd name="T4" fmla="*/ 0 w 23"/>
                <a:gd name="T5" fmla="*/ 0 h 57"/>
                <a:gd name="T6" fmla="*/ 0 w 23"/>
                <a:gd name="T7" fmla="*/ 0 h 57"/>
                <a:gd name="T8" fmla="*/ 0 w 23"/>
                <a:gd name="T9" fmla="*/ 0 h 57"/>
                <a:gd name="T10" fmla="*/ 0 w 23"/>
                <a:gd name="T11" fmla="*/ 0 h 57"/>
                <a:gd name="T12" fmla="*/ 0 w 23"/>
                <a:gd name="T13" fmla="*/ 0 h 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"/>
                <a:gd name="T22" fmla="*/ 0 h 57"/>
                <a:gd name="T23" fmla="*/ 23 w 23"/>
                <a:gd name="T24" fmla="*/ 57 h 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" h="57">
                  <a:moveTo>
                    <a:pt x="15" y="57"/>
                  </a:moveTo>
                  <a:lnTo>
                    <a:pt x="0" y="39"/>
                  </a:lnTo>
                  <a:lnTo>
                    <a:pt x="1" y="18"/>
                  </a:lnTo>
                  <a:lnTo>
                    <a:pt x="7" y="0"/>
                  </a:lnTo>
                  <a:lnTo>
                    <a:pt x="9" y="19"/>
                  </a:lnTo>
                  <a:lnTo>
                    <a:pt x="23" y="29"/>
                  </a:lnTo>
                  <a:lnTo>
                    <a:pt x="15" y="57"/>
                  </a:lnTo>
                  <a:close/>
                </a:path>
              </a:pathLst>
            </a:custGeom>
            <a:solidFill>
              <a:srgbClr val="FF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4" name="Freeform 65"/>
            <p:cNvSpPr>
              <a:spLocks/>
            </p:cNvSpPr>
            <p:nvPr/>
          </p:nvSpPr>
          <p:spPr bwMode="auto">
            <a:xfrm>
              <a:off x="5059" y="1956"/>
              <a:ext cx="14" cy="100"/>
            </a:xfrm>
            <a:custGeom>
              <a:avLst/>
              <a:gdLst>
                <a:gd name="T0" fmla="*/ 1 w 28"/>
                <a:gd name="T1" fmla="*/ 0 h 199"/>
                <a:gd name="T2" fmla="*/ 1 w 28"/>
                <a:gd name="T3" fmla="*/ 1 h 199"/>
                <a:gd name="T4" fmla="*/ 1 w 28"/>
                <a:gd name="T5" fmla="*/ 1 h 199"/>
                <a:gd name="T6" fmla="*/ 0 w 28"/>
                <a:gd name="T7" fmla="*/ 1 h 199"/>
                <a:gd name="T8" fmla="*/ 1 w 28"/>
                <a:gd name="T9" fmla="*/ 0 h 1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99"/>
                <a:gd name="T17" fmla="*/ 28 w 28"/>
                <a:gd name="T18" fmla="*/ 199 h 1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99">
                  <a:moveTo>
                    <a:pt x="28" y="0"/>
                  </a:moveTo>
                  <a:lnTo>
                    <a:pt x="16" y="14"/>
                  </a:lnTo>
                  <a:lnTo>
                    <a:pt x="5" y="199"/>
                  </a:lnTo>
                  <a:lnTo>
                    <a:pt x="0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5" name="Freeform 66"/>
            <p:cNvSpPr>
              <a:spLocks/>
            </p:cNvSpPr>
            <p:nvPr/>
          </p:nvSpPr>
          <p:spPr bwMode="auto">
            <a:xfrm>
              <a:off x="5148" y="2073"/>
              <a:ext cx="80" cy="51"/>
            </a:xfrm>
            <a:custGeom>
              <a:avLst/>
              <a:gdLst>
                <a:gd name="T0" fmla="*/ 1 w 160"/>
                <a:gd name="T1" fmla="*/ 0 h 103"/>
                <a:gd name="T2" fmla="*/ 1 w 160"/>
                <a:gd name="T3" fmla="*/ 0 h 103"/>
                <a:gd name="T4" fmla="*/ 1 w 160"/>
                <a:gd name="T5" fmla="*/ 0 h 103"/>
                <a:gd name="T6" fmla="*/ 1 w 160"/>
                <a:gd name="T7" fmla="*/ 0 h 103"/>
                <a:gd name="T8" fmla="*/ 0 w 160"/>
                <a:gd name="T9" fmla="*/ 0 h 103"/>
                <a:gd name="T10" fmla="*/ 1 w 160"/>
                <a:gd name="T11" fmla="*/ 0 h 103"/>
                <a:gd name="T12" fmla="*/ 1 w 160"/>
                <a:gd name="T13" fmla="*/ 0 h 103"/>
                <a:gd name="T14" fmla="*/ 1 w 160"/>
                <a:gd name="T15" fmla="*/ 0 h 1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0"/>
                <a:gd name="T25" fmla="*/ 0 h 103"/>
                <a:gd name="T26" fmla="*/ 160 w 160"/>
                <a:gd name="T27" fmla="*/ 103 h 10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0" h="103">
                  <a:moveTo>
                    <a:pt x="92" y="103"/>
                  </a:moveTo>
                  <a:lnTo>
                    <a:pt x="119" y="83"/>
                  </a:lnTo>
                  <a:lnTo>
                    <a:pt x="125" y="49"/>
                  </a:lnTo>
                  <a:lnTo>
                    <a:pt x="160" y="0"/>
                  </a:lnTo>
                  <a:lnTo>
                    <a:pt x="0" y="4"/>
                  </a:lnTo>
                  <a:lnTo>
                    <a:pt x="41" y="50"/>
                  </a:lnTo>
                  <a:lnTo>
                    <a:pt x="52" y="96"/>
                  </a:lnTo>
                  <a:lnTo>
                    <a:pt x="92" y="10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6" name="Freeform 67"/>
            <p:cNvSpPr>
              <a:spLocks/>
            </p:cNvSpPr>
            <p:nvPr/>
          </p:nvSpPr>
          <p:spPr bwMode="auto">
            <a:xfrm>
              <a:off x="5167" y="1946"/>
              <a:ext cx="41" cy="144"/>
            </a:xfrm>
            <a:custGeom>
              <a:avLst/>
              <a:gdLst>
                <a:gd name="T0" fmla="*/ 1 w 81"/>
                <a:gd name="T1" fmla="*/ 1 h 288"/>
                <a:gd name="T2" fmla="*/ 0 w 81"/>
                <a:gd name="T3" fmla="*/ 1 h 288"/>
                <a:gd name="T4" fmla="*/ 1 w 81"/>
                <a:gd name="T5" fmla="*/ 0 h 288"/>
                <a:gd name="T6" fmla="*/ 1 w 81"/>
                <a:gd name="T7" fmla="*/ 0 h 288"/>
                <a:gd name="T8" fmla="*/ 1 w 81"/>
                <a:gd name="T9" fmla="*/ 1 h 288"/>
                <a:gd name="T10" fmla="*/ 1 w 81"/>
                <a:gd name="T11" fmla="*/ 1 h 288"/>
                <a:gd name="T12" fmla="*/ 1 w 81"/>
                <a:gd name="T13" fmla="*/ 1 h 2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"/>
                <a:gd name="T22" fmla="*/ 0 h 288"/>
                <a:gd name="T23" fmla="*/ 81 w 81"/>
                <a:gd name="T24" fmla="*/ 288 h 2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" h="288">
                  <a:moveTo>
                    <a:pt x="11" y="288"/>
                  </a:moveTo>
                  <a:lnTo>
                    <a:pt x="0" y="34"/>
                  </a:lnTo>
                  <a:lnTo>
                    <a:pt x="23" y="0"/>
                  </a:lnTo>
                  <a:lnTo>
                    <a:pt x="64" y="0"/>
                  </a:lnTo>
                  <a:lnTo>
                    <a:pt x="81" y="29"/>
                  </a:lnTo>
                  <a:lnTo>
                    <a:pt x="76" y="276"/>
                  </a:lnTo>
                  <a:lnTo>
                    <a:pt x="11" y="28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7" name="Rectangle 68"/>
            <p:cNvSpPr>
              <a:spLocks noChangeArrowheads="1"/>
            </p:cNvSpPr>
            <p:nvPr/>
          </p:nvSpPr>
          <p:spPr bwMode="auto">
            <a:xfrm>
              <a:off x="5182" y="1917"/>
              <a:ext cx="11" cy="5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8" name="Freeform 69"/>
            <p:cNvSpPr>
              <a:spLocks/>
            </p:cNvSpPr>
            <p:nvPr/>
          </p:nvSpPr>
          <p:spPr bwMode="auto">
            <a:xfrm>
              <a:off x="5160" y="1849"/>
              <a:ext cx="56" cy="88"/>
            </a:xfrm>
            <a:custGeom>
              <a:avLst/>
              <a:gdLst>
                <a:gd name="T0" fmla="*/ 1 w 111"/>
                <a:gd name="T1" fmla="*/ 1 h 176"/>
                <a:gd name="T2" fmla="*/ 1 w 111"/>
                <a:gd name="T3" fmla="*/ 1 h 176"/>
                <a:gd name="T4" fmla="*/ 1 w 111"/>
                <a:gd name="T5" fmla="*/ 1 h 176"/>
                <a:gd name="T6" fmla="*/ 1 w 111"/>
                <a:gd name="T7" fmla="*/ 0 h 176"/>
                <a:gd name="T8" fmla="*/ 1 w 111"/>
                <a:gd name="T9" fmla="*/ 1 h 176"/>
                <a:gd name="T10" fmla="*/ 0 w 111"/>
                <a:gd name="T11" fmla="*/ 1 h 176"/>
                <a:gd name="T12" fmla="*/ 1 w 111"/>
                <a:gd name="T13" fmla="*/ 1 h 1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1"/>
                <a:gd name="T22" fmla="*/ 0 h 176"/>
                <a:gd name="T23" fmla="*/ 111 w 111"/>
                <a:gd name="T24" fmla="*/ 176 h 17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1" h="176">
                  <a:moveTo>
                    <a:pt x="61" y="176"/>
                  </a:moveTo>
                  <a:lnTo>
                    <a:pt x="111" y="133"/>
                  </a:lnTo>
                  <a:lnTo>
                    <a:pt x="77" y="69"/>
                  </a:lnTo>
                  <a:lnTo>
                    <a:pt x="77" y="0"/>
                  </a:lnTo>
                  <a:lnTo>
                    <a:pt x="14" y="67"/>
                  </a:lnTo>
                  <a:lnTo>
                    <a:pt x="0" y="133"/>
                  </a:lnTo>
                  <a:lnTo>
                    <a:pt x="61" y="1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9" name="Freeform 70"/>
            <p:cNvSpPr>
              <a:spLocks/>
            </p:cNvSpPr>
            <p:nvPr/>
          </p:nvSpPr>
          <p:spPr bwMode="auto">
            <a:xfrm>
              <a:off x="5166" y="2078"/>
              <a:ext cx="43" cy="31"/>
            </a:xfrm>
            <a:custGeom>
              <a:avLst/>
              <a:gdLst>
                <a:gd name="T0" fmla="*/ 0 w 87"/>
                <a:gd name="T1" fmla="*/ 0 h 62"/>
                <a:gd name="T2" fmla="*/ 0 w 87"/>
                <a:gd name="T3" fmla="*/ 1 h 62"/>
                <a:gd name="T4" fmla="*/ 0 w 87"/>
                <a:gd name="T5" fmla="*/ 1 h 62"/>
                <a:gd name="T6" fmla="*/ 0 w 87"/>
                <a:gd name="T7" fmla="*/ 1 h 62"/>
                <a:gd name="T8" fmla="*/ 0 w 87"/>
                <a:gd name="T9" fmla="*/ 1 h 62"/>
                <a:gd name="T10" fmla="*/ 0 w 87"/>
                <a:gd name="T11" fmla="*/ 1 h 62"/>
                <a:gd name="T12" fmla="*/ 0 w 87"/>
                <a:gd name="T13" fmla="*/ 0 h 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"/>
                <a:gd name="T22" fmla="*/ 0 h 62"/>
                <a:gd name="T23" fmla="*/ 87 w 87"/>
                <a:gd name="T24" fmla="*/ 62 h 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" h="62">
                  <a:moveTo>
                    <a:pt x="87" y="0"/>
                  </a:moveTo>
                  <a:lnTo>
                    <a:pt x="0" y="8"/>
                  </a:lnTo>
                  <a:lnTo>
                    <a:pt x="28" y="27"/>
                  </a:lnTo>
                  <a:lnTo>
                    <a:pt x="33" y="62"/>
                  </a:lnTo>
                  <a:lnTo>
                    <a:pt x="48" y="57"/>
                  </a:lnTo>
                  <a:lnTo>
                    <a:pt x="52" y="27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CC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0" name="Freeform 71"/>
            <p:cNvSpPr>
              <a:spLocks/>
            </p:cNvSpPr>
            <p:nvPr/>
          </p:nvSpPr>
          <p:spPr bwMode="auto">
            <a:xfrm>
              <a:off x="5180" y="1955"/>
              <a:ext cx="18" cy="115"/>
            </a:xfrm>
            <a:custGeom>
              <a:avLst/>
              <a:gdLst>
                <a:gd name="T0" fmla="*/ 1 w 36"/>
                <a:gd name="T1" fmla="*/ 0 h 232"/>
                <a:gd name="T2" fmla="*/ 0 w 36"/>
                <a:gd name="T3" fmla="*/ 0 h 232"/>
                <a:gd name="T4" fmla="*/ 0 w 36"/>
                <a:gd name="T5" fmla="*/ 0 h 232"/>
                <a:gd name="T6" fmla="*/ 1 w 36"/>
                <a:gd name="T7" fmla="*/ 0 h 232"/>
                <a:gd name="T8" fmla="*/ 1 w 36"/>
                <a:gd name="T9" fmla="*/ 0 h 232"/>
                <a:gd name="T10" fmla="*/ 1 w 36"/>
                <a:gd name="T11" fmla="*/ 0 h 2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232"/>
                <a:gd name="T20" fmla="*/ 36 w 36"/>
                <a:gd name="T21" fmla="*/ 232 h 2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232">
                  <a:moveTo>
                    <a:pt x="16" y="0"/>
                  </a:moveTo>
                  <a:lnTo>
                    <a:pt x="0" y="12"/>
                  </a:lnTo>
                  <a:lnTo>
                    <a:pt x="0" y="232"/>
                  </a:lnTo>
                  <a:lnTo>
                    <a:pt x="31" y="200"/>
                  </a:lnTo>
                  <a:lnTo>
                    <a:pt x="36" y="2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C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1" name="Freeform 72"/>
            <p:cNvSpPr>
              <a:spLocks/>
            </p:cNvSpPr>
            <p:nvPr/>
          </p:nvSpPr>
          <p:spPr bwMode="auto">
            <a:xfrm>
              <a:off x="5171" y="1872"/>
              <a:ext cx="30" cy="51"/>
            </a:xfrm>
            <a:custGeom>
              <a:avLst/>
              <a:gdLst>
                <a:gd name="T0" fmla="*/ 0 w 61"/>
                <a:gd name="T1" fmla="*/ 0 h 103"/>
                <a:gd name="T2" fmla="*/ 0 w 61"/>
                <a:gd name="T3" fmla="*/ 0 h 103"/>
                <a:gd name="T4" fmla="*/ 0 w 61"/>
                <a:gd name="T5" fmla="*/ 0 h 103"/>
                <a:gd name="T6" fmla="*/ 0 w 61"/>
                <a:gd name="T7" fmla="*/ 0 h 103"/>
                <a:gd name="T8" fmla="*/ 0 w 61"/>
                <a:gd name="T9" fmla="*/ 0 h 103"/>
                <a:gd name="T10" fmla="*/ 0 w 61"/>
                <a:gd name="T11" fmla="*/ 0 h 103"/>
                <a:gd name="T12" fmla="*/ 0 w 61"/>
                <a:gd name="T13" fmla="*/ 0 h 10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103"/>
                <a:gd name="T23" fmla="*/ 61 w 61"/>
                <a:gd name="T24" fmla="*/ 103 h 10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103">
                  <a:moveTo>
                    <a:pt x="36" y="0"/>
                  </a:moveTo>
                  <a:lnTo>
                    <a:pt x="10" y="31"/>
                  </a:lnTo>
                  <a:lnTo>
                    <a:pt x="0" y="74"/>
                  </a:lnTo>
                  <a:lnTo>
                    <a:pt x="33" y="103"/>
                  </a:lnTo>
                  <a:lnTo>
                    <a:pt x="61" y="78"/>
                  </a:lnTo>
                  <a:lnTo>
                    <a:pt x="34" y="3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28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2" name="Freeform 73"/>
            <p:cNvSpPr>
              <a:spLocks/>
            </p:cNvSpPr>
            <p:nvPr/>
          </p:nvSpPr>
          <p:spPr bwMode="auto">
            <a:xfrm>
              <a:off x="5179" y="1889"/>
              <a:ext cx="12" cy="29"/>
            </a:xfrm>
            <a:custGeom>
              <a:avLst/>
              <a:gdLst>
                <a:gd name="T0" fmla="*/ 1 w 23"/>
                <a:gd name="T1" fmla="*/ 1 h 56"/>
                <a:gd name="T2" fmla="*/ 0 w 23"/>
                <a:gd name="T3" fmla="*/ 1 h 56"/>
                <a:gd name="T4" fmla="*/ 1 w 23"/>
                <a:gd name="T5" fmla="*/ 1 h 56"/>
                <a:gd name="T6" fmla="*/ 1 w 23"/>
                <a:gd name="T7" fmla="*/ 0 h 56"/>
                <a:gd name="T8" fmla="*/ 1 w 23"/>
                <a:gd name="T9" fmla="*/ 1 h 56"/>
                <a:gd name="T10" fmla="*/ 1 w 23"/>
                <a:gd name="T11" fmla="*/ 1 h 56"/>
                <a:gd name="T12" fmla="*/ 1 w 23"/>
                <a:gd name="T13" fmla="*/ 1 h 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"/>
                <a:gd name="T22" fmla="*/ 0 h 56"/>
                <a:gd name="T23" fmla="*/ 23 w 23"/>
                <a:gd name="T24" fmla="*/ 56 h 5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" h="56">
                  <a:moveTo>
                    <a:pt x="15" y="56"/>
                  </a:moveTo>
                  <a:lnTo>
                    <a:pt x="0" y="39"/>
                  </a:lnTo>
                  <a:lnTo>
                    <a:pt x="1" y="17"/>
                  </a:lnTo>
                  <a:lnTo>
                    <a:pt x="7" y="0"/>
                  </a:lnTo>
                  <a:lnTo>
                    <a:pt x="9" y="18"/>
                  </a:lnTo>
                  <a:lnTo>
                    <a:pt x="23" y="29"/>
                  </a:lnTo>
                  <a:lnTo>
                    <a:pt x="15" y="56"/>
                  </a:lnTo>
                  <a:close/>
                </a:path>
              </a:pathLst>
            </a:custGeom>
            <a:solidFill>
              <a:srgbClr val="FF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3" name="Freeform 74"/>
            <p:cNvSpPr>
              <a:spLocks/>
            </p:cNvSpPr>
            <p:nvPr/>
          </p:nvSpPr>
          <p:spPr bwMode="auto">
            <a:xfrm>
              <a:off x="5180" y="1959"/>
              <a:ext cx="14" cy="99"/>
            </a:xfrm>
            <a:custGeom>
              <a:avLst/>
              <a:gdLst>
                <a:gd name="T0" fmla="*/ 1 w 28"/>
                <a:gd name="T1" fmla="*/ 0 h 199"/>
                <a:gd name="T2" fmla="*/ 1 w 28"/>
                <a:gd name="T3" fmla="*/ 0 h 199"/>
                <a:gd name="T4" fmla="*/ 1 w 28"/>
                <a:gd name="T5" fmla="*/ 0 h 199"/>
                <a:gd name="T6" fmla="*/ 0 w 28"/>
                <a:gd name="T7" fmla="*/ 0 h 199"/>
                <a:gd name="T8" fmla="*/ 1 w 28"/>
                <a:gd name="T9" fmla="*/ 0 h 1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99"/>
                <a:gd name="T17" fmla="*/ 28 w 28"/>
                <a:gd name="T18" fmla="*/ 199 h 1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99">
                  <a:moveTo>
                    <a:pt x="28" y="0"/>
                  </a:moveTo>
                  <a:lnTo>
                    <a:pt x="16" y="15"/>
                  </a:lnTo>
                  <a:lnTo>
                    <a:pt x="5" y="199"/>
                  </a:lnTo>
                  <a:lnTo>
                    <a:pt x="0" y="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4" name="Freeform 75"/>
            <p:cNvSpPr>
              <a:spLocks/>
            </p:cNvSpPr>
            <p:nvPr/>
          </p:nvSpPr>
          <p:spPr bwMode="auto">
            <a:xfrm>
              <a:off x="4916" y="2376"/>
              <a:ext cx="317" cy="101"/>
            </a:xfrm>
            <a:custGeom>
              <a:avLst/>
              <a:gdLst>
                <a:gd name="T0" fmla="*/ 3 w 633"/>
                <a:gd name="T1" fmla="*/ 0 h 204"/>
                <a:gd name="T2" fmla="*/ 2 w 633"/>
                <a:gd name="T3" fmla="*/ 0 h 204"/>
                <a:gd name="T4" fmla="*/ 0 w 633"/>
                <a:gd name="T5" fmla="*/ 0 h 204"/>
                <a:gd name="T6" fmla="*/ 2 w 633"/>
                <a:gd name="T7" fmla="*/ 0 h 204"/>
                <a:gd name="T8" fmla="*/ 3 w 633"/>
                <a:gd name="T9" fmla="*/ 0 h 2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3"/>
                <a:gd name="T16" fmla="*/ 0 h 204"/>
                <a:gd name="T17" fmla="*/ 633 w 633"/>
                <a:gd name="T18" fmla="*/ 204 h 2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3" h="204">
                  <a:moveTo>
                    <a:pt x="633" y="0"/>
                  </a:moveTo>
                  <a:lnTo>
                    <a:pt x="492" y="181"/>
                  </a:lnTo>
                  <a:lnTo>
                    <a:pt x="0" y="204"/>
                  </a:lnTo>
                  <a:lnTo>
                    <a:pt x="328" y="78"/>
                  </a:lnTo>
                  <a:lnTo>
                    <a:pt x="633" y="0"/>
                  </a:lnTo>
                  <a:close/>
                </a:path>
              </a:pathLst>
            </a:custGeom>
            <a:solidFill>
              <a:srgbClr val="633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5" name="Freeform 76"/>
            <p:cNvSpPr>
              <a:spLocks/>
            </p:cNvSpPr>
            <p:nvPr/>
          </p:nvSpPr>
          <p:spPr bwMode="auto">
            <a:xfrm>
              <a:off x="4746" y="2472"/>
              <a:ext cx="626" cy="49"/>
            </a:xfrm>
            <a:custGeom>
              <a:avLst/>
              <a:gdLst>
                <a:gd name="T0" fmla="*/ 0 w 1253"/>
                <a:gd name="T1" fmla="*/ 1 h 98"/>
                <a:gd name="T2" fmla="*/ 0 w 1253"/>
                <a:gd name="T3" fmla="*/ 1 h 98"/>
                <a:gd name="T4" fmla="*/ 4 w 1253"/>
                <a:gd name="T5" fmla="*/ 1 h 98"/>
                <a:gd name="T6" fmla="*/ 4 w 1253"/>
                <a:gd name="T7" fmla="*/ 0 h 98"/>
                <a:gd name="T8" fmla="*/ 3 w 1253"/>
                <a:gd name="T9" fmla="*/ 1 h 98"/>
                <a:gd name="T10" fmla="*/ 0 w 1253"/>
                <a:gd name="T11" fmla="*/ 1 h 98"/>
                <a:gd name="T12" fmla="*/ 0 w 1253"/>
                <a:gd name="T13" fmla="*/ 1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53"/>
                <a:gd name="T22" fmla="*/ 0 h 98"/>
                <a:gd name="T23" fmla="*/ 1253 w 1253"/>
                <a:gd name="T24" fmla="*/ 98 h 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53" h="98">
                  <a:moveTo>
                    <a:pt x="0" y="17"/>
                  </a:moveTo>
                  <a:lnTo>
                    <a:pt x="156" y="98"/>
                  </a:lnTo>
                  <a:lnTo>
                    <a:pt x="1029" y="87"/>
                  </a:lnTo>
                  <a:lnTo>
                    <a:pt x="1253" y="0"/>
                  </a:lnTo>
                  <a:lnTo>
                    <a:pt x="1002" y="32"/>
                  </a:lnTo>
                  <a:lnTo>
                    <a:pt x="176" y="56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99D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6" name="Freeform 77"/>
            <p:cNvSpPr>
              <a:spLocks/>
            </p:cNvSpPr>
            <p:nvPr/>
          </p:nvSpPr>
          <p:spPr bwMode="auto">
            <a:xfrm>
              <a:off x="4836" y="2540"/>
              <a:ext cx="341" cy="16"/>
            </a:xfrm>
            <a:custGeom>
              <a:avLst/>
              <a:gdLst>
                <a:gd name="T0" fmla="*/ 0 w 682"/>
                <a:gd name="T1" fmla="*/ 0 h 31"/>
                <a:gd name="T2" fmla="*/ 1 w 682"/>
                <a:gd name="T3" fmla="*/ 1 h 31"/>
                <a:gd name="T4" fmla="*/ 3 w 682"/>
                <a:gd name="T5" fmla="*/ 1 h 31"/>
                <a:gd name="T6" fmla="*/ 0 w 682"/>
                <a:gd name="T7" fmla="*/ 0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82"/>
                <a:gd name="T13" fmla="*/ 0 h 31"/>
                <a:gd name="T14" fmla="*/ 682 w 68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82" h="31">
                  <a:moveTo>
                    <a:pt x="0" y="0"/>
                  </a:moveTo>
                  <a:lnTo>
                    <a:pt x="16" y="31"/>
                  </a:lnTo>
                  <a:lnTo>
                    <a:pt x="682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D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7" name="Freeform 78"/>
            <p:cNvSpPr>
              <a:spLocks/>
            </p:cNvSpPr>
            <p:nvPr/>
          </p:nvSpPr>
          <p:spPr bwMode="auto">
            <a:xfrm>
              <a:off x="4793" y="2115"/>
              <a:ext cx="501" cy="75"/>
            </a:xfrm>
            <a:custGeom>
              <a:avLst/>
              <a:gdLst>
                <a:gd name="T0" fmla="*/ 1 w 1002"/>
                <a:gd name="T1" fmla="*/ 1 h 150"/>
                <a:gd name="T2" fmla="*/ 1 w 1002"/>
                <a:gd name="T3" fmla="*/ 1 h 150"/>
                <a:gd name="T4" fmla="*/ 1 w 1002"/>
                <a:gd name="T5" fmla="*/ 1 h 150"/>
                <a:gd name="T6" fmla="*/ 2 w 1002"/>
                <a:gd name="T7" fmla="*/ 1 h 150"/>
                <a:gd name="T8" fmla="*/ 2 w 1002"/>
                <a:gd name="T9" fmla="*/ 1 h 150"/>
                <a:gd name="T10" fmla="*/ 2 w 1002"/>
                <a:gd name="T11" fmla="*/ 1 h 150"/>
                <a:gd name="T12" fmla="*/ 2 w 1002"/>
                <a:gd name="T13" fmla="*/ 1 h 150"/>
                <a:gd name="T14" fmla="*/ 3 w 1002"/>
                <a:gd name="T15" fmla="*/ 1 h 150"/>
                <a:gd name="T16" fmla="*/ 3 w 1002"/>
                <a:gd name="T17" fmla="*/ 1 h 150"/>
                <a:gd name="T18" fmla="*/ 3 w 1002"/>
                <a:gd name="T19" fmla="*/ 1 h 150"/>
                <a:gd name="T20" fmla="*/ 4 w 1002"/>
                <a:gd name="T21" fmla="*/ 1 h 150"/>
                <a:gd name="T22" fmla="*/ 4 w 1002"/>
                <a:gd name="T23" fmla="*/ 1 h 150"/>
                <a:gd name="T24" fmla="*/ 4 w 1002"/>
                <a:gd name="T25" fmla="*/ 1 h 150"/>
                <a:gd name="T26" fmla="*/ 4 w 1002"/>
                <a:gd name="T27" fmla="*/ 0 h 150"/>
                <a:gd name="T28" fmla="*/ 4 w 1002"/>
                <a:gd name="T29" fmla="*/ 1 h 150"/>
                <a:gd name="T30" fmla="*/ 4 w 1002"/>
                <a:gd name="T31" fmla="*/ 1 h 150"/>
                <a:gd name="T32" fmla="*/ 4 w 1002"/>
                <a:gd name="T33" fmla="*/ 1 h 150"/>
                <a:gd name="T34" fmla="*/ 4 w 1002"/>
                <a:gd name="T35" fmla="*/ 1 h 150"/>
                <a:gd name="T36" fmla="*/ 4 w 1002"/>
                <a:gd name="T37" fmla="*/ 1 h 150"/>
                <a:gd name="T38" fmla="*/ 3 w 1002"/>
                <a:gd name="T39" fmla="*/ 1 h 150"/>
                <a:gd name="T40" fmla="*/ 3 w 1002"/>
                <a:gd name="T41" fmla="*/ 1 h 150"/>
                <a:gd name="T42" fmla="*/ 3 w 1002"/>
                <a:gd name="T43" fmla="*/ 1 h 150"/>
                <a:gd name="T44" fmla="*/ 2 w 1002"/>
                <a:gd name="T45" fmla="*/ 1 h 150"/>
                <a:gd name="T46" fmla="*/ 2 w 1002"/>
                <a:gd name="T47" fmla="*/ 1 h 150"/>
                <a:gd name="T48" fmla="*/ 2 w 1002"/>
                <a:gd name="T49" fmla="*/ 1 h 150"/>
                <a:gd name="T50" fmla="*/ 2 w 1002"/>
                <a:gd name="T51" fmla="*/ 1 h 150"/>
                <a:gd name="T52" fmla="*/ 1 w 1002"/>
                <a:gd name="T53" fmla="*/ 1 h 150"/>
                <a:gd name="T54" fmla="*/ 1 w 1002"/>
                <a:gd name="T55" fmla="*/ 1 h 150"/>
                <a:gd name="T56" fmla="*/ 1 w 1002"/>
                <a:gd name="T57" fmla="*/ 1 h 150"/>
                <a:gd name="T58" fmla="*/ 1 w 1002"/>
                <a:gd name="T59" fmla="*/ 1 h 150"/>
                <a:gd name="T60" fmla="*/ 0 w 1002"/>
                <a:gd name="T61" fmla="*/ 1 h 150"/>
                <a:gd name="T62" fmla="*/ 1 w 1002"/>
                <a:gd name="T63" fmla="*/ 1 h 150"/>
                <a:gd name="T64" fmla="*/ 1 w 1002"/>
                <a:gd name="T65" fmla="*/ 1 h 150"/>
                <a:gd name="T66" fmla="*/ 1 w 1002"/>
                <a:gd name="T67" fmla="*/ 1 h 1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02"/>
                <a:gd name="T103" fmla="*/ 0 h 150"/>
                <a:gd name="T104" fmla="*/ 1002 w 1002"/>
                <a:gd name="T105" fmla="*/ 150 h 15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02" h="150">
                  <a:moveTo>
                    <a:pt x="43" y="56"/>
                  </a:moveTo>
                  <a:lnTo>
                    <a:pt x="141" y="64"/>
                  </a:lnTo>
                  <a:lnTo>
                    <a:pt x="176" y="99"/>
                  </a:lnTo>
                  <a:lnTo>
                    <a:pt x="258" y="83"/>
                  </a:lnTo>
                  <a:lnTo>
                    <a:pt x="333" y="103"/>
                  </a:lnTo>
                  <a:lnTo>
                    <a:pt x="410" y="83"/>
                  </a:lnTo>
                  <a:lnTo>
                    <a:pt x="472" y="103"/>
                  </a:lnTo>
                  <a:lnTo>
                    <a:pt x="575" y="80"/>
                  </a:lnTo>
                  <a:lnTo>
                    <a:pt x="630" y="103"/>
                  </a:lnTo>
                  <a:lnTo>
                    <a:pt x="723" y="64"/>
                  </a:lnTo>
                  <a:lnTo>
                    <a:pt x="774" y="75"/>
                  </a:lnTo>
                  <a:lnTo>
                    <a:pt x="857" y="44"/>
                  </a:lnTo>
                  <a:lnTo>
                    <a:pt x="924" y="60"/>
                  </a:lnTo>
                  <a:lnTo>
                    <a:pt x="986" y="0"/>
                  </a:lnTo>
                  <a:lnTo>
                    <a:pt x="1002" y="64"/>
                  </a:lnTo>
                  <a:lnTo>
                    <a:pt x="939" y="106"/>
                  </a:lnTo>
                  <a:lnTo>
                    <a:pt x="868" y="91"/>
                  </a:lnTo>
                  <a:lnTo>
                    <a:pt x="829" y="119"/>
                  </a:lnTo>
                  <a:lnTo>
                    <a:pt x="782" y="111"/>
                  </a:lnTo>
                  <a:lnTo>
                    <a:pt x="728" y="126"/>
                  </a:lnTo>
                  <a:lnTo>
                    <a:pt x="676" y="122"/>
                  </a:lnTo>
                  <a:lnTo>
                    <a:pt x="598" y="142"/>
                  </a:lnTo>
                  <a:lnTo>
                    <a:pt x="508" y="126"/>
                  </a:lnTo>
                  <a:lnTo>
                    <a:pt x="430" y="150"/>
                  </a:lnTo>
                  <a:lnTo>
                    <a:pt x="341" y="130"/>
                  </a:lnTo>
                  <a:lnTo>
                    <a:pt x="270" y="139"/>
                  </a:lnTo>
                  <a:lnTo>
                    <a:pt x="188" y="119"/>
                  </a:lnTo>
                  <a:lnTo>
                    <a:pt x="98" y="119"/>
                  </a:lnTo>
                  <a:lnTo>
                    <a:pt x="78" y="87"/>
                  </a:lnTo>
                  <a:lnTo>
                    <a:pt x="12" y="91"/>
                  </a:lnTo>
                  <a:lnTo>
                    <a:pt x="0" y="48"/>
                  </a:lnTo>
                  <a:lnTo>
                    <a:pt x="20" y="13"/>
                  </a:lnTo>
                  <a:lnTo>
                    <a:pt x="46" y="33"/>
                  </a:lnTo>
                  <a:lnTo>
                    <a:pt x="43" y="56"/>
                  </a:lnTo>
                  <a:close/>
                </a:path>
              </a:pathLst>
            </a:custGeom>
            <a:solidFill>
              <a:srgbClr val="FFD6F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8" name="Freeform 79"/>
            <p:cNvSpPr>
              <a:spLocks/>
            </p:cNvSpPr>
            <p:nvPr/>
          </p:nvSpPr>
          <p:spPr bwMode="auto">
            <a:xfrm>
              <a:off x="4837" y="2145"/>
              <a:ext cx="17" cy="20"/>
            </a:xfrm>
            <a:custGeom>
              <a:avLst/>
              <a:gdLst>
                <a:gd name="T0" fmla="*/ 1 w 33"/>
                <a:gd name="T1" fmla="*/ 1 h 39"/>
                <a:gd name="T2" fmla="*/ 1 w 33"/>
                <a:gd name="T3" fmla="*/ 1 h 39"/>
                <a:gd name="T4" fmla="*/ 1 w 33"/>
                <a:gd name="T5" fmla="*/ 1 h 39"/>
                <a:gd name="T6" fmla="*/ 1 w 33"/>
                <a:gd name="T7" fmla="*/ 1 h 39"/>
                <a:gd name="T8" fmla="*/ 1 w 33"/>
                <a:gd name="T9" fmla="*/ 1 h 39"/>
                <a:gd name="T10" fmla="*/ 1 w 33"/>
                <a:gd name="T11" fmla="*/ 1 h 39"/>
                <a:gd name="T12" fmla="*/ 1 w 33"/>
                <a:gd name="T13" fmla="*/ 1 h 39"/>
                <a:gd name="T14" fmla="*/ 1 w 33"/>
                <a:gd name="T15" fmla="*/ 1 h 39"/>
                <a:gd name="T16" fmla="*/ 1 w 33"/>
                <a:gd name="T17" fmla="*/ 0 h 39"/>
                <a:gd name="T18" fmla="*/ 1 w 33"/>
                <a:gd name="T19" fmla="*/ 1 h 39"/>
                <a:gd name="T20" fmla="*/ 1 w 33"/>
                <a:gd name="T21" fmla="*/ 1 h 39"/>
                <a:gd name="T22" fmla="*/ 1 w 33"/>
                <a:gd name="T23" fmla="*/ 1 h 39"/>
                <a:gd name="T24" fmla="*/ 0 w 33"/>
                <a:gd name="T25" fmla="*/ 1 h 39"/>
                <a:gd name="T26" fmla="*/ 1 w 33"/>
                <a:gd name="T27" fmla="*/ 1 h 39"/>
                <a:gd name="T28" fmla="*/ 1 w 33"/>
                <a:gd name="T29" fmla="*/ 1 h 39"/>
                <a:gd name="T30" fmla="*/ 1 w 33"/>
                <a:gd name="T31" fmla="*/ 1 h 39"/>
                <a:gd name="T32" fmla="*/ 1 w 33"/>
                <a:gd name="T33" fmla="*/ 1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39"/>
                <a:gd name="T53" fmla="*/ 33 w 33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39">
                  <a:moveTo>
                    <a:pt x="16" y="39"/>
                  </a:moveTo>
                  <a:lnTo>
                    <a:pt x="23" y="38"/>
                  </a:lnTo>
                  <a:lnTo>
                    <a:pt x="29" y="34"/>
                  </a:lnTo>
                  <a:lnTo>
                    <a:pt x="32" y="28"/>
                  </a:lnTo>
                  <a:lnTo>
                    <a:pt x="33" y="20"/>
                  </a:lnTo>
                  <a:lnTo>
                    <a:pt x="32" y="13"/>
                  </a:lnTo>
                  <a:lnTo>
                    <a:pt x="29" y="6"/>
                  </a:lnTo>
                  <a:lnTo>
                    <a:pt x="23" y="1"/>
                  </a:lnTo>
                  <a:lnTo>
                    <a:pt x="16" y="0"/>
                  </a:lnTo>
                  <a:lnTo>
                    <a:pt x="10" y="1"/>
                  </a:lnTo>
                  <a:lnTo>
                    <a:pt x="4" y="6"/>
                  </a:lnTo>
                  <a:lnTo>
                    <a:pt x="1" y="13"/>
                  </a:lnTo>
                  <a:lnTo>
                    <a:pt x="0" y="20"/>
                  </a:lnTo>
                  <a:lnTo>
                    <a:pt x="1" y="28"/>
                  </a:lnTo>
                  <a:lnTo>
                    <a:pt x="4" y="34"/>
                  </a:lnTo>
                  <a:lnTo>
                    <a:pt x="10" y="38"/>
                  </a:lnTo>
                  <a:lnTo>
                    <a:pt x="16" y="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9" name="Freeform 80"/>
            <p:cNvSpPr>
              <a:spLocks/>
            </p:cNvSpPr>
            <p:nvPr/>
          </p:nvSpPr>
          <p:spPr bwMode="auto">
            <a:xfrm>
              <a:off x="4910" y="2156"/>
              <a:ext cx="17" cy="14"/>
            </a:xfrm>
            <a:custGeom>
              <a:avLst/>
              <a:gdLst>
                <a:gd name="T0" fmla="*/ 1 w 33"/>
                <a:gd name="T1" fmla="*/ 1 h 28"/>
                <a:gd name="T2" fmla="*/ 1 w 33"/>
                <a:gd name="T3" fmla="*/ 1 h 28"/>
                <a:gd name="T4" fmla="*/ 1 w 33"/>
                <a:gd name="T5" fmla="*/ 1 h 28"/>
                <a:gd name="T6" fmla="*/ 1 w 33"/>
                <a:gd name="T7" fmla="*/ 1 h 28"/>
                <a:gd name="T8" fmla="*/ 1 w 33"/>
                <a:gd name="T9" fmla="*/ 1 h 28"/>
                <a:gd name="T10" fmla="*/ 1 w 33"/>
                <a:gd name="T11" fmla="*/ 1 h 28"/>
                <a:gd name="T12" fmla="*/ 1 w 33"/>
                <a:gd name="T13" fmla="*/ 1 h 28"/>
                <a:gd name="T14" fmla="*/ 1 w 33"/>
                <a:gd name="T15" fmla="*/ 1 h 28"/>
                <a:gd name="T16" fmla="*/ 1 w 33"/>
                <a:gd name="T17" fmla="*/ 0 h 28"/>
                <a:gd name="T18" fmla="*/ 1 w 33"/>
                <a:gd name="T19" fmla="*/ 1 h 28"/>
                <a:gd name="T20" fmla="*/ 1 w 33"/>
                <a:gd name="T21" fmla="*/ 1 h 28"/>
                <a:gd name="T22" fmla="*/ 1 w 33"/>
                <a:gd name="T23" fmla="*/ 1 h 28"/>
                <a:gd name="T24" fmla="*/ 0 w 33"/>
                <a:gd name="T25" fmla="*/ 1 h 28"/>
                <a:gd name="T26" fmla="*/ 1 w 33"/>
                <a:gd name="T27" fmla="*/ 1 h 28"/>
                <a:gd name="T28" fmla="*/ 1 w 33"/>
                <a:gd name="T29" fmla="*/ 1 h 28"/>
                <a:gd name="T30" fmla="*/ 1 w 33"/>
                <a:gd name="T31" fmla="*/ 1 h 28"/>
                <a:gd name="T32" fmla="*/ 1 w 33"/>
                <a:gd name="T33" fmla="*/ 1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28"/>
                <a:gd name="T53" fmla="*/ 33 w 33"/>
                <a:gd name="T54" fmla="*/ 28 h 2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28">
                  <a:moveTo>
                    <a:pt x="16" y="28"/>
                  </a:moveTo>
                  <a:lnTo>
                    <a:pt x="23" y="27"/>
                  </a:lnTo>
                  <a:lnTo>
                    <a:pt x="29" y="24"/>
                  </a:lnTo>
                  <a:lnTo>
                    <a:pt x="32" y="20"/>
                  </a:lnTo>
                  <a:lnTo>
                    <a:pt x="33" y="14"/>
                  </a:lnTo>
                  <a:lnTo>
                    <a:pt x="32" y="8"/>
                  </a:lnTo>
                  <a:lnTo>
                    <a:pt x="29" y="4"/>
                  </a:lnTo>
                  <a:lnTo>
                    <a:pt x="23" y="1"/>
                  </a:lnTo>
                  <a:lnTo>
                    <a:pt x="16" y="0"/>
                  </a:lnTo>
                  <a:lnTo>
                    <a:pt x="9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1" y="20"/>
                  </a:lnTo>
                  <a:lnTo>
                    <a:pt x="4" y="24"/>
                  </a:lnTo>
                  <a:lnTo>
                    <a:pt x="9" y="27"/>
                  </a:lnTo>
                  <a:lnTo>
                    <a:pt x="16" y="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0" name="Freeform 81"/>
            <p:cNvSpPr>
              <a:spLocks/>
            </p:cNvSpPr>
            <p:nvPr/>
          </p:nvSpPr>
          <p:spPr bwMode="auto">
            <a:xfrm>
              <a:off x="4987" y="2160"/>
              <a:ext cx="20" cy="14"/>
            </a:xfrm>
            <a:custGeom>
              <a:avLst/>
              <a:gdLst>
                <a:gd name="T0" fmla="*/ 1 w 39"/>
                <a:gd name="T1" fmla="*/ 1 h 28"/>
                <a:gd name="T2" fmla="*/ 1 w 39"/>
                <a:gd name="T3" fmla="*/ 1 h 28"/>
                <a:gd name="T4" fmla="*/ 1 w 39"/>
                <a:gd name="T5" fmla="*/ 1 h 28"/>
                <a:gd name="T6" fmla="*/ 1 w 39"/>
                <a:gd name="T7" fmla="*/ 1 h 28"/>
                <a:gd name="T8" fmla="*/ 1 w 39"/>
                <a:gd name="T9" fmla="*/ 1 h 28"/>
                <a:gd name="T10" fmla="*/ 1 w 39"/>
                <a:gd name="T11" fmla="*/ 1 h 28"/>
                <a:gd name="T12" fmla="*/ 1 w 39"/>
                <a:gd name="T13" fmla="*/ 1 h 28"/>
                <a:gd name="T14" fmla="*/ 1 w 39"/>
                <a:gd name="T15" fmla="*/ 1 h 28"/>
                <a:gd name="T16" fmla="*/ 1 w 39"/>
                <a:gd name="T17" fmla="*/ 0 h 28"/>
                <a:gd name="T18" fmla="*/ 1 w 39"/>
                <a:gd name="T19" fmla="*/ 1 h 28"/>
                <a:gd name="T20" fmla="*/ 1 w 39"/>
                <a:gd name="T21" fmla="*/ 1 h 28"/>
                <a:gd name="T22" fmla="*/ 1 w 39"/>
                <a:gd name="T23" fmla="*/ 1 h 28"/>
                <a:gd name="T24" fmla="*/ 0 w 39"/>
                <a:gd name="T25" fmla="*/ 1 h 28"/>
                <a:gd name="T26" fmla="*/ 1 w 39"/>
                <a:gd name="T27" fmla="*/ 1 h 28"/>
                <a:gd name="T28" fmla="*/ 1 w 39"/>
                <a:gd name="T29" fmla="*/ 1 h 28"/>
                <a:gd name="T30" fmla="*/ 1 w 39"/>
                <a:gd name="T31" fmla="*/ 1 h 28"/>
                <a:gd name="T32" fmla="*/ 1 w 39"/>
                <a:gd name="T33" fmla="*/ 1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28"/>
                <a:gd name="T53" fmla="*/ 39 w 39"/>
                <a:gd name="T54" fmla="*/ 28 h 2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28">
                  <a:moveTo>
                    <a:pt x="20" y="28"/>
                  </a:moveTo>
                  <a:lnTo>
                    <a:pt x="28" y="27"/>
                  </a:lnTo>
                  <a:lnTo>
                    <a:pt x="34" y="23"/>
                  </a:lnTo>
                  <a:lnTo>
                    <a:pt x="38" y="19"/>
                  </a:lnTo>
                  <a:lnTo>
                    <a:pt x="39" y="14"/>
                  </a:lnTo>
                  <a:lnTo>
                    <a:pt x="38" y="8"/>
                  </a:lnTo>
                  <a:lnTo>
                    <a:pt x="34" y="4"/>
                  </a:lnTo>
                  <a:lnTo>
                    <a:pt x="28" y="1"/>
                  </a:lnTo>
                  <a:lnTo>
                    <a:pt x="20" y="0"/>
                  </a:lnTo>
                  <a:lnTo>
                    <a:pt x="13" y="1"/>
                  </a:lnTo>
                  <a:lnTo>
                    <a:pt x="6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1" y="19"/>
                  </a:lnTo>
                  <a:lnTo>
                    <a:pt x="6" y="23"/>
                  </a:lnTo>
                  <a:lnTo>
                    <a:pt x="13" y="27"/>
                  </a:lnTo>
                  <a:lnTo>
                    <a:pt x="20" y="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1" name="Freeform 82"/>
            <p:cNvSpPr>
              <a:spLocks/>
            </p:cNvSpPr>
            <p:nvPr/>
          </p:nvSpPr>
          <p:spPr bwMode="auto">
            <a:xfrm>
              <a:off x="5062" y="2154"/>
              <a:ext cx="19" cy="17"/>
            </a:xfrm>
            <a:custGeom>
              <a:avLst/>
              <a:gdLst>
                <a:gd name="T0" fmla="*/ 1 w 38"/>
                <a:gd name="T1" fmla="*/ 1 h 33"/>
                <a:gd name="T2" fmla="*/ 1 w 38"/>
                <a:gd name="T3" fmla="*/ 1 h 33"/>
                <a:gd name="T4" fmla="*/ 1 w 38"/>
                <a:gd name="T5" fmla="*/ 1 h 33"/>
                <a:gd name="T6" fmla="*/ 1 w 38"/>
                <a:gd name="T7" fmla="*/ 1 h 33"/>
                <a:gd name="T8" fmla="*/ 1 w 38"/>
                <a:gd name="T9" fmla="*/ 1 h 33"/>
                <a:gd name="T10" fmla="*/ 1 w 38"/>
                <a:gd name="T11" fmla="*/ 1 h 33"/>
                <a:gd name="T12" fmla="*/ 1 w 38"/>
                <a:gd name="T13" fmla="*/ 1 h 33"/>
                <a:gd name="T14" fmla="*/ 1 w 38"/>
                <a:gd name="T15" fmla="*/ 1 h 33"/>
                <a:gd name="T16" fmla="*/ 1 w 38"/>
                <a:gd name="T17" fmla="*/ 0 h 33"/>
                <a:gd name="T18" fmla="*/ 1 w 38"/>
                <a:gd name="T19" fmla="*/ 1 h 33"/>
                <a:gd name="T20" fmla="*/ 1 w 38"/>
                <a:gd name="T21" fmla="*/ 1 h 33"/>
                <a:gd name="T22" fmla="*/ 1 w 38"/>
                <a:gd name="T23" fmla="*/ 1 h 33"/>
                <a:gd name="T24" fmla="*/ 0 w 38"/>
                <a:gd name="T25" fmla="*/ 1 h 33"/>
                <a:gd name="T26" fmla="*/ 1 w 38"/>
                <a:gd name="T27" fmla="*/ 1 h 33"/>
                <a:gd name="T28" fmla="*/ 1 w 38"/>
                <a:gd name="T29" fmla="*/ 1 h 33"/>
                <a:gd name="T30" fmla="*/ 1 w 38"/>
                <a:gd name="T31" fmla="*/ 1 h 33"/>
                <a:gd name="T32" fmla="*/ 1 w 38"/>
                <a:gd name="T33" fmla="*/ 1 h 3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"/>
                <a:gd name="T52" fmla="*/ 0 h 33"/>
                <a:gd name="T53" fmla="*/ 38 w 38"/>
                <a:gd name="T54" fmla="*/ 33 h 3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" h="33">
                  <a:moveTo>
                    <a:pt x="19" y="33"/>
                  </a:moveTo>
                  <a:lnTo>
                    <a:pt x="26" y="32"/>
                  </a:lnTo>
                  <a:lnTo>
                    <a:pt x="32" y="27"/>
                  </a:lnTo>
                  <a:lnTo>
                    <a:pt x="37" y="23"/>
                  </a:lnTo>
                  <a:lnTo>
                    <a:pt x="38" y="16"/>
                  </a:lnTo>
                  <a:lnTo>
                    <a:pt x="37" y="9"/>
                  </a:lnTo>
                  <a:lnTo>
                    <a:pt x="32" y="4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1" y="1"/>
                  </a:lnTo>
                  <a:lnTo>
                    <a:pt x="6" y="4"/>
                  </a:lnTo>
                  <a:lnTo>
                    <a:pt x="1" y="9"/>
                  </a:lnTo>
                  <a:lnTo>
                    <a:pt x="0" y="16"/>
                  </a:lnTo>
                  <a:lnTo>
                    <a:pt x="1" y="23"/>
                  </a:lnTo>
                  <a:lnTo>
                    <a:pt x="6" y="27"/>
                  </a:lnTo>
                  <a:lnTo>
                    <a:pt x="11" y="32"/>
                  </a:lnTo>
                  <a:lnTo>
                    <a:pt x="19" y="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2" name="Freeform 83"/>
            <p:cNvSpPr>
              <a:spLocks/>
            </p:cNvSpPr>
            <p:nvPr/>
          </p:nvSpPr>
          <p:spPr bwMode="auto">
            <a:xfrm>
              <a:off x="4798" y="2131"/>
              <a:ext cx="19" cy="14"/>
            </a:xfrm>
            <a:custGeom>
              <a:avLst/>
              <a:gdLst>
                <a:gd name="T0" fmla="*/ 0 w 39"/>
                <a:gd name="T1" fmla="*/ 1 h 27"/>
                <a:gd name="T2" fmla="*/ 0 w 39"/>
                <a:gd name="T3" fmla="*/ 1 h 27"/>
                <a:gd name="T4" fmla="*/ 0 w 39"/>
                <a:gd name="T5" fmla="*/ 1 h 27"/>
                <a:gd name="T6" fmla="*/ 0 w 39"/>
                <a:gd name="T7" fmla="*/ 1 h 27"/>
                <a:gd name="T8" fmla="*/ 0 w 39"/>
                <a:gd name="T9" fmla="*/ 1 h 27"/>
                <a:gd name="T10" fmla="*/ 0 w 39"/>
                <a:gd name="T11" fmla="*/ 1 h 27"/>
                <a:gd name="T12" fmla="*/ 0 w 39"/>
                <a:gd name="T13" fmla="*/ 1 h 27"/>
                <a:gd name="T14" fmla="*/ 0 w 39"/>
                <a:gd name="T15" fmla="*/ 1 h 27"/>
                <a:gd name="T16" fmla="*/ 0 w 39"/>
                <a:gd name="T17" fmla="*/ 0 h 27"/>
                <a:gd name="T18" fmla="*/ 0 w 39"/>
                <a:gd name="T19" fmla="*/ 1 h 27"/>
                <a:gd name="T20" fmla="*/ 0 w 39"/>
                <a:gd name="T21" fmla="*/ 1 h 27"/>
                <a:gd name="T22" fmla="*/ 0 w 39"/>
                <a:gd name="T23" fmla="*/ 1 h 27"/>
                <a:gd name="T24" fmla="*/ 0 w 39"/>
                <a:gd name="T25" fmla="*/ 1 h 27"/>
                <a:gd name="T26" fmla="*/ 0 w 39"/>
                <a:gd name="T27" fmla="*/ 1 h 27"/>
                <a:gd name="T28" fmla="*/ 0 w 39"/>
                <a:gd name="T29" fmla="*/ 1 h 27"/>
                <a:gd name="T30" fmla="*/ 0 w 39"/>
                <a:gd name="T31" fmla="*/ 1 h 27"/>
                <a:gd name="T32" fmla="*/ 0 w 39"/>
                <a:gd name="T33" fmla="*/ 1 h 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27"/>
                <a:gd name="T53" fmla="*/ 39 w 39"/>
                <a:gd name="T54" fmla="*/ 27 h 2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27">
                  <a:moveTo>
                    <a:pt x="20" y="27"/>
                  </a:moveTo>
                  <a:lnTo>
                    <a:pt x="27" y="26"/>
                  </a:lnTo>
                  <a:lnTo>
                    <a:pt x="34" y="23"/>
                  </a:lnTo>
                  <a:lnTo>
                    <a:pt x="38" y="18"/>
                  </a:lnTo>
                  <a:lnTo>
                    <a:pt x="39" y="13"/>
                  </a:lnTo>
                  <a:lnTo>
                    <a:pt x="38" y="8"/>
                  </a:lnTo>
                  <a:lnTo>
                    <a:pt x="34" y="3"/>
                  </a:lnTo>
                  <a:lnTo>
                    <a:pt x="27" y="1"/>
                  </a:lnTo>
                  <a:lnTo>
                    <a:pt x="20" y="0"/>
                  </a:lnTo>
                  <a:lnTo>
                    <a:pt x="13" y="1"/>
                  </a:lnTo>
                  <a:lnTo>
                    <a:pt x="6" y="3"/>
                  </a:lnTo>
                  <a:lnTo>
                    <a:pt x="1" y="8"/>
                  </a:lnTo>
                  <a:lnTo>
                    <a:pt x="0" y="13"/>
                  </a:lnTo>
                  <a:lnTo>
                    <a:pt x="1" y="18"/>
                  </a:lnTo>
                  <a:lnTo>
                    <a:pt x="6" y="23"/>
                  </a:lnTo>
                  <a:lnTo>
                    <a:pt x="13" y="26"/>
                  </a:lnTo>
                  <a:lnTo>
                    <a:pt x="20" y="2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3" name="Freeform 84"/>
            <p:cNvSpPr>
              <a:spLocks/>
            </p:cNvSpPr>
            <p:nvPr/>
          </p:nvSpPr>
          <p:spPr bwMode="auto">
            <a:xfrm>
              <a:off x="4912" y="2248"/>
              <a:ext cx="38" cy="6"/>
            </a:xfrm>
            <a:custGeom>
              <a:avLst/>
              <a:gdLst>
                <a:gd name="T0" fmla="*/ 1 w 75"/>
                <a:gd name="T1" fmla="*/ 1 h 11"/>
                <a:gd name="T2" fmla="*/ 1 w 75"/>
                <a:gd name="T3" fmla="*/ 1 h 11"/>
                <a:gd name="T4" fmla="*/ 1 w 75"/>
                <a:gd name="T5" fmla="*/ 1 h 11"/>
                <a:gd name="T6" fmla="*/ 1 w 75"/>
                <a:gd name="T7" fmla="*/ 1 h 11"/>
                <a:gd name="T8" fmla="*/ 1 w 75"/>
                <a:gd name="T9" fmla="*/ 1 h 11"/>
                <a:gd name="T10" fmla="*/ 1 w 75"/>
                <a:gd name="T11" fmla="*/ 1 h 11"/>
                <a:gd name="T12" fmla="*/ 1 w 75"/>
                <a:gd name="T13" fmla="*/ 1 h 11"/>
                <a:gd name="T14" fmla="*/ 1 w 75"/>
                <a:gd name="T15" fmla="*/ 1 h 11"/>
                <a:gd name="T16" fmla="*/ 1 w 75"/>
                <a:gd name="T17" fmla="*/ 0 h 11"/>
                <a:gd name="T18" fmla="*/ 1 w 75"/>
                <a:gd name="T19" fmla="*/ 0 h 11"/>
                <a:gd name="T20" fmla="*/ 1 w 75"/>
                <a:gd name="T21" fmla="*/ 0 h 11"/>
                <a:gd name="T22" fmla="*/ 1 w 75"/>
                <a:gd name="T23" fmla="*/ 0 h 11"/>
                <a:gd name="T24" fmla="*/ 1 w 75"/>
                <a:gd name="T25" fmla="*/ 1 h 11"/>
                <a:gd name="T26" fmla="*/ 0 w 75"/>
                <a:gd name="T27" fmla="*/ 1 h 11"/>
                <a:gd name="T28" fmla="*/ 0 w 75"/>
                <a:gd name="T29" fmla="*/ 1 h 11"/>
                <a:gd name="T30" fmla="*/ 0 w 75"/>
                <a:gd name="T31" fmla="*/ 1 h 11"/>
                <a:gd name="T32" fmla="*/ 0 w 75"/>
                <a:gd name="T33" fmla="*/ 1 h 11"/>
                <a:gd name="T34" fmla="*/ 1 w 75"/>
                <a:gd name="T35" fmla="*/ 1 h 11"/>
                <a:gd name="T36" fmla="*/ 1 w 75"/>
                <a:gd name="T37" fmla="*/ 1 h 11"/>
                <a:gd name="T38" fmla="*/ 1 w 75"/>
                <a:gd name="T39" fmla="*/ 1 h 11"/>
                <a:gd name="T40" fmla="*/ 1 w 75"/>
                <a:gd name="T41" fmla="*/ 1 h 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5"/>
                <a:gd name="T64" fmla="*/ 0 h 11"/>
                <a:gd name="T65" fmla="*/ 75 w 75"/>
                <a:gd name="T66" fmla="*/ 11 h 1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5" h="11">
                  <a:moveTo>
                    <a:pt x="70" y="11"/>
                  </a:moveTo>
                  <a:lnTo>
                    <a:pt x="72" y="11"/>
                  </a:lnTo>
                  <a:lnTo>
                    <a:pt x="74" y="10"/>
                  </a:lnTo>
                  <a:lnTo>
                    <a:pt x="75" y="8"/>
                  </a:lnTo>
                  <a:lnTo>
                    <a:pt x="75" y="5"/>
                  </a:lnTo>
                  <a:lnTo>
                    <a:pt x="75" y="3"/>
                  </a:lnTo>
                  <a:lnTo>
                    <a:pt x="74" y="1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1"/>
                  </a:lnTo>
                  <a:lnTo>
                    <a:pt x="70" y="11"/>
                  </a:lnTo>
                  <a:close/>
                </a:path>
              </a:pathLst>
            </a:custGeom>
            <a:solidFill>
              <a:srgbClr val="0099D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4" name="Freeform 85"/>
            <p:cNvSpPr>
              <a:spLocks/>
            </p:cNvSpPr>
            <p:nvPr/>
          </p:nvSpPr>
          <p:spPr bwMode="auto">
            <a:xfrm>
              <a:off x="5227" y="2196"/>
              <a:ext cx="31" cy="24"/>
            </a:xfrm>
            <a:custGeom>
              <a:avLst/>
              <a:gdLst>
                <a:gd name="T0" fmla="*/ 0 w 63"/>
                <a:gd name="T1" fmla="*/ 1 h 48"/>
                <a:gd name="T2" fmla="*/ 0 w 63"/>
                <a:gd name="T3" fmla="*/ 1 h 48"/>
                <a:gd name="T4" fmla="*/ 0 w 63"/>
                <a:gd name="T5" fmla="*/ 1 h 48"/>
                <a:gd name="T6" fmla="*/ 0 w 63"/>
                <a:gd name="T7" fmla="*/ 1 h 48"/>
                <a:gd name="T8" fmla="*/ 0 w 63"/>
                <a:gd name="T9" fmla="*/ 1 h 48"/>
                <a:gd name="T10" fmla="*/ 0 w 63"/>
                <a:gd name="T11" fmla="*/ 1 h 48"/>
                <a:gd name="T12" fmla="*/ 0 w 63"/>
                <a:gd name="T13" fmla="*/ 1 h 48"/>
                <a:gd name="T14" fmla="*/ 0 w 63"/>
                <a:gd name="T15" fmla="*/ 1 h 48"/>
                <a:gd name="T16" fmla="*/ 0 w 63"/>
                <a:gd name="T17" fmla="*/ 1 h 48"/>
                <a:gd name="T18" fmla="*/ 0 w 63"/>
                <a:gd name="T19" fmla="*/ 1 h 48"/>
                <a:gd name="T20" fmla="*/ 0 w 63"/>
                <a:gd name="T21" fmla="*/ 1 h 48"/>
                <a:gd name="T22" fmla="*/ 0 w 63"/>
                <a:gd name="T23" fmla="*/ 0 h 48"/>
                <a:gd name="T24" fmla="*/ 0 w 63"/>
                <a:gd name="T25" fmla="*/ 0 h 48"/>
                <a:gd name="T26" fmla="*/ 0 w 63"/>
                <a:gd name="T27" fmla="*/ 1 h 48"/>
                <a:gd name="T28" fmla="*/ 0 w 63"/>
                <a:gd name="T29" fmla="*/ 1 h 48"/>
                <a:gd name="T30" fmla="*/ 0 w 63"/>
                <a:gd name="T31" fmla="*/ 1 h 48"/>
                <a:gd name="T32" fmla="*/ 0 w 63"/>
                <a:gd name="T33" fmla="*/ 1 h 48"/>
                <a:gd name="T34" fmla="*/ 0 w 63"/>
                <a:gd name="T35" fmla="*/ 1 h 48"/>
                <a:gd name="T36" fmla="*/ 0 w 63"/>
                <a:gd name="T37" fmla="*/ 1 h 48"/>
                <a:gd name="T38" fmla="*/ 0 w 63"/>
                <a:gd name="T39" fmla="*/ 1 h 48"/>
                <a:gd name="T40" fmla="*/ 0 w 63"/>
                <a:gd name="T41" fmla="*/ 1 h 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3"/>
                <a:gd name="T64" fmla="*/ 0 h 48"/>
                <a:gd name="T65" fmla="*/ 63 w 63"/>
                <a:gd name="T66" fmla="*/ 48 h 4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3" h="48">
                  <a:moveTo>
                    <a:pt x="53" y="47"/>
                  </a:moveTo>
                  <a:lnTo>
                    <a:pt x="56" y="48"/>
                  </a:lnTo>
                  <a:lnTo>
                    <a:pt x="58" y="48"/>
                  </a:lnTo>
                  <a:lnTo>
                    <a:pt x="60" y="48"/>
                  </a:lnTo>
                  <a:lnTo>
                    <a:pt x="62" y="46"/>
                  </a:lnTo>
                  <a:lnTo>
                    <a:pt x="63" y="43"/>
                  </a:lnTo>
                  <a:lnTo>
                    <a:pt x="63" y="41"/>
                  </a:lnTo>
                  <a:lnTo>
                    <a:pt x="62" y="40"/>
                  </a:lnTo>
                  <a:lnTo>
                    <a:pt x="60" y="38"/>
                  </a:lnTo>
                  <a:lnTo>
                    <a:pt x="10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2" y="8"/>
                  </a:lnTo>
                  <a:lnTo>
                    <a:pt x="3" y="10"/>
                  </a:lnTo>
                  <a:lnTo>
                    <a:pt x="53" y="47"/>
                  </a:lnTo>
                  <a:close/>
                </a:path>
              </a:pathLst>
            </a:custGeom>
            <a:solidFill>
              <a:srgbClr val="0099D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5" name="Freeform 86"/>
            <p:cNvSpPr>
              <a:spLocks/>
            </p:cNvSpPr>
            <p:nvPr/>
          </p:nvSpPr>
          <p:spPr bwMode="auto">
            <a:xfrm>
              <a:off x="5110" y="2119"/>
              <a:ext cx="37" cy="8"/>
            </a:xfrm>
            <a:custGeom>
              <a:avLst/>
              <a:gdLst>
                <a:gd name="T0" fmla="*/ 1 w 74"/>
                <a:gd name="T1" fmla="*/ 0 h 18"/>
                <a:gd name="T2" fmla="*/ 1 w 74"/>
                <a:gd name="T3" fmla="*/ 0 h 18"/>
                <a:gd name="T4" fmla="*/ 1 w 74"/>
                <a:gd name="T5" fmla="*/ 0 h 18"/>
                <a:gd name="T6" fmla="*/ 1 w 74"/>
                <a:gd name="T7" fmla="*/ 0 h 18"/>
                <a:gd name="T8" fmla="*/ 1 w 74"/>
                <a:gd name="T9" fmla="*/ 0 h 18"/>
                <a:gd name="T10" fmla="*/ 1 w 74"/>
                <a:gd name="T11" fmla="*/ 0 h 18"/>
                <a:gd name="T12" fmla="*/ 1 w 74"/>
                <a:gd name="T13" fmla="*/ 0 h 18"/>
                <a:gd name="T14" fmla="*/ 1 w 74"/>
                <a:gd name="T15" fmla="*/ 0 h 18"/>
                <a:gd name="T16" fmla="*/ 1 w 74"/>
                <a:gd name="T17" fmla="*/ 0 h 18"/>
                <a:gd name="T18" fmla="*/ 1 w 74"/>
                <a:gd name="T19" fmla="*/ 0 h 18"/>
                <a:gd name="T20" fmla="*/ 1 w 74"/>
                <a:gd name="T21" fmla="*/ 0 h 18"/>
                <a:gd name="T22" fmla="*/ 1 w 74"/>
                <a:gd name="T23" fmla="*/ 0 h 18"/>
                <a:gd name="T24" fmla="*/ 1 w 74"/>
                <a:gd name="T25" fmla="*/ 0 h 18"/>
                <a:gd name="T26" fmla="*/ 1 w 74"/>
                <a:gd name="T27" fmla="*/ 0 h 18"/>
                <a:gd name="T28" fmla="*/ 0 w 74"/>
                <a:gd name="T29" fmla="*/ 0 h 18"/>
                <a:gd name="T30" fmla="*/ 0 w 74"/>
                <a:gd name="T31" fmla="*/ 0 h 18"/>
                <a:gd name="T32" fmla="*/ 0 w 74"/>
                <a:gd name="T33" fmla="*/ 0 h 18"/>
                <a:gd name="T34" fmla="*/ 1 w 74"/>
                <a:gd name="T35" fmla="*/ 0 h 18"/>
                <a:gd name="T36" fmla="*/ 1 w 74"/>
                <a:gd name="T37" fmla="*/ 0 h 18"/>
                <a:gd name="T38" fmla="*/ 1 w 74"/>
                <a:gd name="T39" fmla="*/ 0 h 18"/>
                <a:gd name="T40" fmla="*/ 1 w 74"/>
                <a:gd name="T41" fmla="*/ 0 h 1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4"/>
                <a:gd name="T64" fmla="*/ 0 h 18"/>
                <a:gd name="T65" fmla="*/ 74 w 74"/>
                <a:gd name="T66" fmla="*/ 18 h 1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4" h="18">
                  <a:moveTo>
                    <a:pt x="67" y="18"/>
                  </a:moveTo>
                  <a:lnTo>
                    <a:pt x="70" y="18"/>
                  </a:lnTo>
                  <a:lnTo>
                    <a:pt x="72" y="16"/>
                  </a:lnTo>
                  <a:lnTo>
                    <a:pt x="73" y="15"/>
                  </a:lnTo>
                  <a:lnTo>
                    <a:pt x="74" y="13"/>
                  </a:lnTo>
                  <a:lnTo>
                    <a:pt x="74" y="11"/>
                  </a:lnTo>
                  <a:lnTo>
                    <a:pt x="73" y="8"/>
                  </a:lnTo>
                  <a:lnTo>
                    <a:pt x="71" y="7"/>
                  </a:lnTo>
                  <a:lnTo>
                    <a:pt x="69" y="6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7"/>
                  </a:lnTo>
                  <a:lnTo>
                    <a:pt x="1" y="10"/>
                  </a:lnTo>
                  <a:lnTo>
                    <a:pt x="3" y="11"/>
                  </a:lnTo>
                  <a:lnTo>
                    <a:pt x="5" y="12"/>
                  </a:lnTo>
                  <a:lnTo>
                    <a:pt x="67" y="18"/>
                  </a:lnTo>
                  <a:close/>
                </a:path>
              </a:pathLst>
            </a:custGeom>
            <a:solidFill>
              <a:srgbClr val="0099D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6" name="Freeform 87"/>
            <p:cNvSpPr>
              <a:spLocks/>
            </p:cNvSpPr>
            <p:nvPr/>
          </p:nvSpPr>
          <p:spPr bwMode="auto">
            <a:xfrm>
              <a:off x="5010" y="2207"/>
              <a:ext cx="9" cy="37"/>
            </a:xfrm>
            <a:custGeom>
              <a:avLst/>
              <a:gdLst>
                <a:gd name="T0" fmla="*/ 0 w 20"/>
                <a:gd name="T1" fmla="*/ 1 h 74"/>
                <a:gd name="T2" fmla="*/ 0 w 20"/>
                <a:gd name="T3" fmla="*/ 1 h 74"/>
                <a:gd name="T4" fmla="*/ 0 w 20"/>
                <a:gd name="T5" fmla="*/ 1 h 74"/>
                <a:gd name="T6" fmla="*/ 0 w 20"/>
                <a:gd name="T7" fmla="*/ 1 h 74"/>
                <a:gd name="T8" fmla="*/ 0 w 20"/>
                <a:gd name="T9" fmla="*/ 1 h 74"/>
                <a:gd name="T10" fmla="*/ 0 w 20"/>
                <a:gd name="T11" fmla="*/ 1 h 74"/>
                <a:gd name="T12" fmla="*/ 0 w 20"/>
                <a:gd name="T13" fmla="*/ 1 h 74"/>
                <a:gd name="T14" fmla="*/ 0 w 20"/>
                <a:gd name="T15" fmla="*/ 1 h 74"/>
                <a:gd name="T16" fmla="*/ 0 w 20"/>
                <a:gd name="T17" fmla="*/ 1 h 74"/>
                <a:gd name="T18" fmla="*/ 0 w 20"/>
                <a:gd name="T19" fmla="*/ 0 h 74"/>
                <a:gd name="T20" fmla="*/ 0 w 20"/>
                <a:gd name="T21" fmla="*/ 0 h 74"/>
                <a:gd name="T22" fmla="*/ 0 w 20"/>
                <a:gd name="T23" fmla="*/ 1 h 74"/>
                <a:gd name="T24" fmla="*/ 0 w 20"/>
                <a:gd name="T25" fmla="*/ 1 h 74"/>
                <a:gd name="T26" fmla="*/ 0 w 20"/>
                <a:gd name="T27" fmla="*/ 1 h 74"/>
                <a:gd name="T28" fmla="*/ 0 w 20"/>
                <a:gd name="T29" fmla="*/ 1 h 74"/>
                <a:gd name="T30" fmla="*/ 0 w 20"/>
                <a:gd name="T31" fmla="*/ 1 h 74"/>
                <a:gd name="T32" fmla="*/ 0 w 20"/>
                <a:gd name="T33" fmla="*/ 1 h 74"/>
                <a:gd name="T34" fmla="*/ 0 w 20"/>
                <a:gd name="T35" fmla="*/ 1 h 74"/>
                <a:gd name="T36" fmla="*/ 0 w 20"/>
                <a:gd name="T37" fmla="*/ 1 h 74"/>
                <a:gd name="T38" fmla="*/ 0 w 20"/>
                <a:gd name="T39" fmla="*/ 1 h 74"/>
                <a:gd name="T40" fmla="*/ 0 w 20"/>
                <a:gd name="T41" fmla="*/ 1 h 7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0"/>
                <a:gd name="T64" fmla="*/ 0 h 74"/>
                <a:gd name="T65" fmla="*/ 20 w 20"/>
                <a:gd name="T66" fmla="*/ 74 h 7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0" h="74">
                  <a:moveTo>
                    <a:pt x="10" y="74"/>
                  </a:moveTo>
                  <a:lnTo>
                    <a:pt x="6" y="73"/>
                  </a:lnTo>
                  <a:lnTo>
                    <a:pt x="4" y="71"/>
                  </a:lnTo>
                  <a:lnTo>
                    <a:pt x="1" y="69"/>
                  </a:lnTo>
                  <a:lnTo>
                    <a:pt x="0" y="65"/>
                  </a:lnTo>
                  <a:lnTo>
                    <a:pt x="0" y="10"/>
                  </a:lnTo>
                  <a:lnTo>
                    <a:pt x="1" y="5"/>
                  </a:lnTo>
                  <a:lnTo>
                    <a:pt x="4" y="3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4" y="1"/>
                  </a:lnTo>
                  <a:lnTo>
                    <a:pt x="17" y="3"/>
                  </a:lnTo>
                  <a:lnTo>
                    <a:pt x="19" y="5"/>
                  </a:lnTo>
                  <a:lnTo>
                    <a:pt x="20" y="10"/>
                  </a:lnTo>
                  <a:lnTo>
                    <a:pt x="20" y="65"/>
                  </a:lnTo>
                  <a:lnTo>
                    <a:pt x="19" y="69"/>
                  </a:lnTo>
                  <a:lnTo>
                    <a:pt x="17" y="71"/>
                  </a:lnTo>
                  <a:lnTo>
                    <a:pt x="14" y="73"/>
                  </a:lnTo>
                  <a:lnTo>
                    <a:pt x="10" y="74"/>
                  </a:lnTo>
                  <a:close/>
                </a:path>
              </a:pathLst>
            </a:custGeom>
            <a:solidFill>
              <a:srgbClr val="CC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7" name="Freeform 88"/>
            <p:cNvSpPr>
              <a:spLocks/>
            </p:cNvSpPr>
            <p:nvPr/>
          </p:nvSpPr>
          <p:spPr bwMode="auto">
            <a:xfrm>
              <a:off x="4902" y="2313"/>
              <a:ext cx="25" cy="33"/>
            </a:xfrm>
            <a:custGeom>
              <a:avLst/>
              <a:gdLst>
                <a:gd name="T0" fmla="*/ 1 w 49"/>
                <a:gd name="T1" fmla="*/ 1 h 65"/>
                <a:gd name="T2" fmla="*/ 1 w 49"/>
                <a:gd name="T3" fmla="*/ 1 h 65"/>
                <a:gd name="T4" fmla="*/ 0 w 49"/>
                <a:gd name="T5" fmla="*/ 1 h 65"/>
                <a:gd name="T6" fmla="*/ 0 w 49"/>
                <a:gd name="T7" fmla="*/ 1 h 65"/>
                <a:gd name="T8" fmla="*/ 1 w 49"/>
                <a:gd name="T9" fmla="*/ 1 h 65"/>
                <a:gd name="T10" fmla="*/ 1 w 49"/>
                <a:gd name="T11" fmla="*/ 1 h 65"/>
                <a:gd name="T12" fmla="*/ 1 w 49"/>
                <a:gd name="T13" fmla="*/ 1 h 65"/>
                <a:gd name="T14" fmla="*/ 1 w 49"/>
                <a:gd name="T15" fmla="*/ 0 h 65"/>
                <a:gd name="T16" fmla="*/ 1 w 49"/>
                <a:gd name="T17" fmla="*/ 0 h 65"/>
                <a:gd name="T18" fmla="*/ 1 w 49"/>
                <a:gd name="T19" fmla="*/ 1 h 65"/>
                <a:gd name="T20" fmla="*/ 1 w 49"/>
                <a:gd name="T21" fmla="*/ 1 h 65"/>
                <a:gd name="T22" fmla="*/ 1 w 49"/>
                <a:gd name="T23" fmla="*/ 1 h 65"/>
                <a:gd name="T24" fmla="*/ 1 w 49"/>
                <a:gd name="T25" fmla="*/ 1 h 65"/>
                <a:gd name="T26" fmla="*/ 1 w 49"/>
                <a:gd name="T27" fmla="*/ 1 h 65"/>
                <a:gd name="T28" fmla="*/ 1 w 49"/>
                <a:gd name="T29" fmla="*/ 1 h 65"/>
                <a:gd name="T30" fmla="*/ 1 w 49"/>
                <a:gd name="T31" fmla="*/ 1 h 65"/>
                <a:gd name="T32" fmla="*/ 1 w 49"/>
                <a:gd name="T33" fmla="*/ 1 h 65"/>
                <a:gd name="T34" fmla="*/ 1 w 49"/>
                <a:gd name="T35" fmla="*/ 1 h 65"/>
                <a:gd name="T36" fmla="*/ 1 w 49"/>
                <a:gd name="T37" fmla="*/ 1 h 65"/>
                <a:gd name="T38" fmla="*/ 1 w 49"/>
                <a:gd name="T39" fmla="*/ 1 h 65"/>
                <a:gd name="T40" fmla="*/ 1 w 49"/>
                <a:gd name="T41" fmla="*/ 1 h 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9"/>
                <a:gd name="T64" fmla="*/ 0 h 65"/>
                <a:gd name="T65" fmla="*/ 49 w 49"/>
                <a:gd name="T66" fmla="*/ 65 h 6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9" h="65">
                  <a:moveTo>
                    <a:pt x="4" y="63"/>
                  </a:moveTo>
                  <a:lnTo>
                    <a:pt x="2" y="60"/>
                  </a:lnTo>
                  <a:lnTo>
                    <a:pt x="0" y="56"/>
                  </a:lnTo>
                  <a:lnTo>
                    <a:pt x="0" y="53"/>
                  </a:lnTo>
                  <a:lnTo>
                    <a:pt x="1" y="49"/>
                  </a:lnTo>
                  <a:lnTo>
                    <a:pt x="32" y="3"/>
                  </a:lnTo>
                  <a:lnTo>
                    <a:pt x="34" y="1"/>
                  </a:lnTo>
                  <a:lnTo>
                    <a:pt x="38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47" y="4"/>
                  </a:lnTo>
                  <a:lnTo>
                    <a:pt x="49" y="8"/>
                  </a:lnTo>
                  <a:lnTo>
                    <a:pt x="49" y="11"/>
                  </a:lnTo>
                  <a:lnTo>
                    <a:pt x="48" y="15"/>
                  </a:lnTo>
                  <a:lnTo>
                    <a:pt x="18" y="61"/>
                  </a:lnTo>
                  <a:lnTo>
                    <a:pt x="15" y="63"/>
                  </a:lnTo>
                  <a:lnTo>
                    <a:pt x="11" y="65"/>
                  </a:lnTo>
                  <a:lnTo>
                    <a:pt x="8" y="65"/>
                  </a:lnTo>
                  <a:lnTo>
                    <a:pt x="4" y="63"/>
                  </a:lnTo>
                  <a:close/>
                </a:path>
              </a:pathLst>
            </a:custGeom>
            <a:solidFill>
              <a:srgbClr val="CC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8" name="Freeform 89"/>
            <p:cNvSpPr>
              <a:spLocks/>
            </p:cNvSpPr>
            <p:nvPr/>
          </p:nvSpPr>
          <p:spPr bwMode="auto">
            <a:xfrm>
              <a:off x="4881" y="2121"/>
              <a:ext cx="33" cy="12"/>
            </a:xfrm>
            <a:custGeom>
              <a:avLst/>
              <a:gdLst>
                <a:gd name="T0" fmla="*/ 0 w 67"/>
                <a:gd name="T1" fmla="*/ 1 h 24"/>
                <a:gd name="T2" fmla="*/ 0 w 67"/>
                <a:gd name="T3" fmla="*/ 1 h 24"/>
                <a:gd name="T4" fmla="*/ 0 w 67"/>
                <a:gd name="T5" fmla="*/ 1 h 24"/>
                <a:gd name="T6" fmla="*/ 0 w 67"/>
                <a:gd name="T7" fmla="*/ 1 h 24"/>
                <a:gd name="T8" fmla="*/ 0 w 67"/>
                <a:gd name="T9" fmla="*/ 1 h 24"/>
                <a:gd name="T10" fmla="*/ 0 w 67"/>
                <a:gd name="T11" fmla="*/ 1 h 24"/>
                <a:gd name="T12" fmla="*/ 0 w 67"/>
                <a:gd name="T13" fmla="*/ 0 h 24"/>
                <a:gd name="T14" fmla="*/ 0 w 67"/>
                <a:gd name="T15" fmla="*/ 0 h 24"/>
                <a:gd name="T16" fmla="*/ 0 w 67"/>
                <a:gd name="T17" fmla="*/ 1 h 24"/>
                <a:gd name="T18" fmla="*/ 0 w 67"/>
                <a:gd name="T19" fmla="*/ 1 h 24"/>
                <a:gd name="T20" fmla="*/ 0 w 67"/>
                <a:gd name="T21" fmla="*/ 1 h 24"/>
                <a:gd name="T22" fmla="*/ 0 w 67"/>
                <a:gd name="T23" fmla="*/ 1 h 24"/>
                <a:gd name="T24" fmla="*/ 0 w 67"/>
                <a:gd name="T25" fmla="*/ 1 h 24"/>
                <a:gd name="T26" fmla="*/ 0 w 67"/>
                <a:gd name="T27" fmla="*/ 1 h 24"/>
                <a:gd name="T28" fmla="*/ 0 w 67"/>
                <a:gd name="T29" fmla="*/ 1 h 24"/>
                <a:gd name="T30" fmla="*/ 0 w 67"/>
                <a:gd name="T31" fmla="*/ 1 h 24"/>
                <a:gd name="T32" fmla="*/ 0 w 67"/>
                <a:gd name="T33" fmla="*/ 1 h 24"/>
                <a:gd name="T34" fmla="*/ 0 w 67"/>
                <a:gd name="T35" fmla="*/ 1 h 24"/>
                <a:gd name="T36" fmla="*/ 0 w 67"/>
                <a:gd name="T37" fmla="*/ 1 h 24"/>
                <a:gd name="T38" fmla="*/ 0 w 67"/>
                <a:gd name="T39" fmla="*/ 1 h 24"/>
                <a:gd name="T40" fmla="*/ 0 w 67"/>
                <a:gd name="T41" fmla="*/ 1 h 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7"/>
                <a:gd name="T64" fmla="*/ 0 h 24"/>
                <a:gd name="T65" fmla="*/ 67 w 67"/>
                <a:gd name="T66" fmla="*/ 24 h 2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7" h="24">
                  <a:moveTo>
                    <a:pt x="1" y="22"/>
                  </a:moveTo>
                  <a:lnTo>
                    <a:pt x="0" y="20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5" y="15"/>
                  </a:lnTo>
                  <a:lnTo>
                    <a:pt x="52" y="1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3" y="1"/>
                  </a:lnTo>
                  <a:lnTo>
                    <a:pt x="66" y="2"/>
                  </a:lnTo>
                  <a:lnTo>
                    <a:pt x="67" y="5"/>
                  </a:lnTo>
                  <a:lnTo>
                    <a:pt x="67" y="6"/>
                  </a:lnTo>
                  <a:lnTo>
                    <a:pt x="65" y="8"/>
                  </a:lnTo>
                  <a:lnTo>
                    <a:pt x="62" y="9"/>
                  </a:lnTo>
                  <a:lnTo>
                    <a:pt x="15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1" y="22"/>
                  </a:lnTo>
                  <a:close/>
                </a:path>
              </a:pathLst>
            </a:custGeom>
            <a:solidFill>
              <a:srgbClr val="CC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9" name="Freeform 90"/>
            <p:cNvSpPr>
              <a:spLocks/>
            </p:cNvSpPr>
            <p:nvPr/>
          </p:nvSpPr>
          <p:spPr bwMode="auto">
            <a:xfrm>
              <a:off x="5096" y="2268"/>
              <a:ext cx="45" cy="10"/>
            </a:xfrm>
            <a:custGeom>
              <a:avLst/>
              <a:gdLst>
                <a:gd name="T0" fmla="*/ 1 w 90"/>
                <a:gd name="T1" fmla="*/ 1 h 19"/>
                <a:gd name="T2" fmla="*/ 1 w 90"/>
                <a:gd name="T3" fmla="*/ 1 h 19"/>
                <a:gd name="T4" fmla="*/ 1 w 90"/>
                <a:gd name="T5" fmla="*/ 1 h 19"/>
                <a:gd name="T6" fmla="*/ 1 w 90"/>
                <a:gd name="T7" fmla="*/ 1 h 19"/>
                <a:gd name="T8" fmla="*/ 1 w 90"/>
                <a:gd name="T9" fmla="*/ 1 h 19"/>
                <a:gd name="T10" fmla="*/ 1 w 90"/>
                <a:gd name="T11" fmla="*/ 1 h 19"/>
                <a:gd name="T12" fmla="*/ 1 w 90"/>
                <a:gd name="T13" fmla="*/ 1 h 19"/>
                <a:gd name="T14" fmla="*/ 1 w 90"/>
                <a:gd name="T15" fmla="*/ 1 h 19"/>
                <a:gd name="T16" fmla="*/ 1 w 90"/>
                <a:gd name="T17" fmla="*/ 1 h 19"/>
                <a:gd name="T18" fmla="*/ 1 w 90"/>
                <a:gd name="T19" fmla="*/ 0 h 19"/>
                <a:gd name="T20" fmla="*/ 1 w 90"/>
                <a:gd name="T21" fmla="*/ 0 h 19"/>
                <a:gd name="T22" fmla="*/ 1 w 90"/>
                <a:gd name="T23" fmla="*/ 1 h 19"/>
                <a:gd name="T24" fmla="*/ 1 w 90"/>
                <a:gd name="T25" fmla="*/ 1 h 19"/>
                <a:gd name="T26" fmla="*/ 1 w 90"/>
                <a:gd name="T27" fmla="*/ 1 h 19"/>
                <a:gd name="T28" fmla="*/ 0 w 90"/>
                <a:gd name="T29" fmla="*/ 1 h 19"/>
                <a:gd name="T30" fmla="*/ 0 w 90"/>
                <a:gd name="T31" fmla="*/ 1 h 19"/>
                <a:gd name="T32" fmla="*/ 1 w 90"/>
                <a:gd name="T33" fmla="*/ 1 h 19"/>
                <a:gd name="T34" fmla="*/ 1 w 90"/>
                <a:gd name="T35" fmla="*/ 1 h 19"/>
                <a:gd name="T36" fmla="*/ 1 w 90"/>
                <a:gd name="T37" fmla="*/ 1 h 19"/>
                <a:gd name="T38" fmla="*/ 1 w 90"/>
                <a:gd name="T39" fmla="*/ 1 h 19"/>
                <a:gd name="T40" fmla="*/ 1 w 90"/>
                <a:gd name="T41" fmla="*/ 1 h 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0"/>
                <a:gd name="T64" fmla="*/ 0 h 19"/>
                <a:gd name="T65" fmla="*/ 90 w 90"/>
                <a:gd name="T66" fmla="*/ 19 h 1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0" h="19">
                  <a:moveTo>
                    <a:pt x="80" y="19"/>
                  </a:moveTo>
                  <a:lnTo>
                    <a:pt x="84" y="18"/>
                  </a:lnTo>
                  <a:lnTo>
                    <a:pt x="87" y="16"/>
                  </a:lnTo>
                  <a:lnTo>
                    <a:pt x="89" y="13"/>
                  </a:lnTo>
                  <a:lnTo>
                    <a:pt x="90" y="9"/>
                  </a:lnTo>
                  <a:lnTo>
                    <a:pt x="89" y="5"/>
                  </a:lnTo>
                  <a:lnTo>
                    <a:pt x="87" y="2"/>
                  </a:lnTo>
                  <a:lnTo>
                    <a:pt x="84" y="1"/>
                  </a:lnTo>
                  <a:lnTo>
                    <a:pt x="80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1" y="13"/>
                  </a:lnTo>
                  <a:lnTo>
                    <a:pt x="3" y="16"/>
                  </a:lnTo>
                  <a:lnTo>
                    <a:pt x="6" y="18"/>
                  </a:lnTo>
                  <a:lnTo>
                    <a:pt x="10" y="19"/>
                  </a:lnTo>
                  <a:lnTo>
                    <a:pt x="80" y="19"/>
                  </a:lnTo>
                  <a:close/>
                </a:path>
              </a:pathLst>
            </a:custGeom>
            <a:solidFill>
              <a:srgbClr val="BF33F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0" name="Freeform 91"/>
            <p:cNvSpPr>
              <a:spLocks/>
            </p:cNvSpPr>
            <p:nvPr/>
          </p:nvSpPr>
          <p:spPr bwMode="auto">
            <a:xfrm>
              <a:off x="4999" y="2129"/>
              <a:ext cx="43" cy="10"/>
            </a:xfrm>
            <a:custGeom>
              <a:avLst/>
              <a:gdLst>
                <a:gd name="T0" fmla="*/ 0 w 88"/>
                <a:gd name="T1" fmla="*/ 1 h 20"/>
                <a:gd name="T2" fmla="*/ 0 w 88"/>
                <a:gd name="T3" fmla="*/ 1 h 20"/>
                <a:gd name="T4" fmla="*/ 0 w 88"/>
                <a:gd name="T5" fmla="*/ 1 h 20"/>
                <a:gd name="T6" fmla="*/ 0 w 88"/>
                <a:gd name="T7" fmla="*/ 1 h 20"/>
                <a:gd name="T8" fmla="*/ 0 w 88"/>
                <a:gd name="T9" fmla="*/ 1 h 20"/>
                <a:gd name="T10" fmla="*/ 0 w 88"/>
                <a:gd name="T11" fmla="*/ 1 h 20"/>
                <a:gd name="T12" fmla="*/ 0 w 88"/>
                <a:gd name="T13" fmla="*/ 1 h 20"/>
                <a:gd name="T14" fmla="*/ 0 w 88"/>
                <a:gd name="T15" fmla="*/ 1 h 20"/>
                <a:gd name="T16" fmla="*/ 0 w 88"/>
                <a:gd name="T17" fmla="*/ 1 h 20"/>
                <a:gd name="T18" fmla="*/ 0 w 88"/>
                <a:gd name="T19" fmla="*/ 0 h 20"/>
                <a:gd name="T20" fmla="*/ 0 w 88"/>
                <a:gd name="T21" fmla="*/ 0 h 20"/>
                <a:gd name="T22" fmla="*/ 0 w 88"/>
                <a:gd name="T23" fmla="*/ 1 h 20"/>
                <a:gd name="T24" fmla="*/ 0 w 88"/>
                <a:gd name="T25" fmla="*/ 1 h 20"/>
                <a:gd name="T26" fmla="*/ 0 w 88"/>
                <a:gd name="T27" fmla="*/ 1 h 20"/>
                <a:gd name="T28" fmla="*/ 0 w 88"/>
                <a:gd name="T29" fmla="*/ 1 h 20"/>
                <a:gd name="T30" fmla="*/ 0 w 88"/>
                <a:gd name="T31" fmla="*/ 1 h 20"/>
                <a:gd name="T32" fmla="*/ 0 w 88"/>
                <a:gd name="T33" fmla="*/ 1 h 20"/>
                <a:gd name="T34" fmla="*/ 0 w 88"/>
                <a:gd name="T35" fmla="*/ 1 h 20"/>
                <a:gd name="T36" fmla="*/ 0 w 88"/>
                <a:gd name="T37" fmla="*/ 1 h 20"/>
                <a:gd name="T38" fmla="*/ 0 w 88"/>
                <a:gd name="T39" fmla="*/ 1 h 20"/>
                <a:gd name="T40" fmla="*/ 0 w 88"/>
                <a:gd name="T41" fmla="*/ 1 h 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8"/>
                <a:gd name="T64" fmla="*/ 0 h 20"/>
                <a:gd name="T65" fmla="*/ 88 w 88"/>
                <a:gd name="T66" fmla="*/ 20 h 2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8" h="20">
                  <a:moveTo>
                    <a:pt x="79" y="20"/>
                  </a:moveTo>
                  <a:lnTo>
                    <a:pt x="82" y="19"/>
                  </a:lnTo>
                  <a:lnTo>
                    <a:pt x="85" y="16"/>
                  </a:lnTo>
                  <a:lnTo>
                    <a:pt x="87" y="14"/>
                  </a:lnTo>
                  <a:lnTo>
                    <a:pt x="88" y="9"/>
                  </a:lnTo>
                  <a:lnTo>
                    <a:pt x="87" y="6"/>
                  </a:lnTo>
                  <a:lnTo>
                    <a:pt x="85" y="2"/>
                  </a:lnTo>
                  <a:lnTo>
                    <a:pt x="82" y="1"/>
                  </a:lnTo>
                  <a:lnTo>
                    <a:pt x="79" y="0"/>
                  </a:lnTo>
                  <a:lnTo>
                    <a:pt x="11" y="0"/>
                  </a:lnTo>
                  <a:lnTo>
                    <a:pt x="6" y="1"/>
                  </a:lnTo>
                  <a:lnTo>
                    <a:pt x="4" y="2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14"/>
                  </a:lnTo>
                  <a:lnTo>
                    <a:pt x="4" y="16"/>
                  </a:lnTo>
                  <a:lnTo>
                    <a:pt x="6" y="19"/>
                  </a:lnTo>
                  <a:lnTo>
                    <a:pt x="11" y="20"/>
                  </a:lnTo>
                  <a:lnTo>
                    <a:pt x="79" y="20"/>
                  </a:lnTo>
                  <a:close/>
                </a:path>
              </a:pathLst>
            </a:custGeom>
            <a:solidFill>
              <a:srgbClr val="BF33F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1" name="Freeform 92"/>
            <p:cNvSpPr>
              <a:spLocks/>
            </p:cNvSpPr>
            <p:nvPr/>
          </p:nvSpPr>
          <p:spPr bwMode="auto">
            <a:xfrm>
              <a:off x="4833" y="2187"/>
              <a:ext cx="39" cy="28"/>
            </a:xfrm>
            <a:custGeom>
              <a:avLst/>
              <a:gdLst>
                <a:gd name="T0" fmla="*/ 0 w 79"/>
                <a:gd name="T1" fmla="*/ 0 h 57"/>
                <a:gd name="T2" fmla="*/ 0 w 79"/>
                <a:gd name="T3" fmla="*/ 0 h 57"/>
                <a:gd name="T4" fmla="*/ 0 w 79"/>
                <a:gd name="T5" fmla="*/ 0 h 57"/>
                <a:gd name="T6" fmla="*/ 0 w 79"/>
                <a:gd name="T7" fmla="*/ 0 h 57"/>
                <a:gd name="T8" fmla="*/ 0 w 79"/>
                <a:gd name="T9" fmla="*/ 0 h 57"/>
                <a:gd name="T10" fmla="*/ 0 w 79"/>
                <a:gd name="T11" fmla="*/ 0 h 57"/>
                <a:gd name="T12" fmla="*/ 0 w 79"/>
                <a:gd name="T13" fmla="*/ 0 h 57"/>
                <a:gd name="T14" fmla="*/ 0 w 79"/>
                <a:gd name="T15" fmla="*/ 0 h 57"/>
                <a:gd name="T16" fmla="*/ 0 w 79"/>
                <a:gd name="T17" fmla="*/ 0 h 57"/>
                <a:gd name="T18" fmla="*/ 0 w 79"/>
                <a:gd name="T19" fmla="*/ 0 h 57"/>
                <a:gd name="T20" fmla="*/ 0 w 79"/>
                <a:gd name="T21" fmla="*/ 0 h 57"/>
                <a:gd name="T22" fmla="*/ 0 w 79"/>
                <a:gd name="T23" fmla="*/ 0 h 57"/>
                <a:gd name="T24" fmla="*/ 0 w 79"/>
                <a:gd name="T25" fmla="*/ 0 h 57"/>
                <a:gd name="T26" fmla="*/ 0 w 79"/>
                <a:gd name="T27" fmla="*/ 0 h 57"/>
                <a:gd name="T28" fmla="*/ 0 w 79"/>
                <a:gd name="T29" fmla="*/ 0 h 57"/>
                <a:gd name="T30" fmla="*/ 0 w 79"/>
                <a:gd name="T31" fmla="*/ 0 h 57"/>
                <a:gd name="T32" fmla="*/ 0 w 79"/>
                <a:gd name="T33" fmla="*/ 0 h 57"/>
                <a:gd name="T34" fmla="*/ 0 w 79"/>
                <a:gd name="T35" fmla="*/ 0 h 57"/>
                <a:gd name="T36" fmla="*/ 0 w 79"/>
                <a:gd name="T37" fmla="*/ 0 h 57"/>
                <a:gd name="T38" fmla="*/ 0 w 79"/>
                <a:gd name="T39" fmla="*/ 0 h 57"/>
                <a:gd name="T40" fmla="*/ 0 w 79"/>
                <a:gd name="T41" fmla="*/ 0 h 5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9"/>
                <a:gd name="T64" fmla="*/ 0 h 57"/>
                <a:gd name="T65" fmla="*/ 79 w 79"/>
                <a:gd name="T66" fmla="*/ 57 h 5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9" h="57">
                  <a:moveTo>
                    <a:pt x="74" y="18"/>
                  </a:moveTo>
                  <a:lnTo>
                    <a:pt x="77" y="15"/>
                  </a:lnTo>
                  <a:lnTo>
                    <a:pt x="79" y="12"/>
                  </a:lnTo>
                  <a:lnTo>
                    <a:pt x="79" y="8"/>
                  </a:lnTo>
                  <a:lnTo>
                    <a:pt x="78" y="5"/>
                  </a:lnTo>
                  <a:lnTo>
                    <a:pt x="74" y="1"/>
                  </a:lnTo>
                  <a:lnTo>
                    <a:pt x="71" y="0"/>
                  </a:lnTo>
                  <a:lnTo>
                    <a:pt x="67" y="0"/>
                  </a:lnTo>
                  <a:lnTo>
                    <a:pt x="64" y="1"/>
                  </a:lnTo>
                  <a:lnTo>
                    <a:pt x="4" y="39"/>
                  </a:lnTo>
                  <a:lnTo>
                    <a:pt x="2" y="42"/>
                  </a:lnTo>
                  <a:lnTo>
                    <a:pt x="0" y="45"/>
                  </a:lnTo>
                  <a:lnTo>
                    <a:pt x="0" y="49"/>
                  </a:lnTo>
                  <a:lnTo>
                    <a:pt x="1" y="52"/>
                  </a:lnTo>
                  <a:lnTo>
                    <a:pt x="4" y="54"/>
                  </a:lnTo>
                  <a:lnTo>
                    <a:pt x="8" y="57"/>
                  </a:lnTo>
                  <a:lnTo>
                    <a:pt x="11" y="57"/>
                  </a:lnTo>
                  <a:lnTo>
                    <a:pt x="14" y="56"/>
                  </a:lnTo>
                  <a:lnTo>
                    <a:pt x="74" y="18"/>
                  </a:lnTo>
                  <a:close/>
                </a:path>
              </a:pathLst>
            </a:custGeom>
            <a:solidFill>
              <a:srgbClr val="BF33F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2" name="Freeform 93"/>
            <p:cNvSpPr>
              <a:spLocks/>
            </p:cNvSpPr>
            <p:nvPr/>
          </p:nvSpPr>
          <p:spPr bwMode="auto">
            <a:xfrm>
              <a:off x="5144" y="2296"/>
              <a:ext cx="39" cy="29"/>
            </a:xfrm>
            <a:custGeom>
              <a:avLst/>
              <a:gdLst>
                <a:gd name="T0" fmla="*/ 0 w 80"/>
                <a:gd name="T1" fmla="*/ 1 h 58"/>
                <a:gd name="T2" fmla="*/ 0 w 80"/>
                <a:gd name="T3" fmla="*/ 1 h 58"/>
                <a:gd name="T4" fmla="*/ 0 w 80"/>
                <a:gd name="T5" fmla="*/ 1 h 58"/>
                <a:gd name="T6" fmla="*/ 0 w 80"/>
                <a:gd name="T7" fmla="*/ 1 h 58"/>
                <a:gd name="T8" fmla="*/ 0 w 80"/>
                <a:gd name="T9" fmla="*/ 1 h 58"/>
                <a:gd name="T10" fmla="*/ 0 w 80"/>
                <a:gd name="T11" fmla="*/ 1 h 58"/>
                <a:gd name="T12" fmla="*/ 0 w 80"/>
                <a:gd name="T13" fmla="*/ 1 h 58"/>
                <a:gd name="T14" fmla="*/ 0 w 80"/>
                <a:gd name="T15" fmla="*/ 0 h 58"/>
                <a:gd name="T16" fmla="*/ 0 w 80"/>
                <a:gd name="T17" fmla="*/ 0 h 58"/>
                <a:gd name="T18" fmla="*/ 0 w 80"/>
                <a:gd name="T19" fmla="*/ 1 h 58"/>
                <a:gd name="T20" fmla="*/ 0 w 80"/>
                <a:gd name="T21" fmla="*/ 1 h 58"/>
                <a:gd name="T22" fmla="*/ 0 w 80"/>
                <a:gd name="T23" fmla="*/ 1 h 58"/>
                <a:gd name="T24" fmla="*/ 0 w 80"/>
                <a:gd name="T25" fmla="*/ 1 h 58"/>
                <a:gd name="T26" fmla="*/ 0 w 80"/>
                <a:gd name="T27" fmla="*/ 1 h 58"/>
                <a:gd name="T28" fmla="*/ 0 w 80"/>
                <a:gd name="T29" fmla="*/ 1 h 58"/>
                <a:gd name="T30" fmla="*/ 0 w 80"/>
                <a:gd name="T31" fmla="*/ 1 h 58"/>
                <a:gd name="T32" fmla="*/ 0 w 80"/>
                <a:gd name="T33" fmla="*/ 1 h 58"/>
                <a:gd name="T34" fmla="*/ 0 w 80"/>
                <a:gd name="T35" fmla="*/ 1 h 58"/>
                <a:gd name="T36" fmla="*/ 0 w 80"/>
                <a:gd name="T37" fmla="*/ 1 h 58"/>
                <a:gd name="T38" fmla="*/ 0 w 80"/>
                <a:gd name="T39" fmla="*/ 1 h 58"/>
                <a:gd name="T40" fmla="*/ 0 w 80"/>
                <a:gd name="T41" fmla="*/ 1 h 5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58"/>
                <a:gd name="T65" fmla="*/ 80 w 80"/>
                <a:gd name="T66" fmla="*/ 58 h 5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58">
                  <a:moveTo>
                    <a:pt x="75" y="19"/>
                  </a:moveTo>
                  <a:lnTo>
                    <a:pt x="78" y="16"/>
                  </a:lnTo>
                  <a:lnTo>
                    <a:pt x="80" y="13"/>
                  </a:lnTo>
                  <a:lnTo>
                    <a:pt x="80" y="8"/>
                  </a:lnTo>
                  <a:lnTo>
                    <a:pt x="79" y="5"/>
                  </a:lnTo>
                  <a:lnTo>
                    <a:pt x="75" y="2"/>
                  </a:lnTo>
                  <a:lnTo>
                    <a:pt x="72" y="0"/>
                  </a:lnTo>
                  <a:lnTo>
                    <a:pt x="68" y="0"/>
                  </a:lnTo>
                  <a:lnTo>
                    <a:pt x="65" y="2"/>
                  </a:lnTo>
                  <a:lnTo>
                    <a:pt x="5" y="39"/>
                  </a:lnTo>
                  <a:lnTo>
                    <a:pt x="3" y="43"/>
                  </a:lnTo>
                  <a:lnTo>
                    <a:pt x="0" y="46"/>
                  </a:lnTo>
                  <a:lnTo>
                    <a:pt x="0" y="50"/>
                  </a:lnTo>
                  <a:lnTo>
                    <a:pt x="3" y="53"/>
                  </a:lnTo>
                  <a:lnTo>
                    <a:pt x="5" y="55"/>
                  </a:lnTo>
                  <a:lnTo>
                    <a:pt x="9" y="58"/>
                  </a:lnTo>
                  <a:lnTo>
                    <a:pt x="12" y="58"/>
                  </a:lnTo>
                  <a:lnTo>
                    <a:pt x="15" y="57"/>
                  </a:lnTo>
                  <a:lnTo>
                    <a:pt x="75" y="19"/>
                  </a:lnTo>
                  <a:close/>
                </a:path>
              </a:pathLst>
            </a:custGeom>
            <a:solidFill>
              <a:srgbClr val="0099D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79700" name="Picture 116" descr="MCj0412762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000632">
            <a:off x="7911307" y="4890293"/>
            <a:ext cx="14478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9587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Tabular Data Example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Census data recording incomes and demographics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Releasing SSN </a:t>
            </a:r>
            <a:r>
              <a:rPr lang="en-US" dirty="0" smtClean="0">
                <a:sym typeface="Symbol" pitchFamily="18" charset="2"/>
              </a:rPr>
              <a:t></a:t>
            </a:r>
            <a:r>
              <a:rPr lang="en-US" dirty="0" smtClean="0"/>
              <a:t> Salary association </a:t>
            </a:r>
            <a:r>
              <a:rPr lang="en-US" b="1" dirty="0" smtClean="0">
                <a:solidFill>
                  <a:srgbClr val="CC3300"/>
                </a:solidFill>
              </a:rPr>
              <a:t>violates</a:t>
            </a:r>
            <a:r>
              <a:rPr lang="en-US" dirty="0" smtClean="0"/>
              <a:t> individual’s privacy</a:t>
            </a:r>
          </a:p>
          <a:p>
            <a:pPr lvl="1" eaLnBrk="1" hangingPunct="1"/>
            <a:r>
              <a:rPr lang="en-US" dirty="0" smtClean="0"/>
              <a:t>SSN is an identifier, Salary is a sensitive attribute (SA)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1524000" y="2362200"/>
          <a:ext cx="4191001" cy="2133600"/>
        </p:xfrm>
        <a:graphic>
          <a:graphicData uri="http://schemas.openxmlformats.org/drawingml/2006/table">
            <a:tbl>
              <a:tblPr/>
              <a:tblGrid>
                <a:gridCol w="977899"/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SSN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11-1-111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22-2-222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33-3-333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44-4-444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55-5-555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66-6-666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Tabular Data Example: De-Identification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Census data: remove SSN to create de-identified table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Does the de-identified table preserve an individual’s privacy?</a:t>
            </a:r>
          </a:p>
          <a:p>
            <a:pPr lvl="1" eaLnBrk="1" hangingPunct="1"/>
            <a:r>
              <a:rPr lang="en-US" dirty="0" smtClean="0"/>
              <a:t>Depends on what other information an attacker knows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1524000" y="2362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Tabular Data Example: Linking Attack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De-identified private data + publicly available data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Cannot uniquely identify either individual’s salary</a:t>
            </a:r>
          </a:p>
          <a:p>
            <a:pPr lvl="1" eaLnBrk="1" hangingPunct="1"/>
            <a:r>
              <a:rPr lang="en-US" dirty="0" smtClean="0"/>
              <a:t>DOB is a </a:t>
            </a:r>
            <a:r>
              <a:rPr lang="en-US" b="1" dirty="0" smtClean="0">
                <a:solidFill>
                  <a:srgbClr val="CC3300"/>
                </a:solidFill>
              </a:rPr>
              <a:t>quasi-identifier</a:t>
            </a:r>
            <a:r>
              <a:rPr lang="en-US" dirty="0" smtClean="0">
                <a:solidFill>
                  <a:srgbClr val="CC3300"/>
                </a:solidFill>
              </a:rPr>
              <a:t> </a:t>
            </a:r>
            <a:r>
              <a:rPr lang="en-US" dirty="0" smtClean="0"/>
              <a:t>(QI)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1524000" y="2362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cxnSp>
        <p:nvCxnSpPr>
          <p:cNvPr id="22578" name="Straight Connector 11"/>
          <p:cNvCxnSpPr>
            <a:cxnSpLocks noChangeShapeType="1"/>
          </p:cNvCxnSpPr>
          <p:nvPr/>
        </p:nvCxnSpPr>
        <p:spPr bwMode="auto">
          <a:xfrm>
            <a:off x="4724400" y="2819400"/>
            <a:ext cx="7620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2579" name="Straight Connector 13"/>
          <p:cNvCxnSpPr>
            <a:cxnSpLocks noChangeShapeType="1"/>
          </p:cNvCxnSpPr>
          <p:nvPr/>
        </p:nvCxnSpPr>
        <p:spPr bwMode="auto">
          <a:xfrm rot="5400000" flipH="1" flipV="1">
            <a:off x="4648200" y="2895600"/>
            <a:ext cx="914400" cy="762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graphicFrame>
        <p:nvGraphicFramePr>
          <p:cNvPr id="15" name="Group 153"/>
          <p:cNvGraphicFramePr>
            <a:graphicFrameLocks noGrp="1"/>
          </p:cNvGraphicFramePr>
          <p:nvPr/>
        </p:nvGraphicFramePr>
        <p:xfrm>
          <a:off x="5486400" y="2362200"/>
          <a:ext cx="1955799" cy="914400"/>
        </p:xfrm>
        <a:graphic>
          <a:graphicData uri="http://schemas.openxmlformats.org/drawingml/2006/table">
            <a:tbl>
              <a:tblPr/>
              <a:tblGrid>
                <a:gridCol w="977899"/>
                <a:gridCol w="9779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SSN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11-1-111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33-3-333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cxnSp>
        <p:nvCxnSpPr>
          <p:cNvPr id="22594" name="Straight Connector 12"/>
          <p:cNvCxnSpPr>
            <a:cxnSpLocks noChangeShapeType="1"/>
          </p:cNvCxnSpPr>
          <p:nvPr/>
        </p:nvCxnSpPr>
        <p:spPr bwMode="auto">
          <a:xfrm flipV="1">
            <a:off x="4724400" y="3124200"/>
            <a:ext cx="76200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2595" name="Straight Connector 18"/>
          <p:cNvCxnSpPr>
            <a:cxnSpLocks noChangeShapeType="1"/>
          </p:cNvCxnSpPr>
          <p:nvPr/>
        </p:nvCxnSpPr>
        <p:spPr bwMode="auto">
          <a:xfrm rot="5400000" flipH="1" flipV="1">
            <a:off x="4533900" y="3314700"/>
            <a:ext cx="1143000" cy="762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Tabular Data Example: Linking Attack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De-identified private data + publicly available data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Uniquely identified one individual’s salary, but not the other’s</a:t>
            </a:r>
          </a:p>
          <a:p>
            <a:pPr lvl="1" eaLnBrk="1" hangingPunct="1"/>
            <a:r>
              <a:rPr lang="en-US" dirty="0" smtClean="0"/>
              <a:t>DOB, Sex are </a:t>
            </a:r>
            <a:r>
              <a:rPr lang="en-US" b="1" dirty="0" smtClean="0">
                <a:solidFill>
                  <a:srgbClr val="CC3300"/>
                </a:solidFill>
              </a:rPr>
              <a:t>quasi-identifiers</a:t>
            </a:r>
            <a:r>
              <a:rPr lang="en-US" dirty="0" smtClean="0">
                <a:solidFill>
                  <a:srgbClr val="CC3300"/>
                </a:solidFill>
              </a:rPr>
              <a:t> </a:t>
            </a:r>
            <a:r>
              <a:rPr lang="en-US" dirty="0" smtClean="0"/>
              <a:t>(QI)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1524000" y="2362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3602" name="Straight Connector 11"/>
          <p:cNvCxnSpPr>
            <a:cxnSpLocks noChangeShapeType="1"/>
          </p:cNvCxnSpPr>
          <p:nvPr/>
        </p:nvCxnSpPr>
        <p:spPr bwMode="auto">
          <a:xfrm>
            <a:off x="4724400" y="2819400"/>
            <a:ext cx="7620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3603" name="Straight Connector 13"/>
          <p:cNvCxnSpPr>
            <a:cxnSpLocks noChangeShapeType="1"/>
          </p:cNvCxnSpPr>
          <p:nvPr/>
        </p:nvCxnSpPr>
        <p:spPr bwMode="auto">
          <a:xfrm rot="5400000" flipH="1" flipV="1">
            <a:off x="4648200" y="2895600"/>
            <a:ext cx="914400" cy="762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graphicFrame>
        <p:nvGraphicFramePr>
          <p:cNvPr id="15" name="Group 153"/>
          <p:cNvGraphicFramePr>
            <a:graphicFrameLocks noGrp="1"/>
          </p:cNvGraphicFramePr>
          <p:nvPr/>
        </p:nvGraphicFramePr>
        <p:xfrm>
          <a:off x="5486400" y="2362200"/>
          <a:ext cx="2514599" cy="914400"/>
        </p:xfrm>
        <a:graphic>
          <a:graphicData uri="http://schemas.openxmlformats.org/drawingml/2006/table">
            <a:tbl>
              <a:tblPr/>
              <a:tblGrid>
                <a:gridCol w="977899"/>
                <a:gridCol w="977900"/>
                <a:gridCol w="5588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SSN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11-1-111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33-3-333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cxnSp>
        <p:nvCxnSpPr>
          <p:cNvPr id="23622" name="Straight Connector 9"/>
          <p:cNvCxnSpPr>
            <a:cxnSpLocks noChangeShapeType="1"/>
          </p:cNvCxnSpPr>
          <p:nvPr/>
        </p:nvCxnSpPr>
        <p:spPr bwMode="auto">
          <a:xfrm flipV="1">
            <a:off x="4724400" y="3124200"/>
            <a:ext cx="76200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Tabular Data Example: Linking Attack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De-identified private data + publicly available data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Uniquely identified both individuals’ salaries</a:t>
            </a:r>
          </a:p>
          <a:p>
            <a:pPr lvl="1" eaLnBrk="1" hangingPunct="1"/>
            <a:r>
              <a:rPr lang="en-US" dirty="0" smtClean="0"/>
              <a:t>[DOB, Sex, ZIP] is unique for lots of US residents [S02]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1524000" y="2362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4626" name="Straight Connector 11"/>
          <p:cNvCxnSpPr>
            <a:cxnSpLocks noChangeShapeType="1"/>
          </p:cNvCxnSpPr>
          <p:nvPr/>
        </p:nvCxnSpPr>
        <p:spPr bwMode="auto">
          <a:xfrm>
            <a:off x="4724400" y="2819400"/>
            <a:ext cx="7620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graphicFrame>
        <p:nvGraphicFramePr>
          <p:cNvPr id="15" name="Group 153"/>
          <p:cNvGraphicFramePr>
            <a:graphicFrameLocks noGrp="1"/>
          </p:cNvGraphicFramePr>
          <p:nvPr/>
        </p:nvGraphicFramePr>
        <p:xfrm>
          <a:off x="5486400" y="2362200"/>
          <a:ext cx="3352799" cy="914400"/>
        </p:xfrm>
        <a:graphic>
          <a:graphicData uri="http://schemas.openxmlformats.org/drawingml/2006/table">
            <a:tbl>
              <a:tblPr/>
              <a:tblGrid>
                <a:gridCol w="977899"/>
                <a:gridCol w="977900"/>
                <a:gridCol w="558800"/>
                <a:gridCol w="838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SSN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11-1-111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33-3-333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cxnSp>
        <p:nvCxnSpPr>
          <p:cNvPr id="24649" name="Straight Connector 9"/>
          <p:cNvCxnSpPr>
            <a:cxnSpLocks noChangeShapeType="1"/>
          </p:cNvCxnSpPr>
          <p:nvPr/>
        </p:nvCxnSpPr>
        <p:spPr bwMode="auto">
          <a:xfrm flipV="1">
            <a:off x="4724400" y="3124200"/>
            <a:ext cx="76200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Tabular Data Example: Anonymization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err="1" smtClean="0"/>
              <a:t>Anonymization</a:t>
            </a:r>
            <a:r>
              <a:rPr lang="en-US" dirty="0" smtClean="0"/>
              <a:t> through </a:t>
            </a:r>
            <a:r>
              <a:rPr lang="en-US" b="1" dirty="0" err="1" smtClean="0">
                <a:solidFill>
                  <a:srgbClr val="CC3300"/>
                </a:solidFill>
              </a:rPr>
              <a:t>tuple</a:t>
            </a:r>
            <a:r>
              <a:rPr lang="en-US" b="1" dirty="0" smtClean="0">
                <a:solidFill>
                  <a:srgbClr val="CC3300"/>
                </a:solidFill>
              </a:rPr>
              <a:t> suppression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Cannot link to private table even with knowledge of QI values</a:t>
            </a:r>
          </a:p>
          <a:p>
            <a:pPr lvl="1" eaLnBrk="1" hangingPunct="1"/>
            <a:r>
              <a:rPr lang="en-US" dirty="0" smtClean="0"/>
              <a:t>Missing </a:t>
            </a:r>
            <a:r>
              <a:rPr lang="en-US" dirty="0" err="1" smtClean="0"/>
              <a:t>tuples</a:t>
            </a:r>
            <a:r>
              <a:rPr lang="en-US" dirty="0" smtClean="0"/>
              <a:t> could take any value from the space of all </a:t>
            </a:r>
            <a:r>
              <a:rPr lang="en-US" dirty="0" err="1" smtClean="0"/>
              <a:t>tuples</a:t>
            </a:r>
            <a:endParaRPr lang="en-US" dirty="0" smtClean="0"/>
          </a:p>
          <a:p>
            <a:pPr lvl="1" eaLnBrk="1" hangingPunct="1"/>
            <a:r>
              <a:rPr lang="en-US" dirty="0" smtClean="0"/>
              <a:t>Introduces a lot of uncertainty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1524000" y="2362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Group 153"/>
          <p:cNvGraphicFramePr>
            <a:graphicFrameLocks noGrp="1"/>
          </p:cNvGraphicFramePr>
          <p:nvPr/>
        </p:nvGraphicFramePr>
        <p:xfrm>
          <a:off x="5486400" y="2362200"/>
          <a:ext cx="3352799" cy="609600"/>
        </p:xfrm>
        <a:graphic>
          <a:graphicData uri="http://schemas.openxmlformats.org/drawingml/2006/table">
            <a:tbl>
              <a:tblPr/>
              <a:tblGrid>
                <a:gridCol w="977899"/>
                <a:gridCol w="977900"/>
                <a:gridCol w="558800"/>
                <a:gridCol w="838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SSN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11-1-111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6691" name="Straight Connector 15"/>
          <p:cNvCxnSpPr>
            <a:cxnSpLocks noChangeShapeType="1"/>
          </p:cNvCxnSpPr>
          <p:nvPr/>
        </p:nvCxnSpPr>
        <p:spPr bwMode="auto">
          <a:xfrm>
            <a:off x="4724400" y="2819400"/>
            <a:ext cx="7620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6692" name="Straight Connector 16"/>
          <p:cNvCxnSpPr>
            <a:cxnSpLocks noChangeShapeType="1"/>
          </p:cNvCxnSpPr>
          <p:nvPr/>
        </p:nvCxnSpPr>
        <p:spPr bwMode="auto">
          <a:xfrm rot="5400000" flipH="1" flipV="1">
            <a:off x="4648200" y="2895600"/>
            <a:ext cx="914400" cy="762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Tabular Data Example: Anonymization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err="1" smtClean="0"/>
              <a:t>Anonymization</a:t>
            </a:r>
            <a:r>
              <a:rPr lang="en-US" dirty="0" smtClean="0"/>
              <a:t> through QI </a:t>
            </a:r>
            <a:r>
              <a:rPr lang="en-US" b="1" dirty="0" smtClean="0">
                <a:solidFill>
                  <a:srgbClr val="CC3300"/>
                </a:solidFill>
              </a:rPr>
              <a:t>attribute generalization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Cannot uniquely identify </a:t>
            </a:r>
            <a:r>
              <a:rPr lang="en-US" dirty="0" err="1" smtClean="0"/>
              <a:t>tuple</a:t>
            </a:r>
            <a:r>
              <a:rPr lang="en-US" dirty="0" smtClean="0"/>
              <a:t> with knowledge of QI values</a:t>
            </a:r>
          </a:p>
          <a:p>
            <a:pPr lvl="1" eaLnBrk="1" hangingPunct="1"/>
            <a:r>
              <a:rPr lang="en-US" dirty="0" smtClean="0"/>
              <a:t>More precise form of uncertainty than </a:t>
            </a:r>
            <a:r>
              <a:rPr lang="en-US" dirty="0" err="1" smtClean="0"/>
              <a:t>tuple</a:t>
            </a:r>
            <a:r>
              <a:rPr lang="en-US" dirty="0" smtClean="0"/>
              <a:t> suppression</a:t>
            </a:r>
          </a:p>
          <a:p>
            <a:pPr lvl="1" eaLnBrk="1" hangingPunct="1"/>
            <a:r>
              <a:rPr lang="en-US" dirty="0" smtClean="0"/>
              <a:t>E.g., </a:t>
            </a:r>
            <a:r>
              <a:rPr lang="en-US" dirty="0" smtClean="0">
                <a:solidFill>
                  <a:schemeClr val="bg2"/>
                </a:solidFill>
              </a:rPr>
              <a:t>ZIP = 537** → ZIP </a:t>
            </a:r>
            <a:r>
              <a:rPr lang="en-US" dirty="0" smtClean="0">
                <a:solidFill>
                  <a:schemeClr val="bg2"/>
                </a:solidFill>
                <a:sym typeface="Symbol" pitchFamily="18" charset="2"/>
              </a:rPr>
              <a:t></a:t>
            </a:r>
            <a:r>
              <a:rPr lang="en-US" dirty="0" smtClean="0">
                <a:solidFill>
                  <a:schemeClr val="bg2"/>
                </a:solidFill>
              </a:rPr>
              <a:t> {53700, …, 53799}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1524000" y="2362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Group 153"/>
          <p:cNvGraphicFramePr>
            <a:graphicFrameLocks noGrp="1"/>
          </p:cNvGraphicFramePr>
          <p:nvPr/>
        </p:nvGraphicFramePr>
        <p:xfrm>
          <a:off x="5486400" y="2362200"/>
          <a:ext cx="3352799" cy="914400"/>
        </p:xfrm>
        <a:graphic>
          <a:graphicData uri="http://schemas.openxmlformats.org/drawingml/2006/table">
            <a:tbl>
              <a:tblPr/>
              <a:tblGrid>
                <a:gridCol w="977899"/>
                <a:gridCol w="977900"/>
                <a:gridCol w="558800"/>
                <a:gridCol w="838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SSN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11-1-111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33-3-333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7720" name="Straight Connector 15"/>
          <p:cNvCxnSpPr>
            <a:cxnSpLocks noChangeShapeType="1"/>
          </p:cNvCxnSpPr>
          <p:nvPr/>
        </p:nvCxnSpPr>
        <p:spPr bwMode="auto">
          <a:xfrm>
            <a:off x="4724400" y="2819400"/>
            <a:ext cx="7620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7721" name="Straight Connector 16"/>
          <p:cNvCxnSpPr>
            <a:cxnSpLocks noChangeShapeType="1"/>
          </p:cNvCxnSpPr>
          <p:nvPr/>
        </p:nvCxnSpPr>
        <p:spPr bwMode="auto">
          <a:xfrm rot="5400000" flipH="1" flipV="1">
            <a:off x="4648200" y="2895600"/>
            <a:ext cx="914400" cy="762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7722" name="Straight Connector 17"/>
          <p:cNvCxnSpPr>
            <a:cxnSpLocks noChangeShapeType="1"/>
          </p:cNvCxnSpPr>
          <p:nvPr/>
        </p:nvCxnSpPr>
        <p:spPr bwMode="auto">
          <a:xfrm flipV="1">
            <a:off x="4724400" y="3124200"/>
            <a:ext cx="76200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7723" name="Straight Connector 18"/>
          <p:cNvCxnSpPr>
            <a:cxnSpLocks noChangeShapeType="1"/>
          </p:cNvCxnSpPr>
          <p:nvPr/>
        </p:nvCxnSpPr>
        <p:spPr bwMode="auto">
          <a:xfrm rot="5400000" flipH="1" flipV="1">
            <a:off x="4533900" y="3314700"/>
            <a:ext cx="1143000" cy="762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Tabular Data Example: Anonymization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err="1" smtClean="0"/>
              <a:t>Anonymization</a:t>
            </a:r>
            <a:r>
              <a:rPr lang="en-US" dirty="0" smtClean="0"/>
              <a:t> through sensitive attribute (SA) </a:t>
            </a:r>
            <a:r>
              <a:rPr lang="en-US" b="1" dirty="0" smtClean="0">
                <a:solidFill>
                  <a:srgbClr val="CC3300"/>
                </a:solidFill>
              </a:rPr>
              <a:t>permutation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Can uniquely identify </a:t>
            </a:r>
            <a:r>
              <a:rPr lang="en-US" dirty="0" err="1" smtClean="0"/>
              <a:t>tuple</a:t>
            </a:r>
            <a:r>
              <a:rPr lang="en-US" dirty="0" smtClean="0"/>
              <a:t>, but uncertainty about SA value</a:t>
            </a:r>
          </a:p>
          <a:p>
            <a:pPr lvl="1" eaLnBrk="1" hangingPunct="1"/>
            <a:r>
              <a:rPr lang="en-US" dirty="0" smtClean="0"/>
              <a:t>Much more precise form of uncertainty than generalization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1524000" y="2362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</a:tbl>
          </a:graphicData>
        </a:graphic>
      </p:graphicFrame>
      <p:cxnSp>
        <p:nvCxnSpPr>
          <p:cNvPr id="28722" name="Straight Connector 11"/>
          <p:cNvCxnSpPr>
            <a:cxnSpLocks noChangeShapeType="1"/>
          </p:cNvCxnSpPr>
          <p:nvPr/>
        </p:nvCxnSpPr>
        <p:spPr bwMode="auto">
          <a:xfrm>
            <a:off x="4724400" y="2819400"/>
            <a:ext cx="7620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graphicFrame>
        <p:nvGraphicFramePr>
          <p:cNvPr id="15" name="Group 153"/>
          <p:cNvGraphicFramePr>
            <a:graphicFrameLocks noGrp="1"/>
          </p:cNvGraphicFramePr>
          <p:nvPr/>
        </p:nvGraphicFramePr>
        <p:xfrm>
          <a:off x="5486400" y="2362200"/>
          <a:ext cx="3352799" cy="914400"/>
        </p:xfrm>
        <a:graphic>
          <a:graphicData uri="http://schemas.openxmlformats.org/drawingml/2006/table">
            <a:tbl>
              <a:tblPr/>
              <a:tblGrid>
                <a:gridCol w="977899"/>
                <a:gridCol w="977900"/>
                <a:gridCol w="558800"/>
                <a:gridCol w="838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SSN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11-1-111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33-3-333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8745" name="Straight Connector 9"/>
          <p:cNvCxnSpPr>
            <a:cxnSpLocks noChangeShapeType="1"/>
          </p:cNvCxnSpPr>
          <p:nvPr/>
        </p:nvCxnSpPr>
        <p:spPr bwMode="auto">
          <a:xfrm flipV="1">
            <a:off x="4724400" y="3124200"/>
            <a:ext cx="76200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altLang="zh-CN" b="1" dirty="0">
                <a:solidFill>
                  <a:schemeClr val="bg2">
                    <a:lumMod val="75000"/>
                  </a:schemeClr>
                </a:solidFill>
              </a:rPr>
              <a:t>Information theory</a:t>
            </a:r>
            <a:endParaRPr lang="en-US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24000"/>
            <a:ext cx="8229600" cy="4343400"/>
          </a:xfrm>
        </p:spPr>
        <p:txBody>
          <a:bodyPr/>
          <a:lstStyle/>
          <a:p>
            <a:r>
              <a:rPr lang="en-US" b="1" dirty="0" smtClean="0">
                <a:solidFill>
                  <a:srgbClr val="CC3300"/>
                </a:solidFill>
              </a:rPr>
              <a:t>Information theory </a:t>
            </a:r>
            <a:r>
              <a:rPr lang="en-US" dirty="0" smtClean="0"/>
              <a:t>provides a mathematical framework for the quantification </a:t>
            </a:r>
            <a:r>
              <a:rPr lang="en-US" dirty="0" smtClean="0">
                <a:solidFill>
                  <a:srgbClr val="00B0F0"/>
                </a:solidFill>
              </a:rPr>
              <a:t>of information content, linkage and loss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  <a:p>
            <a:r>
              <a:rPr lang="en-US" altLang="zh-CN" dirty="0"/>
              <a:t>Basics of information theory</a:t>
            </a:r>
          </a:p>
          <a:p>
            <a:pPr lvl="1"/>
            <a:r>
              <a:rPr lang="en-US" altLang="zh-CN" dirty="0">
                <a:sym typeface="Wingdings" pitchFamily="2" charset="2"/>
              </a:rPr>
              <a:t>Entropy, conditional entropy, mutual information, KL distance</a:t>
            </a:r>
          </a:p>
          <a:p>
            <a:endParaRPr lang="en-US" dirty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Tabular Data Example: Anonymization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err="1" smtClean="0"/>
              <a:t>Anonymization</a:t>
            </a:r>
            <a:r>
              <a:rPr lang="en-US" dirty="0" smtClean="0"/>
              <a:t> through sensitive attribute (SA) </a:t>
            </a:r>
            <a:r>
              <a:rPr lang="en-US" b="1" dirty="0" smtClean="0">
                <a:solidFill>
                  <a:srgbClr val="CC3300"/>
                </a:solidFill>
              </a:rPr>
              <a:t>randomization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Can uniquely identify </a:t>
            </a:r>
            <a:r>
              <a:rPr lang="en-US" dirty="0" err="1" smtClean="0"/>
              <a:t>tuple</a:t>
            </a:r>
            <a:r>
              <a:rPr lang="en-US" dirty="0" smtClean="0"/>
              <a:t>, but get “noisy” SA value</a:t>
            </a:r>
          </a:p>
          <a:p>
            <a:pPr lvl="1" eaLnBrk="1" hangingPunct="1"/>
            <a:r>
              <a:rPr lang="en-US" dirty="0" smtClean="0"/>
              <a:t>If distribution of randomization is given, it implicitly defines a model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1524000" y="2362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45,000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80,000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cxnSp>
        <p:nvCxnSpPr>
          <p:cNvPr id="29746" name="Straight Connector 11"/>
          <p:cNvCxnSpPr>
            <a:cxnSpLocks noChangeShapeType="1"/>
          </p:cNvCxnSpPr>
          <p:nvPr/>
        </p:nvCxnSpPr>
        <p:spPr bwMode="auto">
          <a:xfrm>
            <a:off x="4724400" y="2819400"/>
            <a:ext cx="7620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graphicFrame>
        <p:nvGraphicFramePr>
          <p:cNvPr id="15" name="Group 153"/>
          <p:cNvGraphicFramePr>
            <a:graphicFrameLocks noGrp="1"/>
          </p:cNvGraphicFramePr>
          <p:nvPr/>
        </p:nvGraphicFramePr>
        <p:xfrm>
          <a:off x="5486400" y="2362200"/>
          <a:ext cx="3352799" cy="914400"/>
        </p:xfrm>
        <a:graphic>
          <a:graphicData uri="http://schemas.openxmlformats.org/drawingml/2006/table">
            <a:tbl>
              <a:tblPr/>
              <a:tblGrid>
                <a:gridCol w="977899"/>
                <a:gridCol w="977900"/>
                <a:gridCol w="558800"/>
                <a:gridCol w="838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SSN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11-1-111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33-3-333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9769" name="Straight Connector 9"/>
          <p:cNvCxnSpPr>
            <a:cxnSpLocks noChangeShapeType="1"/>
          </p:cNvCxnSpPr>
          <p:nvPr/>
        </p:nvCxnSpPr>
        <p:spPr bwMode="auto">
          <a:xfrm flipV="1">
            <a:off x="4724400" y="3124200"/>
            <a:ext cx="76200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Tabular Data: Linking Attack</a:t>
            </a:r>
          </a:p>
        </p:txBody>
      </p:sp>
      <p:sp>
        <p:nvSpPr>
          <p:cNvPr id="2560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Observation</a:t>
            </a:r>
            <a:r>
              <a:rPr lang="en-US" dirty="0" smtClean="0"/>
              <a:t>: Identifier </a:t>
            </a:r>
            <a:r>
              <a:rPr lang="en-US" dirty="0" smtClean="0">
                <a:sym typeface="Symbol" pitchFamily="18" charset="2"/>
              </a:rPr>
              <a:t></a:t>
            </a:r>
            <a:r>
              <a:rPr lang="en-US" dirty="0" smtClean="0"/>
              <a:t> SA is a composition of link1, link2, link3</a:t>
            </a:r>
          </a:p>
          <a:p>
            <a:pPr lvl="1" eaLnBrk="1" hangingPunct="1"/>
            <a:r>
              <a:rPr lang="en-US" dirty="0" smtClean="0"/>
              <a:t>Generalization-based techniques weaken link2</a:t>
            </a:r>
          </a:p>
          <a:p>
            <a:pPr lvl="1" eaLnBrk="1" hangingPunct="1"/>
            <a:r>
              <a:rPr lang="en-US" dirty="0" smtClean="0"/>
              <a:t>Permutation-based techniques weaken link3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990600" y="3657600"/>
          <a:ext cx="3505200" cy="304800"/>
        </p:xfrm>
        <a:graphic>
          <a:graphicData uri="http://schemas.openxmlformats.org/drawingml/2006/table">
            <a:tbl>
              <a:tblPr/>
              <a:tblGrid>
                <a:gridCol w="1600200"/>
                <a:gridCol w="19050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Identifier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Quasi-identifiers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Group 153"/>
          <p:cNvGraphicFramePr>
            <a:graphicFrameLocks noGrp="1"/>
          </p:cNvGraphicFramePr>
          <p:nvPr/>
        </p:nvGraphicFramePr>
        <p:xfrm>
          <a:off x="4419600" y="5029200"/>
          <a:ext cx="3810000" cy="304800"/>
        </p:xfrm>
        <a:graphic>
          <a:graphicData uri="http://schemas.openxmlformats.org/drawingml/2006/table">
            <a:tbl>
              <a:tblPr/>
              <a:tblGrid>
                <a:gridCol w="1828800"/>
                <a:gridCol w="1981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Quasi-identifiers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Sensitive Attributes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Group 153"/>
          <p:cNvGraphicFramePr>
            <a:graphicFrameLocks noGrp="1"/>
          </p:cNvGraphicFramePr>
          <p:nvPr/>
        </p:nvGraphicFramePr>
        <p:xfrm>
          <a:off x="990600" y="3352800"/>
          <a:ext cx="3505200" cy="304800"/>
        </p:xfrm>
        <a:graphic>
          <a:graphicData uri="http://schemas.openxmlformats.org/drawingml/2006/table">
            <a:tbl>
              <a:tblPr/>
              <a:tblGrid>
                <a:gridCol w="3505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Publicly Available Data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Group 153"/>
          <p:cNvGraphicFramePr>
            <a:graphicFrameLocks noGrp="1"/>
          </p:cNvGraphicFramePr>
          <p:nvPr/>
        </p:nvGraphicFramePr>
        <p:xfrm>
          <a:off x="4419600" y="4724400"/>
          <a:ext cx="3810000" cy="304800"/>
        </p:xfrm>
        <a:graphic>
          <a:graphicData uri="http://schemas.openxmlformats.org/drawingml/2006/table">
            <a:tbl>
              <a:tblPr/>
              <a:tblGrid>
                <a:gridCol w="38100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De-identified Private Data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34" name="Freeform 16"/>
          <p:cNvSpPr>
            <a:spLocks noChangeArrowheads="1"/>
          </p:cNvSpPr>
          <p:nvPr/>
        </p:nvSpPr>
        <p:spPr bwMode="auto">
          <a:xfrm>
            <a:off x="1712913" y="3960813"/>
            <a:ext cx="1919287" cy="544512"/>
          </a:xfrm>
          <a:custGeom>
            <a:avLst/>
            <a:gdLst>
              <a:gd name="T0" fmla="*/ 0 w 1918952"/>
              <a:gd name="T1" fmla="*/ 0 h 545205"/>
              <a:gd name="T2" fmla="*/ 916480 w 1918952"/>
              <a:gd name="T3" fmla="*/ 532041 h 545205"/>
              <a:gd name="T4" fmla="*/ 1923311 w 1918952"/>
              <a:gd name="T5" fmla="*/ 25335 h 545205"/>
              <a:gd name="T6" fmla="*/ 0 60000 65536"/>
              <a:gd name="T7" fmla="*/ 0 60000 65536"/>
              <a:gd name="T8" fmla="*/ 0 60000 65536"/>
              <a:gd name="T9" fmla="*/ 0 w 1918952"/>
              <a:gd name="T10" fmla="*/ 0 h 545205"/>
              <a:gd name="T11" fmla="*/ 1918952 w 1918952"/>
              <a:gd name="T12" fmla="*/ 545205 h 54520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18952" h="545205">
                <a:moveTo>
                  <a:pt x="0" y="0"/>
                </a:moveTo>
                <a:cubicBezTo>
                  <a:pt x="297287" y="268309"/>
                  <a:pt x="594575" y="536619"/>
                  <a:pt x="914400" y="540912"/>
                </a:cubicBezTo>
                <a:cubicBezTo>
                  <a:pt x="1234225" y="545205"/>
                  <a:pt x="1576588" y="285481"/>
                  <a:pt x="1918952" y="25757"/>
                </a:cubicBezTo>
              </a:path>
            </a:pathLst>
          </a:cu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35" name="Freeform 17"/>
          <p:cNvSpPr>
            <a:spLocks noChangeArrowheads="1"/>
          </p:cNvSpPr>
          <p:nvPr/>
        </p:nvSpPr>
        <p:spPr bwMode="auto">
          <a:xfrm>
            <a:off x="5334000" y="5334000"/>
            <a:ext cx="1919288" cy="544513"/>
          </a:xfrm>
          <a:custGeom>
            <a:avLst/>
            <a:gdLst>
              <a:gd name="T0" fmla="*/ 0 w 1918952"/>
              <a:gd name="T1" fmla="*/ 0 h 545205"/>
              <a:gd name="T2" fmla="*/ 916480 w 1918952"/>
              <a:gd name="T3" fmla="*/ 532054 h 545205"/>
              <a:gd name="T4" fmla="*/ 1923324 w 1918952"/>
              <a:gd name="T5" fmla="*/ 25336 h 545205"/>
              <a:gd name="T6" fmla="*/ 0 60000 65536"/>
              <a:gd name="T7" fmla="*/ 0 60000 65536"/>
              <a:gd name="T8" fmla="*/ 0 60000 65536"/>
              <a:gd name="T9" fmla="*/ 0 w 1918952"/>
              <a:gd name="T10" fmla="*/ 0 h 545205"/>
              <a:gd name="T11" fmla="*/ 1918952 w 1918952"/>
              <a:gd name="T12" fmla="*/ 545205 h 54520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18952" h="545205">
                <a:moveTo>
                  <a:pt x="0" y="0"/>
                </a:moveTo>
                <a:cubicBezTo>
                  <a:pt x="297287" y="268309"/>
                  <a:pt x="594575" y="536619"/>
                  <a:pt x="914400" y="540912"/>
                </a:cubicBezTo>
                <a:cubicBezTo>
                  <a:pt x="1234225" y="545205"/>
                  <a:pt x="1576588" y="285481"/>
                  <a:pt x="1918952" y="25757"/>
                </a:cubicBezTo>
              </a:path>
            </a:pathLst>
          </a:cu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36" name="Freeform 19"/>
          <p:cNvSpPr>
            <a:spLocks noChangeArrowheads="1"/>
          </p:cNvSpPr>
          <p:nvPr/>
        </p:nvSpPr>
        <p:spPr bwMode="auto">
          <a:xfrm>
            <a:off x="3851275" y="3986213"/>
            <a:ext cx="1003300" cy="2068512"/>
          </a:xfrm>
          <a:custGeom>
            <a:avLst/>
            <a:gdLst>
              <a:gd name="T0" fmla="*/ 0 w 1004552"/>
              <a:gd name="T1" fmla="*/ 0 h 2069206"/>
              <a:gd name="T2" fmla="*/ 544887 w 1004552"/>
              <a:gd name="T3" fmla="*/ 1833666 h 2069206"/>
              <a:gd name="T4" fmla="*/ 988398 w 1004552"/>
              <a:gd name="T5" fmla="*/ 1359223 h 2069206"/>
              <a:gd name="T6" fmla="*/ 0 60000 65536"/>
              <a:gd name="T7" fmla="*/ 0 60000 65536"/>
              <a:gd name="T8" fmla="*/ 0 60000 65536"/>
              <a:gd name="T9" fmla="*/ 0 w 1004552"/>
              <a:gd name="T10" fmla="*/ 0 h 2069206"/>
              <a:gd name="T11" fmla="*/ 1004552 w 1004552"/>
              <a:gd name="T12" fmla="*/ 2069206 h 206920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04552" h="2069206">
                <a:moveTo>
                  <a:pt x="0" y="0"/>
                </a:moveTo>
                <a:cubicBezTo>
                  <a:pt x="193183" y="807076"/>
                  <a:pt x="386367" y="1614152"/>
                  <a:pt x="553792" y="1841679"/>
                </a:cubicBezTo>
                <a:cubicBezTo>
                  <a:pt x="721217" y="2069206"/>
                  <a:pt x="862884" y="1717183"/>
                  <a:pt x="1004552" y="1365161"/>
                </a:cubicBezTo>
              </a:path>
            </a:pathLst>
          </a:cu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37" name="Freeform 20"/>
          <p:cNvSpPr>
            <a:spLocks noChangeArrowheads="1"/>
          </p:cNvSpPr>
          <p:nvPr/>
        </p:nvSpPr>
        <p:spPr bwMode="auto">
          <a:xfrm>
            <a:off x="1196975" y="3986213"/>
            <a:ext cx="6465888" cy="2489200"/>
          </a:xfrm>
          <a:custGeom>
            <a:avLst/>
            <a:gdLst>
              <a:gd name="T0" fmla="*/ 0 w 6465195"/>
              <a:gd name="T1" fmla="*/ 0 h 2489916"/>
              <a:gd name="T2" fmla="*/ 2398824 w 6465195"/>
              <a:gd name="T3" fmla="*/ 2142742 h 2489916"/>
              <a:gd name="T4" fmla="*/ 5726229 w 6465195"/>
              <a:gd name="T5" fmla="*/ 2027265 h 2489916"/>
              <a:gd name="T6" fmla="*/ 6474241 w 6465195"/>
              <a:gd name="T7" fmla="*/ 1360066 h 2489916"/>
              <a:gd name="T8" fmla="*/ 0 60000 65536"/>
              <a:gd name="T9" fmla="*/ 0 60000 65536"/>
              <a:gd name="T10" fmla="*/ 0 60000 65536"/>
              <a:gd name="T11" fmla="*/ 0 60000 65536"/>
              <a:gd name="T12" fmla="*/ 0 w 6465195"/>
              <a:gd name="T13" fmla="*/ 0 h 2489916"/>
              <a:gd name="T14" fmla="*/ 6465195 w 6465195"/>
              <a:gd name="T15" fmla="*/ 2489916 h 248991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465195" h="2489916">
                <a:moveTo>
                  <a:pt x="0" y="0"/>
                </a:moveTo>
                <a:cubicBezTo>
                  <a:pt x="721217" y="905814"/>
                  <a:pt x="1442434" y="1811628"/>
                  <a:pt x="2395471" y="2150772"/>
                </a:cubicBezTo>
                <a:cubicBezTo>
                  <a:pt x="3348508" y="2489916"/>
                  <a:pt x="5039933" y="2165797"/>
                  <a:pt x="5718220" y="2034862"/>
                </a:cubicBezTo>
                <a:cubicBezTo>
                  <a:pt x="6396507" y="1903927"/>
                  <a:pt x="6430851" y="1634544"/>
                  <a:pt x="6465195" y="1365161"/>
                </a:cubicBezTo>
              </a:path>
            </a:pathLst>
          </a:custGeom>
          <a:noFill/>
          <a:ln w="9525" algn="ctr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2667000" y="4495800"/>
            <a:ext cx="6334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latin typeface="+mn-lt"/>
              </a:rPr>
              <a:t>link1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505200" y="5105400"/>
            <a:ext cx="6334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latin typeface="+mn-lt"/>
              </a:rPr>
              <a:t>link2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943600" y="5410200"/>
            <a:ext cx="6334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latin typeface="+mn-lt"/>
              </a:rPr>
              <a:t>link3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Module Outline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24000"/>
            <a:ext cx="8229600" cy="4343400"/>
          </a:xfrm>
        </p:spPr>
        <p:txBody>
          <a:bodyPr/>
          <a:lstStyle/>
          <a:p>
            <a:r>
              <a:rPr lang="en-US" dirty="0" smtClean="0"/>
              <a:t>Motivation</a:t>
            </a:r>
          </a:p>
          <a:p>
            <a:endParaRPr lang="en-US" dirty="0" smtClean="0">
              <a:sym typeface="Wingdings" pitchFamily="2" charset="2"/>
            </a:endParaRPr>
          </a:p>
          <a:p>
            <a:pPr marL="342900" lvl="1" indent="-342900">
              <a:buSzTx/>
              <a:buFont typeface="Symbol" pitchFamily="18" charset="2"/>
              <a:buChar char="¨"/>
            </a:pPr>
            <a:r>
              <a:rPr lang="en-US" sz="2400" dirty="0" smtClean="0">
                <a:solidFill>
                  <a:srgbClr val="FF0000"/>
                </a:solidFill>
              </a:rPr>
              <a:t>Analysis of privacy loss using information theory</a:t>
            </a:r>
            <a:endParaRPr lang="en-US" sz="2400" dirty="0" smtClean="0">
              <a:solidFill>
                <a:srgbClr val="FF0000"/>
              </a:solidFill>
              <a:sym typeface="Wingdings" pitchFamily="2" charset="2"/>
            </a:endParaRPr>
          </a:p>
          <a:p>
            <a:pPr lvl="1">
              <a:buNone/>
            </a:pPr>
            <a:endParaRPr lang="en-US" sz="2400" dirty="0" smtClean="0"/>
          </a:p>
          <a:p>
            <a:r>
              <a:rPr lang="en-US" dirty="0" err="1" smtClean="0"/>
              <a:t>Anonymization</a:t>
            </a:r>
            <a:r>
              <a:rPr lang="en-US" dirty="0" smtClean="0"/>
              <a:t>: a history of attacks and defenses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In tabular data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In graph data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Data </a:t>
            </a:r>
            <a:r>
              <a:rPr lang="en-US" dirty="0" err="1" smtClean="0"/>
              <a:t>Anonymization</a:t>
            </a:r>
            <a:r>
              <a:rPr lang="en-US" dirty="0" smtClean="0"/>
              <a:t> Using Randomization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Goal: publish </a:t>
            </a:r>
            <a:r>
              <a:rPr lang="en-US" dirty="0" err="1" smtClean="0"/>
              <a:t>anonymized</a:t>
            </a:r>
            <a:r>
              <a:rPr lang="en-US" dirty="0" smtClean="0"/>
              <a:t> </a:t>
            </a:r>
            <a:r>
              <a:rPr lang="en-US" dirty="0" err="1" smtClean="0"/>
              <a:t>microdata</a:t>
            </a:r>
            <a:r>
              <a:rPr lang="en-US" dirty="0" smtClean="0"/>
              <a:t> to enable accurate ad hoc analyses, but ensure privacy of individuals’ sensitive attributes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Key ideas: </a:t>
            </a:r>
          </a:p>
          <a:p>
            <a:pPr lvl="1" eaLnBrk="1" hangingPunct="1"/>
            <a:r>
              <a:rPr lang="en-US" dirty="0" smtClean="0"/>
              <a:t>Randomize numerical data: </a:t>
            </a:r>
            <a:r>
              <a:rPr lang="en-US" dirty="0" smtClean="0">
                <a:solidFill>
                  <a:srgbClr val="00B0F0"/>
                </a:solidFill>
              </a:rPr>
              <a:t>add noise from known distribution</a:t>
            </a:r>
          </a:p>
          <a:p>
            <a:pPr lvl="1" eaLnBrk="1" hangingPunct="1"/>
            <a:r>
              <a:rPr lang="en-US" dirty="0" smtClean="0"/>
              <a:t>Reconstruct  original data distribution using published noisy data</a:t>
            </a:r>
          </a:p>
          <a:p>
            <a:pPr eaLnBrk="1" hangingPunct="1">
              <a:buFont typeface="Symbol" pitchFamily="18" charset="2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Issues:</a:t>
            </a:r>
          </a:p>
          <a:p>
            <a:pPr lvl="1" eaLnBrk="1" hangingPunct="1"/>
            <a:r>
              <a:rPr lang="en-US" dirty="0" smtClean="0"/>
              <a:t>What kinds of randomization preserve privacy of individuals?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Data Anonymization Using Randomization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Many randomization strategies proposed [AS00, AA01, EGS03]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Example randomization strategies: X in [0, 10]</a:t>
            </a:r>
          </a:p>
          <a:p>
            <a:pPr lvl="1" eaLnBrk="1" hangingPunct="1"/>
            <a:r>
              <a:rPr lang="en-US" dirty="0" smtClean="0"/>
              <a:t>R = X + </a:t>
            </a:r>
            <a:r>
              <a:rPr lang="el-GR" dirty="0" smtClean="0"/>
              <a:t>μ</a:t>
            </a:r>
            <a:r>
              <a:rPr lang="en-US" dirty="0" smtClean="0"/>
              <a:t> (mod 11), </a:t>
            </a:r>
            <a:r>
              <a:rPr lang="el-GR" dirty="0" smtClean="0"/>
              <a:t>μ</a:t>
            </a:r>
            <a:r>
              <a:rPr lang="en-US" dirty="0" smtClean="0"/>
              <a:t> is uniform in {-1, 0, 1}</a:t>
            </a:r>
          </a:p>
          <a:p>
            <a:pPr lvl="1" eaLnBrk="1" hangingPunct="1"/>
            <a:r>
              <a:rPr lang="en-US" dirty="0" smtClean="0"/>
              <a:t>R = X + </a:t>
            </a:r>
            <a:r>
              <a:rPr lang="el-GR" dirty="0" smtClean="0"/>
              <a:t>μ</a:t>
            </a:r>
            <a:r>
              <a:rPr lang="en-US" dirty="0" smtClean="0"/>
              <a:t> (mod 11), </a:t>
            </a:r>
            <a:r>
              <a:rPr lang="el-GR" dirty="0" smtClean="0"/>
              <a:t>μ</a:t>
            </a:r>
            <a:r>
              <a:rPr lang="en-US" dirty="0" smtClean="0"/>
              <a:t> is in {-1 (p = 0.25), 0 (p = 0.5), 1 (p = 0.25)}</a:t>
            </a:r>
          </a:p>
          <a:p>
            <a:pPr lvl="1" eaLnBrk="1" hangingPunct="1"/>
            <a:r>
              <a:rPr lang="en-US" dirty="0" smtClean="0"/>
              <a:t>R = X (p = 0.6), R = </a:t>
            </a:r>
            <a:r>
              <a:rPr lang="el-GR" dirty="0" smtClean="0"/>
              <a:t>μ</a:t>
            </a:r>
            <a:r>
              <a:rPr lang="en-US" dirty="0" smtClean="0"/>
              <a:t>, μ is uniform in [0, 10] (p = 0.4)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Question:</a:t>
            </a:r>
          </a:p>
          <a:p>
            <a:pPr lvl="1" eaLnBrk="1" hangingPunct="1"/>
            <a:r>
              <a:rPr lang="en-US" dirty="0" smtClean="0"/>
              <a:t>Which randomization strategy has higher privacy preservation?</a:t>
            </a:r>
          </a:p>
          <a:p>
            <a:pPr lvl="1" eaLnBrk="1" hangingPunct="1"/>
            <a:r>
              <a:rPr lang="en-US" dirty="0" smtClean="0"/>
              <a:t>Quantify loss of privacy due to publication of  randomized data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Data Anonymization Using Randomization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smtClean="0"/>
              <a:t>X in [0, 10], R1 = X + </a:t>
            </a:r>
            <a:r>
              <a:rPr lang="el-GR" smtClean="0"/>
              <a:t>μ</a:t>
            </a:r>
            <a:r>
              <a:rPr lang="en-US" smtClean="0"/>
              <a:t> (mod 11), </a:t>
            </a:r>
            <a:r>
              <a:rPr lang="el-GR" smtClean="0"/>
              <a:t>μ</a:t>
            </a:r>
            <a:r>
              <a:rPr lang="en-US" smtClean="0"/>
              <a:t> is uniform in {-1, 0, 1}</a:t>
            </a:r>
          </a:p>
        </p:txBody>
      </p:sp>
      <p:graphicFrame>
        <p:nvGraphicFramePr>
          <p:cNvPr id="10" name="Group 153"/>
          <p:cNvGraphicFramePr>
            <a:graphicFrameLocks noGrp="1"/>
          </p:cNvGraphicFramePr>
          <p:nvPr/>
        </p:nvGraphicFramePr>
        <p:xfrm>
          <a:off x="1524000" y="3048000"/>
          <a:ext cx="790910" cy="2743200"/>
        </p:xfrm>
        <a:graphic>
          <a:graphicData uri="http://schemas.openxmlformats.org/drawingml/2006/table">
            <a:tbl>
              <a:tblPr/>
              <a:tblGrid>
                <a:gridCol w="393370"/>
                <a:gridCol w="39754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Id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s8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Data Anonymization Using Randomization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smtClean="0"/>
              <a:t>X in [0, 10], R1 = X + </a:t>
            </a:r>
            <a:r>
              <a:rPr lang="el-GR" smtClean="0"/>
              <a:t>μ</a:t>
            </a:r>
            <a:r>
              <a:rPr lang="en-US" smtClean="0"/>
              <a:t> (mod 11), </a:t>
            </a:r>
            <a:r>
              <a:rPr lang="el-GR" smtClean="0"/>
              <a:t>μ</a:t>
            </a:r>
            <a:r>
              <a:rPr lang="en-US" smtClean="0"/>
              <a:t> is uniform in {-1, 0, 1}</a:t>
            </a:r>
          </a:p>
        </p:txBody>
      </p:sp>
      <p:graphicFrame>
        <p:nvGraphicFramePr>
          <p:cNvPr id="10" name="Group 153"/>
          <p:cNvGraphicFramePr>
            <a:graphicFrameLocks noGrp="1"/>
          </p:cNvGraphicFramePr>
          <p:nvPr/>
        </p:nvGraphicFramePr>
        <p:xfrm>
          <a:off x="1524000" y="3048000"/>
          <a:ext cx="1173851" cy="2743200"/>
        </p:xfrm>
        <a:graphic>
          <a:graphicData uri="http://schemas.openxmlformats.org/drawingml/2006/table">
            <a:tbl>
              <a:tblPr/>
              <a:tblGrid>
                <a:gridCol w="393370"/>
                <a:gridCol w="397540"/>
                <a:gridCol w="382941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Id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l-G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μ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s8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048000" y="4038600"/>
            <a:ext cx="4635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>
                <a:latin typeface="+mn-lt"/>
              </a:rPr>
              <a:t>→</a:t>
            </a:r>
          </a:p>
        </p:txBody>
      </p:sp>
      <p:graphicFrame>
        <p:nvGraphicFramePr>
          <p:cNvPr id="12" name="Group 153"/>
          <p:cNvGraphicFramePr>
            <a:graphicFrameLocks noGrp="1"/>
          </p:cNvGraphicFramePr>
          <p:nvPr/>
        </p:nvGraphicFramePr>
        <p:xfrm>
          <a:off x="3886200" y="3048000"/>
          <a:ext cx="888035" cy="2743200"/>
        </p:xfrm>
        <a:graphic>
          <a:graphicData uri="http://schemas.openxmlformats.org/drawingml/2006/table">
            <a:tbl>
              <a:tblPr/>
              <a:tblGrid>
                <a:gridCol w="393370"/>
                <a:gridCol w="49466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Id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R1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s8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Reconstruction of Original Data Distribution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X in [0, 10], R1 = X + </a:t>
            </a:r>
            <a:r>
              <a:rPr lang="el-GR" dirty="0" smtClean="0"/>
              <a:t>μ</a:t>
            </a:r>
            <a:r>
              <a:rPr lang="en-US" dirty="0" smtClean="0"/>
              <a:t> (mod 11), </a:t>
            </a:r>
            <a:r>
              <a:rPr lang="el-GR" dirty="0" smtClean="0"/>
              <a:t>μ</a:t>
            </a:r>
            <a:r>
              <a:rPr lang="en-US" dirty="0" smtClean="0"/>
              <a:t> is uniform in {-1, 0, 1}</a:t>
            </a:r>
          </a:p>
          <a:p>
            <a:pPr lvl="1" eaLnBrk="1" hangingPunct="1"/>
            <a:r>
              <a:rPr lang="en-US" dirty="0" smtClean="0"/>
              <a:t>Reconstruct distribution of X using knowledge of R1 and </a:t>
            </a:r>
            <a:r>
              <a:rPr lang="el-GR" dirty="0" smtClean="0"/>
              <a:t>μ</a:t>
            </a:r>
            <a:endParaRPr lang="en-US" dirty="0" smtClean="0"/>
          </a:p>
        </p:txBody>
      </p:sp>
      <p:graphicFrame>
        <p:nvGraphicFramePr>
          <p:cNvPr id="10" name="Group 153"/>
          <p:cNvGraphicFramePr>
            <a:graphicFrameLocks noGrp="1"/>
          </p:cNvGraphicFramePr>
          <p:nvPr/>
        </p:nvGraphicFramePr>
        <p:xfrm>
          <a:off x="1524000" y="3048000"/>
          <a:ext cx="1173851" cy="2743200"/>
        </p:xfrm>
        <a:graphic>
          <a:graphicData uri="http://schemas.openxmlformats.org/drawingml/2006/table">
            <a:tbl>
              <a:tblPr/>
              <a:tblGrid>
                <a:gridCol w="393370"/>
                <a:gridCol w="397540"/>
                <a:gridCol w="382941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Id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l-G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μ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s8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048000" y="4038600"/>
            <a:ext cx="4635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>
                <a:latin typeface="+mn-lt"/>
              </a:rPr>
              <a:t>→</a:t>
            </a:r>
          </a:p>
        </p:txBody>
      </p:sp>
      <p:graphicFrame>
        <p:nvGraphicFramePr>
          <p:cNvPr id="12" name="Group 153"/>
          <p:cNvGraphicFramePr>
            <a:graphicFrameLocks noGrp="1"/>
          </p:cNvGraphicFramePr>
          <p:nvPr/>
        </p:nvGraphicFramePr>
        <p:xfrm>
          <a:off x="3886200" y="3048000"/>
          <a:ext cx="888035" cy="2743200"/>
        </p:xfrm>
        <a:graphic>
          <a:graphicData uri="http://schemas.openxmlformats.org/drawingml/2006/table">
            <a:tbl>
              <a:tblPr/>
              <a:tblGrid>
                <a:gridCol w="393370"/>
                <a:gridCol w="49466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Id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R1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s8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257800" y="4038600"/>
            <a:ext cx="4635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>
                <a:latin typeface="+mn-lt"/>
              </a:rPr>
              <a:t>→</a:t>
            </a:r>
          </a:p>
        </p:txBody>
      </p:sp>
      <p:graphicFrame>
        <p:nvGraphicFramePr>
          <p:cNvPr id="14" name="Group 153"/>
          <p:cNvGraphicFramePr>
            <a:graphicFrameLocks noGrp="1"/>
          </p:cNvGraphicFramePr>
          <p:nvPr/>
        </p:nvGraphicFramePr>
        <p:xfrm>
          <a:off x="6172200" y="3048000"/>
          <a:ext cx="1295400" cy="2743200"/>
        </p:xfrm>
        <a:graphic>
          <a:graphicData uri="http://schemas.openxmlformats.org/drawingml/2006/table">
            <a:tbl>
              <a:tblPr/>
              <a:tblGrid>
                <a:gridCol w="457200"/>
                <a:gridCol w="838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Id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 | R1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{10, 0, 1}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{1, 2, 3}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{4, 5, 6}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{0, 1, 2}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{8, 9, 10}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{9, 10, 0}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{4, 5, 6}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s8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{0, 1, 2}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Analysis of Privacy [AS00]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X in [0, 10], R1 = X + </a:t>
            </a:r>
            <a:r>
              <a:rPr lang="el-GR" dirty="0" smtClean="0"/>
              <a:t>μ</a:t>
            </a:r>
            <a:r>
              <a:rPr lang="en-US" dirty="0" smtClean="0"/>
              <a:t> (mod 11), </a:t>
            </a:r>
            <a:r>
              <a:rPr lang="el-GR" dirty="0" smtClean="0"/>
              <a:t>μ</a:t>
            </a:r>
            <a:r>
              <a:rPr lang="en-US" dirty="0" smtClean="0"/>
              <a:t> is uniform in {-1, 0, 1}</a:t>
            </a:r>
          </a:p>
          <a:p>
            <a:pPr lvl="1" eaLnBrk="1" hangingPunct="1"/>
            <a:r>
              <a:rPr lang="en-US" dirty="0" smtClean="0"/>
              <a:t>If X is uniform in [0, 10], privacy determined by range of </a:t>
            </a:r>
            <a:r>
              <a:rPr lang="el-GR" dirty="0" smtClean="0"/>
              <a:t>μ</a:t>
            </a:r>
            <a:endParaRPr lang="en-US" dirty="0" smtClean="0"/>
          </a:p>
        </p:txBody>
      </p:sp>
      <p:graphicFrame>
        <p:nvGraphicFramePr>
          <p:cNvPr id="10" name="Group 153"/>
          <p:cNvGraphicFramePr>
            <a:graphicFrameLocks noGrp="1"/>
          </p:cNvGraphicFramePr>
          <p:nvPr/>
        </p:nvGraphicFramePr>
        <p:xfrm>
          <a:off x="1524000" y="3048000"/>
          <a:ext cx="1173851" cy="2743200"/>
        </p:xfrm>
        <a:graphic>
          <a:graphicData uri="http://schemas.openxmlformats.org/drawingml/2006/table">
            <a:tbl>
              <a:tblPr/>
              <a:tblGrid>
                <a:gridCol w="393370"/>
                <a:gridCol w="397540"/>
                <a:gridCol w="382941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Id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l-G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μ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s8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048000" y="4038600"/>
            <a:ext cx="4635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>
                <a:latin typeface="+mn-lt"/>
              </a:rPr>
              <a:t>→</a:t>
            </a:r>
          </a:p>
        </p:txBody>
      </p:sp>
      <p:graphicFrame>
        <p:nvGraphicFramePr>
          <p:cNvPr id="12" name="Group 153"/>
          <p:cNvGraphicFramePr>
            <a:graphicFrameLocks noGrp="1"/>
          </p:cNvGraphicFramePr>
          <p:nvPr/>
        </p:nvGraphicFramePr>
        <p:xfrm>
          <a:off x="3886200" y="3048000"/>
          <a:ext cx="888035" cy="2743200"/>
        </p:xfrm>
        <a:graphic>
          <a:graphicData uri="http://schemas.openxmlformats.org/drawingml/2006/table">
            <a:tbl>
              <a:tblPr/>
              <a:tblGrid>
                <a:gridCol w="393370"/>
                <a:gridCol w="49466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Id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R1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s8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257800" y="4038600"/>
            <a:ext cx="4635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>
                <a:latin typeface="+mn-lt"/>
              </a:rPr>
              <a:t>→</a:t>
            </a:r>
          </a:p>
        </p:txBody>
      </p:sp>
      <p:graphicFrame>
        <p:nvGraphicFramePr>
          <p:cNvPr id="14" name="Group 153"/>
          <p:cNvGraphicFramePr>
            <a:graphicFrameLocks noGrp="1"/>
          </p:cNvGraphicFramePr>
          <p:nvPr/>
        </p:nvGraphicFramePr>
        <p:xfrm>
          <a:off x="6172200" y="3048000"/>
          <a:ext cx="1295400" cy="2743200"/>
        </p:xfrm>
        <a:graphic>
          <a:graphicData uri="http://schemas.openxmlformats.org/drawingml/2006/table">
            <a:tbl>
              <a:tblPr/>
              <a:tblGrid>
                <a:gridCol w="457200"/>
                <a:gridCol w="838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Id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 | R1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{10, 0, 1}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{1, 2, 3}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{4, 5, 6}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{0, 1, 2}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{8, 9, 10}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{9, 10, 0}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{4, 5, 6}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s8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{0, 1, 2}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Analysis of Privacy [AA01]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X in [0, 10], R1 = X + </a:t>
            </a:r>
            <a:r>
              <a:rPr lang="el-GR" dirty="0" smtClean="0"/>
              <a:t>μ</a:t>
            </a:r>
            <a:r>
              <a:rPr lang="en-US" dirty="0" smtClean="0"/>
              <a:t> (mod 11), </a:t>
            </a:r>
            <a:r>
              <a:rPr lang="el-GR" dirty="0" smtClean="0"/>
              <a:t>μ</a:t>
            </a:r>
            <a:r>
              <a:rPr lang="en-US" dirty="0" smtClean="0"/>
              <a:t> is uniform in {-1, 0, 1}</a:t>
            </a:r>
          </a:p>
          <a:p>
            <a:pPr lvl="1" eaLnBrk="1" hangingPunct="1"/>
            <a:r>
              <a:rPr lang="en-US" dirty="0" smtClean="0"/>
              <a:t>If X is uniform </a:t>
            </a:r>
            <a:r>
              <a:rPr lang="en-US" dirty="0" smtClean="0">
                <a:solidFill>
                  <a:srgbClr val="00B0F0"/>
                </a:solidFill>
              </a:rPr>
              <a:t>in [0, 1] </a:t>
            </a:r>
            <a:r>
              <a:rPr lang="en-US" dirty="0" smtClean="0">
                <a:solidFill>
                  <a:srgbClr val="00B0F0"/>
                </a:solidFill>
                <a:sym typeface="Symbol" pitchFamily="18" charset="2"/>
              </a:rPr>
              <a:t> [5, 6]</a:t>
            </a:r>
            <a:r>
              <a:rPr lang="en-US" dirty="0" smtClean="0">
                <a:solidFill>
                  <a:srgbClr val="00B0F0"/>
                </a:solidFill>
              </a:rPr>
              <a:t>, </a:t>
            </a:r>
            <a:r>
              <a:rPr lang="en-US" dirty="0" smtClean="0"/>
              <a:t>privacy smaller than range of </a:t>
            </a:r>
            <a:r>
              <a:rPr lang="el-GR" dirty="0" smtClean="0"/>
              <a:t>μ</a:t>
            </a:r>
            <a:endParaRPr lang="en-US" dirty="0" smtClean="0"/>
          </a:p>
        </p:txBody>
      </p:sp>
      <p:graphicFrame>
        <p:nvGraphicFramePr>
          <p:cNvPr id="10" name="Group 153"/>
          <p:cNvGraphicFramePr>
            <a:graphicFrameLocks noGrp="1"/>
          </p:cNvGraphicFramePr>
          <p:nvPr/>
        </p:nvGraphicFramePr>
        <p:xfrm>
          <a:off x="1524000" y="3048000"/>
          <a:ext cx="1173851" cy="2743200"/>
        </p:xfrm>
        <a:graphic>
          <a:graphicData uri="http://schemas.openxmlformats.org/drawingml/2006/table">
            <a:tbl>
              <a:tblPr/>
              <a:tblGrid>
                <a:gridCol w="393370"/>
                <a:gridCol w="397540"/>
                <a:gridCol w="382941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Id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l-G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μ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s8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048000" y="4038600"/>
            <a:ext cx="4635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>
                <a:latin typeface="+mn-lt"/>
              </a:rPr>
              <a:t>→</a:t>
            </a:r>
          </a:p>
        </p:txBody>
      </p:sp>
      <p:graphicFrame>
        <p:nvGraphicFramePr>
          <p:cNvPr id="12" name="Group 153"/>
          <p:cNvGraphicFramePr>
            <a:graphicFrameLocks noGrp="1"/>
          </p:cNvGraphicFramePr>
          <p:nvPr/>
        </p:nvGraphicFramePr>
        <p:xfrm>
          <a:off x="3886200" y="3048000"/>
          <a:ext cx="888035" cy="2743200"/>
        </p:xfrm>
        <a:graphic>
          <a:graphicData uri="http://schemas.openxmlformats.org/drawingml/2006/table">
            <a:tbl>
              <a:tblPr/>
              <a:tblGrid>
                <a:gridCol w="393370"/>
                <a:gridCol w="49466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Id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R1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s8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257800" y="4038600"/>
            <a:ext cx="4635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>
                <a:latin typeface="+mn-lt"/>
              </a:rPr>
              <a:t>→</a:t>
            </a:r>
          </a:p>
        </p:txBody>
      </p:sp>
      <p:graphicFrame>
        <p:nvGraphicFramePr>
          <p:cNvPr id="14" name="Group 153"/>
          <p:cNvGraphicFramePr>
            <a:graphicFrameLocks noGrp="1"/>
          </p:cNvGraphicFramePr>
          <p:nvPr/>
        </p:nvGraphicFramePr>
        <p:xfrm>
          <a:off x="6172200" y="3048000"/>
          <a:ext cx="1295400" cy="2743200"/>
        </p:xfrm>
        <a:graphic>
          <a:graphicData uri="http://schemas.openxmlformats.org/drawingml/2006/table">
            <a:tbl>
              <a:tblPr/>
              <a:tblGrid>
                <a:gridCol w="457200"/>
                <a:gridCol w="838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Id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 | R1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{10, 0, 1}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{10, 0, 1}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{4, 5, 6}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{6, 7, 8}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{0, 1, 2}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{10, 0, 1}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{3, 4, 5}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s8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{6, 7, 8}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29B78048-858B-49A8-BB8B-9076D3AA7032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t>49</a:t>
            </a:fld>
            <a:endParaRPr lang="en-US" sz="1200" kern="1200" dirty="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smtClean="0"/>
              <a:t>Histograms And Discrete Distributions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685800" y="5410200"/>
            <a:ext cx="2667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sz="2000"/>
          </a:p>
        </p:txBody>
      </p:sp>
      <p:grpSp>
        <p:nvGrpSpPr>
          <p:cNvPr id="9220" name="Group 4"/>
          <p:cNvGrpSpPr>
            <a:grpSpLocks/>
          </p:cNvGrpSpPr>
          <p:nvPr/>
        </p:nvGrpSpPr>
        <p:grpSpPr bwMode="auto">
          <a:xfrm>
            <a:off x="609600" y="1905000"/>
            <a:ext cx="2667000" cy="3810000"/>
            <a:chOff x="384" y="912"/>
            <a:chExt cx="1680" cy="2400"/>
          </a:xfrm>
        </p:grpSpPr>
        <p:grpSp>
          <p:nvGrpSpPr>
            <p:cNvPr id="9273" name="Group 5"/>
            <p:cNvGrpSpPr>
              <a:grpSpLocks/>
            </p:cNvGrpSpPr>
            <p:nvPr/>
          </p:nvGrpSpPr>
          <p:grpSpPr bwMode="auto">
            <a:xfrm>
              <a:off x="960" y="912"/>
              <a:ext cx="432" cy="2048"/>
              <a:chOff x="960" y="1536"/>
              <a:chExt cx="432" cy="2048"/>
            </a:xfrm>
          </p:grpSpPr>
          <p:sp>
            <p:nvSpPr>
              <p:cNvPr id="9275" name="Rectangle 6"/>
              <p:cNvSpPr>
                <a:spLocks noChangeArrowheads="1"/>
              </p:cNvSpPr>
              <p:nvPr/>
            </p:nvSpPr>
            <p:spPr bwMode="auto">
              <a:xfrm>
                <a:off x="960" y="3357"/>
                <a:ext cx="432" cy="2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 hangingPunct="0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/>
                  <a:t>x1</a:t>
                </a:r>
              </a:p>
            </p:txBody>
          </p:sp>
          <p:sp>
            <p:nvSpPr>
              <p:cNvPr id="9276" name="Rectangle 7"/>
              <p:cNvSpPr>
                <a:spLocks noChangeArrowheads="1"/>
              </p:cNvSpPr>
              <p:nvPr/>
            </p:nvSpPr>
            <p:spPr bwMode="auto">
              <a:xfrm>
                <a:off x="960" y="3129"/>
                <a:ext cx="432" cy="2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 hangingPunct="0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/>
                  <a:t>x2</a:t>
                </a:r>
              </a:p>
            </p:txBody>
          </p:sp>
          <p:sp>
            <p:nvSpPr>
              <p:cNvPr id="9277" name="Rectangle 8"/>
              <p:cNvSpPr>
                <a:spLocks noChangeArrowheads="1"/>
              </p:cNvSpPr>
              <p:nvPr/>
            </p:nvSpPr>
            <p:spPr bwMode="auto">
              <a:xfrm>
                <a:off x="960" y="2902"/>
                <a:ext cx="432" cy="2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 hangingPunct="0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/>
                  <a:t>x1</a:t>
                </a:r>
              </a:p>
            </p:txBody>
          </p:sp>
          <p:sp>
            <p:nvSpPr>
              <p:cNvPr id="9278" name="Rectangle 9"/>
              <p:cNvSpPr>
                <a:spLocks noChangeArrowheads="1"/>
              </p:cNvSpPr>
              <p:nvPr/>
            </p:nvSpPr>
            <p:spPr bwMode="auto">
              <a:xfrm>
                <a:off x="960" y="2674"/>
                <a:ext cx="432" cy="2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 hangingPunct="0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/>
                  <a:t>x1</a:t>
                </a:r>
              </a:p>
            </p:txBody>
          </p:sp>
          <p:sp>
            <p:nvSpPr>
              <p:cNvPr id="9279" name="Rectangle 10"/>
              <p:cNvSpPr>
                <a:spLocks noChangeArrowheads="1"/>
              </p:cNvSpPr>
              <p:nvPr/>
            </p:nvSpPr>
            <p:spPr bwMode="auto">
              <a:xfrm>
                <a:off x="960" y="2446"/>
                <a:ext cx="432" cy="2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 hangingPunct="0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/>
                  <a:t>x4</a:t>
                </a:r>
              </a:p>
            </p:txBody>
          </p:sp>
          <p:sp>
            <p:nvSpPr>
              <p:cNvPr id="9280" name="Rectangle 11"/>
              <p:cNvSpPr>
                <a:spLocks noChangeArrowheads="1"/>
              </p:cNvSpPr>
              <p:nvPr/>
            </p:nvSpPr>
            <p:spPr bwMode="auto">
              <a:xfrm>
                <a:off x="960" y="2218"/>
                <a:ext cx="432" cy="2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 hangingPunct="0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/>
                  <a:t>x2</a:t>
                </a:r>
              </a:p>
            </p:txBody>
          </p:sp>
          <p:sp>
            <p:nvSpPr>
              <p:cNvPr id="9281" name="Rectangle 12"/>
              <p:cNvSpPr>
                <a:spLocks noChangeArrowheads="1"/>
              </p:cNvSpPr>
              <p:nvPr/>
            </p:nvSpPr>
            <p:spPr bwMode="auto">
              <a:xfrm>
                <a:off x="960" y="1991"/>
                <a:ext cx="432" cy="2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 hangingPunct="0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 dirty="0"/>
                  <a:t>x3</a:t>
                </a:r>
              </a:p>
            </p:txBody>
          </p:sp>
          <p:sp>
            <p:nvSpPr>
              <p:cNvPr id="9282" name="Rectangle 13"/>
              <p:cNvSpPr>
                <a:spLocks noChangeArrowheads="1"/>
              </p:cNvSpPr>
              <p:nvPr/>
            </p:nvSpPr>
            <p:spPr bwMode="auto">
              <a:xfrm>
                <a:off x="960" y="1763"/>
                <a:ext cx="432" cy="2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 hangingPunct="0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 dirty="0"/>
                  <a:t>x1</a:t>
                </a:r>
              </a:p>
            </p:txBody>
          </p:sp>
          <p:sp>
            <p:nvSpPr>
              <p:cNvPr id="9283" name="Rectangle 14"/>
              <p:cNvSpPr>
                <a:spLocks noChangeArrowheads="1"/>
              </p:cNvSpPr>
              <p:nvPr/>
            </p:nvSpPr>
            <p:spPr bwMode="auto">
              <a:xfrm>
                <a:off x="960" y="1536"/>
                <a:ext cx="432" cy="2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 hangingPunct="0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dirty="0">
                    <a:solidFill>
                      <a:srgbClr val="CC3300"/>
                    </a:solidFill>
                  </a:rPr>
                  <a:t>X</a:t>
                </a:r>
              </a:p>
            </p:txBody>
          </p:sp>
          <p:sp>
            <p:nvSpPr>
              <p:cNvPr id="9284" name="Line 15"/>
              <p:cNvSpPr>
                <a:spLocks noChangeShapeType="1"/>
              </p:cNvSpPr>
              <p:nvPr/>
            </p:nvSpPr>
            <p:spPr bwMode="auto">
              <a:xfrm>
                <a:off x="960" y="1536"/>
                <a:ext cx="43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9285" name="Line 16"/>
              <p:cNvSpPr>
                <a:spLocks noChangeShapeType="1"/>
              </p:cNvSpPr>
              <p:nvPr/>
            </p:nvSpPr>
            <p:spPr bwMode="auto">
              <a:xfrm>
                <a:off x="960" y="1763"/>
                <a:ext cx="43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9286" name="Line 17"/>
              <p:cNvSpPr>
                <a:spLocks noChangeShapeType="1"/>
              </p:cNvSpPr>
              <p:nvPr/>
            </p:nvSpPr>
            <p:spPr bwMode="auto">
              <a:xfrm>
                <a:off x="960" y="1991"/>
                <a:ext cx="43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9287" name="Line 18"/>
              <p:cNvSpPr>
                <a:spLocks noChangeShapeType="1"/>
              </p:cNvSpPr>
              <p:nvPr/>
            </p:nvSpPr>
            <p:spPr bwMode="auto">
              <a:xfrm>
                <a:off x="960" y="2218"/>
                <a:ext cx="43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9288" name="Line 19"/>
              <p:cNvSpPr>
                <a:spLocks noChangeShapeType="1"/>
              </p:cNvSpPr>
              <p:nvPr/>
            </p:nvSpPr>
            <p:spPr bwMode="auto">
              <a:xfrm>
                <a:off x="960" y="2446"/>
                <a:ext cx="43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9289" name="Line 20"/>
              <p:cNvSpPr>
                <a:spLocks noChangeShapeType="1"/>
              </p:cNvSpPr>
              <p:nvPr/>
            </p:nvSpPr>
            <p:spPr bwMode="auto">
              <a:xfrm>
                <a:off x="960" y="2674"/>
                <a:ext cx="43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9290" name="Line 21"/>
              <p:cNvSpPr>
                <a:spLocks noChangeShapeType="1"/>
              </p:cNvSpPr>
              <p:nvPr/>
            </p:nvSpPr>
            <p:spPr bwMode="auto">
              <a:xfrm>
                <a:off x="960" y="2902"/>
                <a:ext cx="43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9291" name="Line 22"/>
              <p:cNvSpPr>
                <a:spLocks noChangeShapeType="1"/>
              </p:cNvSpPr>
              <p:nvPr/>
            </p:nvSpPr>
            <p:spPr bwMode="auto">
              <a:xfrm>
                <a:off x="960" y="3129"/>
                <a:ext cx="43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9292" name="Line 23"/>
              <p:cNvSpPr>
                <a:spLocks noChangeShapeType="1"/>
              </p:cNvSpPr>
              <p:nvPr/>
            </p:nvSpPr>
            <p:spPr bwMode="auto">
              <a:xfrm>
                <a:off x="960" y="3357"/>
                <a:ext cx="43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9293" name="Line 24"/>
              <p:cNvSpPr>
                <a:spLocks noChangeShapeType="1"/>
              </p:cNvSpPr>
              <p:nvPr/>
            </p:nvSpPr>
            <p:spPr bwMode="auto">
              <a:xfrm>
                <a:off x="960" y="3584"/>
                <a:ext cx="43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9294" name="Line 25"/>
              <p:cNvSpPr>
                <a:spLocks noChangeShapeType="1"/>
              </p:cNvSpPr>
              <p:nvPr/>
            </p:nvSpPr>
            <p:spPr bwMode="auto">
              <a:xfrm>
                <a:off x="960" y="153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9295" name="Line 26"/>
              <p:cNvSpPr>
                <a:spLocks noChangeShapeType="1"/>
              </p:cNvSpPr>
              <p:nvPr/>
            </p:nvSpPr>
            <p:spPr bwMode="auto">
              <a:xfrm>
                <a:off x="1392" y="153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9296" name="Line 27"/>
              <p:cNvSpPr>
                <a:spLocks noChangeShapeType="1"/>
              </p:cNvSpPr>
              <p:nvPr/>
            </p:nvSpPr>
            <p:spPr bwMode="auto">
              <a:xfrm>
                <a:off x="960" y="1763"/>
                <a:ext cx="0" cy="1821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9297" name="Line 28"/>
              <p:cNvSpPr>
                <a:spLocks noChangeShapeType="1"/>
              </p:cNvSpPr>
              <p:nvPr/>
            </p:nvSpPr>
            <p:spPr bwMode="auto">
              <a:xfrm>
                <a:off x="1392" y="1763"/>
                <a:ext cx="0" cy="1821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</p:grpSp>
        <p:sp>
          <p:nvSpPr>
            <p:cNvPr id="9274" name="Text Box 29"/>
            <p:cNvSpPr txBox="1">
              <a:spLocks noChangeArrowheads="1"/>
            </p:cNvSpPr>
            <p:nvPr/>
          </p:nvSpPr>
          <p:spPr bwMode="auto">
            <a:xfrm>
              <a:off x="384" y="3024"/>
              <a:ext cx="168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0" dirty="0"/>
                <a:t>Column of data</a:t>
              </a:r>
            </a:p>
          </p:txBody>
        </p:sp>
      </p:grpSp>
      <p:grpSp>
        <p:nvGrpSpPr>
          <p:cNvPr id="9221" name="Group 30"/>
          <p:cNvGrpSpPr>
            <a:grpSpLocks/>
          </p:cNvGrpSpPr>
          <p:nvPr/>
        </p:nvGrpSpPr>
        <p:grpSpPr bwMode="auto">
          <a:xfrm>
            <a:off x="3733800" y="3606800"/>
            <a:ext cx="1828800" cy="2108200"/>
            <a:chOff x="2352" y="1456"/>
            <a:chExt cx="1152" cy="1328"/>
          </a:xfrm>
        </p:grpSpPr>
        <p:grpSp>
          <p:nvGrpSpPr>
            <p:cNvPr id="9252" name="Group 31"/>
            <p:cNvGrpSpPr>
              <a:grpSpLocks/>
            </p:cNvGrpSpPr>
            <p:nvPr/>
          </p:nvGrpSpPr>
          <p:grpSpPr bwMode="auto">
            <a:xfrm>
              <a:off x="2496" y="1456"/>
              <a:ext cx="672" cy="960"/>
              <a:chOff x="2352" y="1392"/>
              <a:chExt cx="672" cy="960"/>
            </a:xfrm>
          </p:grpSpPr>
          <p:sp>
            <p:nvSpPr>
              <p:cNvPr id="9254" name="Rectangle 32"/>
              <p:cNvSpPr>
                <a:spLocks noChangeArrowheads="1"/>
              </p:cNvSpPr>
              <p:nvPr/>
            </p:nvSpPr>
            <p:spPr bwMode="auto">
              <a:xfrm>
                <a:off x="2352" y="1392"/>
                <a:ext cx="24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>
                    <a:solidFill>
                      <a:srgbClr val="CC3300"/>
                    </a:solidFill>
                  </a:rPr>
                  <a:t>X</a:t>
                </a:r>
              </a:p>
            </p:txBody>
          </p:sp>
          <p:sp>
            <p:nvSpPr>
              <p:cNvPr id="9255" name="Rectangle 33"/>
              <p:cNvSpPr>
                <a:spLocks noChangeArrowheads="1"/>
              </p:cNvSpPr>
              <p:nvPr/>
            </p:nvSpPr>
            <p:spPr bwMode="auto">
              <a:xfrm>
                <a:off x="2594" y="1392"/>
                <a:ext cx="43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>
                    <a:solidFill>
                      <a:srgbClr val="CC3300"/>
                    </a:solidFill>
                  </a:rPr>
                  <a:t>f(X)</a:t>
                </a:r>
              </a:p>
            </p:txBody>
          </p:sp>
          <p:sp>
            <p:nvSpPr>
              <p:cNvPr id="9256" name="Rectangle 34"/>
              <p:cNvSpPr>
                <a:spLocks noChangeArrowheads="1"/>
              </p:cNvSpPr>
              <p:nvPr/>
            </p:nvSpPr>
            <p:spPr bwMode="auto">
              <a:xfrm>
                <a:off x="2352" y="1584"/>
                <a:ext cx="24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/>
                  <a:t>x1</a:t>
                </a:r>
              </a:p>
            </p:txBody>
          </p:sp>
          <p:sp>
            <p:nvSpPr>
              <p:cNvPr id="9257" name="Rectangle 35"/>
              <p:cNvSpPr>
                <a:spLocks noChangeArrowheads="1"/>
              </p:cNvSpPr>
              <p:nvPr/>
            </p:nvSpPr>
            <p:spPr bwMode="auto">
              <a:xfrm>
                <a:off x="2592" y="1584"/>
                <a:ext cx="43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>
                    <a:solidFill>
                      <a:srgbClr val="0000E0"/>
                    </a:solidFill>
                  </a:rPr>
                  <a:t>4</a:t>
                </a:r>
              </a:p>
            </p:txBody>
          </p:sp>
          <p:sp>
            <p:nvSpPr>
              <p:cNvPr id="9258" name="Rectangle 36"/>
              <p:cNvSpPr>
                <a:spLocks noChangeArrowheads="1"/>
              </p:cNvSpPr>
              <p:nvPr/>
            </p:nvSpPr>
            <p:spPr bwMode="auto">
              <a:xfrm>
                <a:off x="2352" y="1776"/>
                <a:ext cx="24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/>
                  <a:t>x2</a:t>
                </a:r>
              </a:p>
            </p:txBody>
          </p:sp>
          <p:sp>
            <p:nvSpPr>
              <p:cNvPr id="9259" name="Rectangle 37"/>
              <p:cNvSpPr>
                <a:spLocks noChangeArrowheads="1"/>
              </p:cNvSpPr>
              <p:nvPr/>
            </p:nvSpPr>
            <p:spPr bwMode="auto">
              <a:xfrm>
                <a:off x="2594" y="1776"/>
                <a:ext cx="43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>
                    <a:solidFill>
                      <a:srgbClr val="0000E0"/>
                    </a:solidFill>
                  </a:rPr>
                  <a:t>2</a:t>
                </a:r>
              </a:p>
            </p:txBody>
          </p:sp>
          <p:sp>
            <p:nvSpPr>
              <p:cNvPr id="9260" name="Rectangle 38"/>
              <p:cNvSpPr>
                <a:spLocks noChangeArrowheads="1"/>
              </p:cNvSpPr>
              <p:nvPr/>
            </p:nvSpPr>
            <p:spPr bwMode="auto">
              <a:xfrm>
                <a:off x="2352" y="1968"/>
                <a:ext cx="24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/>
                  <a:t>x3</a:t>
                </a:r>
              </a:p>
            </p:txBody>
          </p:sp>
          <p:sp>
            <p:nvSpPr>
              <p:cNvPr id="9261" name="Rectangle 39"/>
              <p:cNvSpPr>
                <a:spLocks noChangeArrowheads="1"/>
              </p:cNvSpPr>
              <p:nvPr/>
            </p:nvSpPr>
            <p:spPr bwMode="auto">
              <a:xfrm>
                <a:off x="2594" y="1968"/>
                <a:ext cx="43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>
                    <a:solidFill>
                      <a:srgbClr val="0000E0"/>
                    </a:solidFill>
                  </a:rPr>
                  <a:t>1</a:t>
                </a:r>
              </a:p>
            </p:txBody>
          </p:sp>
          <p:sp>
            <p:nvSpPr>
              <p:cNvPr id="9262" name="Rectangle 40"/>
              <p:cNvSpPr>
                <a:spLocks noChangeArrowheads="1"/>
              </p:cNvSpPr>
              <p:nvPr/>
            </p:nvSpPr>
            <p:spPr bwMode="auto">
              <a:xfrm>
                <a:off x="2352" y="2160"/>
                <a:ext cx="24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/>
                  <a:t>x4</a:t>
                </a:r>
              </a:p>
            </p:txBody>
          </p:sp>
          <p:sp>
            <p:nvSpPr>
              <p:cNvPr id="9263" name="Rectangle 41"/>
              <p:cNvSpPr>
                <a:spLocks noChangeArrowheads="1"/>
              </p:cNvSpPr>
              <p:nvPr/>
            </p:nvSpPr>
            <p:spPr bwMode="auto">
              <a:xfrm>
                <a:off x="2594" y="2160"/>
                <a:ext cx="43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>
                    <a:solidFill>
                      <a:srgbClr val="0000E0"/>
                    </a:solidFill>
                  </a:rPr>
                  <a:t>1</a:t>
                </a:r>
              </a:p>
            </p:txBody>
          </p:sp>
          <p:sp>
            <p:nvSpPr>
              <p:cNvPr id="9264" name="Line 42"/>
              <p:cNvSpPr>
                <a:spLocks noChangeShapeType="1"/>
              </p:cNvSpPr>
              <p:nvPr/>
            </p:nvSpPr>
            <p:spPr bwMode="auto">
              <a:xfrm>
                <a:off x="2594" y="1392"/>
                <a:ext cx="0" cy="96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65" name="Line 43"/>
              <p:cNvSpPr>
                <a:spLocks noChangeShapeType="1"/>
              </p:cNvSpPr>
              <p:nvPr/>
            </p:nvSpPr>
            <p:spPr bwMode="auto">
              <a:xfrm>
                <a:off x="2352" y="1584"/>
                <a:ext cx="672" cy="0"/>
              </a:xfrm>
              <a:prstGeom prst="lin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66" name="Line 44"/>
              <p:cNvSpPr>
                <a:spLocks noChangeShapeType="1"/>
              </p:cNvSpPr>
              <p:nvPr/>
            </p:nvSpPr>
            <p:spPr bwMode="auto">
              <a:xfrm>
                <a:off x="2352" y="1776"/>
                <a:ext cx="672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67" name="Line 45"/>
              <p:cNvSpPr>
                <a:spLocks noChangeShapeType="1"/>
              </p:cNvSpPr>
              <p:nvPr/>
            </p:nvSpPr>
            <p:spPr bwMode="auto">
              <a:xfrm>
                <a:off x="2352" y="1968"/>
                <a:ext cx="672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68" name="Line 46"/>
              <p:cNvSpPr>
                <a:spLocks noChangeShapeType="1"/>
              </p:cNvSpPr>
              <p:nvPr/>
            </p:nvSpPr>
            <p:spPr bwMode="auto">
              <a:xfrm>
                <a:off x="2352" y="2160"/>
                <a:ext cx="672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69" name="Line 47"/>
              <p:cNvSpPr>
                <a:spLocks noChangeShapeType="1"/>
              </p:cNvSpPr>
              <p:nvPr/>
            </p:nvSpPr>
            <p:spPr bwMode="auto">
              <a:xfrm>
                <a:off x="2352" y="1392"/>
                <a:ext cx="0" cy="96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70" name="Line 48"/>
              <p:cNvSpPr>
                <a:spLocks noChangeShapeType="1"/>
              </p:cNvSpPr>
              <p:nvPr/>
            </p:nvSpPr>
            <p:spPr bwMode="auto">
              <a:xfrm>
                <a:off x="3024" y="1392"/>
                <a:ext cx="0" cy="960"/>
              </a:xfrm>
              <a:prstGeom prst="lin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71" name="Line 49"/>
              <p:cNvSpPr>
                <a:spLocks noChangeShapeType="1"/>
              </p:cNvSpPr>
              <p:nvPr/>
            </p:nvSpPr>
            <p:spPr bwMode="auto">
              <a:xfrm>
                <a:off x="2352" y="1392"/>
                <a:ext cx="672" cy="0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72" name="Line 50"/>
              <p:cNvSpPr>
                <a:spLocks noChangeShapeType="1"/>
              </p:cNvSpPr>
              <p:nvPr/>
            </p:nvSpPr>
            <p:spPr bwMode="auto">
              <a:xfrm>
                <a:off x="2352" y="2352"/>
                <a:ext cx="672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253" name="Text Box 51"/>
            <p:cNvSpPr txBox="1">
              <a:spLocks noChangeArrowheads="1"/>
            </p:cNvSpPr>
            <p:nvPr/>
          </p:nvSpPr>
          <p:spPr bwMode="auto">
            <a:xfrm>
              <a:off x="2352" y="2496"/>
              <a:ext cx="1152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/>
                <a:t>Histogram</a:t>
              </a:r>
            </a:p>
          </p:txBody>
        </p:sp>
      </p:grpSp>
      <p:grpSp>
        <p:nvGrpSpPr>
          <p:cNvPr id="9222" name="Group 52"/>
          <p:cNvGrpSpPr>
            <a:grpSpLocks/>
          </p:cNvGrpSpPr>
          <p:nvPr/>
        </p:nvGrpSpPr>
        <p:grpSpPr bwMode="auto">
          <a:xfrm>
            <a:off x="6629400" y="3622675"/>
            <a:ext cx="1905000" cy="2397125"/>
            <a:chOff x="4176" y="1456"/>
            <a:chExt cx="1200" cy="1510"/>
          </a:xfrm>
        </p:grpSpPr>
        <p:grpSp>
          <p:nvGrpSpPr>
            <p:cNvPr id="9231" name="Group 53"/>
            <p:cNvGrpSpPr>
              <a:grpSpLocks/>
            </p:cNvGrpSpPr>
            <p:nvPr/>
          </p:nvGrpSpPr>
          <p:grpSpPr bwMode="auto">
            <a:xfrm>
              <a:off x="4320" y="1456"/>
              <a:ext cx="672" cy="960"/>
              <a:chOff x="3600" y="1392"/>
              <a:chExt cx="672" cy="960"/>
            </a:xfrm>
          </p:grpSpPr>
          <p:sp>
            <p:nvSpPr>
              <p:cNvPr id="9233" name="Rectangle 54"/>
              <p:cNvSpPr>
                <a:spLocks noChangeArrowheads="1"/>
              </p:cNvSpPr>
              <p:nvPr/>
            </p:nvSpPr>
            <p:spPr bwMode="auto">
              <a:xfrm>
                <a:off x="3600" y="1392"/>
                <a:ext cx="24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>
                    <a:solidFill>
                      <a:srgbClr val="CC3300"/>
                    </a:solidFill>
                  </a:rPr>
                  <a:t>X</a:t>
                </a:r>
              </a:p>
            </p:txBody>
          </p:sp>
          <p:sp>
            <p:nvSpPr>
              <p:cNvPr id="9234" name="Rectangle 55"/>
              <p:cNvSpPr>
                <a:spLocks noChangeArrowheads="1"/>
              </p:cNvSpPr>
              <p:nvPr/>
            </p:nvSpPr>
            <p:spPr bwMode="auto">
              <a:xfrm>
                <a:off x="3842" y="1392"/>
                <a:ext cx="43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>
                    <a:solidFill>
                      <a:srgbClr val="CC3300"/>
                    </a:solidFill>
                  </a:rPr>
                  <a:t>p(X)</a:t>
                </a:r>
              </a:p>
            </p:txBody>
          </p:sp>
          <p:sp>
            <p:nvSpPr>
              <p:cNvPr id="9235" name="Rectangle 56"/>
              <p:cNvSpPr>
                <a:spLocks noChangeArrowheads="1"/>
              </p:cNvSpPr>
              <p:nvPr/>
            </p:nvSpPr>
            <p:spPr bwMode="auto">
              <a:xfrm>
                <a:off x="3600" y="1584"/>
                <a:ext cx="24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/>
                  <a:t>x1</a:t>
                </a:r>
              </a:p>
            </p:txBody>
          </p:sp>
          <p:sp>
            <p:nvSpPr>
              <p:cNvPr id="9236" name="Rectangle 57"/>
              <p:cNvSpPr>
                <a:spLocks noChangeArrowheads="1"/>
              </p:cNvSpPr>
              <p:nvPr/>
            </p:nvSpPr>
            <p:spPr bwMode="auto">
              <a:xfrm>
                <a:off x="3842" y="1584"/>
                <a:ext cx="43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>
                    <a:solidFill>
                      <a:srgbClr val="0000E0"/>
                    </a:solidFill>
                  </a:rPr>
                  <a:t>0.5</a:t>
                </a:r>
              </a:p>
            </p:txBody>
          </p:sp>
          <p:sp>
            <p:nvSpPr>
              <p:cNvPr id="9237" name="Rectangle 58"/>
              <p:cNvSpPr>
                <a:spLocks noChangeArrowheads="1"/>
              </p:cNvSpPr>
              <p:nvPr/>
            </p:nvSpPr>
            <p:spPr bwMode="auto">
              <a:xfrm>
                <a:off x="3600" y="1776"/>
                <a:ext cx="24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/>
                  <a:t>x2</a:t>
                </a:r>
              </a:p>
            </p:txBody>
          </p:sp>
          <p:sp>
            <p:nvSpPr>
              <p:cNvPr id="9238" name="Rectangle 59"/>
              <p:cNvSpPr>
                <a:spLocks noChangeArrowheads="1"/>
              </p:cNvSpPr>
              <p:nvPr/>
            </p:nvSpPr>
            <p:spPr bwMode="auto">
              <a:xfrm>
                <a:off x="3842" y="1776"/>
                <a:ext cx="43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>
                    <a:solidFill>
                      <a:srgbClr val="0000E0"/>
                    </a:solidFill>
                  </a:rPr>
                  <a:t>0.25</a:t>
                </a:r>
              </a:p>
            </p:txBody>
          </p:sp>
          <p:sp>
            <p:nvSpPr>
              <p:cNvPr id="9239" name="Rectangle 60"/>
              <p:cNvSpPr>
                <a:spLocks noChangeArrowheads="1"/>
              </p:cNvSpPr>
              <p:nvPr/>
            </p:nvSpPr>
            <p:spPr bwMode="auto">
              <a:xfrm>
                <a:off x="3600" y="1968"/>
                <a:ext cx="24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/>
                  <a:t>x3</a:t>
                </a:r>
              </a:p>
            </p:txBody>
          </p:sp>
          <p:sp>
            <p:nvSpPr>
              <p:cNvPr id="9240" name="Rectangle 61"/>
              <p:cNvSpPr>
                <a:spLocks noChangeArrowheads="1"/>
              </p:cNvSpPr>
              <p:nvPr/>
            </p:nvSpPr>
            <p:spPr bwMode="auto">
              <a:xfrm>
                <a:off x="3842" y="1968"/>
                <a:ext cx="43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>
                    <a:solidFill>
                      <a:srgbClr val="0000E0"/>
                    </a:solidFill>
                  </a:rPr>
                  <a:t>0.125</a:t>
                </a:r>
              </a:p>
            </p:txBody>
          </p:sp>
          <p:sp>
            <p:nvSpPr>
              <p:cNvPr id="9241" name="Rectangle 62"/>
              <p:cNvSpPr>
                <a:spLocks noChangeArrowheads="1"/>
              </p:cNvSpPr>
              <p:nvPr/>
            </p:nvSpPr>
            <p:spPr bwMode="auto">
              <a:xfrm>
                <a:off x="3600" y="2160"/>
                <a:ext cx="24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/>
                  <a:t>x4</a:t>
                </a:r>
              </a:p>
            </p:txBody>
          </p:sp>
          <p:sp>
            <p:nvSpPr>
              <p:cNvPr id="9242" name="Rectangle 63"/>
              <p:cNvSpPr>
                <a:spLocks noChangeArrowheads="1"/>
              </p:cNvSpPr>
              <p:nvPr/>
            </p:nvSpPr>
            <p:spPr bwMode="auto">
              <a:xfrm>
                <a:off x="3842" y="2160"/>
                <a:ext cx="43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tIns="0" rIns="45720" bIns="0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Font typeface="Symbol" pitchFamily="18" charset="2"/>
                  <a:buNone/>
                </a:pPr>
                <a:r>
                  <a:rPr lang="en-US" b="0">
                    <a:solidFill>
                      <a:srgbClr val="0000E0"/>
                    </a:solidFill>
                  </a:rPr>
                  <a:t>0.125</a:t>
                </a:r>
              </a:p>
            </p:txBody>
          </p:sp>
          <p:sp>
            <p:nvSpPr>
              <p:cNvPr id="9243" name="Line 64"/>
              <p:cNvSpPr>
                <a:spLocks noChangeShapeType="1"/>
              </p:cNvSpPr>
              <p:nvPr/>
            </p:nvSpPr>
            <p:spPr bwMode="auto">
              <a:xfrm>
                <a:off x="3842" y="1392"/>
                <a:ext cx="0" cy="96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44" name="Line 65"/>
              <p:cNvSpPr>
                <a:spLocks noChangeShapeType="1"/>
              </p:cNvSpPr>
              <p:nvPr/>
            </p:nvSpPr>
            <p:spPr bwMode="auto">
              <a:xfrm>
                <a:off x="3600" y="1584"/>
                <a:ext cx="672" cy="0"/>
              </a:xfrm>
              <a:prstGeom prst="lin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45" name="Line 66"/>
              <p:cNvSpPr>
                <a:spLocks noChangeShapeType="1"/>
              </p:cNvSpPr>
              <p:nvPr/>
            </p:nvSpPr>
            <p:spPr bwMode="auto">
              <a:xfrm>
                <a:off x="3600" y="1776"/>
                <a:ext cx="672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46" name="Line 67"/>
              <p:cNvSpPr>
                <a:spLocks noChangeShapeType="1"/>
              </p:cNvSpPr>
              <p:nvPr/>
            </p:nvSpPr>
            <p:spPr bwMode="auto">
              <a:xfrm>
                <a:off x="3600" y="1968"/>
                <a:ext cx="672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47" name="Line 68"/>
              <p:cNvSpPr>
                <a:spLocks noChangeShapeType="1"/>
              </p:cNvSpPr>
              <p:nvPr/>
            </p:nvSpPr>
            <p:spPr bwMode="auto">
              <a:xfrm>
                <a:off x="3600" y="2160"/>
                <a:ext cx="672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48" name="Line 69"/>
              <p:cNvSpPr>
                <a:spLocks noChangeShapeType="1"/>
              </p:cNvSpPr>
              <p:nvPr/>
            </p:nvSpPr>
            <p:spPr bwMode="auto">
              <a:xfrm>
                <a:off x="3600" y="1392"/>
                <a:ext cx="0" cy="96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49" name="Line 70"/>
              <p:cNvSpPr>
                <a:spLocks noChangeShapeType="1"/>
              </p:cNvSpPr>
              <p:nvPr/>
            </p:nvSpPr>
            <p:spPr bwMode="auto">
              <a:xfrm>
                <a:off x="4272" y="1392"/>
                <a:ext cx="0" cy="960"/>
              </a:xfrm>
              <a:prstGeom prst="lin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50" name="Line 71"/>
              <p:cNvSpPr>
                <a:spLocks noChangeShapeType="1"/>
              </p:cNvSpPr>
              <p:nvPr/>
            </p:nvSpPr>
            <p:spPr bwMode="auto">
              <a:xfrm>
                <a:off x="3600" y="1392"/>
                <a:ext cx="672" cy="0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51" name="Line 72"/>
              <p:cNvSpPr>
                <a:spLocks noChangeShapeType="1"/>
              </p:cNvSpPr>
              <p:nvPr/>
            </p:nvSpPr>
            <p:spPr bwMode="auto">
              <a:xfrm>
                <a:off x="3600" y="2352"/>
                <a:ext cx="672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232" name="Text Box 73"/>
            <p:cNvSpPr txBox="1">
              <a:spLocks noChangeArrowheads="1"/>
            </p:cNvSpPr>
            <p:nvPr/>
          </p:nvSpPr>
          <p:spPr bwMode="auto">
            <a:xfrm>
              <a:off x="4176" y="2448"/>
              <a:ext cx="1200" cy="5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/>
                <a:t>Probability distribution</a:t>
              </a:r>
            </a:p>
          </p:txBody>
        </p:sp>
      </p:grpSp>
      <p:grpSp>
        <p:nvGrpSpPr>
          <p:cNvPr id="9223" name="Group 74"/>
          <p:cNvGrpSpPr>
            <a:grpSpLocks/>
          </p:cNvGrpSpPr>
          <p:nvPr/>
        </p:nvGrpSpPr>
        <p:grpSpPr bwMode="auto">
          <a:xfrm>
            <a:off x="5257800" y="3962400"/>
            <a:ext cx="1447800" cy="457200"/>
            <a:chOff x="3312" y="1824"/>
            <a:chExt cx="912" cy="288"/>
          </a:xfrm>
        </p:grpSpPr>
        <p:sp>
          <p:nvSpPr>
            <p:cNvPr id="9229" name="Line 75"/>
            <p:cNvSpPr>
              <a:spLocks noChangeShapeType="1"/>
            </p:cNvSpPr>
            <p:nvPr/>
          </p:nvSpPr>
          <p:spPr bwMode="auto">
            <a:xfrm>
              <a:off x="3312" y="206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230" name="Text Box 76"/>
            <p:cNvSpPr txBox="1">
              <a:spLocks noChangeArrowheads="1"/>
            </p:cNvSpPr>
            <p:nvPr/>
          </p:nvSpPr>
          <p:spPr bwMode="auto">
            <a:xfrm>
              <a:off x="3312" y="1824"/>
              <a:ext cx="912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/>
                <a:t>normalize</a:t>
              </a:r>
            </a:p>
          </p:txBody>
        </p:sp>
      </p:grpSp>
      <p:grpSp>
        <p:nvGrpSpPr>
          <p:cNvPr id="9224" name="Group 77"/>
          <p:cNvGrpSpPr>
            <a:grpSpLocks/>
          </p:cNvGrpSpPr>
          <p:nvPr/>
        </p:nvGrpSpPr>
        <p:grpSpPr bwMode="auto">
          <a:xfrm>
            <a:off x="2362200" y="3886200"/>
            <a:ext cx="1447800" cy="822325"/>
            <a:chOff x="1488" y="1632"/>
            <a:chExt cx="912" cy="518"/>
          </a:xfrm>
        </p:grpSpPr>
        <p:sp>
          <p:nvSpPr>
            <p:cNvPr id="9227" name="Line 78"/>
            <p:cNvSpPr>
              <a:spLocks noChangeShapeType="1"/>
            </p:cNvSpPr>
            <p:nvPr/>
          </p:nvSpPr>
          <p:spPr bwMode="auto">
            <a:xfrm flipV="1">
              <a:off x="1488" y="1910"/>
              <a:ext cx="912" cy="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228" name="Text Box 79"/>
            <p:cNvSpPr txBox="1">
              <a:spLocks noChangeArrowheads="1"/>
            </p:cNvSpPr>
            <p:nvPr/>
          </p:nvSpPr>
          <p:spPr bwMode="auto">
            <a:xfrm>
              <a:off x="1488" y="1632"/>
              <a:ext cx="912" cy="5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0"/>
                <a:t>aggregate counts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209800" y="6096000"/>
            <a:ext cx="5368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rgbClr val="00B0F0"/>
                </a:solidFill>
              </a:rPr>
              <a:t>p(X) is the column of probabilities p(X = x1), p(X = x2), </a:t>
            </a:r>
            <a:endParaRPr lang="zh-CN" altLang="en-US" sz="180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Analysis of Privacy [AA01]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X in [0, 10], R1 = X + </a:t>
            </a:r>
            <a:r>
              <a:rPr lang="el-GR" dirty="0" smtClean="0"/>
              <a:t>μ</a:t>
            </a:r>
            <a:r>
              <a:rPr lang="en-US" dirty="0" smtClean="0"/>
              <a:t> (mod 11), </a:t>
            </a:r>
            <a:r>
              <a:rPr lang="el-GR" dirty="0" smtClean="0"/>
              <a:t>μ</a:t>
            </a:r>
            <a:r>
              <a:rPr lang="en-US" dirty="0" smtClean="0"/>
              <a:t> is uniform in {-1, 0, 1}</a:t>
            </a:r>
          </a:p>
          <a:p>
            <a:pPr lvl="1" eaLnBrk="1" hangingPunct="1"/>
            <a:r>
              <a:rPr lang="en-US" dirty="0" smtClean="0"/>
              <a:t>If X is uniform in </a:t>
            </a:r>
            <a:r>
              <a:rPr lang="en-US" dirty="0" smtClean="0">
                <a:solidFill>
                  <a:srgbClr val="00B0F0"/>
                </a:solidFill>
              </a:rPr>
              <a:t>[0, 1] </a:t>
            </a:r>
            <a:r>
              <a:rPr lang="en-US" dirty="0" smtClean="0">
                <a:solidFill>
                  <a:srgbClr val="00B0F0"/>
                </a:solidFill>
                <a:sym typeface="Symbol" pitchFamily="18" charset="2"/>
              </a:rPr>
              <a:t> [5, 6]</a:t>
            </a:r>
            <a:r>
              <a:rPr lang="en-US" dirty="0" smtClean="0">
                <a:solidFill>
                  <a:srgbClr val="00B0F0"/>
                </a:solidFill>
              </a:rPr>
              <a:t>, </a:t>
            </a:r>
            <a:r>
              <a:rPr lang="en-US" dirty="0" smtClean="0"/>
              <a:t>privacy smaller than range of </a:t>
            </a:r>
            <a:r>
              <a:rPr lang="el-GR" dirty="0" smtClean="0"/>
              <a:t>μ</a:t>
            </a:r>
            <a:endParaRPr lang="en-US" dirty="0" smtClean="0"/>
          </a:p>
          <a:p>
            <a:pPr lvl="1" eaLnBrk="1" hangingPunct="1"/>
            <a:r>
              <a:rPr lang="en-US" dirty="0" smtClean="0"/>
              <a:t>In some cases, sensitive value revealed</a:t>
            </a:r>
          </a:p>
        </p:txBody>
      </p:sp>
      <p:graphicFrame>
        <p:nvGraphicFramePr>
          <p:cNvPr id="10" name="Group 153"/>
          <p:cNvGraphicFramePr>
            <a:graphicFrameLocks noGrp="1"/>
          </p:cNvGraphicFramePr>
          <p:nvPr/>
        </p:nvGraphicFramePr>
        <p:xfrm>
          <a:off x="1524000" y="3048000"/>
          <a:ext cx="1173851" cy="2743200"/>
        </p:xfrm>
        <a:graphic>
          <a:graphicData uri="http://schemas.openxmlformats.org/drawingml/2006/table">
            <a:tbl>
              <a:tblPr/>
              <a:tblGrid>
                <a:gridCol w="393370"/>
                <a:gridCol w="397540"/>
                <a:gridCol w="382941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Id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l-G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μ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s8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048000" y="4038600"/>
            <a:ext cx="4635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>
                <a:latin typeface="+mn-lt"/>
              </a:rPr>
              <a:t>→</a:t>
            </a:r>
          </a:p>
        </p:txBody>
      </p:sp>
      <p:graphicFrame>
        <p:nvGraphicFramePr>
          <p:cNvPr id="12" name="Group 153"/>
          <p:cNvGraphicFramePr>
            <a:graphicFrameLocks noGrp="1"/>
          </p:cNvGraphicFramePr>
          <p:nvPr/>
        </p:nvGraphicFramePr>
        <p:xfrm>
          <a:off x="3886200" y="3048000"/>
          <a:ext cx="888035" cy="2743200"/>
        </p:xfrm>
        <a:graphic>
          <a:graphicData uri="http://schemas.openxmlformats.org/drawingml/2006/table">
            <a:tbl>
              <a:tblPr/>
              <a:tblGrid>
                <a:gridCol w="393370"/>
                <a:gridCol w="49466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Id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R1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s8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257800" y="4038600"/>
            <a:ext cx="4635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>
                <a:latin typeface="+mn-lt"/>
              </a:rPr>
              <a:t>→</a:t>
            </a:r>
          </a:p>
        </p:txBody>
      </p:sp>
      <p:graphicFrame>
        <p:nvGraphicFramePr>
          <p:cNvPr id="14" name="Group 153"/>
          <p:cNvGraphicFramePr>
            <a:graphicFrameLocks noGrp="1"/>
          </p:cNvGraphicFramePr>
          <p:nvPr/>
        </p:nvGraphicFramePr>
        <p:xfrm>
          <a:off x="6172200" y="3048000"/>
          <a:ext cx="1295400" cy="2743200"/>
        </p:xfrm>
        <a:graphic>
          <a:graphicData uri="http://schemas.openxmlformats.org/drawingml/2006/table">
            <a:tbl>
              <a:tblPr/>
              <a:tblGrid>
                <a:gridCol w="457200"/>
                <a:gridCol w="838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Id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 | R1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{0, 1}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{0, 1}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{5, 6}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{6}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{0, 1}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{0, 1}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{5}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s8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{6}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Quantify Loss of Privacy [AA01]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Goal: quantify loss of privacy based on mutual information I(X;R)</a:t>
            </a:r>
            <a:endParaRPr lang="en-US" baseline="-25000" dirty="0" smtClean="0"/>
          </a:p>
          <a:p>
            <a:pPr lvl="1" eaLnBrk="1" hangingPunct="1"/>
            <a:r>
              <a:rPr lang="en-US" dirty="0" smtClean="0">
                <a:solidFill>
                  <a:srgbClr val="00B0F0"/>
                </a:solidFill>
              </a:rPr>
              <a:t>Smaller H(X|R) </a:t>
            </a:r>
            <a:r>
              <a:rPr lang="en-US" dirty="0" smtClean="0">
                <a:sym typeface="Symbol" pitchFamily="18" charset="2"/>
              </a:rPr>
              <a:t> more loss of privacy in X by knowledge of R</a:t>
            </a:r>
            <a:endParaRPr lang="en-US" dirty="0" smtClean="0"/>
          </a:p>
          <a:p>
            <a:pPr lvl="1" eaLnBrk="1" hangingPunct="1"/>
            <a:r>
              <a:rPr lang="en-US" dirty="0" smtClean="0">
                <a:solidFill>
                  <a:srgbClr val="00B0F0"/>
                </a:solidFill>
              </a:rPr>
              <a:t>Larger I(X;R) </a:t>
            </a:r>
            <a:r>
              <a:rPr lang="en-US" dirty="0" smtClean="0">
                <a:sym typeface="Symbol" pitchFamily="18" charset="2"/>
              </a:rPr>
              <a:t> more loss of privacy in X by knowledge of R</a:t>
            </a:r>
          </a:p>
          <a:p>
            <a:pPr lvl="1" eaLnBrk="1" hangingPunct="1"/>
            <a:r>
              <a:rPr lang="en-US" dirty="0" smtClean="0"/>
              <a:t>I(X;R) = H(X) – H(X|R)</a:t>
            </a:r>
            <a:endParaRPr lang="en-US" dirty="0" smtClean="0">
              <a:sym typeface="Symbol" pitchFamily="18" charset="2"/>
            </a:endParaRPr>
          </a:p>
          <a:p>
            <a:pPr eaLnBrk="1" hangingPunct="1"/>
            <a:endParaRPr lang="en-US" dirty="0" smtClean="0">
              <a:sym typeface="Symbol" pitchFamily="18" charset="2"/>
            </a:endParaRPr>
          </a:p>
          <a:p>
            <a:pPr eaLnBrk="1" hangingPunct="1"/>
            <a:r>
              <a:rPr lang="en-US" dirty="0" smtClean="0">
                <a:solidFill>
                  <a:srgbClr val="00B0F0"/>
                </a:solidFill>
              </a:rPr>
              <a:t>I(X;R)</a:t>
            </a:r>
            <a:r>
              <a:rPr lang="en-US" baseline="-25000" dirty="0" smtClean="0">
                <a:solidFill>
                  <a:srgbClr val="00B0F0"/>
                </a:solidFill>
              </a:rPr>
              <a:t> </a:t>
            </a:r>
            <a:r>
              <a:rPr lang="en-US" dirty="0" smtClean="0">
                <a:solidFill>
                  <a:srgbClr val="00B0F0"/>
                </a:solidFill>
                <a:sym typeface="Symbol" pitchFamily="18" charset="2"/>
              </a:rPr>
              <a:t>used to capture correlation </a:t>
            </a:r>
            <a:r>
              <a:rPr lang="en-US" dirty="0" smtClean="0">
                <a:sym typeface="Symbol" pitchFamily="18" charset="2"/>
              </a:rPr>
              <a:t>between X and R</a:t>
            </a:r>
          </a:p>
          <a:p>
            <a:pPr lvl="1" eaLnBrk="1" hangingPunct="1"/>
            <a:r>
              <a:rPr lang="en-US" dirty="0" smtClean="0"/>
              <a:t>p(X) is the prior knowledge of sensitive attribute X</a:t>
            </a:r>
          </a:p>
          <a:p>
            <a:pPr lvl="1" eaLnBrk="1" hangingPunct="1"/>
            <a:r>
              <a:rPr lang="en-US" dirty="0" smtClean="0"/>
              <a:t>p(X, R) is the joint distribution of X and R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Quantify Loss of Privacy [AA01]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smtClean="0"/>
              <a:t>Goal: quantify loss of privacy based on mutual information I(X;R)</a:t>
            </a:r>
            <a:endParaRPr lang="en-US" baseline="-25000" smtClean="0"/>
          </a:p>
          <a:p>
            <a:pPr lvl="1" eaLnBrk="1" hangingPunct="1"/>
            <a:r>
              <a:rPr lang="en-US" smtClean="0"/>
              <a:t>X is uniform in [5, 6], R1 = X + </a:t>
            </a:r>
            <a:r>
              <a:rPr lang="el-GR" smtClean="0"/>
              <a:t>μ</a:t>
            </a:r>
            <a:r>
              <a:rPr lang="en-US" smtClean="0"/>
              <a:t> (mod 11), </a:t>
            </a:r>
            <a:r>
              <a:rPr lang="el-GR" smtClean="0"/>
              <a:t>μ</a:t>
            </a:r>
            <a:r>
              <a:rPr lang="en-US" smtClean="0"/>
              <a:t> is uniform in {-1, 0, 1}</a:t>
            </a:r>
          </a:p>
        </p:txBody>
      </p:sp>
      <p:graphicFrame>
        <p:nvGraphicFramePr>
          <p:cNvPr id="10" name="Group 153"/>
          <p:cNvGraphicFramePr>
            <a:graphicFrameLocks noGrp="1"/>
          </p:cNvGraphicFramePr>
          <p:nvPr/>
        </p:nvGraphicFramePr>
        <p:xfrm>
          <a:off x="1524000" y="3429000"/>
          <a:ext cx="2743200" cy="2133600"/>
        </p:xfrm>
        <a:graphic>
          <a:graphicData uri="http://schemas.openxmlformats.org/drawingml/2006/table">
            <a:tbl>
              <a:tblPr/>
              <a:tblGrid>
                <a:gridCol w="390752"/>
                <a:gridCol w="394894"/>
                <a:gridCol w="652518"/>
                <a:gridCol w="652518"/>
                <a:gridCol w="652518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R1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p(X,R1)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h(X,R1)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i(X;R1)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Group 153"/>
          <p:cNvGraphicFramePr>
            <a:graphicFrameLocks noGrp="1"/>
          </p:cNvGraphicFramePr>
          <p:nvPr/>
        </p:nvGraphicFramePr>
        <p:xfrm>
          <a:off x="4800600" y="3429000"/>
          <a:ext cx="1695788" cy="914400"/>
        </p:xfrm>
        <a:graphic>
          <a:graphicData uri="http://schemas.openxmlformats.org/drawingml/2006/table">
            <a:tbl>
              <a:tblPr/>
              <a:tblGrid>
                <a:gridCol w="390752"/>
                <a:gridCol w="652518"/>
                <a:gridCol w="652518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Group 153"/>
          <p:cNvGraphicFramePr>
            <a:graphicFrameLocks noGrp="1"/>
          </p:cNvGraphicFramePr>
          <p:nvPr/>
        </p:nvGraphicFramePr>
        <p:xfrm>
          <a:off x="4800600" y="4648200"/>
          <a:ext cx="1695788" cy="1524000"/>
        </p:xfrm>
        <a:graphic>
          <a:graphicData uri="http://schemas.openxmlformats.org/drawingml/2006/table">
            <a:tbl>
              <a:tblPr/>
              <a:tblGrid>
                <a:gridCol w="390752"/>
                <a:gridCol w="652518"/>
                <a:gridCol w="652518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R1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Quantify Loss of Privacy [AA01]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smtClean="0"/>
              <a:t>Goal: quantify loss of privacy based on mutual information I(X;R)</a:t>
            </a:r>
            <a:endParaRPr lang="en-US" baseline="30000" smtClean="0"/>
          </a:p>
          <a:p>
            <a:pPr lvl="1" eaLnBrk="1" hangingPunct="1"/>
            <a:r>
              <a:rPr lang="en-US" smtClean="0"/>
              <a:t>X is uniform in [5, 6], R1 = X + </a:t>
            </a:r>
            <a:r>
              <a:rPr lang="el-GR" smtClean="0"/>
              <a:t>μ</a:t>
            </a:r>
            <a:r>
              <a:rPr lang="en-US" smtClean="0"/>
              <a:t> (mod 11), </a:t>
            </a:r>
            <a:r>
              <a:rPr lang="el-GR" smtClean="0"/>
              <a:t>μ</a:t>
            </a:r>
            <a:r>
              <a:rPr lang="en-US" smtClean="0"/>
              <a:t> is uniform in {-1, 0, 1}</a:t>
            </a:r>
          </a:p>
        </p:txBody>
      </p:sp>
      <p:graphicFrame>
        <p:nvGraphicFramePr>
          <p:cNvPr id="10" name="Group 153"/>
          <p:cNvGraphicFramePr>
            <a:graphicFrameLocks noGrp="1"/>
          </p:cNvGraphicFramePr>
          <p:nvPr/>
        </p:nvGraphicFramePr>
        <p:xfrm>
          <a:off x="1524000" y="3429000"/>
          <a:ext cx="2743200" cy="2133600"/>
        </p:xfrm>
        <a:graphic>
          <a:graphicData uri="http://schemas.openxmlformats.org/drawingml/2006/table">
            <a:tbl>
              <a:tblPr/>
              <a:tblGrid>
                <a:gridCol w="390752"/>
                <a:gridCol w="394894"/>
                <a:gridCol w="652518"/>
                <a:gridCol w="652518"/>
                <a:gridCol w="652518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R1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p(X,R1)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h(X,R1)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i(X;R1)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Group 153"/>
          <p:cNvGraphicFramePr>
            <a:graphicFrameLocks noGrp="1"/>
          </p:cNvGraphicFramePr>
          <p:nvPr/>
        </p:nvGraphicFramePr>
        <p:xfrm>
          <a:off x="4800600" y="3429000"/>
          <a:ext cx="1695788" cy="914400"/>
        </p:xfrm>
        <a:graphic>
          <a:graphicData uri="http://schemas.openxmlformats.org/drawingml/2006/table">
            <a:tbl>
              <a:tblPr/>
              <a:tblGrid>
                <a:gridCol w="390752"/>
                <a:gridCol w="652518"/>
                <a:gridCol w="652518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Group 153"/>
          <p:cNvGraphicFramePr>
            <a:graphicFrameLocks noGrp="1"/>
          </p:cNvGraphicFramePr>
          <p:nvPr/>
        </p:nvGraphicFramePr>
        <p:xfrm>
          <a:off x="4800600" y="4648200"/>
          <a:ext cx="1695788" cy="1524000"/>
        </p:xfrm>
        <a:graphic>
          <a:graphicData uri="http://schemas.openxmlformats.org/drawingml/2006/table">
            <a:tbl>
              <a:tblPr/>
              <a:tblGrid>
                <a:gridCol w="390752"/>
                <a:gridCol w="652518"/>
                <a:gridCol w="652518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R1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0.34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0.34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Quantify Loss of Privacy [AA01]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smtClean="0"/>
              <a:t>Goal: quantify loss of privacy based on mutual information I(X;R)</a:t>
            </a:r>
            <a:endParaRPr lang="en-US" baseline="30000" smtClean="0"/>
          </a:p>
          <a:p>
            <a:pPr lvl="1" eaLnBrk="1" hangingPunct="1"/>
            <a:r>
              <a:rPr lang="en-US" smtClean="0"/>
              <a:t>X is uniform in [5, 6], R1 = X + </a:t>
            </a:r>
            <a:r>
              <a:rPr lang="el-GR" smtClean="0"/>
              <a:t>μ</a:t>
            </a:r>
            <a:r>
              <a:rPr lang="en-US" smtClean="0"/>
              <a:t> (mod 11), </a:t>
            </a:r>
            <a:r>
              <a:rPr lang="el-GR" smtClean="0"/>
              <a:t>μ</a:t>
            </a:r>
            <a:r>
              <a:rPr lang="en-US" smtClean="0"/>
              <a:t> is uniform in {-1, 0, 1}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1524000" y="3429000"/>
          <a:ext cx="2743200" cy="2133600"/>
        </p:xfrm>
        <a:graphic>
          <a:graphicData uri="http://schemas.openxmlformats.org/drawingml/2006/table">
            <a:tbl>
              <a:tblPr/>
              <a:tblGrid>
                <a:gridCol w="390752"/>
                <a:gridCol w="394894"/>
                <a:gridCol w="652518"/>
                <a:gridCol w="652518"/>
                <a:gridCol w="652518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R1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p(X,R1)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h(X,R1)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i(X;R1)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Group 153"/>
          <p:cNvGraphicFramePr>
            <a:graphicFrameLocks noGrp="1"/>
          </p:cNvGraphicFramePr>
          <p:nvPr/>
        </p:nvGraphicFramePr>
        <p:xfrm>
          <a:off x="4800600" y="3429000"/>
          <a:ext cx="1695788" cy="914400"/>
        </p:xfrm>
        <a:graphic>
          <a:graphicData uri="http://schemas.openxmlformats.org/drawingml/2006/table">
            <a:tbl>
              <a:tblPr/>
              <a:tblGrid>
                <a:gridCol w="390752"/>
                <a:gridCol w="652518"/>
                <a:gridCol w="652518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Group 153"/>
          <p:cNvGraphicFramePr>
            <a:graphicFrameLocks noGrp="1"/>
          </p:cNvGraphicFramePr>
          <p:nvPr/>
        </p:nvGraphicFramePr>
        <p:xfrm>
          <a:off x="4800600" y="4648200"/>
          <a:ext cx="1695788" cy="1524000"/>
        </p:xfrm>
        <a:graphic>
          <a:graphicData uri="http://schemas.openxmlformats.org/drawingml/2006/table">
            <a:tbl>
              <a:tblPr/>
              <a:tblGrid>
                <a:gridCol w="390752"/>
                <a:gridCol w="652518"/>
                <a:gridCol w="652518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R1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0.34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0.34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Quantify Loss of Privacy [AA01]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Goal: quantify loss of privacy based on mutual information I(X;R)</a:t>
            </a:r>
            <a:endParaRPr lang="en-US" baseline="-25000" dirty="0" smtClean="0"/>
          </a:p>
          <a:p>
            <a:pPr lvl="1" eaLnBrk="1" hangingPunct="1"/>
            <a:r>
              <a:rPr lang="en-US" dirty="0" smtClean="0"/>
              <a:t>X is uniform in [5, 6], </a:t>
            </a:r>
            <a:r>
              <a:rPr lang="en-US" dirty="0" smtClean="0">
                <a:solidFill>
                  <a:srgbClr val="00B0F0"/>
                </a:solidFill>
              </a:rPr>
              <a:t>R1</a:t>
            </a:r>
            <a:r>
              <a:rPr lang="en-US" dirty="0" smtClean="0"/>
              <a:t> = X + </a:t>
            </a:r>
            <a:r>
              <a:rPr lang="el-GR" dirty="0" smtClean="0"/>
              <a:t>μ</a:t>
            </a:r>
            <a:r>
              <a:rPr lang="en-US" dirty="0" smtClean="0"/>
              <a:t> (mod 11), </a:t>
            </a:r>
            <a:r>
              <a:rPr lang="el-GR" dirty="0" smtClean="0"/>
              <a:t>μ</a:t>
            </a:r>
            <a:r>
              <a:rPr lang="en-US" dirty="0" smtClean="0"/>
              <a:t> is uniform in </a:t>
            </a:r>
            <a:r>
              <a:rPr lang="en-US" dirty="0" smtClean="0">
                <a:solidFill>
                  <a:srgbClr val="00B0F0"/>
                </a:solidFill>
              </a:rPr>
              <a:t>{-1, 0, 1}</a:t>
            </a:r>
          </a:p>
          <a:p>
            <a:pPr lvl="1" eaLnBrk="1" hangingPunct="1"/>
            <a:r>
              <a:rPr lang="en-US" dirty="0" smtClean="0"/>
              <a:t>I(X;R) = 0.33</a:t>
            </a:r>
          </a:p>
        </p:txBody>
      </p:sp>
      <p:graphicFrame>
        <p:nvGraphicFramePr>
          <p:cNvPr id="10" name="Group 153"/>
          <p:cNvGraphicFramePr>
            <a:graphicFrameLocks noGrp="1"/>
          </p:cNvGraphicFramePr>
          <p:nvPr/>
        </p:nvGraphicFramePr>
        <p:xfrm>
          <a:off x="1524000" y="3429000"/>
          <a:ext cx="2743200" cy="2133600"/>
        </p:xfrm>
        <a:graphic>
          <a:graphicData uri="http://schemas.openxmlformats.org/drawingml/2006/table">
            <a:tbl>
              <a:tblPr/>
              <a:tblGrid>
                <a:gridCol w="390752"/>
                <a:gridCol w="394894"/>
                <a:gridCol w="652518"/>
                <a:gridCol w="652518"/>
                <a:gridCol w="652518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R1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p(X,R1)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h(X,R1)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i(X;R1)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Group 153"/>
          <p:cNvGraphicFramePr>
            <a:graphicFrameLocks noGrp="1"/>
          </p:cNvGraphicFramePr>
          <p:nvPr/>
        </p:nvGraphicFramePr>
        <p:xfrm>
          <a:off x="4800600" y="3429000"/>
          <a:ext cx="1695788" cy="914400"/>
        </p:xfrm>
        <a:graphic>
          <a:graphicData uri="http://schemas.openxmlformats.org/drawingml/2006/table">
            <a:tbl>
              <a:tblPr/>
              <a:tblGrid>
                <a:gridCol w="390752"/>
                <a:gridCol w="652518"/>
                <a:gridCol w="652518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Group 153"/>
          <p:cNvGraphicFramePr>
            <a:graphicFrameLocks noGrp="1"/>
          </p:cNvGraphicFramePr>
          <p:nvPr/>
        </p:nvGraphicFramePr>
        <p:xfrm>
          <a:off x="4800600" y="4648200"/>
          <a:ext cx="1695788" cy="1524000"/>
        </p:xfrm>
        <a:graphic>
          <a:graphicData uri="http://schemas.openxmlformats.org/drawingml/2006/table">
            <a:tbl>
              <a:tblPr/>
              <a:tblGrid>
                <a:gridCol w="390752"/>
                <a:gridCol w="652518"/>
                <a:gridCol w="652518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R1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0.34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0.34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2.58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43200" y="2819400"/>
            <a:ext cx="685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hangingPunct="0">
              <a:spcBef>
                <a:spcPct val="20000"/>
              </a:spcBef>
              <a:buClr>
                <a:srgbClr val="0000BE"/>
              </a:buClr>
              <a:buFont typeface="Wingdings" pitchFamily="2" charset="2"/>
              <a:buChar char="p"/>
            </a:pPr>
            <a:r>
              <a:rPr lang="en-US" altLang="zh-CN" sz="2400" b="0" kern="0" dirty="0">
                <a:solidFill>
                  <a:srgbClr val="00B0F0"/>
                </a:solidFill>
                <a:latin typeface="Calibri"/>
              </a:rPr>
              <a:t>I(X;Y) = </a:t>
            </a:r>
            <a:r>
              <a:rPr lang="en-US" altLang="zh-CN" sz="2400" b="0" kern="0" dirty="0" err="1">
                <a:solidFill>
                  <a:srgbClr val="00B0F0"/>
                </a:solidFill>
                <a:latin typeface="Symbol" pitchFamily="18" charset="2"/>
              </a:rPr>
              <a:t>S</a:t>
            </a:r>
            <a:r>
              <a:rPr lang="en-US" altLang="zh-CN" sz="2400" b="0" kern="0" baseline="-25000" dirty="0" err="1">
                <a:solidFill>
                  <a:srgbClr val="00B0F0"/>
                </a:solidFill>
                <a:latin typeface="Calibri"/>
              </a:rPr>
              <a:t>x</a:t>
            </a:r>
            <a:r>
              <a:rPr lang="en-US" altLang="zh-CN" sz="2400" b="0" kern="0" dirty="0">
                <a:solidFill>
                  <a:srgbClr val="00B0F0"/>
                </a:solidFill>
                <a:latin typeface="Calibri"/>
              </a:rPr>
              <a:t> </a:t>
            </a:r>
            <a:r>
              <a:rPr lang="en-US" altLang="zh-CN" sz="2400" b="0" kern="0" dirty="0" err="1">
                <a:solidFill>
                  <a:srgbClr val="00B0F0"/>
                </a:solidFill>
                <a:latin typeface="Symbol" pitchFamily="18" charset="2"/>
              </a:rPr>
              <a:t>S</a:t>
            </a:r>
            <a:r>
              <a:rPr lang="en-US" altLang="zh-CN" sz="2400" b="0" kern="0" baseline="-25000" dirty="0" err="1">
                <a:solidFill>
                  <a:srgbClr val="00B0F0"/>
                </a:solidFill>
                <a:latin typeface="Calibri"/>
              </a:rPr>
              <a:t>y</a:t>
            </a:r>
            <a:r>
              <a:rPr lang="en-US" altLang="zh-CN" sz="2400" b="0" kern="0" dirty="0">
                <a:solidFill>
                  <a:srgbClr val="00B0F0"/>
                </a:solidFill>
                <a:latin typeface="Calibri"/>
              </a:rPr>
              <a:t> p(</a:t>
            </a:r>
            <a:r>
              <a:rPr lang="en-US" altLang="zh-CN" sz="2400" b="0" kern="0" dirty="0" err="1">
                <a:solidFill>
                  <a:srgbClr val="00B0F0"/>
                </a:solidFill>
                <a:latin typeface="Calibri"/>
              </a:rPr>
              <a:t>x,y</a:t>
            </a:r>
            <a:r>
              <a:rPr lang="en-US" altLang="zh-CN" sz="2400" b="0" kern="0" dirty="0">
                <a:solidFill>
                  <a:srgbClr val="00B0F0"/>
                </a:solidFill>
                <a:latin typeface="Calibri"/>
              </a:rPr>
              <a:t>) log</a:t>
            </a:r>
            <a:r>
              <a:rPr lang="en-US" altLang="zh-CN" sz="2400" b="0" kern="0" baseline="-25000" dirty="0">
                <a:solidFill>
                  <a:srgbClr val="00B0F0"/>
                </a:solidFill>
                <a:latin typeface="Calibri"/>
              </a:rPr>
              <a:t>2</a:t>
            </a:r>
            <a:r>
              <a:rPr lang="en-US" altLang="zh-CN" sz="2400" b="0" kern="0" dirty="0">
                <a:solidFill>
                  <a:srgbClr val="00B0F0"/>
                </a:solidFill>
                <a:latin typeface="Calibri"/>
              </a:rPr>
              <a:t>(p(</a:t>
            </a:r>
            <a:r>
              <a:rPr lang="en-US" altLang="zh-CN" sz="2400" b="0" kern="0" dirty="0" err="1">
                <a:solidFill>
                  <a:srgbClr val="00B0F0"/>
                </a:solidFill>
                <a:latin typeface="Calibri"/>
              </a:rPr>
              <a:t>x,y</a:t>
            </a:r>
            <a:r>
              <a:rPr lang="en-US" altLang="zh-CN" sz="2400" b="0" kern="0" dirty="0">
                <a:solidFill>
                  <a:srgbClr val="00B0F0"/>
                </a:solidFill>
                <a:latin typeface="Calibri"/>
              </a:rPr>
              <a:t>)/p(x)p(y))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Quantify Loss of Privacy [AA01]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Goal: quantify loss of privacy based on mutual information I(X;R)</a:t>
            </a:r>
            <a:endParaRPr lang="en-US" baseline="-25000" dirty="0" smtClean="0"/>
          </a:p>
          <a:p>
            <a:pPr lvl="1" eaLnBrk="1" hangingPunct="1"/>
            <a:r>
              <a:rPr lang="en-US" dirty="0" smtClean="0"/>
              <a:t>X is uniform in [5, 6], </a:t>
            </a:r>
            <a:r>
              <a:rPr lang="en-US" dirty="0" smtClean="0">
                <a:solidFill>
                  <a:srgbClr val="00B0F0"/>
                </a:solidFill>
              </a:rPr>
              <a:t>R2</a:t>
            </a:r>
            <a:r>
              <a:rPr lang="en-US" dirty="0" smtClean="0"/>
              <a:t> = X + </a:t>
            </a:r>
            <a:r>
              <a:rPr lang="el-GR" dirty="0" smtClean="0"/>
              <a:t>μ</a:t>
            </a:r>
            <a:r>
              <a:rPr lang="en-US" dirty="0" smtClean="0"/>
              <a:t> (mod 11), </a:t>
            </a:r>
            <a:r>
              <a:rPr lang="el-GR" dirty="0" smtClean="0"/>
              <a:t>μ</a:t>
            </a:r>
            <a:r>
              <a:rPr lang="en-US" dirty="0" smtClean="0"/>
              <a:t> is uniform in </a:t>
            </a:r>
            <a:r>
              <a:rPr lang="en-US" dirty="0" smtClean="0">
                <a:solidFill>
                  <a:srgbClr val="00B0F0"/>
                </a:solidFill>
              </a:rPr>
              <a:t>{0, 1}</a:t>
            </a:r>
          </a:p>
          <a:p>
            <a:pPr lvl="1" eaLnBrk="1" hangingPunct="1"/>
            <a:r>
              <a:rPr lang="en-US" dirty="0" smtClean="0"/>
              <a:t>I(X;</a:t>
            </a:r>
            <a:r>
              <a:rPr lang="en-US" dirty="0" smtClean="0">
                <a:solidFill>
                  <a:srgbClr val="00B0F0"/>
                </a:solidFill>
              </a:rPr>
              <a:t>R1</a:t>
            </a:r>
            <a:r>
              <a:rPr lang="en-US" dirty="0" smtClean="0"/>
              <a:t>) = 0.33, I(X;</a:t>
            </a:r>
            <a:r>
              <a:rPr lang="en-US" dirty="0" smtClean="0">
                <a:solidFill>
                  <a:srgbClr val="00B0F0"/>
                </a:solidFill>
              </a:rPr>
              <a:t>R2</a:t>
            </a:r>
            <a:r>
              <a:rPr lang="en-US" dirty="0" smtClean="0"/>
              <a:t>) = 0.5 </a:t>
            </a:r>
            <a:r>
              <a:rPr lang="en-US" dirty="0" smtClean="0">
                <a:sym typeface="Symbol" pitchFamily="18" charset="2"/>
              </a:rPr>
              <a:t> R2 is a bigger privacy risk than R1</a:t>
            </a:r>
            <a:endParaRPr lang="en-US" dirty="0" smtClean="0"/>
          </a:p>
        </p:txBody>
      </p:sp>
      <p:graphicFrame>
        <p:nvGraphicFramePr>
          <p:cNvPr id="10" name="Group 153"/>
          <p:cNvGraphicFramePr>
            <a:graphicFrameLocks noGrp="1"/>
          </p:cNvGraphicFramePr>
          <p:nvPr/>
        </p:nvGraphicFramePr>
        <p:xfrm>
          <a:off x="1524000" y="3429000"/>
          <a:ext cx="2743200" cy="1524000"/>
        </p:xfrm>
        <a:graphic>
          <a:graphicData uri="http://schemas.openxmlformats.org/drawingml/2006/table">
            <a:tbl>
              <a:tblPr/>
              <a:tblGrid>
                <a:gridCol w="390752"/>
                <a:gridCol w="394894"/>
                <a:gridCol w="652518"/>
                <a:gridCol w="652518"/>
                <a:gridCol w="652518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R2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p(X,R2)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h(X,R2)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i(X;R2)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Group 153"/>
          <p:cNvGraphicFramePr>
            <a:graphicFrameLocks noGrp="1"/>
          </p:cNvGraphicFramePr>
          <p:nvPr/>
        </p:nvGraphicFramePr>
        <p:xfrm>
          <a:off x="4800600" y="3429000"/>
          <a:ext cx="1695788" cy="914400"/>
        </p:xfrm>
        <a:graphic>
          <a:graphicData uri="http://schemas.openxmlformats.org/drawingml/2006/table">
            <a:tbl>
              <a:tblPr/>
              <a:tblGrid>
                <a:gridCol w="390752"/>
                <a:gridCol w="652518"/>
                <a:gridCol w="652518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Group 153"/>
          <p:cNvGraphicFramePr>
            <a:graphicFrameLocks noGrp="1"/>
          </p:cNvGraphicFramePr>
          <p:nvPr/>
        </p:nvGraphicFramePr>
        <p:xfrm>
          <a:off x="4800600" y="4648200"/>
          <a:ext cx="1695788" cy="1219200"/>
        </p:xfrm>
        <a:graphic>
          <a:graphicData uri="http://schemas.openxmlformats.org/drawingml/2006/table">
            <a:tbl>
              <a:tblPr/>
              <a:tblGrid>
                <a:gridCol w="390752"/>
                <a:gridCol w="652518"/>
                <a:gridCol w="652518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R2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p(R2)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h(R2)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56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Quantify Loss of Privacy [AA01]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Equivalent goal: quantify loss of privacy based on H(X|R)</a:t>
            </a:r>
            <a:endParaRPr lang="en-US" baseline="-25000" dirty="0" smtClean="0"/>
          </a:p>
          <a:p>
            <a:pPr lvl="1" eaLnBrk="1" hangingPunct="1"/>
            <a:r>
              <a:rPr lang="en-US" dirty="0" smtClean="0"/>
              <a:t>X is uniform in [5, 6], R2 = X + </a:t>
            </a:r>
            <a:r>
              <a:rPr lang="el-GR" dirty="0" smtClean="0"/>
              <a:t>μ</a:t>
            </a:r>
            <a:r>
              <a:rPr lang="en-US" dirty="0" smtClean="0"/>
              <a:t> (mod 11), </a:t>
            </a:r>
            <a:r>
              <a:rPr lang="el-GR" dirty="0" smtClean="0"/>
              <a:t>μ</a:t>
            </a:r>
            <a:r>
              <a:rPr lang="en-US" dirty="0" smtClean="0"/>
              <a:t> is uniform in {0, 1}</a:t>
            </a:r>
          </a:p>
          <a:p>
            <a:pPr lvl="1" eaLnBrk="1" hangingPunct="1"/>
            <a:r>
              <a:rPr lang="en-US" dirty="0" smtClean="0"/>
              <a:t>Intuition: we know more about X given R2, than about X given R1</a:t>
            </a:r>
          </a:p>
          <a:p>
            <a:pPr lvl="1" eaLnBrk="1" hangingPunct="1"/>
            <a:r>
              <a:rPr lang="en-US" dirty="0" smtClean="0">
                <a:solidFill>
                  <a:srgbClr val="00B0F0"/>
                </a:solidFill>
              </a:rPr>
              <a:t>H(X|R1) = 0.67, H(X|R2) = 0.5 </a:t>
            </a:r>
            <a:r>
              <a:rPr lang="en-US" dirty="0" smtClean="0">
                <a:sym typeface="Symbol" pitchFamily="18" charset="2"/>
              </a:rPr>
              <a:t> R2 is a bigger privacy risk than R1</a:t>
            </a:r>
            <a:endParaRPr lang="en-US" dirty="0" smtClean="0"/>
          </a:p>
        </p:txBody>
      </p:sp>
      <p:graphicFrame>
        <p:nvGraphicFramePr>
          <p:cNvPr id="10" name="Group 153"/>
          <p:cNvGraphicFramePr>
            <a:graphicFrameLocks noGrp="1"/>
          </p:cNvGraphicFramePr>
          <p:nvPr/>
        </p:nvGraphicFramePr>
        <p:xfrm>
          <a:off x="4800600" y="3429000"/>
          <a:ext cx="2859294" cy="1524000"/>
        </p:xfrm>
        <a:graphic>
          <a:graphicData uri="http://schemas.openxmlformats.org/drawingml/2006/table">
            <a:tbl>
              <a:tblPr/>
              <a:tblGrid>
                <a:gridCol w="390752"/>
                <a:gridCol w="394894"/>
                <a:gridCol w="652518"/>
                <a:gridCol w="710565"/>
                <a:gridCol w="71056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R2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p(X,R2)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p(X|R2)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h(X|R2)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1524000" y="3429000"/>
          <a:ext cx="2876756" cy="2133600"/>
        </p:xfrm>
        <a:graphic>
          <a:graphicData uri="http://schemas.openxmlformats.org/drawingml/2006/table">
            <a:tbl>
              <a:tblPr/>
              <a:tblGrid>
                <a:gridCol w="390752"/>
                <a:gridCol w="394894"/>
                <a:gridCol w="652518"/>
                <a:gridCol w="710565"/>
                <a:gridCol w="728027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R1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p(X,R1)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p(X|R1)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h(X|R1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0.17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57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72000" y="5257800"/>
            <a:ext cx="4572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0000BE"/>
              </a:buClr>
              <a:buFont typeface="Wingdings" pitchFamily="2" charset="2"/>
              <a:buChar char="p"/>
            </a:pPr>
            <a:r>
              <a:rPr lang="en-US" altLang="zh-CN" sz="2400" b="0" kern="0" dirty="0">
                <a:solidFill>
                  <a:srgbClr val="00B0F0"/>
                </a:solidFill>
                <a:latin typeface="Calibri"/>
              </a:rPr>
              <a:t>h(x) = log</a:t>
            </a:r>
            <a:r>
              <a:rPr lang="en-US" altLang="zh-CN" sz="2400" b="0" kern="0" baseline="-25000" dirty="0">
                <a:solidFill>
                  <a:srgbClr val="00B0F0"/>
                </a:solidFill>
                <a:latin typeface="Calibri"/>
              </a:rPr>
              <a:t>2</a:t>
            </a:r>
            <a:r>
              <a:rPr lang="en-US" altLang="zh-CN" sz="2400" b="0" kern="0" dirty="0">
                <a:solidFill>
                  <a:srgbClr val="00B0F0"/>
                </a:solidFill>
                <a:latin typeface="Calibri"/>
              </a:rPr>
              <a:t>(1/p(x)); </a:t>
            </a:r>
            <a:endParaRPr lang="en-US" altLang="zh-CN" sz="2400" b="0" kern="0" dirty="0" smtClean="0">
              <a:solidFill>
                <a:srgbClr val="00B0F0"/>
              </a:solidFill>
              <a:latin typeface="Calibri"/>
            </a:endParaRPr>
          </a:p>
          <a:p>
            <a:pPr marL="342900" lvl="0" indent="-342900">
              <a:spcBef>
                <a:spcPct val="20000"/>
              </a:spcBef>
              <a:buClr>
                <a:srgbClr val="0000BE"/>
              </a:buClr>
              <a:buFont typeface="Wingdings" pitchFamily="2" charset="2"/>
              <a:buChar char="p"/>
            </a:pPr>
            <a:r>
              <a:rPr lang="en-US" altLang="zh-CN" sz="2400" b="0" kern="0" dirty="0" smtClean="0">
                <a:solidFill>
                  <a:srgbClr val="00B0F0"/>
                </a:solidFill>
                <a:latin typeface="Calibri"/>
              </a:rPr>
              <a:t>entropy </a:t>
            </a:r>
            <a:r>
              <a:rPr lang="en-US" altLang="zh-CN" sz="2400" b="0" kern="0" dirty="0">
                <a:solidFill>
                  <a:srgbClr val="00B0F0"/>
                </a:solidFill>
                <a:latin typeface="Calibri"/>
              </a:rPr>
              <a:t>H(X) = ∑</a:t>
            </a:r>
            <a:r>
              <a:rPr lang="en-US" altLang="zh-CN" sz="2400" b="0" kern="0" baseline="-25000" dirty="0">
                <a:solidFill>
                  <a:srgbClr val="00B0F0"/>
                </a:solidFill>
                <a:latin typeface="Calibri"/>
              </a:rPr>
              <a:t>X=x</a:t>
            </a:r>
            <a:r>
              <a:rPr lang="en-US" altLang="zh-CN" sz="2400" b="0" kern="0" dirty="0">
                <a:solidFill>
                  <a:srgbClr val="00B0F0"/>
                </a:solidFill>
                <a:latin typeface="Calibri"/>
              </a:rPr>
              <a:t> p(x)*h(x)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Outline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</a:p>
          <a:p>
            <a:endParaRPr lang="en-US" dirty="0" smtClean="0">
              <a:sym typeface="Wingdings" pitchFamily="2" charset="2"/>
            </a:endParaRPr>
          </a:p>
          <a:p>
            <a:pPr marL="342900" lvl="1" indent="-342900">
              <a:buSzTx/>
              <a:buFont typeface="Symbol" pitchFamily="18" charset="2"/>
              <a:buChar char="¨"/>
            </a:pPr>
            <a:r>
              <a:rPr lang="en-US" sz="2400" dirty="0" smtClean="0"/>
              <a:t>Analysis of privacy loss using information theory</a:t>
            </a:r>
            <a:endParaRPr lang="en-US" sz="2400" dirty="0" smtClean="0">
              <a:sym typeface="Wingdings" pitchFamily="2" charset="2"/>
            </a:endParaRPr>
          </a:p>
          <a:p>
            <a:pPr lvl="1">
              <a:buNone/>
            </a:pPr>
            <a:endParaRPr lang="en-US" sz="2400" dirty="0" smtClean="0"/>
          </a:p>
          <a:p>
            <a:r>
              <a:rPr lang="en-US" dirty="0" err="1" smtClean="0"/>
              <a:t>Anonymization</a:t>
            </a:r>
            <a:r>
              <a:rPr lang="en-US" dirty="0" smtClean="0"/>
              <a:t>: a history of attacks and defenses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In tabular data</a:t>
            </a:r>
          </a:p>
          <a:p>
            <a:pPr lvl="1"/>
            <a:r>
              <a:rPr lang="en-US" dirty="0" smtClean="0"/>
              <a:t>In graph data</a:t>
            </a:r>
          </a:p>
          <a:p>
            <a:endParaRPr 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4E6E18F9-1B7C-4237-926B-9AB41553EC3B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58</a:t>
            </a:fld>
            <a:endParaRPr lang="en-US" sz="1200" kern="1200" dirty="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k-</a:t>
            </a:r>
            <a:r>
              <a:rPr lang="en-US" dirty="0" err="1" smtClean="0"/>
              <a:t>Anonymization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2286000"/>
          </a:xfrm>
        </p:spPr>
        <p:txBody>
          <a:bodyPr/>
          <a:lstStyle/>
          <a:p>
            <a:pPr eaLnBrk="1" hangingPunct="1"/>
            <a:r>
              <a:rPr lang="en-US" dirty="0" smtClean="0"/>
              <a:t>k-anonymity: Table T satisfies k-anonymity </a:t>
            </a:r>
            <a:r>
              <a:rPr lang="en-US" dirty="0" err="1" smtClean="0"/>
              <a:t>wrt</a:t>
            </a:r>
            <a:r>
              <a:rPr lang="en-US" dirty="0" smtClean="0"/>
              <a:t> quasi-identifier QI </a:t>
            </a:r>
            <a:r>
              <a:rPr lang="en-US" dirty="0" err="1" smtClean="0"/>
              <a:t>iff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B0F0"/>
                </a:solidFill>
              </a:rPr>
              <a:t>each </a:t>
            </a:r>
            <a:r>
              <a:rPr lang="en-US" dirty="0" err="1" smtClean="0">
                <a:solidFill>
                  <a:srgbClr val="00B0F0"/>
                </a:solidFill>
              </a:rPr>
              <a:t>tuple</a:t>
            </a:r>
            <a:r>
              <a:rPr lang="en-US" dirty="0" smtClean="0">
                <a:solidFill>
                  <a:srgbClr val="00B0F0"/>
                </a:solidFill>
              </a:rPr>
              <a:t> in (the </a:t>
            </a:r>
            <a:r>
              <a:rPr lang="en-US" dirty="0" err="1" smtClean="0">
                <a:solidFill>
                  <a:srgbClr val="00B0F0"/>
                </a:solidFill>
              </a:rPr>
              <a:t>multiset</a:t>
            </a:r>
            <a:r>
              <a:rPr lang="en-US" dirty="0" smtClean="0">
                <a:solidFill>
                  <a:srgbClr val="00B0F0"/>
                </a:solidFill>
              </a:rPr>
              <a:t>) T[QI] appears at least k times</a:t>
            </a:r>
          </a:p>
          <a:p>
            <a:pPr lvl="1" eaLnBrk="1" hangingPunct="1"/>
            <a:r>
              <a:rPr lang="en-US" dirty="0" smtClean="0"/>
              <a:t>Protects against “linking attack”</a:t>
            </a:r>
          </a:p>
          <a:p>
            <a:pPr eaLnBrk="1" hangingPunct="1"/>
            <a:r>
              <a:rPr lang="en-US" dirty="0" smtClean="0"/>
              <a:t>k-</a:t>
            </a:r>
            <a:r>
              <a:rPr lang="en-US" dirty="0" err="1" smtClean="0"/>
              <a:t>anonymization</a:t>
            </a:r>
            <a:r>
              <a:rPr lang="en-US" dirty="0" smtClean="0"/>
              <a:t>: Table </a:t>
            </a:r>
            <a:r>
              <a:rPr lang="en-US" dirty="0" smtClean="0">
                <a:solidFill>
                  <a:schemeClr val="bg2"/>
                </a:solidFill>
              </a:rPr>
              <a:t>T’</a:t>
            </a:r>
            <a:r>
              <a:rPr lang="en-US" dirty="0" smtClean="0"/>
              <a:t> is a k-</a:t>
            </a:r>
            <a:r>
              <a:rPr lang="en-US" dirty="0" err="1" smtClean="0"/>
              <a:t>anonymization</a:t>
            </a:r>
            <a:r>
              <a:rPr lang="en-US" dirty="0" smtClean="0"/>
              <a:t> of </a:t>
            </a:r>
            <a:r>
              <a:rPr lang="en-US" dirty="0" smtClean="0">
                <a:solidFill>
                  <a:schemeClr val="bg2"/>
                </a:solidFill>
              </a:rPr>
              <a:t>T</a:t>
            </a:r>
            <a:r>
              <a:rPr lang="en-US" dirty="0" smtClean="0"/>
              <a:t> if </a:t>
            </a:r>
            <a:r>
              <a:rPr lang="en-US" dirty="0" smtClean="0">
                <a:solidFill>
                  <a:schemeClr val="bg2"/>
                </a:solidFill>
              </a:rPr>
              <a:t>T’</a:t>
            </a:r>
            <a:r>
              <a:rPr lang="en-US" dirty="0" smtClean="0"/>
              <a:t> is a generalization/suppression  of </a:t>
            </a:r>
            <a:r>
              <a:rPr lang="en-US" dirty="0" smtClean="0">
                <a:solidFill>
                  <a:schemeClr val="bg2"/>
                </a:solidFill>
              </a:rPr>
              <a:t>T</a:t>
            </a:r>
            <a:r>
              <a:rPr lang="en-US" dirty="0" smtClean="0"/>
              <a:t>, and </a:t>
            </a:r>
            <a:r>
              <a:rPr lang="en-US" dirty="0" smtClean="0">
                <a:solidFill>
                  <a:schemeClr val="bg2"/>
                </a:solidFill>
              </a:rPr>
              <a:t>T’</a:t>
            </a:r>
            <a:r>
              <a:rPr lang="en-US" dirty="0" smtClean="0"/>
              <a:t> satisfies k-anonymity</a:t>
            </a:r>
          </a:p>
        </p:txBody>
      </p:sp>
      <p:graphicFrame>
        <p:nvGraphicFramePr>
          <p:cNvPr id="7" name="Group 153"/>
          <p:cNvGraphicFramePr>
            <a:graphicFrameLocks noGrp="1"/>
          </p:cNvGraphicFramePr>
          <p:nvPr/>
        </p:nvGraphicFramePr>
        <p:xfrm>
          <a:off x="990600" y="3886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Group 153"/>
          <p:cNvGraphicFramePr>
            <a:graphicFrameLocks noGrp="1"/>
          </p:cNvGraphicFramePr>
          <p:nvPr/>
        </p:nvGraphicFramePr>
        <p:xfrm>
          <a:off x="5029200" y="3886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812" name="TextBox 9"/>
          <p:cNvSpPr txBox="1">
            <a:spLocks noChangeArrowheads="1"/>
          </p:cNvSpPr>
          <p:nvPr/>
        </p:nvSpPr>
        <p:spPr bwMode="auto">
          <a:xfrm>
            <a:off x="4191000" y="4495800"/>
            <a:ext cx="793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 b="0"/>
              <a:t>→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59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Entropy of a Column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Let h(x) = log</a:t>
            </a:r>
            <a:r>
              <a:rPr lang="en-US" baseline="-25000" dirty="0" smtClean="0"/>
              <a:t>2</a:t>
            </a:r>
            <a:r>
              <a:rPr lang="en-US" dirty="0" smtClean="0"/>
              <a:t>(1/p(x))</a:t>
            </a:r>
          </a:p>
          <a:p>
            <a:pPr lvl="1" eaLnBrk="1" hangingPunct="1"/>
            <a:r>
              <a:rPr lang="en-US" dirty="0" smtClean="0"/>
              <a:t>h(X) denotes column of h(x) values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Entropy </a:t>
            </a:r>
            <a:r>
              <a:rPr lang="en-US" dirty="0" smtClean="0">
                <a:solidFill>
                  <a:srgbClr val="00B0F0"/>
                </a:solidFill>
              </a:rPr>
              <a:t>H(X)</a:t>
            </a:r>
            <a:r>
              <a:rPr lang="en-US" dirty="0" smtClean="0"/>
              <a:t> = </a:t>
            </a:r>
            <a:r>
              <a:rPr lang="en-US" dirty="0" err="1" smtClean="0"/>
              <a:t>E</a:t>
            </a:r>
            <a:r>
              <a:rPr lang="en-US" baseline="-25000" dirty="0" err="1" smtClean="0"/>
              <a:t>p</a:t>
            </a:r>
            <a:r>
              <a:rPr lang="en-US" dirty="0" smtClean="0"/>
              <a:t>(h(x)) = ∑</a:t>
            </a:r>
            <a:r>
              <a:rPr lang="en-US" baseline="-25000" dirty="0" smtClean="0"/>
              <a:t>X=x</a:t>
            </a:r>
            <a:r>
              <a:rPr lang="en-US" dirty="0" smtClean="0"/>
              <a:t> p(x)*h(x)</a:t>
            </a:r>
          </a:p>
          <a:p>
            <a:pPr lvl="1" eaLnBrk="1" hangingPunct="1"/>
            <a:r>
              <a:rPr lang="en-US" dirty="0" smtClean="0"/>
              <a:t>H(X) = 1.75 &lt; log</a:t>
            </a:r>
            <a:r>
              <a:rPr lang="en-US" baseline="-25000" dirty="0" smtClean="0"/>
              <a:t>2</a:t>
            </a:r>
            <a:r>
              <a:rPr lang="en-US" dirty="0" smtClean="0"/>
              <a:t>(|X|) = 2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Two views of entropy</a:t>
            </a:r>
          </a:p>
          <a:p>
            <a:pPr lvl="1" eaLnBrk="1" hangingPunct="1"/>
            <a:r>
              <a:rPr lang="en-US" dirty="0" smtClean="0"/>
              <a:t>It captures </a:t>
            </a:r>
            <a:r>
              <a:rPr lang="en-US" b="1" dirty="0" smtClean="0">
                <a:solidFill>
                  <a:srgbClr val="CC3300"/>
                </a:solidFill>
              </a:rPr>
              <a:t>uncertainty</a:t>
            </a:r>
            <a:r>
              <a:rPr lang="en-US" dirty="0" smtClean="0"/>
              <a:t> in data: high entropy, more unpredictability</a:t>
            </a:r>
            <a:r>
              <a:rPr lang="zh-CN" altLang="en-US" dirty="0" smtClean="0"/>
              <a:t>（事件发生前）</a:t>
            </a:r>
            <a:endParaRPr lang="en-US" dirty="0" smtClean="0"/>
          </a:p>
          <a:p>
            <a:pPr lvl="1" eaLnBrk="1" hangingPunct="1"/>
            <a:r>
              <a:rPr lang="en-US" dirty="0" smtClean="0"/>
              <a:t>It captures </a:t>
            </a:r>
            <a:r>
              <a:rPr lang="en-US" b="1" dirty="0" smtClean="0">
                <a:solidFill>
                  <a:srgbClr val="CC3300"/>
                </a:solidFill>
              </a:rPr>
              <a:t>information content</a:t>
            </a:r>
            <a:r>
              <a:rPr lang="en-US" dirty="0" smtClean="0"/>
              <a:t>: higher entropy, more information</a:t>
            </a:r>
            <a:r>
              <a:rPr lang="zh-CN" altLang="en-US" dirty="0" smtClean="0"/>
              <a:t>（事件发生后）</a:t>
            </a:r>
            <a:endParaRPr lang="en-US" dirty="0" smtClean="0"/>
          </a:p>
        </p:txBody>
      </p:sp>
      <p:graphicFrame>
        <p:nvGraphicFramePr>
          <p:cNvPr id="10" name="Group 153"/>
          <p:cNvGraphicFramePr>
            <a:graphicFrameLocks noGrp="1"/>
          </p:cNvGraphicFramePr>
          <p:nvPr/>
        </p:nvGraphicFramePr>
        <p:xfrm>
          <a:off x="5715000" y="2209800"/>
          <a:ext cx="1752600" cy="1524000"/>
        </p:xfrm>
        <a:graphic>
          <a:graphicData uri="http://schemas.openxmlformats.org/drawingml/2006/table">
            <a:tbl>
              <a:tblPr/>
              <a:tblGrid>
                <a:gridCol w="384082"/>
                <a:gridCol w="684259"/>
                <a:gridCol w="684259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3.0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x4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3.0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k-Anonymization and Uncertainty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Intuition</a:t>
            </a:r>
            <a:r>
              <a:rPr lang="en-US" dirty="0" smtClean="0"/>
              <a:t>: A k-</a:t>
            </a:r>
            <a:r>
              <a:rPr lang="en-US" dirty="0" err="1" smtClean="0"/>
              <a:t>anonymized</a:t>
            </a:r>
            <a:r>
              <a:rPr lang="en-US" dirty="0" smtClean="0"/>
              <a:t> table </a:t>
            </a:r>
            <a:r>
              <a:rPr lang="en-US" dirty="0" smtClean="0">
                <a:solidFill>
                  <a:schemeClr val="bg2"/>
                </a:solidFill>
              </a:rPr>
              <a:t>T’</a:t>
            </a:r>
            <a:r>
              <a:rPr lang="en-US" dirty="0" smtClean="0"/>
              <a:t> represents the set of all “possible world” tables </a:t>
            </a:r>
            <a:r>
              <a:rPr lang="en-US" dirty="0" smtClean="0">
                <a:solidFill>
                  <a:schemeClr val="bg2"/>
                </a:solidFill>
              </a:rPr>
              <a:t>T</a:t>
            </a:r>
            <a:r>
              <a:rPr lang="en-US" baseline="-25000" dirty="0" smtClean="0">
                <a:solidFill>
                  <a:schemeClr val="bg2"/>
                </a:solidFill>
              </a:rPr>
              <a:t>i</a:t>
            </a:r>
            <a:r>
              <a:rPr lang="en-US" dirty="0" smtClean="0"/>
              <a:t> </a:t>
            </a:r>
            <a:r>
              <a:rPr lang="en-US" dirty="0" err="1" smtClean="0"/>
              <a:t>s.t</a:t>
            </a:r>
            <a:r>
              <a:rPr lang="en-US" dirty="0" smtClean="0"/>
              <a:t>. </a:t>
            </a:r>
            <a:r>
              <a:rPr lang="en-US" dirty="0" smtClean="0">
                <a:solidFill>
                  <a:schemeClr val="bg2"/>
                </a:solidFill>
              </a:rPr>
              <a:t>T’</a:t>
            </a:r>
            <a:r>
              <a:rPr lang="en-US" dirty="0" smtClean="0"/>
              <a:t> is a k-</a:t>
            </a:r>
            <a:r>
              <a:rPr lang="en-US" dirty="0" err="1" smtClean="0"/>
              <a:t>anonymization</a:t>
            </a:r>
            <a:r>
              <a:rPr lang="en-US" dirty="0" smtClean="0"/>
              <a:t> of </a:t>
            </a:r>
            <a:r>
              <a:rPr lang="en-US" dirty="0" smtClean="0">
                <a:solidFill>
                  <a:schemeClr val="bg2"/>
                </a:solidFill>
              </a:rPr>
              <a:t>T</a:t>
            </a:r>
            <a:r>
              <a:rPr lang="en-US" baseline="-25000" dirty="0" smtClean="0">
                <a:solidFill>
                  <a:schemeClr val="bg2"/>
                </a:solidFill>
              </a:rPr>
              <a:t>i</a:t>
            </a:r>
          </a:p>
          <a:p>
            <a:pPr lvl="1" eaLnBrk="1" hangingPunct="1"/>
            <a:r>
              <a:rPr lang="en-US" dirty="0" smtClean="0"/>
              <a:t>If no background knowledge, all possible worlds are equally likely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Query Answering</a:t>
            </a:r>
          </a:p>
          <a:p>
            <a:pPr lvl="1" eaLnBrk="1" hangingPunct="1"/>
            <a:r>
              <a:rPr lang="en-US" dirty="0" smtClean="0"/>
              <a:t>Queries should (implicitly) range over all possible worlds</a:t>
            </a:r>
          </a:p>
          <a:p>
            <a:pPr lvl="1" eaLnBrk="1" hangingPunct="1"/>
            <a:r>
              <a:rPr lang="en-US" dirty="0" smtClean="0"/>
              <a:t>Example query: what is the salary of individual (</a:t>
            </a:r>
            <a:r>
              <a:rPr lang="en-US" dirty="0" smtClean="0">
                <a:solidFill>
                  <a:schemeClr val="bg2"/>
                </a:solidFill>
              </a:rPr>
              <a:t>1/21/76, M, 53715</a:t>
            </a:r>
            <a:r>
              <a:rPr lang="en-US" dirty="0" smtClean="0"/>
              <a:t>)? Best guess is </a:t>
            </a:r>
            <a:r>
              <a:rPr lang="en-US" dirty="0" smtClean="0">
                <a:solidFill>
                  <a:schemeClr val="bg2"/>
                </a:solidFill>
              </a:rPr>
              <a:t>57,500</a:t>
            </a:r>
            <a:r>
              <a:rPr lang="en-US" dirty="0" smtClean="0"/>
              <a:t> (weighted average of </a:t>
            </a:r>
            <a:r>
              <a:rPr lang="en-US" dirty="0" smtClean="0">
                <a:solidFill>
                  <a:schemeClr val="bg2"/>
                </a:solidFill>
              </a:rPr>
              <a:t>50,000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chemeClr val="bg2"/>
                </a:solidFill>
              </a:rPr>
              <a:t>65,000</a:t>
            </a:r>
            <a:r>
              <a:rPr lang="en-US" dirty="0" smtClean="0"/>
              <a:t>)</a:t>
            </a:r>
          </a:p>
          <a:p>
            <a:pPr lvl="1" eaLnBrk="1" hangingPunct="1"/>
            <a:r>
              <a:rPr lang="en-US" dirty="0" smtClean="0"/>
              <a:t>Example query: what is the maximum salary of males in </a:t>
            </a:r>
            <a:r>
              <a:rPr lang="en-US" dirty="0" smtClean="0">
                <a:solidFill>
                  <a:schemeClr val="bg2"/>
                </a:solidFill>
              </a:rPr>
              <a:t>53706</a:t>
            </a:r>
            <a:r>
              <a:rPr lang="en-US" dirty="0" smtClean="0"/>
              <a:t>? Could be as small as </a:t>
            </a:r>
            <a:r>
              <a:rPr lang="en-US" dirty="0" smtClean="0">
                <a:solidFill>
                  <a:schemeClr val="bg2"/>
                </a:solidFill>
              </a:rPr>
              <a:t>50,000</a:t>
            </a:r>
            <a:r>
              <a:rPr lang="en-US" dirty="0" smtClean="0"/>
              <a:t>, or as big as </a:t>
            </a:r>
            <a:r>
              <a:rPr lang="en-US" dirty="0" smtClean="0">
                <a:solidFill>
                  <a:schemeClr val="bg2"/>
                </a:solidFill>
              </a:rPr>
              <a:t>75,000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60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Incognito [LDR05]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Computes all </a:t>
            </a:r>
            <a:r>
              <a:rPr lang="en-US" dirty="0" smtClean="0">
                <a:solidFill>
                  <a:srgbClr val="00B0F0"/>
                </a:solidFill>
              </a:rPr>
              <a:t>“minimal” </a:t>
            </a:r>
            <a:r>
              <a:rPr lang="en-US" dirty="0" smtClean="0"/>
              <a:t>full-domain generalizations</a:t>
            </a:r>
          </a:p>
          <a:p>
            <a:pPr lvl="1" eaLnBrk="1" hangingPunct="1"/>
            <a:r>
              <a:rPr lang="en-US" dirty="0" smtClean="0"/>
              <a:t>Uses ideas from data cube computation, association rule mining</a:t>
            </a:r>
          </a:p>
          <a:p>
            <a:pPr eaLnBrk="1" hangingPunct="1">
              <a:buFont typeface="Symbol" pitchFamily="18" charset="2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Key intuitions for efficient computation:</a:t>
            </a:r>
          </a:p>
          <a:p>
            <a:pPr lvl="1" eaLnBrk="1" hangingPunct="1"/>
            <a:r>
              <a:rPr lang="en-US" b="1" dirty="0" smtClean="0">
                <a:solidFill>
                  <a:srgbClr val="CC3300"/>
                </a:solidFill>
              </a:rPr>
              <a:t>Subset Property</a:t>
            </a:r>
            <a:r>
              <a:rPr lang="en-US" dirty="0" smtClean="0"/>
              <a:t>: If table </a:t>
            </a:r>
            <a:r>
              <a:rPr lang="en-US" dirty="0" smtClean="0">
                <a:solidFill>
                  <a:schemeClr val="bg2"/>
                </a:solidFill>
              </a:rPr>
              <a:t>T</a:t>
            </a:r>
            <a:r>
              <a:rPr lang="en-US" dirty="0" smtClean="0"/>
              <a:t> is k-anonymous </a:t>
            </a:r>
            <a:r>
              <a:rPr lang="en-US" dirty="0" err="1" smtClean="0"/>
              <a:t>wrt</a:t>
            </a:r>
            <a:r>
              <a:rPr lang="en-US" dirty="0" smtClean="0"/>
              <a:t> a set of attributes </a:t>
            </a:r>
            <a:r>
              <a:rPr lang="en-US" dirty="0" smtClean="0">
                <a:solidFill>
                  <a:schemeClr val="bg2"/>
                </a:solidFill>
              </a:rPr>
              <a:t>Q</a:t>
            </a:r>
            <a:r>
              <a:rPr lang="en-US" dirty="0" smtClean="0"/>
              <a:t>, then </a:t>
            </a:r>
            <a:r>
              <a:rPr lang="en-US" dirty="0" smtClean="0">
                <a:solidFill>
                  <a:schemeClr val="bg2"/>
                </a:solidFill>
              </a:rPr>
              <a:t>T</a:t>
            </a:r>
            <a:r>
              <a:rPr lang="en-US" dirty="0" smtClean="0"/>
              <a:t> is k-anonymous </a:t>
            </a:r>
            <a:r>
              <a:rPr lang="en-US" dirty="0" err="1" smtClean="0"/>
              <a:t>wrt</a:t>
            </a:r>
            <a:r>
              <a:rPr lang="en-US" dirty="0" smtClean="0"/>
              <a:t> any set of attributes that is a subset of </a:t>
            </a:r>
            <a:r>
              <a:rPr lang="en-US" dirty="0" smtClean="0">
                <a:solidFill>
                  <a:schemeClr val="bg2"/>
                </a:solidFill>
              </a:rPr>
              <a:t>Q</a:t>
            </a:r>
          </a:p>
          <a:p>
            <a:pPr lvl="1" eaLnBrk="1" hangingPunct="1"/>
            <a:r>
              <a:rPr lang="zh-CN" altLang="en-US" dirty="0">
                <a:solidFill>
                  <a:schemeClr val="bg2"/>
                </a:solidFill>
              </a:rPr>
              <a:t>如果</a:t>
            </a:r>
            <a:r>
              <a:rPr lang="en-US" dirty="0" smtClean="0">
                <a:solidFill>
                  <a:schemeClr val="bg2"/>
                </a:solidFill>
              </a:rPr>
              <a:t>T</a:t>
            </a:r>
            <a:r>
              <a:rPr lang="zh-CN" altLang="en-US" dirty="0" smtClean="0">
                <a:solidFill>
                  <a:schemeClr val="bg2"/>
                </a:solidFill>
              </a:rPr>
              <a:t>是</a:t>
            </a:r>
            <a:r>
              <a:rPr lang="en-US" altLang="zh-CN" dirty="0" smtClean="0">
                <a:solidFill>
                  <a:schemeClr val="bg2"/>
                </a:solidFill>
              </a:rPr>
              <a:t>K</a:t>
            </a:r>
            <a:r>
              <a:rPr lang="zh-CN" altLang="en-US" dirty="0" smtClean="0">
                <a:solidFill>
                  <a:schemeClr val="bg2"/>
                </a:solidFill>
              </a:rPr>
              <a:t>匿名，那么他的子属性集也是</a:t>
            </a:r>
            <a:r>
              <a:rPr lang="en-US" altLang="zh-CN" dirty="0" smtClean="0">
                <a:solidFill>
                  <a:schemeClr val="bg2"/>
                </a:solidFill>
              </a:rPr>
              <a:t>K</a:t>
            </a:r>
            <a:r>
              <a:rPr lang="zh-CN" altLang="en-US" dirty="0" smtClean="0">
                <a:solidFill>
                  <a:schemeClr val="bg2"/>
                </a:solidFill>
              </a:rPr>
              <a:t>匿名。</a:t>
            </a:r>
            <a:endParaRPr lang="en-US" dirty="0" smtClean="0">
              <a:solidFill>
                <a:schemeClr val="bg2"/>
              </a:solidFill>
            </a:endParaRPr>
          </a:p>
          <a:p>
            <a:pPr lvl="1" eaLnBrk="1" hangingPunct="1"/>
            <a:r>
              <a:rPr lang="en-US" b="1" dirty="0" smtClean="0">
                <a:solidFill>
                  <a:srgbClr val="CC3300"/>
                </a:solidFill>
              </a:rPr>
              <a:t>Generalization Property</a:t>
            </a:r>
            <a:r>
              <a:rPr lang="en-US" dirty="0" smtClean="0"/>
              <a:t>:  If table </a:t>
            </a:r>
            <a:r>
              <a:rPr lang="en-US" dirty="0" smtClean="0">
                <a:solidFill>
                  <a:schemeClr val="bg2"/>
                </a:solidFill>
              </a:rPr>
              <a:t>T</a:t>
            </a:r>
            <a:r>
              <a:rPr lang="en-US" baseline="-25000" dirty="0" smtClean="0">
                <a:solidFill>
                  <a:schemeClr val="bg2"/>
                </a:solidFill>
              </a:rPr>
              <a:t>2</a:t>
            </a:r>
            <a:r>
              <a:rPr lang="en-US" dirty="0" smtClean="0"/>
              <a:t> is a generalization of table </a:t>
            </a:r>
            <a:r>
              <a:rPr lang="en-US" dirty="0" smtClean="0">
                <a:solidFill>
                  <a:schemeClr val="bg2"/>
                </a:solidFill>
              </a:rPr>
              <a:t>T</a:t>
            </a:r>
            <a:r>
              <a:rPr lang="en-US" baseline="-25000" dirty="0" smtClean="0">
                <a:solidFill>
                  <a:schemeClr val="bg2"/>
                </a:solidFill>
              </a:rPr>
              <a:t>1</a:t>
            </a:r>
            <a:r>
              <a:rPr lang="en-US" dirty="0" smtClean="0"/>
              <a:t>, and </a:t>
            </a:r>
            <a:r>
              <a:rPr lang="en-US" dirty="0" smtClean="0">
                <a:solidFill>
                  <a:schemeClr val="bg2"/>
                </a:solidFill>
              </a:rPr>
              <a:t>T</a:t>
            </a:r>
            <a:r>
              <a:rPr lang="en-US" baseline="-25000" dirty="0" smtClean="0">
                <a:solidFill>
                  <a:schemeClr val="bg2"/>
                </a:solidFill>
              </a:rPr>
              <a:t>1</a:t>
            </a:r>
            <a:r>
              <a:rPr lang="en-US" dirty="0" smtClean="0"/>
              <a:t> is k-anonymous, then </a:t>
            </a:r>
            <a:r>
              <a:rPr lang="en-US" dirty="0" smtClean="0">
                <a:solidFill>
                  <a:schemeClr val="bg2"/>
                </a:solidFill>
              </a:rPr>
              <a:t>T</a:t>
            </a:r>
            <a:r>
              <a:rPr lang="en-US" baseline="-25000" dirty="0" smtClean="0">
                <a:solidFill>
                  <a:schemeClr val="bg2"/>
                </a:solidFill>
              </a:rPr>
              <a:t>2</a:t>
            </a:r>
            <a:r>
              <a:rPr lang="en-US" dirty="0" smtClean="0"/>
              <a:t> is k-anonymous</a:t>
            </a:r>
          </a:p>
          <a:p>
            <a:pPr lvl="1" eaLnBrk="1" hangingPunct="1"/>
            <a:r>
              <a:rPr lang="en-US" altLang="zh-CN" dirty="0" smtClean="0">
                <a:solidFill>
                  <a:schemeClr val="bg2"/>
                </a:solidFill>
              </a:rPr>
              <a:t>T</a:t>
            </a:r>
            <a:r>
              <a:rPr lang="en-US" altLang="zh-CN" baseline="-25000" dirty="0" smtClean="0">
                <a:solidFill>
                  <a:schemeClr val="bg2"/>
                </a:solidFill>
              </a:rPr>
              <a:t>2</a:t>
            </a:r>
            <a:r>
              <a:rPr lang="zh-CN" altLang="en-US" dirty="0">
                <a:solidFill>
                  <a:schemeClr val="bg2"/>
                </a:solidFill>
              </a:rPr>
              <a:t>是</a:t>
            </a:r>
            <a:r>
              <a:rPr lang="en-US" altLang="zh-CN" dirty="0" smtClean="0">
                <a:solidFill>
                  <a:schemeClr val="bg2"/>
                </a:solidFill>
              </a:rPr>
              <a:t>T</a:t>
            </a:r>
            <a:r>
              <a:rPr lang="en-US" altLang="zh-CN" baseline="-25000" dirty="0" smtClean="0">
                <a:solidFill>
                  <a:schemeClr val="bg2"/>
                </a:solidFill>
              </a:rPr>
              <a:t>1</a:t>
            </a:r>
            <a:r>
              <a:rPr lang="zh-CN" altLang="en-US" dirty="0" smtClean="0">
                <a:solidFill>
                  <a:schemeClr val="bg2"/>
                </a:solidFill>
              </a:rPr>
              <a:t>的泛化，如果</a:t>
            </a:r>
            <a:r>
              <a:rPr lang="en-US" altLang="zh-CN" dirty="0" smtClean="0">
                <a:solidFill>
                  <a:schemeClr val="bg2"/>
                </a:solidFill>
              </a:rPr>
              <a:t>T</a:t>
            </a:r>
            <a:r>
              <a:rPr lang="en-US" altLang="zh-CN" baseline="-25000" dirty="0" smtClean="0">
                <a:solidFill>
                  <a:schemeClr val="bg2"/>
                </a:solidFill>
              </a:rPr>
              <a:t>1</a:t>
            </a:r>
            <a:r>
              <a:rPr lang="zh-CN" altLang="en-US" dirty="0">
                <a:solidFill>
                  <a:schemeClr val="bg2"/>
                </a:solidFill>
              </a:rPr>
              <a:t>是</a:t>
            </a:r>
            <a:r>
              <a:rPr lang="en-US" altLang="zh-CN" dirty="0">
                <a:solidFill>
                  <a:schemeClr val="bg2"/>
                </a:solidFill>
              </a:rPr>
              <a:t>K</a:t>
            </a:r>
            <a:r>
              <a:rPr lang="zh-CN" altLang="en-US" dirty="0" smtClean="0">
                <a:solidFill>
                  <a:schemeClr val="bg2"/>
                </a:solidFill>
              </a:rPr>
              <a:t>匿名，那么</a:t>
            </a:r>
            <a:r>
              <a:rPr lang="en-US" altLang="zh-CN" dirty="0" smtClean="0">
                <a:solidFill>
                  <a:schemeClr val="bg2"/>
                </a:solidFill>
              </a:rPr>
              <a:t>T</a:t>
            </a:r>
            <a:r>
              <a:rPr lang="en-US" altLang="zh-CN" baseline="-25000" dirty="0" smtClean="0">
                <a:solidFill>
                  <a:schemeClr val="bg2"/>
                </a:solidFill>
              </a:rPr>
              <a:t>2</a:t>
            </a:r>
            <a:r>
              <a:rPr lang="en-US" altLang="zh-CN" dirty="0" smtClean="0"/>
              <a:t> </a:t>
            </a:r>
            <a:r>
              <a:rPr lang="zh-CN" altLang="en-US" dirty="0" smtClean="0"/>
              <a:t>也是。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61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Incognito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Every full-domain generalization described by a “domain vector”</a:t>
            </a:r>
          </a:p>
          <a:p>
            <a:pPr lvl="1" eaLnBrk="1" hangingPunct="1"/>
            <a:r>
              <a:rPr lang="en-US" dirty="0" smtClean="0">
                <a:solidFill>
                  <a:schemeClr val="bg2"/>
                </a:solidFill>
              </a:rPr>
              <a:t>B0={1/21/76, 2/28/76, 4/13/86} </a:t>
            </a:r>
            <a:r>
              <a:rPr lang="en-US" dirty="0" smtClean="0">
                <a:solidFill>
                  <a:schemeClr val="bg2"/>
                </a:solidFill>
                <a:sym typeface="Symbol" pitchFamily="18" charset="2"/>
              </a:rPr>
              <a:t></a:t>
            </a:r>
            <a:r>
              <a:rPr lang="en-US" dirty="0" smtClean="0">
                <a:solidFill>
                  <a:schemeClr val="bg2"/>
                </a:solidFill>
              </a:rPr>
              <a:t> B1={76-86}</a:t>
            </a:r>
          </a:p>
          <a:p>
            <a:pPr lvl="1" eaLnBrk="1" hangingPunct="1"/>
            <a:r>
              <a:rPr lang="en-US" dirty="0" smtClean="0">
                <a:solidFill>
                  <a:schemeClr val="bg2"/>
                </a:solidFill>
              </a:rPr>
              <a:t>S0={M, F}  </a:t>
            </a:r>
            <a:r>
              <a:rPr lang="en-US" dirty="0" smtClean="0">
                <a:solidFill>
                  <a:schemeClr val="bg2"/>
                </a:solidFill>
                <a:sym typeface="Symbol" pitchFamily="18" charset="2"/>
              </a:rPr>
              <a:t></a:t>
            </a:r>
            <a:r>
              <a:rPr lang="en-US" dirty="0" smtClean="0">
                <a:solidFill>
                  <a:schemeClr val="bg2"/>
                </a:solidFill>
              </a:rPr>
              <a:t>  S1={*}</a:t>
            </a:r>
          </a:p>
          <a:p>
            <a:pPr lvl="1" eaLnBrk="1" hangingPunct="1"/>
            <a:r>
              <a:rPr lang="en-US" dirty="0" smtClean="0">
                <a:solidFill>
                  <a:schemeClr val="bg2"/>
                </a:solidFill>
              </a:rPr>
              <a:t>Z0={53715,53710,53706,53703}</a:t>
            </a:r>
            <a:r>
              <a:rPr lang="en-US" dirty="0" smtClean="0">
                <a:solidFill>
                  <a:schemeClr val="bg2"/>
                </a:solidFill>
                <a:sym typeface="Symbol" pitchFamily="18" charset="2"/>
              </a:rPr>
              <a:t></a:t>
            </a:r>
            <a:r>
              <a:rPr lang="en-US" dirty="0" smtClean="0">
                <a:solidFill>
                  <a:schemeClr val="bg2"/>
                </a:solidFill>
              </a:rPr>
              <a:t> Z1={5371*,5370*}</a:t>
            </a:r>
            <a:r>
              <a:rPr lang="en-US" dirty="0" smtClean="0">
                <a:solidFill>
                  <a:schemeClr val="bg2"/>
                </a:solidFill>
                <a:sym typeface="Symbol" pitchFamily="18" charset="2"/>
              </a:rPr>
              <a:t></a:t>
            </a:r>
            <a:r>
              <a:rPr lang="en-US" dirty="0" smtClean="0">
                <a:solidFill>
                  <a:schemeClr val="bg2"/>
                </a:solidFill>
              </a:rPr>
              <a:t> Z2={537**}</a:t>
            </a:r>
          </a:p>
        </p:txBody>
      </p:sp>
      <p:graphicFrame>
        <p:nvGraphicFramePr>
          <p:cNvPr id="6" name="Group 153"/>
          <p:cNvGraphicFramePr>
            <a:graphicFrameLocks noGrp="1"/>
          </p:cNvGraphicFramePr>
          <p:nvPr/>
        </p:nvGraphicFramePr>
        <p:xfrm>
          <a:off x="990600" y="3886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153"/>
          <p:cNvGraphicFramePr>
            <a:graphicFrameLocks noGrp="1"/>
          </p:cNvGraphicFramePr>
          <p:nvPr/>
        </p:nvGraphicFramePr>
        <p:xfrm>
          <a:off x="5257800" y="3810000"/>
          <a:ext cx="3213102" cy="22098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004" name="TextBox 7"/>
          <p:cNvSpPr txBox="1">
            <a:spLocks noChangeArrowheads="1"/>
          </p:cNvSpPr>
          <p:nvPr/>
        </p:nvSpPr>
        <p:spPr bwMode="auto">
          <a:xfrm>
            <a:off x="4267200" y="4433888"/>
            <a:ext cx="7937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/>
              <a:t>→</a:t>
            </a:r>
          </a:p>
        </p:txBody>
      </p:sp>
      <p:sp>
        <p:nvSpPr>
          <p:cNvPr id="39005" name="TextBox 10"/>
          <p:cNvSpPr txBox="1">
            <a:spLocks noChangeArrowheads="1"/>
          </p:cNvSpPr>
          <p:nvPr/>
        </p:nvSpPr>
        <p:spPr bwMode="auto">
          <a:xfrm>
            <a:off x="4191000" y="4419600"/>
            <a:ext cx="1085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 dirty="0">
                <a:solidFill>
                  <a:schemeClr val="bg2"/>
                </a:solidFill>
                <a:latin typeface="Calibri" pitchFamily="34" charset="0"/>
              </a:rPr>
              <a:t>B0, S1, Z2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62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Incognito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Every full-domain generalization described by a “domain vector”</a:t>
            </a:r>
          </a:p>
          <a:p>
            <a:pPr lvl="1" eaLnBrk="1" hangingPunct="1"/>
            <a:r>
              <a:rPr lang="en-US" dirty="0" smtClean="0">
                <a:solidFill>
                  <a:schemeClr val="bg2"/>
                </a:solidFill>
              </a:rPr>
              <a:t>B0={1/21/76, 2/28/76, 4/13/86} </a:t>
            </a:r>
            <a:r>
              <a:rPr lang="en-US" dirty="0" smtClean="0">
                <a:solidFill>
                  <a:schemeClr val="bg2"/>
                </a:solidFill>
                <a:sym typeface="Symbol" pitchFamily="18" charset="2"/>
              </a:rPr>
              <a:t></a:t>
            </a:r>
            <a:r>
              <a:rPr lang="en-US" dirty="0" smtClean="0">
                <a:solidFill>
                  <a:schemeClr val="bg2"/>
                </a:solidFill>
              </a:rPr>
              <a:t> B1={76-86}</a:t>
            </a:r>
          </a:p>
          <a:p>
            <a:pPr lvl="1" eaLnBrk="1" hangingPunct="1"/>
            <a:r>
              <a:rPr lang="en-US" dirty="0" smtClean="0">
                <a:solidFill>
                  <a:schemeClr val="bg2"/>
                </a:solidFill>
              </a:rPr>
              <a:t>S0={M, F}  </a:t>
            </a:r>
            <a:r>
              <a:rPr lang="en-US" dirty="0" smtClean="0">
                <a:solidFill>
                  <a:schemeClr val="bg2"/>
                </a:solidFill>
                <a:sym typeface="Symbol" pitchFamily="18" charset="2"/>
              </a:rPr>
              <a:t></a:t>
            </a:r>
            <a:r>
              <a:rPr lang="en-US" dirty="0" smtClean="0">
                <a:solidFill>
                  <a:schemeClr val="bg2"/>
                </a:solidFill>
              </a:rPr>
              <a:t>  S1={*}</a:t>
            </a:r>
          </a:p>
          <a:p>
            <a:pPr lvl="1" eaLnBrk="1" hangingPunct="1"/>
            <a:r>
              <a:rPr lang="en-US" dirty="0" smtClean="0">
                <a:solidFill>
                  <a:schemeClr val="bg2"/>
                </a:solidFill>
              </a:rPr>
              <a:t>Z0={53715,53710,53706,53703}</a:t>
            </a:r>
            <a:r>
              <a:rPr lang="en-US" dirty="0" smtClean="0">
                <a:solidFill>
                  <a:schemeClr val="bg2"/>
                </a:solidFill>
                <a:sym typeface="Symbol" pitchFamily="18" charset="2"/>
              </a:rPr>
              <a:t></a:t>
            </a:r>
            <a:r>
              <a:rPr lang="en-US" dirty="0" smtClean="0">
                <a:solidFill>
                  <a:schemeClr val="bg2"/>
                </a:solidFill>
              </a:rPr>
              <a:t> Z1={5371*,5370*}</a:t>
            </a:r>
            <a:r>
              <a:rPr lang="en-US" dirty="0" smtClean="0">
                <a:solidFill>
                  <a:schemeClr val="bg2"/>
                </a:solidFill>
                <a:sym typeface="Symbol" pitchFamily="18" charset="2"/>
              </a:rPr>
              <a:t></a:t>
            </a:r>
            <a:r>
              <a:rPr lang="en-US" dirty="0" smtClean="0">
                <a:solidFill>
                  <a:schemeClr val="bg2"/>
                </a:solidFill>
              </a:rPr>
              <a:t> Z2={537**}</a:t>
            </a:r>
          </a:p>
        </p:txBody>
      </p:sp>
      <p:graphicFrame>
        <p:nvGraphicFramePr>
          <p:cNvPr id="6" name="Group 153"/>
          <p:cNvGraphicFramePr>
            <a:graphicFrameLocks noGrp="1"/>
          </p:cNvGraphicFramePr>
          <p:nvPr/>
        </p:nvGraphicFramePr>
        <p:xfrm>
          <a:off x="990600" y="3886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153"/>
          <p:cNvGraphicFramePr>
            <a:graphicFrameLocks noGrp="1"/>
          </p:cNvGraphicFramePr>
          <p:nvPr/>
        </p:nvGraphicFramePr>
        <p:xfrm>
          <a:off x="5257800" y="3810000"/>
          <a:ext cx="3213102" cy="22098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028" name="TextBox 7"/>
          <p:cNvSpPr txBox="1">
            <a:spLocks noChangeArrowheads="1"/>
          </p:cNvSpPr>
          <p:nvPr/>
        </p:nvSpPr>
        <p:spPr bwMode="auto">
          <a:xfrm>
            <a:off x="4267200" y="4433888"/>
            <a:ext cx="7937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/>
              <a:t>→</a:t>
            </a:r>
          </a:p>
        </p:txBody>
      </p:sp>
      <p:graphicFrame>
        <p:nvGraphicFramePr>
          <p:cNvPr id="2" name="Group 153"/>
          <p:cNvGraphicFramePr>
            <a:graphicFrameLocks noGrp="1"/>
          </p:cNvGraphicFramePr>
          <p:nvPr/>
        </p:nvGraphicFramePr>
        <p:xfrm>
          <a:off x="5257800" y="3810000"/>
          <a:ext cx="3213102" cy="22098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071" name="TextBox 10"/>
          <p:cNvSpPr txBox="1">
            <a:spLocks noChangeArrowheads="1"/>
          </p:cNvSpPr>
          <p:nvPr/>
        </p:nvSpPr>
        <p:spPr bwMode="auto">
          <a:xfrm>
            <a:off x="4252913" y="4191000"/>
            <a:ext cx="993775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45720" rIns="45720">
            <a:spAutoFit/>
          </a:bodyPr>
          <a:lstStyle/>
          <a:p>
            <a:r>
              <a:rPr lang="en-US" b="0" dirty="0">
                <a:solidFill>
                  <a:schemeClr val="bg2"/>
                </a:solidFill>
                <a:latin typeface="Calibri" pitchFamily="34" charset="0"/>
              </a:rPr>
              <a:t>B1, S0, Z2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63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Incognito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Lattice of domain vectors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4600" y="2971800"/>
            <a:ext cx="4270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latin typeface="+mn-lt"/>
              </a:rPr>
              <a:t>B0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4600" y="2286000"/>
            <a:ext cx="4270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latin typeface="+mn-lt"/>
              </a:rPr>
              <a:t>B1</a:t>
            </a:r>
          </a:p>
        </p:txBody>
      </p:sp>
      <p:cxnSp>
        <p:nvCxnSpPr>
          <p:cNvPr id="40970" name="Straight Arrow Connector 8"/>
          <p:cNvCxnSpPr>
            <a:cxnSpLocks noChangeShapeType="1"/>
            <a:stCxn id="6" idx="0"/>
            <a:endCxn id="7" idx="2"/>
          </p:cNvCxnSpPr>
          <p:nvPr/>
        </p:nvCxnSpPr>
        <p:spPr bwMode="auto">
          <a:xfrm rot="5400000" flipH="1" flipV="1">
            <a:off x="2569369" y="2813844"/>
            <a:ext cx="31750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752600" y="2286000"/>
            <a:ext cx="407988" cy="1055688"/>
            <a:chOff x="1676400" y="2286000"/>
            <a:chExt cx="407484" cy="1055132"/>
          </a:xfrm>
        </p:grpSpPr>
        <p:sp>
          <p:nvSpPr>
            <p:cNvPr id="13" name="TextBox 12"/>
            <p:cNvSpPr txBox="1"/>
            <p:nvPr/>
          </p:nvSpPr>
          <p:spPr>
            <a:xfrm>
              <a:off x="1676400" y="2971439"/>
              <a:ext cx="407484" cy="3696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S0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76400" y="2286000"/>
              <a:ext cx="407484" cy="3696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S1</a:t>
              </a:r>
            </a:p>
          </p:txBody>
        </p:sp>
        <p:cxnSp>
          <p:nvCxnSpPr>
            <p:cNvPr id="41027" name="Straight Arrow Connector 14"/>
            <p:cNvCxnSpPr>
              <a:cxnSpLocks noChangeShapeType="1"/>
              <a:stCxn id="13" idx="0"/>
              <a:endCxn id="14" idx="2"/>
            </p:cNvCxnSpPr>
            <p:nvPr/>
          </p:nvCxnSpPr>
          <p:spPr bwMode="auto">
            <a:xfrm rot="5400000" flipH="1" flipV="1">
              <a:off x="1721908" y="2813566"/>
              <a:ext cx="316468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990600" y="2286000"/>
            <a:ext cx="409575" cy="1741488"/>
            <a:chOff x="2971800" y="2286000"/>
            <a:chExt cx="409086" cy="1740932"/>
          </a:xfrm>
        </p:grpSpPr>
        <p:sp>
          <p:nvSpPr>
            <p:cNvPr id="17" name="TextBox 16"/>
            <p:cNvSpPr txBox="1"/>
            <p:nvPr/>
          </p:nvSpPr>
          <p:spPr>
            <a:xfrm>
              <a:off x="2971800" y="2971581"/>
              <a:ext cx="409086" cy="3697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Z1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971800" y="2286000"/>
              <a:ext cx="409086" cy="3697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Z2</a:t>
              </a:r>
            </a:p>
          </p:txBody>
        </p:sp>
        <p:cxnSp>
          <p:nvCxnSpPr>
            <p:cNvPr id="41022" name="Straight Arrow Connector 18"/>
            <p:cNvCxnSpPr>
              <a:cxnSpLocks noChangeShapeType="1"/>
              <a:stCxn id="17" idx="0"/>
              <a:endCxn id="18" idx="2"/>
            </p:cNvCxnSpPr>
            <p:nvPr/>
          </p:nvCxnSpPr>
          <p:spPr bwMode="auto">
            <a:xfrm rot="5400000" flipH="1" flipV="1">
              <a:off x="3018109" y="2813566"/>
              <a:ext cx="316468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20" name="TextBox 19"/>
            <p:cNvSpPr txBox="1"/>
            <p:nvPr/>
          </p:nvSpPr>
          <p:spPr>
            <a:xfrm>
              <a:off x="2971800" y="3657162"/>
              <a:ext cx="409086" cy="3697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Z0</a:t>
              </a:r>
            </a:p>
          </p:txBody>
        </p:sp>
        <p:cxnSp>
          <p:nvCxnSpPr>
            <p:cNvPr id="41024" name="Straight Arrow Connector 20"/>
            <p:cNvCxnSpPr>
              <a:cxnSpLocks noChangeShapeType="1"/>
              <a:stCxn id="20" idx="0"/>
            </p:cNvCxnSpPr>
            <p:nvPr/>
          </p:nvCxnSpPr>
          <p:spPr bwMode="auto">
            <a:xfrm rot="16200000" flipV="1">
              <a:off x="3018503" y="3499760"/>
              <a:ext cx="315673" cy="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</p:grpSp>
      <p:grpSp>
        <p:nvGrpSpPr>
          <p:cNvPr id="4" name="Group 47"/>
          <p:cNvGrpSpPr>
            <a:grpSpLocks/>
          </p:cNvGrpSpPr>
          <p:nvPr/>
        </p:nvGrpSpPr>
        <p:grpSpPr bwMode="auto">
          <a:xfrm>
            <a:off x="1295400" y="3581400"/>
            <a:ext cx="2822575" cy="2427288"/>
            <a:chOff x="1676400" y="3657600"/>
            <a:chExt cx="2823212" cy="2426732"/>
          </a:xfrm>
        </p:grpSpPr>
        <p:sp>
          <p:nvSpPr>
            <p:cNvPr id="24" name="TextBox 23"/>
            <p:cNvSpPr txBox="1"/>
            <p:nvPr/>
          </p:nvSpPr>
          <p:spPr>
            <a:xfrm>
              <a:off x="2743441" y="5714529"/>
              <a:ext cx="689130" cy="3698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S0,Z0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676400" y="5105068"/>
              <a:ext cx="689130" cy="3698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S1,Z0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676400" y="4267060"/>
              <a:ext cx="689130" cy="3698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S1,Z1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810482" y="5105068"/>
              <a:ext cx="689130" cy="3698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S0,Z1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810482" y="4267060"/>
              <a:ext cx="689130" cy="3698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S0,Z2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743441" y="3657600"/>
              <a:ext cx="689130" cy="3698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S1,Z2</a:t>
              </a:r>
            </a:p>
          </p:txBody>
        </p:sp>
        <p:cxnSp>
          <p:nvCxnSpPr>
            <p:cNvPr id="41013" name="Straight Arrow Connector 31"/>
            <p:cNvCxnSpPr>
              <a:cxnSpLocks noChangeShapeType="1"/>
              <a:stCxn id="24" idx="1"/>
              <a:endCxn id="25" idx="2"/>
            </p:cNvCxnSpPr>
            <p:nvPr/>
          </p:nvCxnSpPr>
          <p:spPr bwMode="auto">
            <a:xfrm rot="10800000">
              <a:off x="2021206" y="5474732"/>
              <a:ext cx="721994" cy="42493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1014" name="Straight Arrow Connector 33"/>
            <p:cNvCxnSpPr>
              <a:cxnSpLocks noChangeShapeType="1"/>
              <a:stCxn id="24" idx="3"/>
              <a:endCxn id="27" idx="2"/>
            </p:cNvCxnSpPr>
            <p:nvPr/>
          </p:nvCxnSpPr>
          <p:spPr bwMode="auto">
            <a:xfrm flipV="1">
              <a:off x="3432812" y="5474732"/>
              <a:ext cx="721994" cy="42493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1015" name="Straight Arrow Connector 35"/>
            <p:cNvCxnSpPr>
              <a:cxnSpLocks noChangeShapeType="1"/>
              <a:stCxn id="25" idx="0"/>
              <a:endCxn id="26" idx="2"/>
            </p:cNvCxnSpPr>
            <p:nvPr/>
          </p:nvCxnSpPr>
          <p:spPr bwMode="auto">
            <a:xfrm rot="5400000" flipH="1" flipV="1">
              <a:off x="1786772" y="4870966"/>
              <a:ext cx="468868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1016" name="Straight Arrow Connector 37"/>
            <p:cNvCxnSpPr>
              <a:cxnSpLocks noChangeShapeType="1"/>
              <a:stCxn id="27" idx="0"/>
              <a:endCxn id="28" idx="2"/>
            </p:cNvCxnSpPr>
            <p:nvPr/>
          </p:nvCxnSpPr>
          <p:spPr bwMode="auto">
            <a:xfrm rot="5400000" flipH="1" flipV="1">
              <a:off x="3920372" y="4870966"/>
              <a:ext cx="468868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1017" name="Straight Arrow Connector 42"/>
            <p:cNvCxnSpPr>
              <a:cxnSpLocks noChangeShapeType="1"/>
              <a:stCxn id="26" idx="0"/>
              <a:endCxn id="29" idx="1"/>
            </p:cNvCxnSpPr>
            <p:nvPr/>
          </p:nvCxnSpPr>
          <p:spPr bwMode="auto">
            <a:xfrm rot="5400000" flipH="1" flipV="1">
              <a:off x="2169736" y="3693736"/>
              <a:ext cx="424934" cy="72199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1018" name="Straight Arrow Connector 44"/>
            <p:cNvCxnSpPr>
              <a:cxnSpLocks noChangeShapeType="1"/>
              <a:stCxn id="28" idx="0"/>
              <a:endCxn id="29" idx="3"/>
            </p:cNvCxnSpPr>
            <p:nvPr/>
          </p:nvCxnSpPr>
          <p:spPr bwMode="auto">
            <a:xfrm rot="16200000" flipV="1">
              <a:off x="3581342" y="3693736"/>
              <a:ext cx="424934" cy="72199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1019" name="Straight Arrow Connector 46"/>
            <p:cNvCxnSpPr>
              <a:cxnSpLocks noChangeShapeType="1"/>
              <a:stCxn id="27" idx="1"/>
              <a:endCxn id="26" idx="3"/>
            </p:cNvCxnSpPr>
            <p:nvPr/>
          </p:nvCxnSpPr>
          <p:spPr bwMode="auto">
            <a:xfrm rot="10800000">
              <a:off x="2366012" y="4451866"/>
              <a:ext cx="1443988" cy="8382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</p:grpSp>
      <p:grpSp>
        <p:nvGrpSpPr>
          <p:cNvPr id="5" name="Group 108"/>
          <p:cNvGrpSpPr>
            <a:grpSpLocks/>
          </p:cNvGrpSpPr>
          <p:nvPr/>
        </p:nvGrpSpPr>
        <p:grpSpPr bwMode="auto">
          <a:xfrm>
            <a:off x="3886200" y="1981200"/>
            <a:ext cx="5027613" cy="3494088"/>
            <a:chOff x="3886200" y="1981200"/>
            <a:chExt cx="5027973" cy="3493532"/>
          </a:xfrm>
        </p:grpSpPr>
        <p:sp>
          <p:nvSpPr>
            <p:cNvPr id="49" name="TextBox 48"/>
            <p:cNvSpPr txBox="1"/>
            <p:nvPr/>
          </p:nvSpPr>
          <p:spPr>
            <a:xfrm>
              <a:off x="5867542" y="5104903"/>
              <a:ext cx="989084" cy="3698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B0,S0,Z0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867542" y="4343024"/>
              <a:ext cx="989084" cy="3698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B0,S1,Z0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239240" y="4343024"/>
              <a:ext cx="989084" cy="3698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B0,S0,Z1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419638" y="4343024"/>
              <a:ext cx="989084" cy="3698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B1,S0,Z0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867542" y="2743079"/>
              <a:ext cx="989084" cy="3698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B1,S0,Z2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7239240" y="2743079"/>
              <a:ext cx="989084" cy="3698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B0,S1,Z2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419638" y="2743079"/>
              <a:ext cx="989084" cy="3698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B1,S1,Z1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867542" y="1981200"/>
              <a:ext cx="989084" cy="3698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B1,S1,Z2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86200" y="3581145"/>
              <a:ext cx="989084" cy="3698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B1,S1,Z0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257898" y="3581145"/>
              <a:ext cx="989084" cy="3698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B1,S0,Z1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553391" y="3581145"/>
              <a:ext cx="989084" cy="3698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B0,S1,Z1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7925089" y="3581145"/>
              <a:ext cx="989084" cy="3698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B0,S0,Z2</a:t>
              </a:r>
            </a:p>
          </p:txBody>
        </p:sp>
        <p:cxnSp>
          <p:nvCxnSpPr>
            <p:cNvPr id="40987" name="Straight Arrow Connector 61"/>
            <p:cNvCxnSpPr>
              <a:cxnSpLocks noChangeShapeType="1"/>
              <a:stCxn id="49" idx="1"/>
              <a:endCxn id="52" idx="2"/>
            </p:cNvCxnSpPr>
            <p:nvPr/>
          </p:nvCxnSpPr>
          <p:spPr bwMode="auto">
            <a:xfrm rot="10800000">
              <a:off x="4914288" y="4712732"/>
              <a:ext cx="953113" cy="57733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0988" name="Straight Arrow Connector 63"/>
            <p:cNvCxnSpPr>
              <a:cxnSpLocks noChangeShapeType="1"/>
              <a:stCxn id="49" idx="0"/>
              <a:endCxn id="50" idx="2"/>
            </p:cNvCxnSpPr>
            <p:nvPr/>
          </p:nvCxnSpPr>
          <p:spPr bwMode="auto">
            <a:xfrm rot="5400000" flipH="1" flipV="1">
              <a:off x="6165753" y="4909066"/>
              <a:ext cx="392668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0989" name="Straight Arrow Connector 65"/>
            <p:cNvCxnSpPr>
              <a:cxnSpLocks noChangeShapeType="1"/>
              <a:stCxn id="49" idx="3"/>
              <a:endCxn id="51" idx="2"/>
            </p:cNvCxnSpPr>
            <p:nvPr/>
          </p:nvCxnSpPr>
          <p:spPr bwMode="auto">
            <a:xfrm flipV="1">
              <a:off x="6856773" y="4712732"/>
              <a:ext cx="876914" cy="57733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0990" name="Straight Arrow Connector 67"/>
            <p:cNvCxnSpPr>
              <a:cxnSpLocks noChangeShapeType="1"/>
              <a:stCxn id="52" idx="0"/>
              <a:endCxn id="57" idx="2"/>
            </p:cNvCxnSpPr>
            <p:nvPr/>
          </p:nvCxnSpPr>
          <p:spPr bwMode="auto">
            <a:xfrm rot="16200000" flipV="1">
              <a:off x="4451253" y="3880366"/>
              <a:ext cx="392668" cy="5334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0991" name="Straight Arrow Connector 73"/>
            <p:cNvCxnSpPr>
              <a:cxnSpLocks noChangeShapeType="1"/>
              <a:stCxn id="52" idx="0"/>
              <a:endCxn id="58" idx="2"/>
            </p:cNvCxnSpPr>
            <p:nvPr/>
          </p:nvCxnSpPr>
          <p:spPr bwMode="auto">
            <a:xfrm rot="5400000" flipH="1" flipV="1">
              <a:off x="5137053" y="3727966"/>
              <a:ext cx="392668" cy="8382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0992" name="Straight Arrow Connector 75"/>
            <p:cNvCxnSpPr>
              <a:cxnSpLocks noChangeShapeType="1"/>
              <a:stCxn id="50" idx="0"/>
              <a:endCxn id="57" idx="2"/>
            </p:cNvCxnSpPr>
            <p:nvPr/>
          </p:nvCxnSpPr>
          <p:spPr bwMode="auto">
            <a:xfrm rot="16200000" flipV="1">
              <a:off x="5175153" y="3156466"/>
              <a:ext cx="392668" cy="19812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0993" name="Straight Arrow Connector 77"/>
            <p:cNvCxnSpPr>
              <a:cxnSpLocks noChangeShapeType="1"/>
              <a:stCxn id="50" idx="0"/>
              <a:endCxn id="59" idx="2"/>
            </p:cNvCxnSpPr>
            <p:nvPr/>
          </p:nvCxnSpPr>
          <p:spPr bwMode="auto">
            <a:xfrm rot="5400000" flipH="1" flipV="1">
              <a:off x="6508653" y="3804166"/>
              <a:ext cx="392668" cy="6858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0994" name="Straight Arrow Connector 81"/>
            <p:cNvCxnSpPr>
              <a:cxnSpLocks noChangeShapeType="1"/>
              <a:stCxn id="51" idx="0"/>
              <a:endCxn id="60" idx="2"/>
            </p:cNvCxnSpPr>
            <p:nvPr/>
          </p:nvCxnSpPr>
          <p:spPr bwMode="auto">
            <a:xfrm rot="5400000" flipH="1" flipV="1">
              <a:off x="7880253" y="3804166"/>
              <a:ext cx="392668" cy="6858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0995" name="Straight Arrow Connector 83"/>
            <p:cNvCxnSpPr>
              <a:cxnSpLocks noChangeShapeType="1"/>
              <a:stCxn id="51" idx="0"/>
              <a:endCxn id="59" idx="2"/>
            </p:cNvCxnSpPr>
            <p:nvPr/>
          </p:nvCxnSpPr>
          <p:spPr bwMode="auto">
            <a:xfrm rot="16200000" flipV="1">
              <a:off x="7194453" y="3804166"/>
              <a:ext cx="392668" cy="6858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0996" name="Straight Arrow Connector 85"/>
            <p:cNvCxnSpPr>
              <a:cxnSpLocks noChangeShapeType="1"/>
              <a:stCxn id="51" idx="0"/>
              <a:endCxn id="58" idx="2"/>
            </p:cNvCxnSpPr>
            <p:nvPr/>
          </p:nvCxnSpPr>
          <p:spPr bwMode="auto">
            <a:xfrm rot="16200000" flipV="1">
              <a:off x="6546753" y="3156466"/>
              <a:ext cx="392668" cy="19812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0997" name="Straight Arrow Connector 87"/>
            <p:cNvCxnSpPr>
              <a:cxnSpLocks noChangeShapeType="1"/>
              <a:stCxn id="57" idx="0"/>
              <a:endCxn id="55" idx="2"/>
            </p:cNvCxnSpPr>
            <p:nvPr/>
          </p:nvCxnSpPr>
          <p:spPr bwMode="auto">
            <a:xfrm rot="5400000" flipH="1" flipV="1">
              <a:off x="4413153" y="3080266"/>
              <a:ext cx="468868" cy="5334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0998" name="Straight Arrow Connector 89"/>
            <p:cNvCxnSpPr>
              <a:cxnSpLocks noChangeShapeType="1"/>
              <a:stCxn id="58" idx="0"/>
              <a:endCxn id="55" idx="2"/>
            </p:cNvCxnSpPr>
            <p:nvPr/>
          </p:nvCxnSpPr>
          <p:spPr bwMode="auto">
            <a:xfrm rot="16200000" flipV="1">
              <a:off x="5098953" y="2927866"/>
              <a:ext cx="468868" cy="8382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0999" name="Straight Arrow Connector 91"/>
            <p:cNvCxnSpPr>
              <a:cxnSpLocks noChangeShapeType="1"/>
              <a:stCxn id="58" idx="0"/>
              <a:endCxn id="53" idx="2"/>
            </p:cNvCxnSpPr>
            <p:nvPr/>
          </p:nvCxnSpPr>
          <p:spPr bwMode="auto">
            <a:xfrm rot="5400000" flipH="1" flipV="1">
              <a:off x="5822853" y="3042166"/>
              <a:ext cx="468868" cy="6096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1000" name="Straight Arrow Connector 93"/>
            <p:cNvCxnSpPr>
              <a:cxnSpLocks noChangeShapeType="1"/>
              <a:stCxn id="59" idx="0"/>
              <a:endCxn id="54" idx="2"/>
            </p:cNvCxnSpPr>
            <p:nvPr/>
          </p:nvCxnSpPr>
          <p:spPr bwMode="auto">
            <a:xfrm rot="5400000" flipH="1" flipV="1">
              <a:off x="7156353" y="3004066"/>
              <a:ext cx="468868" cy="6858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1001" name="Straight Arrow Connector 95"/>
            <p:cNvCxnSpPr>
              <a:cxnSpLocks noChangeShapeType="1"/>
              <a:stCxn id="59" idx="0"/>
              <a:endCxn id="55" idx="2"/>
            </p:cNvCxnSpPr>
            <p:nvPr/>
          </p:nvCxnSpPr>
          <p:spPr bwMode="auto">
            <a:xfrm rot="16200000" flipV="1">
              <a:off x="5746653" y="2280166"/>
              <a:ext cx="468868" cy="21336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1002" name="Straight Arrow Connector 97"/>
            <p:cNvCxnSpPr>
              <a:cxnSpLocks noChangeShapeType="1"/>
              <a:stCxn id="60" idx="0"/>
              <a:endCxn id="54" idx="2"/>
            </p:cNvCxnSpPr>
            <p:nvPr/>
          </p:nvCxnSpPr>
          <p:spPr bwMode="auto">
            <a:xfrm rot="16200000" flipV="1">
              <a:off x="7842153" y="3004066"/>
              <a:ext cx="468868" cy="6858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1003" name="Straight Arrow Connector 101"/>
            <p:cNvCxnSpPr>
              <a:cxnSpLocks noChangeShapeType="1"/>
            </p:cNvCxnSpPr>
            <p:nvPr/>
          </p:nvCxnSpPr>
          <p:spPr bwMode="auto">
            <a:xfrm rot="10800000">
              <a:off x="6362088" y="3112532"/>
              <a:ext cx="1867513" cy="46886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1004" name="Straight Arrow Connector 103"/>
            <p:cNvCxnSpPr>
              <a:cxnSpLocks noChangeShapeType="1"/>
              <a:stCxn id="55" idx="0"/>
              <a:endCxn id="56" idx="2"/>
            </p:cNvCxnSpPr>
            <p:nvPr/>
          </p:nvCxnSpPr>
          <p:spPr bwMode="auto">
            <a:xfrm rot="5400000" flipH="1" flipV="1">
              <a:off x="5441853" y="1822966"/>
              <a:ext cx="392668" cy="14478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1005" name="Straight Arrow Connector 105"/>
            <p:cNvCxnSpPr>
              <a:cxnSpLocks noChangeShapeType="1"/>
              <a:stCxn id="53" idx="0"/>
              <a:endCxn id="56" idx="2"/>
            </p:cNvCxnSpPr>
            <p:nvPr/>
          </p:nvCxnSpPr>
          <p:spPr bwMode="auto">
            <a:xfrm rot="5400000" flipH="1" flipV="1">
              <a:off x="6165753" y="2546866"/>
              <a:ext cx="392668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1006" name="Straight Arrow Connector 107"/>
            <p:cNvCxnSpPr>
              <a:cxnSpLocks noChangeShapeType="1"/>
              <a:stCxn id="54" idx="0"/>
              <a:endCxn id="56" idx="2"/>
            </p:cNvCxnSpPr>
            <p:nvPr/>
          </p:nvCxnSpPr>
          <p:spPr bwMode="auto">
            <a:xfrm rot="16200000" flipV="1">
              <a:off x="6851553" y="1861066"/>
              <a:ext cx="392668" cy="13716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</p:grp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64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57200"/>
            <a:ext cx="5486400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Mondrian [LDR06]</a:t>
            </a:r>
            <a:r>
              <a:rPr lang="zh-CN" altLang="en-US" dirty="0" smtClean="0"/>
              <a:t>蒙德里安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Computes one “good” </a:t>
            </a:r>
            <a:r>
              <a:rPr lang="en-US" dirty="0" smtClean="0">
                <a:solidFill>
                  <a:srgbClr val="00B0F0"/>
                </a:solidFill>
              </a:rPr>
              <a:t>multi-dimensional generalization</a:t>
            </a:r>
          </a:p>
          <a:p>
            <a:pPr lvl="1" eaLnBrk="1" hangingPunct="1"/>
            <a:r>
              <a:rPr lang="en-US" dirty="0" smtClean="0"/>
              <a:t>Uses local recoding to explore a larger search space</a:t>
            </a:r>
          </a:p>
          <a:p>
            <a:pPr lvl="1" eaLnBrk="1" hangingPunct="1"/>
            <a:r>
              <a:rPr lang="en-US" dirty="0" smtClean="0"/>
              <a:t>Treats all attributes as ordered, chooses partition boundaries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Efficient</a:t>
            </a:r>
            <a:r>
              <a:rPr lang="en-US" dirty="0" smtClean="0"/>
              <a:t>: greedy </a:t>
            </a:r>
            <a:r>
              <a:rPr lang="en-US" dirty="0" smtClean="0">
                <a:solidFill>
                  <a:schemeClr val="bg2"/>
                </a:solidFill>
              </a:rPr>
              <a:t>O(n log n)</a:t>
            </a:r>
            <a:r>
              <a:rPr lang="en-US" dirty="0" smtClean="0"/>
              <a:t> heuristic for NP-hard problem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Quality guarantee</a:t>
            </a:r>
            <a:r>
              <a:rPr lang="en-US" dirty="0" smtClean="0"/>
              <a:t>: solution is a constant-factor approximation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65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8"/>
          <p:cNvGrpSpPr>
            <a:grpSpLocks/>
          </p:cNvGrpSpPr>
          <p:nvPr/>
        </p:nvGrpSpPr>
        <p:grpSpPr bwMode="auto">
          <a:xfrm>
            <a:off x="4876800" y="3810000"/>
            <a:ext cx="3657600" cy="1981200"/>
            <a:chOff x="3072" y="2400"/>
            <a:chExt cx="2304" cy="1248"/>
          </a:xfrm>
        </p:grpSpPr>
        <p:grpSp>
          <p:nvGrpSpPr>
            <p:cNvPr id="4" name="Group 157"/>
            <p:cNvGrpSpPr>
              <a:grpSpLocks/>
            </p:cNvGrpSpPr>
            <p:nvPr/>
          </p:nvGrpSpPr>
          <p:grpSpPr bwMode="auto">
            <a:xfrm>
              <a:off x="3312" y="2400"/>
              <a:ext cx="1776" cy="1248"/>
              <a:chOff x="3312" y="2400"/>
              <a:chExt cx="1776" cy="1248"/>
            </a:xfrm>
          </p:grpSpPr>
          <p:sp>
            <p:nvSpPr>
              <p:cNvPr id="45166" name="Rectangle 107"/>
              <p:cNvSpPr>
                <a:spLocks noChangeArrowheads="1"/>
              </p:cNvSpPr>
              <p:nvPr/>
            </p:nvSpPr>
            <p:spPr bwMode="auto">
              <a:xfrm>
                <a:off x="3312" y="2400"/>
                <a:ext cx="1776" cy="624"/>
              </a:xfrm>
              <a:prstGeom prst="rect">
                <a:avLst/>
              </a:prstGeom>
              <a:solidFill>
                <a:srgbClr val="92D05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167" name="Rectangle 106"/>
              <p:cNvSpPr>
                <a:spLocks noChangeArrowheads="1"/>
              </p:cNvSpPr>
              <p:nvPr/>
            </p:nvSpPr>
            <p:spPr bwMode="auto">
              <a:xfrm>
                <a:off x="3312" y="3024"/>
                <a:ext cx="1776" cy="624"/>
              </a:xfrm>
              <a:prstGeom prst="rect">
                <a:avLst/>
              </a:prstGeom>
              <a:solidFill>
                <a:srgbClr val="FFC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cxnSp>
          <p:nvCxnSpPr>
            <p:cNvPr id="45165" name="Straight Connector 23"/>
            <p:cNvCxnSpPr>
              <a:cxnSpLocks noChangeShapeType="1"/>
            </p:cNvCxnSpPr>
            <p:nvPr/>
          </p:nvCxnSpPr>
          <p:spPr bwMode="auto">
            <a:xfrm>
              <a:off x="3072" y="3024"/>
              <a:ext cx="2304" cy="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4506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1828800"/>
          </a:xfrm>
        </p:spPr>
        <p:txBody>
          <a:bodyPr/>
          <a:lstStyle/>
          <a:p>
            <a:pPr eaLnBrk="1" hangingPunct="1"/>
            <a:r>
              <a:rPr lang="en-US" dirty="0" smtClean="0"/>
              <a:t>Uses ideas from spatial </a:t>
            </a:r>
            <a:r>
              <a:rPr lang="en-US" dirty="0" err="1" smtClean="0"/>
              <a:t>kd</a:t>
            </a:r>
            <a:r>
              <a:rPr lang="en-US" dirty="0" smtClean="0"/>
              <a:t>-tree construction</a:t>
            </a:r>
          </a:p>
          <a:p>
            <a:pPr lvl="1" eaLnBrk="1" hangingPunct="1"/>
            <a:r>
              <a:rPr lang="en-US" dirty="0" smtClean="0"/>
              <a:t>QI </a:t>
            </a:r>
            <a:r>
              <a:rPr lang="en-US" dirty="0" err="1" smtClean="0"/>
              <a:t>tuples</a:t>
            </a:r>
            <a:r>
              <a:rPr lang="en-US" dirty="0" smtClean="0"/>
              <a:t> = points in a multi-dimensional space</a:t>
            </a:r>
          </a:p>
          <a:p>
            <a:pPr lvl="1" eaLnBrk="1" hangingPunct="1"/>
            <a:r>
              <a:rPr lang="en-US" dirty="0" smtClean="0"/>
              <a:t>Hyper-rectangles with ≥ </a:t>
            </a:r>
            <a:r>
              <a:rPr lang="en-US" dirty="0" smtClean="0">
                <a:solidFill>
                  <a:schemeClr val="bg2"/>
                </a:solidFill>
              </a:rPr>
              <a:t>k</a:t>
            </a:r>
            <a:r>
              <a:rPr lang="en-US" dirty="0" smtClean="0"/>
              <a:t> points = k-anonymous groups</a:t>
            </a:r>
          </a:p>
          <a:p>
            <a:pPr lvl="1" eaLnBrk="1" hangingPunct="1"/>
            <a:r>
              <a:rPr lang="en-US" dirty="0" smtClean="0"/>
              <a:t>Choose axis-parallel line to partition point-</a:t>
            </a:r>
            <a:r>
              <a:rPr lang="en-US" dirty="0" err="1" smtClean="0"/>
              <a:t>multiset</a:t>
            </a:r>
            <a:r>
              <a:rPr lang="en-US" dirty="0" smtClean="0"/>
              <a:t> at median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506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Mondrian</a:t>
            </a:r>
            <a:endParaRPr lang="en-US" dirty="0" smtClean="0">
              <a:latin typeface="Arial Narrow" pitchFamily="34" charset="0"/>
            </a:endParaRPr>
          </a:p>
        </p:txBody>
      </p:sp>
      <p:graphicFrame>
        <p:nvGraphicFramePr>
          <p:cNvPr id="6" name="Group 153"/>
          <p:cNvGraphicFramePr>
            <a:graphicFrameLocks noGrp="1"/>
          </p:cNvGraphicFramePr>
          <p:nvPr/>
        </p:nvGraphicFramePr>
        <p:xfrm>
          <a:off x="990600" y="3886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45107" name="Straight Arrow Connector 7"/>
          <p:cNvCxnSpPr>
            <a:cxnSpLocks noChangeShapeType="1"/>
          </p:cNvCxnSpPr>
          <p:nvPr/>
        </p:nvCxnSpPr>
        <p:spPr bwMode="auto">
          <a:xfrm rot="5400000" flipH="1" flipV="1">
            <a:off x="4114801" y="4800600"/>
            <a:ext cx="2286000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45108" name="Straight Arrow Connector 11"/>
          <p:cNvCxnSpPr>
            <a:cxnSpLocks noChangeShapeType="1"/>
          </p:cNvCxnSpPr>
          <p:nvPr/>
        </p:nvCxnSpPr>
        <p:spPr bwMode="auto">
          <a:xfrm>
            <a:off x="5257800" y="5943600"/>
            <a:ext cx="289560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3" name="TextBox 12"/>
          <p:cNvSpPr txBox="1"/>
          <p:nvPr/>
        </p:nvSpPr>
        <p:spPr>
          <a:xfrm>
            <a:off x="7543800" y="6019800"/>
            <a:ext cx="6048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latin typeface="+mn-lt"/>
              </a:rPr>
              <a:t>DOB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48200" y="3733800"/>
            <a:ext cx="50165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latin typeface="+mn-lt"/>
              </a:rPr>
              <a:t>Sex</a:t>
            </a:r>
          </a:p>
        </p:txBody>
      </p:sp>
      <p:sp>
        <p:nvSpPr>
          <p:cNvPr id="45111" name="Oval 15"/>
          <p:cNvSpPr>
            <a:spLocks noChangeArrowheads="1"/>
          </p:cNvSpPr>
          <p:nvPr/>
        </p:nvSpPr>
        <p:spPr bwMode="auto">
          <a:xfrm>
            <a:off x="5943600" y="4495800"/>
            <a:ext cx="76200" cy="762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45112" name="Straight Connector 19"/>
          <p:cNvCxnSpPr>
            <a:cxnSpLocks noChangeShapeType="1"/>
          </p:cNvCxnSpPr>
          <p:nvPr/>
        </p:nvCxnSpPr>
        <p:spPr bwMode="auto">
          <a:xfrm rot="5400000" flipH="1" flipV="1">
            <a:off x="5943601" y="5943600"/>
            <a:ext cx="1524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5113" name="Straight Connector 20"/>
          <p:cNvCxnSpPr>
            <a:cxnSpLocks noChangeShapeType="1"/>
          </p:cNvCxnSpPr>
          <p:nvPr/>
        </p:nvCxnSpPr>
        <p:spPr bwMode="auto">
          <a:xfrm rot="5400000" flipH="1" flipV="1">
            <a:off x="6630194" y="5942806"/>
            <a:ext cx="152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5114" name="Straight Connector 21"/>
          <p:cNvCxnSpPr>
            <a:cxnSpLocks noChangeShapeType="1"/>
          </p:cNvCxnSpPr>
          <p:nvPr/>
        </p:nvCxnSpPr>
        <p:spPr bwMode="auto">
          <a:xfrm rot="5400000" flipH="1" flipV="1">
            <a:off x="7315994" y="5942806"/>
            <a:ext cx="152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5115" name="Straight Connector 24"/>
          <p:cNvCxnSpPr>
            <a:cxnSpLocks noChangeShapeType="1"/>
          </p:cNvCxnSpPr>
          <p:nvPr/>
        </p:nvCxnSpPr>
        <p:spPr bwMode="auto">
          <a:xfrm>
            <a:off x="5181600" y="4495800"/>
            <a:ext cx="152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5116" name="Straight Connector 25"/>
          <p:cNvCxnSpPr>
            <a:cxnSpLocks noChangeShapeType="1"/>
          </p:cNvCxnSpPr>
          <p:nvPr/>
        </p:nvCxnSpPr>
        <p:spPr bwMode="auto">
          <a:xfrm>
            <a:off x="5181600" y="5181600"/>
            <a:ext cx="152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5117" name="Oval 26"/>
          <p:cNvSpPr>
            <a:spLocks noChangeArrowheads="1"/>
          </p:cNvSpPr>
          <p:nvPr/>
        </p:nvSpPr>
        <p:spPr bwMode="auto">
          <a:xfrm>
            <a:off x="6019800" y="4495800"/>
            <a:ext cx="76200" cy="762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18" name="Oval 27"/>
          <p:cNvSpPr>
            <a:spLocks noChangeArrowheads="1"/>
          </p:cNvSpPr>
          <p:nvPr/>
        </p:nvSpPr>
        <p:spPr bwMode="auto">
          <a:xfrm>
            <a:off x="6705600" y="4495800"/>
            <a:ext cx="76200" cy="762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19" name="Oval 28"/>
          <p:cNvSpPr>
            <a:spLocks noChangeArrowheads="1"/>
          </p:cNvSpPr>
          <p:nvPr/>
        </p:nvSpPr>
        <p:spPr bwMode="auto">
          <a:xfrm>
            <a:off x="7315200" y="5105400"/>
            <a:ext cx="76200" cy="762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20" name="Oval 29"/>
          <p:cNvSpPr>
            <a:spLocks noChangeArrowheads="1"/>
          </p:cNvSpPr>
          <p:nvPr/>
        </p:nvSpPr>
        <p:spPr bwMode="auto">
          <a:xfrm>
            <a:off x="6705600" y="5105400"/>
            <a:ext cx="76200" cy="762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21" name="Oval 30"/>
          <p:cNvSpPr>
            <a:spLocks noChangeArrowheads="1"/>
          </p:cNvSpPr>
          <p:nvPr/>
        </p:nvSpPr>
        <p:spPr bwMode="auto">
          <a:xfrm>
            <a:off x="7391400" y="5105400"/>
            <a:ext cx="76200" cy="762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" name="Group 153"/>
          <p:cNvGraphicFramePr>
            <a:graphicFrameLocks noGrp="1"/>
          </p:cNvGraphicFramePr>
          <p:nvPr/>
        </p:nvGraphicFramePr>
        <p:xfrm>
          <a:off x="990600" y="3886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66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1"/>
          <p:cNvGrpSpPr>
            <a:grpSpLocks/>
          </p:cNvGrpSpPr>
          <p:nvPr/>
        </p:nvGrpSpPr>
        <p:grpSpPr bwMode="auto">
          <a:xfrm>
            <a:off x="5257800" y="3581400"/>
            <a:ext cx="2895600" cy="2590800"/>
            <a:chOff x="3312" y="2256"/>
            <a:chExt cx="1824" cy="1632"/>
          </a:xfrm>
        </p:grpSpPr>
        <p:sp>
          <p:nvSpPr>
            <p:cNvPr id="46188" name="Rectangle 152"/>
            <p:cNvSpPr>
              <a:spLocks noChangeArrowheads="1"/>
            </p:cNvSpPr>
            <p:nvPr/>
          </p:nvSpPr>
          <p:spPr bwMode="auto">
            <a:xfrm>
              <a:off x="3312" y="2352"/>
              <a:ext cx="912" cy="1392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89" name="Rectangle 153"/>
            <p:cNvSpPr>
              <a:spLocks noChangeArrowheads="1"/>
            </p:cNvSpPr>
            <p:nvPr/>
          </p:nvSpPr>
          <p:spPr bwMode="auto">
            <a:xfrm>
              <a:off x="4224" y="2352"/>
              <a:ext cx="912" cy="1392"/>
            </a:xfrm>
            <a:prstGeom prst="rect">
              <a:avLst/>
            </a:prstGeom>
            <a:solidFill>
              <a:srgbClr val="FFC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46190" name="Straight Connector 31"/>
            <p:cNvCxnSpPr>
              <a:cxnSpLocks noChangeShapeType="1"/>
            </p:cNvCxnSpPr>
            <p:nvPr/>
          </p:nvCxnSpPr>
          <p:spPr bwMode="auto">
            <a:xfrm rot="5400000">
              <a:off x="3409" y="3071"/>
              <a:ext cx="1632" cy="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</p:spPr>
        </p:cxnSp>
        <p:cxnSp>
          <p:nvCxnSpPr>
            <p:cNvPr id="46191" name="Straight Arrow Connector 37"/>
            <p:cNvCxnSpPr>
              <a:cxnSpLocks noChangeShapeType="1"/>
            </p:cNvCxnSpPr>
            <p:nvPr/>
          </p:nvCxnSpPr>
          <p:spPr bwMode="auto">
            <a:xfrm rot="16200000" flipH="1">
              <a:off x="4337" y="2801"/>
              <a:ext cx="151" cy="295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6192" name="Straight Arrow Connector 39"/>
            <p:cNvCxnSpPr>
              <a:cxnSpLocks noChangeShapeType="1"/>
            </p:cNvCxnSpPr>
            <p:nvPr/>
          </p:nvCxnSpPr>
          <p:spPr bwMode="auto">
            <a:xfrm rot="5400000" flipH="1">
              <a:off x="3991" y="3017"/>
              <a:ext cx="185" cy="295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</p:grpSp>
      <p:sp>
        <p:nvSpPr>
          <p:cNvPr id="4608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1828800"/>
          </a:xfrm>
        </p:spPr>
        <p:txBody>
          <a:bodyPr/>
          <a:lstStyle/>
          <a:p>
            <a:pPr eaLnBrk="1" hangingPunct="1"/>
            <a:r>
              <a:rPr lang="en-US" dirty="0" smtClean="0"/>
              <a:t>Uses ideas from spatial </a:t>
            </a:r>
            <a:r>
              <a:rPr lang="en-US" dirty="0" err="1" smtClean="0"/>
              <a:t>kd</a:t>
            </a:r>
            <a:r>
              <a:rPr lang="en-US" dirty="0" smtClean="0"/>
              <a:t>-tree construction</a:t>
            </a:r>
          </a:p>
          <a:p>
            <a:pPr lvl="1" eaLnBrk="1" hangingPunct="1"/>
            <a:r>
              <a:rPr lang="en-US" dirty="0" smtClean="0"/>
              <a:t>QI </a:t>
            </a:r>
            <a:r>
              <a:rPr lang="en-US" dirty="0" err="1" smtClean="0"/>
              <a:t>tuples</a:t>
            </a:r>
            <a:r>
              <a:rPr lang="en-US" dirty="0" smtClean="0"/>
              <a:t> = points in a multi-dimensional space</a:t>
            </a:r>
          </a:p>
          <a:p>
            <a:pPr lvl="1" eaLnBrk="1" hangingPunct="1"/>
            <a:r>
              <a:rPr lang="en-US" dirty="0" smtClean="0"/>
              <a:t>Hyper-rectangles with ≥ </a:t>
            </a:r>
            <a:r>
              <a:rPr lang="en-US" dirty="0" smtClean="0">
                <a:solidFill>
                  <a:schemeClr val="bg2"/>
                </a:solidFill>
              </a:rPr>
              <a:t>k</a:t>
            </a:r>
            <a:r>
              <a:rPr lang="en-US" dirty="0" smtClean="0"/>
              <a:t> points = k-anonymous groups</a:t>
            </a:r>
          </a:p>
          <a:p>
            <a:pPr lvl="1" eaLnBrk="1" hangingPunct="1"/>
            <a:r>
              <a:rPr lang="en-US" dirty="0" smtClean="0"/>
              <a:t>Choose axis-parallel line to partition point-</a:t>
            </a:r>
            <a:r>
              <a:rPr lang="en-US" dirty="0" err="1" smtClean="0"/>
              <a:t>multiset</a:t>
            </a:r>
            <a:r>
              <a:rPr lang="en-US" dirty="0" smtClean="0"/>
              <a:t> at median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608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Mondrian</a:t>
            </a:r>
            <a:endParaRPr lang="en-US" dirty="0" smtClean="0">
              <a:latin typeface="Arial Narrow" pitchFamily="34" charset="0"/>
            </a:endParaRPr>
          </a:p>
        </p:txBody>
      </p:sp>
      <p:graphicFrame>
        <p:nvGraphicFramePr>
          <p:cNvPr id="6" name="Group 153"/>
          <p:cNvGraphicFramePr>
            <a:graphicFrameLocks noGrp="1"/>
          </p:cNvGraphicFramePr>
          <p:nvPr/>
        </p:nvGraphicFramePr>
        <p:xfrm>
          <a:off x="990600" y="3886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46131" name="Straight Arrow Connector 7"/>
          <p:cNvCxnSpPr>
            <a:cxnSpLocks noChangeShapeType="1"/>
          </p:cNvCxnSpPr>
          <p:nvPr/>
        </p:nvCxnSpPr>
        <p:spPr bwMode="auto">
          <a:xfrm rot="5400000" flipH="1" flipV="1">
            <a:off x="4114801" y="4800600"/>
            <a:ext cx="2286000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46132" name="Straight Arrow Connector 11"/>
          <p:cNvCxnSpPr>
            <a:cxnSpLocks noChangeShapeType="1"/>
          </p:cNvCxnSpPr>
          <p:nvPr/>
        </p:nvCxnSpPr>
        <p:spPr bwMode="auto">
          <a:xfrm>
            <a:off x="5257800" y="5943600"/>
            <a:ext cx="289560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3" name="TextBox 12"/>
          <p:cNvSpPr txBox="1"/>
          <p:nvPr/>
        </p:nvSpPr>
        <p:spPr>
          <a:xfrm>
            <a:off x="7543800" y="6019800"/>
            <a:ext cx="6048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latin typeface="+mn-lt"/>
              </a:rPr>
              <a:t>DOB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48200" y="3733800"/>
            <a:ext cx="50165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latin typeface="+mn-lt"/>
              </a:rPr>
              <a:t>Sex</a:t>
            </a:r>
          </a:p>
        </p:txBody>
      </p:sp>
      <p:sp>
        <p:nvSpPr>
          <p:cNvPr id="46135" name="Oval 15"/>
          <p:cNvSpPr>
            <a:spLocks noChangeArrowheads="1"/>
          </p:cNvSpPr>
          <p:nvPr/>
        </p:nvSpPr>
        <p:spPr bwMode="auto">
          <a:xfrm>
            <a:off x="5943600" y="4495800"/>
            <a:ext cx="76200" cy="762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46136" name="Straight Connector 19"/>
          <p:cNvCxnSpPr>
            <a:cxnSpLocks noChangeShapeType="1"/>
          </p:cNvCxnSpPr>
          <p:nvPr/>
        </p:nvCxnSpPr>
        <p:spPr bwMode="auto">
          <a:xfrm rot="5400000" flipH="1" flipV="1">
            <a:off x="5943601" y="5943600"/>
            <a:ext cx="1524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6137" name="Straight Connector 20"/>
          <p:cNvCxnSpPr>
            <a:cxnSpLocks noChangeShapeType="1"/>
          </p:cNvCxnSpPr>
          <p:nvPr/>
        </p:nvCxnSpPr>
        <p:spPr bwMode="auto">
          <a:xfrm rot="5400000" flipH="1" flipV="1">
            <a:off x="6630194" y="5942806"/>
            <a:ext cx="152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6138" name="Straight Connector 21"/>
          <p:cNvCxnSpPr>
            <a:cxnSpLocks noChangeShapeType="1"/>
          </p:cNvCxnSpPr>
          <p:nvPr/>
        </p:nvCxnSpPr>
        <p:spPr bwMode="auto">
          <a:xfrm rot="5400000" flipH="1" flipV="1">
            <a:off x="7315994" y="5942806"/>
            <a:ext cx="152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6139" name="Straight Connector 24"/>
          <p:cNvCxnSpPr>
            <a:cxnSpLocks noChangeShapeType="1"/>
          </p:cNvCxnSpPr>
          <p:nvPr/>
        </p:nvCxnSpPr>
        <p:spPr bwMode="auto">
          <a:xfrm>
            <a:off x="5181600" y="4495800"/>
            <a:ext cx="152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6140" name="Straight Connector 25"/>
          <p:cNvCxnSpPr>
            <a:cxnSpLocks noChangeShapeType="1"/>
          </p:cNvCxnSpPr>
          <p:nvPr/>
        </p:nvCxnSpPr>
        <p:spPr bwMode="auto">
          <a:xfrm>
            <a:off x="5181600" y="5181600"/>
            <a:ext cx="152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6141" name="Oval 26"/>
          <p:cNvSpPr>
            <a:spLocks noChangeArrowheads="1"/>
          </p:cNvSpPr>
          <p:nvPr/>
        </p:nvSpPr>
        <p:spPr bwMode="auto">
          <a:xfrm>
            <a:off x="6019800" y="4495800"/>
            <a:ext cx="76200" cy="762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142" name="Oval 27"/>
          <p:cNvSpPr>
            <a:spLocks noChangeArrowheads="1"/>
          </p:cNvSpPr>
          <p:nvPr/>
        </p:nvSpPr>
        <p:spPr bwMode="auto">
          <a:xfrm>
            <a:off x="6705600" y="4495800"/>
            <a:ext cx="76200" cy="762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143" name="Oval 28"/>
          <p:cNvSpPr>
            <a:spLocks noChangeArrowheads="1"/>
          </p:cNvSpPr>
          <p:nvPr/>
        </p:nvSpPr>
        <p:spPr bwMode="auto">
          <a:xfrm>
            <a:off x="7315200" y="5105400"/>
            <a:ext cx="76200" cy="762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144" name="Oval 29"/>
          <p:cNvSpPr>
            <a:spLocks noChangeArrowheads="1"/>
          </p:cNvSpPr>
          <p:nvPr/>
        </p:nvSpPr>
        <p:spPr bwMode="auto">
          <a:xfrm>
            <a:off x="6705600" y="5105400"/>
            <a:ext cx="76200" cy="762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145" name="Oval 30"/>
          <p:cNvSpPr>
            <a:spLocks noChangeArrowheads="1"/>
          </p:cNvSpPr>
          <p:nvPr/>
        </p:nvSpPr>
        <p:spPr bwMode="auto">
          <a:xfrm>
            <a:off x="7391400" y="5105400"/>
            <a:ext cx="76200" cy="762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3" name="Group 153"/>
          <p:cNvGraphicFramePr>
            <a:graphicFrameLocks noGrp="1"/>
          </p:cNvGraphicFramePr>
          <p:nvPr/>
        </p:nvGraphicFramePr>
        <p:xfrm>
          <a:off x="990600" y="3886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67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Homogeneity Attack [MGK+06]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471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1905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CC3300"/>
                </a:solidFill>
              </a:rPr>
              <a:t>Issue</a:t>
            </a:r>
            <a:r>
              <a:rPr lang="en-US" dirty="0" smtClean="0"/>
              <a:t>: k-anonymity requires each </a:t>
            </a:r>
            <a:r>
              <a:rPr lang="en-US" dirty="0" err="1" smtClean="0"/>
              <a:t>tuple</a:t>
            </a:r>
            <a:r>
              <a:rPr lang="en-US" dirty="0" smtClean="0"/>
              <a:t> in (the </a:t>
            </a:r>
            <a:r>
              <a:rPr lang="en-US" dirty="0" err="1" smtClean="0"/>
              <a:t>multiset</a:t>
            </a:r>
            <a:r>
              <a:rPr lang="en-US" dirty="0" smtClean="0"/>
              <a:t>) </a:t>
            </a:r>
            <a:r>
              <a:rPr lang="en-US" dirty="0" smtClean="0">
                <a:solidFill>
                  <a:schemeClr val="bg2"/>
                </a:solidFill>
              </a:rPr>
              <a:t>T[QI]</a:t>
            </a:r>
            <a:r>
              <a:rPr lang="en-US" dirty="0" smtClean="0"/>
              <a:t> to appear </a:t>
            </a:r>
            <a:r>
              <a:rPr lang="en-US" dirty="0" smtClean="0">
                <a:solidFill>
                  <a:schemeClr val="bg2"/>
                </a:solidFill>
              </a:rPr>
              <a:t>≥ k</a:t>
            </a:r>
            <a:r>
              <a:rPr lang="en-US" dirty="0" smtClean="0"/>
              <a:t> times, but does not say anything about the SA values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If (almost) all SA values in a QI group are equal, loss of privacy!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The problem is with the choice of grouping, not the data</a:t>
            </a:r>
          </a:p>
          <a:p>
            <a:pPr lvl="1" eaLnBrk="1" hangingPunct="1">
              <a:lnSpc>
                <a:spcPct val="90000"/>
              </a:lnSpc>
            </a:pPr>
            <a:endParaRPr lang="en-US" dirty="0" smtClean="0"/>
          </a:p>
        </p:txBody>
      </p:sp>
      <p:graphicFrame>
        <p:nvGraphicFramePr>
          <p:cNvPr id="6" name="Group 153"/>
          <p:cNvGraphicFramePr>
            <a:graphicFrameLocks noGrp="1"/>
          </p:cNvGraphicFramePr>
          <p:nvPr/>
        </p:nvGraphicFramePr>
        <p:xfrm>
          <a:off x="990600" y="3886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Group 153"/>
          <p:cNvGraphicFramePr>
            <a:graphicFrameLocks noGrp="1"/>
          </p:cNvGraphicFramePr>
          <p:nvPr/>
        </p:nvGraphicFramePr>
        <p:xfrm>
          <a:off x="5257800" y="3810000"/>
          <a:ext cx="3213102" cy="22098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7196" name="TextBox 7"/>
          <p:cNvSpPr txBox="1">
            <a:spLocks noChangeArrowheads="1"/>
          </p:cNvSpPr>
          <p:nvPr/>
        </p:nvSpPr>
        <p:spPr bwMode="auto">
          <a:xfrm>
            <a:off x="4343400" y="4419600"/>
            <a:ext cx="793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/>
              <a:t>→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67200" y="4267200"/>
            <a:ext cx="9175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latin typeface="+mn-lt"/>
              </a:rPr>
              <a:t>Not Ok!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68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Homogeneity Attack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1905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CC3300"/>
                </a:solidFill>
              </a:rPr>
              <a:t>Issue</a:t>
            </a:r>
            <a:r>
              <a:rPr lang="en-US" dirty="0" smtClean="0"/>
              <a:t>: k-anonymity requires each </a:t>
            </a:r>
            <a:r>
              <a:rPr lang="en-US" dirty="0" err="1" smtClean="0"/>
              <a:t>tuple</a:t>
            </a:r>
            <a:r>
              <a:rPr lang="en-US" dirty="0" smtClean="0"/>
              <a:t> in (the </a:t>
            </a:r>
            <a:r>
              <a:rPr lang="en-US" dirty="0" err="1" smtClean="0"/>
              <a:t>multiset</a:t>
            </a:r>
            <a:r>
              <a:rPr lang="en-US" dirty="0" smtClean="0"/>
              <a:t>) </a:t>
            </a:r>
            <a:r>
              <a:rPr lang="en-US" dirty="0" smtClean="0">
                <a:solidFill>
                  <a:schemeClr val="bg2"/>
                </a:solidFill>
              </a:rPr>
              <a:t>T[QI]</a:t>
            </a:r>
            <a:r>
              <a:rPr lang="en-US" dirty="0" smtClean="0"/>
              <a:t> to appear </a:t>
            </a:r>
            <a:r>
              <a:rPr lang="en-US" dirty="0" smtClean="0">
                <a:solidFill>
                  <a:schemeClr val="bg2"/>
                </a:solidFill>
              </a:rPr>
              <a:t>≥ k</a:t>
            </a:r>
            <a:r>
              <a:rPr lang="en-US" dirty="0" smtClean="0"/>
              <a:t> times, but does not say anything about the SA values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If (almost) all SA values in a QI group are equal, loss of privacy!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The problem is with the choice of grouping, not the data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For some groupings, no loss of privacy</a:t>
            </a:r>
          </a:p>
          <a:p>
            <a:pPr lvl="1" eaLnBrk="1" hangingPunct="1">
              <a:lnSpc>
                <a:spcPct val="90000"/>
              </a:lnSpc>
            </a:pPr>
            <a:endParaRPr lang="en-US" dirty="0" smtClean="0"/>
          </a:p>
        </p:txBody>
      </p:sp>
      <p:graphicFrame>
        <p:nvGraphicFramePr>
          <p:cNvPr id="6" name="Group 153"/>
          <p:cNvGraphicFramePr>
            <a:graphicFrameLocks noGrp="1"/>
          </p:cNvGraphicFramePr>
          <p:nvPr/>
        </p:nvGraphicFramePr>
        <p:xfrm>
          <a:off x="990600" y="3886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48178" name="TextBox 7"/>
          <p:cNvSpPr txBox="1">
            <a:spLocks noChangeArrowheads="1"/>
          </p:cNvSpPr>
          <p:nvPr/>
        </p:nvSpPr>
        <p:spPr bwMode="auto">
          <a:xfrm>
            <a:off x="4343400" y="4419600"/>
            <a:ext cx="793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/>
              <a:t>→</a:t>
            </a:r>
          </a:p>
        </p:txBody>
      </p:sp>
      <p:graphicFrame>
        <p:nvGraphicFramePr>
          <p:cNvPr id="2" name="Group 153"/>
          <p:cNvGraphicFramePr>
            <a:graphicFrameLocks noGrp="1"/>
          </p:cNvGraphicFramePr>
          <p:nvPr/>
        </p:nvGraphicFramePr>
        <p:xfrm>
          <a:off x="5257800" y="3810000"/>
          <a:ext cx="3213102" cy="22098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221" name="TextBox 8"/>
          <p:cNvSpPr txBox="1">
            <a:spLocks noChangeArrowheads="1"/>
          </p:cNvSpPr>
          <p:nvPr/>
        </p:nvSpPr>
        <p:spPr bwMode="auto">
          <a:xfrm>
            <a:off x="4343400" y="4343400"/>
            <a:ext cx="83820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0" dirty="0">
                <a:latin typeface="Calibri" pitchFamily="34" charset="0"/>
              </a:rPr>
              <a:t>Ok!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69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Entropy of a Column: Examples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24000"/>
            <a:ext cx="8229600" cy="4343400"/>
          </a:xfrm>
        </p:spPr>
        <p:txBody>
          <a:bodyPr/>
          <a:lstStyle/>
          <a:p>
            <a:r>
              <a:rPr lang="en-US" dirty="0" smtClean="0"/>
              <a:t>X uniform over [1, ..., 4], H(X) = 2</a:t>
            </a:r>
          </a:p>
          <a:p>
            <a:r>
              <a:rPr lang="en-US" dirty="0" smtClean="0"/>
              <a:t>Y is 1 with probability 0.5, in [2,3,4] uniformly. </a:t>
            </a:r>
          </a:p>
          <a:p>
            <a:pPr lvl="1"/>
            <a:r>
              <a:rPr lang="en-US" dirty="0" smtClean="0"/>
              <a:t>H(Y) = 0.5 log</a:t>
            </a:r>
            <a:r>
              <a:rPr lang="en-US" baseline="-25000" dirty="0" smtClean="0"/>
              <a:t>2</a:t>
            </a:r>
            <a:r>
              <a:rPr lang="en-US" dirty="0" smtClean="0"/>
              <a:t> 2 + 0.5 log</a:t>
            </a:r>
            <a:r>
              <a:rPr lang="en-US" baseline="-25000" dirty="0" smtClean="0"/>
              <a:t>2</a:t>
            </a:r>
            <a:r>
              <a:rPr lang="en-US" dirty="0" smtClean="0"/>
              <a:t> 6 ~= 1.8 &lt; 2</a:t>
            </a:r>
          </a:p>
          <a:p>
            <a:pPr lvl="1"/>
            <a:r>
              <a:rPr lang="en-US" dirty="0" smtClean="0"/>
              <a:t>Y is more sharply defined, and so has less uncertainty</a:t>
            </a:r>
          </a:p>
          <a:p>
            <a:r>
              <a:rPr lang="en-US" dirty="0" smtClean="0"/>
              <a:t>Z uniform over [1, ..., 8], H(Z) = 3 &gt; 2</a:t>
            </a:r>
          </a:p>
          <a:p>
            <a:pPr lvl="1"/>
            <a:r>
              <a:rPr lang="en-US" dirty="0" smtClean="0"/>
              <a:t>Z spans a larger range, and captures more information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087438" y="5027613"/>
            <a:ext cx="1541462" cy="1350962"/>
            <a:chOff x="1087438" y="5027613"/>
            <a:chExt cx="1541462" cy="1350962"/>
          </a:xfrm>
        </p:grpSpPr>
        <p:sp>
          <p:nvSpPr>
            <p:cNvPr id="14340" name="Rectangle 4"/>
            <p:cNvSpPr>
              <a:spLocks noChangeArrowheads="1"/>
            </p:cNvSpPr>
            <p:nvPr/>
          </p:nvSpPr>
          <p:spPr bwMode="auto">
            <a:xfrm>
              <a:off x="1087438" y="5027613"/>
              <a:ext cx="312737" cy="79851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14341" name="Rectangle 5"/>
            <p:cNvSpPr>
              <a:spLocks noChangeArrowheads="1"/>
            </p:cNvSpPr>
            <p:nvPr/>
          </p:nvSpPr>
          <p:spPr bwMode="auto">
            <a:xfrm>
              <a:off x="2316163" y="5027613"/>
              <a:ext cx="312737" cy="79851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14342" name="Rectangle 6"/>
            <p:cNvSpPr>
              <a:spLocks noChangeArrowheads="1"/>
            </p:cNvSpPr>
            <p:nvPr/>
          </p:nvSpPr>
          <p:spPr bwMode="auto">
            <a:xfrm>
              <a:off x="1497013" y="5027613"/>
              <a:ext cx="312737" cy="79851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14343" name="Rectangle 7"/>
            <p:cNvSpPr>
              <a:spLocks noChangeArrowheads="1"/>
            </p:cNvSpPr>
            <p:nvPr/>
          </p:nvSpPr>
          <p:spPr bwMode="auto">
            <a:xfrm>
              <a:off x="1905000" y="5027613"/>
              <a:ext cx="312738" cy="79851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14356" name="Text Box 20"/>
            <p:cNvSpPr txBox="1">
              <a:spLocks noChangeArrowheads="1"/>
            </p:cNvSpPr>
            <p:nvPr/>
          </p:nvSpPr>
          <p:spPr bwMode="auto">
            <a:xfrm>
              <a:off x="1527175" y="5921375"/>
              <a:ext cx="428625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0"/>
                <a:t>X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325813" y="4305300"/>
            <a:ext cx="1685925" cy="2073275"/>
            <a:chOff x="3325813" y="4305300"/>
            <a:chExt cx="1685925" cy="2073275"/>
          </a:xfrm>
        </p:grpSpPr>
        <p:sp>
          <p:nvSpPr>
            <p:cNvPr id="14344" name="Rectangle 8"/>
            <p:cNvSpPr>
              <a:spLocks noChangeArrowheads="1"/>
            </p:cNvSpPr>
            <p:nvPr/>
          </p:nvSpPr>
          <p:spPr bwMode="auto">
            <a:xfrm>
              <a:off x="3325813" y="4305300"/>
              <a:ext cx="312737" cy="1539875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14345" name="Rectangle 9"/>
            <p:cNvSpPr>
              <a:spLocks noChangeArrowheads="1"/>
            </p:cNvSpPr>
            <p:nvPr/>
          </p:nvSpPr>
          <p:spPr bwMode="auto">
            <a:xfrm>
              <a:off x="3783013" y="5291138"/>
              <a:ext cx="312737" cy="554037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14346" name="Rectangle 10"/>
            <p:cNvSpPr>
              <a:spLocks noChangeArrowheads="1"/>
            </p:cNvSpPr>
            <p:nvPr/>
          </p:nvSpPr>
          <p:spPr bwMode="auto">
            <a:xfrm>
              <a:off x="4240213" y="5291138"/>
              <a:ext cx="312737" cy="554037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14347" name="Rectangle 11"/>
            <p:cNvSpPr>
              <a:spLocks noChangeArrowheads="1"/>
            </p:cNvSpPr>
            <p:nvPr/>
          </p:nvSpPr>
          <p:spPr bwMode="auto">
            <a:xfrm>
              <a:off x="4699000" y="5291138"/>
              <a:ext cx="312738" cy="554037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14357" name="Text Box 21"/>
            <p:cNvSpPr txBox="1">
              <a:spLocks noChangeArrowheads="1"/>
            </p:cNvSpPr>
            <p:nvPr/>
          </p:nvSpPr>
          <p:spPr bwMode="auto">
            <a:xfrm>
              <a:off x="3762375" y="5921375"/>
              <a:ext cx="947738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0"/>
                <a:t>Y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622925" y="5462588"/>
            <a:ext cx="3011488" cy="915987"/>
            <a:chOff x="5622925" y="5462588"/>
            <a:chExt cx="3011488" cy="915987"/>
          </a:xfrm>
        </p:grpSpPr>
        <p:sp>
          <p:nvSpPr>
            <p:cNvPr id="14348" name="Rectangle 12"/>
            <p:cNvSpPr>
              <a:spLocks noChangeArrowheads="1"/>
            </p:cNvSpPr>
            <p:nvPr/>
          </p:nvSpPr>
          <p:spPr bwMode="auto">
            <a:xfrm>
              <a:off x="6392863" y="5462588"/>
              <a:ext cx="312737" cy="37465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14349" name="Rectangle 13"/>
            <p:cNvSpPr>
              <a:spLocks noChangeArrowheads="1"/>
            </p:cNvSpPr>
            <p:nvPr/>
          </p:nvSpPr>
          <p:spPr bwMode="auto">
            <a:xfrm>
              <a:off x="6778625" y="5462588"/>
              <a:ext cx="312738" cy="37465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14350" name="Rectangle 14"/>
            <p:cNvSpPr>
              <a:spLocks noChangeArrowheads="1"/>
            </p:cNvSpPr>
            <p:nvPr/>
          </p:nvSpPr>
          <p:spPr bwMode="auto">
            <a:xfrm>
              <a:off x="6007100" y="5462588"/>
              <a:ext cx="312738" cy="37465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14351" name="Rectangle 15"/>
            <p:cNvSpPr>
              <a:spLocks noChangeArrowheads="1"/>
            </p:cNvSpPr>
            <p:nvPr/>
          </p:nvSpPr>
          <p:spPr bwMode="auto">
            <a:xfrm>
              <a:off x="5622925" y="5462588"/>
              <a:ext cx="312738" cy="37465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14352" name="Rectangle 16"/>
            <p:cNvSpPr>
              <a:spLocks noChangeArrowheads="1"/>
            </p:cNvSpPr>
            <p:nvPr/>
          </p:nvSpPr>
          <p:spPr bwMode="auto">
            <a:xfrm>
              <a:off x="8321675" y="5462588"/>
              <a:ext cx="312738" cy="37465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14353" name="Rectangle 17"/>
            <p:cNvSpPr>
              <a:spLocks noChangeArrowheads="1"/>
            </p:cNvSpPr>
            <p:nvPr/>
          </p:nvSpPr>
          <p:spPr bwMode="auto">
            <a:xfrm>
              <a:off x="7935913" y="5462588"/>
              <a:ext cx="312737" cy="37465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14354" name="Rectangle 18"/>
            <p:cNvSpPr>
              <a:spLocks noChangeArrowheads="1"/>
            </p:cNvSpPr>
            <p:nvPr/>
          </p:nvSpPr>
          <p:spPr bwMode="auto">
            <a:xfrm>
              <a:off x="7550150" y="5462588"/>
              <a:ext cx="312738" cy="37465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14355" name="Rectangle 19"/>
            <p:cNvSpPr>
              <a:spLocks noChangeArrowheads="1"/>
            </p:cNvSpPr>
            <p:nvPr/>
          </p:nvSpPr>
          <p:spPr bwMode="auto">
            <a:xfrm>
              <a:off x="7164388" y="5462588"/>
              <a:ext cx="312737" cy="37465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14358" name="Text Box 22"/>
            <p:cNvSpPr txBox="1">
              <a:spLocks noChangeArrowheads="1"/>
            </p:cNvSpPr>
            <p:nvPr/>
          </p:nvSpPr>
          <p:spPr bwMode="auto">
            <a:xfrm>
              <a:off x="6783388" y="5921375"/>
              <a:ext cx="763587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0"/>
                <a:t>Z</a:t>
              </a: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Homogeneity and Uncertainty</a:t>
            </a:r>
          </a:p>
        </p:txBody>
      </p:sp>
      <p:sp>
        <p:nvSpPr>
          <p:cNvPr id="491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20574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Intuition</a:t>
            </a:r>
            <a:r>
              <a:rPr lang="en-US" dirty="0" smtClean="0"/>
              <a:t>: A k-</a:t>
            </a:r>
            <a:r>
              <a:rPr lang="en-US" dirty="0" err="1" smtClean="0"/>
              <a:t>anonymized</a:t>
            </a:r>
            <a:r>
              <a:rPr lang="en-US" dirty="0" smtClean="0"/>
              <a:t> table </a:t>
            </a:r>
            <a:r>
              <a:rPr lang="en-US" dirty="0" smtClean="0">
                <a:solidFill>
                  <a:schemeClr val="bg2"/>
                </a:solidFill>
              </a:rPr>
              <a:t>T’</a:t>
            </a:r>
            <a:r>
              <a:rPr lang="en-US" dirty="0" smtClean="0"/>
              <a:t> represents the set of all “possible world” tables </a:t>
            </a:r>
            <a:r>
              <a:rPr lang="en-US" dirty="0" smtClean="0">
                <a:solidFill>
                  <a:schemeClr val="bg2"/>
                </a:solidFill>
              </a:rPr>
              <a:t>T</a:t>
            </a:r>
            <a:r>
              <a:rPr lang="en-US" baseline="-25000" dirty="0" smtClean="0">
                <a:solidFill>
                  <a:schemeClr val="bg2"/>
                </a:solidFill>
              </a:rPr>
              <a:t>i</a:t>
            </a:r>
            <a:r>
              <a:rPr lang="en-US" dirty="0" smtClean="0"/>
              <a:t> </a:t>
            </a:r>
            <a:r>
              <a:rPr lang="en-US" dirty="0" err="1" smtClean="0"/>
              <a:t>s.t</a:t>
            </a:r>
            <a:r>
              <a:rPr lang="en-US" dirty="0" smtClean="0"/>
              <a:t>. </a:t>
            </a:r>
            <a:r>
              <a:rPr lang="en-US" dirty="0" smtClean="0">
                <a:solidFill>
                  <a:schemeClr val="bg2"/>
                </a:solidFill>
              </a:rPr>
              <a:t>T’</a:t>
            </a:r>
            <a:r>
              <a:rPr lang="en-US" dirty="0" smtClean="0"/>
              <a:t> is a k-</a:t>
            </a:r>
            <a:r>
              <a:rPr lang="en-US" dirty="0" err="1" smtClean="0"/>
              <a:t>anonymization</a:t>
            </a:r>
            <a:r>
              <a:rPr lang="en-US" dirty="0" smtClean="0"/>
              <a:t> of T</a:t>
            </a:r>
            <a:r>
              <a:rPr lang="en-US" baseline="-25000" dirty="0" smtClean="0"/>
              <a:t>i</a:t>
            </a: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>
                <a:solidFill>
                  <a:srgbClr val="00B0F0"/>
                </a:solidFill>
              </a:rPr>
              <a:t>Lack of diversity </a:t>
            </a:r>
            <a:r>
              <a:rPr lang="en-US" dirty="0" smtClean="0"/>
              <a:t>of SA values implies that in a large fraction of possible worlds, some fact is true, which can violate privacy</a:t>
            </a:r>
          </a:p>
        </p:txBody>
      </p:sp>
      <p:graphicFrame>
        <p:nvGraphicFramePr>
          <p:cNvPr id="10" name="Group 153"/>
          <p:cNvGraphicFramePr>
            <a:graphicFrameLocks noGrp="1"/>
          </p:cNvGraphicFramePr>
          <p:nvPr/>
        </p:nvGraphicFramePr>
        <p:xfrm>
          <a:off x="990600" y="3810000"/>
          <a:ext cx="3213102" cy="22098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4953000" y="3886200"/>
          <a:ext cx="3352799" cy="609600"/>
        </p:xfrm>
        <a:graphic>
          <a:graphicData uri="http://schemas.openxmlformats.org/drawingml/2006/table">
            <a:tbl>
              <a:tblPr/>
              <a:tblGrid>
                <a:gridCol w="977899"/>
                <a:gridCol w="977900"/>
                <a:gridCol w="558800"/>
                <a:gridCol w="838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SSN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11-1-111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49219" name="Straight Connector 11"/>
          <p:cNvCxnSpPr>
            <a:cxnSpLocks noChangeShapeType="1"/>
          </p:cNvCxnSpPr>
          <p:nvPr/>
        </p:nvCxnSpPr>
        <p:spPr bwMode="auto">
          <a:xfrm>
            <a:off x="4191000" y="4343400"/>
            <a:ext cx="7620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9220" name="Straight Connector 12"/>
          <p:cNvCxnSpPr>
            <a:cxnSpLocks noChangeShapeType="1"/>
          </p:cNvCxnSpPr>
          <p:nvPr/>
        </p:nvCxnSpPr>
        <p:spPr bwMode="auto">
          <a:xfrm rot="5400000" flipH="1" flipV="1">
            <a:off x="4114800" y="4419600"/>
            <a:ext cx="914400" cy="762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70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i="1" dirty="0" smtClean="0"/>
              <a:t>l</a:t>
            </a:r>
            <a:r>
              <a:rPr lang="en-US" dirty="0" smtClean="0"/>
              <a:t>-Diversity [MGK+06]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501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i="1" dirty="0" smtClean="0"/>
              <a:t>l</a:t>
            </a:r>
            <a:r>
              <a:rPr lang="en-US" dirty="0" smtClean="0"/>
              <a:t>-Diversity Principle: a table is </a:t>
            </a:r>
            <a:r>
              <a:rPr lang="en-US" i="1" dirty="0" smtClean="0"/>
              <a:t>l</a:t>
            </a:r>
            <a:r>
              <a:rPr lang="en-US" dirty="0" smtClean="0"/>
              <a:t>-diverse if each of its QI groups contains at least </a:t>
            </a:r>
            <a:r>
              <a:rPr lang="en-US" i="1" dirty="0" smtClean="0">
                <a:solidFill>
                  <a:schemeClr val="bg2"/>
                </a:solidFill>
              </a:rPr>
              <a:t>l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r>
              <a:rPr lang="en-US" dirty="0" smtClean="0"/>
              <a:t>“well-represented” values for the SA</a:t>
            </a:r>
          </a:p>
          <a:p>
            <a:pPr lvl="1" eaLnBrk="1" hangingPunct="1"/>
            <a:r>
              <a:rPr lang="en-US" dirty="0" smtClean="0"/>
              <a:t>Statement about possible worlds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Different definitions of </a:t>
            </a:r>
            <a:r>
              <a:rPr lang="en-US" i="1" dirty="0" smtClean="0"/>
              <a:t>l</a:t>
            </a:r>
            <a:r>
              <a:rPr lang="en-US" dirty="0" smtClean="0"/>
              <a:t>-diversity based on formalizing the intuition of a “well-represented” value</a:t>
            </a:r>
          </a:p>
          <a:p>
            <a:pPr lvl="1" eaLnBrk="1" hangingPunct="1"/>
            <a:r>
              <a:rPr lang="en-US" dirty="0" smtClean="0">
                <a:solidFill>
                  <a:srgbClr val="CC3300"/>
                </a:solidFill>
              </a:rPr>
              <a:t>Entropy </a:t>
            </a:r>
            <a:r>
              <a:rPr lang="en-US" i="1" dirty="0" smtClean="0">
                <a:solidFill>
                  <a:srgbClr val="CC3300"/>
                </a:solidFill>
              </a:rPr>
              <a:t>l</a:t>
            </a:r>
            <a:r>
              <a:rPr lang="en-US" dirty="0" smtClean="0">
                <a:solidFill>
                  <a:srgbClr val="CC3300"/>
                </a:solidFill>
              </a:rPr>
              <a:t>-diversity:</a:t>
            </a:r>
            <a:r>
              <a:rPr lang="en-US" dirty="0" smtClean="0"/>
              <a:t> for each QI group </a:t>
            </a:r>
            <a:r>
              <a:rPr lang="en-US" dirty="0" smtClean="0">
                <a:solidFill>
                  <a:schemeClr val="bg2"/>
                </a:solidFill>
              </a:rPr>
              <a:t>g</a:t>
            </a:r>
            <a:r>
              <a:rPr lang="en-US" dirty="0" smtClean="0"/>
              <a:t>, </a:t>
            </a:r>
            <a:r>
              <a:rPr lang="en-US" dirty="0" smtClean="0">
                <a:solidFill>
                  <a:schemeClr val="bg2"/>
                </a:solidFill>
              </a:rPr>
              <a:t>entropy(g) ≥ log(</a:t>
            </a:r>
            <a:r>
              <a:rPr lang="en-US" i="1" dirty="0" smtClean="0">
                <a:solidFill>
                  <a:schemeClr val="bg2"/>
                </a:solidFill>
              </a:rPr>
              <a:t>l</a:t>
            </a:r>
            <a:r>
              <a:rPr lang="en-US" dirty="0" smtClean="0">
                <a:solidFill>
                  <a:schemeClr val="bg2"/>
                </a:solidFill>
              </a:rPr>
              <a:t>)</a:t>
            </a:r>
          </a:p>
          <a:p>
            <a:pPr lvl="1" eaLnBrk="1" hangingPunct="1"/>
            <a:r>
              <a:rPr lang="en-US" dirty="0" smtClean="0">
                <a:solidFill>
                  <a:srgbClr val="CC3300"/>
                </a:solidFill>
              </a:rPr>
              <a:t>Recursive (</a:t>
            </a:r>
            <a:r>
              <a:rPr lang="en-US" dirty="0" err="1" smtClean="0">
                <a:solidFill>
                  <a:srgbClr val="CC3300"/>
                </a:solidFill>
              </a:rPr>
              <a:t>c,</a:t>
            </a:r>
            <a:r>
              <a:rPr lang="en-US" i="1" dirty="0" err="1" smtClean="0">
                <a:solidFill>
                  <a:srgbClr val="CC3300"/>
                </a:solidFill>
              </a:rPr>
              <a:t>l</a:t>
            </a:r>
            <a:r>
              <a:rPr lang="en-US" dirty="0" smtClean="0">
                <a:solidFill>
                  <a:srgbClr val="CC3300"/>
                </a:solidFill>
              </a:rPr>
              <a:t>)-diversity</a:t>
            </a:r>
            <a:r>
              <a:rPr lang="en-US" dirty="0" smtClean="0"/>
              <a:t>: for each QI group </a:t>
            </a:r>
            <a:r>
              <a:rPr lang="en-US" dirty="0" smtClean="0">
                <a:solidFill>
                  <a:schemeClr val="bg2"/>
                </a:solidFill>
              </a:rPr>
              <a:t>g</a:t>
            </a:r>
            <a:r>
              <a:rPr lang="en-US" dirty="0" smtClean="0"/>
              <a:t> with </a:t>
            </a:r>
            <a:r>
              <a:rPr lang="en-US" dirty="0" smtClean="0">
                <a:solidFill>
                  <a:schemeClr val="bg2"/>
                </a:solidFill>
              </a:rPr>
              <a:t>m</a:t>
            </a:r>
            <a:r>
              <a:rPr lang="en-US" dirty="0" smtClean="0"/>
              <a:t> SA values, and </a:t>
            </a:r>
            <a:r>
              <a:rPr lang="en-US" dirty="0" err="1" smtClean="0">
                <a:solidFill>
                  <a:schemeClr val="bg2"/>
                </a:solidFill>
              </a:rPr>
              <a:t>r</a:t>
            </a:r>
            <a:r>
              <a:rPr lang="en-US" baseline="-25000" dirty="0" err="1" smtClean="0">
                <a:solidFill>
                  <a:schemeClr val="bg2"/>
                </a:solidFill>
              </a:rPr>
              <a:t>i</a:t>
            </a:r>
            <a:r>
              <a:rPr lang="en-US" dirty="0" smtClean="0"/>
              <a:t> the </a:t>
            </a:r>
            <a:r>
              <a:rPr lang="en-US" dirty="0" err="1" smtClean="0">
                <a:solidFill>
                  <a:schemeClr val="bg2"/>
                </a:solidFill>
              </a:rPr>
              <a:t>i</a:t>
            </a:r>
            <a:r>
              <a:rPr lang="en-US" dirty="0" err="1" smtClean="0"/>
              <a:t>’th</a:t>
            </a:r>
            <a:r>
              <a:rPr lang="en-US" dirty="0" smtClean="0"/>
              <a:t> highest frequency, </a:t>
            </a:r>
            <a:r>
              <a:rPr lang="en-US" dirty="0" smtClean="0">
                <a:solidFill>
                  <a:schemeClr val="bg2"/>
                </a:solidFill>
              </a:rPr>
              <a:t>r</a:t>
            </a:r>
            <a:r>
              <a:rPr lang="en-US" baseline="-25000" dirty="0" smtClean="0">
                <a:solidFill>
                  <a:schemeClr val="bg2"/>
                </a:solidFill>
              </a:rPr>
              <a:t>1</a:t>
            </a:r>
            <a:r>
              <a:rPr lang="en-US" dirty="0" smtClean="0">
                <a:solidFill>
                  <a:schemeClr val="bg2"/>
                </a:solidFill>
              </a:rPr>
              <a:t> &lt; c (</a:t>
            </a:r>
            <a:r>
              <a:rPr lang="en-US" dirty="0" err="1" smtClean="0">
                <a:solidFill>
                  <a:schemeClr val="bg2"/>
                </a:solidFill>
              </a:rPr>
              <a:t>r</a:t>
            </a:r>
            <a:r>
              <a:rPr lang="en-US" baseline="-25000" dirty="0" err="1" smtClean="0">
                <a:solidFill>
                  <a:schemeClr val="bg2"/>
                </a:solidFill>
              </a:rPr>
              <a:t>l</a:t>
            </a:r>
            <a:r>
              <a:rPr lang="en-US" baseline="-25000" dirty="0" smtClean="0">
                <a:solidFill>
                  <a:schemeClr val="bg2"/>
                </a:solidFill>
              </a:rPr>
              <a:t> </a:t>
            </a:r>
            <a:r>
              <a:rPr lang="en-US" dirty="0" smtClean="0">
                <a:solidFill>
                  <a:schemeClr val="bg2"/>
                </a:solidFill>
              </a:rPr>
              <a:t>+ r</a:t>
            </a:r>
            <a:r>
              <a:rPr lang="en-US" baseline="-25000" dirty="0" smtClean="0">
                <a:solidFill>
                  <a:schemeClr val="bg2"/>
                </a:solidFill>
              </a:rPr>
              <a:t>l+1</a:t>
            </a:r>
            <a:r>
              <a:rPr lang="en-US" dirty="0" smtClean="0">
                <a:solidFill>
                  <a:schemeClr val="bg2"/>
                </a:solidFill>
              </a:rPr>
              <a:t> + … + </a:t>
            </a:r>
            <a:r>
              <a:rPr lang="en-US" dirty="0" err="1" smtClean="0">
                <a:solidFill>
                  <a:schemeClr val="bg2"/>
                </a:solidFill>
              </a:rPr>
              <a:t>r</a:t>
            </a:r>
            <a:r>
              <a:rPr lang="en-US" baseline="-25000" dirty="0" err="1" smtClean="0">
                <a:solidFill>
                  <a:schemeClr val="bg2"/>
                </a:solidFill>
              </a:rPr>
              <a:t>m</a:t>
            </a:r>
            <a:r>
              <a:rPr lang="en-US" dirty="0" smtClean="0">
                <a:solidFill>
                  <a:schemeClr val="bg2"/>
                </a:solidFill>
              </a:rPr>
              <a:t>)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71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i="1" dirty="0" smtClean="0"/>
              <a:t>l</a:t>
            </a:r>
            <a:r>
              <a:rPr lang="en-US" dirty="0" smtClean="0"/>
              <a:t>-Diversity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512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Intuition</a:t>
            </a:r>
            <a:r>
              <a:rPr lang="en-US" dirty="0" smtClean="0"/>
              <a:t>: Most frequent value does not appear too often compared to the less frequent values in a QI group</a:t>
            </a:r>
          </a:p>
          <a:p>
            <a:pPr eaLnBrk="1" hangingPunct="1"/>
            <a:endParaRPr lang="en-US" dirty="0" smtClean="0">
              <a:solidFill>
                <a:srgbClr val="CC3300"/>
              </a:solidFill>
            </a:endParaRPr>
          </a:p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Entropy </a:t>
            </a:r>
            <a:r>
              <a:rPr lang="en-US" i="1" dirty="0" smtClean="0">
                <a:solidFill>
                  <a:srgbClr val="CC3300"/>
                </a:solidFill>
              </a:rPr>
              <a:t>l</a:t>
            </a:r>
            <a:r>
              <a:rPr lang="en-US" dirty="0" smtClean="0">
                <a:solidFill>
                  <a:srgbClr val="CC3300"/>
                </a:solidFill>
              </a:rPr>
              <a:t>-diversity</a:t>
            </a:r>
            <a:r>
              <a:rPr lang="en-US" dirty="0" smtClean="0"/>
              <a:t>: for each QI group </a:t>
            </a:r>
            <a:r>
              <a:rPr lang="en-US" dirty="0" smtClean="0">
                <a:solidFill>
                  <a:schemeClr val="bg2"/>
                </a:solidFill>
              </a:rPr>
              <a:t>g</a:t>
            </a:r>
            <a:r>
              <a:rPr lang="en-US" dirty="0" smtClean="0"/>
              <a:t>, </a:t>
            </a:r>
            <a:r>
              <a:rPr lang="en-US" dirty="0" smtClean="0">
                <a:solidFill>
                  <a:schemeClr val="bg2"/>
                </a:solidFill>
              </a:rPr>
              <a:t>entropy(g) ≥ log(</a:t>
            </a:r>
            <a:r>
              <a:rPr lang="en-US" i="1" dirty="0" smtClean="0">
                <a:solidFill>
                  <a:schemeClr val="bg2"/>
                </a:solidFill>
              </a:rPr>
              <a:t>l</a:t>
            </a:r>
            <a:r>
              <a:rPr lang="en-US" dirty="0" smtClean="0">
                <a:solidFill>
                  <a:schemeClr val="bg2"/>
                </a:solidFill>
              </a:rPr>
              <a:t>)</a:t>
            </a:r>
          </a:p>
          <a:p>
            <a:pPr lvl="1" eaLnBrk="1" hangingPunct="1"/>
            <a:r>
              <a:rPr lang="en-US" i="1" dirty="0" smtClean="0"/>
              <a:t>l</a:t>
            </a:r>
            <a:r>
              <a:rPr lang="en-US" dirty="0" smtClean="0"/>
              <a:t>-diversity((1/21/76, *, 537**)) = </a:t>
            </a:r>
            <a:r>
              <a:rPr lang="en-US" dirty="0" smtClean="0">
                <a:solidFill>
                  <a:srgbClr val="CC3300"/>
                </a:solidFill>
              </a:rPr>
              <a:t>??</a:t>
            </a:r>
          </a:p>
        </p:txBody>
      </p:sp>
      <p:graphicFrame>
        <p:nvGraphicFramePr>
          <p:cNvPr id="6" name="Group 153"/>
          <p:cNvGraphicFramePr>
            <a:graphicFrameLocks noGrp="1"/>
          </p:cNvGraphicFramePr>
          <p:nvPr/>
        </p:nvGraphicFramePr>
        <p:xfrm>
          <a:off x="2895600" y="3810000"/>
          <a:ext cx="3213102" cy="22098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48592" name="Rectangle 48"/>
          <p:cNvSpPr>
            <a:spLocks noChangeArrowheads="1"/>
          </p:cNvSpPr>
          <p:nvPr/>
        </p:nvSpPr>
        <p:spPr bwMode="auto">
          <a:xfrm>
            <a:off x="4953000" y="3200400"/>
            <a:ext cx="457200" cy="4270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0">
                <a:latin typeface="Calibri" pitchFamily="34" charset="0"/>
              </a:rPr>
              <a:t>1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72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8592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Computing </a:t>
            </a:r>
            <a:r>
              <a:rPr lang="en-US" i="1" dirty="0" smtClean="0"/>
              <a:t>l</a:t>
            </a:r>
            <a:r>
              <a:rPr lang="en-US" dirty="0" smtClean="0"/>
              <a:t>-Diversity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522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Key Observation</a:t>
            </a:r>
            <a:r>
              <a:rPr lang="en-US" dirty="0" smtClean="0"/>
              <a:t>: entropy </a:t>
            </a:r>
            <a:r>
              <a:rPr lang="en-US" i="1" dirty="0" smtClean="0"/>
              <a:t>l</a:t>
            </a:r>
            <a:r>
              <a:rPr lang="en-US" dirty="0" smtClean="0"/>
              <a:t>-diversity and recursive(</a:t>
            </a:r>
            <a:r>
              <a:rPr lang="en-US" dirty="0" err="1" smtClean="0"/>
              <a:t>c,</a:t>
            </a:r>
            <a:r>
              <a:rPr lang="en-US" i="1" dirty="0" err="1" smtClean="0"/>
              <a:t>l</a:t>
            </a:r>
            <a:r>
              <a:rPr lang="en-US" dirty="0" smtClean="0"/>
              <a:t>)-diversity possess the Subset Property and the Generalization Property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Algorithm Template</a:t>
            </a:r>
            <a:r>
              <a:rPr lang="en-US" dirty="0" smtClean="0"/>
              <a:t>:</a:t>
            </a:r>
          </a:p>
          <a:p>
            <a:pPr lvl="1" eaLnBrk="1" hangingPunct="1"/>
            <a:r>
              <a:rPr lang="en-US" dirty="0" smtClean="0"/>
              <a:t>Take </a:t>
            </a:r>
            <a:r>
              <a:rPr lang="en-US" dirty="0" smtClean="0">
                <a:solidFill>
                  <a:srgbClr val="CC3300"/>
                </a:solidFill>
              </a:rPr>
              <a:t>any</a:t>
            </a:r>
            <a:r>
              <a:rPr lang="en-US" dirty="0" smtClean="0"/>
              <a:t> algorithm for k-anonymity and replace the k-anonymity </a:t>
            </a:r>
            <a:r>
              <a:rPr lang="en-US" dirty="0" smtClean="0">
                <a:solidFill>
                  <a:srgbClr val="00B0F0"/>
                </a:solidFill>
              </a:rPr>
              <a:t>test for a generalized table by the </a:t>
            </a:r>
            <a:r>
              <a:rPr lang="en-US" i="1" dirty="0" smtClean="0">
                <a:solidFill>
                  <a:srgbClr val="00B0F0"/>
                </a:solidFill>
              </a:rPr>
              <a:t>l</a:t>
            </a:r>
            <a:r>
              <a:rPr lang="en-US" dirty="0" smtClean="0">
                <a:solidFill>
                  <a:srgbClr val="00B0F0"/>
                </a:solidFill>
              </a:rPr>
              <a:t>-diversity test</a:t>
            </a:r>
          </a:p>
          <a:p>
            <a:pPr lvl="1" eaLnBrk="1" hangingPunct="1"/>
            <a:r>
              <a:rPr lang="en-US" dirty="0" smtClean="0"/>
              <a:t>Easy to check based on counts of SA values in QI groups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73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t-Closeness [LLV07]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00B0F0"/>
                </a:solidFill>
              </a:rPr>
              <a:t>Limitations of </a:t>
            </a:r>
            <a:r>
              <a:rPr lang="en-US" i="1" dirty="0" smtClean="0">
                <a:solidFill>
                  <a:srgbClr val="00B0F0"/>
                </a:solidFill>
              </a:rPr>
              <a:t>l</a:t>
            </a:r>
            <a:r>
              <a:rPr lang="en-US" dirty="0" smtClean="0">
                <a:solidFill>
                  <a:srgbClr val="00B0F0"/>
                </a:solidFill>
              </a:rPr>
              <a:t>-diversity</a:t>
            </a:r>
          </a:p>
          <a:p>
            <a:pPr lvl="1" eaLnBrk="1" hangingPunct="1"/>
            <a:r>
              <a:rPr lang="en-US" dirty="0" smtClean="0"/>
              <a:t>Similarity attack: SA values are distinct, but semantically similar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t-Closeness Principle</a:t>
            </a:r>
            <a:r>
              <a:rPr lang="en-US" dirty="0" smtClean="0"/>
              <a:t>: a table has t-closeness if in each of its QI groups, the distance between the distribution of  SA values in the group and in the whole table is no more than threshold </a:t>
            </a:r>
            <a:r>
              <a:rPr lang="en-US" dirty="0" smtClean="0">
                <a:solidFill>
                  <a:schemeClr val="bg2"/>
                </a:solidFill>
              </a:rPr>
              <a:t>t</a:t>
            </a:r>
            <a:r>
              <a:rPr lang="en-US" dirty="0" smtClean="0"/>
              <a:t> </a:t>
            </a:r>
          </a:p>
        </p:txBody>
      </p:sp>
      <p:graphicFrame>
        <p:nvGraphicFramePr>
          <p:cNvPr id="8" name="Group 153"/>
          <p:cNvGraphicFramePr>
            <a:graphicFrameLocks noGrp="1"/>
          </p:cNvGraphicFramePr>
          <p:nvPr/>
        </p:nvGraphicFramePr>
        <p:xfrm>
          <a:off x="990600" y="2514600"/>
          <a:ext cx="3213100" cy="22098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50,001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55,001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60,001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Group 153"/>
          <p:cNvGraphicFramePr>
            <a:graphicFrameLocks noGrp="1"/>
          </p:cNvGraphicFramePr>
          <p:nvPr/>
        </p:nvGraphicFramePr>
        <p:xfrm>
          <a:off x="4953000" y="2590800"/>
          <a:ext cx="3352799" cy="609600"/>
        </p:xfrm>
        <a:graphic>
          <a:graphicData uri="http://schemas.openxmlformats.org/drawingml/2006/table">
            <a:tbl>
              <a:tblPr/>
              <a:tblGrid>
                <a:gridCol w="977899"/>
                <a:gridCol w="977900"/>
                <a:gridCol w="558800"/>
                <a:gridCol w="838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SSN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11-1-111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53315" name="Straight Connector 11"/>
          <p:cNvCxnSpPr>
            <a:cxnSpLocks noChangeShapeType="1"/>
          </p:cNvCxnSpPr>
          <p:nvPr/>
        </p:nvCxnSpPr>
        <p:spPr bwMode="auto">
          <a:xfrm>
            <a:off x="4191000" y="3048000"/>
            <a:ext cx="7620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3316" name="Straight Connector 12"/>
          <p:cNvCxnSpPr>
            <a:cxnSpLocks noChangeShapeType="1"/>
          </p:cNvCxnSpPr>
          <p:nvPr/>
        </p:nvCxnSpPr>
        <p:spPr bwMode="auto">
          <a:xfrm rot="5400000" flipH="1" flipV="1">
            <a:off x="4114800" y="3124200"/>
            <a:ext cx="914400" cy="762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74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Answering Queries on Generalized Tables</a:t>
            </a:r>
          </a:p>
        </p:txBody>
      </p:sp>
      <p:sp>
        <p:nvSpPr>
          <p:cNvPr id="542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Observation</a:t>
            </a:r>
            <a:r>
              <a:rPr lang="en-US" dirty="0" smtClean="0"/>
              <a:t>: Generalization </a:t>
            </a:r>
            <a:r>
              <a:rPr lang="en-US" dirty="0" smtClean="0">
                <a:solidFill>
                  <a:srgbClr val="00B0F0"/>
                </a:solidFill>
              </a:rPr>
              <a:t>loses a lot of information</a:t>
            </a:r>
            <a:r>
              <a:rPr lang="en-US" dirty="0" smtClean="0"/>
              <a:t>, resulting in inaccurate aggregate analyses [XT06, ZKS+07]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How many people were born in 1976?</a:t>
            </a:r>
          </a:p>
          <a:p>
            <a:pPr lvl="1" eaLnBrk="1" hangingPunct="1"/>
            <a:r>
              <a:rPr lang="en-US" dirty="0" smtClean="0"/>
              <a:t>Bounds = [1,5],  selectivity estimate = 1, actual value = 4</a:t>
            </a:r>
          </a:p>
        </p:txBody>
      </p:sp>
      <p:graphicFrame>
        <p:nvGraphicFramePr>
          <p:cNvPr id="6" name="Group 153"/>
          <p:cNvGraphicFramePr>
            <a:graphicFrameLocks noGrp="1"/>
          </p:cNvGraphicFramePr>
          <p:nvPr/>
        </p:nvGraphicFramePr>
        <p:xfrm>
          <a:off x="990600" y="3886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153"/>
          <p:cNvGraphicFramePr>
            <a:graphicFrameLocks noGrp="1"/>
          </p:cNvGraphicFramePr>
          <p:nvPr/>
        </p:nvGraphicFramePr>
        <p:xfrm>
          <a:off x="5257800" y="3810000"/>
          <a:ext cx="3213102" cy="22098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364" name="TextBox 7"/>
          <p:cNvSpPr txBox="1">
            <a:spLocks noChangeArrowheads="1"/>
          </p:cNvSpPr>
          <p:nvPr/>
        </p:nvSpPr>
        <p:spPr bwMode="auto">
          <a:xfrm>
            <a:off x="4305300" y="4433888"/>
            <a:ext cx="7937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/>
              <a:t>→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75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Answering Queries on Generalized Tables</a:t>
            </a:r>
          </a:p>
        </p:txBody>
      </p:sp>
      <p:sp>
        <p:nvSpPr>
          <p:cNvPr id="553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Observation</a:t>
            </a:r>
            <a:r>
              <a:rPr lang="en-US" dirty="0" smtClean="0"/>
              <a:t>: Generalization loses a lot of information, resulting in inaccurate aggregate analyses [XT06, ZKS+07]</a:t>
            </a:r>
          </a:p>
          <a:p>
            <a:pPr eaLnBrk="1" hangingPunct="1"/>
            <a:endParaRPr lang="en-US" dirty="0" smtClean="0"/>
          </a:p>
          <a:p>
            <a:r>
              <a:rPr lang="en-US" dirty="0" smtClean="0"/>
              <a:t>What is the average salary of people born in 1976?</a:t>
            </a:r>
          </a:p>
          <a:p>
            <a:pPr lvl="1"/>
            <a:r>
              <a:rPr lang="en-US" dirty="0" smtClean="0"/>
              <a:t>Bounds = [50K,75K], actual value = 62.5K</a:t>
            </a:r>
          </a:p>
        </p:txBody>
      </p:sp>
      <p:graphicFrame>
        <p:nvGraphicFramePr>
          <p:cNvPr id="6" name="Group 153"/>
          <p:cNvGraphicFramePr>
            <a:graphicFrameLocks noGrp="1"/>
          </p:cNvGraphicFramePr>
          <p:nvPr/>
        </p:nvGraphicFramePr>
        <p:xfrm>
          <a:off x="990600" y="3886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153"/>
          <p:cNvGraphicFramePr>
            <a:graphicFrameLocks noGrp="1"/>
          </p:cNvGraphicFramePr>
          <p:nvPr/>
        </p:nvGraphicFramePr>
        <p:xfrm>
          <a:off x="5257800" y="3810000"/>
          <a:ext cx="3213102" cy="22098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76-86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537**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388" name="TextBox 7"/>
          <p:cNvSpPr txBox="1">
            <a:spLocks noChangeArrowheads="1"/>
          </p:cNvSpPr>
          <p:nvPr/>
        </p:nvSpPr>
        <p:spPr bwMode="auto">
          <a:xfrm>
            <a:off x="4305300" y="4433888"/>
            <a:ext cx="7937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/>
              <a:t>→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76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Permutation: A Viable Alternative</a:t>
            </a:r>
          </a:p>
        </p:txBody>
      </p:sp>
      <p:sp>
        <p:nvSpPr>
          <p:cNvPr id="5632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Observation</a:t>
            </a:r>
            <a:r>
              <a:rPr lang="en-US" dirty="0" smtClean="0"/>
              <a:t>: Identifier </a:t>
            </a:r>
            <a:r>
              <a:rPr lang="en-US" dirty="0" smtClean="0">
                <a:sym typeface="Symbol" pitchFamily="18" charset="2"/>
              </a:rPr>
              <a:t></a:t>
            </a:r>
            <a:r>
              <a:rPr lang="en-US" dirty="0" smtClean="0"/>
              <a:t> SA is a composition of link1, link2, link3</a:t>
            </a:r>
          </a:p>
          <a:p>
            <a:pPr lvl="1" eaLnBrk="1" hangingPunct="1"/>
            <a:r>
              <a:rPr lang="en-US" dirty="0" smtClean="0"/>
              <a:t>Generalization-based techniques </a:t>
            </a:r>
            <a:r>
              <a:rPr lang="en-US" dirty="0" smtClean="0">
                <a:solidFill>
                  <a:srgbClr val="00B0F0"/>
                </a:solidFill>
              </a:rPr>
              <a:t>weaken link2</a:t>
            </a:r>
          </a:p>
          <a:p>
            <a:pPr lvl="1" eaLnBrk="1" hangingPunct="1"/>
            <a:endParaRPr lang="en-US" dirty="0" smtClean="0"/>
          </a:p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Alternative</a:t>
            </a:r>
            <a:r>
              <a:rPr lang="en-US" dirty="0" smtClean="0"/>
              <a:t>: </a:t>
            </a:r>
            <a:r>
              <a:rPr lang="en-US" dirty="0" smtClean="0">
                <a:solidFill>
                  <a:srgbClr val="00B0F0"/>
                </a:solidFill>
              </a:rPr>
              <a:t>Weaken link 3 </a:t>
            </a:r>
            <a:r>
              <a:rPr lang="en-US" dirty="0" smtClean="0"/>
              <a:t>(QI </a:t>
            </a:r>
            <a:r>
              <a:rPr lang="en-US" dirty="0" smtClean="0">
                <a:sym typeface="Symbol" pitchFamily="18" charset="2"/>
              </a:rPr>
              <a:t></a:t>
            </a:r>
            <a:r>
              <a:rPr lang="en-US" dirty="0" smtClean="0"/>
              <a:t> SA association in private data)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990600" y="3657600"/>
          <a:ext cx="3505200" cy="304800"/>
        </p:xfrm>
        <a:graphic>
          <a:graphicData uri="http://schemas.openxmlformats.org/drawingml/2006/table">
            <a:tbl>
              <a:tblPr/>
              <a:tblGrid>
                <a:gridCol w="1600200"/>
                <a:gridCol w="19050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Identifier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Quasi-identifiers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Group 153"/>
          <p:cNvGraphicFramePr>
            <a:graphicFrameLocks noGrp="1"/>
          </p:cNvGraphicFramePr>
          <p:nvPr/>
        </p:nvGraphicFramePr>
        <p:xfrm>
          <a:off x="4419600" y="5029200"/>
          <a:ext cx="3810000" cy="304800"/>
        </p:xfrm>
        <a:graphic>
          <a:graphicData uri="http://schemas.openxmlformats.org/drawingml/2006/table">
            <a:tbl>
              <a:tblPr/>
              <a:tblGrid>
                <a:gridCol w="1828800"/>
                <a:gridCol w="1981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Quasi-identifiers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Sensitive Attributes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Group 153"/>
          <p:cNvGraphicFramePr>
            <a:graphicFrameLocks noGrp="1"/>
          </p:cNvGraphicFramePr>
          <p:nvPr/>
        </p:nvGraphicFramePr>
        <p:xfrm>
          <a:off x="990600" y="3352800"/>
          <a:ext cx="3505200" cy="304800"/>
        </p:xfrm>
        <a:graphic>
          <a:graphicData uri="http://schemas.openxmlformats.org/drawingml/2006/table">
            <a:tbl>
              <a:tblPr/>
              <a:tblGrid>
                <a:gridCol w="3505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Publicly Available Data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Group 153"/>
          <p:cNvGraphicFramePr>
            <a:graphicFrameLocks noGrp="1"/>
          </p:cNvGraphicFramePr>
          <p:nvPr/>
        </p:nvGraphicFramePr>
        <p:xfrm>
          <a:off x="4419600" y="4724400"/>
          <a:ext cx="3810000" cy="304800"/>
        </p:xfrm>
        <a:graphic>
          <a:graphicData uri="http://schemas.openxmlformats.org/drawingml/2006/table">
            <a:tbl>
              <a:tblPr/>
              <a:tblGrid>
                <a:gridCol w="38100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De-identified Private Data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354" name="Freeform 16"/>
          <p:cNvSpPr>
            <a:spLocks noChangeArrowheads="1"/>
          </p:cNvSpPr>
          <p:nvPr/>
        </p:nvSpPr>
        <p:spPr bwMode="auto">
          <a:xfrm>
            <a:off x="1712913" y="3960813"/>
            <a:ext cx="1919287" cy="544512"/>
          </a:xfrm>
          <a:custGeom>
            <a:avLst/>
            <a:gdLst>
              <a:gd name="T0" fmla="*/ 0 w 1918952"/>
              <a:gd name="T1" fmla="*/ 0 h 545205"/>
              <a:gd name="T2" fmla="*/ 916480 w 1918952"/>
              <a:gd name="T3" fmla="*/ 532041 h 545205"/>
              <a:gd name="T4" fmla="*/ 1923311 w 1918952"/>
              <a:gd name="T5" fmla="*/ 25335 h 545205"/>
              <a:gd name="T6" fmla="*/ 0 60000 65536"/>
              <a:gd name="T7" fmla="*/ 0 60000 65536"/>
              <a:gd name="T8" fmla="*/ 0 60000 65536"/>
              <a:gd name="T9" fmla="*/ 0 w 1918952"/>
              <a:gd name="T10" fmla="*/ 0 h 545205"/>
              <a:gd name="T11" fmla="*/ 1918952 w 1918952"/>
              <a:gd name="T12" fmla="*/ 545205 h 54520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18952" h="545205">
                <a:moveTo>
                  <a:pt x="0" y="0"/>
                </a:moveTo>
                <a:cubicBezTo>
                  <a:pt x="297287" y="268309"/>
                  <a:pt x="594575" y="536619"/>
                  <a:pt x="914400" y="540912"/>
                </a:cubicBezTo>
                <a:cubicBezTo>
                  <a:pt x="1234225" y="545205"/>
                  <a:pt x="1576588" y="285481"/>
                  <a:pt x="1918952" y="25757"/>
                </a:cubicBezTo>
              </a:path>
            </a:pathLst>
          </a:cu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6355" name="Freeform 17"/>
          <p:cNvSpPr>
            <a:spLocks noChangeArrowheads="1"/>
          </p:cNvSpPr>
          <p:nvPr/>
        </p:nvSpPr>
        <p:spPr bwMode="auto">
          <a:xfrm>
            <a:off x="5334000" y="5334000"/>
            <a:ext cx="1919288" cy="544513"/>
          </a:xfrm>
          <a:custGeom>
            <a:avLst/>
            <a:gdLst>
              <a:gd name="T0" fmla="*/ 0 w 1918952"/>
              <a:gd name="T1" fmla="*/ 0 h 545205"/>
              <a:gd name="T2" fmla="*/ 916480 w 1918952"/>
              <a:gd name="T3" fmla="*/ 532054 h 545205"/>
              <a:gd name="T4" fmla="*/ 1923324 w 1918952"/>
              <a:gd name="T5" fmla="*/ 25336 h 545205"/>
              <a:gd name="T6" fmla="*/ 0 60000 65536"/>
              <a:gd name="T7" fmla="*/ 0 60000 65536"/>
              <a:gd name="T8" fmla="*/ 0 60000 65536"/>
              <a:gd name="T9" fmla="*/ 0 w 1918952"/>
              <a:gd name="T10" fmla="*/ 0 h 545205"/>
              <a:gd name="T11" fmla="*/ 1918952 w 1918952"/>
              <a:gd name="T12" fmla="*/ 545205 h 54520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18952" h="545205">
                <a:moveTo>
                  <a:pt x="0" y="0"/>
                </a:moveTo>
                <a:cubicBezTo>
                  <a:pt x="297287" y="268309"/>
                  <a:pt x="594575" y="536619"/>
                  <a:pt x="914400" y="540912"/>
                </a:cubicBezTo>
                <a:cubicBezTo>
                  <a:pt x="1234225" y="545205"/>
                  <a:pt x="1576588" y="285481"/>
                  <a:pt x="1918952" y="25757"/>
                </a:cubicBezTo>
              </a:path>
            </a:pathLst>
          </a:cu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6356" name="Freeform 19"/>
          <p:cNvSpPr>
            <a:spLocks noChangeArrowheads="1"/>
          </p:cNvSpPr>
          <p:nvPr/>
        </p:nvSpPr>
        <p:spPr bwMode="auto">
          <a:xfrm>
            <a:off x="3851275" y="3986213"/>
            <a:ext cx="1003300" cy="2068512"/>
          </a:xfrm>
          <a:custGeom>
            <a:avLst/>
            <a:gdLst>
              <a:gd name="T0" fmla="*/ 0 w 1004552"/>
              <a:gd name="T1" fmla="*/ 0 h 2069206"/>
              <a:gd name="T2" fmla="*/ 544887 w 1004552"/>
              <a:gd name="T3" fmla="*/ 1833666 h 2069206"/>
              <a:gd name="T4" fmla="*/ 988398 w 1004552"/>
              <a:gd name="T5" fmla="*/ 1359223 h 2069206"/>
              <a:gd name="T6" fmla="*/ 0 60000 65536"/>
              <a:gd name="T7" fmla="*/ 0 60000 65536"/>
              <a:gd name="T8" fmla="*/ 0 60000 65536"/>
              <a:gd name="T9" fmla="*/ 0 w 1004552"/>
              <a:gd name="T10" fmla="*/ 0 h 2069206"/>
              <a:gd name="T11" fmla="*/ 1004552 w 1004552"/>
              <a:gd name="T12" fmla="*/ 2069206 h 206920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04552" h="2069206">
                <a:moveTo>
                  <a:pt x="0" y="0"/>
                </a:moveTo>
                <a:cubicBezTo>
                  <a:pt x="193183" y="807076"/>
                  <a:pt x="386367" y="1614152"/>
                  <a:pt x="553792" y="1841679"/>
                </a:cubicBezTo>
                <a:cubicBezTo>
                  <a:pt x="721217" y="2069206"/>
                  <a:pt x="862884" y="1717183"/>
                  <a:pt x="1004552" y="1365161"/>
                </a:cubicBezTo>
              </a:path>
            </a:pathLst>
          </a:cu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6357" name="Freeform 20"/>
          <p:cNvSpPr>
            <a:spLocks noChangeArrowheads="1"/>
          </p:cNvSpPr>
          <p:nvPr/>
        </p:nvSpPr>
        <p:spPr bwMode="auto">
          <a:xfrm>
            <a:off x="1196975" y="3986213"/>
            <a:ext cx="6465888" cy="2489200"/>
          </a:xfrm>
          <a:custGeom>
            <a:avLst/>
            <a:gdLst>
              <a:gd name="T0" fmla="*/ 0 w 6465195"/>
              <a:gd name="T1" fmla="*/ 0 h 2489916"/>
              <a:gd name="T2" fmla="*/ 2398824 w 6465195"/>
              <a:gd name="T3" fmla="*/ 2142742 h 2489916"/>
              <a:gd name="T4" fmla="*/ 5726229 w 6465195"/>
              <a:gd name="T5" fmla="*/ 2027265 h 2489916"/>
              <a:gd name="T6" fmla="*/ 6474241 w 6465195"/>
              <a:gd name="T7" fmla="*/ 1360066 h 2489916"/>
              <a:gd name="T8" fmla="*/ 0 60000 65536"/>
              <a:gd name="T9" fmla="*/ 0 60000 65536"/>
              <a:gd name="T10" fmla="*/ 0 60000 65536"/>
              <a:gd name="T11" fmla="*/ 0 60000 65536"/>
              <a:gd name="T12" fmla="*/ 0 w 6465195"/>
              <a:gd name="T13" fmla="*/ 0 h 2489916"/>
              <a:gd name="T14" fmla="*/ 6465195 w 6465195"/>
              <a:gd name="T15" fmla="*/ 2489916 h 248991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465195" h="2489916">
                <a:moveTo>
                  <a:pt x="0" y="0"/>
                </a:moveTo>
                <a:cubicBezTo>
                  <a:pt x="721217" y="905814"/>
                  <a:pt x="1442434" y="1811628"/>
                  <a:pt x="2395471" y="2150772"/>
                </a:cubicBezTo>
                <a:cubicBezTo>
                  <a:pt x="3348508" y="2489916"/>
                  <a:pt x="5039933" y="2165797"/>
                  <a:pt x="5718220" y="2034862"/>
                </a:cubicBezTo>
                <a:cubicBezTo>
                  <a:pt x="6396507" y="1903927"/>
                  <a:pt x="6430851" y="1634544"/>
                  <a:pt x="6465195" y="1365161"/>
                </a:cubicBezTo>
              </a:path>
            </a:pathLst>
          </a:custGeom>
          <a:noFill/>
          <a:ln w="9525" algn="ctr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2667000" y="4495800"/>
            <a:ext cx="6334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latin typeface="+mn-lt"/>
              </a:rPr>
              <a:t>link1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505200" y="5105400"/>
            <a:ext cx="6334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latin typeface="+mn-lt"/>
              </a:rPr>
              <a:t>link2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943600" y="5410200"/>
            <a:ext cx="6334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latin typeface="+mn-lt"/>
              </a:rPr>
              <a:t>link3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77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Permutation: Basics [XT06, ZKS+07]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Partition private data into groups of </a:t>
            </a:r>
            <a:r>
              <a:rPr lang="en-US" dirty="0" err="1" smtClean="0"/>
              <a:t>tuples</a:t>
            </a:r>
            <a:r>
              <a:rPr lang="en-US" dirty="0" smtClean="0"/>
              <a:t>, permute SA values </a:t>
            </a:r>
            <a:r>
              <a:rPr lang="en-US" dirty="0" err="1" smtClean="0"/>
              <a:t>wrt</a:t>
            </a:r>
            <a:r>
              <a:rPr lang="en-US" dirty="0" smtClean="0"/>
              <a:t> QI values in each group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For individuals known to be in private data, </a:t>
            </a:r>
            <a:r>
              <a:rPr lang="en-US" b="1" dirty="0" smtClean="0">
                <a:solidFill>
                  <a:srgbClr val="CC3300"/>
                </a:solidFill>
              </a:rPr>
              <a:t>same privacy guarantee</a:t>
            </a:r>
            <a:r>
              <a:rPr lang="en-US" dirty="0" smtClean="0"/>
              <a:t> as generalization</a:t>
            </a:r>
          </a:p>
        </p:txBody>
      </p:sp>
      <p:graphicFrame>
        <p:nvGraphicFramePr>
          <p:cNvPr id="6" name="Group 153"/>
          <p:cNvGraphicFramePr>
            <a:graphicFrameLocks noGrp="1"/>
          </p:cNvGraphicFramePr>
          <p:nvPr/>
        </p:nvGraphicFramePr>
        <p:xfrm>
          <a:off x="990600" y="3886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153"/>
          <p:cNvGraphicFramePr>
            <a:graphicFrameLocks noGrp="1"/>
          </p:cNvGraphicFramePr>
          <p:nvPr/>
        </p:nvGraphicFramePr>
        <p:xfrm>
          <a:off x="5029200" y="3810000"/>
          <a:ext cx="2374900" cy="22098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57428" name="TextBox 7"/>
          <p:cNvSpPr txBox="1">
            <a:spLocks noChangeArrowheads="1"/>
          </p:cNvSpPr>
          <p:nvPr/>
        </p:nvSpPr>
        <p:spPr bwMode="auto">
          <a:xfrm>
            <a:off x="4235450" y="4419600"/>
            <a:ext cx="793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/>
              <a:t>→</a:t>
            </a:r>
          </a:p>
        </p:txBody>
      </p:sp>
      <p:graphicFrame>
        <p:nvGraphicFramePr>
          <p:cNvPr id="9" name="Group 153"/>
          <p:cNvGraphicFramePr>
            <a:graphicFrameLocks noGrp="1"/>
          </p:cNvGraphicFramePr>
          <p:nvPr/>
        </p:nvGraphicFramePr>
        <p:xfrm>
          <a:off x="7620000" y="3810000"/>
          <a:ext cx="838202" cy="2209800"/>
        </p:xfrm>
        <a:graphic>
          <a:graphicData uri="http://schemas.openxmlformats.org/drawingml/2006/table">
            <a:tbl>
              <a:tblPr/>
              <a:tblGrid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78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Permutation: Aggregate Analyses</a:t>
            </a:r>
          </a:p>
        </p:txBody>
      </p:sp>
      <p:sp>
        <p:nvSpPr>
          <p:cNvPr id="583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22098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Key observation</a:t>
            </a:r>
            <a:r>
              <a:rPr lang="en-US" dirty="0" smtClean="0"/>
              <a:t>: Exact QI and SA values are available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How many people were born in 1976?</a:t>
            </a:r>
          </a:p>
          <a:p>
            <a:pPr lvl="1" eaLnBrk="1" hangingPunct="1"/>
            <a:r>
              <a:rPr lang="en-US" dirty="0" smtClean="0"/>
              <a:t>Estimate = 4, actual value = 4</a:t>
            </a:r>
          </a:p>
        </p:txBody>
      </p:sp>
      <p:graphicFrame>
        <p:nvGraphicFramePr>
          <p:cNvPr id="6" name="Group 153"/>
          <p:cNvGraphicFramePr>
            <a:graphicFrameLocks noGrp="1"/>
          </p:cNvGraphicFramePr>
          <p:nvPr/>
        </p:nvGraphicFramePr>
        <p:xfrm>
          <a:off x="990600" y="3886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153"/>
          <p:cNvGraphicFramePr>
            <a:graphicFrameLocks noGrp="1"/>
          </p:cNvGraphicFramePr>
          <p:nvPr/>
        </p:nvGraphicFramePr>
        <p:xfrm>
          <a:off x="5029200" y="3810000"/>
          <a:ext cx="2374900" cy="22098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Group 153"/>
          <p:cNvGraphicFramePr>
            <a:graphicFrameLocks noGrp="1"/>
          </p:cNvGraphicFramePr>
          <p:nvPr/>
        </p:nvGraphicFramePr>
        <p:xfrm>
          <a:off x="7620000" y="3810000"/>
          <a:ext cx="838202" cy="2209800"/>
        </p:xfrm>
        <a:graphic>
          <a:graphicData uri="http://schemas.openxmlformats.org/drawingml/2006/table">
            <a:tbl>
              <a:tblPr/>
              <a:tblGrid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58470" name="TextBox 7"/>
          <p:cNvSpPr txBox="1">
            <a:spLocks noChangeArrowheads="1"/>
          </p:cNvSpPr>
          <p:nvPr/>
        </p:nvSpPr>
        <p:spPr bwMode="auto">
          <a:xfrm>
            <a:off x="4235450" y="4419600"/>
            <a:ext cx="793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/>
              <a:t>→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79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Entropy of a Column: Information – Take 1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Think of a game between two persons A and B</a:t>
            </a:r>
          </a:p>
          <a:p>
            <a:pPr lvl="1" eaLnBrk="1" hangingPunct="1"/>
            <a:r>
              <a:rPr lang="en-US" dirty="0" smtClean="0"/>
              <a:t>Person A chooses value of X according to distribution p(X)</a:t>
            </a:r>
          </a:p>
          <a:p>
            <a:pPr lvl="1" eaLnBrk="1" hangingPunct="1"/>
            <a:r>
              <a:rPr lang="en-US" dirty="0" smtClean="0"/>
              <a:t>Person B asks A number of binary questions to determine value of X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Entropy ≈ minimum # of binary questions to determine value of X</a:t>
            </a:r>
          </a:p>
          <a:p>
            <a:pPr lvl="1" eaLnBrk="1" hangingPunct="1"/>
            <a:r>
              <a:rPr lang="en-US" dirty="0" smtClean="0"/>
              <a:t>Intuition: </a:t>
            </a:r>
            <a:r>
              <a:rPr lang="en-US" b="1" dirty="0" smtClean="0">
                <a:solidFill>
                  <a:srgbClr val="CC3300"/>
                </a:solidFill>
              </a:rPr>
              <a:t>information</a:t>
            </a:r>
            <a:r>
              <a:rPr lang="en-US" dirty="0" smtClean="0"/>
              <a:t> removes </a:t>
            </a:r>
            <a:r>
              <a:rPr lang="en-US" b="1" dirty="0" smtClean="0">
                <a:solidFill>
                  <a:srgbClr val="CC3300"/>
                </a:solidFill>
              </a:rPr>
              <a:t>uncertainty</a:t>
            </a:r>
          </a:p>
          <a:p>
            <a:pPr eaLnBrk="1" hangingPunct="1"/>
            <a:endParaRPr lang="en-US" dirty="0" smtClean="0">
              <a:solidFill>
                <a:srgbClr val="CC3300"/>
              </a:solidFill>
            </a:endParaRPr>
          </a:p>
          <a:p>
            <a:pPr eaLnBrk="1" hangingPunct="1"/>
            <a:r>
              <a:rPr lang="en-US" dirty="0" smtClean="0"/>
              <a:t>Person A chooses X = 3; person B asks:</a:t>
            </a:r>
          </a:p>
          <a:p>
            <a:pPr lvl="1" eaLnBrk="1" hangingPunct="1"/>
            <a:r>
              <a:rPr lang="en-US" dirty="0" smtClean="0"/>
              <a:t>Is X ≤ 2? No</a:t>
            </a:r>
          </a:p>
          <a:p>
            <a:pPr lvl="1" eaLnBrk="1" hangingPunct="1"/>
            <a:r>
              <a:rPr lang="en-US" dirty="0" smtClean="0"/>
              <a:t>Is X ≤ 3? Yes</a:t>
            </a:r>
          </a:p>
          <a:p>
            <a:pPr lvl="1" eaLnBrk="1" hangingPunct="1"/>
            <a:r>
              <a:rPr lang="en-US" dirty="0" smtClean="0"/>
              <a:t># of questions = 2, H(X) = 2</a:t>
            </a:r>
          </a:p>
          <a:p>
            <a:pPr lvl="1" eaLnBrk="1" hangingPunct="1"/>
            <a:endParaRPr lang="en-US" dirty="0" smtClean="0"/>
          </a:p>
        </p:txBody>
      </p:sp>
      <p:graphicFrame>
        <p:nvGraphicFramePr>
          <p:cNvPr id="10" name="Group 153"/>
          <p:cNvGraphicFramePr>
            <a:graphicFrameLocks noGrp="1"/>
          </p:cNvGraphicFramePr>
          <p:nvPr/>
        </p:nvGraphicFramePr>
        <p:xfrm>
          <a:off x="6553200" y="4343400"/>
          <a:ext cx="1752600" cy="1524000"/>
        </p:xfrm>
        <a:graphic>
          <a:graphicData uri="http://schemas.openxmlformats.org/drawingml/2006/table">
            <a:tbl>
              <a:tblPr/>
              <a:tblGrid>
                <a:gridCol w="384082"/>
                <a:gridCol w="684259"/>
                <a:gridCol w="684259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Permutation: Aggregate Analyses</a:t>
            </a:r>
          </a:p>
        </p:txBody>
      </p:sp>
      <p:sp>
        <p:nvSpPr>
          <p:cNvPr id="593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22098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Key observation</a:t>
            </a:r>
            <a:r>
              <a:rPr lang="en-US" dirty="0" smtClean="0"/>
              <a:t>: Exact QI and SA values are available</a:t>
            </a:r>
          </a:p>
          <a:p>
            <a:pPr eaLnBrk="1" hangingPunct="1"/>
            <a:endParaRPr lang="en-US" dirty="0" smtClean="0"/>
          </a:p>
          <a:p>
            <a:r>
              <a:rPr lang="en-US" dirty="0" smtClean="0"/>
              <a:t>What is the average salary of people born in 1976?</a:t>
            </a:r>
          </a:p>
          <a:p>
            <a:pPr lvl="1"/>
            <a:r>
              <a:rPr lang="en-US" dirty="0" smtClean="0"/>
              <a:t>Estimated bounds = [57.5K, 62.5K], actual value = 62.5K</a:t>
            </a:r>
          </a:p>
        </p:txBody>
      </p:sp>
      <p:graphicFrame>
        <p:nvGraphicFramePr>
          <p:cNvPr id="6" name="Group 153"/>
          <p:cNvGraphicFramePr>
            <a:graphicFrameLocks noGrp="1"/>
          </p:cNvGraphicFramePr>
          <p:nvPr/>
        </p:nvGraphicFramePr>
        <p:xfrm>
          <a:off x="990600" y="3886200"/>
          <a:ext cx="3213102" cy="21336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153"/>
          <p:cNvGraphicFramePr>
            <a:graphicFrameLocks noGrp="1"/>
          </p:cNvGraphicFramePr>
          <p:nvPr/>
        </p:nvGraphicFramePr>
        <p:xfrm>
          <a:off x="5029200" y="3810000"/>
          <a:ext cx="2374900" cy="2209800"/>
        </p:xfrm>
        <a:graphic>
          <a:graphicData uri="http://schemas.openxmlformats.org/drawingml/2006/table">
            <a:tbl>
              <a:tblPr/>
              <a:tblGrid>
                <a:gridCol w="977900"/>
                <a:gridCol w="558800"/>
                <a:gridCol w="8382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Group 153"/>
          <p:cNvGraphicFramePr>
            <a:graphicFrameLocks noGrp="1"/>
          </p:cNvGraphicFramePr>
          <p:nvPr/>
        </p:nvGraphicFramePr>
        <p:xfrm>
          <a:off x="7620000" y="3810000"/>
          <a:ext cx="838202" cy="2209800"/>
        </p:xfrm>
        <a:graphic>
          <a:graphicData uri="http://schemas.openxmlformats.org/drawingml/2006/table">
            <a:tbl>
              <a:tblPr/>
              <a:tblGrid>
                <a:gridCol w="83820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Salary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70,000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55,000</a:t>
                      </a:r>
                    </a:p>
                  </a:txBody>
                  <a:tcPr marL="45720" marR="4572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59494" name="TextBox 7"/>
          <p:cNvSpPr txBox="1">
            <a:spLocks noChangeArrowheads="1"/>
          </p:cNvSpPr>
          <p:nvPr/>
        </p:nvSpPr>
        <p:spPr bwMode="auto">
          <a:xfrm>
            <a:off x="4235450" y="4419600"/>
            <a:ext cx="793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/>
              <a:t>→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80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Computing Permutation Groups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00B0F0"/>
                </a:solidFill>
              </a:rPr>
              <a:t>Can use grouping </a:t>
            </a:r>
            <a:r>
              <a:rPr lang="en-US" dirty="0" smtClean="0"/>
              <a:t>obtained by any previously discussed approach</a:t>
            </a:r>
          </a:p>
          <a:p>
            <a:pPr lvl="1" eaLnBrk="1" hangingPunct="1"/>
            <a:r>
              <a:rPr lang="en-US" dirty="0" smtClean="0"/>
              <a:t>Instead of generalization, use permutation</a:t>
            </a:r>
          </a:p>
          <a:p>
            <a:pPr lvl="1" eaLnBrk="1" hangingPunct="1"/>
            <a:r>
              <a:rPr lang="en-US" dirty="0" smtClean="0"/>
              <a:t>For same groups, permutation </a:t>
            </a:r>
            <a:r>
              <a:rPr lang="en-US" b="1" dirty="0" smtClean="0">
                <a:solidFill>
                  <a:srgbClr val="CC3300"/>
                </a:solidFill>
              </a:rPr>
              <a:t>always</a:t>
            </a:r>
            <a:r>
              <a:rPr lang="en-US" dirty="0" smtClean="0"/>
              <a:t> has lower information loss</a:t>
            </a:r>
          </a:p>
          <a:p>
            <a:pPr eaLnBrk="1" hangingPunct="1">
              <a:buFont typeface="Symbol" pitchFamily="18" charset="2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Anatomy [XT06]: form </a:t>
            </a:r>
            <a:r>
              <a:rPr lang="en-US" i="1" dirty="0" smtClean="0"/>
              <a:t>l</a:t>
            </a:r>
            <a:r>
              <a:rPr lang="en-US" dirty="0" smtClean="0"/>
              <a:t>-diverse groups</a:t>
            </a:r>
          </a:p>
          <a:p>
            <a:pPr lvl="1" eaLnBrk="1" hangingPunct="1"/>
            <a:r>
              <a:rPr lang="en-US" dirty="0" smtClean="0">
                <a:solidFill>
                  <a:srgbClr val="00B0F0"/>
                </a:solidFill>
              </a:rPr>
              <a:t>Hash</a:t>
            </a:r>
            <a:r>
              <a:rPr lang="en-US" dirty="0" smtClean="0"/>
              <a:t> SA values into buckets</a:t>
            </a:r>
          </a:p>
          <a:p>
            <a:pPr lvl="1" eaLnBrk="1" hangingPunct="1"/>
            <a:r>
              <a:rPr lang="en-US" dirty="0" smtClean="0"/>
              <a:t>Iteratively pick 1 value from each of the </a:t>
            </a:r>
            <a:r>
              <a:rPr lang="en-US" i="1" dirty="0" smtClean="0">
                <a:solidFill>
                  <a:schemeClr val="bg2"/>
                </a:solidFill>
              </a:rPr>
              <a:t>l</a:t>
            </a:r>
            <a:r>
              <a:rPr lang="en-US" i="1" dirty="0" smtClean="0"/>
              <a:t> </a:t>
            </a:r>
            <a:r>
              <a:rPr lang="en-US" dirty="0" smtClean="0"/>
              <a:t>most populated buckets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Permutation [ZKS+07]: use numeric diversity</a:t>
            </a:r>
          </a:p>
          <a:p>
            <a:pPr lvl="1" eaLnBrk="1" hangingPunct="1"/>
            <a:r>
              <a:rPr lang="en-US" dirty="0" smtClean="0"/>
              <a:t>Sort (ordered) SA values</a:t>
            </a:r>
          </a:p>
          <a:p>
            <a:pPr lvl="1" eaLnBrk="1" hangingPunct="1"/>
            <a:r>
              <a:rPr lang="en-US" dirty="0" smtClean="0"/>
              <a:t>Pick </a:t>
            </a:r>
            <a:r>
              <a:rPr lang="en-US" dirty="0" smtClean="0">
                <a:solidFill>
                  <a:schemeClr val="bg2"/>
                </a:solidFill>
              </a:rPr>
              <a:t>k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B0F0"/>
                </a:solidFill>
              </a:rPr>
              <a:t>adjacent values </a:t>
            </a:r>
            <a:r>
              <a:rPr lang="en-US" dirty="0" smtClean="0"/>
              <a:t>subject to numeric diversity condition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81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dirty="0" smtClean="0"/>
              <a:t>Module Outline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24000"/>
            <a:ext cx="8229600" cy="4343400"/>
          </a:xfrm>
        </p:spPr>
        <p:txBody>
          <a:bodyPr/>
          <a:lstStyle/>
          <a:p>
            <a:r>
              <a:rPr lang="en-US" dirty="0" smtClean="0"/>
              <a:t>Motivation</a:t>
            </a:r>
          </a:p>
          <a:p>
            <a:endParaRPr lang="en-US" dirty="0" smtClean="0">
              <a:sym typeface="Wingdings" pitchFamily="2" charset="2"/>
            </a:endParaRPr>
          </a:p>
          <a:p>
            <a:pPr marL="342900" lvl="1" indent="-342900">
              <a:buSzTx/>
              <a:buFont typeface="Symbol" pitchFamily="18" charset="2"/>
              <a:buChar char="¨"/>
            </a:pPr>
            <a:r>
              <a:rPr lang="en-US" sz="2400" dirty="0" smtClean="0"/>
              <a:t>Analysis of privacy loss using information theory</a:t>
            </a:r>
            <a:endParaRPr lang="en-US" sz="2400" dirty="0" smtClean="0">
              <a:sym typeface="Wingdings" pitchFamily="2" charset="2"/>
            </a:endParaRPr>
          </a:p>
          <a:p>
            <a:pPr lvl="1">
              <a:buNone/>
            </a:pPr>
            <a:endParaRPr lang="en-US" sz="2400" dirty="0" smtClean="0"/>
          </a:p>
          <a:p>
            <a:r>
              <a:rPr lang="en-US" dirty="0" err="1" smtClean="0"/>
              <a:t>Anonymization</a:t>
            </a:r>
            <a:r>
              <a:rPr lang="en-US" dirty="0" smtClean="0"/>
              <a:t>: a history of attacks and defenses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In tabular data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In graph data</a:t>
            </a:r>
          </a:p>
          <a:p>
            <a:endParaRPr lang="en-US" dirty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82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Graph (Multi-Tabular) Data Example</a:t>
            </a:r>
          </a:p>
        </p:txBody>
      </p:sp>
      <p:sp>
        <p:nvSpPr>
          <p:cNvPr id="655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524000"/>
            <a:ext cx="84582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Video data recording videos viewed by users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990600" y="2362200"/>
          <a:ext cx="2613280" cy="2133600"/>
        </p:xfrm>
        <a:graphic>
          <a:graphicData uri="http://schemas.openxmlformats.org/drawingml/2006/table">
            <a:tbl>
              <a:tblPr/>
              <a:tblGrid>
                <a:gridCol w="521653"/>
                <a:gridCol w="901065"/>
                <a:gridCol w="467297"/>
                <a:gridCol w="72326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Uid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153"/>
          <p:cNvGraphicFramePr>
            <a:graphicFrameLocks noGrp="1"/>
          </p:cNvGraphicFramePr>
          <p:nvPr/>
        </p:nvGraphicFramePr>
        <p:xfrm>
          <a:off x="5791200" y="2362200"/>
          <a:ext cx="2843277" cy="2133600"/>
        </p:xfrm>
        <a:graphic>
          <a:graphicData uri="http://schemas.openxmlformats.org/drawingml/2006/table">
            <a:tbl>
              <a:tblPr/>
              <a:tblGrid>
                <a:gridCol w="456565"/>
                <a:gridCol w="1494790"/>
                <a:gridCol w="89192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Vid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Title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Genre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hanging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chads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apartment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holy grail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incredibles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stolen votes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Vf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life of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brian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3733800" y="2286000"/>
            <a:ext cx="1905000" cy="2655888"/>
            <a:chOff x="3886200" y="2286000"/>
            <a:chExt cx="2125453" cy="2655212"/>
          </a:xfrm>
        </p:grpSpPr>
        <p:sp>
          <p:nvSpPr>
            <p:cNvPr id="29" name="Text Box 116"/>
            <p:cNvSpPr txBox="1">
              <a:spLocks noChangeArrowheads="1"/>
            </p:cNvSpPr>
            <p:nvPr/>
          </p:nvSpPr>
          <p:spPr bwMode="auto">
            <a:xfrm>
              <a:off x="5574164" y="2744671"/>
              <a:ext cx="437489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Vb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0" name="Text Box 117"/>
            <p:cNvSpPr txBox="1">
              <a:spLocks noChangeArrowheads="1"/>
            </p:cNvSpPr>
            <p:nvPr/>
          </p:nvSpPr>
          <p:spPr bwMode="auto">
            <a:xfrm>
              <a:off x="5574164" y="3658838"/>
              <a:ext cx="426861" cy="36820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Vd</a:t>
              </a:r>
              <a:endParaRPr lang="en-US" b="0" dirty="0">
                <a:latin typeface="+mn-lt"/>
              </a:endParaRPr>
            </a:p>
          </p:txBody>
        </p:sp>
        <p:sp>
          <p:nvSpPr>
            <p:cNvPr id="65624" name="Oval 97"/>
            <p:cNvSpPr>
              <a:spLocks noChangeArrowheads="1"/>
            </p:cNvSpPr>
            <p:nvPr/>
          </p:nvSpPr>
          <p:spPr bwMode="auto">
            <a:xfrm>
              <a:off x="4286250" y="238383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0" name="Text Box 98"/>
            <p:cNvSpPr txBox="1">
              <a:spLocks noChangeArrowheads="1"/>
            </p:cNvSpPr>
            <p:nvPr/>
          </p:nvSpPr>
          <p:spPr bwMode="auto">
            <a:xfrm>
              <a:off x="3886200" y="2286000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U1</a:t>
              </a:r>
            </a:p>
          </p:txBody>
        </p:sp>
        <p:sp>
          <p:nvSpPr>
            <p:cNvPr id="65626" name="Oval 99"/>
            <p:cNvSpPr>
              <a:spLocks noChangeArrowheads="1"/>
            </p:cNvSpPr>
            <p:nvPr/>
          </p:nvSpPr>
          <p:spPr bwMode="auto">
            <a:xfrm>
              <a:off x="4286250" y="284127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" name="Text Box 100"/>
            <p:cNvSpPr txBox="1">
              <a:spLocks noChangeArrowheads="1"/>
            </p:cNvSpPr>
            <p:nvPr/>
          </p:nvSpPr>
          <p:spPr bwMode="auto">
            <a:xfrm>
              <a:off x="3886200" y="2743084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U3</a:t>
              </a:r>
            </a:p>
          </p:txBody>
        </p:sp>
        <p:sp>
          <p:nvSpPr>
            <p:cNvPr id="65628" name="Oval 101"/>
            <p:cNvSpPr>
              <a:spLocks noChangeArrowheads="1"/>
            </p:cNvSpPr>
            <p:nvPr/>
          </p:nvSpPr>
          <p:spPr bwMode="auto">
            <a:xfrm>
              <a:off x="4286250" y="3754833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5" name="Text Box 102"/>
            <p:cNvSpPr txBox="1">
              <a:spLocks noChangeArrowheads="1"/>
            </p:cNvSpPr>
            <p:nvPr/>
          </p:nvSpPr>
          <p:spPr bwMode="auto">
            <a:xfrm>
              <a:off x="3886200" y="3657251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U2</a:t>
              </a:r>
            </a:p>
          </p:txBody>
        </p:sp>
        <p:sp>
          <p:nvSpPr>
            <p:cNvPr id="65630" name="Oval 103"/>
            <p:cNvSpPr>
              <a:spLocks noChangeArrowheads="1"/>
            </p:cNvSpPr>
            <p:nvPr/>
          </p:nvSpPr>
          <p:spPr bwMode="auto">
            <a:xfrm>
              <a:off x="4286250" y="3297393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7" name="Text Box 104"/>
            <p:cNvSpPr txBox="1">
              <a:spLocks noChangeArrowheads="1"/>
            </p:cNvSpPr>
            <p:nvPr/>
          </p:nvSpPr>
          <p:spPr bwMode="auto">
            <a:xfrm>
              <a:off x="3886200" y="3200167"/>
              <a:ext cx="449888" cy="36820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U5</a:t>
              </a:r>
            </a:p>
          </p:txBody>
        </p:sp>
        <p:sp>
          <p:nvSpPr>
            <p:cNvPr id="65632" name="Oval 105"/>
            <p:cNvSpPr>
              <a:spLocks noChangeArrowheads="1"/>
            </p:cNvSpPr>
            <p:nvPr/>
          </p:nvSpPr>
          <p:spPr bwMode="auto">
            <a:xfrm>
              <a:off x="4286250" y="4668392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9" name="Text Box 106"/>
            <p:cNvSpPr txBox="1">
              <a:spLocks noChangeArrowheads="1"/>
            </p:cNvSpPr>
            <p:nvPr/>
          </p:nvSpPr>
          <p:spPr bwMode="auto">
            <a:xfrm>
              <a:off x="3886200" y="4569832"/>
              <a:ext cx="449888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U6</a:t>
              </a:r>
            </a:p>
          </p:txBody>
        </p:sp>
        <p:sp>
          <p:nvSpPr>
            <p:cNvPr id="65634" name="Oval 107"/>
            <p:cNvSpPr>
              <a:spLocks noChangeArrowheads="1"/>
            </p:cNvSpPr>
            <p:nvPr/>
          </p:nvSpPr>
          <p:spPr bwMode="auto">
            <a:xfrm>
              <a:off x="4286250" y="4210951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1" name="Text Box 108"/>
            <p:cNvSpPr txBox="1">
              <a:spLocks noChangeArrowheads="1"/>
            </p:cNvSpPr>
            <p:nvPr/>
          </p:nvSpPr>
          <p:spPr bwMode="auto">
            <a:xfrm>
              <a:off x="3886200" y="4112748"/>
              <a:ext cx="449888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U4</a:t>
              </a:r>
            </a:p>
          </p:txBody>
        </p:sp>
        <p:sp>
          <p:nvSpPr>
            <p:cNvPr id="65636" name="Oval 109"/>
            <p:cNvSpPr>
              <a:spLocks noChangeArrowheads="1"/>
            </p:cNvSpPr>
            <p:nvPr/>
          </p:nvSpPr>
          <p:spPr bwMode="auto">
            <a:xfrm>
              <a:off x="5443538" y="2385156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5637" name="Oval 110"/>
            <p:cNvSpPr>
              <a:spLocks noChangeArrowheads="1"/>
            </p:cNvSpPr>
            <p:nvPr/>
          </p:nvSpPr>
          <p:spPr bwMode="auto">
            <a:xfrm>
              <a:off x="5443538" y="2842597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5638" name="Oval 111"/>
            <p:cNvSpPr>
              <a:spLocks noChangeArrowheads="1"/>
            </p:cNvSpPr>
            <p:nvPr/>
          </p:nvSpPr>
          <p:spPr bwMode="auto">
            <a:xfrm>
              <a:off x="5443538" y="3756155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5639" name="Oval 112"/>
            <p:cNvSpPr>
              <a:spLocks noChangeArrowheads="1"/>
            </p:cNvSpPr>
            <p:nvPr/>
          </p:nvSpPr>
          <p:spPr bwMode="auto">
            <a:xfrm>
              <a:off x="5443538" y="3298715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5640" name="Oval 113"/>
            <p:cNvSpPr>
              <a:spLocks noChangeArrowheads="1"/>
            </p:cNvSpPr>
            <p:nvPr/>
          </p:nvSpPr>
          <p:spPr bwMode="auto">
            <a:xfrm>
              <a:off x="5443538" y="466971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5641" name="Oval 114"/>
            <p:cNvSpPr>
              <a:spLocks noChangeArrowheads="1"/>
            </p:cNvSpPr>
            <p:nvPr/>
          </p:nvSpPr>
          <p:spPr bwMode="auto">
            <a:xfrm>
              <a:off x="5443538" y="421227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8" name="Text Box 115"/>
            <p:cNvSpPr txBox="1">
              <a:spLocks noChangeArrowheads="1"/>
            </p:cNvSpPr>
            <p:nvPr/>
          </p:nvSpPr>
          <p:spPr bwMode="auto">
            <a:xfrm>
              <a:off x="5574164" y="2287588"/>
              <a:ext cx="412692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Va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1" name="Text Box 118"/>
            <p:cNvSpPr txBox="1">
              <a:spLocks noChangeArrowheads="1"/>
            </p:cNvSpPr>
            <p:nvPr/>
          </p:nvSpPr>
          <p:spPr bwMode="auto">
            <a:xfrm>
              <a:off x="5574164" y="3200167"/>
              <a:ext cx="402064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Vc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2" name="Text Box 119"/>
            <p:cNvSpPr txBox="1">
              <a:spLocks noChangeArrowheads="1"/>
            </p:cNvSpPr>
            <p:nvPr/>
          </p:nvSpPr>
          <p:spPr bwMode="auto">
            <a:xfrm>
              <a:off x="5574164" y="4571418"/>
              <a:ext cx="386124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Vf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3" name="Text Box 120"/>
            <p:cNvSpPr txBox="1">
              <a:spLocks noChangeArrowheads="1"/>
            </p:cNvSpPr>
            <p:nvPr/>
          </p:nvSpPr>
          <p:spPr bwMode="auto">
            <a:xfrm>
              <a:off x="5574164" y="4114335"/>
              <a:ext cx="419776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Ve</a:t>
              </a:r>
              <a:endParaRPr lang="en-US" b="0" dirty="0">
                <a:latin typeface="+mn-lt"/>
              </a:endParaRPr>
            </a:p>
          </p:txBody>
        </p:sp>
        <p:sp>
          <p:nvSpPr>
            <p:cNvPr id="65646" name="Line 121"/>
            <p:cNvSpPr>
              <a:spLocks noChangeShapeType="1"/>
            </p:cNvSpPr>
            <p:nvPr/>
          </p:nvSpPr>
          <p:spPr bwMode="auto">
            <a:xfrm>
              <a:off x="4376738" y="241424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5647" name="Line 122"/>
            <p:cNvSpPr>
              <a:spLocks noChangeShapeType="1"/>
            </p:cNvSpPr>
            <p:nvPr/>
          </p:nvSpPr>
          <p:spPr bwMode="auto">
            <a:xfrm>
              <a:off x="4300538" y="2414242"/>
              <a:ext cx="1143000" cy="22845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5648" name="Line 123"/>
            <p:cNvSpPr>
              <a:spLocks noChangeShapeType="1"/>
            </p:cNvSpPr>
            <p:nvPr/>
          </p:nvSpPr>
          <p:spPr bwMode="auto">
            <a:xfrm>
              <a:off x="4376738" y="285846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5649" name="Line 124"/>
            <p:cNvSpPr>
              <a:spLocks noChangeShapeType="1"/>
            </p:cNvSpPr>
            <p:nvPr/>
          </p:nvSpPr>
          <p:spPr bwMode="auto">
            <a:xfrm>
              <a:off x="4300538" y="2858462"/>
              <a:ext cx="1143000" cy="8884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5650" name="Line 125"/>
            <p:cNvSpPr>
              <a:spLocks noChangeShapeType="1"/>
            </p:cNvSpPr>
            <p:nvPr/>
          </p:nvSpPr>
          <p:spPr bwMode="auto">
            <a:xfrm flipV="1">
              <a:off x="4376738" y="285846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5651" name="Line 126"/>
            <p:cNvSpPr>
              <a:spLocks noChangeShapeType="1"/>
            </p:cNvSpPr>
            <p:nvPr/>
          </p:nvSpPr>
          <p:spPr bwMode="auto">
            <a:xfrm>
              <a:off x="4300538" y="3302681"/>
              <a:ext cx="1143000" cy="5076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5652" name="Line 127"/>
            <p:cNvSpPr>
              <a:spLocks noChangeShapeType="1"/>
            </p:cNvSpPr>
            <p:nvPr/>
          </p:nvSpPr>
          <p:spPr bwMode="auto">
            <a:xfrm>
              <a:off x="4376738" y="3810361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5653" name="Line 128"/>
            <p:cNvSpPr>
              <a:spLocks noChangeShapeType="1"/>
            </p:cNvSpPr>
            <p:nvPr/>
          </p:nvSpPr>
          <p:spPr bwMode="auto">
            <a:xfrm flipV="1">
              <a:off x="4300538" y="2414242"/>
              <a:ext cx="1143000" cy="18403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5654" name="Line 129"/>
            <p:cNvSpPr>
              <a:spLocks noChangeShapeType="1"/>
            </p:cNvSpPr>
            <p:nvPr/>
          </p:nvSpPr>
          <p:spPr bwMode="auto">
            <a:xfrm>
              <a:off x="4376738" y="4254580"/>
              <a:ext cx="1066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5655" name="Line 130"/>
            <p:cNvSpPr>
              <a:spLocks noChangeShapeType="1"/>
            </p:cNvSpPr>
            <p:nvPr/>
          </p:nvSpPr>
          <p:spPr bwMode="auto">
            <a:xfrm>
              <a:off x="4376738" y="4698800"/>
              <a:ext cx="1066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5656" name="Line 131"/>
            <p:cNvSpPr>
              <a:spLocks noChangeShapeType="1"/>
            </p:cNvSpPr>
            <p:nvPr/>
          </p:nvSpPr>
          <p:spPr bwMode="auto">
            <a:xfrm flipV="1">
              <a:off x="4300538" y="3366141"/>
              <a:ext cx="1143000" cy="13326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57200" y="5029200"/>
            <a:ext cx="8458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</a:pPr>
            <a:r>
              <a:rPr lang="en-US" sz="2400" b="0" dirty="0">
                <a:latin typeface="Calibri" pitchFamily="34" charset="0"/>
              </a:rPr>
              <a:t>Similar associations arise in medical data (Patient, Symptoms), search logs (User, Keyword)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83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977" name="Rectangle 121"/>
          <p:cNvSpPr>
            <a:spLocks noChangeArrowheads="1"/>
          </p:cNvSpPr>
          <p:nvPr/>
        </p:nvSpPr>
        <p:spPr bwMode="auto">
          <a:xfrm>
            <a:off x="5791200" y="3886200"/>
            <a:ext cx="2819400" cy="3048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61974" name="Rectangle 118"/>
          <p:cNvSpPr>
            <a:spLocks noChangeArrowheads="1"/>
          </p:cNvSpPr>
          <p:nvPr/>
        </p:nvSpPr>
        <p:spPr bwMode="auto">
          <a:xfrm>
            <a:off x="5791200" y="2667000"/>
            <a:ext cx="2819400" cy="3048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6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Graph (Multi-Tabular) Data Example</a:t>
            </a:r>
          </a:p>
        </p:txBody>
      </p:sp>
      <p:sp>
        <p:nvSpPr>
          <p:cNvPr id="6656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524000"/>
            <a:ext cx="84582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Video data recording videos viewed by users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990600" y="2362200"/>
          <a:ext cx="2613280" cy="2133600"/>
        </p:xfrm>
        <a:graphic>
          <a:graphicData uri="http://schemas.openxmlformats.org/drawingml/2006/table">
            <a:tbl>
              <a:tblPr/>
              <a:tblGrid>
                <a:gridCol w="521653"/>
                <a:gridCol w="901065"/>
                <a:gridCol w="467297"/>
                <a:gridCol w="72326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Uid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153"/>
          <p:cNvGraphicFramePr>
            <a:graphicFrameLocks noGrp="1"/>
          </p:cNvGraphicFramePr>
          <p:nvPr/>
        </p:nvGraphicFramePr>
        <p:xfrm>
          <a:off x="5791200" y="2362200"/>
          <a:ext cx="2843277" cy="2133600"/>
        </p:xfrm>
        <a:graphic>
          <a:graphicData uri="http://schemas.openxmlformats.org/drawingml/2006/table">
            <a:tbl>
              <a:tblPr/>
              <a:tblGrid>
                <a:gridCol w="456565"/>
                <a:gridCol w="1494790"/>
                <a:gridCol w="89192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Vid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Title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Genre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hanging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chads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apartment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holy grail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incredibles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stolen votes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Vf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life of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brian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3733800" y="2286000"/>
            <a:ext cx="1905000" cy="2655888"/>
            <a:chOff x="3886200" y="2286000"/>
            <a:chExt cx="2125453" cy="2655212"/>
          </a:xfrm>
        </p:grpSpPr>
        <p:sp>
          <p:nvSpPr>
            <p:cNvPr id="29" name="Text Box 116"/>
            <p:cNvSpPr txBox="1">
              <a:spLocks noChangeArrowheads="1"/>
            </p:cNvSpPr>
            <p:nvPr/>
          </p:nvSpPr>
          <p:spPr bwMode="auto">
            <a:xfrm>
              <a:off x="5574164" y="2744671"/>
              <a:ext cx="437489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Vb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0" name="Text Box 117"/>
            <p:cNvSpPr txBox="1">
              <a:spLocks noChangeArrowheads="1"/>
            </p:cNvSpPr>
            <p:nvPr/>
          </p:nvSpPr>
          <p:spPr bwMode="auto">
            <a:xfrm>
              <a:off x="5574164" y="3658838"/>
              <a:ext cx="426861" cy="36820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Vd</a:t>
              </a:r>
              <a:endParaRPr lang="en-US" b="0" dirty="0">
                <a:latin typeface="+mn-lt"/>
              </a:endParaRPr>
            </a:p>
          </p:txBody>
        </p:sp>
        <p:sp>
          <p:nvSpPr>
            <p:cNvPr id="66650" name="Oval 97"/>
            <p:cNvSpPr>
              <a:spLocks noChangeArrowheads="1"/>
            </p:cNvSpPr>
            <p:nvPr/>
          </p:nvSpPr>
          <p:spPr bwMode="auto">
            <a:xfrm>
              <a:off x="4286250" y="238383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0" name="Text Box 98"/>
            <p:cNvSpPr txBox="1">
              <a:spLocks noChangeArrowheads="1"/>
            </p:cNvSpPr>
            <p:nvPr/>
          </p:nvSpPr>
          <p:spPr bwMode="auto">
            <a:xfrm>
              <a:off x="3886200" y="2286000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U1</a:t>
              </a:r>
            </a:p>
          </p:txBody>
        </p:sp>
        <p:sp>
          <p:nvSpPr>
            <p:cNvPr id="66652" name="Oval 99"/>
            <p:cNvSpPr>
              <a:spLocks noChangeArrowheads="1"/>
            </p:cNvSpPr>
            <p:nvPr/>
          </p:nvSpPr>
          <p:spPr bwMode="auto">
            <a:xfrm>
              <a:off x="4286250" y="284127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" name="Text Box 100"/>
            <p:cNvSpPr txBox="1">
              <a:spLocks noChangeArrowheads="1"/>
            </p:cNvSpPr>
            <p:nvPr/>
          </p:nvSpPr>
          <p:spPr bwMode="auto">
            <a:xfrm>
              <a:off x="3886200" y="2743084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U3</a:t>
              </a:r>
            </a:p>
          </p:txBody>
        </p:sp>
        <p:sp>
          <p:nvSpPr>
            <p:cNvPr id="66654" name="Oval 101"/>
            <p:cNvSpPr>
              <a:spLocks noChangeArrowheads="1"/>
            </p:cNvSpPr>
            <p:nvPr/>
          </p:nvSpPr>
          <p:spPr bwMode="auto">
            <a:xfrm>
              <a:off x="4286250" y="3754833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5" name="Text Box 102"/>
            <p:cNvSpPr txBox="1">
              <a:spLocks noChangeArrowheads="1"/>
            </p:cNvSpPr>
            <p:nvPr/>
          </p:nvSpPr>
          <p:spPr bwMode="auto">
            <a:xfrm>
              <a:off x="3886200" y="3657251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U2</a:t>
              </a:r>
            </a:p>
          </p:txBody>
        </p:sp>
        <p:sp>
          <p:nvSpPr>
            <p:cNvPr id="66656" name="Oval 103"/>
            <p:cNvSpPr>
              <a:spLocks noChangeArrowheads="1"/>
            </p:cNvSpPr>
            <p:nvPr/>
          </p:nvSpPr>
          <p:spPr bwMode="auto">
            <a:xfrm>
              <a:off x="4286250" y="3297393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7" name="Text Box 104"/>
            <p:cNvSpPr txBox="1">
              <a:spLocks noChangeArrowheads="1"/>
            </p:cNvSpPr>
            <p:nvPr/>
          </p:nvSpPr>
          <p:spPr bwMode="auto">
            <a:xfrm>
              <a:off x="3886200" y="3200167"/>
              <a:ext cx="449888" cy="36820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U5</a:t>
              </a:r>
            </a:p>
          </p:txBody>
        </p:sp>
        <p:sp>
          <p:nvSpPr>
            <p:cNvPr id="66658" name="Oval 105"/>
            <p:cNvSpPr>
              <a:spLocks noChangeArrowheads="1"/>
            </p:cNvSpPr>
            <p:nvPr/>
          </p:nvSpPr>
          <p:spPr bwMode="auto">
            <a:xfrm>
              <a:off x="4286250" y="4668392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9" name="Text Box 106"/>
            <p:cNvSpPr txBox="1">
              <a:spLocks noChangeArrowheads="1"/>
            </p:cNvSpPr>
            <p:nvPr/>
          </p:nvSpPr>
          <p:spPr bwMode="auto">
            <a:xfrm>
              <a:off x="3886200" y="4569832"/>
              <a:ext cx="449888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U6</a:t>
              </a:r>
            </a:p>
          </p:txBody>
        </p:sp>
        <p:sp>
          <p:nvSpPr>
            <p:cNvPr id="66660" name="Oval 107"/>
            <p:cNvSpPr>
              <a:spLocks noChangeArrowheads="1"/>
            </p:cNvSpPr>
            <p:nvPr/>
          </p:nvSpPr>
          <p:spPr bwMode="auto">
            <a:xfrm>
              <a:off x="4286250" y="4210951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1" name="Text Box 108"/>
            <p:cNvSpPr txBox="1">
              <a:spLocks noChangeArrowheads="1"/>
            </p:cNvSpPr>
            <p:nvPr/>
          </p:nvSpPr>
          <p:spPr bwMode="auto">
            <a:xfrm>
              <a:off x="3886200" y="4112748"/>
              <a:ext cx="436754" cy="307699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solidFill>
                    <a:srgbClr val="00B0F0"/>
                  </a:solidFill>
                  <a:latin typeface="+mn-lt"/>
                </a:rPr>
                <a:t>U4</a:t>
              </a:r>
            </a:p>
          </p:txBody>
        </p:sp>
        <p:sp>
          <p:nvSpPr>
            <p:cNvPr id="66662" name="Oval 109"/>
            <p:cNvSpPr>
              <a:spLocks noChangeArrowheads="1"/>
            </p:cNvSpPr>
            <p:nvPr/>
          </p:nvSpPr>
          <p:spPr bwMode="auto">
            <a:xfrm>
              <a:off x="5443538" y="2385156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6663" name="Oval 110"/>
            <p:cNvSpPr>
              <a:spLocks noChangeArrowheads="1"/>
            </p:cNvSpPr>
            <p:nvPr/>
          </p:nvSpPr>
          <p:spPr bwMode="auto">
            <a:xfrm>
              <a:off x="5443538" y="2842597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6664" name="Oval 111"/>
            <p:cNvSpPr>
              <a:spLocks noChangeArrowheads="1"/>
            </p:cNvSpPr>
            <p:nvPr/>
          </p:nvSpPr>
          <p:spPr bwMode="auto">
            <a:xfrm>
              <a:off x="5443538" y="3756155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6665" name="Oval 112"/>
            <p:cNvSpPr>
              <a:spLocks noChangeArrowheads="1"/>
            </p:cNvSpPr>
            <p:nvPr/>
          </p:nvSpPr>
          <p:spPr bwMode="auto">
            <a:xfrm>
              <a:off x="5443538" y="3298715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6666" name="Oval 113"/>
            <p:cNvSpPr>
              <a:spLocks noChangeArrowheads="1"/>
            </p:cNvSpPr>
            <p:nvPr/>
          </p:nvSpPr>
          <p:spPr bwMode="auto">
            <a:xfrm>
              <a:off x="5443538" y="466971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6667" name="Oval 114"/>
            <p:cNvSpPr>
              <a:spLocks noChangeArrowheads="1"/>
            </p:cNvSpPr>
            <p:nvPr/>
          </p:nvSpPr>
          <p:spPr bwMode="auto">
            <a:xfrm>
              <a:off x="5443538" y="421227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8" name="Text Box 115"/>
            <p:cNvSpPr txBox="1">
              <a:spLocks noChangeArrowheads="1"/>
            </p:cNvSpPr>
            <p:nvPr/>
          </p:nvSpPr>
          <p:spPr bwMode="auto">
            <a:xfrm>
              <a:off x="5574164" y="2287588"/>
              <a:ext cx="412692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Va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1" name="Text Box 118"/>
            <p:cNvSpPr txBox="1">
              <a:spLocks noChangeArrowheads="1"/>
            </p:cNvSpPr>
            <p:nvPr/>
          </p:nvSpPr>
          <p:spPr bwMode="auto">
            <a:xfrm>
              <a:off x="5574164" y="3200167"/>
              <a:ext cx="402064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Vc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2" name="Text Box 119"/>
            <p:cNvSpPr txBox="1">
              <a:spLocks noChangeArrowheads="1"/>
            </p:cNvSpPr>
            <p:nvPr/>
          </p:nvSpPr>
          <p:spPr bwMode="auto">
            <a:xfrm>
              <a:off x="5574164" y="4571418"/>
              <a:ext cx="386124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Vf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3" name="Text Box 120"/>
            <p:cNvSpPr txBox="1">
              <a:spLocks noChangeArrowheads="1"/>
            </p:cNvSpPr>
            <p:nvPr/>
          </p:nvSpPr>
          <p:spPr bwMode="auto">
            <a:xfrm>
              <a:off x="5574164" y="4114335"/>
              <a:ext cx="419776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Ve</a:t>
              </a:r>
              <a:endParaRPr lang="en-US" b="0" dirty="0">
                <a:latin typeface="+mn-lt"/>
              </a:endParaRPr>
            </a:p>
          </p:txBody>
        </p:sp>
        <p:sp>
          <p:nvSpPr>
            <p:cNvPr id="66672" name="Line 121"/>
            <p:cNvSpPr>
              <a:spLocks noChangeShapeType="1"/>
            </p:cNvSpPr>
            <p:nvPr/>
          </p:nvSpPr>
          <p:spPr bwMode="auto">
            <a:xfrm>
              <a:off x="4376738" y="241424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6673" name="Line 122"/>
            <p:cNvSpPr>
              <a:spLocks noChangeShapeType="1"/>
            </p:cNvSpPr>
            <p:nvPr/>
          </p:nvSpPr>
          <p:spPr bwMode="auto">
            <a:xfrm>
              <a:off x="4300538" y="2414242"/>
              <a:ext cx="1143000" cy="22845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6674" name="Line 123"/>
            <p:cNvSpPr>
              <a:spLocks noChangeShapeType="1"/>
            </p:cNvSpPr>
            <p:nvPr/>
          </p:nvSpPr>
          <p:spPr bwMode="auto">
            <a:xfrm>
              <a:off x="4376738" y="285846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6675" name="Line 124"/>
            <p:cNvSpPr>
              <a:spLocks noChangeShapeType="1"/>
            </p:cNvSpPr>
            <p:nvPr/>
          </p:nvSpPr>
          <p:spPr bwMode="auto">
            <a:xfrm>
              <a:off x="4300538" y="2858462"/>
              <a:ext cx="1143000" cy="8884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6676" name="Line 125"/>
            <p:cNvSpPr>
              <a:spLocks noChangeShapeType="1"/>
            </p:cNvSpPr>
            <p:nvPr/>
          </p:nvSpPr>
          <p:spPr bwMode="auto">
            <a:xfrm flipV="1">
              <a:off x="4376738" y="285846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6677" name="Line 126"/>
            <p:cNvSpPr>
              <a:spLocks noChangeShapeType="1"/>
            </p:cNvSpPr>
            <p:nvPr/>
          </p:nvSpPr>
          <p:spPr bwMode="auto">
            <a:xfrm>
              <a:off x="4300538" y="3302681"/>
              <a:ext cx="1143000" cy="5076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6678" name="Line 127"/>
            <p:cNvSpPr>
              <a:spLocks noChangeShapeType="1"/>
            </p:cNvSpPr>
            <p:nvPr/>
          </p:nvSpPr>
          <p:spPr bwMode="auto">
            <a:xfrm>
              <a:off x="4376738" y="3810361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6679" name="Line 128"/>
            <p:cNvSpPr>
              <a:spLocks noChangeShapeType="1"/>
            </p:cNvSpPr>
            <p:nvPr/>
          </p:nvSpPr>
          <p:spPr bwMode="auto">
            <a:xfrm flipV="1">
              <a:off x="4300538" y="2414242"/>
              <a:ext cx="1143000" cy="18403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6680" name="Line 129"/>
            <p:cNvSpPr>
              <a:spLocks noChangeShapeType="1"/>
            </p:cNvSpPr>
            <p:nvPr/>
          </p:nvSpPr>
          <p:spPr bwMode="auto">
            <a:xfrm>
              <a:off x="4376738" y="4254580"/>
              <a:ext cx="1066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6681" name="Line 130"/>
            <p:cNvSpPr>
              <a:spLocks noChangeShapeType="1"/>
            </p:cNvSpPr>
            <p:nvPr/>
          </p:nvSpPr>
          <p:spPr bwMode="auto">
            <a:xfrm>
              <a:off x="4376738" y="4698800"/>
              <a:ext cx="1066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6682" name="Line 131"/>
            <p:cNvSpPr>
              <a:spLocks noChangeShapeType="1"/>
            </p:cNvSpPr>
            <p:nvPr/>
          </p:nvSpPr>
          <p:spPr bwMode="auto">
            <a:xfrm flipV="1">
              <a:off x="4300538" y="3366141"/>
              <a:ext cx="1143000" cy="13326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57200" y="5029200"/>
            <a:ext cx="8686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Font typeface="Symbol" pitchFamily="18" charset="2"/>
              <a:buChar char="¨"/>
            </a:pPr>
            <a:r>
              <a:rPr lang="en-US" sz="2400" b="0" dirty="0">
                <a:latin typeface="Calibri" pitchFamily="34" charset="0"/>
              </a:rPr>
              <a:t>Releasing </a:t>
            </a:r>
            <a:r>
              <a:rPr lang="en-US" sz="2400" b="0" dirty="0" err="1">
                <a:latin typeface="Calibri" pitchFamily="34" charset="0"/>
              </a:rPr>
              <a:t>Uid</a:t>
            </a:r>
            <a:r>
              <a:rPr lang="en-US" sz="2400" b="0" dirty="0">
                <a:latin typeface="Calibri" pitchFamily="34" charset="0"/>
              </a:rPr>
              <a:t> → </a:t>
            </a:r>
            <a:r>
              <a:rPr lang="en-US" sz="2400" b="0" dirty="0" err="1">
                <a:latin typeface="Calibri" pitchFamily="34" charset="0"/>
              </a:rPr>
              <a:t>Vid</a:t>
            </a:r>
            <a:r>
              <a:rPr lang="en-US" sz="2400" b="0" dirty="0">
                <a:latin typeface="Calibri" pitchFamily="34" charset="0"/>
              </a:rPr>
              <a:t> association violates individual’s privacy, possibly for a subset of videos across all users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84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1977" grpId="0" animBg="1"/>
      <p:bldP spid="761974" grpId="0" animBg="1"/>
      <p:bldP spid="3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Graph Data Anonymization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524000"/>
            <a:ext cx="8458200" cy="495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Goal</a:t>
            </a:r>
            <a:r>
              <a:rPr lang="en-US" dirty="0" smtClean="0"/>
              <a:t>: publish </a:t>
            </a:r>
            <a:r>
              <a:rPr lang="en-US" dirty="0" err="1" smtClean="0"/>
              <a:t>anonymized</a:t>
            </a:r>
            <a:r>
              <a:rPr lang="en-US" dirty="0" smtClean="0"/>
              <a:t> and useful version of graph data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Useful queries</a:t>
            </a:r>
          </a:p>
          <a:p>
            <a:pPr lvl="1" eaLnBrk="1" hangingPunct="1"/>
            <a:r>
              <a:rPr lang="en-US" dirty="0" smtClean="0"/>
              <a:t>Queries on graph structure (“Type 0”)</a:t>
            </a:r>
          </a:p>
          <a:p>
            <a:pPr lvl="1" eaLnBrk="1" hangingPunct="1"/>
            <a:r>
              <a:rPr lang="en-US" dirty="0" smtClean="0"/>
              <a:t>Queries on graph structure + entity attributes (“Types 1, 2”)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85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Graph Data: Type 0 Query</a:t>
            </a:r>
          </a:p>
        </p:txBody>
      </p:sp>
      <p:sp>
        <p:nvSpPr>
          <p:cNvPr id="727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648200"/>
          </a:xfrm>
        </p:spPr>
        <p:txBody>
          <a:bodyPr/>
          <a:lstStyle/>
          <a:p>
            <a:pPr eaLnBrk="1" hangingPunct="1"/>
            <a:r>
              <a:rPr lang="en-US" dirty="0" smtClean="0"/>
              <a:t>Video data recording videos viewed by users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What is the average number of videos viewed by users? </a:t>
            </a:r>
            <a:r>
              <a:rPr lang="en-US" dirty="0" smtClean="0">
                <a:solidFill>
                  <a:srgbClr val="CC3300"/>
                </a:solidFill>
              </a:rPr>
              <a:t>11/6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990600" y="2362200"/>
          <a:ext cx="2613280" cy="2133600"/>
        </p:xfrm>
        <a:graphic>
          <a:graphicData uri="http://schemas.openxmlformats.org/drawingml/2006/table">
            <a:tbl>
              <a:tblPr/>
              <a:tblGrid>
                <a:gridCol w="521653"/>
                <a:gridCol w="901065"/>
                <a:gridCol w="467297"/>
                <a:gridCol w="72326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Uid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153"/>
          <p:cNvGraphicFramePr>
            <a:graphicFrameLocks noGrp="1"/>
          </p:cNvGraphicFramePr>
          <p:nvPr/>
        </p:nvGraphicFramePr>
        <p:xfrm>
          <a:off x="5791200" y="2362200"/>
          <a:ext cx="2843277" cy="2133600"/>
        </p:xfrm>
        <a:graphic>
          <a:graphicData uri="http://schemas.openxmlformats.org/drawingml/2006/table">
            <a:tbl>
              <a:tblPr/>
              <a:tblGrid>
                <a:gridCol w="456565"/>
                <a:gridCol w="1494790"/>
                <a:gridCol w="89192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Vid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Title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Genre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hanging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chads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apartment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holy grail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incredibles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stolen votes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Vf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life of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brian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3733800" y="2286000"/>
            <a:ext cx="1905000" cy="2655888"/>
            <a:chOff x="3886200" y="2286000"/>
            <a:chExt cx="2125453" cy="2655212"/>
          </a:xfrm>
        </p:grpSpPr>
        <p:sp>
          <p:nvSpPr>
            <p:cNvPr id="29" name="Text Box 116"/>
            <p:cNvSpPr txBox="1">
              <a:spLocks noChangeArrowheads="1"/>
            </p:cNvSpPr>
            <p:nvPr/>
          </p:nvSpPr>
          <p:spPr bwMode="auto">
            <a:xfrm>
              <a:off x="5574164" y="2744671"/>
              <a:ext cx="437489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Vb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0" name="Text Box 117"/>
            <p:cNvSpPr txBox="1">
              <a:spLocks noChangeArrowheads="1"/>
            </p:cNvSpPr>
            <p:nvPr/>
          </p:nvSpPr>
          <p:spPr bwMode="auto">
            <a:xfrm>
              <a:off x="5574164" y="3658838"/>
              <a:ext cx="426861" cy="36820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Vd</a:t>
              </a:r>
              <a:endParaRPr lang="en-US" b="0" dirty="0">
                <a:latin typeface="+mn-lt"/>
              </a:endParaRPr>
            </a:p>
          </p:txBody>
        </p:sp>
        <p:sp>
          <p:nvSpPr>
            <p:cNvPr id="72792" name="Oval 97"/>
            <p:cNvSpPr>
              <a:spLocks noChangeArrowheads="1"/>
            </p:cNvSpPr>
            <p:nvPr/>
          </p:nvSpPr>
          <p:spPr bwMode="auto">
            <a:xfrm>
              <a:off x="4286250" y="238383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0" name="Text Box 98"/>
            <p:cNvSpPr txBox="1">
              <a:spLocks noChangeArrowheads="1"/>
            </p:cNvSpPr>
            <p:nvPr/>
          </p:nvSpPr>
          <p:spPr bwMode="auto">
            <a:xfrm>
              <a:off x="3886200" y="2286000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U1</a:t>
              </a:r>
            </a:p>
          </p:txBody>
        </p:sp>
        <p:sp>
          <p:nvSpPr>
            <p:cNvPr id="72794" name="Oval 99"/>
            <p:cNvSpPr>
              <a:spLocks noChangeArrowheads="1"/>
            </p:cNvSpPr>
            <p:nvPr/>
          </p:nvSpPr>
          <p:spPr bwMode="auto">
            <a:xfrm>
              <a:off x="4286250" y="284127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" name="Text Box 100"/>
            <p:cNvSpPr txBox="1">
              <a:spLocks noChangeArrowheads="1"/>
            </p:cNvSpPr>
            <p:nvPr/>
          </p:nvSpPr>
          <p:spPr bwMode="auto">
            <a:xfrm>
              <a:off x="3886200" y="2743084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U3</a:t>
              </a:r>
            </a:p>
          </p:txBody>
        </p:sp>
        <p:sp>
          <p:nvSpPr>
            <p:cNvPr id="72796" name="Oval 101"/>
            <p:cNvSpPr>
              <a:spLocks noChangeArrowheads="1"/>
            </p:cNvSpPr>
            <p:nvPr/>
          </p:nvSpPr>
          <p:spPr bwMode="auto">
            <a:xfrm>
              <a:off x="4286250" y="3754833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5" name="Text Box 102"/>
            <p:cNvSpPr txBox="1">
              <a:spLocks noChangeArrowheads="1"/>
            </p:cNvSpPr>
            <p:nvPr/>
          </p:nvSpPr>
          <p:spPr bwMode="auto">
            <a:xfrm>
              <a:off x="3886200" y="3657251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U2</a:t>
              </a:r>
            </a:p>
          </p:txBody>
        </p:sp>
        <p:sp>
          <p:nvSpPr>
            <p:cNvPr id="72798" name="Oval 103"/>
            <p:cNvSpPr>
              <a:spLocks noChangeArrowheads="1"/>
            </p:cNvSpPr>
            <p:nvPr/>
          </p:nvSpPr>
          <p:spPr bwMode="auto">
            <a:xfrm>
              <a:off x="4286250" y="3297393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7" name="Text Box 104"/>
            <p:cNvSpPr txBox="1">
              <a:spLocks noChangeArrowheads="1"/>
            </p:cNvSpPr>
            <p:nvPr/>
          </p:nvSpPr>
          <p:spPr bwMode="auto">
            <a:xfrm>
              <a:off x="3886200" y="3200167"/>
              <a:ext cx="449888" cy="36820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U5</a:t>
              </a:r>
            </a:p>
          </p:txBody>
        </p:sp>
        <p:sp>
          <p:nvSpPr>
            <p:cNvPr id="72800" name="Oval 105"/>
            <p:cNvSpPr>
              <a:spLocks noChangeArrowheads="1"/>
            </p:cNvSpPr>
            <p:nvPr/>
          </p:nvSpPr>
          <p:spPr bwMode="auto">
            <a:xfrm>
              <a:off x="4286250" y="4668392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9" name="Text Box 106"/>
            <p:cNvSpPr txBox="1">
              <a:spLocks noChangeArrowheads="1"/>
            </p:cNvSpPr>
            <p:nvPr/>
          </p:nvSpPr>
          <p:spPr bwMode="auto">
            <a:xfrm>
              <a:off x="3886200" y="4569832"/>
              <a:ext cx="449888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U6</a:t>
              </a:r>
            </a:p>
          </p:txBody>
        </p:sp>
        <p:sp>
          <p:nvSpPr>
            <p:cNvPr id="72802" name="Oval 107"/>
            <p:cNvSpPr>
              <a:spLocks noChangeArrowheads="1"/>
            </p:cNvSpPr>
            <p:nvPr/>
          </p:nvSpPr>
          <p:spPr bwMode="auto">
            <a:xfrm>
              <a:off x="4286250" y="4210951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1" name="Text Box 108"/>
            <p:cNvSpPr txBox="1">
              <a:spLocks noChangeArrowheads="1"/>
            </p:cNvSpPr>
            <p:nvPr/>
          </p:nvSpPr>
          <p:spPr bwMode="auto">
            <a:xfrm>
              <a:off x="3886200" y="4112748"/>
              <a:ext cx="449888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U4</a:t>
              </a:r>
            </a:p>
          </p:txBody>
        </p:sp>
        <p:sp>
          <p:nvSpPr>
            <p:cNvPr id="72804" name="Oval 109"/>
            <p:cNvSpPr>
              <a:spLocks noChangeArrowheads="1"/>
            </p:cNvSpPr>
            <p:nvPr/>
          </p:nvSpPr>
          <p:spPr bwMode="auto">
            <a:xfrm>
              <a:off x="5443538" y="2385156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2805" name="Oval 110"/>
            <p:cNvSpPr>
              <a:spLocks noChangeArrowheads="1"/>
            </p:cNvSpPr>
            <p:nvPr/>
          </p:nvSpPr>
          <p:spPr bwMode="auto">
            <a:xfrm>
              <a:off x="5443538" y="2842597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2806" name="Oval 111"/>
            <p:cNvSpPr>
              <a:spLocks noChangeArrowheads="1"/>
            </p:cNvSpPr>
            <p:nvPr/>
          </p:nvSpPr>
          <p:spPr bwMode="auto">
            <a:xfrm>
              <a:off x="5443538" y="3756155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2807" name="Oval 112"/>
            <p:cNvSpPr>
              <a:spLocks noChangeArrowheads="1"/>
            </p:cNvSpPr>
            <p:nvPr/>
          </p:nvSpPr>
          <p:spPr bwMode="auto">
            <a:xfrm>
              <a:off x="5443538" y="3298715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2808" name="Oval 113"/>
            <p:cNvSpPr>
              <a:spLocks noChangeArrowheads="1"/>
            </p:cNvSpPr>
            <p:nvPr/>
          </p:nvSpPr>
          <p:spPr bwMode="auto">
            <a:xfrm>
              <a:off x="5443538" y="466971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2809" name="Oval 114"/>
            <p:cNvSpPr>
              <a:spLocks noChangeArrowheads="1"/>
            </p:cNvSpPr>
            <p:nvPr/>
          </p:nvSpPr>
          <p:spPr bwMode="auto">
            <a:xfrm>
              <a:off x="5443538" y="421227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8" name="Text Box 115"/>
            <p:cNvSpPr txBox="1">
              <a:spLocks noChangeArrowheads="1"/>
            </p:cNvSpPr>
            <p:nvPr/>
          </p:nvSpPr>
          <p:spPr bwMode="auto">
            <a:xfrm>
              <a:off x="5574164" y="2287588"/>
              <a:ext cx="412692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Va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1" name="Text Box 118"/>
            <p:cNvSpPr txBox="1">
              <a:spLocks noChangeArrowheads="1"/>
            </p:cNvSpPr>
            <p:nvPr/>
          </p:nvSpPr>
          <p:spPr bwMode="auto">
            <a:xfrm>
              <a:off x="5574164" y="3200167"/>
              <a:ext cx="402064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Vc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2" name="Text Box 119"/>
            <p:cNvSpPr txBox="1">
              <a:spLocks noChangeArrowheads="1"/>
            </p:cNvSpPr>
            <p:nvPr/>
          </p:nvSpPr>
          <p:spPr bwMode="auto">
            <a:xfrm>
              <a:off x="5574164" y="4571418"/>
              <a:ext cx="386124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Vf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3" name="Text Box 120"/>
            <p:cNvSpPr txBox="1">
              <a:spLocks noChangeArrowheads="1"/>
            </p:cNvSpPr>
            <p:nvPr/>
          </p:nvSpPr>
          <p:spPr bwMode="auto">
            <a:xfrm>
              <a:off x="5574164" y="4114335"/>
              <a:ext cx="419776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Ve</a:t>
              </a:r>
              <a:endParaRPr lang="en-US" b="0" dirty="0">
                <a:latin typeface="+mn-lt"/>
              </a:endParaRPr>
            </a:p>
          </p:txBody>
        </p:sp>
        <p:sp>
          <p:nvSpPr>
            <p:cNvPr id="72814" name="Line 121"/>
            <p:cNvSpPr>
              <a:spLocks noChangeShapeType="1"/>
            </p:cNvSpPr>
            <p:nvPr/>
          </p:nvSpPr>
          <p:spPr bwMode="auto">
            <a:xfrm>
              <a:off x="4376738" y="241424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2815" name="Line 122"/>
            <p:cNvSpPr>
              <a:spLocks noChangeShapeType="1"/>
            </p:cNvSpPr>
            <p:nvPr/>
          </p:nvSpPr>
          <p:spPr bwMode="auto">
            <a:xfrm>
              <a:off x="4300538" y="2414242"/>
              <a:ext cx="1143000" cy="22845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2816" name="Line 123"/>
            <p:cNvSpPr>
              <a:spLocks noChangeShapeType="1"/>
            </p:cNvSpPr>
            <p:nvPr/>
          </p:nvSpPr>
          <p:spPr bwMode="auto">
            <a:xfrm>
              <a:off x="4376738" y="285846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2817" name="Line 124"/>
            <p:cNvSpPr>
              <a:spLocks noChangeShapeType="1"/>
            </p:cNvSpPr>
            <p:nvPr/>
          </p:nvSpPr>
          <p:spPr bwMode="auto">
            <a:xfrm>
              <a:off x="4300538" y="2858462"/>
              <a:ext cx="1143000" cy="8884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2818" name="Line 125"/>
            <p:cNvSpPr>
              <a:spLocks noChangeShapeType="1"/>
            </p:cNvSpPr>
            <p:nvPr/>
          </p:nvSpPr>
          <p:spPr bwMode="auto">
            <a:xfrm flipV="1">
              <a:off x="4376738" y="285846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2819" name="Line 126"/>
            <p:cNvSpPr>
              <a:spLocks noChangeShapeType="1"/>
            </p:cNvSpPr>
            <p:nvPr/>
          </p:nvSpPr>
          <p:spPr bwMode="auto">
            <a:xfrm>
              <a:off x="4300538" y="3302681"/>
              <a:ext cx="1143000" cy="5076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2820" name="Line 127"/>
            <p:cNvSpPr>
              <a:spLocks noChangeShapeType="1"/>
            </p:cNvSpPr>
            <p:nvPr/>
          </p:nvSpPr>
          <p:spPr bwMode="auto">
            <a:xfrm>
              <a:off x="4376738" y="3810361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2821" name="Line 128"/>
            <p:cNvSpPr>
              <a:spLocks noChangeShapeType="1"/>
            </p:cNvSpPr>
            <p:nvPr/>
          </p:nvSpPr>
          <p:spPr bwMode="auto">
            <a:xfrm flipV="1">
              <a:off x="4300538" y="2414242"/>
              <a:ext cx="1143000" cy="18403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2822" name="Line 129"/>
            <p:cNvSpPr>
              <a:spLocks noChangeShapeType="1"/>
            </p:cNvSpPr>
            <p:nvPr/>
          </p:nvSpPr>
          <p:spPr bwMode="auto">
            <a:xfrm>
              <a:off x="4376738" y="4254580"/>
              <a:ext cx="1066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2823" name="Line 130"/>
            <p:cNvSpPr>
              <a:spLocks noChangeShapeType="1"/>
            </p:cNvSpPr>
            <p:nvPr/>
          </p:nvSpPr>
          <p:spPr bwMode="auto">
            <a:xfrm>
              <a:off x="4376738" y="4698800"/>
              <a:ext cx="1066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2824" name="Line 131"/>
            <p:cNvSpPr>
              <a:spLocks noChangeShapeType="1"/>
            </p:cNvSpPr>
            <p:nvPr/>
          </p:nvSpPr>
          <p:spPr bwMode="auto">
            <a:xfrm flipV="1">
              <a:off x="4300538" y="3366141"/>
              <a:ext cx="1143000" cy="13326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72789" name="Text Box 128"/>
          <p:cNvSpPr txBox="1">
            <a:spLocks noChangeArrowheads="1"/>
          </p:cNvSpPr>
          <p:nvPr/>
        </p:nvSpPr>
        <p:spPr bwMode="auto">
          <a:xfrm>
            <a:off x="6324600" y="6096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86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Graph Data: Type 1 Query</a:t>
            </a:r>
          </a:p>
        </p:txBody>
      </p:sp>
      <p:sp>
        <p:nvSpPr>
          <p:cNvPr id="737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648200"/>
          </a:xfrm>
        </p:spPr>
        <p:txBody>
          <a:bodyPr/>
          <a:lstStyle/>
          <a:p>
            <a:pPr eaLnBrk="1" hangingPunct="1"/>
            <a:r>
              <a:rPr lang="en-US" dirty="0" smtClean="0"/>
              <a:t>Video data recording videos viewed by users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r>
              <a:rPr lang="en-US" dirty="0" smtClean="0"/>
              <a:t>What is the average number of videos viewed by users in the 53715 ZIP? </a:t>
            </a:r>
            <a:r>
              <a:rPr lang="en-US" dirty="0" smtClean="0">
                <a:solidFill>
                  <a:srgbClr val="CC3300"/>
                </a:solidFill>
              </a:rPr>
              <a:t>3/2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990600" y="2362200"/>
          <a:ext cx="2613280" cy="2133600"/>
        </p:xfrm>
        <a:graphic>
          <a:graphicData uri="http://schemas.openxmlformats.org/drawingml/2006/table">
            <a:tbl>
              <a:tblPr/>
              <a:tblGrid>
                <a:gridCol w="521653"/>
                <a:gridCol w="901065"/>
                <a:gridCol w="467297"/>
                <a:gridCol w="72326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Uid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153"/>
          <p:cNvGraphicFramePr>
            <a:graphicFrameLocks noGrp="1"/>
          </p:cNvGraphicFramePr>
          <p:nvPr/>
        </p:nvGraphicFramePr>
        <p:xfrm>
          <a:off x="5791200" y="2362200"/>
          <a:ext cx="2843277" cy="2133600"/>
        </p:xfrm>
        <a:graphic>
          <a:graphicData uri="http://schemas.openxmlformats.org/drawingml/2006/table">
            <a:tbl>
              <a:tblPr/>
              <a:tblGrid>
                <a:gridCol w="456565"/>
                <a:gridCol w="1494790"/>
                <a:gridCol w="89192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Vid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Title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Genre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hanging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chads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apartment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holy grail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incredibles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stolen votes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Vf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life of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brian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3733800" y="2286000"/>
            <a:ext cx="1905000" cy="2655888"/>
            <a:chOff x="3886200" y="2286000"/>
            <a:chExt cx="2125453" cy="2655212"/>
          </a:xfrm>
        </p:grpSpPr>
        <p:sp>
          <p:nvSpPr>
            <p:cNvPr id="29" name="Text Box 116"/>
            <p:cNvSpPr txBox="1">
              <a:spLocks noChangeArrowheads="1"/>
            </p:cNvSpPr>
            <p:nvPr/>
          </p:nvSpPr>
          <p:spPr bwMode="auto">
            <a:xfrm>
              <a:off x="5574164" y="2744671"/>
              <a:ext cx="437489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Vb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0" name="Text Box 117"/>
            <p:cNvSpPr txBox="1">
              <a:spLocks noChangeArrowheads="1"/>
            </p:cNvSpPr>
            <p:nvPr/>
          </p:nvSpPr>
          <p:spPr bwMode="auto">
            <a:xfrm>
              <a:off x="5574164" y="3658838"/>
              <a:ext cx="426861" cy="36820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Vd</a:t>
              </a:r>
              <a:endParaRPr lang="en-US" b="0" dirty="0">
                <a:latin typeface="+mn-lt"/>
              </a:endParaRPr>
            </a:p>
          </p:txBody>
        </p:sp>
        <p:sp>
          <p:nvSpPr>
            <p:cNvPr id="73819" name="Oval 97"/>
            <p:cNvSpPr>
              <a:spLocks noChangeArrowheads="1"/>
            </p:cNvSpPr>
            <p:nvPr/>
          </p:nvSpPr>
          <p:spPr bwMode="auto">
            <a:xfrm>
              <a:off x="4286250" y="238383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0" name="Text Box 98"/>
            <p:cNvSpPr txBox="1">
              <a:spLocks noChangeArrowheads="1"/>
            </p:cNvSpPr>
            <p:nvPr/>
          </p:nvSpPr>
          <p:spPr bwMode="auto">
            <a:xfrm>
              <a:off x="3886200" y="2286000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U1</a:t>
              </a:r>
            </a:p>
          </p:txBody>
        </p:sp>
        <p:sp>
          <p:nvSpPr>
            <p:cNvPr id="73821" name="Oval 99"/>
            <p:cNvSpPr>
              <a:spLocks noChangeArrowheads="1"/>
            </p:cNvSpPr>
            <p:nvPr/>
          </p:nvSpPr>
          <p:spPr bwMode="auto">
            <a:xfrm>
              <a:off x="4286250" y="284127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" name="Text Box 100"/>
            <p:cNvSpPr txBox="1">
              <a:spLocks noChangeArrowheads="1"/>
            </p:cNvSpPr>
            <p:nvPr/>
          </p:nvSpPr>
          <p:spPr bwMode="auto">
            <a:xfrm>
              <a:off x="3886200" y="2743084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U3</a:t>
              </a:r>
            </a:p>
          </p:txBody>
        </p:sp>
        <p:sp>
          <p:nvSpPr>
            <p:cNvPr id="73823" name="Oval 101"/>
            <p:cNvSpPr>
              <a:spLocks noChangeArrowheads="1"/>
            </p:cNvSpPr>
            <p:nvPr/>
          </p:nvSpPr>
          <p:spPr bwMode="auto">
            <a:xfrm>
              <a:off x="4286250" y="3754833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5" name="Text Box 102"/>
            <p:cNvSpPr txBox="1">
              <a:spLocks noChangeArrowheads="1"/>
            </p:cNvSpPr>
            <p:nvPr/>
          </p:nvSpPr>
          <p:spPr bwMode="auto">
            <a:xfrm>
              <a:off x="3886200" y="3657251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U2</a:t>
              </a:r>
            </a:p>
          </p:txBody>
        </p:sp>
        <p:sp>
          <p:nvSpPr>
            <p:cNvPr id="73825" name="Oval 103"/>
            <p:cNvSpPr>
              <a:spLocks noChangeArrowheads="1"/>
            </p:cNvSpPr>
            <p:nvPr/>
          </p:nvSpPr>
          <p:spPr bwMode="auto">
            <a:xfrm>
              <a:off x="4286250" y="3297393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7" name="Text Box 104"/>
            <p:cNvSpPr txBox="1">
              <a:spLocks noChangeArrowheads="1"/>
            </p:cNvSpPr>
            <p:nvPr/>
          </p:nvSpPr>
          <p:spPr bwMode="auto">
            <a:xfrm>
              <a:off x="3886200" y="3200167"/>
              <a:ext cx="449888" cy="36820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U5</a:t>
              </a:r>
            </a:p>
          </p:txBody>
        </p:sp>
        <p:sp>
          <p:nvSpPr>
            <p:cNvPr id="73827" name="Oval 105"/>
            <p:cNvSpPr>
              <a:spLocks noChangeArrowheads="1"/>
            </p:cNvSpPr>
            <p:nvPr/>
          </p:nvSpPr>
          <p:spPr bwMode="auto">
            <a:xfrm>
              <a:off x="4286250" y="4668392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9" name="Text Box 106"/>
            <p:cNvSpPr txBox="1">
              <a:spLocks noChangeArrowheads="1"/>
            </p:cNvSpPr>
            <p:nvPr/>
          </p:nvSpPr>
          <p:spPr bwMode="auto">
            <a:xfrm>
              <a:off x="3886200" y="4569832"/>
              <a:ext cx="449888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U6</a:t>
              </a:r>
            </a:p>
          </p:txBody>
        </p:sp>
        <p:sp>
          <p:nvSpPr>
            <p:cNvPr id="73829" name="Oval 107"/>
            <p:cNvSpPr>
              <a:spLocks noChangeArrowheads="1"/>
            </p:cNvSpPr>
            <p:nvPr/>
          </p:nvSpPr>
          <p:spPr bwMode="auto">
            <a:xfrm>
              <a:off x="4286250" y="4210951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1" name="Text Box 108"/>
            <p:cNvSpPr txBox="1">
              <a:spLocks noChangeArrowheads="1"/>
            </p:cNvSpPr>
            <p:nvPr/>
          </p:nvSpPr>
          <p:spPr bwMode="auto">
            <a:xfrm>
              <a:off x="3886200" y="4112748"/>
              <a:ext cx="449888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U4</a:t>
              </a:r>
            </a:p>
          </p:txBody>
        </p:sp>
        <p:sp>
          <p:nvSpPr>
            <p:cNvPr id="73831" name="Oval 109"/>
            <p:cNvSpPr>
              <a:spLocks noChangeArrowheads="1"/>
            </p:cNvSpPr>
            <p:nvPr/>
          </p:nvSpPr>
          <p:spPr bwMode="auto">
            <a:xfrm>
              <a:off x="5443538" y="2385156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3832" name="Oval 110"/>
            <p:cNvSpPr>
              <a:spLocks noChangeArrowheads="1"/>
            </p:cNvSpPr>
            <p:nvPr/>
          </p:nvSpPr>
          <p:spPr bwMode="auto">
            <a:xfrm>
              <a:off x="5443538" y="2842597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3833" name="Oval 111"/>
            <p:cNvSpPr>
              <a:spLocks noChangeArrowheads="1"/>
            </p:cNvSpPr>
            <p:nvPr/>
          </p:nvSpPr>
          <p:spPr bwMode="auto">
            <a:xfrm>
              <a:off x="5443538" y="3756155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3834" name="Oval 112"/>
            <p:cNvSpPr>
              <a:spLocks noChangeArrowheads="1"/>
            </p:cNvSpPr>
            <p:nvPr/>
          </p:nvSpPr>
          <p:spPr bwMode="auto">
            <a:xfrm>
              <a:off x="5443538" y="3298715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3835" name="Oval 113"/>
            <p:cNvSpPr>
              <a:spLocks noChangeArrowheads="1"/>
            </p:cNvSpPr>
            <p:nvPr/>
          </p:nvSpPr>
          <p:spPr bwMode="auto">
            <a:xfrm>
              <a:off x="5443538" y="466971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3836" name="Oval 114"/>
            <p:cNvSpPr>
              <a:spLocks noChangeArrowheads="1"/>
            </p:cNvSpPr>
            <p:nvPr/>
          </p:nvSpPr>
          <p:spPr bwMode="auto">
            <a:xfrm>
              <a:off x="5443538" y="421227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8" name="Text Box 115"/>
            <p:cNvSpPr txBox="1">
              <a:spLocks noChangeArrowheads="1"/>
            </p:cNvSpPr>
            <p:nvPr/>
          </p:nvSpPr>
          <p:spPr bwMode="auto">
            <a:xfrm>
              <a:off x="5574164" y="2287588"/>
              <a:ext cx="412692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Va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1" name="Text Box 118"/>
            <p:cNvSpPr txBox="1">
              <a:spLocks noChangeArrowheads="1"/>
            </p:cNvSpPr>
            <p:nvPr/>
          </p:nvSpPr>
          <p:spPr bwMode="auto">
            <a:xfrm>
              <a:off x="5574164" y="3200167"/>
              <a:ext cx="402064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Vc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2" name="Text Box 119"/>
            <p:cNvSpPr txBox="1">
              <a:spLocks noChangeArrowheads="1"/>
            </p:cNvSpPr>
            <p:nvPr/>
          </p:nvSpPr>
          <p:spPr bwMode="auto">
            <a:xfrm>
              <a:off x="5574164" y="4571418"/>
              <a:ext cx="386124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Vf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3" name="Text Box 120"/>
            <p:cNvSpPr txBox="1">
              <a:spLocks noChangeArrowheads="1"/>
            </p:cNvSpPr>
            <p:nvPr/>
          </p:nvSpPr>
          <p:spPr bwMode="auto">
            <a:xfrm>
              <a:off x="5574164" y="4114335"/>
              <a:ext cx="419776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Ve</a:t>
              </a:r>
              <a:endParaRPr lang="en-US" b="0" dirty="0">
                <a:latin typeface="+mn-lt"/>
              </a:endParaRPr>
            </a:p>
          </p:txBody>
        </p:sp>
        <p:sp>
          <p:nvSpPr>
            <p:cNvPr id="73841" name="Line 121"/>
            <p:cNvSpPr>
              <a:spLocks noChangeShapeType="1"/>
            </p:cNvSpPr>
            <p:nvPr/>
          </p:nvSpPr>
          <p:spPr bwMode="auto">
            <a:xfrm>
              <a:off x="4376738" y="241424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3842" name="Line 122"/>
            <p:cNvSpPr>
              <a:spLocks noChangeShapeType="1"/>
            </p:cNvSpPr>
            <p:nvPr/>
          </p:nvSpPr>
          <p:spPr bwMode="auto">
            <a:xfrm>
              <a:off x="4300538" y="2414242"/>
              <a:ext cx="1143000" cy="22845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3843" name="Line 123"/>
            <p:cNvSpPr>
              <a:spLocks noChangeShapeType="1"/>
            </p:cNvSpPr>
            <p:nvPr/>
          </p:nvSpPr>
          <p:spPr bwMode="auto">
            <a:xfrm>
              <a:off x="4376738" y="285846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3844" name="Line 124"/>
            <p:cNvSpPr>
              <a:spLocks noChangeShapeType="1"/>
            </p:cNvSpPr>
            <p:nvPr/>
          </p:nvSpPr>
          <p:spPr bwMode="auto">
            <a:xfrm>
              <a:off x="4300538" y="2858462"/>
              <a:ext cx="1143000" cy="8884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3845" name="Line 125"/>
            <p:cNvSpPr>
              <a:spLocks noChangeShapeType="1"/>
            </p:cNvSpPr>
            <p:nvPr/>
          </p:nvSpPr>
          <p:spPr bwMode="auto">
            <a:xfrm flipV="1">
              <a:off x="4376738" y="285846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3846" name="Line 126"/>
            <p:cNvSpPr>
              <a:spLocks noChangeShapeType="1"/>
            </p:cNvSpPr>
            <p:nvPr/>
          </p:nvSpPr>
          <p:spPr bwMode="auto">
            <a:xfrm>
              <a:off x="4300538" y="3302681"/>
              <a:ext cx="1143000" cy="5076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3847" name="Line 127"/>
            <p:cNvSpPr>
              <a:spLocks noChangeShapeType="1"/>
            </p:cNvSpPr>
            <p:nvPr/>
          </p:nvSpPr>
          <p:spPr bwMode="auto">
            <a:xfrm>
              <a:off x="4376738" y="3810361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3848" name="Line 128"/>
            <p:cNvSpPr>
              <a:spLocks noChangeShapeType="1"/>
            </p:cNvSpPr>
            <p:nvPr/>
          </p:nvSpPr>
          <p:spPr bwMode="auto">
            <a:xfrm flipV="1">
              <a:off x="4300538" y="2414242"/>
              <a:ext cx="1143000" cy="18403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3849" name="Line 129"/>
            <p:cNvSpPr>
              <a:spLocks noChangeShapeType="1"/>
            </p:cNvSpPr>
            <p:nvPr/>
          </p:nvSpPr>
          <p:spPr bwMode="auto">
            <a:xfrm>
              <a:off x="4376738" y="4254580"/>
              <a:ext cx="1066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3850" name="Line 130"/>
            <p:cNvSpPr>
              <a:spLocks noChangeShapeType="1"/>
            </p:cNvSpPr>
            <p:nvPr/>
          </p:nvSpPr>
          <p:spPr bwMode="auto">
            <a:xfrm>
              <a:off x="4376738" y="4698800"/>
              <a:ext cx="1066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3851" name="Line 131"/>
            <p:cNvSpPr>
              <a:spLocks noChangeShapeType="1"/>
            </p:cNvSpPr>
            <p:nvPr/>
          </p:nvSpPr>
          <p:spPr bwMode="auto">
            <a:xfrm flipV="1">
              <a:off x="4300538" y="3366141"/>
              <a:ext cx="1143000" cy="13326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3" name="Group 120"/>
          <p:cNvGrpSpPr>
            <a:grpSpLocks/>
          </p:cNvGrpSpPr>
          <p:nvPr/>
        </p:nvGrpSpPr>
        <p:grpSpPr bwMode="auto">
          <a:xfrm>
            <a:off x="3657600" y="2214563"/>
            <a:ext cx="862013" cy="1881187"/>
            <a:chOff x="2304" y="1395"/>
            <a:chExt cx="543" cy="1185"/>
          </a:xfrm>
        </p:grpSpPr>
        <p:sp>
          <p:nvSpPr>
            <p:cNvPr id="73815" name="Oval 133"/>
            <p:cNvSpPr>
              <a:spLocks noChangeArrowheads="1"/>
            </p:cNvSpPr>
            <p:nvPr/>
          </p:nvSpPr>
          <p:spPr bwMode="auto">
            <a:xfrm>
              <a:off x="2304" y="1395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3816" name="Oval 133"/>
            <p:cNvSpPr>
              <a:spLocks noChangeArrowheads="1"/>
            </p:cNvSpPr>
            <p:nvPr/>
          </p:nvSpPr>
          <p:spPr bwMode="auto">
            <a:xfrm>
              <a:off x="2304" y="2259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3814" name="Text Box 128"/>
          <p:cNvSpPr txBox="1">
            <a:spLocks noChangeArrowheads="1"/>
          </p:cNvSpPr>
          <p:nvPr/>
        </p:nvSpPr>
        <p:spPr bwMode="auto">
          <a:xfrm>
            <a:off x="6324600" y="6096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87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Graph Data: Type 2 Query</a:t>
            </a:r>
          </a:p>
        </p:txBody>
      </p:sp>
      <p:sp>
        <p:nvSpPr>
          <p:cNvPr id="747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648200"/>
          </a:xfrm>
        </p:spPr>
        <p:txBody>
          <a:bodyPr/>
          <a:lstStyle/>
          <a:p>
            <a:pPr eaLnBrk="1" hangingPunct="1"/>
            <a:r>
              <a:rPr lang="en-US" dirty="0" smtClean="0"/>
              <a:t>Video data recording videos viewed by users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r>
              <a:rPr lang="en-US" dirty="0" smtClean="0"/>
              <a:t>What is the average number of comedy videos viewed by users in the 53715 ZIP? </a:t>
            </a:r>
            <a:r>
              <a:rPr lang="en-US" dirty="0" smtClean="0">
                <a:solidFill>
                  <a:srgbClr val="CC3300"/>
                </a:solidFill>
              </a:rPr>
              <a:t>1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990600" y="2362200"/>
          <a:ext cx="2613280" cy="2133600"/>
        </p:xfrm>
        <a:graphic>
          <a:graphicData uri="http://schemas.openxmlformats.org/drawingml/2006/table">
            <a:tbl>
              <a:tblPr/>
              <a:tblGrid>
                <a:gridCol w="521653"/>
                <a:gridCol w="901065"/>
                <a:gridCol w="467297"/>
                <a:gridCol w="72326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Uid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153"/>
          <p:cNvGraphicFramePr>
            <a:graphicFrameLocks noGrp="1"/>
          </p:cNvGraphicFramePr>
          <p:nvPr/>
        </p:nvGraphicFramePr>
        <p:xfrm>
          <a:off x="5791200" y="2362200"/>
          <a:ext cx="2843277" cy="2133600"/>
        </p:xfrm>
        <a:graphic>
          <a:graphicData uri="http://schemas.openxmlformats.org/drawingml/2006/table">
            <a:tbl>
              <a:tblPr/>
              <a:tblGrid>
                <a:gridCol w="456565"/>
                <a:gridCol w="1494790"/>
                <a:gridCol w="89192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Vid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Title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Genre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hanging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chads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apartment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holy grail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incredibles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stolen votes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Vf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life of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brian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3733800" y="2286000"/>
            <a:ext cx="1905000" cy="2655888"/>
            <a:chOff x="3886200" y="2286000"/>
            <a:chExt cx="2125453" cy="2655212"/>
          </a:xfrm>
        </p:grpSpPr>
        <p:sp>
          <p:nvSpPr>
            <p:cNvPr id="29" name="Text Box 116"/>
            <p:cNvSpPr txBox="1">
              <a:spLocks noChangeArrowheads="1"/>
            </p:cNvSpPr>
            <p:nvPr/>
          </p:nvSpPr>
          <p:spPr bwMode="auto">
            <a:xfrm>
              <a:off x="5574164" y="2744671"/>
              <a:ext cx="437489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Vb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0" name="Text Box 117"/>
            <p:cNvSpPr txBox="1">
              <a:spLocks noChangeArrowheads="1"/>
            </p:cNvSpPr>
            <p:nvPr/>
          </p:nvSpPr>
          <p:spPr bwMode="auto">
            <a:xfrm>
              <a:off x="5574164" y="3658838"/>
              <a:ext cx="426861" cy="36820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Vd</a:t>
              </a:r>
              <a:endParaRPr lang="en-US" b="0" dirty="0">
                <a:latin typeface="+mn-lt"/>
              </a:endParaRPr>
            </a:p>
          </p:txBody>
        </p:sp>
        <p:sp>
          <p:nvSpPr>
            <p:cNvPr id="74848" name="Oval 97"/>
            <p:cNvSpPr>
              <a:spLocks noChangeArrowheads="1"/>
            </p:cNvSpPr>
            <p:nvPr/>
          </p:nvSpPr>
          <p:spPr bwMode="auto">
            <a:xfrm>
              <a:off x="4286250" y="238383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0" name="Text Box 98"/>
            <p:cNvSpPr txBox="1">
              <a:spLocks noChangeArrowheads="1"/>
            </p:cNvSpPr>
            <p:nvPr/>
          </p:nvSpPr>
          <p:spPr bwMode="auto">
            <a:xfrm>
              <a:off x="3886200" y="2286000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U1</a:t>
              </a:r>
            </a:p>
          </p:txBody>
        </p:sp>
        <p:sp>
          <p:nvSpPr>
            <p:cNvPr id="74850" name="Oval 99"/>
            <p:cNvSpPr>
              <a:spLocks noChangeArrowheads="1"/>
            </p:cNvSpPr>
            <p:nvPr/>
          </p:nvSpPr>
          <p:spPr bwMode="auto">
            <a:xfrm>
              <a:off x="4286250" y="284127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" name="Text Box 100"/>
            <p:cNvSpPr txBox="1">
              <a:spLocks noChangeArrowheads="1"/>
            </p:cNvSpPr>
            <p:nvPr/>
          </p:nvSpPr>
          <p:spPr bwMode="auto">
            <a:xfrm>
              <a:off x="3886200" y="2743084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U3</a:t>
              </a:r>
            </a:p>
          </p:txBody>
        </p:sp>
        <p:sp>
          <p:nvSpPr>
            <p:cNvPr id="74852" name="Oval 101"/>
            <p:cNvSpPr>
              <a:spLocks noChangeArrowheads="1"/>
            </p:cNvSpPr>
            <p:nvPr/>
          </p:nvSpPr>
          <p:spPr bwMode="auto">
            <a:xfrm>
              <a:off x="4286250" y="3754833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5" name="Text Box 102"/>
            <p:cNvSpPr txBox="1">
              <a:spLocks noChangeArrowheads="1"/>
            </p:cNvSpPr>
            <p:nvPr/>
          </p:nvSpPr>
          <p:spPr bwMode="auto">
            <a:xfrm>
              <a:off x="3886200" y="3657251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U2</a:t>
              </a:r>
            </a:p>
          </p:txBody>
        </p:sp>
        <p:sp>
          <p:nvSpPr>
            <p:cNvPr id="74854" name="Oval 103"/>
            <p:cNvSpPr>
              <a:spLocks noChangeArrowheads="1"/>
            </p:cNvSpPr>
            <p:nvPr/>
          </p:nvSpPr>
          <p:spPr bwMode="auto">
            <a:xfrm>
              <a:off x="4286250" y="3297393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7" name="Text Box 104"/>
            <p:cNvSpPr txBox="1">
              <a:spLocks noChangeArrowheads="1"/>
            </p:cNvSpPr>
            <p:nvPr/>
          </p:nvSpPr>
          <p:spPr bwMode="auto">
            <a:xfrm>
              <a:off x="3886200" y="3200167"/>
              <a:ext cx="449888" cy="36820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U5</a:t>
              </a:r>
            </a:p>
          </p:txBody>
        </p:sp>
        <p:sp>
          <p:nvSpPr>
            <p:cNvPr id="74856" name="Oval 105"/>
            <p:cNvSpPr>
              <a:spLocks noChangeArrowheads="1"/>
            </p:cNvSpPr>
            <p:nvPr/>
          </p:nvSpPr>
          <p:spPr bwMode="auto">
            <a:xfrm>
              <a:off x="4286250" y="4668392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9" name="Text Box 106"/>
            <p:cNvSpPr txBox="1">
              <a:spLocks noChangeArrowheads="1"/>
            </p:cNvSpPr>
            <p:nvPr/>
          </p:nvSpPr>
          <p:spPr bwMode="auto">
            <a:xfrm>
              <a:off x="3886200" y="4569832"/>
              <a:ext cx="449888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U6</a:t>
              </a:r>
            </a:p>
          </p:txBody>
        </p:sp>
        <p:sp>
          <p:nvSpPr>
            <p:cNvPr id="74858" name="Oval 107"/>
            <p:cNvSpPr>
              <a:spLocks noChangeArrowheads="1"/>
            </p:cNvSpPr>
            <p:nvPr/>
          </p:nvSpPr>
          <p:spPr bwMode="auto">
            <a:xfrm>
              <a:off x="4286250" y="4210951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1" name="Text Box 108"/>
            <p:cNvSpPr txBox="1">
              <a:spLocks noChangeArrowheads="1"/>
            </p:cNvSpPr>
            <p:nvPr/>
          </p:nvSpPr>
          <p:spPr bwMode="auto">
            <a:xfrm>
              <a:off x="3886200" y="4112748"/>
              <a:ext cx="449888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U4</a:t>
              </a:r>
            </a:p>
          </p:txBody>
        </p:sp>
        <p:sp>
          <p:nvSpPr>
            <p:cNvPr id="74860" name="Oval 109"/>
            <p:cNvSpPr>
              <a:spLocks noChangeArrowheads="1"/>
            </p:cNvSpPr>
            <p:nvPr/>
          </p:nvSpPr>
          <p:spPr bwMode="auto">
            <a:xfrm>
              <a:off x="5443538" y="2385156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4861" name="Oval 110"/>
            <p:cNvSpPr>
              <a:spLocks noChangeArrowheads="1"/>
            </p:cNvSpPr>
            <p:nvPr/>
          </p:nvSpPr>
          <p:spPr bwMode="auto">
            <a:xfrm>
              <a:off x="5443538" y="2842597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4862" name="Oval 111"/>
            <p:cNvSpPr>
              <a:spLocks noChangeArrowheads="1"/>
            </p:cNvSpPr>
            <p:nvPr/>
          </p:nvSpPr>
          <p:spPr bwMode="auto">
            <a:xfrm>
              <a:off x="5443538" y="3756155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4863" name="Oval 112"/>
            <p:cNvSpPr>
              <a:spLocks noChangeArrowheads="1"/>
            </p:cNvSpPr>
            <p:nvPr/>
          </p:nvSpPr>
          <p:spPr bwMode="auto">
            <a:xfrm>
              <a:off x="5443538" y="3298715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4864" name="Oval 113"/>
            <p:cNvSpPr>
              <a:spLocks noChangeArrowheads="1"/>
            </p:cNvSpPr>
            <p:nvPr/>
          </p:nvSpPr>
          <p:spPr bwMode="auto">
            <a:xfrm>
              <a:off x="5443538" y="466971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4865" name="Oval 114"/>
            <p:cNvSpPr>
              <a:spLocks noChangeArrowheads="1"/>
            </p:cNvSpPr>
            <p:nvPr/>
          </p:nvSpPr>
          <p:spPr bwMode="auto">
            <a:xfrm>
              <a:off x="5443538" y="421227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8" name="Text Box 115"/>
            <p:cNvSpPr txBox="1">
              <a:spLocks noChangeArrowheads="1"/>
            </p:cNvSpPr>
            <p:nvPr/>
          </p:nvSpPr>
          <p:spPr bwMode="auto">
            <a:xfrm>
              <a:off x="5574164" y="2287588"/>
              <a:ext cx="412692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Va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1" name="Text Box 118"/>
            <p:cNvSpPr txBox="1">
              <a:spLocks noChangeArrowheads="1"/>
            </p:cNvSpPr>
            <p:nvPr/>
          </p:nvSpPr>
          <p:spPr bwMode="auto">
            <a:xfrm>
              <a:off x="5574164" y="3200167"/>
              <a:ext cx="402064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Vc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2" name="Text Box 119"/>
            <p:cNvSpPr txBox="1">
              <a:spLocks noChangeArrowheads="1"/>
            </p:cNvSpPr>
            <p:nvPr/>
          </p:nvSpPr>
          <p:spPr bwMode="auto">
            <a:xfrm>
              <a:off x="5574164" y="4571418"/>
              <a:ext cx="386124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Vf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3" name="Text Box 120"/>
            <p:cNvSpPr txBox="1">
              <a:spLocks noChangeArrowheads="1"/>
            </p:cNvSpPr>
            <p:nvPr/>
          </p:nvSpPr>
          <p:spPr bwMode="auto">
            <a:xfrm>
              <a:off x="5574164" y="4114335"/>
              <a:ext cx="419776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Ve</a:t>
              </a:r>
              <a:endParaRPr lang="en-US" b="0" dirty="0">
                <a:latin typeface="+mn-lt"/>
              </a:endParaRPr>
            </a:p>
          </p:txBody>
        </p:sp>
        <p:sp>
          <p:nvSpPr>
            <p:cNvPr id="74870" name="Line 121"/>
            <p:cNvSpPr>
              <a:spLocks noChangeShapeType="1"/>
            </p:cNvSpPr>
            <p:nvPr/>
          </p:nvSpPr>
          <p:spPr bwMode="auto">
            <a:xfrm>
              <a:off x="4376738" y="241424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4871" name="Line 122"/>
            <p:cNvSpPr>
              <a:spLocks noChangeShapeType="1"/>
            </p:cNvSpPr>
            <p:nvPr/>
          </p:nvSpPr>
          <p:spPr bwMode="auto">
            <a:xfrm>
              <a:off x="4300538" y="2414242"/>
              <a:ext cx="1143000" cy="22845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4872" name="Line 123"/>
            <p:cNvSpPr>
              <a:spLocks noChangeShapeType="1"/>
            </p:cNvSpPr>
            <p:nvPr/>
          </p:nvSpPr>
          <p:spPr bwMode="auto">
            <a:xfrm>
              <a:off x="4376738" y="285846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4873" name="Line 124"/>
            <p:cNvSpPr>
              <a:spLocks noChangeShapeType="1"/>
            </p:cNvSpPr>
            <p:nvPr/>
          </p:nvSpPr>
          <p:spPr bwMode="auto">
            <a:xfrm>
              <a:off x="4300538" y="2858462"/>
              <a:ext cx="1143000" cy="8884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4874" name="Line 125"/>
            <p:cNvSpPr>
              <a:spLocks noChangeShapeType="1"/>
            </p:cNvSpPr>
            <p:nvPr/>
          </p:nvSpPr>
          <p:spPr bwMode="auto">
            <a:xfrm flipV="1">
              <a:off x="4376738" y="285846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4875" name="Line 126"/>
            <p:cNvSpPr>
              <a:spLocks noChangeShapeType="1"/>
            </p:cNvSpPr>
            <p:nvPr/>
          </p:nvSpPr>
          <p:spPr bwMode="auto">
            <a:xfrm>
              <a:off x="4300538" y="3302681"/>
              <a:ext cx="1143000" cy="5076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4876" name="Line 127"/>
            <p:cNvSpPr>
              <a:spLocks noChangeShapeType="1"/>
            </p:cNvSpPr>
            <p:nvPr/>
          </p:nvSpPr>
          <p:spPr bwMode="auto">
            <a:xfrm>
              <a:off x="4376738" y="3810361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4877" name="Line 128"/>
            <p:cNvSpPr>
              <a:spLocks noChangeShapeType="1"/>
            </p:cNvSpPr>
            <p:nvPr/>
          </p:nvSpPr>
          <p:spPr bwMode="auto">
            <a:xfrm flipV="1">
              <a:off x="4300538" y="2414242"/>
              <a:ext cx="1143000" cy="18403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4878" name="Line 129"/>
            <p:cNvSpPr>
              <a:spLocks noChangeShapeType="1"/>
            </p:cNvSpPr>
            <p:nvPr/>
          </p:nvSpPr>
          <p:spPr bwMode="auto">
            <a:xfrm>
              <a:off x="4376738" y="4254580"/>
              <a:ext cx="1066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4879" name="Line 130"/>
            <p:cNvSpPr>
              <a:spLocks noChangeShapeType="1"/>
            </p:cNvSpPr>
            <p:nvPr/>
          </p:nvSpPr>
          <p:spPr bwMode="auto">
            <a:xfrm>
              <a:off x="4376738" y="4698800"/>
              <a:ext cx="1066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4880" name="Line 131"/>
            <p:cNvSpPr>
              <a:spLocks noChangeShapeType="1"/>
            </p:cNvSpPr>
            <p:nvPr/>
          </p:nvSpPr>
          <p:spPr bwMode="auto">
            <a:xfrm flipV="1">
              <a:off x="4300538" y="3366141"/>
              <a:ext cx="1143000" cy="13326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3" name="Group 120"/>
          <p:cNvGrpSpPr>
            <a:grpSpLocks/>
          </p:cNvGrpSpPr>
          <p:nvPr/>
        </p:nvGrpSpPr>
        <p:grpSpPr bwMode="auto">
          <a:xfrm>
            <a:off x="3657600" y="2214563"/>
            <a:ext cx="862013" cy="1881187"/>
            <a:chOff x="2304" y="1395"/>
            <a:chExt cx="543" cy="1185"/>
          </a:xfrm>
        </p:grpSpPr>
        <p:sp>
          <p:nvSpPr>
            <p:cNvPr id="74844" name="Oval 133"/>
            <p:cNvSpPr>
              <a:spLocks noChangeArrowheads="1"/>
            </p:cNvSpPr>
            <p:nvPr/>
          </p:nvSpPr>
          <p:spPr bwMode="auto">
            <a:xfrm>
              <a:off x="2304" y="1395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4845" name="Oval 133"/>
            <p:cNvSpPr>
              <a:spLocks noChangeArrowheads="1"/>
            </p:cNvSpPr>
            <p:nvPr/>
          </p:nvSpPr>
          <p:spPr bwMode="auto">
            <a:xfrm>
              <a:off x="2304" y="2259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4" name="Group 123"/>
          <p:cNvGrpSpPr>
            <a:grpSpLocks/>
          </p:cNvGrpSpPr>
          <p:nvPr/>
        </p:nvGrpSpPr>
        <p:grpSpPr bwMode="auto">
          <a:xfrm>
            <a:off x="4876800" y="2671763"/>
            <a:ext cx="862013" cy="2338387"/>
            <a:chOff x="3072" y="1683"/>
            <a:chExt cx="543" cy="1473"/>
          </a:xfrm>
        </p:grpSpPr>
        <p:sp>
          <p:nvSpPr>
            <p:cNvPr id="74840" name="Oval 133"/>
            <p:cNvSpPr>
              <a:spLocks noChangeArrowheads="1"/>
            </p:cNvSpPr>
            <p:nvPr/>
          </p:nvSpPr>
          <p:spPr bwMode="auto">
            <a:xfrm>
              <a:off x="3072" y="1683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4841" name="Oval 133"/>
            <p:cNvSpPr>
              <a:spLocks noChangeArrowheads="1"/>
            </p:cNvSpPr>
            <p:nvPr/>
          </p:nvSpPr>
          <p:spPr bwMode="auto">
            <a:xfrm>
              <a:off x="3072" y="1971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4842" name="Oval 133"/>
            <p:cNvSpPr>
              <a:spLocks noChangeArrowheads="1"/>
            </p:cNvSpPr>
            <p:nvPr/>
          </p:nvSpPr>
          <p:spPr bwMode="auto">
            <a:xfrm>
              <a:off x="3072" y="2259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4843" name="Oval 133"/>
            <p:cNvSpPr>
              <a:spLocks noChangeArrowheads="1"/>
            </p:cNvSpPr>
            <p:nvPr/>
          </p:nvSpPr>
          <p:spPr bwMode="auto">
            <a:xfrm>
              <a:off x="3072" y="2835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4839" name="Text Box 128"/>
          <p:cNvSpPr txBox="1">
            <a:spLocks noChangeArrowheads="1"/>
          </p:cNvSpPr>
          <p:nvPr/>
        </p:nvSpPr>
        <p:spPr bwMode="auto">
          <a:xfrm>
            <a:off x="6324600" y="6096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88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(k, l)-Anonymity [CSY+08]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1024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No </a:t>
            </a:r>
            <a:r>
              <a:rPr lang="en-US" i="1" dirty="0" smtClean="0"/>
              <a:t>a priori </a:t>
            </a:r>
            <a:r>
              <a:rPr lang="en-US" dirty="0" smtClean="0"/>
              <a:t>distinction between public and private videos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I</a:t>
            </a:r>
            <a:r>
              <a:rPr lang="en-US" dirty="0" smtClean="0">
                <a:solidFill>
                  <a:srgbClr val="CC3300"/>
                </a:solidFill>
                <a:cs typeface="Arial" charset="0"/>
              </a:rPr>
              <a:t>ntuition</a:t>
            </a:r>
            <a:r>
              <a:rPr lang="en-US" dirty="0" smtClean="0">
                <a:cs typeface="Arial" charset="0"/>
              </a:rPr>
              <a:t>: </a:t>
            </a:r>
            <a:r>
              <a:rPr lang="en-US" dirty="0" smtClean="0">
                <a:solidFill>
                  <a:srgbClr val="00B0F0"/>
                </a:solidFill>
                <a:cs typeface="Arial" charset="0"/>
              </a:rPr>
              <a:t>retain graph structure</a:t>
            </a:r>
            <a:r>
              <a:rPr lang="en-US" dirty="0" smtClean="0">
                <a:cs typeface="Arial" charset="0"/>
              </a:rPr>
              <a:t>, permute </a:t>
            </a:r>
            <a:r>
              <a:rPr lang="en-US" dirty="0" err="1" smtClean="0">
                <a:cs typeface="Arial" charset="0"/>
              </a:rPr>
              <a:t>entity→node</a:t>
            </a:r>
            <a:r>
              <a:rPr lang="en-US" dirty="0" smtClean="0">
                <a:cs typeface="Arial" charset="0"/>
              </a:rPr>
              <a:t> mapping</a:t>
            </a:r>
          </a:p>
          <a:p>
            <a:pPr lvl="1" eaLnBrk="1" hangingPunct="1"/>
            <a:r>
              <a:rPr lang="en-US" sz="2400" dirty="0" smtClean="0">
                <a:cs typeface="Arial" charset="0"/>
              </a:rPr>
              <a:t>Adding, deleting edges </a:t>
            </a:r>
            <a:r>
              <a:rPr lang="en-US" sz="2400" dirty="0" smtClean="0">
                <a:solidFill>
                  <a:srgbClr val="00B0F0"/>
                </a:solidFill>
                <a:cs typeface="Arial" charset="0"/>
              </a:rPr>
              <a:t>can change graph properties</a:t>
            </a:r>
            <a:endParaRPr lang="en-US" dirty="0" smtClean="0">
              <a:solidFill>
                <a:srgbClr val="00B0F0"/>
              </a:solidFill>
            </a:endParaRP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990600" y="3581400"/>
          <a:ext cx="2613280" cy="2133600"/>
        </p:xfrm>
        <a:graphic>
          <a:graphicData uri="http://schemas.openxmlformats.org/drawingml/2006/table">
            <a:tbl>
              <a:tblPr/>
              <a:tblGrid>
                <a:gridCol w="521653"/>
                <a:gridCol w="901065"/>
                <a:gridCol w="467297"/>
                <a:gridCol w="72326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Uid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153"/>
          <p:cNvGraphicFramePr>
            <a:graphicFrameLocks noGrp="1"/>
          </p:cNvGraphicFramePr>
          <p:nvPr/>
        </p:nvGraphicFramePr>
        <p:xfrm>
          <a:off x="5791200" y="3581400"/>
          <a:ext cx="2843277" cy="2133600"/>
        </p:xfrm>
        <a:graphic>
          <a:graphicData uri="http://schemas.openxmlformats.org/drawingml/2006/table">
            <a:tbl>
              <a:tblPr/>
              <a:tblGrid>
                <a:gridCol w="456565"/>
                <a:gridCol w="1494790"/>
                <a:gridCol w="89192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Vid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Title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Genre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hanging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chads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apartment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holy grail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incredibles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stolen votes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Vf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life of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brian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3733800" y="3505200"/>
            <a:ext cx="1905000" cy="2655888"/>
            <a:chOff x="3886200" y="2286000"/>
            <a:chExt cx="2125453" cy="2655212"/>
          </a:xfrm>
        </p:grpSpPr>
        <p:sp>
          <p:nvSpPr>
            <p:cNvPr id="29" name="Text Box 116"/>
            <p:cNvSpPr txBox="1">
              <a:spLocks noChangeArrowheads="1"/>
            </p:cNvSpPr>
            <p:nvPr/>
          </p:nvSpPr>
          <p:spPr bwMode="auto">
            <a:xfrm>
              <a:off x="5574164" y="2744671"/>
              <a:ext cx="437489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Vb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0" name="Text Box 117"/>
            <p:cNvSpPr txBox="1">
              <a:spLocks noChangeArrowheads="1"/>
            </p:cNvSpPr>
            <p:nvPr/>
          </p:nvSpPr>
          <p:spPr bwMode="auto">
            <a:xfrm>
              <a:off x="5574164" y="3658838"/>
              <a:ext cx="426861" cy="36820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Vd</a:t>
              </a:r>
              <a:endParaRPr lang="en-US" b="0" dirty="0">
                <a:latin typeface="+mn-lt"/>
              </a:endParaRPr>
            </a:p>
          </p:txBody>
        </p:sp>
        <p:sp>
          <p:nvSpPr>
            <p:cNvPr id="102487" name="Oval 97"/>
            <p:cNvSpPr>
              <a:spLocks noChangeArrowheads="1"/>
            </p:cNvSpPr>
            <p:nvPr/>
          </p:nvSpPr>
          <p:spPr bwMode="auto">
            <a:xfrm>
              <a:off x="4286250" y="238383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0" name="Text Box 98"/>
            <p:cNvSpPr txBox="1">
              <a:spLocks noChangeArrowheads="1"/>
            </p:cNvSpPr>
            <p:nvPr/>
          </p:nvSpPr>
          <p:spPr bwMode="auto">
            <a:xfrm>
              <a:off x="3886200" y="2286000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U1</a:t>
              </a:r>
            </a:p>
          </p:txBody>
        </p:sp>
        <p:sp>
          <p:nvSpPr>
            <p:cNvPr id="102489" name="Oval 99"/>
            <p:cNvSpPr>
              <a:spLocks noChangeArrowheads="1"/>
            </p:cNvSpPr>
            <p:nvPr/>
          </p:nvSpPr>
          <p:spPr bwMode="auto">
            <a:xfrm>
              <a:off x="4286250" y="284127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" name="Text Box 100"/>
            <p:cNvSpPr txBox="1">
              <a:spLocks noChangeArrowheads="1"/>
            </p:cNvSpPr>
            <p:nvPr/>
          </p:nvSpPr>
          <p:spPr bwMode="auto">
            <a:xfrm>
              <a:off x="3886200" y="2743084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U3</a:t>
              </a:r>
            </a:p>
          </p:txBody>
        </p:sp>
        <p:sp>
          <p:nvSpPr>
            <p:cNvPr id="102491" name="Oval 101"/>
            <p:cNvSpPr>
              <a:spLocks noChangeArrowheads="1"/>
            </p:cNvSpPr>
            <p:nvPr/>
          </p:nvSpPr>
          <p:spPr bwMode="auto">
            <a:xfrm>
              <a:off x="4286250" y="3754833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5" name="Text Box 102"/>
            <p:cNvSpPr txBox="1">
              <a:spLocks noChangeArrowheads="1"/>
            </p:cNvSpPr>
            <p:nvPr/>
          </p:nvSpPr>
          <p:spPr bwMode="auto">
            <a:xfrm>
              <a:off x="3886200" y="3657251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U2</a:t>
              </a:r>
            </a:p>
          </p:txBody>
        </p:sp>
        <p:sp>
          <p:nvSpPr>
            <p:cNvPr id="102493" name="Oval 103"/>
            <p:cNvSpPr>
              <a:spLocks noChangeArrowheads="1"/>
            </p:cNvSpPr>
            <p:nvPr/>
          </p:nvSpPr>
          <p:spPr bwMode="auto">
            <a:xfrm>
              <a:off x="4286250" y="3297393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7" name="Text Box 104"/>
            <p:cNvSpPr txBox="1">
              <a:spLocks noChangeArrowheads="1"/>
            </p:cNvSpPr>
            <p:nvPr/>
          </p:nvSpPr>
          <p:spPr bwMode="auto">
            <a:xfrm>
              <a:off x="3886200" y="3200167"/>
              <a:ext cx="449888" cy="36820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U5</a:t>
              </a:r>
            </a:p>
          </p:txBody>
        </p:sp>
        <p:sp>
          <p:nvSpPr>
            <p:cNvPr id="102495" name="Oval 105"/>
            <p:cNvSpPr>
              <a:spLocks noChangeArrowheads="1"/>
            </p:cNvSpPr>
            <p:nvPr/>
          </p:nvSpPr>
          <p:spPr bwMode="auto">
            <a:xfrm>
              <a:off x="4286250" y="4668392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9" name="Text Box 106"/>
            <p:cNvSpPr txBox="1">
              <a:spLocks noChangeArrowheads="1"/>
            </p:cNvSpPr>
            <p:nvPr/>
          </p:nvSpPr>
          <p:spPr bwMode="auto">
            <a:xfrm>
              <a:off x="3886200" y="4569832"/>
              <a:ext cx="449888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U6</a:t>
              </a:r>
            </a:p>
          </p:txBody>
        </p:sp>
        <p:sp>
          <p:nvSpPr>
            <p:cNvPr id="102497" name="Oval 107"/>
            <p:cNvSpPr>
              <a:spLocks noChangeArrowheads="1"/>
            </p:cNvSpPr>
            <p:nvPr/>
          </p:nvSpPr>
          <p:spPr bwMode="auto">
            <a:xfrm>
              <a:off x="4286250" y="4210951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1" name="Text Box 108"/>
            <p:cNvSpPr txBox="1">
              <a:spLocks noChangeArrowheads="1"/>
            </p:cNvSpPr>
            <p:nvPr/>
          </p:nvSpPr>
          <p:spPr bwMode="auto">
            <a:xfrm>
              <a:off x="3886200" y="4112748"/>
              <a:ext cx="449888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U4</a:t>
              </a:r>
            </a:p>
          </p:txBody>
        </p:sp>
        <p:sp>
          <p:nvSpPr>
            <p:cNvPr id="102499" name="Oval 109"/>
            <p:cNvSpPr>
              <a:spLocks noChangeArrowheads="1"/>
            </p:cNvSpPr>
            <p:nvPr/>
          </p:nvSpPr>
          <p:spPr bwMode="auto">
            <a:xfrm>
              <a:off x="5443538" y="2385156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02500" name="Oval 110"/>
            <p:cNvSpPr>
              <a:spLocks noChangeArrowheads="1"/>
            </p:cNvSpPr>
            <p:nvPr/>
          </p:nvSpPr>
          <p:spPr bwMode="auto">
            <a:xfrm>
              <a:off x="5443538" y="2842597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02501" name="Oval 111"/>
            <p:cNvSpPr>
              <a:spLocks noChangeArrowheads="1"/>
            </p:cNvSpPr>
            <p:nvPr/>
          </p:nvSpPr>
          <p:spPr bwMode="auto">
            <a:xfrm>
              <a:off x="5443538" y="3756155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02502" name="Oval 112"/>
            <p:cNvSpPr>
              <a:spLocks noChangeArrowheads="1"/>
            </p:cNvSpPr>
            <p:nvPr/>
          </p:nvSpPr>
          <p:spPr bwMode="auto">
            <a:xfrm>
              <a:off x="5443538" y="3298715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02503" name="Oval 113"/>
            <p:cNvSpPr>
              <a:spLocks noChangeArrowheads="1"/>
            </p:cNvSpPr>
            <p:nvPr/>
          </p:nvSpPr>
          <p:spPr bwMode="auto">
            <a:xfrm>
              <a:off x="5443538" y="466971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02504" name="Oval 114"/>
            <p:cNvSpPr>
              <a:spLocks noChangeArrowheads="1"/>
            </p:cNvSpPr>
            <p:nvPr/>
          </p:nvSpPr>
          <p:spPr bwMode="auto">
            <a:xfrm>
              <a:off x="5443538" y="421227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8" name="Text Box 115"/>
            <p:cNvSpPr txBox="1">
              <a:spLocks noChangeArrowheads="1"/>
            </p:cNvSpPr>
            <p:nvPr/>
          </p:nvSpPr>
          <p:spPr bwMode="auto">
            <a:xfrm>
              <a:off x="5574164" y="2287588"/>
              <a:ext cx="412692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Va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1" name="Text Box 118"/>
            <p:cNvSpPr txBox="1">
              <a:spLocks noChangeArrowheads="1"/>
            </p:cNvSpPr>
            <p:nvPr/>
          </p:nvSpPr>
          <p:spPr bwMode="auto">
            <a:xfrm>
              <a:off x="5574164" y="3200167"/>
              <a:ext cx="402064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Vc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2" name="Text Box 119"/>
            <p:cNvSpPr txBox="1">
              <a:spLocks noChangeArrowheads="1"/>
            </p:cNvSpPr>
            <p:nvPr/>
          </p:nvSpPr>
          <p:spPr bwMode="auto">
            <a:xfrm>
              <a:off x="5574164" y="4571418"/>
              <a:ext cx="386124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Vf</a:t>
              </a:r>
              <a:endParaRPr lang="en-US" b="0" dirty="0">
                <a:latin typeface="+mn-lt"/>
              </a:endParaRPr>
            </a:p>
          </p:txBody>
        </p:sp>
        <p:sp>
          <p:nvSpPr>
            <p:cNvPr id="33" name="Text Box 120"/>
            <p:cNvSpPr txBox="1">
              <a:spLocks noChangeArrowheads="1"/>
            </p:cNvSpPr>
            <p:nvPr/>
          </p:nvSpPr>
          <p:spPr bwMode="auto">
            <a:xfrm>
              <a:off x="5574164" y="4114335"/>
              <a:ext cx="419776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Ve</a:t>
              </a:r>
              <a:endParaRPr lang="en-US" b="0" dirty="0">
                <a:latin typeface="+mn-lt"/>
              </a:endParaRPr>
            </a:p>
          </p:txBody>
        </p:sp>
        <p:sp>
          <p:nvSpPr>
            <p:cNvPr id="102509" name="Line 121"/>
            <p:cNvSpPr>
              <a:spLocks noChangeShapeType="1"/>
            </p:cNvSpPr>
            <p:nvPr/>
          </p:nvSpPr>
          <p:spPr bwMode="auto">
            <a:xfrm>
              <a:off x="4376738" y="241424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2510" name="Line 122"/>
            <p:cNvSpPr>
              <a:spLocks noChangeShapeType="1"/>
            </p:cNvSpPr>
            <p:nvPr/>
          </p:nvSpPr>
          <p:spPr bwMode="auto">
            <a:xfrm>
              <a:off x="4300538" y="2414242"/>
              <a:ext cx="1143000" cy="22845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2511" name="Line 123"/>
            <p:cNvSpPr>
              <a:spLocks noChangeShapeType="1"/>
            </p:cNvSpPr>
            <p:nvPr/>
          </p:nvSpPr>
          <p:spPr bwMode="auto">
            <a:xfrm>
              <a:off x="4376738" y="285846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2512" name="Line 124"/>
            <p:cNvSpPr>
              <a:spLocks noChangeShapeType="1"/>
            </p:cNvSpPr>
            <p:nvPr/>
          </p:nvSpPr>
          <p:spPr bwMode="auto">
            <a:xfrm>
              <a:off x="4300538" y="2858462"/>
              <a:ext cx="1143000" cy="8884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2513" name="Line 125"/>
            <p:cNvSpPr>
              <a:spLocks noChangeShapeType="1"/>
            </p:cNvSpPr>
            <p:nvPr/>
          </p:nvSpPr>
          <p:spPr bwMode="auto">
            <a:xfrm flipV="1">
              <a:off x="4376738" y="285846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2514" name="Line 126"/>
            <p:cNvSpPr>
              <a:spLocks noChangeShapeType="1"/>
            </p:cNvSpPr>
            <p:nvPr/>
          </p:nvSpPr>
          <p:spPr bwMode="auto">
            <a:xfrm>
              <a:off x="4300538" y="3302681"/>
              <a:ext cx="1143000" cy="5076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2515" name="Line 127"/>
            <p:cNvSpPr>
              <a:spLocks noChangeShapeType="1"/>
            </p:cNvSpPr>
            <p:nvPr/>
          </p:nvSpPr>
          <p:spPr bwMode="auto">
            <a:xfrm>
              <a:off x="4376738" y="3810361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2516" name="Line 128"/>
            <p:cNvSpPr>
              <a:spLocks noChangeShapeType="1"/>
            </p:cNvSpPr>
            <p:nvPr/>
          </p:nvSpPr>
          <p:spPr bwMode="auto">
            <a:xfrm flipV="1">
              <a:off x="4300538" y="2414242"/>
              <a:ext cx="1143000" cy="18403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2517" name="Line 129"/>
            <p:cNvSpPr>
              <a:spLocks noChangeShapeType="1"/>
            </p:cNvSpPr>
            <p:nvPr/>
          </p:nvSpPr>
          <p:spPr bwMode="auto">
            <a:xfrm>
              <a:off x="4376738" y="4254580"/>
              <a:ext cx="1066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2518" name="Line 130"/>
            <p:cNvSpPr>
              <a:spLocks noChangeShapeType="1"/>
            </p:cNvSpPr>
            <p:nvPr/>
          </p:nvSpPr>
          <p:spPr bwMode="auto">
            <a:xfrm>
              <a:off x="4376738" y="4698800"/>
              <a:ext cx="1066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2519" name="Line 131"/>
            <p:cNvSpPr>
              <a:spLocks noChangeShapeType="1"/>
            </p:cNvSpPr>
            <p:nvPr/>
          </p:nvSpPr>
          <p:spPr bwMode="auto">
            <a:xfrm flipV="1">
              <a:off x="4300538" y="3366141"/>
              <a:ext cx="1143000" cy="13326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89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Entropy of a Column: Information – Take 1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Think of a game between two persons A and B</a:t>
            </a:r>
          </a:p>
          <a:p>
            <a:pPr lvl="1" eaLnBrk="1" hangingPunct="1"/>
            <a:r>
              <a:rPr lang="en-US" dirty="0" smtClean="0"/>
              <a:t>Person A chooses value of X according to distribution p(X)</a:t>
            </a:r>
          </a:p>
          <a:p>
            <a:pPr lvl="1" eaLnBrk="1" hangingPunct="1"/>
            <a:r>
              <a:rPr lang="en-US" dirty="0" smtClean="0"/>
              <a:t>Person B asks A number of binary questions to determine value of X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Entropy ≈ minimum # of binary questions to determine value of X</a:t>
            </a:r>
            <a:endParaRPr lang="en-US" dirty="0" smtClean="0">
              <a:solidFill>
                <a:srgbClr val="CC3300"/>
              </a:solidFill>
            </a:endParaRPr>
          </a:p>
          <a:p>
            <a:pPr eaLnBrk="1" hangingPunct="1"/>
            <a:endParaRPr lang="en-US" dirty="0" smtClean="0">
              <a:solidFill>
                <a:srgbClr val="CC3300"/>
              </a:solidFill>
            </a:endParaRPr>
          </a:p>
          <a:p>
            <a:pPr eaLnBrk="1" hangingPunct="1"/>
            <a:r>
              <a:rPr lang="en-US" dirty="0" smtClean="0"/>
              <a:t>Person B asks:</a:t>
            </a:r>
          </a:p>
          <a:p>
            <a:pPr lvl="1" eaLnBrk="1" hangingPunct="1"/>
            <a:r>
              <a:rPr lang="en-US" dirty="0" smtClean="0"/>
              <a:t>Is X ≤ 1? Probability of yes = 0.5</a:t>
            </a:r>
          </a:p>
          <a:p>
            <a:pPr lvl="1" eaLnBrk="1" hangingPunct="1"/>
            <a:r>
              <a:rPr lang="en-US" dirty="0" smtClean="0"/>
              <a:t>Is X ≤ 2?</a:t>
            </a:r>
          </a:p>
          <a:p>
            <a:pPr lvl="1" eaLnBrk="1" hangingPunct="1"/>
            <a:r>
              <a:rPr lang="en-US" dirty="0" smtClean="0"/>
              <a:t>Is X ≤ 3?</a:t>
            </a:r>
          </a:p>
          <a:p>
            <a:pPr lvl="1" eaLnBrk="1" hangingPunct="1"/>
            <a:r>
              <a:rPr lang="en-US" dirty="0" smtClean="0"/>
              <a:t>Expected # of questions = 1.75, H(X) = 1.75</a:t>
            </a:r>
          </a:p>
          <a:p>
            <a:pPr lvl="1" eaLnBrk="1" hangingPunct="1"/>
            <a:endParaRPr lang="en-US" dirty="0" smtClean="0"/>
          </a:p>
        </p:txBody>
      </p:sp>
      <p:graphicFrame>
        <p:nvGraphicFramePr>
          <p:cNvPr id="10" name="Group 153"/>
          <p:cNvGraphicFramePr>
            <a:graphicFrameLocks noGrp="1"/>
          </p:cNvGraphicFramePr>
          <p:nvPr/>
        </p:nvGraphicFramePr>
        <p:xfrm>
          <a:off x="6553200" y="4343400"/>
          <a:ext cx="1752600" cy="1524000"/>
        </p:xfrm>
        <a:graphic>
          <a:graphicData uri="http://schemas.openxmlformats.org/drawingml/2006/table">
            <a:tbl>
              <a:tblPr/>
              <a:tblGrid>
                <a:gridCol w="384082"/>
                <a:gridCol w="684259"/>
                <a:gridCol w="684259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p(X)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h(X)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1.0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2.0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3.0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0.125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E0"/>
                          </a:solidFill>
                          <a:effectLst/>
                          <a:latin typeface="Calibri" pitchFamily="34" charset="0"/>
                        </a:rPr>
                        <a:t>3.0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(k, l)-Anonymity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1034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Assumption</a:t>
            </a:r>
            <a:r>
              <a:rPr lang="en-US" dirty="0" smtClean="0"/>
              <a:t>: publishing censored graph does not violate privacy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Censored graph of </a:t>
            </a:r>
            <a:r>
              <a:rPr lang="en-US" dirty="0" smtClean="0">
                <a:solidFill>
                  <a:srgbClr val="00B0F0"/>
                </a:solidFill>
              </a:rPr>
              <a:t>limited</a:t>
            </a:r>
            <a:r>
              <a:rPr lang="en-US" dirty="0" smtClean="0"/>
              <a:t> utility to answer queries</a:t>
            </a:r>
          </a:p>
          <a:p>
            <a:pPr lvl="1" eaLnBrk="1" hangingPunct="1"/>
            <a:r>
              <a:rPr lang="en-US" dirty="0" smtClean="0"/>
              <a:t>Average number of comedy videos viewed by users in 53715? </a:t>
            </a:r>
            <a:r>
              <a:rPr lang="en-US" dirty="0" smtClean="0">
                <a:solidFill>
                  <a:srgbClr val="CC3300"/>
                </a:solidFill>
              </a:rPr>
              <a:t>1</a:t>
            </a:r>
          </a:p>
          <a:p>
            <a:pPr lvl="1" eaLnBrk="1" hangingPunct="1"/>
            <a:endParaRPr lang="en-US" dirty="0" smtClean="0"/>
          </a:p>
        </p:txBody>
      </p:sp>
      <p:graphicFrame>
        <p:nvGraphicFramePr>
          <p:cNvPr id="44" name="Group 153"/>
          <p:cNvGraphicFramePr>
            <a:graphicFrameLocks noGrp="1"/>
          </p:cNvGraphicFramePr>
          <p:nvPr/>
        </p:nvGraphicFramePr>
        <p:xfrm>
          <a:off x="990600" y="3581400"/>
          <a:ext cx="2613280" cy="2133600"/>
        </p:xfrm>
        <a:graphic>
          <a:graphicData uri="http://schemas.openxmlformats.org/drawingml/2006/table">
            <a:tbl>
              <a:tblPr/>
              <a:tblGrid>
                <a:gridCol w="521653"/>
                <a:gridCol w="901065"/>
                <a:gridCol w="467297"/>
                <a:gridCol w="72326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Uid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" name="Group 153"/>
          <p:cNvGraphicFramePr>
            <a:graphicFrameLocks noGrp="1"/>
          </p:cNvGraphicFramePr>
          <p:nvPr/>
        </p:nvGraphicFramePr>
        <p:xfrm>
          <a:off x="5791200" y="3581400"/>
          <a:ext cx="2843277" cy="2133600"/>
        </p:xfrm>
        <a:graphic>
          <a:graphicData uri="http://schemas.openxmlformats.org/drawingml/2006/table">
            <a:tbl>
              <a:tblPr/>
              <a:tblGrid>
                <a:gridCol w="456565"/>
                <a:gridCol w="1494790"/>
                <a:gridCol w="89192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Vid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Title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Genre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hanging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chads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apartment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holy grail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incredibles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stolen votes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Vf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life of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brian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3733800" y="3505200"/>
            <a:ext cx="1905000" cy="2655888"/>
            <a:chOff x="3886200" y="2286000"/>
            <a:chExt cx="2125453" cy="2655212"/>
          </a:xfrm>
        </p:grpSpPr>
        <p:sp>
          <p:nvSpPr>
            <p:cNvPr id="47" name="Text Box 116"/>
            <p:cNvSpPr txBox="1">
              <a:spLocks noChangeArrowheads="1"/>
            </p:cNvSpPr>
            <p:nvPr/>
          </p:nvSpPr>
          <p:spPr bwMode="auto">
            <a:xfrm>
              <a:off x="5574164" y="2744671"/>
              <a:ext cx="437489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Vb</a:t>
              </a:r>
              <a:endParaRPr lang="en-US" b="0" dirty="0">
                <a:latin typeface="+mn-lt"/>
              </a:endParaRPr>
            </a:p>
          </p:txBody>
        </p:sp>
        <p:sp>
          <p:nvSpPr>
            <p:cNvPr id="48" name="Text Box 117"/>
            <p:cNvSpPr txBox="1">
              <a:spLocks noChangeArrowheads="1"/>
            </p:cNvSpPr>
            <p:nvPr/>
          </p:nvSpPr>
          <p:spPr bwMode="auto">
            <a:xfrm>
              <a:off x="5574164" y="3658838"/>
              <a:ext cx="426861" cy="36820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Vd</a:t>
              </a:r>
              <a:endParaRPr lang="en-US" b="0" dirty="0">
                <a:latin typeface="+mn-lt"/>
              </a:endParaRPr>
            </a:p>
          </p:txBody>
        </p:sp>
        <p:sp>
          <p:nvSpPr>
            <p:cNvPr id="103517" name="Oval 97"/>
            <p:cNvSpPr>
              <a:spLocks noChangeArrowheads="1"/>
            </p:cNvSpPr>
            <p:nvPr/>
          </p:nvSpPr>
          <p:spPr bwMode="auto">
            <a:xfrm>
              <a:off x="4286250" y="238383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0" name="Text Box 98"/>
            <p:cNvSpPr txBox="1">
              <a:spLocks noChangeArrowheads="1"/>
            </p:cNvSpPr>
            <p:nvPr/>
          </p:nvSpPr>
          <p:spPr bwMode="auto">
            <a:xfrm>
              <a:off x="3886200" y="2286000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U1</a:t>
              </a:r>
            </a:p>
          </p:txBody>
        </p:sp>
        <p:sp>
          <p:nvSpPr>
            <p:cNvPr id="103519" name="Oval 99"/>
            <p:cNvSpPr>
              <a:spLocks noChangeArrowheads="1"/>
            </p:cNvSpPr>
            <p:nvPr/>
          </p:nvSpPr>
          <p:spPr bwMode="auto">
            <a:xfrm>
              <a:off x="4286250" y="284127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2" name="Text Box 100"/>
            <p:cNvSpPr txBox="1">
              <a:spLocks noChangeArrowheads="1"/>
            </p:cNvSpPr>
            <p:nvPr/>
          </p:nvSpPr>
          <p:spPr bwMode="auto">
            <a:xfrm>
              <a:off x="3886200" y="2743084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U3</a:t>
              </a:r>
            </a:p>
          </p:txBody>
        </p:sp>
        <p:sp>
          <p:nvSpPr>
            <p:cNvPr id="103521" name="Oval 101"/>
            <p:cNvSpPr>
              <a:spLocks noChangeArrowheads="1"/>
            </p:cNvSpPr>
            <p:nvPr/>
          </p:nvSpPr>
          <p:spPr bwMode="auto">
            <a:xfrm>
              <a:off x="4286250" y="3754833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4" name="Text Box 102"/>
            <p:cNvSpPr txBox="1">
              <a:spLocks noChangeArrowheads="1"/>
            </p:cNvSpPr>
            <p:nvPr/>
          </p:nvSpPr>
          <p:spPr bwMode="auto">
            <a:xfrm>
              <a:off x="3886200" y="3657251"/>
              <a:ext cx="449888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U2</a:t>
              </a:r>
            </a:p>
          </p:txBody>
        </p:sp>
        <p:sp>
          <p:nvSpPr>
            <p:cNvPr id="103523" name="Oval 103"/>
            <p:cNvSpPr>
              <a:spLocks noChangeArrowheads="1"/>
            </p:cNvSpPr>
            <p:nvPr/>
          </p:nvSpPr>
          <p:spPr bwMode="auto">
            <a:xfrm>
              <a:off x="4286250" y="3297393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6" name="Text Box 104"/>
            <p:cNvSpPr txBox="1">
              <a:spLocks noChangeArrowheads="1"/>
            </p:cNvSpPr>
            <p:nvPr/>
          </p:nvSpPr>
          <p:spPr bwMode="auto">
            <a:xfrm>
              <a:off x="3886200" y="3200167"/>
              <a:ext cx="449888" cy="36820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U5</a:t>
              </a:r>
            </a:p>
          </p:txBody>
        </p:sp>
        <p:sp>
          <p:nvSpPr>
            <p:cNvPr id="103525" name="Oval 105"/>
            <p:cNvSpPr>
              <a:spLocks noChangeArrowheads="1"/>
            </p:cNvSpPr>
            <p:nvPr/>
          </p:nvSpPr>
          <p:spPr bwMode="auto">
            <a:xfrm>
              <a:off x="4286250" y="4668392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8" name="Text Box 106"/>
            <p:cNvSpPr txBox="1">
              <a:spLocks noChangeArrowheads="1"/>
            </p:cNvSpPr>
            <p:nvPr/>
          </p:nvSpPr>
          <p:spPr bwMode="auto">
            <a:xfrm>
              <a:off x="3886200" y="4569832"/>
              <a:ext cx="449888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U6</a:t>
              </a:r>
            </a:p>
          </p:txBody>
        </p:sp>
        <p:sp>
          <p:nvSpPr>
            <p:cNvPr id="103527" name="Oval 107"/>
            <p:cNvSpPr>
              <a:spLocks noChangeArrowheads="1"/>
            </p:cNvSpPr>
            <p:nvPr/>
          </p:nvSpPr>
          <p:spPr bwMode="auto">
            <a:xfrm>
              <a:off x="4286250" y="4210951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" name="Text Box 108"/>
            <p:cNvSpPr txBox="1">
              <a:spLocks noChangeArrowheads="1"/>
            </p:cNvSpPr>
            <p:nvPr/>
          </p:nvSpPr>
          <p:spPr bwMode="auto">
            <a:xfrm>
              <a:off x="3886200" y="4112748"/>
              <a:ext cx="449888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>
                  <a:latin typeface="+mn-lt"/>
                </a:rPr>
                <a:t>U4</a:t>
              </a:r>
            </a:p>
          </p:txBody>
        </p:sp>
        <p:sp>
          <p:nvSpPr>
            <p:cNvPr id="103529" name="Oval 109"/>
            <p:cNvSpPr>
              <a:spLocks noChangeArrowheads="1"/>
            </p:cNvSpPr>
            <p:nvPr/>
          </p:nvSpPr>
          <p:spPr bwMode="auto">
            <a:xfrm>
              <a:off x="5443538" y="2385156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03530" name="Oval 110"/>
            <p:cNvSpPr>
              <a:spLocks noChangeArrowheads="1"/>
            </p:cNvSpPr>
            <p:nvPr/>
          </p:nvSpPr>
          <p:spPr bwMode="auto">
            <a:xfrm>
              <a:off x="5443538" y="2842597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03531" name="Oval 111"/>
            <p:cNvSpPr>
              <a:spLocks noChangeArrowheads="1"/>
            </p:cNvSpPr>
            <p:nvPr/>
          </p:nvSpPr>
          <p:spPr bwMode="auto">
            <a:xfrm>
              <a:off x="5443538" y="3756155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03532" name="Oval 112"/>
            <p:cNvSpPr>
              <a:spLocks noChangeArrowheads="1"/>
            </p:cNvSpPr>
            <p:nvPr/>
          </p:nvSpPr>
          <p:spPr bwMode="auto">
            <a:xfrm>
              <a:off x="5443538" y="3298715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03533" name="Oval 113"/>
            <p:cNvSpPr>
              <a:spLocks noChangeArrowheads="1"/>
            </p:cNvSpPr>
            <p:nvPr/>
          </p:nvSpPr>
          <p:spPr bwMode="auto">
            <a:xfrm>
              <a:off x="5443538" y="466971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03534" name="Oval 114"/>
            <p:cNvSpPr>
              <a:spLocks noChangeArrowheads="1"/>
            </p:cNvSpPr>
            <p:nvPr/>
          </p:nvSpPr>
          <p:spPr bwMode="auto">
            <a:xfrm>
              <a:off x="5443538" y="4212274"/>
              <a:ext cx="76200" cy="63460"/>
            </a:xfrm>
            <a:prstGeom prst="ellipse">
              <a:avLst/>
            </a:prstGeom>
            <a:solidFill>
              <a:schemeClr val="tx1">
                <a:alpha val="50195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7" name="Text Box 115"/>
            <p:cNvSpPr txBox="1">
              <a:spLocks noChangeArrowheads="1"/>
            </p:cNvSpPr>
            <p:nvPr/>
          </p:nvSpPr>
          <p:spPr bwMode="auto">
            <a:xfrm>
              <a:off x="5574164" y="2287588"/>
              <a:ext cx="412692" cy="3697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Va</a:t>
              </a:r>
              <a:endParaRPr lang="en-US" b="0" dirty="0">
                <a:latin typeface="+mn-lt"/>
              </a:endParaRPr>
            </a:p>
          </p:txBody>
        </p:sp>
        <p:sp>
          <p:nvSpPr>
            <p:cNvPr id="68" name="Text Box 118"/>
            <p:cNvSpPr txBox="1">
              <a:spLocks noChangeArrowheads="1"/>
            </p:cNvSpPr>
            <p:nvPr/>
          </p:nvSpPr>
          <p:spPr bwMode="auto">
            <a:xfrm>
              <a:off x="5574164" y="3200167"/>
              <a:ext cx="402064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Vc</a:t>
              </a:r>
              <a:endParaRPr lang="en-US" b="0" dirty="0">
                <a:latin typeface="+mn-lt"/>
              </a:endParaRPr>
            </a:p>
          </p:txBody>
        </p:sp>
        <p:sp>
          <p:nvSpPr>
            <p:cNvPr id="69" name="Text Box 119"/>
            <p:cNvSpPr txBox="1">
              <a:spLocks noChangeArrowheads="1"/>
            </p:cNvSpPr>
            <p:nvPr/>
          </p:nvSpPr>
          <p:spPr bwMode="auto">
            <a:xfrm>
              <a:off x="5574164" y="4571418"/>
              <a:ext cx="386124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Vf</a:t>
              </a:r>
              <a:endParaRPr lang="en-US" b="0" dirty="0">
                <a:latin typeface="+mn-lt"/>
              </a:endParaRPr>
            </a:p>
          </p:txBody>
        </p:sp>
        <p:sp>
          <p:nvSpPr>
            <p:cNvPr id="72" name="Text Box 120"/>
            <p:cNvSpPr txBox="1">
              <a:spLocks noChangeArrowheads="1"/>
            </p:cNvSpPr>
            <p:nvPr/>
          </p:nvSpPr>
          <p:spPr bwMode="auto">
            <a:xfrm>
              <a:off x="5574164" y="4114335"/>
              <a:ext cx="419776" cy="3697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0" dirty="0" err="1">
                  <a:latin typeface="+mn-lt"/>
                </a:rPr>
                <a:t>Ve</a:t>
              </a:r>
              <a:endParaRPr lang="en-US" b="0" dirty="0">
                <a:latin typeface="+mn-lt"/>
              </a:endParaRPr>
            </a:p>
          </p:txBody>
        </p:sp>
        <p:sp>
          <p:nvSpPr>
            <p:cNvPr id="103539" name="Line 121"/>
            <p:cNvSpPr>
              <a:spLocks noChangeShapeType="1"/>
            </p:cNvSpPr>
            <p:nvPr/>
          </p:nvSpPr>
          <p:spPr bwMode="auto">
            <a:xfrm>
              <a:off x="4376738" y="241424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3540" name="Line 122"/>
            <p:cNvSpPr>
              <a:spLocks noChangeShapeType="1"/>
            </p:cNvSpPr>
            <p:nvPr/>
          </p:nvSpPr>
          <p:spPr bwMode="auto">
            <a:xfrm>
              <a:off x="4300538" y="2414242"/>
              <a:ext cx="1143000" cy="22845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3541" name="Line 123"/>
            <p:cNvSpPr>
              <a:spLocks noChangeShapeType="1"/>
            </p:cNvSpPr>
            <p:nvPr/>
          </p:nvSpPr>
          <p:spPr bwMode="auto">
            <a:xfrm>
              <a:off x="4376738" y="285846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3542" name="Line 124"/>
            <p:cNvSpPr>
              <a:spLocks noChangeShapeType="1"/>
            </p:cNvSpPr>
            <p:nvPr/>
          </p:nvSpPr>
          <p:spPr bwMode="auto">
            <a:xfrm>
              <a:off x="4300538" y="2858462"/>
              <a:ext cx="1143000" cy="8884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3543" name="Line 125"/>
            <p:cNvSpPr>
              <a:spLocks noChangeShapeType="1"/>
            </p:cNvSpPr>
            <p:nvPr/>
          </p:nvSpPr>
          <p:spPr bwMode="auto">
            <a:xfrm flipV="1">
              <a:off x="4376738" y="2858462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3544" name="Line 126"/>
            <p:cNvSpPr>
              <a:spLocks noChangeShapeType="1"/>
            </p:cNvSpPr>
            <p:nvPr/>
          </p:nvSpPr>
          <p:spPr bwMode="auto">
            <a:xfrm>
              <a:off x="4300538" y="3302681"/>
              <a:ext cx="1143000" cy="5076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3545" name="Line 127"/>
            <p:cNvSpPr>
              <a:spLocks noChangeShapeType="1"/>
            </p:cNvSpPr>
            <p:nvPr/>
          </p:nvSpPr>
          <p:spPr bwMode="auto">
            <a:xfrm>
              <a:off x="4376738" y="3810361"/>
              <a:ext cx="1066800" cy="4442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3546" name="Line 128"/>
            <p:cNvSpPr>
              <a:spLocks noChangeShapeType="1"/>
            </p:cNvSpPr>
            <p:nvPr/>
          </p:nvSpPr>
          <p:spPr bwMode="auto">
            <a:xfrm flipV="1">
              <a:off x="4300538" y="2414242"/>
              <a:ext cx="1143000" cy="18403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3547" name="Line 129"/>
            <p:cNvSpPr>
              <a:spLocks noChangeShapeType="1"/>
            </p:cNvSpPr>
            <p:nvPr/>
          </p:nvSpPr>
          <p:spPr bwMode="auto">
            <a:xfrm>
              <a:off x="4376738" y="4254580"/>
              <a:ext cx="1066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3548" name="Line 130"/>
            <p:cNvSpPr>
              <a:spLocks noChangeShapeType="1"/>
            </p:cNvSpPr>
            <p:nvPr/>
          </p:nvSpPr>
          <p:spPr bwMode="auto">
            <a:xfrm>
              <a:off x="4376738" y="4698800"/>
              <a:ext cx="1066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3549" name="Line 131"/>
            <p:cNvSpPr>
              <a:spLocks noChangeShapeType="1"/>
            </p:cNvSpPr>
            <p:nvPr/>
          </p:nvSpPr>
          <p:spPr bwMode="auto">
            <a:xfrm flipV="1">
              <a:off x="4300538" y="3366141"/>
              <a:ext cx="1143000" cy="13326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103509" name="Oval 133"/>
          <p:cNvSpPr>
            <a:spLocks noChangeArrowheads="1"/>
          </p:cNvSpPr>
          <p:nvPr/>
        </p:nvSpPr>
        <p:spPr bwMode="auto">
          <a:xfrm>
            <a:off x="3657600" y="3429000"/>
            <a:ext cx="860425" cy="519113"/>
          </a:xfrm>
          <a:prstGeom prst="ellipse">
            <a:avLst/>
          </a:prstGeom>
          <a:noFill/>
          <a:ln w="38100" algn="ctr">
            <a:solidFill>
              <a:srgbClr val="C0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3510" name="Oval 133"/>
          <p:cNvSpPr>
            <a:spLocks noChangeArrowheads="1"/>
          </p:cNvSpPr>
          <p:nvPr/>
        </p:nvSpPr>
        <p:spPr bwMode="auto">
          <a:xfrm>
            <a:off x="3657600" y="4800600"/>
            <a:ext cx="860425" cy="519113"/>
          </a:xfrm>
          <a:prstGeom prst="ellipse">
            <a:avLst/>
          </a:prstGeom>
          <a:noFill/>
          <a:ln w="38100" algn="ctr">
            <a:solidFill>
              <a:srgbClr val="C0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3511" name="Oval 133"/>
          <p:cNvSpPr>
            <a:spLocks noChangeArrowheads="1"/>
          </p:cNvSpPr>
          <p:nvPr/>
        </p:nvSpPr>
        <p:spPr bwMode="auto">
          <a:xfrm>
            <a:off x="4876800" y="3886200"/>
            <a:ext cx="860425" cy="519113"/>
          </a:xfrm>
          <a:prstGeom prst="ellipse">
            <a:avLst/>
          </a:prstGeom>
          <a:noFill/>
          <a:ln w="38100" algn="ctr">
            <a:solidFill>
              <a:srgbClr val="C0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3512" name="Oval 133"/>
          <p:cNvSpPr>
            <a:spLocks noChangeArrowheads="1"/>
          </p:cNvSpPr>
          <p:nvPr/>
        </p:nvSpPr>
        <p:spPr bwMode="auto">
          <a:xfrm>
            <a:off x="4876800" y="4343400"/>
            <a:ext cx="860425" cy="519113"/>
          </a:xfrm>
          <a:prstGeom prst="ellipse">
            <a:avLst/>
          </a:prstGeom>
          <a:noFill/>
          <a:ln w="38100" algn="ctr">
            <a:solidFill>
              <a:srgbClr val="C0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3513" name="Oval 133"/>
          <p:cNvSpPr>
            <a:spLocks noChangeArrowheads="1"/>
          </p:cNvSpPr>
          <p:nvPr/>
        </p:nvSpPr>
        <p:spPr bwMode="auto">
          <a:xfrm>
            <a:off x="4876800" y="4800600"/>
            <a:ext cx="860425" cy="519113"/>
          </a:xfrm>
          <a:prstGeom prst="ellipse">
            <a:avLst/>
          </a:prstGeom>
          <a:noFill/>
          <a:ln w="38100" algn="ctr">
            <a:solidFill>
              <a:srgbClr val="C0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3514" name="Oval 133"/>
          <p:cNvSpPr>
            <a:spLocks noChangeArrowheads="1"/>
          </p:cNvSpPr>
          <p:nvPr/>
        </p:nvSpPr>
        <p:spPr bwMode="auto">
          <a:xfrm>
            <a:off x="4876800" y="5715000"/>
            <a:ext cx="860425" cy="519113"/>
          </a:xfrm>
          <a:prstGeom prst="ellipse">
            <a:avLst/>
          </a:prstGeom>
          <a:noFill/>
          <a:ln w="38100" algn="ctr">
            <a:solidFill>
              <a:srgbClr val="C0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90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(k, l)-Anonymity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1044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14478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Assumption</a:t>
            </a:r>
            <a:r>
              <a:rPr lang="en-US" dirty="0" smtClean="0"/>
              <a:t>: publishing censored graph does not violate privacy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Censored graph of </a:t>
            </a:r>
            <a:r>
              <a:rPr lang="en-US" dirty="0" smtClean="0">
                <a:solidFill>
                  <a:srgbClr val="00B0F0"/>
                </a:solidFill>
              </a:rPr>
              <a:t>limited</a:t>
            </a:r>
            <a:r>
              <a:rPr lang="en-US" dirty="0" smtClean="0"/>
              <a:t> utility to answer queries</a:t>
            </a:r>
          </a:p>
          <a:p>
            <a:pPr lvl="1" eaLnBrk="1" hangingPunct="1"/>
            <a:r>
              <a:rPr lang="en-US" dirty="0" smtClean="0"/>
              <a:t>Average number of comedy videos viewed by users in 53715? </a:t>
            </a:r>
          </a:p>
          <a:p>
            <a:pPr lvl="1" eaLnBrk="1" hangingPunct="1"/>
            <a:endParaRPr lang="en-US" dirty="0" smtClean="0"/>
          </a:p>
        </p:txBody>
      </p:sp>
      <p:graphicFrame>
        <p:nvGraphicFramePr>
          <p:cNvPr id="44" name="Group 153"/>
          <p:cNvGraphicFramePr>
            <a:graphicFrameLocks noGrp="1"/>
          </p:cNvGraphicFramePr>
          <p:nvPr/>
        </p:nvGraphicFramePr>
        <p:xfrm>
          <a:off x="990600" y="3581400"/>
          <a:ext cx="2613280" cy="2133600"/>
        </p:xfrm>
        <a:graphic>
          <a:graphicData uri="http://schemas.openxmlformats.org/drawingml/2006/table">
            <a:tbl>
              <a:tblPr/>
              <a:tblGrid>
                <a:gridCol w="521653"/>
                <a:gridCol w="901065"/>
                <a:gridCol w="467297"/>
                <a:gridCol w="72326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Uid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" name="Group 153"/>
          <p:cNvGraphicFramePr>
            <a:graphicFrameLocks noGrp="1"/>
          </p:cNvGraphicFramePr>
          <p:nvPr/>
        </p:nvGraphicFramePr>
        <p:xfrm>
          <a:off x="5791200" y="3581400"/>
          <a:ext cx="2843277" cy="2133600"/>
        </p:xfrm>
        <a:graphic>
          <a:graphicData uri="http://schemas.openxmlformats.org/drawingml/2006/table">
            <a:tbl>
              <a:tblPr/>
              <a:tblGrid>
                <a:gridCol w="456565"/>
                <a:gridCol w="1494790"/>
                <a:gridCol w="89192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Vid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Title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Genre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hanging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chads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apartment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holy grail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incredibles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stolen votes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Vf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life of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brian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532" name="Oval 97"/>
          <p:cNvSpPr>
            <a:spLocks noChangeArrowheads="1"/>
          </p:cNvSpPr>
          <p:nvPr/>
        </p:nvSpPr>
        <p:spPr bwMode="auto">
          <a:xfrm>
            <a:off x="4092575" y="3603625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4533" name="Oval 99"/>
          <p:cNvSpPr>
            <a:spLocks noChangeArrowheads="1"/>
          </p:cNvSpPr>
          <p:nvPr/>
        </p:nvSpPr>
        <p:spPr bwMode="auto">
          <a:xfrm>
            <a:off x="4092575" y="4060825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4534" name="Oval 101"/>
          <p:cNvSpPr>
            <a:spLocks noChangeArrowheads="1"/>
          </p:cNvSpPr>
          <p:nvPr/>
        </p:nvSpPr>
        <p:spPr bwMode="auto">
          <a:xfrm>
            <a:off x="4092575" y="49736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4535" name="Oval 103"/>
          <p:cNvSpPr>
            <a:spLocks noChangeArrowheads="1"/>
          </p:cNvSpPr>
          <p:nvPr/>
        </p:nvSpPr>
        <p:spPr bwMode="auto">
          <a:xfrm>
            <a:off x="4092575" y="45164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4536" name="Oval 105"/>
          <p:cNvSpPr>
            <a:spLocks noChangeArrowheads="1"/>
          </p:cNvSpPr>
          <p:nvPr/>
        </p:nvSpPr>
        <p:spPr bwMode="auto">
          <a:xfrm>
            <a:off x="4092575" y="58880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4537" name="Oval 107"/>
          <p:cNvSpPr>
            <a:spLocks noChangeArrowheads="1"/>
          </p:cNvSpPr>
          <p:nvPr/>
        </p:nvSpPr>
        <p:spPr bwMode="auto">
          <a:xfrm>
            <a:off x="4092575" y="54308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4538" name="Oval 109"/>
          <p:cNvSpPr>
            <a:spLocks noChangeArrowheads="1"/>
          </p:cNvSpPr>
          <p:nvPr/>
        </p:nvSpPr>
        <p:spPr bwMode="auto">
          <a:xfrm>
            <a:off x="5129213" y="36036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4539" name="Oval 110"/>
          <p:cNvSpPr>
            <a:spLocks noChangeArrowheads="1"/>
          </p:cNvSpPr>
          <p:nvPr/>
        </p:nvSpPr>
        <p:spPr bwMode="auto">
          <a:xfrm>
            <a:off x="5129213" y="4062413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4540" name="Oval 111"/>
          <p:cNvSpPr>
            <a:spLocks noChangeArrowheads="1"/>
          </p:cNvSpPr>
          <p:nvPr/>
        </p:nvSpPr>
        <p:spPr bwMode="auto">
          <a:xfrm>
            <a:off x="5129213" y="49752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4541" name="Oval 112"/>
          <p:cNvSpPr>
            <a:spLocks noChangeArrowheads="1"/>
          </p:cNvSpPr>
          <p:nvPr/>
        </p:nvSpPr>
        <p:spPr bwMode="auto">
          <a:xfrm>
            <a:off x="5129213" y="45180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4542" name="Oval 113"/>
          <p:cNvSpPr>
            <a:spLocks noChangeArrowheads="1"/>
          </p:cNvSpPr>
          <p:nvPr/>
        </p:nvSpPr>
        <p:spPr bwMode="auto">
          <a:xfrm>
            <a:off x="5129213" y="58896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4543" name="Oval 114"/>
          <p:cNvSpPr>
            <a:spLocks noChangeArrowheads="1"/>
          </p:cNvSpPr>
          <p:nvPr/>
        </p:nvSpPr>
        <p:spPr bwMode="auto">
          <a:xfrm>
            <a:off x="5129213" y="54324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4544" name="Line 121"/>
          <p:cNvSpPr>
            <a:spLocks noChangeShapeType="1"/>
          </p:cNvSpPr>
          <p:nvPr/>
        </p:nvSpPr>
        <p:spPr bwMode="auto">
          <a:xfrm>
            <a:off x="4173538" y="3633788"/>
            <a:ext cx="955675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4545" name="Line 122"/>
          <p:cNvSpPr>
            <a:spLocks noChangeShapeType="1"/>
          </p:cNvSpPr>
          <p:nvPr/>
        </p:nvSpPr>
        <p:spPr bwMode="auto">
          <a:xfrm>
            <a:off x="4105275" y="3633788"/>
            <a:ext cx="1023938" cy="2284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4546" name="Line 123"/>
          <p:cNvSpPr>
            <a:spLocks noChangeShapeType="1"/>
          </p:cNvSpPr>
          <p:nvPr/>
        </p:nvSpPr>
        <p:spPr bwMode="auto">
          <a:xfrm>
            <a:off x="4173538" y="4078288"/>
            <a:ext cx="955675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4547" name="Line 124"/>
          <p:cNvSpPr>
            <a:spLocks noChangeShapeType="1"/>
          </p:cNvSpPr>
          <p:nvPr/>
        </p:nvSpPr>
        <p:spPr bwMode="auto">
          <a:xfrm>
            <a:off x="4105275" y="4078288"/>
            <a:ext cx="1023938" cy="887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4548" name="Line 125"/>
          <p:cNvSpPr>
            <a:spLocks noChangeShapeType="1"/>
          </p:cNvSpPr>
          <p:nvPr/>
        </p:nvSpPr>
        <p:spPr bwMode="auto">
          <a:xfrm flipV="1">
            <a:off x="4173538" y="4078288"/>
            <a:ext cx="955675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4549" name="Line 126"/>
          <p:cNvSpPr>
            <a:spLocks noChangeShapeType="1"/>
          </p:cNvSpPr>
          <p:nvPr/>
        </p:nvSpPr>
        <p:spPr bwMode="auto">
          <a:xfrm>
            <a:off x="4105275" y="4522788"/>
            <a:ext cx="1023938" cy="506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4550" name="Line 127"/>
          <p:cNvSpPr>
            <a:spLocks noChangeShapeType="1"/>
          </p:cNvSpPr>
          <p:nvPr/>
        </p:nvSpPr>
        <p:spPr bwMode="auto">
          <a:xfrm>
            <a:off x="4173538" y="5029200"/>
            <a:ext cx="955675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4551" name="Line 128"/>
          <p:cNvSpPr>
            <a:spLocks noChangeShapeType="1"/>
          </p:cNvSpPr>
          <p:nvPr/>
        </p:nvSpPr>
        <p:spPr bwMode="auto">
          <a:xfrm flipV="1">
            <a:off x="4105275" y="3633788"/>
            <a:ext cx="1023938" cy="18399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4552" name="Line 129"/>
          <p:cNvSpPr>
            <a:spLocks noChangeShapeType="1"/>
          </p:cNvSpPr>
          <p:nvPr/>
        </p:nvSpPr>
        <p:spPr bwMode="auto">
          <a:xfrm>
            <a:off x="4173538" y="5473700"/>
            <a:ext cx="9556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4553" name="Line 130"/>
          <p:cNvSpPr>
            <a:spLocks noChangeShapeType="1"/>
          </p:cNvSpPr>
          <p:nvPr/>
        </p:nvSpPr>
        <p:spPr bwMode="auto">
          <a:xfrm>
            <a:off x="4173538" y="5918200"/>
            <a:ext cx="9556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4554" name="Line 131"/>
          <p:cNvSpPr>
            <a:spLocks noChangeShapeType="1"/>
          </p:cNvSpPr>
          <p:nvPr/>
        </p:nvSpPr>
        <p:spPr bwMode="auto">
          <a:xfrm flipV="1">
            <a:off x="4105275" y="4586288"/>
            <a:ext cx="1023938" cy="13319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2" name="Group 111"/>
          <p:cNvGrpSpPr>
            <a:grpSpLocks/>
          </p:cNvGrpSpPr>
          <p:nvPr/>
        </p:nvGrpSpPr>
        <p:grpSpPr bwMode="auto">
          <a:xfrm>
            <a:off x="3657600" y="4805363"/>
            <a:ext cx="862013" cy="966787"/>
            <a:chOff x="2304" y="3027"/>
            <a:chExt cx="543" cy="609"/>
          </a:xfrm>
        </p:grpSpPr>
        <p:sp>
          <p:nvSpPr>
            <p:cNvPr id="104562" name="Oval 133"/>
            <p:cNvSpPr>
              <a:spLocks noChangeArrowheads="1"/>
            </p:cNvSpPr>
            <p:nvPr/>
          </p:nvSpPr>
          <p:spPr bwMode="auto">
            <a:xfrm>
              <a:off x="2304" y="3315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04563" name="Oval 133"/>
            <p:cNvSpPr>
              <a:spLocks noChangeArrowheads="1"/>
            </p:cNvSpPr>
            <p:nvPr/>
          </p:nvSpPr>
          <p:spPr bwMode="auto">
            <a:xfrm>
              <a:off x="2304" y="3027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3" name="Group 117"/>
          <p:cNvGrpSpPr>
            <a:grpSpLocks/>
          </p:cNvGrpSpPr>
          <p:nvPr/>
        </p:nvGrpSpPr>
        <p:grpSpPr bwMode="auto">
          <a:xfrm>
            <a:off x="4876800" y="3890963"/>
            <a:ext cx="862013" cy="2338387"/>
            <a:chOff x="3072" y="2451"/>
            <a:chExt cx="543" cy="1473"/>
          </a:xfrm>
        </p:grpSpPr>
        <p:sp>
          <p:nvSpPr>
            <p:cNvPr id="104558" name="Oval 133"/>
            <p:cNvSpPr>
              <a:spLocks noChangeArrowheads="1"/>
            </p:cNvSpPr>
            <p:nvPr/>
          </p:nvSpPr>
          <p:spPr bwMode="auto">
            <a:xfrm>
              <a:off x="3072" y="2451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04559" name="Oval 133"/>
            <p:cNvSpPr>
              <a:spLocks noChangeArrowheads="1"/>
            </p:cNvSpPr>
            <p:nvPr/>
          </p:nvSpPr>
          <p:spPr bwMode="auto">
            <a:xfrm>
              <a:off x="3072" y="2739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04560" name="Oval 133"/>
            <p:cNvSpPr>
              <a:spLocks noChangeArrowheads="1"/>
            </p:cNvSpPr>
            <p:nvPr/>
          </p:nvSpPr>
          <p:spPr bwMode="auto">
            <a:xfrm>
              <a:off x="3072" y="3027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04561" name="Oval 133"/>
            <p:cNvSpPr>
              <a:spLocks noChangeArrowheads="1"/>
            </p:cNvSpPr>
            <p:nvPr/>
          </p:nvSpPr>
          <p:spPr bwMode="auto">
            <a:xfrm>
              <a:off x="3072" y="3603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04557" name="Rectangle 115"/>
          <p:cNvSpPr>
            <a:spLocks noChangeArrowheads="1"/>
          </p:cNvSpPr>
          <p:nvPr/>
        </p:nvSpPr>
        <p:spPr bwMode="auto">
          <a:xfrm>
            <a:off x="8382000" y="2808288"/>
            <a:ext cx="338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0">
                <a:solidFill>
                  <a:srgbClr val="CC3300"/>
                </a:solidFill>
                <a:latin typeface="Calibri" pitchFamily="34" charset="0"/>
              </a:rPr>
              <a:t>0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91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(k, l)-Anonymity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1054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14478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Assumption</a:t>
            </a:r>
            <a:r>
              <a:rPr lang="en-US" dirty="0" smtClean="0"/>
              <a:t>: publishing censored graph does not violate privacy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Censored graph of </a:t>
            </a:r>
            <a:r>
              <a:rPr lang="en-US" dirty="0" smtClean="0">
                <a:solidFill>
                  <a:srgbClr val="00B0F0"/>
                </a:solidFill>
              </a:rPr>
              <a:t>limited</a:t>
            </a:r>
            <a:r>
              <a:rPr lang="en-US" dirty="0" smtClean="0"/>
              <a:t> utility to answer queries</a:t>
            </a:r>
          </a:p>
          <a:p>
            <a:pPr lvl="1" eaLnBrk="1" hangingPunct="1"/>
            <a:r>
              <a:rPr lang="en-US" dirty="0" smtClean="0"/>
              <a:t>Average number of comedy videos viewed by users in 53715? </a:t>
            </a:r>
          </a:p>
          <a:p>
            <a:pPr lvl="1" eaLnBrk="1" hangingPunct="1"/>
            <a:endParaRPr lang="en-US" dirty="0" smtClean="0"/>
          </a:p>
        </p:txBody>
      </p:sp>
      <p:graphicFrame>
        <p:nvGraphicFramePr>
          <p:cNvPr id="44" name="Group 153"/>
          <p:cNvGraphicFramePr>
            <a:graphicFrameLocks noGrp="1"/>
          </p:cNvGraphicFramePr>
          <p:nvPr/>
        </p:nvGraphicFramePr>
        <p:xfrm>
          <a:off x="990600" y="3581400"/>
          <a:ext cx="2613280" cy="2133600"/>
        </p:xfrm>
        <a:graphic>
          <a:graphicData uri="http://schemas.openxmlformats.org/drawingml/2006/table">
            <a:tbl>
              <a:tblPr/>
              <a:tblGrid>
                <a:gridCol w="521653"/>
                <a:gridCol w="901065"/>
                <a:gridCol w="467297"/>
                <a:gridCol w="72326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Uid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" name="Group 153"/>
          <p:cNvGraphicFramePr>
            <a:graphicFrameLocks noGrp="1"/>
          </p:cNvGraphicFramePr>
          <p:nvPr/>
        </p:nvGraphicFramePr>
        <p:xfrm>
          <a:off x="5791200" y="3581400"/>
          <a:ext cx="2843277" cy="2133600"/>
        </p:xfrm>
        <a:graphic>
          <a:graphicData uri="http://schemas.openxmlformats.org/drawingml/2006/table">
            <a:tbl>
              <a:tblPr/>
              <a:tblGrid>
                <a:gridCol w="456565"/>
                <a:gridCol w="1494790"/>
                <a:gridCol w="89192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Vid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Title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Genre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hanging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chads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apartment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holy grail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incredibles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stolen votes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Vf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life of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brian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5556" name="Oval 97"/>
          <p:cNvSpPr>
            <a:spLocks noChangeArrowheads="1"/>
          </p:cNvSpPr>
          <p:nvPr/>
        </p:nvSpPr>
        <p:spPr bwMode="auto">
          <a:xfrm>
            <a:off x="4092575" y="3603625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557" name="Oval 99"/>
          <p:cNvSpPr>
            <a:spLocks noChangeArrowheads="1"/>
          </p:cNvSpPr>
          <p:nvPr/>
        </p:nvSpPr>
        <p:spPr bwMode="auto">
          <a:xfrm>
            <a:off x="4092575" y="4060825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558" name="Oval 101"/>
          <p:cNvSpPr>
            <a:spLocks noChangeArrowheads="1"/>
          </p:cNvSpPr>
          <p:nvPr/>
        </p:nvSpPr>
        <p:spPr bwMode="auto">
          <a:xfrm>
            <a:off x="4092575" y="49736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559" name="Oval 103"/>
          <p:cNvSpPr>
            <a:spLocks noChangeArrowheads="1"/>
          </p:cNvSpPr>
          <p:nvPr/>
        </p:nvSpPr>
        <p:spPr bwMode="auto">
          <a:xfrm>
            <a:off x="4092575" y="45164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560" name="Oval 105"/>
          <p:cNvSpPr>
            <a:spLocks noChangeArrowheads="1"/>
          </p:cNvSpPr>
          <p:nvPr/>
        </p:nvSpPr>
        <p:spPr bwMode="auto">
          <a:xfrm>
            <a:off x="4092575" y="58880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561" name="Oval 107"/>
          <p:cNvSpPr>
            <a:spLocks noChangeArrowheads="1"/>
          </p:cNvSpPr>
          <p:nvPr/>
        </p:nvSpPr>
        <p:spPr bwMode="auto">
          <a:xfrm>
            <a:off x="4092575" y="54308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562" name="Oval 109"/>
          <p:cNvSpPr>
            <a:spLocks noChangeArrowheads="1"/>
          </p:cNvSpPr>
          <p:nvPr/>
        </p:nvSpPr>
        <p:spPr bwMode="auto">
          <a:xfrm>
            <a:off x="5129213" y="36036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563" name="Oval 110"/>
          <p:cNvSpPr>
            <a:spLocks noChangeArrowheads="1"/>
          </p:cNvSpPr>
          <p:nvPr/>
        </p:nvSpPr>
        <p:spPr bwMode="auto">
          <a:xfrm>
            <a:off x="5129213" y="4062413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564" name="Oval 111"/>
          <p:cNvSpPr>
            <a:spLocks noChangeArrowheads="1"/>
          </p:cNvSpPr>
          <p:nvPr/>
        </p:nvSpPr>
        <p:spPr bwMode="auto">
          <a:xfrm>
            <a:off x="5129213" y="49752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565" name="Oval 112"/>
          <p:cNvSpPr>
            <a:spLocks noChangeArrowheads="1"/>
          </p:cNvSpPr>
          <p:nvPr/>
        </p:nvSpPr>
        <p:spPr bwMode="auto">
          <a:xfrm>
            <a:off x="5129213" y="45180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566" name="Oval 113"/>
          <p:cNvSpPr>
            <a:spLocks noChangeArrowheads="1"/>
          </p:cNvSpPr>
          <p:nvPr/>
        </p:nvSpPr>
        <p:spPr bwMode="auto">
          <a:xfrm>
            <a:off x="5129213" y="58896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567" name="Oval 114"/>
          <p:cNvSpPr>
            <a:spLocks noChangeArrowheads="1"/>
          </p:cNvSpPr>
          <p:nvPr/>
        </p:nvSpPr>
        <p:spPr bwMode="auto">
          <a:xfrm>
            <a:off x="5129213" y="54324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568" name="Line 121"/>
          <p:cNvSpPr>
            <a:spLocks noChangeShapeType="1"/>
          </p:cNvSpPr>
          <p:nvPr/>
        </p:nvSpPr>
        <p:spPr bwMode="auto">
          <a:xfrm>
            <a:off x="4173538" y="3633788"/>
            <a:ext cx="955675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69" name="Line 122"/>
          <p:cNvSpPr>
            <a:spLocks noChangeShapeType="1"/>
          </p:cNvSpPr>
          <p:nvPr/>
        </p:nvSpPr>
        <p:spPr bwMode="auto">
          <a:xfrm>
            <a:off x="4105275" y="3633788"/>
            <a:ext cx="1023938" cy="2284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70" name="Line 123"/>
          <p:cNvSpPr>
            <a:spLocks noChangeShapeType="1"/>
          </p:cNvSpPr>
          <p:nvPr/>
        </p:nvSpPr>
        <p:spPr bwMode="auto">
          <a:xfrm>
            <a:off x="4173538" y="4078288"/>
            <a:ext cx="955675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71" name="Line 124"/>
          <p:cNvSpPr>
            <a:spLocks noChangeShapeType="1"/>
          </p:cNvSpPr>
          <p:nvPr/>
        </p:nvSpPr>
        <p:spPr bwMode="auto">
          <a:xfrm>
            <a:off x="4105275" y="4078288"/>
            <a:ext cx="1023938" cy="887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72" name="Line 125"/>
          <p:cNvSpPr>
            <a:spLocks noChangeShapeType="1"/>
          </p:cNvSpPr>
          <p:nvPr/>
        </p:nvSpPr>
        <p:spPr bwMode="auto">
          <a:xfrm flipV="1">
            <a:off x="4173538" y="4078288"/>
            <a:ext cx="955675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73" name="Line 126"/>
          <p:cNvSpPr>
            <a:spLocks noChangeShapeType="1"/>
          </p:cNvSpPr>
          <p:nvPr/>
        </p:nvSpPr>
        <p:spPr bwMode="auto">
          <a:xfrm>
            <a:off x="4105275" y="4522788"/>
            <a:ext cx="1023938" cy="506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74" name="Line 127"/>
          <p:cNvSpPr>
            <a:spLocks noChangeShapeType="1"/>
          </p:cNvSpPr>
          <p:nvPr/>
        </p:nvSpPr>
        <p:spPr bwMode="auto">
          <a:xfrm>
            <a:off x="4173538" y="5029200"/>
            <a:ext cx="955675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75" name="Line 128"/>
          <p:cNvSpPr>
            <a:spLocks noChangeShapeType="1"/>
          </p:cNvSpPr>
          <p:nvPr/>
        </p:nvSpPr>
        <p:spPr bwMode="auto">
          <a:xfrm flipV="1">
            <a:off x="4105275" y="3633788"/>
            <a:ext cx="1023938" cy="18399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76" name="Line 129"/>
          <p:cNvSpPr>
            <a:spLocks noChangeShapeType="1"/>
          </p:cNvSpPr>
          <p:nvPr/>
        </p:nvSpPr>
        <p:spPr bwMode="auto">
          <a:xfrm>
            <a:off x="4173538" y="5473700"/>
            <a:ext cx="9556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77" name="Line 130"/>
          <p:cNvSpPr>
            <a:spLocks noChangeShapeType="1"/>
          </p:cNvSpPr>
          <p:nvPr/>
        </p:nvSpPr>
        <p:spPr bwMode="auto">
          <a:xfrm>
            <a:off x="4173538" y="5918200"/>
            <a:ext cx="9556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78" name="Line 131"/>
          <p:cNvSpPr>
            <a:spLocks noChangeShapeType="1"/>
          </p:cNvSpPr>
          <p:nvPr/>
        </p:nvSpPr>
        <p:spPr bwMode="auto">
          <a:xfrm flipV="1">
            <a:off x="4105275" y="4586288"/>
            <a:ext cx="1023938" cy="13319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3" name="Group 117"/>
          <p:cNvGrpSpPr>
            <a:grpSpLocks/>
          </p:cNvGrpSpPr>
          <p:nvPr/>
        </p:nvGrpSpPr>
        <p:grpSpPr bwMode="auto">
          <a:xfrm>
            <a:off x="4876800" y="3890963"/>
            <a:ext cx="862013" cy="2338387"/>
            <a:chOff x="3072" y="2451"/>
            <a:chExt cx="543" cy="1473"/>
          </a:xfrm>
        </p:grpSpPr>
        <p:sp>
          <p:nvSpPr>
            <p:cNvPr id="105585" name="Oval 133"/>
            <p:cNvSpPr>
              <a:spLocks noChangeArrowheads="1"/>
            </p:cNvSpPr>
            <p:nvPr/>
          </p:nvSpPr>
          <p:spPr bwMode="auto">
            <a:xfrm>
              <a:off x="3072" y="2451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05586" name="Oval 133"/>
            <p:cNvSpPr>
              <a:spLocks noChangeArrowheads="1"/>
            </p:cNvSpPr>
            <p:nvPr/>
          </p:nvSpPr>
          <p:spPr bwMode="auto">
            <a:xfrm>
              <a:off x="3072" y="2739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05587" name="Oval 133"/>
            <p:cNvSpPr>
              <a:spLocks noChangeArrowheads="1"/>
            </p:cNvSpPr>
            <p:nvPr/>
          </p:nvSpPr>
          <p:spPr bwMode="auto">
            <a:xfrm>
              <a:off x="3072" y="3027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05588" name="Oval 133"/>
            <p:cNvSpPr>
              <a:spLocks noChangeArrowheads="1"/>
            </p:cNvSpPr>
            <p:nvPr/>
          </p:nvSpPr>
          <p:spPr bwMode="auto">
            <a:xfrm>
              <a:off x="3072" y="3603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4" name="Group 112"/>
          <p:cNvGrpSpPr>
            <a:grpSpLocks/>
          </p:cNvGrpSpPr>
          <p:nvPr/>
        </p:nvGrpSpPr>
        <p:grpSpPr bwMode="auto">
          <a:xfrm>
            <a:off x="3657600" y="4348163"/>
            <a:ext cx="862013" cy="1881187"/>
            <a:chOff x="2304" y="2739"/>
            <a:chExt cx="543" cy="1185"/>
          </a:xfrm>
        </p:grpSpPr>
        <p:sp>
          <p:nvSpPr>
            <p:cNvPr id="105583" name="Oval 133"/>
            <p:cNvSpPr>
              <a:spLocks noChangeArrowheads="1"/>
            </p:cNvSpPr>
            <p:nvPr/>
          </p:nvSpPr>
          <p:spPr bwMode="auto">
            <a:xfrm>
              <a:off x="2304" y="3603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05584" name="Oval 133"/>
            <p:cNvSpPr>
              <a:spLocks noChangeArrowheads="1"/>
            </p:cNvSpPr>
            <p:nvPr/>
          </p:nvSpPr>
          <p:spPr bwMode="auto">
            <a:xfrm>
              <a:off x="2304" y="2739"/>
              <a:ext cx="543" cy="321"/>
            </a:xfrm>
            <a:prstGeom prst="ellipse">
              <a:avLst/>
            </a:prstGeom>
            <a:noFill/>
            <a:ln w="28575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05582" name="Rectangle 115"/>
          <p:cNvSpPr>
            <a:spLocks noChangeArrowheads="1"/>
          </p:cNvSpPr>
          <p:nvPr/>
        </p:nvSpPr>
        <p:spPr bwMode="auto">
          <a:xfrm>
            <a:off x="8382000" y="2808288"/>
            <a:ext cx="339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0">
                <a:solidFill>
                  <a:srgbClr val="CC3300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92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0" name="Oval 44"/>
          <p:cNvSpPr>
            <a:spLocks noChangeArrowheads="1"/>
          </p:cNvSpPr>
          <p:nvPr/>
        </p:nvSpPr>
        <p:spPr bwMode="auto">
          <a:xfrm>
            <a:off x="5029200" y="4800600"/>
            <a:ext cx="304800" cy="1295400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6501" name="Oval 45"/>
          <p:cNvSpPr>
            <a:spLocks noChangeArrowheads="1"/>
          </p:cNvSpPr>
          <p:nvPr/>
        </p:nvSpPr>
        <p:spPr bwMode="auto">
          <a:xfrm>
            <a:off x="5029200" y="3429000"/>
            <a:ext cx="304800" cy="1295400"/>
          </a:xfrm>
          <a:prstGeom prst="ellipse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6502" name="Oval 46"/>
          <p:cNvSpPr>
            <a:spLocks noChangeArrowheads="1"/>
          </p:cNvSpPr>
          <p:nvPr/>
        </p:nvSpPr>
        <p:spPr bwMode="auto">
          <a:xfrm>
            <a:off x="3962400" y="4800600"/>
            <a:ext cx="304800" cy="1295400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6503" name="Oval 43"/>
          <p:cNvSpPr>
            <a:spLocks noChangeArrowheads="1"/>
          </p:cNvSpPr>
          <p:nvPr/>
        </p:nvSpPr>
        <p:spPr bwMode="auto">
          <a:xfrm>
            <a:off x="3962400" y="3429000"/>
            <a:ext cx="304800" cy="1295400"/>
          </a:xfrm>
          <a:prstGeom prst="ellipse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650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(k, l)-Anonymity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1065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2133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Goal</a:t>
            </a:r>
            <a:r>
              <a:rPr lang="en-US" dirty="0" smtClean="0"/>
              <a:t>: Improve utility: </a:t>
            </a:r>
            <a:r>
              <a:rPr lang="en-US" dirty="0" smtClean="0">
                <a:solidFill>
                  <a:schemeClr val="bg2"/>
                </a:solidFill>
              </a:rPr>
              <a:t>(k, l)</a:t>
            </a:r>
            <a:r>
              <a:rPr lang="en-US" dirty="0" smtClean="0"/>
              <a:t> grouping of bipartite graph </a:t>
            </a:r>
            <a:r>
              <a:rPr lang="en-US" dirty="0" smtClean="0">
                <a:solidFill>
                  <a:schemeClr val="bg2"/>
                </a:solidFill>
              </a:rPr>
              <a:t>(V, W, E)</a:t>
            </a:r>
          </a:p>
          <a:p>
            <a:pPr lvl="1" eaLnBrk="1" hangingPunct="1"/>
            <a:r>
              <a:rPr lang="en-US" sz="2400" dirty="0" smtClean="0"/>
              <a:t>Partition </a:t>
            </a:r>
            <a:r>
              <a:rPr lang="en-US" sz="2400" dirty="0" smtClean="0">
                <a:solidFill>
                  <a:schemeClr val="bg2"/>
                </a:solidFill>
              </a:rPr>
              <a:t>V</a:t>
            </a:r>
            <a:r>
              <a:rPr lang="en-US" sz="2400" dirty="0" smtClean="0"/>
              <a:t> (</a:t>
            </a:r>
            <a:r>
              <a:rPr lang="en-US" sz="2400" dirty="0" smtClean="0">
                <a:solidFill>
                  <a:schemeClr val="bg2"/>
                </a:solidFill>
              </a:rPr>
              <a:t>W</a:t>
            </a:r>
            <a:r>
              <a:rPr lang="en-US" sz="2400" dirty="0" smtClean="0"/>
              <a:t>) into </a:t>
            </a:r>
            <a:r>
              <a:rPr lang="en-US" sz="2400" dirty="0" smtClean="0">
                <a:solidFill>
                  <a:srgbClr val="00B0F0"/>
                </a:solidFill>
              </a:rPr>
              <a:t>non-intersecting</a:t>
            </a:r>
            <a:r>
              <a:rPr lang="en-US" sz="2400" dirty="0" smtClean="0"/>
              <a:t> subsets of size </a:t>
            </a:r>
            <a:r>
              <a:rPr lang="en-US" sz="2400" dirty="0" smtClean="0">
                <a:solidFill>
                  <a:schemeClr val="bg2"/>
                </a:solidFill>
              </a:rPr>
              <a:t>≥ k (l)</a:t>
            </a:r>
          </a:p>
          <a:p>
            <a:pPr lvl="1" eaLnBrk="1" hangingPunct="1"/>
            <a:r>
              <a:rPr lang="en-US" sz="2400" dirty="0" smtClean="0"/>
              <a:t>Publish edges </a:t>
            </a:r>
            <a:r>
              <a:rPr lang="en-US" sz="2400" dirty="0" smtClean="0">
                <a:solidFill>
                  <a:schemeClr val="bg2"/>
                </a:solidFill>
              </a:rPr>
              <a:t>E’</a:t>
            </a:r>
            <a:r>
              <a:rPr lang="en-US" sz="2400" dirty="0" smtClean="0"/>
              <a:t> that are isomorphic to </a:t>
            </a:r>
            <a:r>
              <a:rPr lang="en-US" sz="2400" dirty="0" smtClean="0">
                <a:solidFill>
                  <a:schemeClr val="bg2"/>
                </a:solidFill>
              </a:rPr>
              <a:t>E</a:t>
            </a:r>
            <a:r>
              <a:rPr lang="en-US" sz="2400" dirty="0" smtClean="0"/>
              <a:t>, where mapping from </a:t>
            </a:r>
            <a:r>
              <a:rPr lang="en-US" sz="2400" dirty="0" smtClean="0">
                <a:solidFill>
                  <a:schemeClr val="bg2"/>
                </a:solidFill>
              </a:rPr>
              <a:t>E</a:t>
            </a:r>
            <a:r>
              <a:rPr lang="en-US" sz="2400" dirty="0" smtClean="0"/>
              <a:t> to </a:t>
            </a:r>
            <a:r>
              <a:rPr lang="en-US" sz="2400" dirty="0" smtClean="0">
                <a:solidFill>
                  <a:schemeClr val="bg2"/>
                </a:solidFill>
              </a:rPr>
              <a:t>E’</a:t>
            </a:r>
            <a:r>
              <a:rPr lang="en-US" sz="2400" dirty="0" smtClean="0"/>
              <a:t> is </a:t>
            </a:r>
            <a:r>
              <a:rPr lang="en-US" sz="2400" dirty="0" err="1" smtClean="0"/>
              <a:t>anonymized</a:t>
            </a:r>
            <a:r>
              <a:rPr lang="en-US" sz="2400" dirty="0" smtClean="0"/>
              <a:t> based on partitions of </a:t>
            </a:r>
            <a:r>
              <a:rPr lang="en-US" sz="2400" dirty="0" smtClean="0">
                <a:solidFill>
                  <a:schemeClr val="bg2"/>
                </a:solidFill>
              </a:rPr>
              <a:t>V</a:t>
            </a:r>
            <a:r>
              <a:rPr lang="en-US" sz="2400" dirty="0" smtClean="0"/>
              <a:t>, </a:t>
            </a:r>
            <a:r>
              <a:rPr lang="en-US" sz="2400" dirty="0" smtClean="0">
                <a:solidFill>
                  <a:schemeClr val="bg2"/>
                </a:solidFill>
              </a:rPr>
              <a:t>W</a:t>
            </a:r>
            <a:endParaRPr lang="en-US" dirty="0" smtClean="0">
              <a:solidFill>
                <a:schemeClr val="bg2"/>
              </a:solidFill>
            </a:endParaRP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990600" y="3581400"/>
          <a:ext cx="2613280" cy="2133600"/>
        </p:xfrm>
        <a:graphic>
          <a:graphicData uri="http://schemas.openxmlformats.org/drawingml/2006/table">
            <a:tbl>
              <a:tblPr/>
              <a:tblGrid>
                <a:gridCol w="521653"/>
                <a:gridCol w="901065"/>
                <a:gridCol w="467297"/>
                <a:gridCol w="72326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Uid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Group 153"/>
          <p:cNvGraphicFramePr>
            <a:graphicFrameLocks noGrp="1"/>
          </p:cNvGraphicFramePr>
          <p:nvPr/>
        </p:nvGraphicFramePr>
        <p:xfrm>
          <a:off x="5791200" y="3581400"/>
          <a:ext cx="2843277" cy="2133600"/>
        </p:xfrm>
        <a:graphic>
          <a:graphicData uri="http://schemas.openxmlformats.org/drawingml/2006/table">
            <a:tbl>
              <a:tblPr/>
              <a:tblGrid>
                <a:gridCol w="456565"/>
                <a:gridCol w="1494790"/>
                <a:gridCol w="89192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Vid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Title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Genre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hanging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chads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apartment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holy grail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incredibles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stolen votes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Vf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life of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brian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106584" name="Oval 97"/>
          <p:cNvSpPr>
            <a:spLocks noChangeArrowheads="1"/>
          </p:cNvSpPr>
          <p:nvPr/>
        </p:nvSpPr>
        <p:spPr bwMode="auto">
          <a:xfrm>
            <a:off x="4092575" y="3603625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85" name="Oval 99"/>
          <p:cNvSpPr>
            <a:spLocks noChangeArrowheads="1"/>
          </p:cNvSpPr>
          <p:nvPr/>
        </p:nvSpPr>
        <p:spPr bwMode="auto">
          <a:xfrm>
            <a:off x="4092575" y="4060825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86" name="Oval 101"/>
          <p:cNvSpPr>
            <a:spLocks noChangeArrowheads="1"/>
          </p:cNvSpPr>
          <p:nvPr/>
        </p:nvSpPr>
        <p:spPr bwMode="auto">
          <a:xfrm>
            <a:off x="4092575" y="49736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87" name="Oval 103"/>
          <p:cNvSpPr>
            <a:spLocks noChangeArrowheads="1"/>
          </p:cNvSpPr>
          <p:nvPr/>
        </p:nvSpPr>
        <p:spPr bwMode="auto">
          <a:xfrm>
            <a:off x="4092575" y="45164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88" name="Oval 105"/>
          <p:cNvSpPr>
            <a:spLocks noChangeArrowheads="1"/>
          </p:cNvSpPr>
          <p:nvPr/>
        </p:nvSpPr>
        <p:spPr bwMode="auto">
          <a:xfrm>
            <a:off x="4092575" y="58880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89" name="Oval 107"/>
          <p:cNvSpPr>
            <a:spLocks noChangeArrowheads="1"/>
          </p:cNvSpPr>
          <p:nvPr/>
        </p:nvSpPr>
        <p:spPr bwMode="auto">
          <a:xfrm>
            <a:off x="4092575" y="54308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90" name="Oval 109"/>
          <p:cNvSpPr>
            <a:spLocks noChangeArrowheads="1"/>
          </p:cNvSpPr>
          <p:nvPr/>
        </p:nvSpPr>
        <p:spPr bwMode="auto">
          <a:xfrm>
            <a:off x="5129213" y="36036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91" name="Oval 110"/>
          <p:cNvSpPr>
            <a:spLocks noChangeArrowheads="1"/>
          </p:cNvSpPr>
          <p:nvPr/>
        </p:nvSpPr>
        <p:spPr bwMode="auto">
          <a:xfrm>
            <a:off x="5129213" y="4062413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92" name="Oval 111"/>
          <p:cNvSpPr>
            <a:spLocks noChangeArrowheads="1"/>
          </p:cNvSpPr>
          <p:nvPr/>
        </p:nvSpPr>
        <p:spPr bwMode="auto">
          <a:xfrm>
            <a:off x="5129213" y="49752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93" name="Oval 112"/>
          <p:cNvSpPr>
            <a:spLocks noChangeArrowheads="1"/>
          </p:cNvSpPr>
          <p:nvPr/>
        </p:nvSpPr>
        <p:spPr bwMode="auto">
          <a:xfrm>
            <a:off x="5129213" y="45180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94" name="Oval 113"/>
          <p:cNvSpPr>
            <a:spLocks noChangeArrowheads="1"/>
          </p:cNvSpPr>
          <p:nvPr/>
        </p:nvSpPr>
        <p:spPr bwMode="auto">
          <a:xfrm>
            <a:off x="5129213" y="58896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95" name="Oval 114"/>
          <p:cNvSpPr>
            <a:spLocks noChangeArrowheads="1"/>
          </p:cNvSpPr>
          <p:nvPr/>
        </p:nvSpPr>
        <p:spPr bwMode="auto">
          <a:xfrm>
            <a:off x="5129213" y="54324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96" name="Line 121"/>
          <p:cNvSpPr>
            <a:spLocks noChangeShapeType="1"/>
          </p:cNvSpPr>
          <p:nvPr/>
        </p:nvSpPr>
        <p:spPr bwMode="auto">
          <a:xfrm>
            <a:off x="4173538" y="3633788"/>
            <a:ext cx="955675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6597" name="Line 122"/>
          <p:cNvSpPr>
            <a:spLocks noChangeShapeType="1"/>
          </p:cNvSpPr>
          <p:nvPr/>
        </p:nvSpPr>
        <p:spPr bwMode="auto">
          <a:xfrm>
            <a:off x="4105275" y="3633788"/>
            <a:ext cx="1023938" cy="2284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6598" name="Line 123"/>
          <p:cNvSpPr>
            <a:spLocks noChangeShapeType="1"/>
          </p:cNvSpPr>
          <p:nvPr/>
        </p:nvSpPr>
        <p:spPr bwMode="auto">
          <a:xfrm>
            <a:off x="4173538" y="4078288"/>
            <a:ext cx="955675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6599" name="Line 124"/>
          <p:cNvSpPr>
            <a:spLocks noChangeShapeType="1"/>
          </p:cNvSpPr>
          <p:nvPr/>
        </p:nvSpPr>
        <p:spPr bwMode="auto">
          <a:xfrm>
            <a:off x="4105275" y="4078288"/>
            <a:ext cx="1023938" cy="887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6600" name="Line 125"/>
          <p:cNvSpPr>
            <a:spLocks noChangeShapeType="1"/>
          </p:cNvSpPr>
          <p:nvPr/>
        </p:nvSpPr>
        <p:spPr bwMode="auto">
          <a:xfrm flipV="1">
            <a:off x="4173538" y="4078288"/>
            <a:ext cx="955675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6601" name="Line 126"/>
          <p:cNvSpPr>
            <a:spLocks noChangeShapeType="1"/>
          </p:cNvSpPr>
          <p:nvPr/>
        </p:nvSpPr>
        <p:spPr bwMode="auto">
          <a:xfrm>
            <a:off x="4105275" y="4522788"/>
            <a:ext cx="1023938" cy="506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6602" name="Line 127"/>
          <p:cNvSpPr>
            <a:spLocks noChangeShapeType="1"/>
          </p:cNvSpPr>
          <p:nvPr/>
        </p:nvSpPr>
        <p:spPr bwMode="auto">
          <a:xfrm>
            <a:off x="4173538" y="5029200"/>
            <a:ext cx="955675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6603" name="Line 128"/>
          <p:cNvSpPr>
            <a:spLocks noChangeShapeType="1"/>
          </p:cNvSpPr>
          <p:nvPr/>
        </p:nvSpPr>
        <p:spPr bwMode="auto">
          <a:xfrm flipV="1">
            <a:off x="4105275" y="3633788"/>
            <a:ext cx="1023938" cy="18399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6604" name="Line 129"/>
          <p:cNvSpPr>
            <a:spLocks noChangeShapeType="1"/>
          </p:cNvSpPr>
          <p:nvPr/>
        </p:nvSpPr>
        <p:spPr bwMode="auto">
          <a:xfrm>
            <a:off x="4173538" y="5473700"/>
            <a:ext cx="9556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6605" name="Line 130"/>
          <p:cNvSpPr>
            <a:spLocks noChangeShapeType="1"/>
          </p:cNvSpPr>
          <p:nvPr/>
        </p:nvSpPr>
        <p:spPr bwMode="auto">
          <a:xfrm>
            <a:off x="4173538" y="5918200"/>
            <a:ext cx="9556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6606" name="Line 131"/>
          <p:cNvSpPr>
            <a:spLocks noChangeShapeType="1"/>
          </p:cNvSpPr>
          <p:nvPr/>
        </p:nvSpPr>
        <p:spPr bwMode="auto">
          <a:xfrm flipV="1">
            <a:off x="4105275" y="4586288"/>
            <a:ext cx="1023938" cy="13319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93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(k, l)-Anonymity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1075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Issue</a:t>
            </a:r>
            <a:r>
              <a:rPr lang="en-US" dirty="0" smtClean="0"/>
              <a:t>: some </a:t>
            </a:r>
            <a:r>
              <a:rPr lang="en-US" dirty="0" smtClean="0">
                <a:solidFill>
                  <a:schemeClr val="bg2"/>
                </a:solidFill>
              </a:rPr>
              <a:t>(k, l)</a:t>
            </a:r>
            <a:r>
              <a:rPr lang="en-US" dirty="0" smtClean="0"/>
              <a:t> groupings (e.g., local clique) </a:t>
            </a:r>
            <a:r>
              <a:rPr lang="en-US" dirty="0" smtClean="0">
                <a:solidFill>
                  <a:srgbClr val="00B0F0"/>
                </a:solidFill>
              </a:rPr>
              <a:t>leak information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Solution</a:t>
            </a:r>
            <a:r>
              <a:rPr lang="en-US" dirty="0" smtClean="0"/>
              <a:t>: safe </a:t>
            </a:r>
            <a:r>
              <a:rPr lang="en-US" dirty="0" smtClean="0">
                <a:solidFill>
                  <a:schemeClr val="bg2"/>
                </a:solidFill>
              </a:rPr>
              <a:t>(k, l)</a:t>
            </a:r>
            <a:r>
              <a:rPr lang="en-US" dirty="0" smtClean="0"/>
              <a:t> groupings</a:t>
            </a:r>
          </a:p>
          <a:p>
            <a:pPr lvl="1" eaLnBrk="1" hangingPunct="1"/>
            <a:r>
              <a:rPr lang="en-US" dirty="0" smtClean="0"/>
              <a:t>Nodes in same group of </a:t>
            </a:r>
            <a:r>
              <a:rPr lang="en-US" dirty="0" smtClean="0">
                <a:solidFill>
                  <a:schemeClr val="bg2"/>
                </a:solidFill>
              </a:rPr>
              <a:t>V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B0F0"/>
                </a:solidFill>
              </a:rPr>
              <a:t>have no common neighbors </a:t>
            </a:r>
            <a:r>
              <a:rPr lang="en-US" dirty="0" smtClean="0"/>
              <a:t>in </a:t>
            </a:r>
            <a:r>
              <a:rPr lang="en-US" dirty="0" smtClean="0">
                <a:solidFill>
                  <a:schemeClr val="bg2"/>
                </a:solidFill>
              </a:rPr>
              <a:t>W</a:t>
            </a:r>
          </a:p>
          <a:p>
            <a:pPr eaLnBrk="1" hangingPunct="1"/>
            <a:endParaRPr lang="en-US" dirty="0" smtClean="0">
              <a:sym typeface="Symbol" pitchFamily="18" charset="2"/>
            </a:endParaRPr>
          </a:p>
          <a:p>
            <a:pPr eaLnBrk="1" hangingPunct="1"/>
            <a:r>
              <a:rPr lang="en-US" dirty="0" smtClean="0">
                <a:sym typeface="Symbol" pitchFamily="18" charset="2"/>
              </a:rPr>
              <a:t>Properties of safe </a:t>
            </a:r>
            <a:r>
              <a:rPr lang="en-US" dirty="0" smtClean="0">
                <a:solidFill>
                  <a:schemeClr val="bg2"/>
                </a:solidFill>
                <a:sym typeface="Symbol" pitchFamily="18" charset="2"/>
              </a:rPr>
              <a:t>(k, l)</a:t>
            </a:r>
            <a:r>
              <a:rPr lang="en-US" dirty="0" smtClean="0">
                <a:sym typeface="Symbol" pitchFamily="18" charset="2"/>
              </a:rPr>
              <a:t> groupings</a:t>
            </a:r>
          </a:p>
          <a:p>
            <a:pPr lvl="1" eaLnBrk="1" hangingPunct="1"/>
            <a:r>
              <a:rPr lang="en-US" dirty="0" smtClean="0">
                <a:sym typeface="Symbol" pitchFamily="18" charset="2"/>
              </a:rPr>
              <a:t>Safe against static attacks</a:t>
            </a:r>
          </a:p>
          <a:p>
            <a:pPr lvl="1" eaLnBrk="1" hangingPunct="1"/>
            <a:r>
              <a:rPr lang="en-US" dirty="0" smtClean="0">
                <a:sym typeface="Symbol" pitchFamily="18" charset="2"/>
              </a:rPr>
              <a:t>Safe against attackers who know a limited number of edges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94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Oval 44"/>
          <p:cNvSpPr>
            <a:spLocks noChangeArrowheads="1"/>
          </p:cNvSpPr>
          <p:nvPr/>
        </p:nvSpPr>
        <p:spPr bwMode="auto">
          <a:xfrm>
            <a:off x="5029200" y="4800600"/>
            <a:ext cx="304800" cy="1295400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8549" name="Oval 45"/>
          <p:cNvSpPr>
            <a:spLocks noChangeArrowheads="1"/>
          </p:cNvSpPr>
          <p:nvPr/>
        </p:nvSpPr>
        <p:spPr bwMode="auto">
          <a:xfrm>
            <a:off x="5029200" y="3429000"/>
            <a:ext cx="304800" cy="1295400"/>
          </a:xfrm>
          <a:prstGeom prst="ellipse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8550" name="Oval 46"/>
          <p:cNvSpPr>
            <a:spLocks noChangeArrowheads="1"/>
          </p:cNvSpPr>
          <p:nvPr/>
        </p:nvSpPr>
        <p:spPr bwMode="auto">
          <a:xfrm>
            <a:off x="3962400" y="4800600"/>
            <a:ext cx="304800" cy="1295400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8551" name="Oval 43"/>
          <p:cNvSpPr>
            <a:spLocks noChangeArrowheads="1"/>
          </p:cNvSpPr>
          <p:nvPr/>
        </p:nvSpPr>
        <p:spPr bwMode="auto">
          <a:xfrm>
            <a:off x="3962400" y="3429000"/>
            <a:ext cx="304800" cy="1295400"/>
          </a:xfrm>
          <a:prstGeom prst="ellipse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855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(k, l)-Anonymity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108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1905000"/>
          </a:xfrm>
        </p:spPr>
        <p:txBody>
          <a:bodyPr/>
          <a:lstStyle/>
          <a:p>
            <a:pPr eaLnBrk="1" hangingPunct="1"/>
            <a:r>
              <a:rPr lang="en-US" dirty="0" smtClean="0"/>
              <a:t>Safe </a:t>
            </a:r>
            <a:r>
              <a:rPr lang="en-US" dirty="0" smtClean="0">
                <a:solidFill>
                  <a:schemeClr val="bg2"/>
                </a:solidFill>
              </a:rPr>
              <a:t>(k, l)</a:t>
            </a:r>
            <a:r>
              <a:rPr lang="en-US" dirty="0" smtClean="0"/>
              <a:t> groupings</a:t>
            </a:r>
          </a:p>
          <a:p>
            <a:pPr lvl="1" eaLnBrk="1" hangingPunct="1"/>
            <a:r>
              <a:rPr lang="en-US" dirty="0" smtClean="0"/>
              <a:t>Nodes in same group of </a:t>
            </a:r>
            <a:r>
              <a:rPr lang="en-US" dirty="0" smtClean="0">
                <a:solidFill>
                  <a:schemeClr val="bg2"/>
                </a:solidFill>
              </a:rPr>
              <a:t>V</a:t>
            </a:r>
            <a:r>
              <a:rPr lang="en-US" dirty="0" smtClean="0"/>
              <a:t> have no common neighbors in </a:t>
            </a:r>
            <a:r>
              <a:rPr lang="en-US" dirty="0" smtClean="0">
                <a:solidFill>
                  <a:schemeClr val="bg2"/>
                </a:solidFill>
              </a:rPr>
              <a:t>W</a:t>
            </a:r>
          </a:p>
          <a:p>
            <a:pPr lvl="1" eaLnBrk="1" hangingPunct="1"/>
            <a:r>
              <a:rPr lang="en-US" dirty="0" smtClean="0"/>
              <a:t>Essentially a diversity condition</a:t>
            </a:r>
          </a:p>
          <a:p>
            <a:pPr eaLnBrk="1" hangingPunct="1"/>
            <a:r>
              <a:rPr lang="en-US" dirty="0" smtClean="0"/>
              <a:t>Example: unsafe </a:t>
            </a:r>
            <a:r>
              <a:rPr lang="en-US" dirty="0" smtClean="0">
                <a:solidFill>
                  <a:schemeClr val="bg2"/>
                </a:solidFill>
              </a:rPr>
              <a:t>(3, 3)</a:t>
            </a:r>
            <a:r>
              <a:rPr lang="en-US" dirty="0" smtClean="0"/>
              <a:t> grouping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990600" y="3581400"/>
          <a:ext cx="2613280" cy="2133600"/>
        </p:xfrm>
        <a:graphic>
          <a:graphicData uri="http://schemas.openxmlformats.org/drawingml/2006/table">
            <a:tbl>
              <a:tblPr/>
              <a:tblGrid>
                <a:gridCol w="521653"/>
                <a:gridCol w="901065"/>
                <a:gridCol w="467297"/>
                <a:gridCol w="72326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Uid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Group 153"/>
          <p:cNvGraphicFramePr>
            <a:graphicFrameLocks noGrp="1"/>
          </p:cNvGraphicFramePr>
          <p:nvPr/>
        </p:nvGraphicFramePr>
        <p:xfrm>
          <a:off x="5791200" y="3581400"/>
          <a:ext cx="2843277" cy="2133600"/>
        </p:xfrm>
        <a:graphic>
          <a:graphicData uri="http://schemas.openxmlformats.org/drawingml/2006/table">
            <a:tbl>
              <a:tblPr/>
              <a:tblGrid>
                <a:gridCol w="456565"/>
                <a:gridCol w="1494790"/>
                <a:gridCol w="89192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Vid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Title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Genre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hanging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chads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apartment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holy grail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incredibles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stolen votes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Vf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life of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brian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108632" name="Oval 97"/>
          <p:cNvSpPr>
            <a:spLocks noChangeArrowheads="1"/>
          </p:cNvSpPr>
          <p:nvPr/>
        </p:nvSpPr>
        <p:spPr bwMode="auto">
          <a:xfrm>
            <a:off x="4092575" y="3603625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8633" name="Oval 99"/>
          <p:cNvSpPr>
            <a:spLocks noChangeArrowheads="1"/>
          </p:cNvSpPr>
          <p:nvPr/>
        </p:nvSpPr>
        <p:spPr bwMode="auto">
          <a:xfrm>
            <a:off x="4092575" y="4060825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8634" name="Oval 101"/>
          <p:cNvSpPr>
            <a:spLocks noChangeArrowheads="1"/>
          </p:cNvSpPr>
          <p:nvPr/>
        </p:nvSpPr>
        <p:spPr bwMode="auto">
          <a:xfrm>
            <a:off x="4092575" y="49736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8635" name="Oval 103"/>
          <p:cNvSpPr>
            <a:spLocks noChangeArrowheads="1"/>
          </p:cNvSpPr>
          <p:nvPr/>
        </p:nvSpPr>
        <p:spPr bwMode="auto">
          <a:xfrm>
            <a:off x="4092575" y="45164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8636" name="Oval 105"/>
          <p:cNvSpPr>
            <a:spLocks noChangeArrowheads="1"/>
          </p:cNvSpPr>
          <p:nvPr/>
        </p:nvSpPr>
        <p:spPr bwMode="auto">
          <a:xfrm>
            <a:off x="4092575" y="58880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8637" name="Oval 107"/>
          <p:cNvSpPr>
            <a:spLocks noChangeArrowheads="1"/>
          </p:cNvSpPr>
          <p:nvPr/>
        </p:nvSpPr>
        <p:spPr bwMode="auto">
          <a:xfrm>
            <a:off x="4092575" y="54308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8638" name="Oval 109"/>
          <p:cNvSpPr>
            <a:spLocks noChangeArrowheads="1"/>
          </p:cNvSpPr>
          <p:nvPr/>
        </p:nvSpPr>
        <p:spPr bwMode="auto">
          <a:xfrm>
            <a:off x="5129213" y="36036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8639" name="Oval 110"/>
          <p:cNvSpPr>
            <a:spLocks noChangeArrowheads="1"/>
          </p:cNvSpPr>
          <p:nvPr/>
        </p:nvSpPr>
        <p:spPr bwMode="auto">
          <a:xfrm>
            <a:off x="5129213" y="4062413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8640" name="Oval 111"/>
          <p:cNvSpPr>
            <a:spLocks noChangeArrowheads="1"/>
          </p:cNvSpPr>
          <p:nvPr/>
        </p:nvSpPr>
        <p:spPr bwMode="auto">
          <a:xfrm>
            <a:off x="5129213" y="49752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8641" name="Oval 112"/>
          <p:cNvSpPr>
            <a:spLocks noChangeArrowheads="1"/>
          </p:cNvSpPr>
          <p:nvPr/>
        </p:nvSpPr>
        <p:spPr bwMode="auto">
          <a:xfrm>
            <a:off x="5129213" y="45180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8642" name="Oval 113"/>
          <p:cNvSpPr>
            <a:spLocks noChangeArrowheads="1"/>
          </p:cNvSpPr>
          <p:nvPr/>
        </p:nvSpPr>
        <p:spPr bwMode="auto">
          <a:xfrm>
            <a:off x="5129213" y="58896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8643" name="Oval 114"/>
          <p:cNvSpPr>
            <a:spLocks noChangeArrowheads="1"/>
          </p:cNvSpPr>
          <p:nvPr/>
        </p:nvSpPr>
        <p:spPr bwMode="auto">
          <a:xfrm>
            <a:off x="5129213" y="54324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8644" name="Line 121"/>
          <p:cNvSpPr>
            <a:spLocks noChangeShapeType="1"/>
          </p:cNvSpPr>
          <p:nvPr/>
        </p:nvSpPr>
        <p:spPr bwMode="auto">
          <a:xfrm>
            <a:off x="4173538" y="3633788"/>
            <a:ext cx="955675" cy="444500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8645" name="Line 122"/>
          <p:cNvSpPr>
            <a:spLocks noChangeShapeType="1"/>
          </p:cNvSpPr>
          <p:nvPr/>
        </p:nvSpPr>
        <p:spPr bwMode="auto">
          <a:xfrm>
            <a:off x="4105275" y="3633788"/>
            <a:ext cx="1023938" cy="2284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8646" name="Line 123"/>
          <p:cNvSpPr>
            <a:spLocks noChangeShapeType="1"/>
          </p:cNvSpPr>
          <p:nvPr/>
        </p:nvSpPr>
        <p:spPr bwMode="auto">
          <a:xfrm>
            <a:off x="4173538" y="4078288"/>
            <a:ext cx="955675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8647" name="Line 124"/>
          <p:cNvSpPr>
            <a:spLocks noChangeShapeType="1"/>
          </p:cNvSpPr>
          <p:nvPr/>
        </p:nvSpPr>
        <p:spPr bwMode="auto">
          <a:xfrm>
            <a:off x="4105275" y="4078288"/>
            <a:ext cx="1023938" cy="887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8648" name="Line 125"/>
          <p:cNvSpPr>
            <a:spLocks noChangeShapeType="1"/>
          </p:cNvSpPr>
          <p:nvPr/>
        </p:nvSpPr>
        <p:spPr bwMode="auto">
          <a:xfrm flipV="1">
            <a:off x="4173538" y="4078288"/>
            <a:ext cx="955675" cy="444500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8649" name="Line 126"/>
          <p:cNvSpPr>
            <a:spLocks noChangeShapeType="1"/>
          </p:cNvSpPr>
          <p:nvPr/>
        </p:nvSpPr>
        <p:spPr bwMode="auto">
          <a:xfrm>
            <a:off x="4105275" y="4522788"/>
            <a:ext cx="1023938" cy="506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8650" name="Line 127"/>
          <p:cNvSpPr>
            <a:spLocks noChangeShapeType="1"/>
          </p:cNvSpPr>
          <p:nvPr/>
        </p:nvSpPr>
        <p:spPr bwMode="auto">
          <a:xfrm>
            <a:off x="4173538" y="5029200"/>
            <a:ext cx="955675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8651" name="Line 128"/>
          <p:cNvSpPr>
            <a:spLocks noChangeShapeType="1"/>
          </p:cNvSpPr>
          <p:nvPr/>
        </p:nvSpPr>
        <p:spPr bwMode="auto">
          <a:xfrm flipV="1">
            <a:off x="4105275" y="3633788"/>
            <a:ext cx="1023938" cy="18399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8652" name="Line 129"/>
          <p:cNvSpPr>
            <a:spLocks noChangeShapeType="1"/>
          </p:cNvSpPr>
          <p:nvPr/>
        </p:nvSpPr>
        <p:spPr bwMode="auto">
          <a:xfrm>
            <a:off x="4173538" y="5473700"/>
            <a:ext cx="9556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8653" name="Line 130"/>
          <p:cNvSpPr>
            <a:spLocks noChangeShapeType="1"/>
          </p:cNvSpPr>
          <p:nvPr/>
        </p:nvSpPr>
        <p:spPr bwMode="auto">
          <a:xfrm>
            <a:off x="4173538" y="5918200"/>
            <a:ext cx="9556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8654" name="Line 131"/>
          <p:cNvSpPr>
            <a:spLocks noChangeShapeType="1"/>
          </p:cNvSpPr>
          <p:nvPr/>
        </p:nvSpPr>
        <p:spPr bwMode="auto">
          <a:xfrm flipV="1">
            <a:off x="4105275" y="4586288"/>
            <a:ext cx="1023938" cy="13319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95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2" name="Oval 63"/>
          <p:cNvSpPr>
            <a:spLocks noChangeArrowheads="1"/>
          </p:cNvSpPr>
          <p:nvPr/>
        </p:nvSpPr>
        <p:spPr bwMode="auto">
          <a:xfrm>
            <a:off x="5029200" y="5791200"/>
            <a:ext cx="228600" cy="381000"/>
          </a:xfrm>
          <a:prstGeom prst="ellipse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9573" name="Oval 71"/>
          <p:cNvSpPr>
            <a:spLocks noChangeArrowheads="1"/>
          </p:cNvSpPr>
          <p:nvPr/>
        </p:nvSpPr>
        <p:spPr bwMode="auto">
          <a:xfrm>
            <a:off x="5029200" y="4800600"/>
            <a:ext cx="228600" cy="381000"/>
          </a:xfrm>
          <a:prstGeom prst="ellipse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9574" name="Oval 72"/>
          <p:cNvSpPr>
            <a:spLocks noChangeArrowheads="1"/>
          </p:cNvSpPr>
          <p:nvPr/>
        </p:nvSpPr>
        <p:spPr bwMode="auto">
          <a:xfrm>
            <a:off x="5029200" y="3429000"/>
            <a:ext cx="228600" cy="381000"/>
          </a:xfrm>
          <a:prstGeom prst="ellipse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9575" name="Oval 73"/>
          <p:cNvSpPr>
            <a:spLocks noChangeArrowheads="1"/>
          </p:cNvSpPr>
          <p:nvPr/>
        </p:nvSpPr>
        <p:spPr bwMode="auto">
          <a:xfrm>
            <a:off x="5029200" y="5257800"/>
            <a:ext cx="228600" cy="381000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9576" name="Oval 61"/>
          <p:cNvSpPr>
            <a:spLocks noChangeArrowheads="1"/>
          </p:cNvSpPr>
          <p:nvPr/>
        </p:nvSpPr>
        <p:spPr bwMode="auto">
          <a:xfrm>
            <a:off x="5029200" y="3886200"/>
            <a:ext cx="228600" cy="914400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9577" name="Oval 68"/>
          <p:cNvSpPr>
            <a:spLocks noChangeArrowheads="1"/>
          </p:cNvSpPr>
          <p:nvPr/>
        </p:nvSpPr>
        <p:spPr bwMode="auto">
          <a:xfrm>
            <a:off x="4038600" y="4419600"/>
            <a:ext cx="228600" cy="381000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9578" name="Oval 67"/>
          <p:cNvSpPr>
            <a:spLocks noChangeArrowheads="1"/>
          </p:cNvSpPr>
          <p:nvPr/>
        </p:nvSpPr>
        <p:spPr bwMode="auto">
          <a:xfrm>
            <a:off x="4038600" y="5257800"/>
            <a:ext cx="228600" cy="914400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9579" name="Oval 65"/>
          <p:cNvSpPr>
            <a:spLocks noChangeArrowheads="1"/>
          </p:cNvSpPr>
          <p:nvPr/>
        </p:nvSpPr>
        <p:spPr bwMode="auto">
          <a:xfrm>
            <a:off x="4038600" y="3429000"/>
            <a:ext cx="228600" cy="914400"/>
          </a:xfrm>
          <a:prstGeom prst="ellipse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9580" name="Oval 66"/>
          <p:cNvSpPr>
            <a:spLocks noChangeArrowheads="1"/>
          </p:cNvSpPr>
          <p:nvPr/>
        </p:nvSpPr>
        <p:spPr bwMode="auto">
          <a:xfrm>
            <a:off x="4038600" y="4800600"/>
            <a:ext cx="228600" cy="381000"/>
          </a:xfrm>
          <a:prstGeom prst="ellipse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958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(k, l)-Anonymity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10958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Safe </a:t>
            </a:r>
            <a:r>
              <a:rPr lang="en-US" dirty="0" smtClean="0">
                <a:solidFill>
                  <a:schemeClr val="bg2"/>
                </a:solidFill>
              </a:rPr>
              <a:t>(k, l)</a:t>
            </a:r>
            <a:r>
              <a:rPr lang="en-US" dirty="0" smtClean="0"/>
              <a:t> groupings</a:t>
            </a:r>
          </a:p>
          <a:p>
            <a:pPr lvl="1" eaLnBrk="1" hangingPunct="1"/>
            <a:r>
              <a:rPr lang="en-US" dirty="0" smtClean="0"/>
              <a:t>Nodes in same group of </a:t>
            </a:r>
            <a:r>
              <a:rPr lang="en-US" dirty="0" smtClean="0">
                <a:solidFill>
                  <a:schemeClr val="bg2"/>
                </a:solidFill>
              </a:rPr>
              <a:t>V</a:t>
            </a:r>
            <a:r>
              <a:rPr lang="en-US" dirty="0" smtClean="0"/>
              <a:t> have no common neighbors in </a:t>
            </a:r>
            <a:r>
              <a:rPr lang="en-US" dirty="0" smtClean="0">
                <a:solidFill>
                  <a:schemeClr val="bg2"/>
                </a:solidFill>
              </a:rPr>
              <a:t>W</a:t>
            </a:r>
          </a:p>
          <a:p>
            <a:pPr lvl="1" eaLnBrk="1" hangingPunct="1"/>
            <a:r>
              <a:rPr lang="en-US" dirty="0" smtClean="0"/>
              <a:t>Essentially a diversity condition</a:t>
            </a:r>
          </a:p>
          <a:p>
            <a:pPr eaLnBrk="1" hangingPunct="1"/>
            <a:r>
              <a:rPr lang="en-US" dirty="0" smtClean="0"/>
              <a:t>Example: safe </a:t>
            </a:r>
            <a:r>
              <a:rPr lang="en-US" dirty="0" smtClean="0">
                <a:solidFill>
                  <a:schemeClr val="bg2"/>
                </a:solidFill>
              </a:rPr>
              <a:t>(3, 3)</a:t>
            </a:r>
            <a:r>
              <a:rPr lang="en-US" dirty="0" smtClean="0"/>
              <a:t> grouping</a:t>
            </a:r>
          </a:p>
        </p:txBody>
      </p:sp>
      <p:graphicFrame>
        <p:nvGraphicFramePr>
          <p:cNvPr id="11" name="Group 153"/>
          <p:cNvGraphicFramePr>
            <a:graphicFrameLocks noGrp="1"/>
          </p:cNvGraphicFramePr>
          <p:nvPr/>
        </p:nvGraphicFramePr>
        <p:xfrm>
          <a:off x="990600" y="3581400"/>
          <a:ext cx="2613280" cy="2133600"/>
        </p:xfrm>
        <a:graphic>
          <a:graphicData uri="http://schemas.openxmlformats.org/drawingml/2006/table">
            <a:tbl>
              <a:tblPr/>
              <a:tblGrid>
                <a:gridCol w="521653"/>
                <a:gridCol w="901065"/>
                <a:gridCol w="467297"/>
                <a:gridCol w="72326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Uid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DOB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Sex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ZIP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U1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U2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53715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U3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U4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1/21/76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53703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U5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4/13/86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U6</a:t>
                      </a: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2/28/76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53706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Group 153"/>
          <p:cNvGraphicFramePr>
            <a:graphicFrameLocks noGrp="1"/>
          </p:cNvGraphicFramePr>
          <p:nvPr/>
        </p:nvGraphicFramePr>
        <p:xfrm>
          <a:off x="5791200" y="3581400"/>
          <a:ext cx="2843277" cy="2133600"/>
        </p:xfrm>
        <a:graphic>
          <a:graphicData uri="http://schemas.openxmlformats.org/drawingml/2006/table">
            <a:tbl>
              <a:tblPr/>
              <a:tblGrid>
                <a:gridCol w="456565"/>
                <a:gridCol w="1494790"/>
                <a:gridCol w="89192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Vid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Title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Genre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hanging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chads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apartment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holy grail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incredibles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stolen votes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politics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Vf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life of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brian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comedy</a:t>
                      </a:r>
                    </a:p>
                  </a:txBody>
                  <a:tcPr marL="45720" marR="4572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09661" name="Oval 97"/>
          <p:cNvSpPr>
            <a:spLocks noChangeArrowheads="1"/>
          </p:cNvSpPr>
          <p:nvPr/>
        </p:nvSpPr>
        <p:spPr bwMode="auto">
          <a:xfrm>
            <a:off x="4092575" y="3603625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9662" name="Oval 99"/>
          <p:cNvSpPr>
            <a:spLocks noChangeArrowheads="1"/>
          </p:cNvSpPr>
          <p:nvPr/>
        </p:nvSpPr>
        <p:spPr bwMode="auto">
          <a:xfrm>
            <a:off x="4092575" y="4060825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9663" name="Oval 101"/>
          <p:cNvSpPr>
            <a:spLocks noChangeArrowheads="1"/>
          </p:cNvSpPr>
          <p:nvPr/>
        </p:nvSpPr>
        <p:spPr bwMode="auto">
          <a:xfrm>
            <a:off x="4092575" y="49736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9664" name="Oval 103"/>
          <p:cNvSpPr>
            <a:spLocks noChangeArrowheads="1"/>
          </p:cNvSpPr>
          <p:nvPr/>
        </p:nvSpPr>
        <p:spPr bwMode="auto">
          <a:xfrm>
            <a:off x="4092575" y="45164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9665" name="Oval 105"/>
          <p:cNvSpPr>
            <a:spLocks noChangeArrowheads="1"/>
          </p:cNvSpPr>
          <p:nvPr/>
        </p:nvSpPr>
        <p:spPr bwMode="auto">
          <a:xfrm>
            <a:off x="4092575" y="58880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9666" name="Oval 107"/>
          <p:cNvSpPr>
            <a:spLocks noChangeArrowheads="1"/>
          </p:cNvSpPr>
          <p:nvPr/>
        </p:nvSpPr>
        <p:spPr bwMode="auto">
          <a:xfrm>
            <a:off x="4092575" y="5430838"/>
            <a:ext cx="68263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9667" name="Oval 109"/>
          <p:cNvSpPr>
            <a:spLocks noChangeArrowheads="1"/>
          </p:cNvSpPr>
          <p:nvPr/>
        </p:nvSpPr>
        <p:spPr bwMode="auto">
          <a:xfrm>
            <a:off x="5129213" y="36036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9668" name="Oval 110"/>
          <p:cNvSpPr>
            <a:spLocks noChangeArrowheads="1"/>
          </p:cNvSpPr>
          <p:nvPr/>
        </p:nvSpPr>
        <p:spPr bwMode="auto">
          <a:xfrm>
            <a:off x="5129213" y="4062413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9669" name="Oval 111"/>
          <p:cNvSpPr>
            <a:spLocks noChangeArrowheads="1"/>
          </p:cNvSpPr>
          <p:nvPr/>
        </p:nvSpPr>
        <p:spPr bwMode="auto">
          <a:xfrm>
            <a:off x="5129213" y="49752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9670" name="Oval 112"/>
          <p:cNvSpPr>
            <a:spLocks noChangeArrowheads="1"/>
          </p:cNvSpPr>
          <p:nvPr/>
        </p:nvSpPr>
        <p:spPr bwMode="auto">
          <a:xfrm>
            <a:off x="5129213" y="45180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9671" name="Oval 113"/>
          <p:cNvSpPr>
            <a:spLocks noChangeArrowheads="1"/>
          </p:cNvSpPr>
          <p:nvPr/>
        </p:nvSpPr>
        <p:spPr bwMode="auto">
          <a:xfrm>
            <a:off x="5129213" y="58896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9672" name="Oval 114"/>
          <p:cNvSpPr>
            <a:spLocks noChangeArrowheads="1"/>
          </p:cNvSpPr>
          <p:nvPr/>
        </p:nvSpPr>
        <p:spPr bwMode="auto">
          <a:xfrm>
            <a:off x="5129213" y="5432425"/>
            <a:ext cx="68262" cy="63500"/>
          </a:xfrm>
          <a:prstGeom prst="ellipse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9673" name="Line 121"/>
          <p:cNvSpPr>
            <a:spLocks noChangeShapeType="1"/>
          </p:cNvSpPr>
          <p:nvPr/>
        </p:nvSpPr>
        <p:spPr bwMode="auto">
          <a:xfrm>
            <a:off x="4173538" y="3633788"/>
            <a:ext cx="955675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74" name="Line 122"/>
          <p:cNvSpPr>
            <a:spLocks noChangeShapeType="1"/>
          </p:cNvSpPr>
          <p:nvPr/>
        </p:nvSpPr>
        <p:spPr bwMode="auto">
          <a:xfrm>
            <a:off x="4105275" y="3633788"/>
            <a:ext cx="1023938" cy="2284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75" name="Line 123"/>
          <p:cNvSpPr>
            <a:spLocks noChangeShapeType="1"/>
          </p:cNvSpPr>
          <p:nvPr/>
        </p:nvSpPr>
        <p:spPr bwMode="auto">
          <a:xfrm>
            <a:off x="4173538" y="4078288"/>
            <a:ext cx="955675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76" name="Line 124"/>
          <p:cNvSpPr>
            <a:spLocks noChangeShapeType="1"/>
          </p:cNvSpPr>
          <p:nvPr/>
        </p:nvSpPr>
        <p:spPr bwMode="auto">
          <a:xfrm>
            <a:off x="4105275" y="4078288"/>
            <a:ext cx="1023938" cy="887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77" name="Line 125"/>
          <p:cNvSpPr>
            <a:spLocks noChangeShapeType="1"/>
          </p:cNvSpPr>
          <p:nvPr/>
        </p:nvSpPr>
        <p:spPr bwMode="auto">
          <a:xfrm flipV="1">
            <a:off x="4173538" y="4078288"/>
            <a:ext cx="955675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78" name="Line 126"/>
          <p:cNvSpPr>
            <a:spLocks noChangeShapeType="1"/>
          </p:cNvSpPr>
          <p:nvPr/>
        </p:nvSpPr>
        <p:spPr bwMode="auto">
          <a:xfrm>
            <a:off x="4105275" y="4522788"/>
            <a:ext cx="1023938" cy="506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79" name="Line 127"/>
          <p:cNvSpPr>
            <a:spLocks noChangeShapeType="1"/>
          </p:cNvSpPr>
          <p:nvPr/>
        </p:nvSpPr>
        <p:spPr bwMode="auto">
          <a:xfrm>
            <a:off x="4173538" y="5029200"/>
            <a:ext cx="955675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80" name="Line 128"/>
          <p:cNvSpPr>
            <a:spLocks noChangeShapeType="1"/>
          </p:cNvSpPr>
          <p:nvPr/>
        </p:nvSpPr>
        <p:spPr bwMode="auto">
          <a:xfrm flipV="1">
            <a:off x="4105275" y="3633788"/>
            <a:ext cx="1023938" cy="18399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81" name="Line 129"/>
          <p:cNvSpPr>
            <a:spLocks noChangeShapeType="1"/>
          </p:cNvSpPr>
          <p:nvPr/>
        </p:nvSpPr>
        <p:spPr bwMode="auto">
          <a:xfrm>
            <a:off x="4173538" y="5473700"/>
            <a:ext cx="9556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82" name="Line 130"/>
          <p:cNvSpPr>
            <a:spLocks noChangeShapeType="1"/>
          </p:cNvSpPr>
          <p:nvPr/>
        </p:nvSpPr>
        <p:spPr bwMode="auto">
          <a:xfrm>
            <a:off x="4173538" y="5918200"/>
            <a:ext cx="9556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83" name="Line 131"/>
          <p:cNvSpPr>
            <a:spLocks noChangeShapeType="1"/>
          </p:cNvSpPr>
          <p:nvPr/>
        </p:nvSpPr>
        <p:spPr bwMode="auto">
          <a:xfrm flipV="1">
            <a:off x="4105275" y="4586288"/>
            <a:ext cx="1023938" cy="13319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96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(k, l)-Anonymity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1105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Static Attack Privacy</a:t>
            </a:r>
            <a:r>
              <a:rPr lang="en-US" dirty="0" smtClean="0"/>
              <a:t>: In a safe </a:t>
            </a:r>
            <a:r>
              <a:rPr lang="en-US" dirty="0" smtClean="0">
                <a:solidFill>
                  <a:schemeClr val="bg2"/>
                </a:solidFill>
              </a:rPr>
              <a:t>(k, l)</a:t>
            </a:r>
            <a:r>
              <a:rPr lang="en-US" dirty="0" smtClean="0"/>
              <a:t> grouping, there are </a:t>
            </a:r>
            <a:r>
              <a:rPr lang="en-US" dirty="0" smtClean="0">
                <a:solidFill>
                  <a:schemeClr val="bg2"/>
                </a:solidFill>
              </a:rPr>
              <a:t>k*l</a:t>
            </a:r>
            <a:r>
              <a:rPr lang="en-US" dirty="0" smtClean="0"/>
              <a:t> possible identifications of entities with nodes and an edge is in at most a </a:t>
            </a:r>
            <a:r>
              <a:rPr lang="en-US" dirty="0" smtClean="0">
                <a:solidFill>
                  <a:schemeClr val="bg2"/>
                </a:solidFill>
              </a:rPr>
              <a:t>1/max(k, l)</a:t>
            </a:r>
            <a:r>
              <a:rPr lang="en-US" dirty="0" smtClean="0"/>
              <a:t> fraction of such possible identifications</a:t>
            </a:r>
          </a:p>
          <a:p>
            <a:pPr lvl="1" eaLnBrk="1" hangingPunct="1"/>
            <a:r>
              <a:rPr lang="en-US" dirty="0" smtClean="0"/>
              <a:t>Natural connection to Uncertainty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Learned Edge Attack Privacy</a:t>
            </a:r>
            <a:r>
              <a:rPr lang="en-US" dirty="0" smtClean="0"/>
              <a:t>: Given a safe </a:t>
            </a:r>
            <a:r>
              <a:rPr lang="en-US" dirty="0" smtClean="0">
                <a:solidFill>
                  <a:schemeClr val="bg2"/>
                </a:solidFill>
              </a:rPr>
              <a:t>(k, l)</a:t>
            </a:r>
            <a:r>
              <a:rPr lang="en-US" dirty="0" smtClean="0"/>
              <a:t> grouping, if an attacker knows </a:t>
            </a:r>
            <a:r>
              <a:rPr lang="en-US" dirty="0" smtClean="0">
                <a:solidFill>
                  <a:schemeClr val="bg2"/>
                </a:solidFill>
              </a:rPr>
              <a:t>r &lt; min(k, l)</a:t>
            </a:r>
            <a:r>
              <a:rPr lang="en-US" dirty="0" smtClean="0"/>
              <a:t> true edges, the most the attacker can infer corresponds to a </a:t>
            </a:r>
            <a:r>
              <a:rPr lang="en-US" dirty="0" smtClean="0">
                <a:solidFill>
                  <a:schemeClr val="bg2"/>
                </a:solidFill>
              </a:rPr>
              <a:t>(k – r, l – r) </a:t>
            </a:r>
            <a:r>
              <a:rPr lang="en-US" baseline="30000" dirty="0" smtClean="0">
                <a:solidFill>
                  <a:schemeClr val="bg2"/>
                </a:solidFill>
              </a:rPr>
              <a:t>*(r, r)</a:t>
            </a:r>
            <a:r>
              <a:rPr lang="en-US" baseline="30000" dirty="0" smtClean="0"/>
              <a:t> </a:t>
            </a:r>
            <a:r>
              <a:rPr lang="en-US" dirty="0" smtClean="0"/>
              <a:t>-grouped graph</a:t>
            </a:r>
            <a:endParaRPr lang="en-US" sz="2200" dirty="0" smtClean="0">
              <a:sym typeface="Symbol" pitchFamily="18" charset="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97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(k, l)-Anonymity</a:t>
            </a:r>
            <a:endParaRPr lang="en-US" dirty="0" smtClean="0">
              <a:latin typeface="Arial Narrow" pitchFamily="34" charset="0"/>
            </a:endParaRPr>
          </a:p>
        </p:txBody>
      </p:sp>
      <p:sp>
        <p:nvSpPr>
          <p:cNvPr id="1116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8686800" cy="495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Type 0 queries</a:t>
            </a:r>
            <a:r>
              <a:rPr lang="en-US" dirty="0" smtClean="0"/>
              <a:t>: answered exactly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>
                <a:solidFill>
                  <a:srgbClr val="CC3300"/>
                </a:solidFill>
              </a:rPr>
              <a:t>Theorem</a:t>
            </a:r>
            <a:r>
              <a:rPr lang="en-US" dirty="0" smtClean="0"/>
              <a:t>: Finding the best upper and lower bounds for answering a Type 2 aggregate query is NP-hard </a:t>
            </a:r>
          </a:p>
          <a:p>
            <a:pPr lvl="1" eaLnBrk="1" hangingPunct="1"/>
            <a:r>
              <a:rPr lang="en-US" dirty="0" smtClean="0">
                <a:solidFill>
                  <a:srgbClr val="CC3300"/>
                </a:solidFill>
              </a:rPr>
              <a:t>Upper bound</a:t>
            </a:r>
            <a:r>
              <a:rPr lang="en-US" dirty="0" smtClean="0"/>
              <a:t>: reduction from set cover</a:t>
            </a:r>
          </a:p>
          <a:p>
            <a:pPr lvl="1" eaLnBrk="1" hangingPunct="1"/>
            <a:r>
              <a:rPr lang="en-US" dirty="0" smtClean="0">
                <a:solidFill>
                  <a:srgbClr val="CC3300"/>
                </a:solidFill>
              </a:rPr>
              <a:t>Lower bound</a:t>
            </a:r>
            <a:r>
              <a:rPr lang="en-US" dirty="0" smtClean="0"/>
              <a:t>: reduction from maximum independent set</a:t>
            </a:r>
          </a:p>
          <a:p>
            <a:pPr eaLnBrk="1" hangingPunct="1">
              <a:buFont typeface="Symbol" pitchFamily="18" charset="2"/>
              <a:buNone/>
            </a:pPr>
            <a:endParaRPr lang="en-US" dirty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40BB3BF-0E8F-40A9-B2F7-A4A1C3BC24AF}" type="slidenum">
              <a:rPr lang="en-US" sz="1200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98</a:t>
            </a:fld>
            <a:endParaRPr lang="en-US" sz="12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Tutorial Outline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Introduction to Information Theory</a:t>
            </a:r>
          </a:p>
          <a:p>
            <a:pPr eaLnBrk="1" hangingPunct="1"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Application: Data </a:t>
            </a:r>
            <a:r>
              <a:rPr lang="en-US" dirty="0" err="1" smtClean="0"/>
              <a:t>Anonymization</a:t>
            </a:r>
            <a:endParaRPr lang="en-US" dirty="0" smtClean="0"/>
          </a:p>
          <a:p>
            <a:pPr marL="0" indent="0" eaLnBrk="1" hangingPunct="1">
              <a:buNone/>
            </a:pPr>
            <a:endParaRPr lang="en-US" dirty="0" smtClean="0"/>
          </a:p>
          <a:p>
            <a:pPr eaLnBrk="1" hangingPunct="1"/>
            <a:r>
              <a:rPr lang="en-US" b="1" dirty="0" smtClean="0">
                <a:solidFill>
                  <a:srgbClr val="CC3300"/>
                </a:solidFill>
              </a:rPr>
              <a:t>Application: Copy Detection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INIT" val=""/>
  <p:tag name="USEAMSFONTS" val="False"/>
  <p:tag name="EMBEDFONTS" val="False"/>
  <p:tag name="USEBOLDAMS" val="False"/>
  <p:tag name="DEFAULTDISPLAYSOURCE" val="\documentclass{article}\pagestyle{empty}&#10;\begin{document}&#10;&#10;\end{document}&#10;"/>
  <p:tag name="TEX2PS" val="latex $(base).tex; dvips -D $(res) -E -o $(base).ps $(base).dvi"/>
  <p:tag name="EXTERNALEDITCOMMAND" val="notepad %"/>
  <p:tag name="GHOSTSCRIPTCOMMAND" val="gs"/>
  <p:tag name="DEFAULTBITMAP" val="pngmono"/>
  <p:tag name="DEFAULTBLEND" val="False"/>
  <p:tag name="DEFAULTTRANSPARENT" val="False"/>
  <p:tag name="DEFAULTWORKAROUNDTRANSPARENCYBUG" val="False"/>
  <p:tag name="DEFAULTRESOLUTION" val="1200"/>
  <p:tag name="DEFAULTMAGNIFICATION" val="2"/>
  <p:tag name="DEFAULTFONTSIZE" val="10"/>
  <p:tag name="DEFAULTWIDTH" val="472"/>
  <p:tag name="DEFAULTHEIGHT" val="392"/>
</p:tagLst>
</file>

<file path=ppt/theme/theme1.xml><?xml version="1.0" encoding="utf-8"?>
<a:theme xmlns:a="http://schemas.openxmlformats.org/drawingml/2006/main" name="1_Pixel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BE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1_Pixel">
      <a:majorFont>
        <a:latin typeface="Gill Sans M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1_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Pixel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BE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1_Pixel">
      <a:majorFont>
        <a:latin typeface="Gill Sans M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1_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Pixel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BE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1_Pixel">
      <a:majorFont>
        <a:latin typeface="Gill Sans M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1_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Pixel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BE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1_Pixel">
      <a:majorFont>
        <a:latin typeface="Gill Sans M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1_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tutorial</Template>
  <TotalTime>28797</TotalTime>
  <Words>14126</Words>
  <Application>Microsoft Office PowerPoint</Application>
  <PresentationFormat>全屏显示(4:3)</PresentationFormat>
  <Paragraphs>4711</Paragraphs>
  <Slides>167</Slides>
  <Notes>69</Notes>
  <HiddenSlides>6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167</vt:i4>
      </vt:variant>
    </vt:vector>
  </HeadingPairs>
  <TitlesOfParts>
    <vt:vector size="178" baseType="lpstr">
      <vt:lpstr>Arial</vt:lpstr>
      <vt:lpstr>宋体</vt:lpstr>
      <vt:lpstr>Arial Narrow</vt:lpstr>
      <vt:lpstr>Gill Sans MT</vt:lpstr>
      <vt:lpstr>Wingdings</vt:lpstr>
      <vt:lpstr>Calibri</vt:lpstr>
      <vt:lpstr>Symbol</vt:lpstr>
      <vt:lpstr>1_Pixel</vt:lpstr>
      <vt:lpstr>2_Pixel</vt:lpstr>
      <vt:lpstr>3_Pixel</vt:lpstr>
      <vt:lpstr>4_Pixel</vt:lpstr>
      <vt:lpstr>Information Theory For Data Management</vt:lpstr>
      <vt:lpstr>PowerPoint 演示文稿</vt:lpstr>
      <vt:lpstr>Tutorial Outline</vt:lpstr>
      <vt:lpstr>Information theory</vt:lpstr>
      <vt:lpstr>Histograms And Discrete Distributions</vt:lpstr>
      <vt:lpstr>Entropy of a Column</vt:lpstr>
      <vt:lpstr>Entropy of a Column: Examples</vt:lpstr>
      <vt:lpstr>Entropy of a Column: Information – Take 1</vt:lpstr>
      <vt:lpstr>Entropy of a Column: Information – Take 1</vt:lpstr>
      <vt:lpstr>Entropy of a Column: Information – Take 2</vt:lpstr>
      <vt:lpstr>Entropy of a Column: Properties</vt:lpstr>
      <vt:lpstr>Joint Distributions</vt:lpstr>
      <vt:lpstr>Conditional Probability</vt:lpstr>
      <vt:lpstr>Conditional Entropy</vt:lpstr>
      <vt:lpstr>Conditional Entropy: Information</vt:lpstr>
      <vt:lpstr>Conditional Entropy: Properties</vt:lpstr>
      <vt:lpstr>Mutual Information</vt:lpstr>
      <vt:lpstr>Mutual Information: Reduction in Uncertainty</vt:lpstr>
      <vt:lpstr>A Summary of Relationships: Venn Diagram</vt:lpstr>
      <vt:lpstr>Mutual Information: Strength of Linkage</vt:lpstr>
      <vt:lpstr>Mutual Information: Properties</vt:lpstr>
      <vt:lpstr>Comparing Distributions</vt:lpstr>
      <vt:lpstr>Kullback-Leibler Divergence: Uncertainty</vt:lpstr>
      <vt:lpstr>Kullback-Leibler Divergence: Properties</vt:lpstr>
      <vt:lpstr>Information Theory: Summary</vt:lpstr>
      <vt:lpstr>Tutorial Outline</vt:lpstr>
      <vt:lpstr>Module Outline</vt:lpstr>
      <vt:lpstr>Why Anonymize?</vt:lpstr>
      <vt:lpstr>Three Abstract Examples</vt:lpstr>
      <vt:lpstr>Models of Anonymization</vt:lpstr>
      <vt:lpstr>Definitions of Technical Terms</vt:lpstr>
      <vt:lpstr>Tabular Data Example</vt:lpstr>
      <vt:lpstr>Tabular Data Example: De-Identification</vt:lpstr>
      <vt:lpstr>Tabular Data Example: Linking Attack</vt:lpstr>
      <vt:lpstr>Tabular Data Example: Linking Attack</vt:lpstr>
      <vt:lpstr>Tabular Data Example: Linking Attack</vt:lpstr>
      <vt:lpstr>Tabular Data Example: Anonymization</vt:lpstr>
      <vt:lpstr>Tabular Data Example: Anonymization</vt:lpstr>
      <vt:lpstr>Tabular Data Example: Anonymization</vt:lpstr>
      <vt:lpstr>Tabular Data Example: Anonymization</vt:lpstr>
      <vt:lpstr>Tabular Data: Linking Attack</vt:lpstr>
      <vt:lpstr>Module Outline</vt:lpstr>
      <vt:lpstr>Data Anonymization Using Randomization</vt:lpstr>
      <vt:lpstr>Data Anonymization Using Randomization</vt:lpstr>
      <vt:lpstr>Data Anonymization Using Randomization</vt:lpstr>
      <vt:lpstr>Data Anonymization Using Randomization</vt:lpstr>
      <vt:lpstr>Reconstruction of Original Data Distribution</vt:lpstr>
      <vt:lpstr>Analysis of Privacy [AS00]</vt:lpstr>
      <vt:lpstr>Analysis of Privacy [AA01]</vt:lpstr>
      <vt:lpstr>Analysis of Privacy [AA01]</vt:lpstr>
      <vt:lpstr>Quantify Loss of Privacy [AA01]</vt:lpstr>
      <vt:lpstr>Quantify Loss of Privacy [AA01]</vt:lpstr>
      <vt:lpstr>Quantify Loss of Privacy [AA01]</vt:lpstr>
      <vt:lpstr>Quantify Loss of Privacy [AA01]</vt:lpstr>
      <vt:lpstr>Quantify Loss of Privacy [AA01]</vt:lpstr>
      <vt:lpstr>Quantify Loss of Privacy [AA01]</vt:lpstr>
      <vt:lpstr>Quantify Loss of Privacy [AA01]</vt:lpstr>
      <vt:lpstr>Module Outline</vt:lpstr>
      <vt:lpstr>k-Anonymization</vt:lpstr>
      <vt:lpstr>k-Anonymization and Uncertainty</vt:lpstr>
      <vt:lpstr>Incognito [LDR05]</vt:lpstr>
      <vt:lpstr>Incognito</vt:lpstr>
      <vt:lpstr>Incognito</vt:lpstr>
      <vt:lpstr>Incognito</vt:lpstr>
      <vt:lpstr>Mondrian [LDR06]蒙德里安</vt:lpstr>
      <vt:lpstr>Mondrian</vt:lpstr>
      <vt:lpstr>Mondrian</vt:lpstr>
      <vt:lpstr>Homogeneity Attack [MGK+06]</vt:lpstr>
      <vt:lpstr>Homogeneity Attack</vt:lpstr>
      <vt:lpstr>Homogeneity and Uncertainty</vt:lpstr>
      <vt:lpstr>l-Diversity [MGK+06]</vt:lpstr>
      <vt:lpstr>l-Diversity</vt:lpstr>
      <vt:lpstr>Computing l-Diversity</vt:lpstr>
      <vt:lpstr>t-Closeness [LLV07]</vt:lpstr>
      <vt:lpstr>Answering Queries on Generalized Tables</vt:lpstr>
      <vt:lpstr>Answering Queries on Generalized Tables</vt:lpstr>
      <vt:lpstr>Permutation: A Viable Alternative</vt:lpstr>
      <vt:lpstr>Permutation: Basics [XT06, ZKS+07]</vt:lpstr>
      <vt:lpstr>Permutation: Aggregate Analyses</vt:lpstr>
      <vt:lpstr>Permutation: Aggregate Analyses</vt:lpstr>
      <vt:lpstr>Computing Permutation Groups</vt:lpstr>
      <vt:lpstr>Module Outline</vt:lpstr>
      <vt:lpstr>Graph (Multi-Tabular) Data Example</vt:lpstr>
      <vt:lpstr>Graph (Multi-Tabular) Data Example</vt:lpstr>
      <vt:lpstr>Graph Data Anonymization</vt:lpstr>
      <vt:lpstr>Graph Data: Type 0 Query</vt:lpstr>
      <vt:lpstr>Graph Data: Type 1 Query</vt:lpstr>
      <vt:lpstr>Graph Data: Type 2 Query</vt:lpstr>
      <vt:lpstr>(k, l)-Anonymity [CSY+08]</vt:lpstr>
      <vt:lpstr>(k, l)-Anonymity</vt:lpstr>
      <vt:lpstr>(k, l)-Anonymity</vt:lpstr>
      <vt:lpstr>(k, l)-Anonymity</vt:lpstr>
      <vt:lpstr>(k, l)-Anonymity</vt:lpstr>
      <vt:lpstr>(k, l)-Anonymity</vt:lpstr>
      <vt:lpstr>(k, l)-Anonymity</vt:lpstr>
      <vt:lpstr>(k, l)-Anonymity</vt:lpstr>
      <vt:lpstr>(k, l)-Anonymity</vt:lpstr>
      <vt:lpstr>(k, l)-Anonymity</vt:lpstr>
      <vt:lpstr>Tutorial Outline</vt:lpstr>
      <vt:lpstr>Module Outline</vt:lpstr>
      <vt:lpstr>Why Does Copy Detection Matter? </vt:lpstr>
      <vt:lpstr>Plagiarism Detection in Tests</vt:lpstr>
      <vt:lpstr>Copying in Documents</vt:lpstr>
      <vt:lpstr>Copying in Documents</vt:lpstr>
      <vt:lpstr>Copying in Documents</vt:lpstr>
      <vt:lpstr>Copying in Documents</vt:lpstr>
      <vt:lpstr>Copying in Documents</vt:lpstr>
      <vt:lpstr>Copying in Documents</vt:lpstr>
      <vt:lpstr>Copying in Software</vt:lpstr>
      <vt:lpstr>Copying in Software</vt:lpstr>
      <vt:lpstr>Copying in Software</vt:lpstr>
      <vt:lpstr>Copying in Software</vt:lpstr>
      <vt:lpstr>Copying in Software</vt:lpstr>
      <vt:lpstr>Copying in Software</vt:lpstr>
      <vt:lpstr>Copying in Databases</vt:lpstr>
      <vt:lpstr>Copying in Databases</vt:lpstr>
      <vt:lpstr>Copying in Databases</vt:lpstr>
      <vt:lpstr>Copying in Databases</vt:lpstr>
      <vt:lpstr>Copying in Databases</vt:lpstr>
      <vt:lpstr>Copying in Databases</vt:lpstr>
      <vt:lpstr>Copying in Databases</vt:lpstr>
      <vt:lpstr>Copying in Databases</vt:lpstr>
      <vt:lpstr>Module Outline</vt:lpstr>
      <vt:lpstr>Document Copy Detection: Solution 0</vt:lpstr>
      <vt:lpstr>Using LCS</vt:lpstr>
      <vt:lpstr>Using LCS</vt:lpstr>
      <vt:lpstr>Using LCS</vt:lpstr>
      <vt:lpstr>Document Copy Detection: Strategies</vt:lpstr>
      <vt:lpstr>Using Q-grams [M94]</vt:lpstr>
      <vt:lpstr>Using Q-grams [M94]</vt:lpstr>
      <vt:lpstr>Using Q-grams [M94]</vt:lpstr>
      <vt:lpstr>Using COPS [BDG95]</vt:lpstr>
      <vt:lpstr>Using COPS [BDG95]</vt:lpstr>
      <vt:lpstr>Using COPS [BDG95]</vt:lpstr>
      <vt:lpstr>Using COPS [BDG95]</vt:lpstr>
      <vt:lpstr>Limitations of [M94, BDG95, BGM+97] </vt:lpstr>
      <vt:lpstr>Limitations of Using Q-grams [M94]</vt:lpstr>
      <vt:lpstr>Limitations of Using COPS [BDG95]</vt:lpstr>
      <vt:lpstr>Using Winnowing [SWA03]</vt:lpstr>
      <vt:lpstr>PowerPoint 演示文稿</vt:lpstr>
      <vt:lpstr>Module Outline</vt:lpstr>
      <vt:lpstr>Software Copy Detection: Strategies</vt:lpstr>
      <vt:lpstr>Text-based Strategies</vt:lpstr>
      <vt:lpstr>Using Winnowing [SWA03]</vt:lpstr>
      <vt:lpstr>Using Winnowing [SWA03]</vt:lpstr>
      <vt:lpstr>Using Winnowing [SWA03]</vt:lpstr>
      <vt:lpstr>Using Winnowing [SWA03]</vt:lpstr>
      <vt:lpstr>Tree-based Strategies</vt:lpstr>
      <vt:lpstr>Abstract Syntax Tree</vt:lpstr>
      <vt:lpstr>Characteristic Vector</vt:lpstr>
      <vt:lpstr>Using Deckard [JMS+07]</vt:lpstr>
      <vt:lpstr>Graph-based Strategies</vt:lpstr>
      <vt:lpstr>AST + Control, Data Dependences</vt:lpstr>
      <vt:lpstr>Subgraph Similarity [K01]</vt:lpstr>
      <vt:lpstr>Module Outline</vt:lpstr>
      <vt:lpstr>Using Solomon [DBS09, DBS10]</vt:lpstr>
      <vt:lpstr>Bayesian Analysis: Copying or Not?</vt:lpstr>
      <vt:lpstr>Bayesian Analysis: Copying or Not?</vt:lpstr>
      <vt:lpstr>Using Solomon [DBS09]</vt:lpstr>
      <vt:lpstr>Using Solomon [DBS09]</vt:lpstr>
      <vt:lpstr>Using Solomon [DBS10]</vt:lpstr>
      <vt:lpstr>Bayesian Analysis: Copying Direction</vt:lpstr>
      <vt:lpstr>Using Solomon [DBS09]</vt:lpstr>
      <vt:lpstr>Using Solomon [DBS09]</vt:lpstr>
      <vt:lpstr>Using Solomon [DBS10]</vt:lpstr>
      <vt:lpstr>Using Solomon [DBS10]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 Theory for Data Management</dc:title>
  <dc:creator>Divesh</dc:creator>
  <cp:lastModifiedBy>Administrator</cp:lastModifiedBy>
  <cp:revision>755</cp:revision>
  <dcterms:created xsi:type="dcterms:W3CDTF">2006-07-13T03:34:23Z</dcterms:created>
  <dcterms:modified xsi:type="dcterms:W3CDTF">2011-10-17T02:45:26Z</dcterms:modified>
</cp:coreProperties>
</file>