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33"/>
  </p:notesMasterIdLst>
  <p:sldIdLst>
    <p:sldId id="256" r:id="rId2"/>
    <p:sldId id="302" r:id="rId3"/>
    <p:sldId id="336" r:id="rId4"/>
    <p:sldId id="300" r:id="rId5"/>
    <p:sldId id="301" r:id="rId6"/>
    <p:sldId id="303" r:id="rId7"/>
    <p:sldId id="307" r:id="rId8"/>
    <p:sldId id="304" r:id="rId9"/>
    <p:sldId id="322" r:id="rId10"/>
    <p:sldId id="308" r:id="rId11"/>
    <p:sldId id="332" r:id="rId12"/>
    <p:sldId id="323" r:id="rId13"/>
    <p:sldId id="311" r:id="rId14"/>
    <p:sldId id="310" r:id="rId15"/>
    <p:sldId id="327" r:id="rId16"/>
    <p:sldId id="326" r:id="rId17"/>
    <p:sldId id="312" r:id="rId18"/>
    <p:sldId id="317" r:id="rId19"/>
    <p:sldId id="313" r:id="rId20"/>
    <p:sldId id="333" r:id="rId21"/>
    <p:sldId id="315" r:id="rId22"/>
    <p:sldId id="331" r:id="rId23"/>
    <p:sldId id="318" r:id="rId24"/>
    <p:sldId id="320" r:id="rId25"/>
    <p:sldId id="337" r:id="rId26"/>
    <p:sldId id="340" r:id="rId27"/>
    <p:sldId id="339" r:id="rId28"/>
    <p:sldId id="273" r:id="rId29"/>
    <p:sldId id="325" r:id="rId30"/>
    <p:sldId id="335" r:id="rId31"/>
    <p:sldId id="341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4C98F0-63A6-4E2A-9044-23B67326570E}" type="datetimeFigureOut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5278C-D87A-4035-A374-19CF68CB43A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5278C-D87A-4035-A374-19CF68CB43A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75278C-D87A-4035-A374-19CF68CB43A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1303E8-6EC9-4AD3-8A8A-E6E1707B89A6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20EEC0-D2FE-4B1D-B51E-E299D05574B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24545-E756-4F0B-8B6F-8385F9ABE817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14E6B0-23E5-4B9C-8851-8420FF6A9E77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A18FB-965A-4231-AA3F-1B566FD5C867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32935-2E31-4E61-93BE-67429AF2BB52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B2DBE-5CEF-4B8D-8FFE-36B6C9CFA7BB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DA1EB-105A-41CC-8B50-C4F0449D0293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A7E00-6208-41FA-AA3F-67C5928A366C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B5A96-1CAD-463A-BB97-4593AECE78DC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70C51F-4B4B-47C0-B3BC-D388FE1E8B8A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428596" y="1643050"/>
            <a:ext cx="8305800" cy="1143000"/>
          </a:xfrm>
        </p:spPr>
        <p:txBody>
          <a:bodyPr/>
          <a:lstStyle/>
          <a:p>
            <a:pPr algn="ctr"/>
            <a:r>
              <a:rPr lang="zh-CN" altLang="en-US" smtClean="0"/>
              <a:t>关于</a:t>
            </a:r>
            <a:r>
              <a:rPr lang="en-US" altLang="zh-CN" err="1" smtClean="0"/>
              <a:t>Hbase</a:t>
            </a:r>
            <a:r>
              <a:rPr lang="zh-CN" altLang="en-US" smtClean="0"/>
              <a:t>的一些认识</a:t>
            </a: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428992" y="5357826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smtClean="0"/>
              <a:t>庞成</a:t>
            </a:r>
            <a:endParaRPr lang="zh-CN" altLang="en-US" sz="32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2438B-11F2-4225-8FAA-720A7C8F8626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28596" y="1500174"/>
            <a:ext cx="8286808" cy="2714644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274320" indent="-274320" fontAlgn="base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dirty="0" smtClean="0"/>
              <a:t>一个</a:t>
            </a:r>
            <a:r>
              <a:rPr lang="en-US" altLang="zh-CN" sz="2000" dirty="0" smtClean="0"/>
              <a:t>region</a:t>
            </a:r>
            <a:r>
              <a:rPr lang="zh-CN" altLang="en-US" sz="2000" dirty="0" smtClean="0"/>
              <a:t>由一个或者多个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组成，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与此</a:t>
            </a:r>
            <a:r>
              <a:rPr lang="en-US" altLang="zh-CN" sz="2000" dirty="0" smtClean="0"/>
              <a:t>region</a:t>
            </a:r>
            <a:r>
              <a:rPr lang="zh-CN" altLang="en-US" sz="2000" dirty="0" smtClean="0"/>
              <a:t>对应的</a:t>
            </a:r>
            <a:r>
              <a:rPr lang="en-US" altLang="zh-CN" sz="2000" dirty="0" smtClean="0"/>
              <a:t>table</a:t>
            </a:r>
            <a:r>
              <a:rPr lang="zh-CN" altLang="en-US" sz="2000" dirty="0" smtClean="0"/>
              <a:t>的</a:t>
            </a:r>
            <a:r>
              <a:rPr lang="en-US" altLang="zh-CN" sz="2000" dirty="0" smtClean="0"/>
              <a:t>column family</a:t>
            </a:r>
            <a:r>
              <a:rPr lang="zh-CN" altLang="en-US" sz="2000" dirty="0" smtClean="0"/>
              <a:t>一一对应；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是</a:t>
            </a:r>
            <a:r>
              <a:rPr lang="en-US" altLang="zh-CN" sz="2000" dirty="0" smtClean="0"/>
              <a:t>region</a:t>
            </a:r>
            <a:r>
              <a:rPr lang="zh-CN" altLang="en-US" sz="2000" dirty="0" smtClean="0"/>
              <a:t>数据的垂直划分</a:t>
            </a:r>
            <a:endParaRPr lang="en-US" altLang="zh-CN" sz="2000" dirty="0" smtClean="0"/>
          </a:p>
          <a:p>
            <a:pPr marL="274320" indent="-274320" fontAlgn="base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dirty="0" smtClean="0"/>
              <a:t>每个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由一个</a:t>
            </a:r>
            <a:r>
              <a:rPr lang="en-US" altLang="zh-CN" sz="2000" dirty="0" err="1" smtClean="0"/>
              <a:t>memStore</a:t>
            </a:r>
            <a:r>
              <a:rPr lang="zh-CN" altLang="en-US" sz="2000" dirty="0" smtClean="0"/>
              <a:t>和</a:t>
            </a:r>
            <a:r>
              <a:rPr lang="en-US" altLang="zh-CN" sz="2000" dirty="0" smtClean="0">
                <a:latin typeface="+mn-ea"/>
              </a:rPr>
              <a:t>0</a:t>
            </a:r>
            <a:r>
              <a:rPr lang="zh-CN" altLang="en-US" sz="2000" dirty="0" smtClean="0"/>
              <a:t>至多个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组成</a:t>
            </a: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000" dirty="0" err="1" smtClean="0"/>
              <a:t>s</a:t>
            </a:r>
            <a:r>
              <a:rPr lang="en-US" altLang="zh-CN" sz="2000" dirty="0" err="1" smtClean="0"/>
              <a:t>torefile</a:t>
            </a:r>
            <a:r>
              <a:rPr lang="zh-CN" altLang="en-US" sz="2000" dirty="0" smtClean="0"/>
              <a:t>是</a:t>
            </a:r>
            <a:r>
              <a:rPr lang="en-US" altLang="zh-CN" sz="2000" dirty="0" err="1" smtClean="0"/>
              <a:t>hfile</a:t>
            </a:r>
            <a:r>
              <a:rPr lang="zh-CN" altLang="en-US" sz="2000" dirty="0" smtClean="0"/>
              <a:t>的简单封装，</a:t>
            </a:r>
            <a:r>
              <a:rPr lang="en-US" altLang="zh-CN" sz="2000" dirty="0" err="1" smtClean="0"/>
              <a:t>hfile</a:t>
            </a:r>
            <a:r>
              <a:rPr lang="zh-CN" altLang="en-US" sz="2000" dirty="0" smtClean="0"/>
              <a:t>以</a:t>
            </a:r>
            <a:r>
              <a:rPr lang="en-US" altLang="zh-CN" sz="2000" dirty="0" smtClean="0"/>
              <a:t>file</a:t>
            </a:r>
            <a:r>
              <a:rPr lang="zh-CN" altLang="en-US" sz="2000" dirty="0" smtClean="0"/>
              <a:t>形式</a:t>
            </a:r>
            <a:r>
              <a:rPr lang="en-US" altLang="zh-CN" sz="2000" dirty="0" err="1" smtClean="0"/>
              <a:t>保存在HDFS</a:t>
            </a:r>
            <a:r>
              <a:rPr lang="en-US" altLang="zh-CN" sz="2000" dirty="0" err="1" smtClean="0"/>
              <a:t>上</a:t>
            </a:r>
            <a:endParaRPr lang="en-US" altLang="zh-CN" sz="2000" dirty="0" smtClean="0"/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dirty="0" smtClean="0"/>
              <a:t>通过</a:t>
            </a:r>
            <a:r>
              <a:rPr lang="en-US" altLang="zh-CN" sz="2000" dirty="0" err="1" smtClean="0"/>
              <a:t>hdfs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shell</a:t>
            </a:r>
            <a:r>
              <a:rPr lang="zh-CN" altLang="en-US" sz="2000" dirty="0" smtClean="0"/>
              <a:t>观察到</a:t>
            </a:r>
            <a:r>
              <a:rPr lang="en-US" altLang="zh-CN" sz="2000" dirty="0" err="1" smtClean="0"/>
              <a:t>hbase</a:t>
            </a:r>
            <a:r>
              <a:rPr lang="zh-CN" altLang="en-US" sz="2000" dirty="0" smtClean="0"/>
              <a:t>目录结构如下：</a:t>
            </a:r>
            <a:r>
              <a:rPr lang="en-US" sz="2000" dirty="0" smtClean="0"/>
              <a:t>/&lt;</a:t>
            </a:r>
            <a:r>
              <a:rPr lang="en-US" sz="2000" dirty="0" err="1" smtClean="0"/>
              <a:t>hbase</a:t>
            </a:r>
            <a:r>
              <a:rPr lang="en-US" sz="2000" dirty="0" smtClean="0"/>
              <a:t>-root-dir&gt; /&lt;</a:t>
            </a:r>
            <a:r>
              <a:rPr lang="en-US" sz="2000" dirty="0" err="1" smtClean="0"/>
              <a:t>tablename</a:t>
            </a:r>
            <a:r>
              <a:rPr lang="en-US" sz="2000" dirty="0" smtClean="0"/>
              <a:t>&gt; /&lt;encoded-</a:t>
            </a:r>
            <a:r>
              <a:rPr lang="en-US" sz="2000" dirty="0" err="1" smtClean="0"/>
              <a:t>regionname</a:t>
            </a:r>
            <a:r>
              <a:rPr lang="en-US" sz="2000" dirty="0" smtClean="0"/>
              <a:t>&gt;/&lt;column-family&gt;/&lt;filename&gt;</a:t>
            </a:r>
            <a:endParaRPr lang="en-US" altLang="zh-CN" sz="2000" dirty="0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10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结构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7" name="图片 6" descr="S:\Temp\d58ee21deb78a3e186d6b65b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4073577"/>
            <a:ext cx="5861430" cy="278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11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关于存储的理解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357290" y="1357298"/>
          <a:ext cx="6096000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cf1:c1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cf1:c2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row1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row2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4" name="任意多边形 13"/>
          <p:cNvSpPr/>
          <p:nvPr/>
        </p:nvSpPr>
        <p:spPr>
          <a:xfrm>
            <a:off x="3643306" y="1571612"/>
            <a:ext cx="3857652" cy="1000132"/>
          </a:xfrm>
          <a:custGeom>
            <a:avLst/>
            <a:gdLst>
              <a:gd name="connsiteX0" fmla="*/ 280276 w 4726152"/>
              <a:gd name="connsiteY0" fmla="*/ 476468 h 1471447"/>
              <a:gd name="connsiteX1" fmla="*/ 994979 w 4726152"/>
              <a:gd name="connsiteY1" fmla="*/ 182179 h 1471447"/>
              <a:gd name="connsiteX2" fmla="*/ 4158593 w 4726152"/>
              <a:gd name="connsiteY2" fmla="*/ 182179 h 1471447"/>
              <a:gd name="connsiteX3" fmla="*/ 4400331 w 4726152"/>
              <a:gd name="connsiteY3" fmla="*/ 1275254 h 1471447"/>
              <a:gd name="connsiteX4" fmla="*/ 2361324 w 4726152"/>
              <a:gd name="connsiteY4" fmla="*/ 1359337 h 1471447"/>
              <a:gd name="connsiteX5" fmla="*/ 2235200 w 4726152"/>
              <a:gd name="connsiteY5" fmla="*/ 854841 h 1471447"/>
              <a:gd name="connsiteX6" fmla="*/ 311807 w 4726152"/>
              <a:gd name="connsiteY6" fmla="*/ 812799 h 1471447"/>
              <a:gd name="connsiteX7" fmla="*/ 364358 w 4726152"/>
              <a:gd name="connsiteY7" fmla="*/ 287282 h 1471447"/>
              <a:gd name="connsiteX8" fmla="*/ 479972 w 4726152"/>
              <a:gd name="connsiteY8" fmla="*/ 266261 h 147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6152" h="1471447">
                <a:moveTo>
                  <a:pt x="280276" y="476468"/>
                </a:moveTo>
                <a:cubicBezTo>
                  <a:pt x="314434" y="353847"/>
                  <a:pt x="348593" y="231227"/>
                  <a:pt x="994979" y="182179"/>
                </a:cubicBezTo>
                <a:cubicBezTo>
                  <a:pt x="1641365" y="133131"/>
                  <a:pt x="3591034" y="0"/>
                  <a:pt x="4158593" y="182179"/>
                </a:cubicBezTo>
                <a:cubicBezTo>
                  <a:pt x="4726152" y="364358"/>
                  <a:pt x="4699876" y="1079061"/>
                  <a:pt x="4400331" y="1275254"/>
                </a:cubicBezTo>
                <a:cubicBezTo>
                  <a:pt x="4100786" y="1471447"/>
                  <a:pt x="2722179" y="1429406"/>
                  <a:pt x="2361324" y="1359337"/>
                </a:cubicBezTo>
                <a:cubicBezTo>
                  <a:pt x="2000469" y="1289268"/>
                  <a:pt x="2576786" y="945931"/>
                  <a:pt x="2235200" y="854841"/>
                </a:cubicBezTo>
                <a:cubicBezTo>
                  <a:pt x="1893614" y="763751"/>
                  <a:pt x="623614" y="907392"/>
                  <a:pt x="311807" y="812799"/>
                </a:cubicBezTo>
                <a:cubicBezTo>
                  <a:pt x="0" y="718206"/>
                  <a:pt x="336331" y="378372"/>
                  <a:pt x="364358" y="287282"/>
                </a:cubicBezTo>
                <a:cubicBezTo>
                  <a:pt x="392385" y="196192"/>
                  <a:pt x="436178" y="231226"/>
                  <a:pt x="479972" y="26626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七边形 14"/>
          <p:cNvSpPr/>
          <p:nvPr/>
        </p:nvSpPr>
        <p:spPr>
          <a:xfrm>
            <a:off x="6786578" y="1928802"/>
            <a:ext cx="428628" cy="428628"/>
          </a:xfrm>
          <a:prstGeom prst="hep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FF0000"/>
                </a:solidFill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七边形 15"/>
          <p:cNvSpPr/>
          <p:nvPr/>
        </p:nvSpPr>
        <p:spPr>
          <a:xfrm>
            <a:off x="4643438" y="2214554"/>
            <a:ext cx="428628" cy="428628"/>
          </a:xfrm>
          <a:prstGeom prst="hep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FF0000"/>
                </a:solidFill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42844" y="2714621"/>
            <a:ext cx="87154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如上图，</a:t>
            </a: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、</a:t>
            </a:r>
            <a:r>
              <a:rPr lang="en-US" altLang="zh-CN" sz="2000" smtClean="0"/>
              <a:t>c</a:t>
            </a:r>
            <a:r>
              <a:rPr lang="zh-CN" altLang="en-US" sz="2000" smtClean="0"/>
              <a:t>、</a:t>
            </a:r>
            <a:r>
              <a:rPr lang="en-US" altLang="zh-CN" sz="2000" smtClean="0"/>
              <a:t>d</a:t>
            </a:r>
            <a:r>
              <a:rPr lang="zh-CN" altLang="en-US" sz="2000" smtClean="0"/>
              <a:t>为</a:t>
            </a:r>
            <a:r>
              <a:rPr lang="en-US" altLang="zh-CN" sz="2000" smtClean="0"/>
              <a:t>cell</a:t>
            </a:r>
            <a:r>
              <a:rPr lang="zh-CN" altLang="en-US" sz="2000" smtClean="0"/>
              <a:t>，则</a:t>
            </a: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、</a:t>
            </a:r>
            <a:r>
              <a:rPr lang="en-US" altLang="zh-CN" sz="2000" smtClean="0"/>
              <a:t>d</a:t>
            </a:r>
            <a:r>
              <a:rPr lang="zh-CN" altLang="en-US" sz="2000" smtClean="0"/>
              <a:t>可在一个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、</a:t>
            </a:r>
            <a:r>
              <a:rPr lang="en-US" altLang="zh-CN" sz="2000" smtClean="0"/>
              <a:t>store</a:t>
            </a:r>
            <a:r>
              <a:rPr lang="zh-CN" altLang="en-US" sz="2000" smtClean="0"/>
              <a:t>、</a:t>
            </a:r>
            <a:r>
              <a:rPr lang="en-US" altLang="zh-CN" sz="2000" smtClean="0"/>
              <a:t>file</a:t>
            </a:r>
            <a:r>
              <a:rPr lang="zh-CN" altLang="en-US" sz="2000" smtClean="0"/>
              <a:t>中</a:t>
            </a:r>
            <a:endParaRPr lang="en-US" altLang="zh-CN" sz="2000" smtClean="0"/>
          </a:p>
          <a:p>
            <a:r>
              <a:rPr lang="zh-CN" altLang="en-US" sz="2000" smtClean="0"/>
              <a:t>若</a:t>
            </a:r>
            <a:r>
              <a:rPr lang="en-US" altLang="zh-CN" sz="2000" smtClean="0"/>
              <a:t>A</a:t>
            </a:r>
            <a:r>
              <a:rPr lang="zh-CN" altLang="en-US" sz="2000" smtClean="0"/>
              <a:t>区域的</a:t>
            </a:r>
            <a:r>
              <a:rPr lang="en-US" altLang="zh-CN" sz="2000" smtClean="0"/>
              <a:t>cell</a:t>
            </a:r>
            <a:r>
              <a:rPr lang="zh-CN" altLang="en-US" sz="2000" smtClean="0"/>
              <a:t>在一个</a:t>
            </a:r>
            <a:r>
              <a:rPr lang="en-US" altLang="zh-CN" sz="2000" smtClean="0"/>
              <a:t>file</a:t>
            </a:r>
            <a:r>
              <a:rPr lang="zh-CN" altLang="en-US" sz="2000" smtClean="0"/>
              <a:t>中：</a:t>
            </a:r>
            <a:endParaRPr lang="en-US" altLang="zh-CN" sz="2000" smtClean="0"/>
          </a:p>
          <a:p>
            <a:pPr marL="640080" lvl="1" indent="-246888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一定在同一个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中，因为一行数据只在一个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中</a:t>
            </a:r>
            <a:endParaRPr lang="en-US" altLang="zh-CN" sz="2000" smtClean="0"/>
          </a:p>
          <a:p>
            <a:pPr marL="640080" lvl="1" indent="-246888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一定在同一个</a:t>
            </a:r>
            <a:r>
              <a:rPr lang="en-US" altLang="zh-CN" sz="2000" smtClean="0"/>
              <a:t>store</a:t>
            </a:r>
            <a:r>
              <a:rPr lang="zh-CN" altLang="en-US" sz="2000" smtClean="0"/>
              <a:t>中，因为他们在一个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中，又属于同一</a:t>
            </a:r>
            <a:r>
              <a:rPr lang="en-US" altLang="zh-CN" sz="2000" smtClean="0"/>
              <a:t>cf</a:t>
            </a:r>
          </a:p>
          <a:p>
            <a:pPr marL="640080" lvl="1" indent="-246888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</a:pP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不一定在同一个</a:t>
            </a:r>
            <a:r>
              <a:rPr lang="en-US" altLang="zh-CN" sz="2000" smtClean="0"/>
              <a:t>file</a:t>
            </a:r>
            <a:r>
              <a:rPr lang="zh-CN" altLang="en-US" sz="2000" smtClean="0"/>
              <a:t>中，这由</a:t>
            </a:r>
            <a:r>
              <a:rPr lang="en-US" altLang="zh-CN" sz="2000" smtClean="0"/>
              <a:t>flush</a:t>
            </a:r>
            <a:r>
              <a:rPr lang="zh-CN" altLang="en-US" sz="2000" smtClean="0"/>
              <a:t>机制产生</a:t>
            </a:r>
            <a:endParaRPr lang="zh-CN" altLang="en-US"/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357290" y="4572008"/>
          <a:ext cx="6096000" cy="1112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cf1:c1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cf2:c2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row1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a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b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/>
                        <a:t>row2</a:t>
                      </a:r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c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mtClean="0">
                          <a:solidFill>
                            <a:schemeClr val="tx1"/>
                          </a:solidFill>
                        </a:rPr>
                        <a:t>d</a:t>
                      </a:r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9" name="任意多边形 18"/>
          <p:cNvSpPr/>
          <p:nvPr/>
        </p:nvSpPr>
        <p:spPr>
          <a:xfrm>
            <a:off x="3786182" y="4786322"/>
            <a:ext cx="3857652" cy="1000132"/>
          </a:xfrm>
          <a:custGeom>
            <a:avLst/>
            <a:gdLst>
              <a:gd name="connsiteX0" fmla="*/ 280276 w 4726152"/>
              <a:gd name="connsiteY0" fmla="*/ 476468 h 1471447"/>
              <a:gd name="connsiteX1" fmla="*/ 994979 w 4726152"/>
              <a:gd name="connsiteY1" fmla="*/ 182179 h 1471447"/>
              <a:gd name="connsiteX2" fmla="*/ 4158593 w 4726152"/>
              <a:gd name="connsiteY2" fmla="*/ 182179 h 1471447"/>
              <a:gd name="connsiteX3" fmla="*/ 4400331 w 4726152"/>
              <a:gd name="connsiteY3" fmla="*/ 1275254 h 1471447"/>
              <a:gd name="connsiteX4" fmla="*/ 2361324 w 4726152"/>
              <a:gd name="connsiteY4" fmla="*/ 1359337 h 1471447"/>
              <a:gd name="connsiteX5" fmla="*/ 2235200 w 4726152"/>
              <a:gd name="connsiteY5" fmla="*/ 854841 h 1471447"/>
              <a:gd name="connsiteX6" fmla="*/ 311807 w 4726152"/>
              <a:gd name="connsiteY6" fmla="*/ 812799 h 1471447"/>
              <a:gd name="connsiteX7" fmla="*/ 364358 w 4726152"/>
              <a:gd name="connsiteY7" fmla="*/ 287282 h 1471447"/>
              <a:gd name="connsiteX8" fmla="*/ 479972 w 4726152"/>
              <a:gd name="connsiteY8" fmla="*/ 266261 h 1471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26152" h="1471447">
                <a:moveTo>
                  <a:pt x="280276" y="476468"/>
                </a:moveTo>
                <a:cubicBezTo>
                  <a:pt x="314434" y="353847"/>
                  <a:pt x="348593" y="231227"/>
                  <a:pt x="994979" y="182179"/>
                </a:cubicBezTo>
                <a:cubicBezTo>
                  <a:pt x="1641365" y="133131"/>
                  <a:pt x="3591034" y="0"/>
                  <a:pt x="4158593" y="182179"/>
                </a:cubicBezTo>
                <a:cubicBezTo>
                  <a:pt x="4726152" y="364358"/>
                  <a:pt x="4699876" y="1079061"/>
                  <a:pt x="4400331" y="1275254"/>
                </a:cubicBezTo>
                <a:cubicBezTo>
                  <a:pt x="4100786" y="1471447"/>
                  <a:pt x="2722179" y="1429406"/>
                  <a:pt x="2361324" y="1359337"/>
                </a:cubicBezTo>
                <a:cubicBezTo>
                  <a:pt x="2000469" y="1289268"/>
                  <a:pt x="2576786" y="945931"/>
                  <a:pt x="2235200" y="854841"/>
                </a:cubicBezTo>
                <a:cubicBezTo>
                  <a:pt x="1893614" y="763751"/>
                  <a:pt x="623614" y="907392"/>
                  <a:pt x="311807" y="812799"/>
                </a:cubicBezTo>
                <a:cubicBezTo>
                  <a:pt x="0" y="718206"/>
                  <a:pt x="336331" y="378372"/>
                  <a:pt x="364358" y="287282"/>
                </a:cubicBezTo>
                <a:cubicBezTo>
                  <a:pt x="392385" y="196192"/>
                  <a:pt x="436178" y="231226"/>
                  <a:pt x="479972" y="266261"/>
                </a:cubicBez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0" name="七边形 19"/>
          <p:cNvSpPr/>
          <p:nvPr/>
        </p:nvSpPr>
        <p:spPr>
          <a:xfrm>
            <a:off x="6786578" y="5072074"/>
            <a:ext cx="428628" cy="428628"/>
          </a:xfrm>
          <a:prstGeom prst="hep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FF0000"/>
                </a:solidFill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1" name="七边形 20"/>
          <p:cNvSpPr/>
          <p:nvPr/>
        </p:nvSpPr>
        <p:spPr>
          <a:xfrm>
            <a:off x="4786314" y="5500702"/>
            <a:ext cx="428628" cy="428628"/>
          </a:xfrm>
          <a:prstGeom prst="heptago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>
                <a:solidFill>
                  <a:srgbClr val="FF0000"/>
                </a:solidFill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4282" y="5786454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/>
              <a:t>如上图，</a:t>
            </a:r>
            <a:r>
              <a:rPr lang="en-US" altLang="zh-CN" sz="2000" smtClean="0"/>
              <a:t>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、</a:t>
            </a:r>
            <a:r>
              <a:rPr lang="en-US" altLang="zh-CN" sz="2000" smtClean="0"/>
              <a:t>d</a:t>
            </a:r>
            <a:r>
              <a:rPr lang="zh-CN" altLang="en-US" sz="2000" smtClean="0"/>
              <a:t>可在一个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中，因为</a:t>
            </a:r>
            <a:r>
              <a:rPr lang="en-US" altLang="zh-CN" sz="2000" smtClean="0"/>
              <a:t> a</a:t>
            </a:r>
            <a:r>
              <a:rPr lang="zh-CN" altLang="en-US" sz="2000" smtClean="0"/>
              <a:t>、</a:t>
            </a:r>
            <a:r>
              <a:rPr lang="en-US" altLang="zh-CN" sz="2000" smtClean="0"/>
              <a:t>b</a:t>
            </a:r>
            <a:r>
              <a:rPr lang="zh-CN" altLang="en-US" sz="2000" smtClean="0"/>
              <a:t>不属于同一</a:t>
            </a:r>
            <a:r>
              <a:rPr lang="en-US" altLang="zh-CN" sz="2000" smtClean="0"/>
              <a:t>cf</a:t>
            </a:r>
            <a:r>
              <a:rPr lang="zh-CN" altLang="en-US" sz="2000" smtClean="0"/>
              <a:t>，所以不能在一个</a:t>
            </a:r>
            <a:r>
              <a:rPr lang="en-US" altLang="zh-CN" sz="2000" smtClean="0"/>
              <a:t>store</a:t>
            </a:r>
            <a:r>
              <a:rPr lang="zh-CN" altLang="en-US" sz="2000" smtClean="0"/>
              <a:t>或</a:t>
            </a:r>
            <a:r>
              <a:rPr lang="en-US" altLang="zh-CN" sz="2000" smtClean="0"/>
              <a:t>file</a:t>
            </a:r>
            <a:r>
              <a:rPr lang="zh-CN" altLang="en-US" sz="2000" smtClean="0"/>
              <a:t>中</a:t>
            </a:r>
            <a:endParaRPr lang="zh-CN" altLang="en-US" sz="20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5072074"/>
            <a:ext cx="46767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642910" y="1571612"/>
            <a:ext cx="8229600" cy="4214842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400" dirty="0" smtClean="0"/>
              <a:t>key-value</a:t>
            </a:r>
            <a:r>
              <a:rPr lang="zh-CN" altLang="en-US" sz="2400" dirty="0" smtClean="0"/>
              <a:t>一起存储在</a:t>
            </a:r>
            <a:r>
              <a:rPr lang="en-US" altLang="zh-CN" sz="2400" dirty="0" err="1" smtClean="0"/>
              <a:t>hfile</a:t>
            </a:r>
            <a:r>
              <a:rPr lang="zh-CN" altLang="en-US" sz="2400" smtClean="0"/>
              <a:t>中</a:t>
            </a:r>
            <a:endParaRPr lang="zh-CN" altLang="en-US" sz="2400" dirty="0" smtClean="0"/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400" dirty="0" err="1" smtClean="0"/>
              <a:t>hfile</a:t>
            </a:r>
            <a:r>
              <a:rPr lang="zh-CN" altLang="en-US" sz="2400" dirty="0" smtClean="0"/>
              <a:t>是持久的，</a:t>
            </a:r>
            <a:r>
              <a:rPr lang="zh-CN" altLang="en-US" sz="2400" u="sng" dirty="0" smtClean="0"/>
              <a:t>不可变</a:t>
            </a:r>
            <a:r>
              <a:rPr lang="zh-CN" altLang="en-US" sz="2400" dirty="0" smtClean="0"/>
              <a:t>的，排序的</a:t>
            </a: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400" dirty="0" err="1" smtClean="0"/>
              <a:t>hfile</a:t>
            </a:r>
            <a:r>
              <a:rPr lang="zh-CN" altLang="en-US" sz="2400" dirty="0" smtClean="0"/>
              <a:t>包括众多</a:t>
            </a:r>
            <a:r>
              <a:rPr lang="en-US" altLang="zh-CN" sz="2400" dirty="0" smtClean="0"/>
              <a:t>block</a:t>
            </a:r>
            <a:r>
              <a:rPr lang="zh-CN" altLang="en-US" sz="2400" dirty="0" smtClean="0"/>
              <a:t>和</a:t>
            </a:r>
            <a:r>
              <a:rPr lang="en-US" altLang="zh-CN" sz="2400" dirty="0" smtClean="0"/>
              <a:t>block index</a:t>
            </a: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400" dirty="0" smtClean="0"/>
              <a:t>读取操作（</a:t>
            </a:r>
            <a:r>
              <a:rPr lang="en-US" altLang="zh-CN" sz="2400" dirty="0" smtClean="0"/>
              <a:t>get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scan</a:t>
            </a:r>
            <a:r>
              <a:rPr lang="zh-CN" altLang="en-US" sz="2400" dirty="0" smtClean="0"/>
              <a:t>）中读取</a:t>
            </a:r>
            <a:r>
              <a:rPr lang="en-US" altLang="zh-CN" sz="2400" dirty="0" smtClean="0"/>
              <a:t>block</a:t>
            </a:r>
            <a:r>
              <a:rPr lang="zh-CN" altLang="en-US" sz="2400" dirty="0" smtClean="0"/>
              <a:t>数据时，读取</a:t>
            </a:r>
            <a:r>
              <a:rPr lang="en-US" altLang="zh-CN" sz="2400" dirty="0" smtClean="0"/>
              <a:t>block index</a:t>
            </a:r>
            <a:r>
              <a:rPr lang="zh-CN" altLang="en-US" sz="2400" dirty="0" smtClean="0"/>
              <a:t>并缓存在内存中；根据要查找的</a:t>
            </a:r>
            <a:r>
              <a:rPr lang="en-US" altLang="zh-CN" sz="2400" dirty="0" smtClean="0"/>
              <a:t>key</a:t>
            </a:r>
            <a:r>
              <a:rPr lang="zh-CN" altLang="en-US" sz="2400" dirty="0" smtClean="0"/>
              <a:t>进行</a:t>
            </a:r>
            <a:r>
              <a:rPr lang="en-US" altLang="zh-CN" sz="2400" dirty="0" smtClean="0"/>
              <a:t>binary search</a:t>
            </a:r>
            <a:r>
              <a:rPr lang="zh-CN" altLang="en-US" sz="2400" dirty="0" smtClean="0"/>
              <a:t>，找到对应的</a:t>
            </a:r>
            <a:r>
              <a:rPr lang="en-US" altLang="zh-CN" sz="2400" dirty="0" smtClean="0"/>
              <a:t>block</a:t>
            </a:r>
            <a:r>
              <a:rPr lang="zh-CN" altLang="en-US" sz="2400" dirty="0" smtClean="0"/>
              <a:t>地址，这样，经过一次磁盘</a:t>
            </a:r>
            <a:r>
              <a:rPr lang="en-US" altLang="zh-CN" sz="2400" dirty="0" smtClean="0"/>
              <a:t>seek</a:t>
            </a:r>
            <a:r>
              <a:rPr lang="zh-CN" altLang="en-US" sz="2400" dirty="0" smtClean="0"/>
              <a:t>操作即可找到对应</a:t>
            </a:r>
            <a:r>
              <a:rPr lang="en-US" altLang="zh-CN" sz="2400" dirty="0" smtClean="0"/>
              <a:t>block</a:t>
            </a:r>
            <a:endParaRPr lang="zh-CN" altLang="en-US" sz="2400" dirty="0" smtClean="0"/>
          </a:p>
          <a:p>
            <a:pPr marL="274320" indent="-274320" fontAlgn="base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endParaRPr lang="en-US" altLang="zh-CN" sz="2000" dirty="0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HFile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 server cluster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图片 7" descr="S:\Temp\012911_1100_hbase57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785926"/>
            <a:ext cx="512445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Hbase</a:t>
            </a:r>
            <a:r>
              <a:rPr lang="en-US" altLang="zh-CN" sz="4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</a:t>
            </a:r>
            <a:r>
              <a:rPr lang="zh-CN" altLang="en-US" sz="4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结构</a:t>
            </a:r>
            <a:endParaRPr lang="zh-CN" altLang="en-US" sz="49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图片 5" descr="S:\Temp\25915b476f87bc636a63e53a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791527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929222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感知</a:t>
            </a:r>
            <a:r>
              <a:rPr lang="en-US" altLang="zh-CN" sz="2400" dirty="0" smtClean="0"/>
              <a:t>region</a:t>
            </a:r>
            <a:r>
              <a:rPr lang="en-US" sz="2400" dirty="0" smtClean="0"/>
              <a:t> </a:t>
            </a:r>
            <a:r>
              <a:rPr lang="en-US" altLang="zh-CN" sz="2400" dirty="0" smtClean="0"/>
              <a:t>server</a:t>
            </a:r>
            <a:r>
              <a:rPr lang="zh-CN" altLang="en-US" sz="2400" dirty="0" smtClean="0"/>
              <a:t>状态</a:t>
            </a:r>
            <a:r>
              <a:rPr lang="en-US" sz="2400" dirty="0" smtClean="0"/>
              <a:t>/master </a:t>
            </a:r>
            <a:r>
              <a:rPr lang="en-US" altLang="zh-CN" sz="2400" dirty="0" smtClean="0"/>
              <a:t>election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err="1" smtClean="0"/>
              <a:t>hbaseid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master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root-region-server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/>
              <a:t>rs</a:t>
            </a:r>
            <a:r>
              <a:rPr lang="en-US" altLang="zh-CN" sz="2400" dirty="0" smtClean="0"/>
              <a:t> 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unassigned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t</a:t>
            </a:r>
            <a:r>
              <a:rPr lang="en-US" sz="2400" dirty="0" smtClean="0"/>
              <a:t>able</a:t>
            </a:r>
            <a:r>
              <a:rPr lang="zh-CN" altLang="en-US" sz="2400" dirty="0" smtClean="0"/>
              <a:t>：</a:t>
            </a:r>
            <a:r>
              <a:rPr lang="en-US" altLang="zh-CN" sz="2400" dirty="0" smtClean="0"/>
              <a:t>disabled table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splitlog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replication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出现故障的</a:t>
            </a:r>
            <a:r>
              <a:rPr lang="en-US" altLang="zh-CN" sz="2400" dirty="0" smtClean="0"/>
              <a:t>peer</a:t>
            </a:r>
            <a:r>
              <a:rPr lang="zh-CN" altLang="en-US" sz="2400" dirty="0" smtClean="0"/>
              <a:t>数量只要小于</a:t>
            </a:r>
            <a:r>
              <a:rPr lang="en-US" altLang="zh-CN" sz="2400" dirty="0" smtClean="0"/>
              <a:t>1/2</a:t>
            </a:r>
            <a:r>
              <a:rPr lang="zh-CN" altLang="en-US" sz="2400" dirty="0" smtClean="0"/>
              <a:t>，就可保证</a:t>
            </a:r>
            <a:r>
              <a:rPr lang="en-US" altLang="zh-CN" sz="2400" dirty="0" err="1" smtClean="0"/>
              <a:t>hbase</a:t>
            </a:r>
            <a:r>
              <a:rPr lang="zh-CN" altLang="en-US" sz="2400" dirty="0" smtClean="0"/>
              <a:t>运行</a:t>
            </a:r>
            <a:endParaRPr lang="en-US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4CB855-5FF7-4CC0-B33C-46BDC058860E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ZooKeeper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7209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/>
              <a:t>无单点问题，</a:t>
            </a:r>
            <a:r>
              <a:rPr lang="en-US" sz="2400" smtClean="0"/>
              <a:t>HBase</a:t>
            </a:r>
            <a:r>
              <a:rPr lang="zh-CN" altLang="en-US" sz="2400" smtClean="0"/>
              <a:t>中可以启动多个</a:t>
            </a:r>
            <a:r>
              <a:rPr lang="en-US" altLang="zh-CN" sz="2400" smtClean="0"/>
              <a:t>m</a:t>
            </a:r>
            <a:r>
              <a:rPr lang="en-US" sz="2400" smtClean="0"/>
              <a:t>aster，</a:t>
            </a:r>
            <a:r>
              <a:rPr lang="zh-CN" altLang="en-US" sz="2400" smtClean="0"/>
              <a:t>通过</a:t>
            </a:r>
            <a:r>
              <a:rPr lang="en-US" sz="2400" smtClean="0"/>
              <a:t>zookeeper</a:t>
            </a:r>
            <a:r>
              <a:rPr lang="zh-CN" altLang="en-US" sz="2400" smtClean="0"/>
              <a:t>的</a:t>
            </a:r>
            <a:r>
              <a:rPr lang="en-US" sz="2400" smtClean="0"/>
              <a:t>master  election</a:t>
            </a:r>
            <a:r>
              <a:rPr lang="zh-CN" altLang="en-US" sz="2400" smtClean="0"/>
              <a:t>保证有且只有一个</a:t>
            </a:r>
            <a:r>
              <a:rPr lang="en-US" sz="2400" smtClean="0"/>
              <a:t>master</a:t>
            </a:r>
            <a:r>
              <a:rPr lang="zh-CN" altLang="en-US" sz="2400" smtClean="0"/>
              <a:t>运行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master</a:t>
            </a:r>
            <a:r>
              <a:rPr lang="zh-CN" altLang="en-US" sz="2400" smtClean="0"/>
              <a:t>不参与数据读写</a:t>
            </a:r>
            <a:r>
              <a:rPr lang="en-US" altLang="zh-CN" sz="2400" smtClean="0"/>
              <a:t>IO</a:t>
            </a:r>
            <a:r>
              <a:rPr lang="zh-CN" altLang="en-US" sz="2400" smtClean="0"/>
              <a:t>，负载较低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为</a:t>
            </a:r>
            <a:r>
              <a:rPr lang="en-US" altLang="zh-CN" sz="2400" smtClean="0"/>
              <a:t>region rerver</a:t>
            </a:r>
            <a:r>
              <a:rPr lang="zh-CN" altLang="en-US" sz="2400" smtClean="0"/>
              <a:t>分配</a:t>
            </a:r>
            <a:r>
              <a:rPr lang="en-US" altLang="zh-CN" sz="2400" smtClean="0"/>
              <a:t>region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/>
              <a:t>基于</a:t>
            </a:r>
            <a:r>
              <a:rPr lang="en-US" altLang="zh-CN" sz="2400" smtClean="0"/>
              <a:t>zookeeper</a:t>
            </a:r>
            <a:r>
              <a:rPr lang="zh-CN" altLang="en-US" sz="2400" smtClean="0"/>
              <a:t>感应</a:t>
            </a:r>
            <a:r>
              <a:rPr lang="en-US" altLang="zh-CN" sz="2400" smtClean="0"/>
              <a:t>rs</a:t>
            </a:r>
            <a:r>
              <a:rPr lang="zh-CN" altLang="en-US" sz="2400" smtClean="0"/>
              <a:t>的上下线</a:t>
            </a:r>
          </a:p>
          <a:p>
            <a:pPr>
              <a:lnSpc>
                <a:spcPct val="150000"/>
              </a:lnSpc>
            </a:pPr>
            <a:r>
              <a:rPr lang="zh-CN" altLang="en-US" sz="2400" smtClean="0"/>
              <a:t>负责</a:t>
            </a:r>
            <a:r>
              <a:rPr lang="en-US" altLang="zh-CN" sz="2400" smtClean="0"/>
              <a:t>region server</a:t>
            </a:r>
            <a:r>
              <a:rPr lang="zh-CN" altLang="en-US" sz="2400" smtClean="0"/>
              <a:t>的负载均衡，单位是</a:t>
            </a:r>
            <a:r>
              <a:rPr lang="en-US" altLang="zh-CN" sz="2400" smtClean="0"/>
              <a:t>region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1CFFE2-0518-49D2-8937-90ED6571181F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Master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p-image" descr="http://imgsrc.baidu.com/baike/pic/item/7c5fcc1b83092982ac6e75f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929066"/>
            <a:ext cx="492922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46980"/>
          </a:xfrm>
        </p:spPr>
        <p:txBody>
          <a:bodyPr>
            <a:normAutofit/>
          </a:bodyPr>
          <a:lstStyle/>
          <a:p>
            <a:pPr algn="ctr"/>
            <a:r>
              <a:rPr lang="zh-CN" altLang="en-US" sz="4900" smtClean="0"/>
              <a:t>表</a:t>
            </a:r>
            <a:r>
              <a:rPr lang="en-US" sz="4900" smtClean="0"/>
              <a:t>-ROOT- </a:t>
            </a:r>
            <a:r>
              <a:rPr lang="en-US" altLang="zh-CN" sz="4900" smtClean="0"/>
              <a:t>&amp; </a:t>
            </a:r>
            <a:r>
              <a:rPr lang="en-US" sz="4900" smtClean="0"/>
              <a:t>.META.</a:t>
            </a:r>
            <a:endParaRPr lang="zh-CN" altLang="en-US" sz="490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500174"/>
            <a:ext cx="8572560" cy="2714644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</a:pPr>
            <a:r>
              <a:rPr lang="en-US" sz="7200" dirty="0" smtClean="0"/>
              <a:t>-ROOT-</a:t>
            </a:r>
            <a:r>
              <a:rPr lang="zh-CN" altLang="en-US" sz="7200" dirty="0" smtClean="0"/>
              <a:t>：记录</a:t>
            </a:r>
            <a:r>
              <a:rPr lang="en-US" sz="7200" dirty="0" smtClean="0"/>
              <a:t>.META.</a:t>
            </a:r>
            <a:r>
              <a:rPr lang="zh-CN" altLang="en-US" sz="7200" dirty="0" smtClean="0"/>
              <a:t>表的</a:t>
            </a:r>
            <a:r>
              <a:rPr lang="en-US" altLang="zh-CN" sz="7200" dirty="0" smtClean="0"/>
              <a:t>region</a:t>
            </a:r>
            <a:r>
              <a:rPr lang="zh-CN" altLang="en-US" sz="7200" dirty="0" smtClean="0"/>
              <a:t>信息，</a:t>
            </a:r>
            <a:r>
              <a:rPr lang="en-US" sz="7200" dirty="0" smtClean="0"/>
              <a:t>-ROOT-</a:t>
            </a:r>
            <a:r>
              <a:rPr lang="zh-CN" altLang="en-US" sz="7200" dirty="0" smtClean="0"/>
              <a:t>只有一个</a:t>
            </a:r>
            <a:r>
              <a:rPr lang="en-US" sz="7200" dirty="0" smtClean="0"/>
              <a:t>region </a:t>
            </a:r>
            <a:endParaRPr lang="zh-CN" altLang="en-US" sz="7200" dirty="0" smtClean="0"/>
          </a:p>
          <a:p>
            <a:pPr>
              <a:lnSpc>
                <a:spcPct val="170000"/>
              </a:lnSpc>
            </a:pPr>
            <a:r>
              <a:rPr lang="en-US" sz="7200" dirty="0" smtClean="0"/>
              <a:t>.META.</a:t>
            </a:r>
            <a:r>
              <a:rPr lang="zh-CN" altLang="en-US" sz="7200" dirty="0" smtClean="0"/>
              <a:t>：记录用户表的</a:t>
            </a:r>
            <a:r>
              <a:rPr lang="en-US" altLang="zh-CN" sz="7200" dirty="0" smtClean="0"/>
              <a:t>region</a:t>
            </a:r>
            <a:r>
              <a:rPr lang="zh-CN" altLang="en-US" sz="7200" dirty="0" smtClean="0"/>
              <a:t>信息，</a:t>
            </a:r>
            <a:r>
              <a:rPr lang="en-US" sz="7200" dirty="0" smtClean="0"/>
              <a:t>.META.</a:t>
            </a:r>
            <a:r>
              <a:rPr lang="zh-CN" altLang="en-US" sz="7200" dirty="0" smtClean="0"/>
              <a:t>可以有多个</a:t>
            </a:r>
            <a:r>
              <a:rPr lang="en-US" sz="7200" dirty="0" smtClean="0"/>
              <a:t>region </a:t>
            </a:r>
          </a:p>
          <a:p>
            <a:pPr>
              <a:lnSpc>
                <a:spcPct val="170000"/>
              </a:lnSpc>
            </a:pPr>
            <a:r>
              <a:rPr lang="en-US" altLang="zh-CN" sz="7200" dirty="0" smtClean="0"/>
              <a:t>content:</a:t>
            </a:r>
            <a:r>
              <a:rPr lang="en-US" sz="7200" dirty="0" smtClean="0"/>
              <a:t>(</a:t>
            </a:r>
            <a:r>
              <a:rPr lang="en-US" altLang="zh-CN" sz="7200" dirty="0" smtClean="0"/>
              <a:t>t</a:t>
            </a:r>
            <a:r>
              <a:rPr lang="en-US" sz="7200" dirty="0" smtClean="0"/>
              <a:t>able, </a:t>
            </a:r>
            <a:r>
              <a:rPr lang="en-US" altLang="zh-CN" sz="7200" dirty="0" smtClean="0"/>
              <a:t>first </a:t>
            </a:r>
            <a:r>
              <a:rPr lang="en-US" sz="7200" dirty="0" err="1" smtClean="0"/>
              <a:t>rowkey</a:t>
            </a:r>
            <a:r>
              <a:rPr lang="en-US" sz="7200" dirty="0" smtClean="0"/>
              <a:t> </a:t>
            </a:r>
            <a:r>
              <a:rPr lang="en-US" altLang="zh-CN" sz="7200" dirty="0" smtClean="0"/>
              <a:t>of </a:t>
            </a:r>
            <a:r>
              <a:rPr lang="zh-CN" altLang="en-US" sz="7200" dirty="0" smtClean="0"/>
              <a:t> </a:t>
            </a:r>
            <a:r>
              <a:rPr lang="en-US" altLang="zh-CN" sz="7200" dirty="0" smtClean="0"/>
              <a:t>the </a:t>
            </a:r>
            <a:r>
              <a:rPr lang="en-US" altLang="zh-CN" sz="7200" dirty="0" err="1" smtClean="0"/>
              <a:t>region,timestamp</a:t>
            </a:r>
            <a:r>
              <a:rPr lang="en-US" sz="7200" dirty="0" smtClean="0"/>
              <a:t>)</a:t>
            </a:r>
            <a:r>
              <a:rPr lang="zh-CN" altLang="en-US" sz="7200" dirty="0" smtClean="0"/>
              <a:t>→</a:t>
            </a:r>
            <a:r>
              <a:rPr lang="en-US" sz="7200" dirty="0" smtClean="0"/>
              <a:t>region </a:t>
            </a:r>
            <a:r>
              <a:rPr lang="en-US" altLang="zh-CN" sz="7200" dirty="0" smtClean="0"/>
              <a:t>server &amp; region info</a:t>
            </a:r>
            <a:endParaRPr lang="en-US" sz="7200" dirty="0" smtClean="0"/>
          </a:p>
          <a:p>
            <a:pPr>
              <a:lnSpc>
                <a:spcPct val="170000"/>
              </a:lnSpc>
            </a:pPr>
            <a:r>
              <a:rPr lang="en-US" sz="7200" dirty="0" smtClean="0"/>
              <a:t>root </a:t>
            </a:r>
            <a:r>
              <a:rPr lang="zh-CN" altLang="en-US" sz="7200" dirty="0" smtClean="0"/>
              <a:t>不被</a:t>
            </a:r>
            <a:r>
              <a:rPr lang="en-US" sz="7200" dirty="0" smtClean="0"/>
              <a:t>spli</a:t>
            </a:r>
            <a:r>
              <a:rPr lang="en-US" altLang="zh-CN" sz="7200" dirty="0" smtClean="0"/>
              <a:t>t</a:t>
            </a:r>
            <a:r>
              <a:rPr lang="zh-CN" altLang="en-US" sz="7200" dirty="0" smtClean="0"/>
              <a:t>，保证</a:t>
            </a:r>
            <a:r>
              <a:rPr lang="en-US" altLang="zh-CN" sz="7200" dirty="0" smtClean="0"/>
              <a:t>client</a:t>
            </a:r>
            <a:r>
              <a:rPr lang="zh-CN" altLang="en-US" sz="7200" dirty="0" smtClean="0"/>
              <a:t>无缓存时，最多需要三次跳转，就能定位</a:t>
            </a:r>
            <a:r>
              <a:rPr lang="en-US" sz="7200" dirty="0" smtClean="0"/>
              <a:t>region </a:t>
            </a:r>
          </a:p>
          <a:p>
            <a:pPr>
              <a:lnSpc>
                <a:spcPct val="170000"/>
              </a:lnSpc>
            </a:pPr>
            <a:r>
              <a:rPr lang="zh-CN" altLang="en-US" sz="7200" dirty="0" smtClean="0"/>
              <a:t>为加快访问，</a:t>
            </a:r>
            <a:r>
              <a:rPr lang="en-US" sz="7200" dirty="0" smtClean="0"/>
              <a:t>-ROOT-</a:t>
            </a:r>
            <a:r>
              <a:rPr lang="zh-CN" altLang="en-US" sz="7200" dirty="0" smtClean="0"/>
              <a:t>、</a:t>
            </a:r>
            <a:r>
              <a:rPr lang="en-US" sz="7200" dirty="0" smtClean="0"/>
              <a:t>.META. </a:t>
            </a:r>
            <a:r>
              <a:rPr lang="en-US" altLang="zh-CN" sz="7200" dirty="0" smtClean="0"/>
              <a:t>region</a:t>
            </a:r>
            <a:r>
              <a:rPr lang="zh-CN" altLang="en-US" sz="7200" dirty="0" smtClean="0"/>
              <a:t>保存在内存中，同时</a:t>
            </a:r>
            <a:r>
              <a:rPr lang="en-US" altLang="zh-CN" sz="7200" dirty="0" smtClean="0"/>
              <a:t>client</a:t>
            </a:r>
            <a:r>
              <a:rPr lang="zh-CN" altLang="en-US" sz="7200" dirty="0" smtClean="0"/>
              <a:t>缓存二者数据</a:t>
            </a:r>
            <a:endParaRPr lang="en-US" altLang="zh-CN" sz="7200" dirty="0" smtClean="0"/>
          </a:p>
          <a:p>
            <a:pPr>
              <a:lnSpc>
                <a:spcPct val="170000"/>
              </a:lnSpc>
            </a:pPr>
            <a:r>
              <a:rPr lang="en-US" altLang="zh-CN" sz="7200" dirty="0" smtClean="0"/>
              <a:t>client</a:t>
            </a:r>
            <a:r>
              <a:rPr lang="zh-CN" altLang="en-US" sz="7200" dirty="0" smtClean="0"/>
              <a:t>在缓存此二表数据时，定位</a:t>
            </a:r>
            <a:r>
              <a:rPr lang="en-US" altLang="zh-CN" sz="7200" dirty="0" smtClean="0"/>
              <a:t>region</a:t>
            </a:r>
            <a:r>
              <a:rPr lang="zh-CN" altLang="en-US" sz="7200" dirty="0" smtClean="0"/>
              <a:t>可能需要</a:t>
            </a:r>
            <a:r>
              <a:rPr lang="en-US" altLang="zh-CN" sz="7200" dirty="0" smtClean="0"/>
              <a:t>6</a:t>
            </a:r>
            <a:r>
              <a:rPr lang="zh-CN" altLang="en-US" sz="7200" dirty="0" smtClean="0"/>
              <a:t>次跳转</a:t>
            </a:r>
          </a:p>
          <a:p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F9F2B3-ADE9-4DCC-AE3A-E0E42B6C0AA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每个</a:t>
            </a:r>
            <a:r>
              <a:rPr lang="en-US" sz="2400" dirty="0" smtClean="0"/>
              <a:t>region server</a:t>
            </a:r>
            <a:r>
              <a:rPr lang="zh-CN" altLang="en-US" sz="2400" dirty="0" smtClean="0"/>
              <a:t>维护一个</a:t>
            </a:r>
            <a:r>
              <a:rPr lang="en-US" sz="2400" dirty="0" err="1" smtClean="0"/>
              <a:t>hlog</a:t>
            </a:r>
            <a:r>
              <a:rPr lang="zh-CN" altLang="en-US" sz="2400" dirty="0" smtClean="0"/>
              <a:t>，存储在</a:t>
            </a:r>
            <a:r>
              <a:rPr lang="en-US" altLang="zh-CN" sz="2400" dirty="0" smtClean="0"/>
              <a:t>HDFS</a:t>
            </a:r>
            <a:r>
              <a:rPr lang="zh-CN" altLang="en-US" sz="2400" dirty="0" smtClean="0"/>
              <a:t>中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一个</a:t>
            </a:r>
            <a:r>
              <a:rPr lang="en-US" altLang="zh-CN" sz="2400" dirty="0" err="1" smtClean="0"/>
              <a:t>rs</a:t>
            </a:r>
            <a:r>
              <a:rPr lang="zh-CN" altLang="en-US" sz="2400" dirty="0" smtClean="0"/>
              <a:t>的不同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log</a:t>
            </a:r>
            <a:r>
              <a:rPr lang="zh-CN" altLang="en-US" sz="2400" dirty="0" smtClean="0"/>
              <a:t>混合追加到</a:t>
            </a:r>
            <a:r>
              <a:rPr lang="en-US" altLang="zh-CN" sz="2400" dirty="0" smtClean="0"/>
              <a:t>WAL</a:t>
            </a:r>
            <a:r>
              <a:rPr lang="zh-CN" altLang="en-US" sz="2400" dirty="0" smtClean="0"/>
              <a:t>，提高写性能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根据已持久化数据，在</a:t>
            </a:r>
            <a:r>
              <a:rPr lang="en-US" altLang="zh-CN" sz="2400" dirty="0" smtClean="0"/>
              <a:t>zookeeper</a:t>
            </a:r>
            <a:r>
              <a:rPr lang="zh-CN" altLang="en-US" sz="2400" dirty="0" smtClean="0"/>
              <a:t>中标示</a:t>
            </a:r>
            <a:r>
              <a:rPr lang="en-US" altLang="zh-CN" sz="2400" dirty="0" smtClean="0"/>
              <a:t>log redo point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region server</a:t>
            </a:r>
            <a:r>
              <a:rPr lang="zh-CN" altLang="en-US" sz="2400" dirty="0" smtClean="0"/>
              <a:t>失效后，重新分配它的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时需要拆分</a:t>
            </a:r>
            <a:r>
              <a:rPr lang="en-US" sz="2400" dirty="0" smtClean="0"/>
              <a:t>log</a:t>
            </a:r>
            <a:r>
              <a:rPr lang="zh-CN" altLang="en-US" sz="2400" dirty="0" smtClean="0"/>
              <a:t>，获取属于此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的</a:t>
            </a:r>
            <a:r>
              <a:rPr lang="en-US" altLang="zh-CN" sz="2400" dirty="0" smtClean="0"/>
              <a:t>log</a:t>
            </a:r>
            <a:r>
              <a:rPr lang="zh-CN" altLang="en-US" sz="2400" dirty="0" smtClean="0"/>
              <a:t>片段，用于恢复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的</a:t>
            </a:r>
            <a:r>
              <a:rPr lang="en-US" altLang="zh-CN" sz="2400" dirty="0" err="1" smtClean="0"/>
              <a:t>memstore</a:t>
            </a:r>
            <a:r>
              <a:rPr lang="zh-CN" altLang="en-US" sz="2400" dirty="0" smtClean="0"/>
              <a:t>中的数据</a:t>
            </a:r>
            <a:endParaRPr lang="zh-CN" altLang="en-US" sz="24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54189F-BE1E-40B6-8988-52159E27B4D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846980"/>
          </a:xfrm>
        </p:spPr>
        <p:txBody>
          <a:bodyPr>
            <a:normAutofit/>
          </a:bodyPr>
          <a:lstStyle/>
          <a:p>
            <a:pPr algn="ctr"/>
            <a:r>
              <a:rPr lang="en-US" altLang="zh-CN" sz="4900" smtClean="0"/>
              <a:t>WAL</a:t>
            </a:r>
            <a:r>
              <a:rPr lang="en-US" sz="4800" smtClean="0"/>
              <a:t> (Write-Ahead Log)</a:t>
            </a:r>
            <a:endParaRPr lang="zh-CN" altLang="en-US" sz="49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dirty="0" smtClean="0"/>
              <a:t>g</a:t>
            </a:r>
            <a:r>
              <a:rPr lang="en-US" sz="2400" dirty="0" smtClean="0"/>
              <a:t>et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scan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put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delete</a:t>
            </a:r>
            <a:endParaRPr lang="zh-CN" altLang="en-US" sz="2400" dirty="0" smtClean="0"/>
          </a:p>
          <a:p>
            <a:pPr>
              <a:lnSpc>
                <a:spcPct val="160000"/>
              </a:lnSpc>
            </a:pPr>
            <a:r>
              <a:rPr lang="zh-CN" altLang="en-US" sz="2400" dirty="0" smtClean="0"/>
              <a:t>涉及到</a:t>
            </a:r>
            <a:r>
              <a:rPr lang="en-US" sz="2400" dirty="0" smtClean="0"/>
              <a:t>version</a:t>
            </a:r>
          </a:p>
          <a:p>
            <a:pPr fontAlgn="base">
              <a:lnSpc>
                <a:spcPct val="160000"/>
              </a:lnSpc>
            </a:pPr>
            <a:r>
              <a:rPr lang="zh-CN" altLang="en-US" sz="2400" dirty="0" smtClean="0"/>
              <a:t>访问</a:t>
            </a:r>
            <a:r>
              <a:rPr lang="en-US" sz="2400" dirty="0" err="1" smtClean="0"/>
              <a:t>hbase</a:t>
            </a:r>
            <a:r>
              <a:rPr lang="en-US" sz="2400" dirty="0" smtClean="0"/>
              <a:t> table</a:t>
            </a:r>
            <a:r>
              <a:rPr lang="zh-CN" altLang="en-US" sz="2400" dirty="0" smtClean="0"/>
              <a:t>中的行，只有三种方式：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    </a:t>
            </a:r>
            <a:r>
              <a:rPr lang="en-US" sz="2200" dirty="0" smtClean="0"/>
              <a:t>1 </a:t>
            </a:r>
            <a:r>
              <a:rPr lang="zh-CN" altLang="en-US" sz="2200" dirty="0" smtClean="0"/>
              <a:t>通过单个</a:t>
            </a:r>
            <a:r>
              <a:rPr lang="en-US" sz="2200" dirty="0" smtClean="0"/>
              <a:t>row key</a:t>
            </a:r>
            <a:r>
              <a:rPr lang="zh-CN" altLang="en-US" sz="2200" dirty="0" smtClean="0"/>
              <a:t>访问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    2 </a:t>
            </a:r>
            <a:r>
              <a:rPr lang="zh-CN" altLang="en-US" sz="2200" dirty="0" smtClean="0"/>
              <a:t>通过</a:t>
            </a:r>
            <a:r>
              <a:rPr lang="en-US" sz="2200" dirty="0" smtClean="0"/>
              <a:t>row key</a:t>
            </a:r>
            <a:r>
              <a:rPr lang="zh-CN" altLang="en-US" sz="2200" dirty="0" smtClean="0"/>
              <a:t>的</a:t>
            </a:r>
            <a:r>
              <a:rPr lang="en-US" sz="2200" dirty="0" smtClean="0"/>
              <a:t>range</a:t>
            </a:r>
            <a:r>
              <a:rPr lang="zh-CN" altLang="en-US" sz="2200" dirty="0" smtClean="0"/>
              <a:t>访问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    3 </a:t>
            </a:r>
            <a:r>
              <a:rPr lang="zh-CN" altLang="en-US" sz="2200" dirty="0" smtClean="0"/>
              <a:t>全表扫描</a:t>
            </a:r>
          </a:p>
          <a:p>
            <a:pPr>
              <a:lnSpc>
                <a:spcPct val="200000"/>
              </a:lnSpc>
            </a:pPr>
            <a:endParaRPr lang="zh-CN" altLang="en-US" sz="2400" dirty="0" smtClean="0"/>
          </a:p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DF2BC1-DEF2-447F-AB08-907D34B008F9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数据操作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5400" smtClean="0"/>
              <a:t>系统架构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/>
          <a:lstStyle/>
          <a:p>
            <a:pPr>
              <a:defRPr/>
            </a:pPr>
            <a:r>
              <a:rPr lang="zh-CN" altLang="en-US" sz="2400" smtClean="0"/>
              <a:t>与</a:t>
            </a:r>
            <a:r>
              <a:rPr lang="en-US" altLang="zh-CN" sz="2400" err="1" smtClean="0"/>
              <a:t>Hadoop</a:t>
            </a:r>
            <a:r>
              <a:rPr lang="zh-CN" altLang="en-US" sz="2400" smtClean="0"/>
              <a:t>无缝集成，可利用</a:t>
            </a:r>
            <a:r>
              <a:rPr lang="en-US" altLang="zh-CN" sz="2400" smtClean="0"/>
              <a:t>HDFS</a:t>
            </a:r>
            <a:r>
              <a:rPr lang="zh-CN" altLang="en-US" sz="2400" smtClean="0"/>
              <a:t>实现底层数据分布式存储，保证可靠性；可直接通过</a:t>
            </a:r>
            <a:r>
              <a:rPr lang="en-US" altLang="zh-CN" sz="2400" smtClean="0"/>
              <a:t>Hadoop </a:t>
            </a:r>
            <a:r>
              <a:rPr lang="zh-CN" altLang="en-US" sz="2400" smtClean="0"/>
              <a:t>读取</a:t>
            </a:r>
            <a:r>
              <a:rPr lang="en-US" altLang="zh-CN" sz="2400" smtClean="0"/>
              <a:t>HBase</a:t>
            </a:r>
            <a:r>
              <a:rPr lang="zh-CN" altLang="en-US" sz="2400" smtClean="0"/>
              <a:t>的数据</a:t>
            </a:r>
          </a:p>
          <a:p>
            <a:r>
              <a:rPr lang="zh-CN" altLang="en-US" sz="2400" smtClean="0"/>
              <a:t>通过</a:t>
            </a:r>
            <a:r>
              <a:rPr lang="en-US" altLang="zh-CN" sz="2400" err="1" smtClean="0"/>
              <a:t>ZooKeeper</a:t>
            </a:r>
            <a:r>
              <a:rPr lang="zh-CN" altLang="en-US" sz="2400" smtClean="0"/>
              <a:t>（分布式系统的锁服务）实现一致性和高可用性</a:t>
            </a:r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7" name="Picture 2" descr="H:\Image_7_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071810"/>
            <a:ext cx="4978832" cy="3235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更新结果先后写入</a:t>
            </a:r>
            <a:r>
              <a:rPr lang="en-US" sz="2400" dirty="0" smtClean="0"/>
              <a:t>WAL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en-US" sz="2400" dirty="0" err="1" smtClean="0"/>
              <a:t>memstore</a:t>
            </a:r>
            <a:r>
              <a:rPr lang="zh-CN" altLang="en-US" sz="2400" dirty="0" smtClean="0"/>
              <a:t>中的数据按</a:t>
            </a:r>
            <a:r>
              <a:rPr lang="en-US" altLang="zh-CN" sz="2400" dirty="0" smtClean="0"/>
              <a:t>row key</a:t>
            </a:r>
            <a:r>
              <a:rPr lang="zh-CN" altLang="en-US" sz="2400" dirty="0" smtClean="0"/>
              <a:t>排序</a:t>
            </a:r>
            <a:endParaRPr lang="en-US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因为</a:t>
            </a:r>
            <a:r>
              <a:rPr lang="en-US" sz="2400" dirty="0" err="1" smtClean="0"/>
              <a:t>hfile</a:t>
            </a:r>
            <a:r>
              <a:rPr lang="zh-CN" altLang="en-US" sz="2400" dirty="0" smtClean="0"/>
              <a:t>不可更改，使用</a:t>
            </a:r>
            <a:r>
              <a:rPr lang="en-US" sz="2400" dirty="0" smtClean="0"/>
              <a:t>tombstone</a:t>
            </a:r>
            <a:r>
              <a:rPr lang="zh-CN" altLang="en-US" sz="2400" dirty="0" smtClean="0"/>
              <a:t>标记删除的</a:t>
            </a:r>
            <a:r>
              <a:rPr lang="en-US" sz="2400" dirty="0" smtClean="0"/>
              <a:t>k-v</a:t>
            </a:r>
          </a:p>
          <a:p>
            <a:pPr>
              <a:lnSpc>
                <a:spcPct val="150000"/>
              </a:lnSpc>
            </a:pPr>
            <a:r>
              <a:rPr lang="en-US" altLang="zh-CN" sz="2400" dirty="0" err="1" smtClean="0"/>
              <a:t>storefile</a:t>
            </a:r>
            <a:r>
              <a:rPr lang="zh-CN" altLang="en-US" sz="2400" dirty="0" smtClean="0"/>
              <a:t>的产生：</a:t>
            </a:r>
            <a:endParaRPr lang="en-US" sz="2400" dirty="0" smtClean="0"/>
          </a:p>
          <a:p>
            <a:pPr lvl="1">
              <a:lnSpc>
                <a:spcPct val="150000"/>
              </a:lnSpc>
            </a:pPr>
            <a:r>
              <a:rPr lang="en-US" altLang="zh-CN" sz="2200" dirty="0" smtClean="0"/>
              <a:t>flush</a:t>
            </a:r>
            <a:r>
              <a:rPr lang="zh-CN" altLang="en-US" sz="2200" dirty="0" smtClean="0"/>
              <a:t>阈值：一个</a:t>
            </a:r>
            <a:r>
              <a:rPr lang="en-US" altLang="zh-CN" sz="2200" dirty="0" smtClean="0"/>
              <a:t>region</a:t>
            </a:r>
            <a:r>
              <a:rPr lang="zh-CN" altLang="en-US" sz="2200" dirty="0" smtClean="0"/>
              <a:t>中所有</a:t>
            </a:r>
            <a:r>
              <a:rPr lang="en-US" sz="2200" dirty="0" err="1" smtClean="0"/>
              <a:t>memstore</a:t>
            </a:r>
            <a:r>
              <a:rPr lang="zh-CN" altLang="en-US" sz="2200" dirty="0" smtClean="0"/>
              <a:t>的</a:t>
            </a:r>
            <a:r>
              <a:rPr lang="en-US" altLang="zh-CN" sz="2200" dirty="0" smtClean="0"/>
              <a:t>size</a:t>
            </a:r>
            <a:r>
              <a:rPr lang="zh-CN" altLang="en-US" sz="2200" dirty="0" smtClean="0"/>
              <a:t>“和”</a:t>
            </a:r>
            <a:endParaRPr lang="en-US" altLang="zh-CN" sz="2200" dirty="0" smtClean="0"/>
          </a:p>
          <a:p>
            <a:pPr lvl="1">
              <a:lnSpc>
                <a:spcPct val="150000"/>
              </a:lnSpc>
            </a:pPr>
            <a:r>
              <a:rPr lang="zh-CN" altLang="en-US" sz="2200" dirty="0" smtClean="0"/>
              <a:t>达到阀值后，</a:t>
            </a:r>
            <a:r>
              <a:rPr lang="en-US" altLang="zh-CN" sz="2200" dirty="0" smtClean="0"/>
              <a:t>region</a:t>
            </a:r>
            <a:r>
              <a:rPr lang="zh-CN" altLang="en-US" sz="2200" dirty="0" smtClean="0"/>
              <a:t>中每个</a:t>
            </a:r>
            <a:r>
              <a:rPr lang="en-US" altLang="zh-CN" sz="2200" dirty="0" smtClean="0"/>
              <a:t>store</a:t>
            </a:r>
            <a:r>
              <a:rPr lang="zh-CN" altLang="en-US" sz="2200" dirty="0" smtClean="0"/>
              <a:t>的</a:t>
            </a:r>
            <a:r>
              <a:rPr lang="en-US" sz="2200" dirty="0" err="1" smtClean="0"/>
              <a:t>memstore</a:t>
            </a:r>
            <a:r>
              <a:rPr lang="zh-CN" altLang="en-US" sz="2200" dirty="0" smtClean="0"/>
              <a:t>分别持久化为新的</a:t>
            </a:r>
            <a:r>
              <a:rPr lang="en-US" altLang="zh-CN" sz="2200" dirty="0" err="1" smtClean="0"/>
              <a:t>storefile</a:t>
            </a:r>
            <a:r>
              <a:rPr lang="zh-CN" altLang="en-US" sz="2200" dirty="0" smtClean="0"/>
              <a:t>，持久化过程中，使用</a:t>
            </a:r>
            <a:r>
              <a:rPr lang="en-US" altLang="zh-CN" sz="2200" dirty="0" err="1" smtClean="0"/>
              <a:t>memstore</a:t>
            </a:r>
            <a:r>
              <a:rPr lang="zh-CN" altLang="en-US" sz="2200" dirty="0" smtClean="0"/>
              <a:t>快照，不影响数据读写</a:t>
            </a:r>
            <a:endParaRPr lang="zh-CN" altLang="en-US" sz="22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31194-CADA-4AAD-8F50-FCE0C5C866C2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数据更新操作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895864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en-US" altLang="zh-CN" sz="2200" smtClean="0"/>
              <a:t>table</a:t>
            </a:r>
            <a:r>
              <a:rPr lang="zh-CN" altLang="en-US" sz="2200" smtClean="0"/>
              <a:t>的一行数据存储在独立的</a:t>
            </a:r>
            <a:r>
              <a:rPr lang="en-US" sz="2200" smtClean="0"/>
              <a:t>k-v</a:t>
            </a:r>
            <a:r>
              <a:rPr lang="zh-CN" altLang="en-US" sz="2200" smtClean="0"/>
              <a:t>中，可能跨越多个</a:t>
            </a:r>
            <a:r>
              <a:rPr lang="en-US" altLang="zh-CN" sz="2200" smtClean="0"/>
              <a:t>store</a:t>
            </a:r>
            <a:r>
              <a:rPr lang="zh-CN" altLang="en-US" sz="2200" smtClean="0"/>
              <a:t>，跨越存储文件，但一定在一个</a:t>
            </a:r>
            <a:r>
              <a:rPr lang="en-US" altLang="zh-CN" sz="2200" smtClean="0"/>
              <a:t>region</a:t>
            </a:r>
            <a:r>
              <a:rPr lang="zh-CN" altLang="en-US" sz="2200" smtClean="0"/>
              <a:t>中</a:t>
            </a:r>
            <a:endParaRPr lang="en-US" altLang="zh-CN" sz="2200" smtClean="0"/>
          </a:p>
          <a:p>
            <a:pPr>
              <a:lnSpc>
                <a:spcPct val="170000"/>
              </a:lnSpc>
            </a:pPr>
            <a:r>
              <a:rPr lang="en-US" sz="2200" smtClean="0"/>
              <a:t>get</a:t>
            </a:r>
            <a:r>
              <a:rPr lang="zh-CN" altLang="en-US" sz="2200" smtClean="0"/>
              <a:t>即</a:t>
            </a:r>
            <a:r>
              <a:rPr lang="en-US" altLang="zh-CN" sz="2200" smtClean="0"/>
              <a:t>s</a:t>
            </a:r>
            <a:r>
              <a:rPr lang="en-US" sz="2200" smtClean="0"/>
              <a:t>can</a:t>
            </a:r>
            <a:r>
              <a:rPr lang="zh-CN" altLang="en-US" sz="2200" smtClean="0"/>
              <a:t>：</a:t>
            </a:r>
            <a:r>
              <a:rPr lang="en-US" altLang="zh-CN" sz="2200" smtClean="0"/>
              <a:t>Hbase</a:t>
            </a:r>
            <a:r>
              <a:rPr lang="zh-CN" altLang="en-US" sz="2200" smtClean="0"/>
              <a:t>内部没有索引文件用来支持对特定行或列的直接访问；为了访问被请求数据，</a:t>
            </a:r>
            <a:r>
              <a:rPr lang="en-US" altLang="zh-CN" sz="2200" smtClean="0"/>
              <a:t>region</a:t>
            </a:r>
            <a:r>
              <a:rPr lang="zh-CN" altLang="en-US" sz="2200" smtClean="0"/>
              <a:t>必须</a:t>
            </a:r>
            <a:r>
              <a:rPr lang="en-US" sz="2200" smtClean="0"/>
              <a:t>load</a:t>
            </a:r>
            <a:r>
              <a:rPr lang="zh-CN" altLang="en-US" sz="2200" smtClean="0"/>
              <a:t>所有可能包含该数据的</a:t>
            </a:r>
            <a:r>
              <a:rPr lang="en-US" sz="2200" smtClean="0"/>
              <a:t>block</a:t>
            </a:r>
            <a:r>
              <a:rPr lang="zh-CN" altLang="en-US" sz="2200" smtClean="0"/>
              <a:t>进行</a:t>
            </a:r>
            <a:endParaRPr lang="en-US" sz="2200" smtClean="0"/>
          </a:p>
          <a:p>
            <a:pPr>
              <a:lnSpc>
                <a:spcPct val="150000"/>
              </a:lnSpc>
            </a:pPr>
            <a:endParaRPr lang="en-US" altLang="zh-CN" sz="240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251A4-29A3-4891-A836-C129619680A6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数据读取操作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8" name="图片 7" descr="HBase Architecture(译)：下 - 星星 - 银河里的星星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786190"/>
            <a:ext cx="4905375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785786" y="4357694"/>
            <a:ext cx="235745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smtClean="0"/>
              <a:t>扫描，这样</a:t>
            </a:r>
            <a:r>
              <a:rPr lang="en-US" altLang="zh-CN" sz="2200" smtClean="0"/>
              <a:t>get</a:t>
            </a:r>
            <a:r>
              <a:rPr lang="zh-CN" altLang="en-US" sz="2200" smtClean="0"/>
              <a:t>可看作是针对一行数据的</a:t>
            </a:r>
            <a:r>
              <a:rPr lang="en-US" altLang="zh-CN" sz="2200" smtClean="0"/>
              <a:t>scan</a:t>
            </a:r>
            <a:endParaRPr lang="zh-CN" altLang="en-US" sz="22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根据</a:t>
            </a:r>
            <a:r>
              <a:rPr lang="en-US" altLang="zh-CN" sz="2400" dirty="0" smtClean="0"/>
              <a:t>table</a:t>
            </a:r>
            <a:r>
              <a:rPr lang="zh-CN" altLang="en-US" sz="2400" dirty="0" smtClean="0"/>
              <a:t>、</a:t>
            </a:r>
            <a:r>
              <a:rPr lang="en-US" altLang="zh-CN" sz="2400" dirty="0" err="1" smtClean="0"/>
              <a:t>rowkey</a:t>
            </a:r>
            <a:r>
              <a:rPr lang="zh-CN" altLang="en-US" sz="2400" dirty="0" smtClean="0"/>
              <a:t>  </a:t>
            </a:r>
            <a:r>
              <a:rPr lang="en-US" altLang="zh-CN" sz="2400" dirty="0" smtClean="0"/>
              <a:t>range</a:t>
            </a:r>
            <a:r>
              <a:rPr lang="zh-CN" altLang="en-US" sz="2400" dirty="0" smtClean="0"/>
              <a:t>确定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集合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在每个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上根据要查询的</a:t>
            </a:r>
            <a:r>
              <a:rPr lang="en-US" altLang="zh-CN" sz="2400" dirty="0" err="1" smtClean="0"/>
              <a:t>cf</a:t>
            </a:r>
            <a:r>
              <a:rPr lang="zh-CN" altLang="en-US" sz="2400" dirty="0" smtClean="0"/>
              <a:t>排除</a:t>
            </a:r>
            <a:r>
              <a:rPr lang="en-US" altLang="zh-CN" sz="2400" dirty="0" smtClean="0"/>
              <a:t>store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在</a:t>
            </a:r>
            <a:r>
              <a:rPr lang="en-US" altLang="zh-CN" sz="2400" dirty="0" smtClean="0"/>
              <a:t>store</a:t>
            </a:r>
            <a:r>
              <a:rPr lang="zh-CN" altLang="en-US" sz="2400" dirty="0" smtClean="0"/>
              <a:t>上根据</a:t>
            </a:r>
            <a:r>
              <a:rPr lang="en-US" altLang="zh-CN" sz="2400" dirty="0" err="1" smtClean="0"/>
              <a:t>b</a:t>
            </a:r>
            <a:r>
              <a:rPr lang="en-US" sz="2400" dirty="0" err="1" smtClean="0"/>
              <a:t>loomfilter</a:t>
            </a:r>
            <a:r>
              <a:rPr lang="zh-CN" altLang="en-US" sz="2400" dirty="0" smtClean="0"/>
              <a:t>或时间戳进行筛选，排除存储文件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在一个</a:t>
            </a:r>
            <a:r>
              <a:rPr lang="en-US" altLang="zh-CN" sz="2400" dirty="0" smtClean="0"/>
              <a:t>store</a:t>
            </a:r>
            <a:r>
              <a:rPr lang="zh-CN" altLang="en-US" sz="2400" dirty="0" smtClean="0"/>
              <a:t>中，按照</a:t>
            </a:r>
            <a:r>
              <a:rPr lang="en-US" sz="2400" dirty="0" smtClean="0"/>
              <a:t>row key</a:t>
            </a:r>
            <a:r>
              <a:rPr lang="zh-CN" altLang="en-US" sz="2400" dirty="0" smtClean="0"/>
              <a:t>合并选中的</a:t>
            </a:r>
            <a:r>
              <a:rPr lang="en-US" sz="2400" dirty="0" err="1" smtClean="0"/>
              <a:t>storefile</a:t>
            </a:r>
            <a:r>
              <a:rPr lang="en-US" altLang="zh-CN" sz="2400" dirty="0" err="1" smtClean="0"/>
              <a:t>s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。因为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和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已排序，且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带有内存中</a:t>
            </a:r>
            <a:r>
              <a:rPr lang="en-US" altLang="zh-CN" sz="2400" dirty="0" smtClean="0"/>
              <a:t>block index</a:t>
            </a:r>
            <a:r>
              <a:rPr lang="zh-CN" altLang="en-US" sz="2400" dirty="0" smtClean="0"/>
              <a:t>或</a:t>
            </a:r>
            <a:r>
              <a:rPr lang="en-US" altLang="zh-CN" sz="2400" dirty="0" smtClean="0"/>
              <a:t>block cache</a:t>
            </a:r>
            <a:r>
              <a:rPr lang="zh-CN" altLang="en-US" sz="2400" dirty="0" smtClean="0"/>
              <a:t>，合并速度较快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读取一行：在一个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中，在选中的</a:t>
            </a:r>
            <a:r>
              <a:rPr lang="en-US" altLang="zh-CN" sz="2400" dirty="0" smtClean="0"/>
              <a:t>store</a:t>
            </a:r>
            <a:r>
              <a:rPr lang="zh-CN" altLang="en-US" sz="2400" dirty="0" smtClean="0"/>
              <a:t>集合中读取该行的</a:t>
            </a:r>
            <a:r>
              <a:rPr lang="zh-CN" altLang="en-US" sz="2400" u="sng" dirty="0" smtClean="0"/>
              <a:t>所有</a:t>
            </a:r>
            <a:r>
              <a:rPr lang="zh-CN" altLang="en-US" sz="2400" dirty="0" smtClean="0"/>
              <a:t>内容直到读到下一行，或读到足够的版本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对于多行</a:t>
            </a:r>
            <a:r>
              <a:rPr lang="en-US" altLang="zh-CN" sz="2400" dirty="0" smtClean="0"/>
              <a:t>scan</a:t>
            </a:r>
            <a:r>
              <a:rPr lang="zh-CN" altLang="en-US" sz="2400" dirty="0" smtClean="0"/>
              <a:t>，每次读取一行数据，直到碰到表的结束行或者读取了足够多的行</a:t>
            </a:r>
            <a:endParaRPr lang="en-US" altLang="zh-CN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D251A4-29A3-4891-A836-C129619680A6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数据读取操作</a:t>
            </a: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续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571612"/>
            <a:ext cx="8715436" cy="475298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在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层级，将多个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合并为一个大的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 ，以提高读取性能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minor compaction</a:t>
            </a:r>
            <a:r>
              <a:rPr lang="zh-CN" altLang="en-US" sz="2000" dirty="0" smtClean="0"/>
              <a:t>只处理最近的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，因为较新的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通常较小；</a:t>
            </a:r>
            <a:r>
              <a:rPr lang="en-US" altLang="zh-CN" sz="2000" dirty="0" smtClean="0"/>
              <a:t>major compaction</a:t>
            </a:r>
            <a:r>
              <a:rPr lang="zh-CN" altLang="en-US" sz="2000" dirty="0" smtClean="0"/>
              <a:t>将一个</a:t>
            </a:r>
            <a:r>
              <a:rPr lang="en-US" altLang="zh-CN" sz="2000" dirty="0" smtClean="0"/>
              <a:t>store</a:t>
            </a:r>
            <a:r>
              <a:rPr lang="zh-CN" altLang="en-US" sz="2000" dirty="0" smtClean="0"/>
              <a:t>中的所有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合并成一个</a:t>
            </a:r>
            <a:r>
              <a:rPr lang="en-US" altLang="zh-CN" sz="2000" dirty="0" err="1" smtClean="0"/>
              <a:t>storefile</a:t>
            </a:r>
            <a:r>
              <a:rPr lang="zh-CN" altLang="en-US" sz="2000" dirty="0" smtClean="0"/>
              <a:t>，费时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major compaction</a:t>
            </a:r>
            <a:r>
              <a:rPr lang="zh-CN" altLang="en-US" sz="2000" dirty="0" smtClean="0"/>
              <a:t>中还将进行版本合并、删除数据、去除过期数据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compact</a:t>
            </a:r>
            <a:r>
              <a:rPr lang="zh-CN" altLang="en-US" sz="2000" dirty="0" smtClean="0"/>
              <a:t>期间，</a:t>
            </a:r>
            <a:r>
              <a:rPr lang="en-US" altLang="zh-CN" sz="2000" dirty="0" smtClean="0"/>
              <a:t>region</a:t>
            </a:r>
            <a:r>
              <a:rPr lang="zh-CN" altLang="en-US" sz="2000" dirty="0" smtClean="0"/>
              <a:t>的读写操作会被阻塞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任一</a:t>
            </a:r>
            <a:r>
              <a:rPr lang="en-US" altLang="zh-CN" sz="2000" dirty="0" smtClean="0"/>
              <a:t>s</a:t>
            </a:r>
            <a:r>
              <a:rPr lang="en-US" sz="2000" dirty="0" smtClean="0"/>
              <a:t>tore</a:t>
            </a:r>
            <a:r>
              <a:rPr lang="zh-CN" altLang="en-US" sz="2000" dirty="0" smtClean="0"/>
              <a:t>中</a:t>
            </a:r>
            <a:r>
              <a:rPr lang="en-US" sz="2000" dirty="0" err="1" smtClean="0"/>
              <a:t>storefile</a:t>
            </a:r>
            <a:r>
              <a:rPr lang="zh-CN" altLang="en-US" sz="2000" dirty="0" smtClean="0"/>
              <a:t>数量达到阈值，触发</a:t>
            </a:r>
            <a:r>
              <a:rPr lang="en-US" altLang="zh-CN" sz="2000" dirty="0" smtClean="0"/>
              <a:t>minor </a:t>
            </a:r>
            <a:r>
              <a:rPr lang="en-US" sz="2000" dirty="0" smtClean="0"/>
              <a:t>compact</a:t>
            </a:r>
            <a:r>
              <a:rPr lang="en-US" altLang="zh-CN" sz="2000" dirty="0" smtClean="0"/>
              <a:t>ion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major compaction</a:t>
            </a:r>
            <a:r>
              <a:rPr lang="zh-CN" altLang="en-US" sz="2000" dirty="0" smtClean="0"/>
              <a:t>每隔一段时间运行一次，默认值是一天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可见：数据持久化过程中，</a:t>
            </a:r>
            <a:r>
              <a:rPr lang="en-US" sz="2000" dirty="0" err="1" smtClean="0"/>
              <a:t>Hbase</a:t>
            </a:r>
            <a:r>
              <a:rPr lang="zh-CN" altLang="en-US" sz="2000" dirty="0" smtClean="0"/>
              <a:t>先追加</a:t>
            </a:r>
            <a:r>
              <a:rPr lang="en-US" sz="2000" dirty="0" smtClean="0"/>
              <a:t>(append)</a:t>
            </a:r>
            <a:r>
              <a:rPr lang="zh-CN" altLang="en-US" sz="2000" dirty="0" smtClean="0"/>
              <a:t>数据，物理更新和删除均在后续的</a:t>
            </a:r>
            <a:r>
              <a:rPr lang="en-US" altLang="zh-CN" sz="2000" dirty="0" smtClean="0"/>
              <a:t>major c</a:t>
            </a:r>
            <a:r>
              <a:rPr lang="en-US" sz="2000" dirty="0" smtClean="0"/>
              <a:t>ompact</a:t>
            </a:r>
            <a:r>
              <a:rPr lang="en-US" altLang="zh-CN" sz="2000" dirty="0" smtClean="0"/>
              <a:t>ion</a:t>
            </a:r>
            <a:r>
              <a:rPr lang="zh-CN" altLang="en-US" sz="2000" dirty="0" smtClean="0"/>
              <a:t>中进行</a:t>
            </a:r>
            <a:endParaRPr lang="en-US" altLang="zh-CN" sz="20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39653-60A0-4555-B88B-190EBCB7A2E0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23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Compact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dirty="0" smtClean="0"/>
              <a:t>compact</a:t>
            </a:r>
            <a:r>
              <a:rPr lang="zh-CN" altLang="en-US" sz="2400" dirty="0" smtClean="0"/>
              <a:t>操作产生大</a:t>
            </a:r>
            <a:r>
              <a:rPr lang="en-US" altLang="zh-CN" sz="2400" dirty="0" err="1" smtClean="0"/>
              <a:t>storefile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单个</a:t>
            </a:r>
            <a:r>
              <a:rPr lang="en-US" sz="2400" dirty="0" err="1" smtClean="0"/>
              <a:t>storefile</a:t>
            </a:r>
            <a:r>
              <a:rPr lang="zh-CN" altLang="en-US" sz="2400" dirty="0" smtClean="0"/>
              <a:t>大小达到阈值，触发</a:t>
            </a:r>
            <a:r>
              <a:rPr lang="en-US" sz="2400" dirty="0" smtClean="0"/>
              <a:t>split</a:t>
            </a:r>
            <a:r>
              <a:rPr lang="zh-CN" altLang="en-US" sz="2400" dirty="0" smtClean="0"/>
              <a:t>操作，将该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下线，然后切割为</a:t>
            </a:r>
            <a:r>
              <a:rPr lang="en-US" altLang="zh-CN" sz="2400" dirty="0" smtClean="0">
                <a:latin typeface="+mn-ea"/>
              </a:rPr>
              <a:t>2</a:t>
            </a:r>
            <a:r>
              <a:rPr lang="zh-CN" altLang="en-US" sz="2400" dirty="0" smtClean="0"/>
              <a:t>个新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，更新</a:t>
            </a:r>
            <a:r>
              <a:rPr lang="en-US" altLang="zh-CN" sz="2400" dirty="0" smtClean="0"/>
              <a:t>.META.</a:t>
            </a:r>
            <a:r>
              <a:rPr lang="zh-CN" altLang="en-US" sz="2400" dirty="0" smtClean="0"/>
              <a:t>表，再将新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加入到原来的</a:t>
            </a:r>
            <a:r>
              <a:rPr lang="en-US" altLang="zh-CN" sz="2400" dirty="0" smtClean="0"/>
              <a:t>r</a:t>
            </a:r>
            <a:r>
              <a:rPr lang="en-US" sz="2400" dirty="0" smtClean="0"/>
              <a:t>egion server</a:t>
            </a:r>
            <a:r>
              <a:rPr lang="zh-CN" altLang="en-US" sz="2400" dirty="0" smtClean="0"/>
              <a:t>中</a:t>
            </a:r>
            <a:endParaRPr lang="en-US" sz="2400" b="1" dirty="0" smtClean="0"/>
          </a:p>
          <a:p>
            <a:pPr>
              <a:lnSpc>
                <a:spcPct val="200000"/>
              </a:lnSpc>
            </a:pPr>
            <a:r>
              <a:rPr lang="en-US" altLang="zh-CN" sz="2400" dirty="0" smtClean="0"/>
              <a:t>split</a:t>
            </a:r>
            <a:r>
              <a:rPr lang="zh-CN" altLang="en-US" sz="2400" dirty="0" smtClean="0"/>
              <a:t>前先刷新</a:t>
            </a:r>
            <a:r>
              <a:rPr lang="en-US" sz="2400" dirty="0" err="1" smtClean="0"/>
              <a:t>memstore</a:t>
            </a:r>
            <a:r>
              <a:rPr lang="zh-CN" altLang="en-US" sz="2400" dirty="0" smtClean="0"/>
              <a:t>，这可能会触发</a:t>
            </a:r>
            <a:r>
              <a:rPr lang="en-US" altLang="zh-CN" sz="2400" dirty="0" smtClean="0"/>
              <a:t>minor compaction</a:t>
            </a:r>
            <a:endParaRPr lang="en-US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24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Split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Autofit/>
          </a:bodyPr>
          <a:lstStyle/>
          <a:p>
            <a:pPr fontAlgn="base">
              <a:lnSpc>
                <a:spcPct val="150000"/>
              </a:lnSpc>
            </a:pPr>
            <a:r>
              <a:rPr lang="en-US" altLang="zh-CN" sz="2400" smtClean="0"/>
              <a:t>master</a:t>
            </a:r>
            <a:r>
              <a:rPr lang="zh-CN" altLang="en-US" sz="2400" smtClean="0"/>
              <a:t>上线过程</a:t>
            </a:r>
            <a:endParaRPr lang="en-US" altLang="zh-CN" sz="2400" smtClean="0"/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在</a:t>
            </a:r>
            <a:r>
              <a:rPr lang="en-US" altLang="zh-CN" sz="2200" smtClean="0"/>
              <a:t>zookeeper</a:t>
            </a:r>
            <a:r>
              <a:rPr lang="zh-CN" altLang="en-US" sz="2200" smtClean="0"/>
              <a:t>上获取唯一的</a:t>
            </a:r>
            <a:r>
              <a:rPr lang="en-US" altLang="zh-CN" sz="2200" smtClean="0"/>
              <a:t>master</a:t>
            </a:r>
            <a:r>
              <a:rPr lang="zh-CN" altLang="en-US" sz="2200" smtClean="0"/>
              <a:t>锁，阻止其它</a:t>
            </a:r>
            <a:r>
              <a:rPr lang="en-US" altLang="zh-CN" sz="2200" smtClean="0"/>
              <a:t>master</a:t>
            </a:r>
            <a:r>
              <a:rPr lang="zh-CN" altLang="en-US" sz="2200" smtClean="0"/>
              <a:t>上线</a:t>
            </a:r>
            <a:endParaRPr lang="en-US" altLang="zh-CN" sz="2200" smtClean="0"/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扫描</a:t>
            </a:r>
            <a:r>
              <a:rPr lang="en-US" altLang="zh-CN" sz="2200" smtClean="0"/>
              <a:t>zookeeper</a:t>
            </a:r>
            <a:r>
              <a:rPr lang="zh-CN" altLang="en-US" sz="2200" smtClean="0"/>
              <a:t>的</a:t>
            </a:r>
            <a:r>
              <a:rPr lang="en-US" altLang="zh-CN" sz="2200" smtClean="0"/>
              <a:t>rs</a:t>
            </a:r>
            <a:r>
              <a:rPr lang="zh-CN" altLang="en-US" sz="2200" smtClean="0"/>
              <a:t>节点，获得可用</a:t>
            </a:r>
            <a:r>
              <a:rPr lang="en-US" altLang="zh-CN" sz="2200" smtClean="0"/>
              <a:t>region server</a:t>
            </a:r>
            <a:r>
              <a:rPr lang="zh-CN" altLang="en-US" sz="2200" smtClean="0"/>
              <a:t>集合</a:t>
            </a:r>
            <a:endParaRPr lang="en-US" altLang="zh-CN" sz="2200" smtClean="0"/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与集合中的每个</a:t>
            </a:r>
            <a:r>
              <a:rPr lang="en-US" altLang="zh-CN" sz="2200" smtClean="0"/>
              <a:t>region server</a:t>
            </a:r>
            <a:r>
              <a:rPr lang="zh-CN" altLang="en-US" sz="2200" smtClean="0"/>
              <a:t>通信，获取已分配</a:t>
            </a:r>
            <a:r>
              <a:rPr lang="en-US" altLang="zh-CN" sz="2200" smtClean="0"/>
              <a:t>region</a:t>
            </a:r>
            <a:r>
              <a:rPr lang="zh-CN" altLang="en-US" sz="2200" smtClean="0"/>
              <a:t>集合</a:t>
            </a:r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扫描</a:t>
            </a:r>
            <a:r>
              <a:rPr lang="en-US" altLang="zh-CN" sz="2200" smtClean="0"/>
              <a:t>table.META.</a:t>
            </a:r>
            <a:r>
              <a:rPr lang="zh-CN" altLang="en-US" sz="2200" smtClean="0"/>
              <a:t>的</a:t>
            </a:r>
            <a:r>
              <a:rPr lang="en-US" altLang="zh-CN" sz="2200" smtClean="0"/>
              <a:t>region</a:t>
            </a:r>
            <a:r>
              <a:rPr lang="zh-CN" altLang="en-US" sz="2200" smtClean="0"/>
              <a:t>集合，计算得到尚未分配的</a:t>
            </a:r>
            <a:r>
              <a:rPr lang="en-US" altLang="zh-CN" sz="2200" smtClean="0"/>
              <a:t>region</a:t>
            </a:r>
            <a:r>
              <a:rPr lang="zh-CN" altLang="en-US" sz="2200" smtClean="0"/>
              <a:t>集合</a:t>
            </a:r>
            <a:r>
              <a:rPr lang="en-US" altLang="zh-CN" sz="2200" smtClean="0"/>
              <a:t>，</a:t>
            </a:r>
            <a:r>
              <a:rPr lang="zh-CN" altLang="en-US" sz="2200" smtClean="0"/>
              <a:t>将他们放入</a:t>
            </a:r>
            <a:r>
              <a:rPr lang="en-US" altLang="zh-CN" sz="2200" smtClean="0"/>
              <a:t>zookeeper</a:t>
            </a:r>
            <a:r>
              <a:rPr lang="zh-CN" altLang="en-US" sz="2200" smtClean="0"/>
              <a:t>的</a:t>
            </a:r>
            <a:r>
              <a:rPr lang="en-US" altLang="zh-CN" sz="2200" smtClean="0"/>
              <a:t>unassigned</a:t>
            </a:r>
            <a:r>
              <a:rPr lang="zh-CN" altLang="en-US" sz="2200" smtClean="0"/>
              <a:t>节点下</a:t>
            </a:r>
            <a:endParaRPr lang="en-US" altLang="zh-CN" sz="2200" smtClean="0"/>
          </a:p>
          <a:p>
            <a:pPr marL="274320" lvl="1" indent="-274320" fontAlgn="base">
              <a:lnSpc>
                <a:spcPct val="150000"/>
              </a:lnSpc>
              <a:buClr>
                <a:schemeClr val="accent3"/>
              </a:buClr>
              <a:buSzPct val="95000"/>
            </a:pPr>
            <a:r>
              <a:rPr lang="en-US" altLang="zh-CN" smtClean="0"/>
              <a:t>master</a:t>
            </a:r>
            <a:r>
              <a:rPr lang="zh-CN" altLang="en-US" smtClean="0"/>
              <a:t>下线</a:t>
            </a:r>
            <a:endParaRPr lang="en-US" altLang="zh-CN" smtClean="0"/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元数据的修改被冻结，数据读写还可以正常进行</a:t>
            </a:r>
            <a:endParaRPr lang="en-US" altLang="zh-CN" sz="2200" smtClean="0"/>
          </a:p>
          <a:p>
            <a:pPr lvl="1" fontAlgn="base">
              <a:lnSpc>
                <a:spcPct val="150000"/>
              </a:lnSpc>
            </a:pPr>
            <a:r>
              <a:rPr lang="zh-CN" altLang="en-US" sz="2200" smtClean="0"/>
              <a:t>由</a:t>
            </a:r>
            <a:r>
              <a:rPr lang="en-US" altLang="zh-CN" sz="2200" smtClean="0"/>
              <a:t>master</a:t>
            </a:r>
            <a:r>
              <a:rPr lang="zh-CN" altLang="en-US" sz="2200" smtClean="0"/>
              <a:t>上线过程可知，</a:t>
            </a:r>
            <a:r>
              <a:rPr lang="en-US" altLang="en-US" sz="2200" smtClean="0"/>
              <a:t>master</a:t>
            </a:r>
            <a:r>
              <a:rPr lang="zh-CN" altLang="en-US" sz="2200" smtClean="0"/>
              <a:t>保存的是冗余信息</a:t>
            </a:r>
            <a:endParaRPr lang="en-US" altLang="zh-CN" sz="220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25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Master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上、下线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 smtClean="0"/>
              <a:t>任何时刻，一个</a:t>
            </a:r>
            <a:r>
              <a:rPr lang="en-US" sz="2400" dirty="0" smtClean="0"/>
              <a:t>region</a:t>
            </a:r>
            <a:r>
              <a:rPr lang="zh-CN" altLang="en-US" sz="2400" dirty="0" smtClean="0"/>
              <a:t>只能分配给一个</a:t>
            </a:r>
            <a:r>
              <a:rPr lang="en-US" sz="2400" dirty="0" smtClean="0"/>
              <a:t>region server</a:t>
            </a:r>
          </a:p>
          <a:p>
            <a:pPr>
              <a:lnSpc>
                <a:spcPct val="150000"/>
              </a:lnSpc>
            </a:pPr>
            <a:r>
              <a:rPr lang="zh-CN" altLang="en-US" sz="2400" dirty="0" smtClean="0"/>
              <a:t>对于</a:t>
            </a:r>
            <a:r>
              <a:rPr lang="en-US" altLang="zh-CN" sz="2400" dirty="0" smtClean="0"/>
              <a:t>zookeeper</a:t>
            </a:r>
            <a:r>
              <a:rPr lang="zh-CN" altLang="en-US" sz="2400" dirty="0" smtClean="0"/>
              <a:t>上的未分配的</a:t>
            </a:r>
            <a:r>
              <a:rPr lang="en-US" altLang="zh-CN" sz="2400" dirty="0" smtClean="0"/>
              <a:t>region</a:t>
            </a:r>
            <a:r>
              <a:rPr lang="zh-CN" altLang="en-US" sz="2400" dirty="0" smtClean="0"/>
              <a:t>，</a:t>
            </a:r>
            <a:r>
              <a:rPr lang="en-US" sz="2400" dirty="0" smtClean="0"/>
              <a:t>master</a:t>
            </a:r>
            <a:r>
              <a:rPr lang="zh-CN" altLang="en-US" sz="2400" dirty="0" smtClean="0"/>
              <a:t>选取一个</a:t>
            </a:r>
            <a:r>
              <a:rPr lang="en-US" altLang="zh-CN" sz="2400" dirty="0" smtClean="0"/>
              <a:t>region server</a:t>
            </a:r>
            <a:r>
              <a:rPr lang="zh-CN" altLang="en-US" sz="2400" dirty="0" smtClean="0"/>
              <a:t>，向其发送一个装载请求</a:t>
            </a:r>
            <a:endParaRPr lang="en-US" altLang="zh-CN" sz="2400" dirty="0" smtClean="0"/>
          </a:p>
          <a:p>
            <a:pPr>
              <a:lnSpc>
                <a:spcPct val="200000"/>
              </a:lnSpc>
            </a:pPr>
            <a:r>
              <a:rPr lang="en-US" sz="2400" dirty="0" smtClean="0"/>
              <a:t>region server</a:t>
            </a:r>
            <a:r>
              <a:rPr lang="zh-CN" altLang="en-US" sz="2400" smtClean="0"/>
              <a:t>得到请求后，装载并打开此</a:t>
            </a:r>
            <a:r>
              <a:rPr lang="en-US" altLang="zh-CN" sz="2400" dirty="0" smtClean="0"/>
              <a:t>region</a:t>
            </a:r>
            <a:endParaRPr lang="en-US" sz="2400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26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分配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785926"/>
            <a:ext cx="8572560" cy="4538674"/>
          </a:xfrm>
        </p:spPr>
        <p:txBody>
          <a:bodyPr>
            <a:noAutofit/>
          </a:bodyPr>
          <a:lstStyle/>
          <a:p>
            <a:pPr fontAlgn="base">
              <a:lnSpc>
                <a:spcPct val="200000"/>
              </a:lnSpc>
            </a:pPr>
            <a:r>
              <a:rPr lang="en-US" altLang="zh-CN" sz="2400" smtClean="0"/>
              <a:t>region server</a:t>
            </a:r>
            <a:r>
              <a:rPr lang="zh-CN" altLang="en-US" sz="2400" smtClean="0"/>
              <a:t>启动后，在</a:t>
            </a:r>
            <a:r>
              <a:rPr lang="en-US" altLang="zh-CN" sz="2400" smtClean="0"/>
              <a:t>zookeeper</a:t>
            </a:r>
            <a:r>
              <a:rPr lang="zh-CN" altLang="en-US" sz="2400" smtClean="0"/>
              <a:t>的</a:t>
            </a:r>
            <a:r>
              <a:rPr lang="en-US" altLang="zh-CN" sz="2400" smtClean="0"/>
              <a:t>rs</a:t>
            </a:r>
            <a:r>
              <a:rPr lang="zh-CN" altLang="en-US" sz="2400" smtClean="0"/>
              <a:t>节点下建立相应节点</a:t>
            </a:r>
            <a:endParaRPr lang="en-US" altLang="zh-CN" sz="2400" smtClean="0"/>
          </a:p>
          <a:p>
            <a:pPr fontAlgn="base">
              <a:lnSpc>
                <a:spcPct val="150000"/>
              </a:lnSpc>
            </a:pPr>
            <a:r>
              <a:rPr lang="en-US" altLang="zh-CN" sz="2400" smtClean="0"/>
              <a:t>region server</a:t>
            </a:r>
            <a:r>
              <a:rPr lang="zh-CN" altLang="en-US" sz="2400" smtClean="0"/>
              <a:t>与</a:t>
            </a:r>
            <a:r>
              <a:rPr lang="en-US" altLang="zh-CN" sz="2400" smtClean="0"/>
              <a:t>zookeeper  session </a:t>
            </a:r>
            <a:r>
              <a:rPr lang="zh-CN" altLang="en-US" sz="2400" smtClean="0"/>
              <a:t>超时后，</a:t>
            </a:r>
            <a:r>
              <a:rPr lang="en-US" altLang="zh-CN" sz="2400" smtClean="0"/>
              <a:t>master</a:t>
            </a:r>
            <a:r>
              <a:rPr lang="zh-CN" altLang="en-US" sz="2400" smtClean="0"/>
              <a:t>收到</a:t>
            </a:r>
            <a:r>
              <a:rPr lang="en-US" altLang="zh-CN" sz="2400" smtClean="0"/>
              <a:t>zookeeper</a:t>
            </a:r>
            <a:r>
              <a:rPr lang="zh-CN" altLang="en-US" sz="2400" smtClean="0"/>
              <a:t>关于</a:t>
            </a:r>
            <a:r>
              <a:rPr lang="en-US" altLang="zh-CN" sz="2400" smtClean="0"/>
              <a:t>region server</a:t>
            </a:r>
            <a:r>
              <a:rPr lang="zh-CN" altLang="en-US" sz="2400" smtClean="0"/>
              <a:t>已下线的通知</a:t>
            </a:r>
            <a:endParaRPr lang="en-US" altLang="zh-CN" sz="2400" smtClean="0"/>
          </a:p>
          <a:p>
            <a:pPr fontAlgn="base">
              <a:lnSpc>
                <a:spcPct val="200000"/>
              </a:lnSpc>
            </a:pPr>
            <a:r>
              <a:rPr lang="en-US" altLang="zh-CN" sz="2400" smtClean="0"/>
              <a:t>master split log</a:t>
            </a:r>
            <a:r>
              <a:rPr lang="zh-CN" altLang="en-US" sz="2400" smtClean="0"/>
              <a:t>，把此</a:t>
            </a:r>
            <a:r>
              <a:rPr lang="en-US" altLang="zh-CN" sz="2400" smtClean="0"/>
              <a:t>rs</a:t>
            </a:r>
            <a:r>
              <a:rPr lang="zh-CN" altLang="en-US" sz="2400" smtClean="0"/>
              <a:t>的</a:t>
            </a:r>
            <a:r>
              <a:rPr lang="en-US" altLang="zh-CN" sz="2400" smtClean="0"/>
              <a:t>region</a:t>
            </a:r>
            <a:r>
              <a:rPr lang="zh-CN" altLang="en-US" sz="2400" smtClean="0"/>
              <a:t>分配给其他活着的</a:t>
            </a:r>
            <a:r>
              <a:rPr lang="en-US" altLang="zh-CN" sz="2400" smtClean="0"/>
              <a:t>rs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27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 server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上、下线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7158" y="2643182"/>
            <a:ext cx="8305800" cy="1143000"/>
          </a:xfrm>
        </p:spPr>
        <p:txBody>
          <a:bodyPr/>
          <a:lstStyle/>
          <a:p>
            <a:pPr algn="ctr"/>
            <a:r>
              <a:rPr lang="zh-CN" altLang="en-US" smtClean="0"/>
              <a:t>谢谢！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3977D-7A72-4293-A0A0-54049C00342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3977D-7A72-4293-A0A0-54049C00342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29</a:t>
            </a:fld>
            <a:endParaRPr lang="zh-CN" altLang="en-US"/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214414" y="1071542"/>
          <a:ext cx="6500857" cy="4500594"/>
        </p:xfrm>
        <a:graphic>
          <a:graphicData uri="http://schemas.openxmlformats.org/drawingml/2006/table">
            <a:tbl>
              <a:tblPr/>
              <a:tblGrid>
                <a:gridCol w="4084763"/>
                <a:gridCol w="2416094"/>
              </a:tblGrid>
              <a:tr h="642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i="1" kern="100">
                          <a:solidFill>
                            <a:srgbClr val="000000"/>
                          </a:solidFill>
                          <a:latin typeface="Birka"/>
                          <a:cs typeface="Birka"/>
                        </a:rPr>
                        <a:t>Table </a:t>
                      </a:r>
                      <a:r>
                        <a:rPr lang="en-US" sz="2000" i="1" kern="100" smtClean="0">
                          <a:solidFill>
                            <a:srgbClr val="000000"/>
                          </a:solidFill>
                          <a:latin typeface="Birka"/>
                          <a:cs typeface="Birka"/>
                        </a:rPr>
                        <a:t>Differences </a:t>
                      </a:r>
                      <a:r>
                        <a:rPr lang="en-US" sz="2000" i="1" kern="100">
                          <a:solidFill>
                            <a:srgbClr val="000000"/>
                          </a:solidFill>
                          <a:latin typeface="Birka"/>
                          <a:cs typeface="Birka"/>
                        </a:rPr>
                        <a:t>in naming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000" kern="100">
                        <a:solidFill>
                          <a:srgbClr val="000000"/>
                        </a:solidFill>
                        <a:latin typeface="Birka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HBase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Bigtable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Region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Tablet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RegionServer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Tablet server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Flush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Minor compaction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29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Minor compaction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Merging compaction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Major compaction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Major compaction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Write-ahead log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Commit log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HDFS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GFS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Hadoop MapReduce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MapReduce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MemStore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memtable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HFile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100" err="1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SSTable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Myriad Pro"/>
                          <a:cs typeface="Myriad Pro"/>
                        </a:rPr>
                        <a:t> </a:t>
                      </a:r>
                      <a:endParaRPr lang="zh-CN" sz="2000" kern="100">
                        <a:solidFill>
                          <a:srgbClr val="000000"/>
                        </a:solidFill>
                        <a:latin typeface="Birka"/>
                        <a:cs typeface="Birk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mtClean="0"/>
              <a:t>基本特性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571612"/>
            <a:ext cx="8572560" cy="475298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/>
              <a:t>伸缩性 </a:t>
            </a:r>
          </a:p>
          <a:p>
            <a:pPr lvl="1">
              <a:lnSpc>
                <a:spcPct val="150000"/>
              </a:lnSpc>
            </a:pPr>
            <a:r>
              <a:rPr lang="en-US" altLang="zh-CN" sz="2200" smtClean="0"/>
              <a:t>region</a:t>
            </a:r>
            <a:r>
              <a:rPr lang="zh-CN" altLang="en-US" sz="2200" smtClean="0"/>
              <a:t>的自动</a:t>
            </a:r>
            <a:r>
              <a:rPr lang="en-US" altLang="zh-CN" sz="2200" smtClean="0"/>
              <a:t>split</a:t>
            </a:r>
            <a:r>
              <a:rPr lang="zh-CN" altLang="en-US" sz="2200" smtClean="0"/>
              <a:t>以及</a:t>
            </a:r>
            <a:r>
              <a:rPr lang="en-US" altLang="zh-CN" sz="2200" smtClean="0"/>
              <a:t>master</a:t>
            </a:r>
            <a:r>
              <a:rPr lang="zh-CN" altLang="en-US" sz="2200" smtClean="0"/>
              <a:t>的</a:t>
            </a:r>
            <a:r>
              <a:rPr lang="en-US" altLang="zh-CN" sz="2200" smtClean="0"/>
              <a:t>balance</a:t>
            </a:r>
            <a:r>
              <a:rPr lang="zh-CN" altLang="en-US" sz="2200" smtClean="0"/>
              <a:t> </a:t>
            </a:r>
          </a:p>
          <a:p>
            <a:pPr lvl="1">
              <a:lnSpc>
                <a:spcPct val="150000"/>
              </a:lnSpc>
            </a:pPr>
            <a:r>
              <a:rPr lang="zh-CN" altLang="en-US" sz="2200" smtClean="0"/>
              <a:t>增加</a:t>
            </a:r>
            <a:r>
              <a:rPr lang="en-US" altLang="zh-CN" sz="2200" smtClean="0"/>
              <a:t>datanode</a:t>
            </a:r>
            <a:r>
              <a:rPr lang="zh-CN" altLang="en-US" sz="2200" smtClean="0"/>
              <a:t>机器可增加数据容量 </a:t>
            </a:r>
          </a:p>
          <a:p>
            <a:pPr lvl="1">
              <a:lnSpc>
                <a:spcPct val="150000"/>
              </a:lnSpc>
            </a:pPr>
            <a:r>
              <a:rPr lang="zh-CN" altLang="en-US" sz="2200" smtClean="0"/>
              <a:t>增加</a:t>
            </a:r>
            <a:r>
              <a:rPr lang="en-US" altLang="zh-CN" sz="2200" smtClean="0"/>
              <a:t>regionserver</a:t>
            </a:r>
            <a:r>
              <a:rPr lang="zh-CN" altLang="en-US" sz="2200" smtClean="0"/>
              <a:t>机器可增加读写吞吐量 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强一致性</a:t>
            </a:r>
            <a:endParaRPr lang="en-US" altLang="zh-CN" sz="2400" smtClean="0"/>
          </a:p>
          <a:p>
            <a:pPr lvl="1">
              <a:lnSpc>
                <a:spcPct val="150000"/>
              </a:lnSpc>
            </a:pPr>
            <a:r>
              <a:rPr lang="zh-CN" altLang="en-US" sz="2200" smtClean="0"/>
              <a:t>同一行数据的读写只在同一</a:t>
            </a:r>
            <a:r>
              <a:rPr lang="en-US" altLang="zh-CN" sz="2200" smtClean="0"/>
              <a:t>regionserver</a:t>
            </a:r>
            <a:r>
              <a:rPr lang="zh-CN" altLang="en-US" sz="2200" smtClean="0"/>
              <a:t>上进行</a:t>
            </a:r>
            <a:endParaRPr lang="en-US" altLang="zh-CN" sz="2200" smtClean="0"/>
          </a:p>
          <a:p>
            <a:pPr marL="274320" lvl="1" indent="-274320">
              <a:lnSpc>
                <a:spcPct val="150000"/>
              </a:lnSpc>
              <a:buClr>
                <a:schemeClr val="accent3"/>
              </a:buClr>
              <a:buSzPct val="95000"/>
            </a:pPr>
            <a:r>
              <a:rPr lang="zh-CN" altLang="en-US" smtClean="0"/>
              <a:t>单行事务 </a:t>
            </a:r>
            <a:endParaRPr lang="en-US" altLang="zh-CN" smtClean="0"/>
          </a:p>
          <a:p>
            <a:pPr lvl="1">
              <a:lnSpc>
                <a:spcPct val="160000"/>
              </a:lnSpc>
            </a:pPr>
            <a:r>
              <a:rPr lang="zh-CN" altLang="en-US" sz="2200" smtClean="0"/>
              <a:t>同一行的列的写入是原子的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30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Hbase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适用场景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572528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A6DB4-E3C1-4DF9-BE62-48B8D063837D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31</a:t>
            </a:fld>
            <a:endParaRPr lang="zh-CN" altLang="en-US"/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-ROOT- </a:t>
            </a:r>
            <a:r>
              <a:rPr lang="zh-CN" altLang="en-US" sz="49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结构</a:t>
            </a:r>
            <a:endParaRPr lang="zh-CN" altLang="en-US" sz="49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285992"/>
            <a:ext cx="7149539" cy="2444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altLang="zh-CN" sz="2400" smtClean="0"/>
              <a:t>table schema</a:t>
            </a:r>
            <a:r>
              <a:rPr lang="zh-CN" altLang="en-US" sz="2400" smtClean="0"/>
              <a:t>包括</a:t>
            </a:r>
            <a:r>
              <a:rPr lang="en-US" altLang="zh-CN" sz="2400" smtClean="0"/>
              <a:t>row</a:t>
            </a:r>
            <a:r>
              <a:rPr lang="zh-CN" altLang="en-US" sz="2400" smtClean="0"/>
              <a:t>和</a:t>
            </a:r>
            <a:r>
              <a:rPr lang="en-US" altLang="zh-CN" sz="2400" smtClean="0"/>
              <a:t>column family</a:t>
            </a:r>
            <a:r>
              <a:rPr lang="zh-CN" altLang="en-US" sz="2400" smtClean="0"/>
              <a:t>，语义上相近的</a:t>
            </a:r>
            <a:r>
              <a:rPr lang="en-US" altLang="zh-CN" sz="2400" smtClean="0"/>
              <a:t>column</a:t>
            </a:r>
            <a:r>
              <a:rPr lang="zh-CN" altLang="en-US" sz="2400" smtClean="0"/>
              <a:t>组成一个</a:t>
            </a:r>
            <a:r>
              <a:rPr lang="en-US" altLang="zh-CN" sz="2400" smtClean="0"/>
              <a:t>cf</a:t>
            </a:r>
            <a:r>
              <a:rPr lang="zh-CN" altLang="en-US" sz="2400" smtClean="0"/>
              <a:t>，每个</a:t>
            </a:r>
            <a:r>
              <a:rPr lang="en-US" altLang="zh-CN" sz="2400" smtClean="0"/>
              <a:t>column</a:t>
            </a:r>
            <a:r>
              <a:rPr lang="zh-CN" altLang="en-US" sz="2400" smtClean="0"/>
              <a:t>属于且仅属于一个</a:t>
            </a:r>
            <a:r>
              <a:rPr lang="en-US" altLang="zh-CN" sz="2400" smtClean="0"/>
              <a:t>cf</a:t>
            </a:r>
          </a:p>
          <a:p>
            <a:pPr>
              <a:lnSpc>
                <a:spcPct val="150000"/>
              </a:lnSpc>
            </a:pPr>
            <a:r>
              <a:rPr lang="en-US" altLang="zh-CN" sz="2400" smtClean="0"/>
              <a:t>column</a:t>
            </a:r>
            <a:r>
              <a:rPr lang="zh-CN" altLang="en-US" sz="2400" smtClean="0"/>
              <a:t>表示形式：</a:t>
            </a:r>
            <a:r>
              <a:rPr lang="en-US" altLang="zh-CN" sz="2400" smtClean="0"/>
              <a:t>cf prefix:column name</a:t>
            </a:r>
            <a:endParaRPr lang="zh-CN" altLang="en-US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面向列组存储的原因</a:t>
            </a:r>
            <a:endParaRPr lang="en-US" altLang="zh-CN" sz="2400" smtClean="0"/>
          </a:p>
          <a:p>
            <a:pPr lvl="1">
              <a:lnSpc>
                <a:spcPct val="150000"/>
              </a:lnSpc>
            </a:pPr>
            <a:r>
              <a:rPr lang="zh-CN" altLang="en-US" sz="2200" smtClean="0"/>
              <a:t>对于特定的查询，不需要选择所有的</a:t>
            </a:r>
            <a:r>
              <a:rPr lang="en-US" altLang="zh-CN" sz="2200" smtClean="0"/>
              <a:t>column</a:t>
            </a:r>
          </a:p>
          <a:p>
            <a:pPr lvl="1">
              <a:lnSpc>
                <a:spcPct val="150000"/>
              </a:lnSpc>
            </a:pPr>
            <a:r>
              <a:rPr lang="zh-CN" altLang="en-US" sz="2400" smtClean="0"/>
              <a:t>存放语义相近的数据，提高局部性与压缩率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row</a:t>
            </a:r>
            <a:r>
              <a:rPr lang="zh-CN" altLang="en-US" sz="2400" smtClean="0"/>
              <a:t>和</a:t>
            </a:r>
            <a:r>
              <a:rPr lang="en-US" altLang="zh-CN" sz="2400" smtClean="0"/>
              <a:t>column</a:t>
            </a:r>
            <a:r>
              <a:rPr lang="zh-CN" altLang="en-US" sz="2400" smtClean="0"/>
              <a:t>的交叉点称为</a:t>
            </a:r>
            <a:r>
              <a:rPr lang="en-US" sz="2400" err="1" smtClean="0"/>
              <a:t>cell,cell</a:t>
            </a:r>
            <a:r>
              <a:rPr lang="zh-CN" altLang="en-US" sz="2400" smtClean="0"/>
              <a:t>是版本化的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key-value</a:t>
            </a:r>
            <a:r>
              <a:rPr lang="zh-CN" altLang="en-US" sz="2400" smtClean="0"/>
              <a:t>同时存储，</a:t>
            </a:r>
            <a:r>
              <a:rPr lang="en-US" altLang="zh-CN" sz="2400" smtClean="0"/>
              <a:t>value</a:t>
            </a:r>
            <a:r>
              <a:rPr lang="zh-CN" altLang="en-US" sz="2400" smtClean="0"/>
              <a:t>是无意义的字节数组</a:t>
            </a:r>
            <a:endParaRPr lang="zh-CN" altLang="en-US" sz="24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面向</a:t>
            </a:r>
            <a:r>
              <a:rPr lang="zh-CN" altLang="en-US" sz="50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列族</a:t>
            </a:r>
            <a:r>
              <a:rPr kumimoji="0" lang="zh-CN" altLang="en-US" sz="50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存储</a:t>
            </a:r>
            <a:endParaRPr kumimoji="0" lang="zh-CN" altLang="en-US" sz="50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en-US" altLang="zh-CN" sz="4900" smtClean="0"/>
              <a:t>Table-</a:t>
            </a:r>
            <a:r>
              <a:rPr lang="zh-CN" altLang="en-US" sz="4900" smtClean="0"/>
              <a:t>概念视图</a:t>
            </a:r>
            <a:endParaRPr lang="zh-CN" altLang="en-US" sz="49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752988"/>
          </a:xfrm>
        </p:spPr>
        <p:txBody>
          <a:bodyPr/>
          <a:lstStyle/>
          <a:p>
            <a:r>
              <a:rPr lang="en-US" sz="2400" smtClean="0"/>
              <a:t>(</a:t>
            </a:r>
            <a:r>
              <a:rPr lang="en-US" altLang="zh-CN" sz="2400" smtClean="0"/>
              <a:t>t</a:t>
            </a:r>
            <a:r>
              <a:rPr lang="en-US" sz="2400" smtClean="0"/>
              <a:t>able, rowkey, family, column, timestamp) </a:t>
            </a:r>
            <a:r>
              <a:rPr lang="zh-CN" altLang="en-US" sz="2400" smtClean="0"/>
              <a:t>→</a:t>
            </a:r>
            <a:r>
              <a:rPr lang="en-US" sz="2400" smtClean="0"/>
              <a:t> value</a:t>
            </a:r>
            <a:endParaRPr lang="zh-CN" altLang="en-US" sz="2400" smtClean="0"/>
          </a:p>
          <a:p>
            <a:pPr>
              <a:buNone/>
            </a:pPr>
            <a:endParaRPr lang="zh-CN" altLang="en-US" smtClean="0"/>
          </a:p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5</a:t>
            </a:fld>
            <a:endParaRPr lang="zh-CN" altLang="en-US"/>
          </a:p>
        </p:txBody>
      </p:sp>
      <p:pic>
        <p:nvPicPr>
          <p:cNvPr id="1026" name="Picture 2" descr="H:\图片1_副本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214554"/>
            <a:ext cx="7492751" cy="1916115"/>
          </a:xfrm>
          <a:prstGeom prst="rect">
            <a:avLst/>
          </a:prstGeom>
          <a:noFill/>
        </p:spPr>
      </p:pic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785918" y="4214818"/>
          <a:ext cx="5572164" cy="22276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000132"/>
                <a:gridCol w="1000132"/>
                <a:gridCol w="1214446"/>
                <a:gridCol w="1143008"/>
              </a:tblGrid>
              <a:tr h="200864">
                <a:tc rowSpan="2">
                  <a:txBody>
                    <a:bodyPr/>
                    <a:lstStyle/>
                    <a:p>
                      <a:r>
                        <a:rPr lang="en-US" altLang="zh-CN" sz="1400" b="0" smtClean="0"/>
                        <a:t>Row-key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b="0" smtClean="0"/>
                        <a:t>Timestamp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b="0" smtClean="0"/>
                        <a:t>Contents</a:t>
                      </a:r>
                      <a:r>
                        <a:rPr lang="zh-CN" altLang="en-US" sz="1400" b="0" smtClean="0"/>
                        <a:t>：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gridSpan="2">
                  <a:txBody>
                    <a:bodyPr/>
                    <a:lstStyle/>
                    <a:p>
                      <a:r>
                        <a:rPr lang="en-US" altLang="zh-CN" sz="1400" b="0" err="1" smtClean="0"/>
                        <a:t>Anckor</a:t>
                      </a:r>
                      <a:r>
                        <a:rPr lang="en-US" altLang="zh-CN" sz="1400" b="0" smtClean="0"/>
                        <a:t>: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 vMerge="1">
                  <a:txBody>
                    <a:bodyPr/>
                    <a:lstStyle/>
                    <a:p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my.look.ca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cnnsi.com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332597">
                <a:tc rowSpan="5">
                  <a:txBody>
                    <a:bodyPr/>
                    <a:lstStyle/>
                    <a:p>
                      <a:r>
                        <a:rPr lang="en-US" altLang="zh-CN" sz="1400" smtClean="0"/>
                        <a:t>com.cnn.www</a:t>
                      </a:r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t3</a:t>
                      </a:r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“&lt;html&gt;…”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t5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“&lt;html&gt;…”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t6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“&lt;html&gt;...”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00" marR="36000" marT="36000" marB="36000" anchor="ctr" anchorCtr="1"/>
                </a:tc>
              </a:tr>
              <a:tr h="274053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t8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"CNN.com"</a:t>
                      </a:r>
                      <a:endParaRPr kumimoji="0" lang="zh-CN" altLang="en-US" sz="14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150140">
                <a:tc vMerge="1"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t9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"CNN"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en-US" altLang="zh-CN" sz="4900" smtClean="0"/>
              <a:t>Table-</a:t>
            </a:r>
            <a:r>
              <a:rPr lang="zh-CN" altLang="en-US" sz="4900" smtClean="0"/>
              <a:t>物理视图</a:t>
            </a:r>
            <a:endParaRPr lang="zh-CN" altLang="en-US" sz="49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42915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smtClean="0"/>
              <a:t>物理上，按照</a:t>
            </a:r>
            <a:r>
              <a:rPr lang="en-US" sz="2400" smtClean="0"/>
              <a:t>column family </a:t>
            </a:r>
            <a:r>
              <a:rPr lang="zh-CN" altLang="en-US" sz="2400" smtClean="0"/>
              <a:t>存储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r>
              <a:rPr lang="zh-CN" altLang="en-US" sz="2400" smtClean="0"/>
              <a:t>概念视图中的空</a:t>
            </a:r>
            <a:r>
              <a:rPr lang="en-US" sz="2400" smtClean="0"/>
              <a:t>cell</a:t>
            </a:r>
            <a:r>
              <a:rPr lang="zh-CN" altLang="en-US" sz="2400" smtClean="0"/>
              <a:t>物理上不存储</a:t>
            </a:r>
          </a:p>
          <a:p>
            <a:r>
              <a:rPr lang="en-US" altLang="en-US" sz="2000" b="1" err="1" smtClean="0"/>
              <a:t>ColumnFamily</a:t>
            </a:r>
            <a:r>
              <a:rPr lang="en-US" altLang="en-US" sz="2000" b="1" smtClean="0"/>
              <a:t>  anchor</a:t>
            </a:r>
            <a:endParaRPr lang="zh-CN" altLang="en-US" sz="2000" b="1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en-US" altLang="en-US" sz="2000" b="1" smtClean="0"/>
          </a:p>
          <a:p>
            <a:r>
              <a:rPr lang="en-US" altLang="en-US" sz="2000" b="1" smtClean="0"/>
              <a:t>ColumnFamily  contents</a:t>
            </a:r>
            <a:endParaRPr lang="zh-CN" altLang="en-US" sz="2000" b="1" err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6</a:t>
            </a:fld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42976" y="3286124"/>
          <a:ext cx="4572032" cy="11886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000132"/>
                <a:gridCol w="1214446"/>
                <a:gridCol w="1143008"/>
              </a:tblGrid>
              <a:tr h="200864">
                <a:tc rowSpan="2">
                  <a:txBody>
                    <a:bodyPr/>
                    <a:lstStyle/>
                    <a:p>
                      <a:r>
                        <a:rPr lang="en-US" altLang="zh-CN" sz="1400" b="0" smtClean="0"/>
                        <a:t>Row-key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rowSpan="2">
                  <a:txBody>
                    <a:bodyPr/>
                    <a:lstStyle/>
                    <a:p>
                      <a:r>
                        <a:rPr lang="en-US" altLang="zh-CN" sz="1400" b="0" smtClean="0"/>
                        <a:t>Timestamp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gridSpan="2">
                  <a:txBody>
                    <a:bodyPr/>
                    <a:lstStyle/>
                    <a:p>
                      <a:r>
                        <a:rPr lang="en-US" altLang="zh-CN" sz="1400" b="0" err="1" smtClean="0"/>
                        <a:t>Anckor</a:t>
                      </a:r>
                      <a:r>
                        <a:rPr lang="en-US" altLang="zh-CN" sz="1400" b="0" smtClean="0"/>
                        <a:t>: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 hMerge="1">
                  <a:txBody>
                    <a:bodyPr/>
                    <a:lstStyle/>
                    <a:p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 vMerge="1">
                  <a:txBody>
                    <a:bodyPr/>
                    <a:lstStyle/>
                    <a:p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my.look.ca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cnnsi.com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274053">
                <a:tc rowSpan="2">
                  <a:txBody>
                    <a:bodyPr/>
                    <a:lstStyle/>
                    <a:p>
                      <a:r>
                        <a:rPr lang="en-US" altLang="zh-CN" sz="1400" smtClean="0"/>
                        <a:t>com.cnn.www</a:t>
                      </a:r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t8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"CNN.com"</a:t>
                      </a:r>
                      <a:endParaRPr kumimoji="0" lang="zh-CN" altLang="en-US" sz="14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150140">
                <a:tc vMerge="1">
                  <a:txBody>
                    <a:bodyPr/>
                    <a:lstStyle/>
                    <a:p>
                      <a:pPr marL="0" algn="l" rtl="0" eaLnBrk="1" latinLnBrk="0" hangingPunct="1"/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t9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"CNN"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1142976" y="5000636"/>
          <a:ext cx="3214710" cy="15312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6"/>
                <a:gridCol w="1000132"/>
                <a:gridCol w="1000132"/>
              </a:tblGrid>
              <a:tr h="533461">
                <a:tc>
                  <a:txBody>
                    <a:bodyPr/>
                    <a:lstStyle/>
                    <a:p>
                      <a:r>
                        <a:rPr lang="en-US" altLang="zh-CN" sz="1400" b="0" smtClean="0"/>
                        <a:t>Row-key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1400" b="0" smtClean="0"/>
                        <a:t>Timestamp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1400" b="0" smtClean="0"/>
                        <a:t>Contents</a:t>
                      </a:r>
                      <a:r>
                        <a:rPr lang="zh-CN" altLang="en-US" sz="1400" b="0" smtClean="0"/>
                        <a:t>：</a:t>
                      </a:r>
                      <a:endParaRPr lang="zh-CN" altLang="en-US" sz="1400" b="0"/>
                    </a:p>
                  </a:txBody>
                  <a:tcPr marL="36000" marR="36000" marT="36000" marB="36000" anchor="ctr" anchorCtr="1"/>
                </a:tc>
              </a:tr>
              <a:tr h="332597">
                <a:tc rowSpan="3">
                  <a:txBody>
                    <a:bodyPr/>
                    <a:lstStyle/>
                    <a:p>
                      <a:r>
                        <a:rPr lang="en-US" altLang="zh-CN" sz="1400" smtClean="0"/>
                        <a:t>com.cnn.www</a:t>
                      </a:r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lang="en-US" altLang="zh-CN" sz="1400" smtClean="0"/>
                        <a:t>t3</a:t>
                      </a:r>
                      <a:endParaRPr lang="zh-CN" altLang="en-US" sz="1400"/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“&lt;html&gt;…”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t5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“&lt;html&gt;…”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  <a:tr h="332597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t6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“&lt;html&gt;...”</a:t>
                      </a:r>
                      <a:endParaRPr kumimoji="0" lang="zh-CN" altLang="en-US" sz="1400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36000" marB="36000" anchor="ctr" anchorCtr="1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42910" y="1428736"/>
            <a:ext cx="8229600" cy="1928826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000" smtClean="0"/>
              <a:t>table </a:t>
            </a:r>
            <a:r>
              <a:rPr lang="zh-CN" altLang="en-US" sz="2000" smtClean="0"/>
              <a:t>在行方向依据</a:t>
            </a:r>
            <a:r>
              <a:rPr lang="en-US" altLang="zh-CN" sz="2000" smtClean="0"/>
              <a:t>row-key</a:t>
            </a:r>
            <a:r>
              <a:rPr lang="zh-CN" altLang="en-US" sz="2000" smtClean="0"/>
              <a:t>分割为多个</a:t>
            </a:r>
            <a:r>
              <a:rPr lang="en-US" altLang="zh-CN" sz="2000" smtClean="0"/>
              <a:t>region</a:t>
            </a: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smtClean="0"/>
              <a:t>初始，每个</a:t>
            </a:r>
            <a:r>
              <a:rPr lang="en-US" altLang="zh-CN" sz="2000" smtClean="0"/>
              <a:t>table</a:t>
            </a:r>
            <a:r>
              <a:rPr lang="zh-CN" altLang="en-US" sz="2000" smtClean="0"/>
              <a:t>建立一个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，</a:t>
            </a:r>
            <a:r>
              <a:rPr lang="en-US" sz="2000" smtClean="0"/>
              <a:t>region</a:t>
            </a:r>
            <a:r>
              <a:rPr lang="zh-CN" altLang="en-US" sz="2000" smtClean="0"/>
              <a:t>由</a:t>
            </a:r>
            <a:r>
              <a:rPr lang="en-US" sz="2000" smtClean="0"/>
              <a:t>[</a:t>
            </a:r>
            <a:r>
              <a:rPr lang="en-US" altLang="zh-CN" sz="2000" err="1" smtClean="0"/>
              <a:t>table,</a:t>
            </a:r>
            <a:r>
              <a:rPr lang="en-US" sz="2000" err="1" smtClean="0"/>
              <a:t>startkey,endkey</a:t>
            </a:r>
            <a:r>
              <a:rPr lang="en-US" sz="2000" smtClean="0"/>
              <a:t>]</a:t>
            </a:r>
            <a:r>
              <a:rPr lang="zh-CN" altLang="en-US" sz="2000" smtClean="0"/>
              <a:t>表示</a:t>
            </a:r>
            <a:endParaRPr lang="en-US" altLang="zh-CN" sz="2000" smtClean="0"/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000" smtClean="0"/>
              <a:t>r</a:t>
            </a:r>
            <a:r>
              <a:rPr lang="en-US" sz="2000" smtClean="0"/>
              <a:t>egion</a:t>
            </a:r>
            <a:r>
              <a:rPr lang="zh-CN" altLang="en-US" sz="2000" smtClean="0"/>
              <a:t>依据</a:t>
            </a:r>
            <a:r>
              <a:rPr lang="en-US" altLang="zh-CN" sz="2000" smtClean="0"/>
              <a:t>size</a:t>
            </a:r>
            <a:r>
              <a:rPr lang="zh-CN" altLang="en-US" sz="2000" smtClean="0"/>
              <a:t>分割。随着数据不断插入表，</a:t>
            </a:r>
            <a:r>
              <a:rPr lang="en-US" sz="2000" smtClean="0"/>
              <a:t>region</a:t>
            </a:r>
            <a:r>
              <a:rPr lang="zh-CN" altLang="en-US" sz="2000" smtClean="0"/>
              <a:t>不断增大，达到阀值时，原</a:t>
            </a:r>
            <a:r>
              <a:rPr lang="en-US" sz="2000" smtClean="0"/>
              <a:t>region</a:t>
            </a:r>
            <a:r>
              <a:rPr lang="zh-CN" altLang="en-US" sz="2000" smtClean="0"/>
              <a:t> </a:t>
            </a:r>
            <a:r>
              <a:rPr lang="en-US" altLang="zh-CN" sz="2000" smtClean="0"/>
              <a:t>split</a:t>
            </a:r>
            <a:r>
              <a:rPr lang="zh-CN" altLang="en-US" sz="2000" smtClean="0"/>
              <a:t>为两个新的</a:t>
            </a:r>
            <a:r>
              <a:rPr lang="en-US" sz="2000" smtClean="0"/>
              <a:t>region</a:t>
            </a:r>
            <a:endParaRPr lang="en-US" altLang="zh-CN" sz="2000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 </a:t>
            </a:r>
            <a:r>
              <a:rPr lang="zh-CN" altLang="en-US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概述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4" name="图片 13" descr="http://www.tbdata.org/wp-content/uploads/2011/01/Image_1_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357562"/>
            <a:ext cx="2250758" cy="31527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18" name="图片 17" descr="http://www.tbdata.org/wp-content/uploads/2011/01/Image_2_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3286124"/>
            <a:ext cx="5219700" cy="32861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642910" y="1357298"/>
            <a:ext cx="8229600" cy="214314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000" smtClean="0"/>
              <a:t>region server</a:t>
            </a:r>
            <a:r>
              <a:rPr lang="zh-CN" altLang="en-US" sz="2000" smtClean="0"/>
              <a:t>不是物理</a:t>
            </a:r>
            <a:r>
              <a:rPr lang="en-US" altLang="zh-CN" sz="2000" smtClean="0"/>
              <a:t>server</a:t>
            </a:r>
            <a:r>
              <a:rPr lang="zh-CN" altLang="en-US" sz="2000" smtClean="0"/>
              <a:t>，可看做是运行在物理</a:t>
            </a:r>
            <a:r>
              <a:rPr lang="en-US" altLang="zh-CN" sz="2000" smtClean="0"/>
              <a:t>server</a:t>
            </a:r>
            <a:r>
              <a:rPr lang="zh-CN" altLang="en-US" sz="2000" smtClean="0"/>
              <a:t>上的一个服务</a:t>
            </a:r>
            <a:endParaRPr lang="en-US" altLang="zh-CN" sz="2000" smtClean="0"/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en-US" altLang="zh-CN" sz="2000" smtClean="0"/>
              <a:t>r</a:t>
            </a:r>
            <a:r>
              <a:rPr lang="en-US" sz="2000" smtClean="0"/>
              <a:t>egion</a:t>
            </a:r>
            <a:r>
              <a:rPr lang="zh-CN" altLang="en-US" sz="2000" smtClean="0"/>
              <a:t>是</a:t>
            </a:r>
            <a:r>
              <a:rPr lang="en-US" sz="2000" err="1" smtClean="0"/>
              <a:t>Hbase</a:t>
            </a:r>
            <a:r>
              <a:rPr lang="zh-CN" altLang="en-US" sz="2000" smtClean="0"/>
              <a:t>中分布式存储和负载均衡的最小单元</a:t>
            </a:r>
            <a:endParaRPr lang="en-US" altLang="zh-CN" sz="2000" smtClean="0"/>
          </a:p>
          <a:p>
            <a:pPr marL="274320" lvl="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smtClean="0"/>
              <a:t>最小单元表示不同的</a:t>
            </a:r>
            <a:r>
              <a:rPr lang="en-US" sz="2000" smtClean="0"/>
              <a:t>region</a:t>
            </a:r>
            <a:r>
              <a:rPr lang="zh-CN" altLang="en-US" sz="2000" smtClean="0"/>
              <a:t>可以分布在不同的</a:t>
            </a:r>
            <a:r>
              <a:rPr lang="en-US" altLang="zh-CN" sz="2000" smtClean="0"/>
              <a:t>r</a:t>
            </a:r>
            <a:r>
              <a:rPr lang="en-US" sz="2000" smtClean="0"/>
              <a:t>egion server</a:t>
            </a:r>
            <a:r>
              <a:rPr lang="zh-CN" altLang="en-US" sz="2000" smtClean="0"/>
              <a:t>上，但一个</a:t>
            </a:r>
            <a:r>
              <a:rPr lang="en-US" sz="2000" smtClean="0"/>
              <a:t>region</a:t>
            </a:r>
            <a:r>
              <a:rPr lang="zh-CN" altLang="en-US" sz="2000" smtClean="0"/>
              <a:t>不会拆分到多个</a:t>
            </a:r>
            <a:r>
              <a:rPr lang="en-US" altLang="zh-CN" sz="2000" smtClean="0"/>
              <a:t>region </a:t>
            </a:r>
            <a:r>
              <a:rPr lang="en-US" sz="2000" smtClean="0"/>
              <a:t>server</a:t>
            </a:r>
            <a:r>
              <a:rPr lang="zh-CN" altLang="en-US" sz="2000" smtClean="0"/>
              <a:t>上</a:t>
            </a:r>
            <a:endParaRPr lang="en-US" altLang="zh-CN" sz="2000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86FC06-E86A-4A6C-9C00-EB29C7DE9D84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13" name="标题 1"/>
          <p:cNvSpPr txBox="1">
            <a:spLocks/>
          </p:cNvSpPr>
          <p:nvPr/>
        </p:nvSpPr>
        <p:spPr>
          <a:xfrm>
            <a:off x="428596" y="642918"/>
            <a:ext cx="8229600" cy="785818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en-US" altLang="zh-CN" sz="490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Region Server &amp; Region</a:t>
            </a:r>
            <a:endParaRPr lang="zh-CN" altLang="en-US" sz="490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9" name="图片 18" descr="http://www.tbdata.org/wp-content/uploads/2011/01/Image_3_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3643314"/>
            <a:ext cx="54483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zh-CN" altLang="en-US" sz="4900" smtClean="0"/>
              <a:t>水平切分</a:t>
            </a:r>
            <a:endParaRPr lang="zh-CN" altLang="en-US" sz="490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A60DB-D58D-4E93-9F7A-849308949C31}" type="datetime1">
              <a:rPr lang="zh-CN" altLang="en-US" smtClean="0"/>
              <a:pPr/>
              <a:t>2011/11/28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9</a:t>
            </a:fld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14348" y="1500174"/>
            <a:ext cx="75009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smtClean="0"/>
              <a:t>一个</a:t>
            </a:r>
            <a:r>
              <a:rPr lang="en-US" altLang="zh-CN" sz="2000" smtClean="0"/>
              <a:t>table</a:t>
            </a:r>
            <a:r>
              <a:rPr lang="zh-CN" altLang="en-US" sz="2000" smtClean="0"/>
              <a:t>中的数据根据</a:t>
            </a:r>
            <a:r>
              <a:rPr lang="en-US" altLang="zh-CN" sz="2000" smtClean="0"/>
              <a:t>rowkey</a:t>
            </a:r>
            <a:r>
              <a:rPr lang="zh-CN" altLang="en-US" sz="2000" smtClean="0"/>
              <a:t>水平切分，可存储于多个</a:t>
            </a:r>
            <a:r>
              <a:rPr lang="en-US" altLang="zh-CN" sz="2000" smtClean="0"/>
              <a:t>region</a:t>
            </a:r>
          </a:p>
          <a:p>
            <a:pPr marL="274320" indent="-274320">
              <a:lnSpc>
                <a:spcPct val="150000"/>
              </a:lnSpc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/>
            </a:pPr>
            <a:r>
              <a:rPr lang="zh-CN" altLang="en-US" sz="2000" smtClean="0"/>
              <a:t>一行数据只在一个</a:t>
            </a:r>
            <a:r>
              <a:rPr lang="en-US" altLang="zh-CN" sz="2000" smtClean="0"/>
              <a:t>region</a:t>
            </a:r>
            <a:r>
              <a:rPr lang="zh-CN" altLang="en-US" sz="2000" smtClean="0"/>
              <a:t>中</a:t>
            </a:r>
          </a:p>
        </p:txBody>
      </p:sp>
      <p:pic>
        <p:nvPicPr>
          <p:cNvPr id="7" name="图片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518703"/>
            <a:ext cx="5311489" cy="433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C7EDCC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5196</TotalTime>
  <Words>1844</Words>
  <PresentationFormat>全屏显示(4:3)</PresentationFormat>
  <Paragraphs>287</Paragraphs>
  <Slides>31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流畅</vt:lpstr>
      <vt:lpstr>关于Hbase的一些认识</vt:lpstr>
      <vt:lpstr>系统架构</vt:lpstr>
      <vt:lpstr>基本特性</vt:lpstr>
      <vt:lpstr>幻灯片 4</vt:lpstr>
      <vt:lpstr>Table-概念视图</vt:lpstr>
      <vt:lpstr>Table-物理视图</vt:lpstr>
      <vt:lpstr>幻灯片 7</vt:lpstr>
      <vt:lpstr>幻灯片 8</vt:lpstr>
      <vt:lpstr>水平切分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表-ROOT- &amp; .META.</vt:lpstr>
      <vt:lpstr>WAL (Write-Ahead Log)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谢谢！</vt:lpstr>
      <vt:lpstr>幻灯片 29</vt:lpstr>
      <vt:lpstr>幻灯片 30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关于Hbase的一些认识</dc:title>
  <dc:creator>庞成</dc:creator>
  <cp:lastModifiedBy>trophy</cp:lastModifiedBy>
  <cp:revision>494</cp:revision>
  <dcterms:modified xsi:type="dcterms:W3CDTF">2011-11-28T04:24:11Z</dcterms:modified>
</cp:coreProperties>
</file>