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59" r:id="rId4"/>
    <p:sldId id="262" r:id="rId5"/>
    <p:sldId id="260" r:id="rId6"/>
    <p:sldId id="263" r:id="rId7"/>
    <p:sldId id="265" r:id="rId8"/>
    <p:sldId id="264" r:id="rId9"/>
    <p:sldId id="266" r:id="rId10"/>
    <p:sldId id="267" r:id="rId11"/>
    <p:sldId id="268" r:id="rId12"/>
    <p:sldId id="269" r:id="rId13"/>
    <p:sldId id="270" r:id="rId14"/>
    <p:sldId id="272" r:id="rId15"/>
    <p:sldId id="271" r:id="rId16"/>
    <p:sldId id="273" r:id="rId17"/>
    <p:sldId id="274" r:id="rId18"/>
    <p:sldId id="275" r:id="rId19"/>
    <p:sldId id="276" r:id="rId20"/>
    <p:sldId id="277" r:id="rId21"/>
    <p:sldId id="278" r:id="rId22"/>
    <p:sldId id="279" r:id="rId23"/>
    <p:sldId id="280" r:id="rId24"/>
    <p:sldId id="281" r:id="rId25"/>
    <p:sldId id="282" r:id="rId26"/>
    <p:sldId id="289" r:id="rId27"/>
    <p:sldId id="290" r:id="rId28"/>
    <p:sldId id="288" r:id="rId29"/>
    <p:sldId id="284" r:id="rId30"/>
    <p:sldId id="287" r:id="rId31"/>
    <p:sldId id="283" r:id="rId3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592" autoAdjust="0"/>
  </p:normalViewPr>
  <p:slideViewPr>
    <p:cSldViewPr>
      <p:cViewPr varScale="1">
        <p:scale>
          <a:sx n="79" d="100"/>
          <a:sy n="79" d="100"/>
        </p:scale>
        <p:origin x="-105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2012/10/29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2012/10/29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2012/10/29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2012/10/29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2012/10/29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2012/10/29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2012/10/29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2012/10/29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smtClean="0"/>
              <a:t>基于</a:t>
            </a:r>
            <a:r>
              <a:rPr lang="en-US" altLang="zh-CN" dirty="0" smtClean="0"/>
              <a:t>Bloom Filter</a:t>
            </a:r>
            <a:r>
              <a:rPr lang="zh-CN" altLang="en-US" dirty="0" smtClean="0"/>
              <a:t>的数据完整性保护方法介绍</a:t>
            </a:r>
            <a:endParaRPr lang="zh-CN" altLang="en-US" dirty="0"/>
          </a:p>
        </p:txBody>
      </p:sp>
      <p:sp>
        <p:nvSpPr>
          <p:cNvPr id="3" name="副标题 2"/>
          <p:cNvSpPr>
            <a:spLocks noGrp="1"/>
          </p:cNvSpPr>
          <p:nvPr>
            <p:ph type="subTitle" idx="1"/>
          </p:nvPr>
        </p:nvSpPr>
        <p:spPr/>
        <p:txBody>
          <a:bodyPr/>
          <a:lstStyle/>
          <a:p>
            <a:r>
              <a:rPr lang="zh-CN" altLang="en-US" dirty="0" smtClean="0"/>
              <a:t>报告人：李琳</a:t>
            </a:r>
            <a:endParaRPr lang="en-US" altLang="zh-CN" dirty="0" smtClean="0"/>
          </a:p>
          <a:p>
            <a:fld id="{285AE70D-AC0A-4DF7-B2C1-9EEB0257BC4E}" type="datetime2">
              <a:rPr lang="zh-CN" altLang="en-US" smtClean="0"/>
              <a:pPr/>
              <a:t>2012年10月29日</a:t>
            </a:fld>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22529" name="Picture 1" descr="C:\Users\duckagent\AppData\Roaming\Tencent\Users\68833205\QQ\WinTemp\RichOle\L$BAUOHR7G29Q@A7XQG{4YD.jpg"/>
          <p:cNvPicPr>
            <a:picLocks noChangeAspect="1" noChangeArrowheads="1"/>
          </p:cNvPicPr>
          <p:nvPr/>
        </p:nvPicPr>
        <p:blipFill>
          <a:blip r:embed="rId2"/>
          <a:srcRect/>
          <a:stretch>
            <a:fillRect/>
          </a:stretch>
        </p:blipFill>
        <p:spPr bwMode="auto">
          <a:xfrm>
            <a:off x="0" y="548680"/>
            <a:ext cx="8940686" cy="5256584"/>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dirty="0" smtClean="0"/>
              <a:t>Initialization</a:t>
            </a:r>
            <a:endParaRPr lang="zh-CN" altLang="en-US" dirty="0"/>
          </a:p>
        </p:txBody>
      </p:sp>
      <p:sp>
        <p:nvSpPr>
          <p:cNvPr id="3" name="内容占位符 2"/>
          <p:cNvSpPr>
            <a:spLocks noGrp="1"/>
          </p:cNvSpPr>
          <p:nvPr>
            <p:ph idx="1"/>
          </p:nvPr>
        </p:nvSpPr>
        <p:spPr/>
        <p:txBody>
          <a:bodyPr>
            <a:normAutofit fontScale="92500" lnSpcReduction="20000"/>
          </a:bodyPr>
          <a:lstStyle/>
          <a:p>
            <a:r>
              <a:rPr lang="zh-CN" altLang="en-US" dirty="0" smtClean="0"/>
              <a:t>应用</a:t>
            </a:r>
            <a:r>
              <a:rPr lang="en-US" altLang="zh-CN" dirty="0" smtClean="0"/>
              <a:t>m</a:t>
            </a:r>
            <a:r>
              <a:rPr lang="zh-CN" altLang="en-US" dirty="0" smtClean="0"/>
              <a:t>个 </a:t>
            </a:r>
            <a:r>
              <a:rPr lang="en-US" altLang="zh-CN" dirty="0" smtClean="0"/>
              <a:t>BFs</a:t>
            </a:r>
            <a:r>
              <a:rPr lang="zh-CN" altLang="en-US" dirty="0" smtClean="0"/>
              <a:t>（</a:t>
            </a:r>
            <a:r>
              <a:rPr lang="en-US" altLang="zh-CN" dirty="0" smtClean="0"/>
              <a:t>BF</a:t>
            </a:r>
            <a:r>
              <a:rPr lang="en-US" altLang="zh-CN" sz="2000" dirty="0" smtClean="0"/>
              <a:t>1</a:t>
            </a:r>
            <a:r>
              <a:rPr lang="en-US" altLang="zh-CN" dirty="0" smtClean="0"/>
              <a:t>, …,</a:t>
            </a:r>
            <a:r>
              <a:rPr lang="en-US" altLang="zh-CN" dirty="0" err="1" smtClean="0"/>
              <a:t>BF</a:t>
            </a:r>
            <a:r>
              <a:rPr lang="en-US" altLang="zh-CN" sz="2000" dirty="0" err="1" smtClean="0"/>
              <a:t>m</a:t>
            </a:r>
            <a:r>
              <a:rPr lang="zh-CN" altLang="en-US" dirty="0" smtClean="0"/>
              <a:t>）</a:t>
            </a:r>
            <a:endParaRPr lang="en-US" altLang="zh-CN" dirty="0" smtClean="0"/>
          </a:p>
          <a:p>
            <a:pPr lvl="1"/>
            <a:r>
              <a:rPr lang="en-US" altLang="zh-CN" dirty="0" smtClean="0"/>
              <a:t>BF</a:t>
            </a:r>
            <a:r>
              <a:rPr lang="en-US" altLang="zh-CN" sz="1800" dirty="0" smtClean="0"/>
              <a:t>1</a:t>
            </a:r>
            <a:r>
              <a:rPr lang="zh-CN" altLang="en-US" dirty="0" smtClean="0"/>
              <a:t>记录</a:t>
            </a:r>
            <a:r>
              <a:rPr lang="en-US" altLang="zh-CN" dirty="0" smtClean="0"/>
              <a:t>T</a:t>
            </a:r>
            <a:r>
              <a:rPr lang="zh-CN" altLang="en-US" dirty="0" smtClean="0"/>
              <a:t>中所有元组集合的</a:t>
            </a:r>
            <a:r>
              <a:rPr lang="en-US" altLang="zh-CN" dirty="0" smtClean="0"/>
              <a:t>Hash</a:t>
            </a:r>
            <a:r>
              <a:rPr lang="zh-CN" altLang="en-US" dirty="0" smtClean="0"/>
              <a:t>。</a:t>
            </a:r>
            <a:endParaRPr lang="en-US" altLang="zh-CN" dirty="0" smtClean="0"/>
          </a:p>
          <a:p>
            <a:pPr lvl="1">
              <a:buNone/>
            </a:pPr>
            <a:r>
              <a:rPr lang="en-US" altLang="zh-CN" dirty="0"/>
              <a:t> </a:t>
            </a:r>
            <a:r>
              <a:rPr lang="en-US" altLang="zh-CN" dirty="0" smtClean="0"/>
              <a:t>    WS</a:t>
            </a:r>
            <a:r>
              <a:rPr lang="en-US" altLang="zh-CN" sz="1800" dirty="0" smtClean="0"/>
              <a:t>1</a:t>
            </a:r>
            <a:r>
              <a:rPr lang="en-US" altLang="zh-CN" dirty="0" smtClean="0"/>
              <a:t>={Word(t)|</a:t>
            </a:r>
            <a:r>
              <a:rPr lang="en-US" altLang="zh-CN" dirty="0" err="1" smtClean="0"/>
              <a:t>t∈T</a:t>
            </a:r>
            <a:r>
              <a:rPr lang="en-US" altLang="zh-CN" dirty="0" smtClean="0"/>
              <a:t>}</a:t>
            </a:r>
          </a:p>
          <a:p>
            <a:pPr lvl="1">
              <a:buNone/>
            </a:pPr>
            <a:r>
              <a:rPr lang="en-US" altLang="zh-CN" dirty="0" smtClean="0"/>
              <a:t>     WS</a:t>
            </a:r>
            <a:r>
              <a:rPr lang="en-US" altLang="zh-CN" sz="1600" dirty="0" smtClean="0"/>
              <a:t>1</a:t>
            </a:r>
            <a:r>
              <a:rPr lang="en-US" altLang="zh-CN" dirty="0" smtClean="0"/>
              <a:t>=Word(t)=H(t.A</a:t>
            </a:r>
            <a:r>
              <a:rPr lang="en-US" altLang="zh-CN" sz="1800" dirty="0" smtClean="0"/>
              <a:t>1</a:t>
            </a:r>
            <a:r>
              <a:rPr lang="en-US" altLang="zh-CN" dirty="0" smtClean="0"/>
              <a:t>||t.A</a:t>
            </a:r>
            <a:r>
              <a:rPr lang="en-US" altLang="zh-CN" sz="1800" dirty="0" smtClean="0"/>
              <a:t>2</a:t>
            </a:r>
            <a:r>
              <a:rPr lang="en-US" altLang="zh-CN" dirty="0" smtClean="0"/>
              <a:t>||…||</a:t>
            </a:r>
            <a:r>
              <a:rPr lang="en-US" altLang="zh-CN" dirty="0" err="1" smtClean="0"/>
              <a:t>t.A</a:t>
            </a:r>
            <a:r>
              <a:rPr lang="en-US" altLang="zh-CN" sz="1800" dirty="0" err="1" smtClean="0"/>
              <a:t>m</a:t>
            </a:r>
            <a:r>
              <a:rPr lang="en-US" altLang="zh-CN" dirty="0" smtClean="0"/>
              <a:t>)</a:t>
            </a:r>
          </a:p>
          <a:p>
            <a:pPr lvl="1"/>
            <a:r>
              <a:rPr lang="en-US" altLang="zh-CN" dirty="0" err="1" smtClean="0"/>
              <a:t>BF</a:t>
            </a:r>
            <a:r>
              <a:rPr lang="en-US" altLang="zh-CN" sz="1800" dirty="0" err="1" smtClean="0"/>
              <a:t>i</a:t>
            </a:r>
            <a:r>
              <a:rPr lang="en-US" altLang="zh-CN" dirty="0" smtClean="0"/>
              <a:t>(2 </a:t>
            </a:r>
            <a:r>
              <a:rPr lang="en-US" altLang="zh-CN" dirty="0" smtClean="0"/>
              <a:t>≤</a:t>
            </a:r>
            <a:r>
              <a:rPr lang="en-US" altLang="zh-CN" dirty="0" err="1" smtClean="0"/>
              <a:t>i</a:t>
            </a:r>
            <a:r>
              <a:rPr lang="en-US" altLang="zh-CN" dirty="0" smtClean="0"/>
              <a:t> ≤m)</a:t>
            </a:r>
            <a:r>
              <a:rPr lang="zh-CN" altLang="en-US" dirty="0" smtClean="0"/>
              <a:t>记录所有属性元素</a:t>
            </a:r>
            <a:r>
              <a:rPr lang="en-US" altLang="zh-CN" dirty="0" smtClean="0"/>
              <a:t>Ai(2 ≤</a:t>
            </a:r>
            <a:r>
              <a:rPr lang="en-US" altLang="zh-CN" dirty="0" err="1" smtClean="0"/>
              <a:t>i</a:t>
            </a:r>
            <a:r>
              <a:rPr lang="en-US" altLang="zh-CN" dirty="0" smtClean="0"/>
              <a:t> ≤m)</a:t>
            </a:r>
            <a:r>
              <a:rPr lang="zh-CN" altLang="en-US" dirty="0" smtClean="0"/>
              <a:t>。</a:t>
            </a:r>
            <a:endParaRPr lang="en-US" altLang="zh-CN" dirty="0" smtClean="0"/>
          </a:p>
          <a:p>
            <a:pPr lvl="1">
              <a:buNone/>
            </a:pPr>
            <a:r>
              <a:rPr lang="en-US" altLang="zh-CN" dirty="0"/>
              <a:t> </a:t>
            </a:r>
            <a:r>
              <a:rPr lang="en-US" altLang="zh-CN" dirty="0" smtClean="0"/>
              <a:t>     </a:t>
            </a:r>
            <a:r>
              <a:rPr lang="en-US" altLang="zh-CN" dirty="0" err="1" smtClean="0"/>
              <a:t>WS</a:t>
            </a:r>
            <a:r>
              <a:rPr lang="en-US" altLang="zh-CN" sz="1800" dirty="0" err="1" smtClean="0"/>
              <a:t>i</a:t>
            </a:r>
            <a:r>
              <a:rPr lang="en-US" altLang="zh-CN" dirty="0" smtClean="0"/>
              <a:t>={Word(</a:t>
            </a:r>
            <a:r>
              <a:rPr lang="en-US" altLang="zh-CN" dirty="0" err="1" smtClean="0"/>
              <a:t>t,i</a:t>
            </a:r>
            <a:r>
              <a:rPr lang="en-US" altLang="zh-CN" dirty="0" smtClean="0"/>
              <a:t>)|</a:t>
            </a:r>
            <a:r>
              <a:rPr lang="en-US" altLang="zh-CN" dirty="0" err="1" smtClean="0"/>
              <a:t>t∈T</a:t>
            </a:r>
            <a:r>
              <a:rPr lang="en-US" altLang="zh-CN" dirty="0" smtClean="0"/>
              <a:t>}</a:t>
            </a:r>
          </a:p>
          <a:p>
            <a:pPr lvl="1">
              <a:buNone/>
            </a:pPr>
            <a:r>
              <a:rPr lang="en-US" altLang="zh-CN" dirty="0" smtClean="0"/>
              <a:t>      </a:t>
            </a:r>
            <a:r>
              <a:rPr lang="en-US" altLang="zh-CN" dirty="0" err="1" smtClean="0"/>
              <a:t>Ws</a:t>
            </a:r>
            <a:r>
              <a:rPr lang="en-US" altLang="zh-CN" sz="1800" dirty="0" err="1" smtClean="0"/>
              <a:t>i</a:t>
            </a:r>
            <a:r>
              <a:rPr lang="en-US" altLang="zh-CN" dirty="0" smtClean="0"/>
              <a:t>=Word(</a:t>
            </a:r>
            <a:r>
              <a:rPr lang="en-US" altLang="zh-CN" dirty="0" err="1" smtClean="0"/>
              <a:t>t,i</a:t>
            </a:r>
            <a:r>
              <a:rPr lang="en-US" altLang="zh-CN" dirty="0" smtClean="0"/>
              <a:t>)=</a:t>
            </a:r>
            <a:r>
              <a:rPr lang="en-US" altLang="zh-CN" dirty="0" err="1" smtClean="0"/>
              <a:t>t.A</a:t>
            </a:r>
            <a:r>
              <a:rPr lang="en-US" altLang="zh-CN" sz="1800" dirty="0" err="1" smtClean="0"/>
              <a:t>i</a:t>
            </a:r>
            <a:r>
              <a:rPr lang="en-US" altLang="zh-CN" dirty="0" smtClean="0"/>
              <a:t>||t.tid</a:t>
            </a:r>
          </a:p>
          <a:p>
            <a:pPr lvl="1"/>
            <a:r>
              <a:rPr lang="zh-CN" altLang="en-US" dirty="0" smtClean="0"/>
              <a:t>建立</a:t>
            </a:r>
            <a:r>
              <a:rPr lang="en-US" altLang="zh-CN" dirty="0" smtClean="0"/>
              <a:t>BFs</a:t>
            </a:r>
            <a:r>
              <a:rPr lang="zh-CN" altLang="en-US" dirty="0" smtClean="0"/>
              <a:t>，对每个</a:t>
            </a:r>
            <a:r>
              <a:rPr lang="en-US" altLang="zh-CN" dirty="0" err="1" smtClean="0"/>
              <a:t>BF</a:t>
            </a:r>
            <a:r>
              <a:rPr lang="en-US" altLang="zh-CN" sz="1900" dirty="0" err="1" smtClean="0"/>
              <a:t>i</a:t>
            </a:r>
            <a:r>
              <a:rPr lang="zh-CN" altLang="en-US" dirty="0" smtClean="0"/>
              <a:t>，将集合</a:t>
            </a:r>
            <a:r>
              <a:rPr lang="en-US" altLang="zh-CN" dirty="0" err="1" smtClean="0"/>
              <a:t>WS</a:t>
            </a:r>
            <a:r>
              <a:rPr lang="en-US" altLang="zh-CN" sz="1900" dirty="0" err="1" smtClean="0"/>
              <a:t>i</a:t>
            </a:r>
            <a:r>
              <a:rPr lang="zh-CN" altLang="en-US" dirty="0" smtClean="0"/>
              <a:t>中元素按照定义插入</a:t>
            </a:r>
            <a:r>
              <a:rPr lang="en-US" altLang="zh-CN" dirty="0" err="1" smtClean="0"/>
              <a:t>BF</a:t>
            </a:r>
            <a:r>
              <a:rPr lang="en-US" altLang="zh-CN" sz="1900" dirty="0" err="1" smtClean="0"/>
              <a:t>i</a:t>
            </a:r>
            <a:r>
              <a:rPr lang="zh-CN" altLang="en-US" dirty="0" smtClean="0"/>
              <a:t>中，即对于</a:t>
            </a:r>
            <a:r>
              <a:rPr lang="en-US" altLang="zh-CN" dirty="0" smtClean="0"/>
              <a:t>x ∈ </a:t>
            </a:r>
            <a:r>
              <a:rPr lang="en-US" altLang="zh-CN" dirty="0" err="1" smtClean="0"/>
              <a:t>Ws</a:t>
            </a:r>
            <a:r>
              <a:rPr lang="en-US" altLang="zh-CN" sz="1600" dirty="0" err="1" smtClean="0"/>
              <a:t>i</a:t>
            </a:r>
            <a:r>
              <a:rPr lang="zh-CN" altLang="en-US" sz="2400" dirty="0" smtClean="0"/>
              <a:t>，计算</a:t>
            </a:r>
            <a:r>
              <a:rPr lang="en-US" altLang="zh-CN" sz="2400" dirty="0" smtClean="0"/>
              <a:t>h</a:t>
            </a:r>
            <a:r>
              <a:rPr lang="en-US" altLang="zh-CN" sz="1700" dirty="0" smtClean="0"/>
              <a:t>1</a:t>
            </a:r>
            <a:r>
              <a:rPr lang="en-US" altLang="zh-CN" sz="2400" dirty="0" smtClean="0"/>
              <a:t>(x),…,</a:t>
            </a:r>
            <a:r>
              <a:rPr lang="en-US" altLang="zh-CN" sz="2400" dirty="0" err="1" smtClean="0"/>
              <a:t>h</a:t>
            </a:r>
            <a:r>
              <a:rPr lang="en-US" altLang="zh-CN" sz="1700" dirty="0" err="1" smtClean="0"/>
              <a:t>k</a:t>
            </a:r>
            <a:r>
              <a:rPr lang="en-US" altLang="zh-CN" sz="2400" dirty="0" smtClean="0"/>
              <a:t>(x),</a:t>
            </a:r>
            <a:r>
              <a:rPr lang="zh-CN" altLang="en-US" sz="2400" dirty="0" smtClean="0"/>
              <a:t>并将对应</a:t>
            </a:r>
            <a:r>
              <a:rPr lang="en-US" altLang="zh-CN" sz="2400" dirty="0" err="1"/>
              <a:t>BF</a:t>
            </a:r>
            <a:r>
              <a:rPr lang="en-US" altLang="zh-CN" sz="1700" dirty="0" err="1" smtClean="0"/>
              <a:t>i</a:t>
            </a:r>
            <a:r>
              <a:rPr lang="zh-CN" altLang="en-US" sz="2400" dirty="0" smtClean="0"/>
              <a:t>中</a:t>
            </a:r>
            <a:r>
              <a:rPr lang="en-US" altLang="zh-CN" sz="2400" dirty="0" smtClean="0"/>
              <a:t>bit</a:t>
            </a:r>
            <a:r>
              <a:rPr lang="zh-CN" altLang="en-US" sz="2400" dirty="0" smtClean="0"/>
              <a:t>位设置为</a:t>
            </a:r>
            <a:r>
              <a:rPr lang="en-US" altLang="zh-CN" sz="2400" dirty="0" smtClean="0"/>
              <a:t>1</a:t>
            </a:r>
            <a:r>
              <a:rPr lang="zh-CN" altLang="en-US" sz="2400" dirty="0" smtClean="0"/>
              <a:t>。</a:t>
            </a:r>
            <a:endParaRPr lang="en-US" altLang="zh-CN" sz="2400" dirty="0" smtClean="0"/>
          </a:p>
          <a:p>
            <a:pPr lvl="1"/>
            <a:r>
              <a:rPr lang="zh-CN" altLang="en-US" sz="2400" dirty="0"/>
              <a:t>在元组</a:t>
            </a:r>
            <a:r>
              <a:rPr lang="zh-CN" altLang="en-US" sz="2400" dirty="0" smtClean="0"/>
              <a:t>级别的检查中，只需要使用</a:t>
            </a:r>
            <a:r>
              <a:rPr lang="en-US" altLang="zh-CN" sz="2400" dirty="0" smtClean="0"/>
              <a:t>BF</a:t>
            </a:r>
            <a:r>
              <a:rPr lang="en-US" altLang="zh-CN" sz="1700" dirty="0" smtClean="0"/>
              <a:t>1</a:t>
            </a:r>
            <a:r>
              <a:rPr lang="zh-CN" altLang="en-US" sz="2400" dirty="0" smtClean="0"/>
              <a:t>。</a:t>
            </a:r>
            <a:endParaRPr lang="en-US" altLang="zh-CN" dirty="0" smtClean="0"/>
          </a:p>
          <a:p>
            <a:pPr lvl="1"/>
            <a:endParaRPr lang="zh-CN"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25601" name="Picture 1" descr="C:\Users\duckagent\AppData\Roaming\Tencent\Users\68833205\QQ\WinTemp\RichOle\%JQG3(BVN%UR29B~U)}33E8.jpg"/>
          <p:cNvPicPr>
            <a:picLocks noChangeAspect="1" noChangeArrowheads="1"/>
          </p:cNvPicPr>
          <p:nvPr/>
        </p:nvPicPr>
        <p:blipFill>
          <a:blip r:embed="rId2"/>
          <a:srcRect/>
          <a:stretch>
            <a:fillRect/>
          </a:stretch>
        </p:blipFill>
        <p:spPr bwMode="auto">
          <a:xfrm>
            <a:off x="611560" y="404664"/>
            <a:ext cx="7668344" cy="5817364"/>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dirty="0" smtClean="0"/>
              <a:t>Damage Examination</a:t>
            </a:r>
            <a:endParaRPr lang="zh-CN" altLang="en-US" dirty="0"/>
          </a:p>
        </p:txBody>
      </p:sp>
      <p:sp>
        <p:nvSpPr>
          <p:cNvPr id="3" name="内容占位符 2"/>
          <p:cNvSpPr>
            <a:spLocks noGrp="1"/>
          </p:cNvSpPr>
          <p:nvPr>
            <p:ph idx="1"/>
          </p:nvPr>
        </p:nvSpPr>
        <p:spPr/>
        <p:txBody>
          <a:bodyPr>
            <a:normAutofit/>
          </a:bodyPr>
          <a:lstStyle/>
          <a:p>
            <a:pPr marL="514350" indent="-514350">
              <a:buFont typeface="+mj-lt"/>
              <a:buAutoNum type="arabicPeriod"/>
            </a:pPr>
            <a:r>
              <a:rPr lang="en-US" altLang="zh-CN" dirty="0" smtClean="0"/>
              <a:t>Random Sampling Queries Generation</a:t>
            </a:r>
          </a:p>
          <a:p>
            <a:pPr marL="444500" lvl="1" indent="-44450"/>
            <a:r>
              <a:rPr lang="zh-CN" altLang="en-US" dirty="0" smtClean="0"/>
              <a:t>准备抽样查询</a:t>
            </a:r>
            <a:r>
              <a:rPr lang="en-US" altLang="zh-CN" dirty="0" smtClean="0"/>
              <a:t>QSET</a:t>
            </a:r>
            <a:r>
              <a:rPr lang="pt-BR" altLang="zh-CN" dirty="0" smtClean="0"/>
              <a:t> = { Q </a:t>
            </a:r>
            <a:r>
              <a:rPr lang="pt-BR" altLang="zh-CN" sz="1800" dirty="0" smtClean="0"/>
              <a:t>1</a:t>
            </a:r>
            <a:r>
              <a:rPr lang="pt-BR" altLang="zh-CN" dirty="0" smtClean="0"/>
              <a:t> ,Q</a:t>
            </a:r>
            <a:r>
              <a:rPr lang="pt-BR" altLang="zh-CN" sz="1800" dirty="0" smtClean="0"/>
              <a:t>2</a:t>
            </a:r>
            <a:r>
              <a:rPr lang="pt-BR" altLang="zh-CN" dirty="0" smtClean="0"/>
              <a:t> , ..., Q</a:t>
            </a:r>
            <a:r>
              <a:rPr lang="pt-BR" altLang="zh-CN" sz="1800" dirty="0" smtClean="0"/>
              <a:t>n</a:t>
            </a:r>
            <a:r>
              <a:rPr lang="pt-BR" altLang="zh-CN" dirty="0" smtClean="0"/>
              <a:t>}</a:t>
            </a:r>
            <a:r>
              <a:rPr lang="zh-CN" altLang="en-US" dirty="0" smtClean="0"/>
              <a:t>，抽样结果覆盖</a:t>
            </a:r>
            <a:r>
              <a:rPr lang="en-US" altLang="zh-CN" dirty="0" smtClean="0"/>
              <a:t>T</a:t>
            </a:r>
            <a:r>
              <a:rPr lang="zh-CN" altLang="en-US" dirty="0" smtClean="0"/>
              <a:t>，即</a:t>
            </a:r>
            <a:r>
              <a:rPr lang="fr-FR" altLang="zh-CN" dirty="0" smtClean="0"/>
              <a:t>Q</a:t>
            </a:r>
            <a:r>
              <a:rPr lang="fr-FR" altLang="zh-CN" sz="1800" dirty="0" smtClean="0"/>
              <a:t>1</a:t>
            </a:r>
            <a:r>
              <a:rPr lang="fr-FR" altLang="zh-CN" dirty="0" smtClean="0"/>
              <a:t>(T ) ∪ Q</a:t>
            </a:r>
            <a:r>
              <a:rPr lang="fr-FR" altLang="zh-CN" sz="1800" dirty="0" smtClean="0"/>
              <a:t>2</a:t>
            </a:r>
            <a:r>
              <a:rPr lang="fr-FR" altLang="zh-CN" dirty="0" smtClean="0"/>
              <a:t>(T ) ∪ ... Q</a:t>
            </a:r>
            <a:r>
              <a:rPr lang="fr-FR" altLang="zh-CN" sz="1800" dirty="0" smtClean="0"/>
              <a:t>n</a:t>
            </a:r>
            <a:r>
              <a:rPr lang="fr-FR" altLang="zh-CN" dirty="0" smtClean="0"/>
              <a:t>(T )= To ∪ Ts</a:t>
            </a:r>
            <a:r>
              <a:rPr lang="zh-CN" altLang="en-US" dirty="0" smtClean="0"/>
              <a:t>。每次抽样查询随机选择元组</a:t>
            </a:r>
            <a:r>
              <a:rPr lang="en-US" altLang="zh-CN" dirty="0" smtClean="0"/>
              <a:t>ID</a:t>
            </a:r>
            <a:r>
              <a:rPr lang="zh-CN" altLang="en-US" dirty="0" smtClean="0"/>
              <a:t>：</a:t>
            </a:r>
            <a:endParaRPr lang="en-US" altLang="zh-CN" dirty="0" smtClean="0"/>
          </a:p>
          <a:p>
            <a:pPr marL="444500" lvl="1" indent="-44450">
              <a:buNone/>
            </a:pPr>
            <a:r>
              <a:rPr lang="en-US" altLang="zh-CN" dirty="0" smtClean="0"/>
              <a:t>   Q = </a:t>
            </a:r>
            <a:r>
              <a:rPr lang="en-US" altLang="zh-CN" dirty="0" err="1" smtClean="0"/>
              <a:t>σ</a:t>
            </a:r>
            <a:r>
              <a:rPr lang="en-US" altLang="zh-CN" sz="1900" dirty="0" err="1" smtClean="0"/>
              <a:t>C</a:t>
            </a:r>
            <a:r>
              <a:rPr lang="en-US" altLang="zh-CN" dirty="0" smtClean="0"/>
              <a:t>(T ); C : A</a:t>
            </a:r>
            <a:r>
              <a:rPr lang="en-US" altLang="zh-CN" sz="1900" dirty="0" smtClean="0"/>
              <a:t>1</a:t>
            </a:r>
            <a:r>
              <a:rPr lang="en-US" altLang="zh-CN" dirty="0" smtClean="0"/>
              <a:t> ∈ SID, here SID= { ID</a:t>
            </a:r>
            <a:r>
              <a:rPr lang="en-US" altLang="zh-CN" sz="2200" dirty="0" smtClean="0"/>
              <a:t>1</a:t>
            </a:r>
            <a:r>
              <a:rPr lang="en-US" altLang="zh-CN" dirty="0" smtClean="0"/>
              <a:t> ,ID</a:t>
            </a:r>
            <a:r>
              <a:rPr lang="en-US" altLang="zh-CN" sz="1900" dirty="0" smtClean="0"/>
              <a:t>2</a:t>
            </a:r>
            <a:r>
              <a:rPr lang="en-US" altLang="zh-CN" dirty="0" smtClean="0"/>
              <a:t> , ...</a:t>
            </a:r>
            <a:r>
              <a:rPr lang="en-US" altLang="zh-CN" dirty="0" err="1" smtClean="0"/>
              <a:t>ID</a:t>
            </a:r>
            <a:r>
              <a:rPr lang="en-US" altLang="zh-CN" sz="2200" dirty="0" err="1" smtClean="0"/>
              <a:t>x</a:t>
            </a:r>
            <a:r>
              <a:rPr lang="en-US" altLang="zh-CN" dirty="0" smtClean="0"/>
              <a:t>}</a:t>
            </a:r>
          </a:p>
          <a:p>
            <a:pPr marL="444500" lvl="1" indent="-44450"/>
            <a:r>
              <a:rPr lang="zh-CN" altLang="en-US" dirty="0" smtClean="0"/>
              <a:t>例子</a:t>
            </a:r>
            <a:endParaRPr lang="en-US" altLang="zh-CN" dirty="0" smtClean="0"/>
          </a:p>
          <a:p>
            <a:pPr marL="444500" lvl="1" indent="-44450">
              <a:buNone/>
            </a:pPr>
            <a:r>
              <a:rPr lang="en-US" altLang="zh-CN" dirty="0" smtClean="0"/>
              <a:t>Q1: SELECT * FROM TAB WHERE ID in (4,7,9);</a:t>
            </a:r>
          </a:p>
          <a:p>
            <a:pPr marL="444500" lvl="1" indent="-44450">
              <a:buNone/>
            </a:pPr>
            <a:r>
              <a:rPr lang="en-US" altLang="zh-CN" dirty="0" smtClean="0"/>
              <a:t>Q2: SELECT * FROM TAB WHERE ID&lt; 5;</a:t>
            </a:r>
            <a:endParaRPr lang="en-US" altLang="zh-CN" dirty="0"/>
          </a:p>
          <a:p>
            <a:pPr marL="444500" lvl="1" indent="-44450">
              <a:buNone/>
            </a:pPr>
            <a:endParaRPr lang="en-US" altLang="zh-CN"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20000"/>
          </a:bodyPr>
          <a:lstStyle/>
          <a:p>
            <a:pPr marL="514350" indent="-514350">
              <a:buNone/>
            </a:pPr>
            <a:r>
              <a:rPr lang="en-US" altLang="zh-CN" dirty="0" smtClean="0"/>
              <a:t>2. Random Sampling Query Processing.</a:t>
            </a:r>
          </a:p>
          <a:p>
            <a:pPr marL="914400" lvl="1" indent="-514350">
              <a:buNone/>
            </a:pPr>
            <a:r>
              <a:rPr lang="zh-CN" altLang="en-US" dirty="0" smtClean="0"/>
              <a:t>对于</a:t>
            </a:r>
            <a:r>
              <a:rPr lang="en-US" altLang="zh-CN" dirty="0" smtClean="0"/>
              <a:t>Q ∈ QSET</a:t>
            </a:r>
            <a:r>
              <a:rPr lang="pt-BR" altLang="zh-CN" dirty="0" smtClean="0"/>
              <a:t> </a:t>
            </a:r>
            <a:r>
              <a:rPr lang="zh-CN" altLang="en-US" dirty="0" smtClean="0"/>
              <a:t>返回结果集</a:t>
            </a:r>
            <a:endParaRPr lang="en-US" altLang="zh-CN" dirty="0" smtClean="0"/>
          </a:p>
          <a:p>
            <a:pPr marL="914400" lvl="1" indent="-514350"/>
            <a:r>
              <a:rPr lang="en-US" altLang="zh-CN" dirty="0" smtClean="0"/>
              <a:t>Expected </a:t>
            </a:r>
            <a:r>
              <a:rPr lang="en-US" altLang="zh-CN" dirty="0" err="1" smtClean="0"/>
              <a:t>Tuple</a:t>
            </a:r>
            <a:r>
              <a:rPr lang="en-US" altLang="zh-CN" dirty="0" smtClean="0"/>
              <a:t> ID Calculation.</a:t>
            </a:r>
            <a:r>
              <a:rPr lang="zh-CN" altLang="en-US" dirty="0" smtClean="0"/>
              <a:t>期望的元组</a:t>
            </a:r>
            <a:r>
              <a:rPr lang="en-US" altLang="zh-CN" dirty="0" smtClean="0"/>
              <a:t>ID</a:t>
            </a:r>
            <a:r>
              <a:rPr lang="zh-CN" altLang="en-US" dirty="0" smtClean="0"/>
              <a:t>结果集</a:t>
            </a:r>
            <a:r>
              <a:rPr lang="zh-CN" altLang="en-US" dirty="0" smtClean="0"/>
              <a:t>是</a:t>
            </a:r>
            <a:r>
              <a:rPr lang="en-US" altLang="zh-CN" dirty="0" smtClean="0"/>
              <a:t> { </a:t>
            </a:r>
            <a:r>
              <a:rPr lang="en-US" altLang="zh-CN" dirty="0" smtClean="0"/>
              <a:t>ID</a:t>
            </a:r>
            <a:r>
              <a:rPr lang="en-US" altLang="zh-CN" sz="1900" dirty="0" smtClean="0"/>
              <a:t>1</a:t>
            </a:r>
            <a:r>
              <a:rPr lang="en-US" altLang="zh-CN" dirty="0" smtClean="0"/>
              <a:t> ,ID</a:t>
            </a:r>
            <a:r>
              <a:rPr lang="en-US" altLang="zh-CN" sz="1900" dirty="0" smtClean="0"/>
              <a:t>2</a:t>
            </a:r>
            <a:r>
              <a:rPr lang="en-US" altLang="zh-CN" dirty="0" smtClean="0"/>
              <a:t> , ...</a:t>
            </a:r>
            <a:r>
              <a:rPr lang="en-US" altLang="zh-CN" dirty="0" err="1" smtClean="0"/>
              <a:t>ID</a:t>
            </a:r>
            <a:r>
              <a:rPr lang="en-US" altLang="zh-CN" sz="2200" dirty="0" err="1" smtClean="0"/>
              <a:t>x</a:t>
            </a:r>
            <a:r>
              <a:rPr lang="en-US" altLang="zh-CN" dirty="0" smtClean="0"/>
              <a:t>}</a:t>
            </a:r>
            <a:r>
              <a:rPr lang="zh-CN" altLang="en-US" dirty="0" smtClean="0"/>
              <a:t>的子集，即</a:t>
            </a:r>
            <a:r>
              <a:rPr lang="en-US" altLang="zh-CN" dirty="0" smtClean="0"/>
              <a:t>Q</a:t>
            </a:r>
            <a:r>
              <a:rPr lang="en-US" altLang="zh-CN" sz="2400" dirty="0" smtClean="0"/>
              <a:t>o</a:t>
            </a:r>
            <a:r>
              <a:rPr lang="en-US" altLang="zh-CN" dirty="0" smtClean="0"/>
              <a:t>.ID ={ ID</a:t>
            </a:r>
            <a:r>
              <a:rPr lang="en-US" altLang="zh-CN" sz="1900" dirty="0" smtClean="0"/>
              <a:t>1</a:t>
            </a:r>
            <a:r>
              <a:rPr lang="en-US" altLang="zh-CN" dirty="0" smtClean="0"/>
              <a:t> ,ID</a:t>
            </a:r>
            <a:r>
              <a:rPr lang="en-US" altLang="zh-CN" sz="1900" dirty="0" smtClean="0"/>
              <a:t>2</a:t>
            </a:r>
            <a:r>
              <a:rPr lang="en-US" altLang="zh-CN" dirty="0" smtClean="0"/>
              <a:t> , ...</a:t>
            </a:r>
            <a:r>
              <a:rPr lang="en-US" altLang="zh-CN" dirty="0" err="1" smtClean="0"/>
              <a:t>ID</a:t>
            </a:r>
            <a:r>
              <a:rPr lang="en-US" altLang="zh-CN" sz="1900" dirty="0" err="1" smtClean="0"/>
              <a:t>x</a:t>
            </a:r>
            <a:r>
              <a:rPr lang="en-US" altLang="zh-CN" dirty="0" smtClean="0"/>
              <a:t>}∩ {1 , 2 , ...N}</a:t>
            </a:r>
          </a:p>
          <a:p>
            <a:pPr marL="914400" lvl="1" indent="-514350"/>
            <a:r>
              <a:rPr lang="pt-BR" altLang="zh-CN" dirty="0" smtClean="0"/>
              <a:t>Incorrect Tuples Identification .</a:t>
            </a:r>
          </a:p>
          <a:p>
            <a:pPr marL="985838" lvl="2" indent="-185738"/>
            <a:r>
              <a:rPr lang="en-US" altLang="zh-CN" dirty="0" err="1" smtClean="0"/>
              <a:t>Tuple</a:t>
            </a:r>
            <a:r>
              <a:rPr lang="zh-CN" altLang="en-US" dirty="0" smtClean="0"/>
              <a:t>判断：</a:t>
            </a:r>
            <a:r>
              <a:rPr lang="en-US" altLang="zh-CN" dirty="0" smtClean="0"/>
              <a:t>INCR </a:t>
            </a:r>
            <a:r>
              <a:rPr lang="en-US" altLang="zh-CN" dirty="0" smtClean="0"/>
              <a:t>(Q )= { t.ID |Word(t )     BF</a:t>
            </a:r>
            <a:r>
              <a:rPr lang="en-US" altLang="zh-CN" sz="1700" dirty="0" smtClean="0"/>
              <a:t>1</a:t>
            </a:r>
            <a:r>
              <a:rPr lang="en-US" altLang="zh-CN" dirty="0" smtClean="0"/>
              <a:t>}</a:t>
            </a:r>
          </a:p>
          <a:p>
            <a:pPr marL="985838" lvl="2" indent="-185738"/>
            <a:r>
              <a:rPr lang="en-US" altLang="zh-CN" dirty="0" smtClean="0"/>
              <a:t>Element</a:t>
            </a:r>
            <a:r>
              <a:rPr lang="zh-CN" altLang="en-US" dirty="0" smtClean="0"/>
              <a:t>判断：</a:t>
            </a:r>
            <a:r>
              <a:rPr lang="en-US" altLang="zh-CN" dirty="0" smtClean="0"/>
              <a:t>INCR </a:t>
            </a:r>
            <a:r>
              <a:rPr lang="en-US" altLang="zh-CN" dirty="0" smtClean="0"/>
              <a:t>(Q )= { t.ID |Word(t)   BF</a:t>
            </a:r>
            <a:r>
              <a:rPr lang="en-US" altLang="zh-CN" sz="1900" dirty="0" smtClean="0"/>
              <a:t>1</a:t>
            </a:r>
            <a:r>
              <a:rPr lang="en-US" altLang="zh-CN" dirty="0" smtClean="0"/>
              <a:t> OR ∃</a:t>
            </a:r>
            <a:r>
              <a:rPr lang="en-US" altLang="zh-CN" dirty="0" err="1" smtClean="0"/>
              <a:t>i</a:t>
            </a:r>
            <a:r>
              <a:rPr lang="en-US" altLang="zh-CN" dirty="0" smtClean="0"/>
              <a:t> ∈ [2 ,m],Word(t, </a:t>
            </a:r>
            <a:r>
              <a:rPr lang="en-US" altLang="zh-CN" dirty="0" err="1" smtClean="0"/>
              <a:t>i</a:t>
            </a:r>
            <a:r>
              <a:rPr lang="en-US" altLang="zh-CN" dirty="0" smtClean="0"/>
              <a:t>)   </a:t>
            </a:r>
            <a:r>
              <a:rPr lang="en-US" altLang="zh-CN" dirty="0" err="1" smtClean="0"/>
              <a:t>BF</a:t>
            </a:r>
            <a:r>
              <a:rPr lang="en-US" altLang="zh-CN" sz="1700" dirty="0" err="1" smtClean="0"/>
              <a:t>i</a:t>
            </a:r>
            <a:r>
              <a:rPr lang="en-US" altLang="zh-CN" dirty="0" smtClean="0"/>
              <a:t>} .</a:t>
            </a:r>
            <a:endParaRPr lang="pt-BR" altLang="zh-CN" dirty="0" smtClean="0"/>
          </a:p>
          <a:p>
            <a:pPr marL="914400" lvl="1" indent="-514350"/>
            <a:r>
              <a:rPr lang="fr-FR" altLang="zh-CN" dirty="0" smtClean="0"/>
              <a:t>Lost and Superfluous Tuples </a:t>
            </a:r>
            <a:r>
              <a:rPr lang="fr-FR" altLang="zh-CN" dirty="0" smtClean="0"/>
              <a:t>Identification.</a:t>
            </a:r>
            <a:endParaRPr lang="fr-FR" altLang="zh-CN" dirty="0" smtClean="0"/>
          </a:p>
          <a:p>
            <a:pPr marL="985838" lvl="2" indent="-185738"/>
            <a:r>
              <a:rPr lang="fr-FR" altLang="zh-CN" dirty="0" smtClean="0"/>
              <a:t>LOST (Q )= Qo.ID − Qs.ID </a:t>
            </a:r>
          </a:p>
          <a:p>
            <a:pPr marL="985838" lvl="2" indent="-185738"/>
            <a:r>
              <a:rPr lang="fr-FR" altLang="zh-CN" dirty="0" smtClean="0"/>
              <a:t>SUP(Q )=(SID−</a:t>
            </a:r>
            <a:r>
              <a:rPr lang="pt-BR" altLang="zh-CN" dirty="0" smtClean="0"/>
              <a:t>Qo.ID ) ∩ Qs.ID</a:t>
            </a:r>
            <a:endParaRPr lang="fr-FR" altLang="zh-CN" dirty="0" smtClean="0"/>
          </a:p>
          <a:p>
            <a:endParaRPr lang="zh-CN" altLang="en-US" dirty="0"/>
          </a:p>
        </p:txBody>
      </p:sp>
      <p:graphicFrame>
        <p:nvGraphicFramePr>
          <p:cNvPr id="27650" name="Object 2"/>
          <p:cNvGraphicFramePr>
            <a:graphicFrameLocks noChangeAspect="1"/>
          </p:cNvGraphicFramePr>
          <p:nvPr/>
        </p:nvGraphicFramePr>
        <p:xfrm>
          <a:off x="4716016" y="1988840"/>
          <a:ext cx="360040" cy="434048"/>
        </p:xfrm>
        <a:graphic>
          <a:graphicData uri="http://schemas.openxmlformats.org/presentationml/2006/ole">
            <p:oleObj spid="_x0000_s27650" name="Equation" r:id="rId3" imgW="190440" imgH="228600" progId="Equation.DSMT4">
              <p:embed/>
            </p:oleObj>
          </a:graphicData>
        </a:graphic>
      </p:graphicFrame>
      <p:graphicFrame>
        <p:nvGraphicFramePr>
          <p:cNvPr id="27651" name="Object 3"/>
          <p:cNvGraphicFramePr>
            <a:graphicFrameLocks noChangeAspect="1"/>
          </p:cNvGraphicFramePr>
          <p:nvPr/>
        </p:nvGraphicFramePr>
        <p:xfrm>
          <a:off x="6156871" y="4221088"/>
          <a:ext cx="287337" cy="287337"/>
        </p:xfrm>
        <a:graphic>
          <a:graphicData uri="http://schemas.openxmlformats.org/presentationml/2006/ole">
            <p:oleObj spid="_x0000_s27651" name="Equation" r:id="rId4" imgW="126720" imgH="152280" progId="Equation.DSMT4">
              <p:embed/>
            </p:oleObj>
          </a:graphicData>
        </a:graphic>
      </p:graphicFrame>
      <p:graphicFrame>
        <p:nvGraphicFramePr>
          <p:cNvPr id="27652" name="Object 4"/>
          <p:cNvGraphicFramePr>
            <a:graphicFrameLocks noChangeAspect="1"/>
          </p:cNvGraphicFramePr>
          <p:nvPr/>
        </p:nvGraphicFramePr>
        <p:xfrm>
          <a:off x="5939259" y="3861048"/>
          <a:ext cx="288925" cy="288925"/>
        </p:xfrm>
        <a:graphic>
          <a:graphicData uri="http://schemas.openxmlformats.org/presentationml/2006/ole">
            <p:oleObj spid="_x0000_s27652" name="Equation" r:id="rId5" imgW="126720" imgH="152280" progId="Equation.DSMT4">
              <p:embed/>
            </p:oleObj>
          </a:graphicData>
        </a:graphic>
      </p:graphicFrame>
      <p:graphicFrame>
        <p:nvGraphicFramePr>
          <p:cNvPr id="27653" name="Object 5"/>
          <p:cNvGraphicFramePr>
            <a:graphicFrameLocks noChangeAspect="1"/>
          </p:cNvGraphicFramePr>
          <p:nvPr/>
        </p:nvGraphicFramePr>
        <p:xfrm>
          <a:off x="3275856" y="4437112"/>
          <a:ext cx="288925" cy="288925"/>
        </p:xfrm>
        <a:graphic>
          <a:graphicData uri="http://schemas.openxmlformats.org/presentationml/2006/ole">
            <p:oleObj spid="_x0000_s27653" name="Equation" r:id="rId6" imgW="126720" imgH="152280" progId="Equation.DSMT4">
              <p:embed/>
            </p:oleObj>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buNone/>
            </a:pPr>
            <a:r>
              <a:rPr lang="en-US" altLang="zh-CN" dirty="0" smtClean="0"/>
              <a:t>3. </a:t>
            </a:r>
            <a:r>
              <a:rPr lang="it-IT" altLang="zh-CN" dirty="0" smtClean="0"/>
              <a:t>Final Results Generation</a:t>
            </a:r>
          </a:p>
          <a:p>
            <a:pPr>
              <a:buNone/>
            </a:pPr>
            <a:r>
              <a:rPr lang="zh-CN" altLang="en-US" dirty="0"/>
              <a:t>检查</a:t>
            </a:r>
            <a:r>
              <a:rPr lang="zh-CN" altLang="en-US" dirty="0" smtClean="0"/>
              <a:t>结束后，将各个子查询的结果汇总：</a:t>
            </a:r>
            <a:endParaRPr lang="en-US" altLang="zh-CN" dirty="0" smtClean="0"/>
          </a:p>
          <a:p>
            <a:pPr>
              <a:buNone/>
            </a:pPr>
            <a:endParaRPr lang="zh-CN" altLang="en-US" dirty="0" smtClean="0"/>
          </a:p>
          <a:p>
            <a:endParaRPr lang="zh-CN" altLang="en-US" dirty="0"/>
          </a:p>
        </p:txBody>
      </p:sp>
      <p:pic>
        <p:nvPicPr>
          <p:cNvPr id="28673" name="Picture 1" descr="C:\Users\duckagent\AppData\Roaming\Tencent\Users\68833205\QQ\WinTemp\RichOle\Z)M9UFJ8~AN[%IKY5R2]}KN.jpg"/>
          <p:cNvPicPr>
            <a:picLocks noChangeAspect="1" noChangeArrowheads="1"/>
          </p:cNvPicPr>
          <p:nvPr/>
        </p:nvPicPr>
        <p:blipFill>
          <a:blip r:embed="rId2"/>
          <a:srcRect/>
          <a:stretch>
            <a:fillRect/>
          </a:stretch>
        </p:blipFill>
        <p:spPr bwMode="auto">
          <a:xfrm>
            <a:off x="1403648" y="2924944"/>
            <a:ext cx="3228975" cy="638175"/>
          </a:xfrm>
          <a:prstGeom prst="rect">
            <a:avLst/>
          </a:prstGeom>
          <a:noFill/>
        </p:spPr>
      </p:pic>
      <p:pic>
        <p:nvPicPr>
          <p:cNvPr id="28674" name="Picture 2" descr="C:\Users\duckagent\AppData\Roaming\Tencent\Users\68833205\QQ\WinTemp\RichOle\5TDCH~`B3N~R@OMGL]`5275.jpg"/>
          <p:cNvPicPr>
            <a:picLocks noChangeAspect="1" noChangeArrowheads="1"/>
          </p:cNvPicPr>
          <p:nvPr/>
        </p:nvPicPr>
        <p:blipFill>
          <a:blip r:embed="rId3"/>
          <a:srcRect/>
          <a:stretch>
            <a:fillRect/>
          </a:stretch>
        </p:blipFill>
        <p:spPr bwMode="auto">
          <a:xfrm>
            <a:off x="1475656" y="3789040"/>
            <a:ext cx="2828925" cy="666750"/>
          </a:xfrm>
          <a:prstGeom prst="rect">
            <a:avLst/>
          </a:prstGeom>
          <a:noFill/>
        </p:spPr>
      </p:pic>
      <p:pic>
        <p:nvPicPr>
          <p:cNvPr id="28675" name="Picture 3" descr="C:\Users\duckagent\AppData\Roaming\Tencent\Users\68833205\QQ\WinTemp\RichOle\_VK(`_(}_GY`YGZL8DNQ8VK.jpg"/>
          <p:cNvPicPr>
            <a:picLocks noChangeAspect="1" noChangeArrowheads="1"/>
          </p:cNvPicPr>
          <p:nvPr/>
        </p:nvPicPr>
        <p:blipFill>
          <a:blip r:embed="rId4"/>
          <a:srcRect/>
          <a:stretch>
            <a:fillRect/>
          </a:stretch>
        </p:blipFill>
        <p:spPr bwMode="auto">
          <a:xfrm>
            <a:off x="1259632" y="4653136"/>
            <a:ext cx="3381375" cy="78105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dirty="0" smtClean="0"/>
              <a:t>Improved Method</a:t>
            </a:r>
            <a:endParaRPr lang="zh-CN" altLang="en-US" dirty="0"/>
          </a:p>
        </p:txBody>
      </p:sp>
      <p:sp>
        <p:nvSpPr>
          <p:cNvPr id="3" name="内容占位符 2"/>
          <p:cNvSpPr>
            <a:spLocks noGrp="1"/>
          </p:cNvSpPr>
          <p:nvPr>
            <p:ph idx="1"/>
          </p:nvPr>
        </p:nvSpPr>
        <p:spPr/>
        <p:txBody>
          <a:bodyPr>
            <a:normAutofit fontScale="77500" lnSpcReduction="20000"/>
          </a:bodyPr>
          <a:lstStyle/>
          <a:p>
            <a:r>
              <a:rPr lang="zh-CN" altLang="en-US" dirty="0" smtClean="0"/>
              <a:t>基础方法中，查询条件只能限定在</a:t>
            </a:r>
            <a:r>
              <a:rPr lang="en-US" altLang="zh-CN" dirty="0" smtClean="0"/>
              <a:t>ID</a:t>
            </a:r>
            <a:r>
              <a:rPr lang="zh-CN" altLang="en-US" dirty="0" smtClean="0"/>
              <a:t>属性上，针对这种情况，提出改进模式，将查询条件应用到普通属性上。</a:t>
            </a:r>
            <a:endParaRPr lang="en-US" altLang="zh-CN" dirty="0" smtClean="0"/>
          </a:p>
          <a:p>
            <a:r>
              <a:rPr lang="en-US" altLang="zh-CN" dirty="0" smtClean="0"/>
              <a:t>Initialization</a:t>
            </a:r>
          </a:p>
          <a:p>
            <a:pPr marL="971550" lvl="1" indent="-514350">
              <a:buFont typeface="+mj-lt"/>
              <a:buAutoNum type="arabicPeriod"/>
            </a:pPr>
            <a:r>
              <a:rPr lang="de-DE" altLang="zh-CN" dirty="0" smtClean="0"/>
              <a:t>Table Mapping Function Generation</a:t>
            </a:r>
            <a:r>
              <a:rPr lang="en-US" altLang="zh-CN" dirty="0" smtClean="0"/>
              <a:t>.</a:t>
            </a:r>
            <a:r>
              <a:rPr lang="de-DE" altLang="zh-CN" dirty="0" smtClean="0"/>
              <a:t> </a:t>
            </a:r>
            <a:endParaRPr lang="en-US" altLang="zh-CN" dirty="0" smtClean="0"/>
          </a:p>
          <a:p>
            <a:pPr marL="444500" lvl="1" indent="12700">
              <a:buNone/>
            </a:pPr>
            <a:r>
              <a:rPr lang="en-US" altLang="zh-CN" dirty="0" smtClean="0"/>
              <a:t>For table T’s each </a:t>
            </a:r>
            <a:r>
              <a:rPr lang="en-US" altLang="zh-CN" dirty="0" err="1" smtClean="0"/>
              <a:t>sortable</a:t>
            </a:r>
            <a:r>
              <a:rPr lang="en-US" altLang="zh-CN" dirty="0" smtClean="0"/>
              <a:t> Non-ID attribute A</a:t>
            </a:r>
            <a:r>
              <a:rPr lang="en-US" altLang="zh-CN" sz="1800" dirty="0" smtClean="0"/>
              <a:t>i</a:t>
            </a:r>
            <a:r>
              <a:rPr lang="en-US" altLang="zh-CN" dirty="0" smtClean="0"/>
              <a:t>(2 ≤ </a:t>
            </a:r>
            <a:r>
              <a:rPr lang="en-US" altLang="zh-CN" dirty="0" err="1" smtClean="0"/>
              <a:t>i</a:t>
            </a:r>
            <a:r>
              <a:rPr lang="en-US" altLang="zh-CN" dirty="0" smtClean="0"/>
              <a:t> ≤ m ), the owner evenly maps part of its domain into a discrete value by a mapping function </a:t>
            </a:r>
            <a:r>
              <a:rPr lang="en-US" altLang="zh-CN" i="1" dirty="0" err="1" smtClean="0"/>
              <a:t>MapValue</a:t>
            </a:r>
            <a:r>
              <a:rPr lang="en-US" altLang="zh-CN" sz="1800" i="1" dirty="0" err="1" smtClean="0"/>
              <a:t>i</a:t>
            </a:r>
            <a:r>
              <a:rPr lang="en-US" altLang="zh-CN" dirty="0" smtClean="0"/>
              <a:t>:</a:t>
            </a:r>
          </a:p>
          <a:p>
            <a:pPr marL="444500" lvl="1" indent="12700">
              <a:buNone/>
            </a:pPr>
            <a:r>
              <a:rPr lang="en-US" altLang="zh-CN" dirty="0" smtClean="0"/>
              <a:t>             </a:t>
            </a:r>
            <a:r>
              <a:rPr lang="en-US" altLang="zh-CN" i="1" dirty="0" err="1" smtClean="0"/>
              <a:t>MapValue</a:t>
            </a:r>
            <a:r>
              <a:rPr lang="en-US" altLang="zh-CN" sz="1800" i="1" dirty="0" err="1" smtClean="0"/>
              <a:t>i</a:t>
            </a:r>
            <a:r>
              <a:rPr lang="en-US" altLang="zh-CN" dirty="0" smtClean="0"/>
              <a:t>: Dom(Ai) →V</a:t>
            </a:r>
          </a:p>
          <a:p>
            <a:pPr marL="444500" lvl="1" indent="12700">
              <a:buNone/>
            </a:pPr>
            <a:r>
              <a:rPr lang="zh-CN" altLang="en-US" dirty="0" smtClean="0"/>
              <a:t>确定属性映射函数后，表</a:t>
            </a:r>
            <a:r>
              <a:rPr lang="en-US" altLang="zh-CN" dirty="0" smtClean="0"/>
              <a:t>T</a:t>
            </a:r>
            <a:r>
              <a:rPr lang="zh-CN" altLang="en-US" dirty="0" smtClean="0"/>
              <a:t>被映射为表</a:t>
            </a:r>
            <a:r>
              <a:rPr lang="en-US" altLang="zh-CN" dirty="0" smtClean="0"/>
              <a:t>TM</a:t>
            </a:r>
            <a:r>
              <a:rPr lang="zh-CN" altLang="en-US" dirty="0" smtClean="0"/>
              <a:t>，</a:t>
            </a:r>
            <a:r>
              <a:rPr lang="en-US" altLang="zh-CN" dirty="0" smtClean="0"/>
              <a:t>TM</a:t>
            </a:r>
            <a:r>
              <a:rPr lang="zh-CN" altLang="en-US" dirty="0" smtClean="0"/>
              <a:t>中元素满足：对于</a:t>
            </a:r>
            <a:r>
              <a:rPr lang="en-US" altLang="zh-CN" dirty="0" smtClean="0"/>
              <a:t>1 ≤ </a:t>
            </a:r>
            <a:r>
              <a:rPr lang="en-US" altLang="zh-CN" dirty="0" err="1" smtClean="0"/>
              <a:t>i</a:t>
            </a:r>
            <a:r>
              <a:rPr lang="en-US" altLang="zh-CN" dirty="0" smtClean="0"/>
              <a:t> ≤ N </a:t>
            </a:r>
            <a:r>
              <a:rPr lang="zh-CN" altLang="en-US" dirty="0" smtClean="0"/>
              <a:t>，</a:t>
            </a:r>
            <a:r>
              <a:rPr lang="en-US" altLang="zh-CN" dirty="0" smtClean="0"/>
              <a:t>2 ≤ j ≤ m</a:t>
            </a:r>
            <a:r>
              <a:rPr lang="zh-CN" altLang="en-US" dirty="0" smtClean="0"/>
              <a:t>有：</a:t>
            </a:r>
            <a:endParaRPr lang="en-US" altLang="zh-CN" dirty="0" smtClean="0"/>
          </a:p>
          <a:p>
            <a:pPr marL="444500" lvl="1" indent="12700">
              <a:buNone/>
            </a:pPr>
            <a:r>
              <a:rPr lang="en-US" altLang="zh-CN" dirty="0" smtClean="0"/>
              <a:t>              TM(</a:t>
            </a:r>
            <a:r>
              <a:rPr lang="en-US" altLang="zh-CN" dirty="0" err="1" smtClean="0"/>
              <a:t>i</a:t>
            </a:r>
            <a:r>
              <a:rPr lang="en-US" altLang="zh-CN" dirty="0" smtClean="0"/>
              <a:t>, j)=</a:t>
            </a:r>
            <a:r>
              <a:rPr lang="en-US" altLang="zh-CN" dirty="0" err="1" smtClean="0"/>
              <a:t>MapValue</a:t>
            </a:r>
            <a:r>
              <a:rPr lang="en-US" altLang="zh-CN" sz="1900" dirty="0" err="1" smtClean="0"/>
              <a:t>i</a:t>
            </a:r>
            <a:r>
              <a:rPr lang="en-US" altLang="zh-CN" dirty="0" smtClean="0"/>
              <a:t>(T (</a:t>
            </a:r>
            <a:r>
              <a:rPr lang="en-US" altLang="zh-CN" dirty="0" err="1" smtClean="0"/>
              <a:t>i</a:t>
            </a:r>
            <a:r>
              <a:rPr lang="en-US" altLang="zh-CN" dirty="0" smtClean="0"/>
              <a:t>, j))</a:t>
            </a:r>
          </a:p>
          <a:p>
            <a:pPr marL="444500" lvl="1" indent="12700">
              <a:buNone/>
            </a:pPr>
            <a:r>
              <a:rPr lang="en-US" altLang="zh-CN" dirty="0" smtClean="0"/>
              <a:t>TM</a:t>
            </a:r>
            <a:r>
              <a:rPr lang="zh-CN" altLang="en-US" dirty="0" smtClean="0"/>
              <a:t>与</a:t>
            </a:r>
            <a:r>
              <a:rPr lang="en-US" altLang="zh-CN" dirty="0" smtClean="0"/>
              <a:t>T</a:t>
            </a:r>
            <a:r>
              <a:rPr lang="zh-CN" altLang="en-US" dirty="0" smtClean="0"/>
              <a:t>具有相同的数据模式与规模。</a:t>
            </a:r>
            <a:endParaRPr lang="en-US" altLang="zh-CN" dirty="0" smtClean="0"/>
          </a:p>
          <a:p>
            <a:pPr marL="444500" lvl="1" indent="12700">
              <a:buNone/>
            </a:pPr>
            <a:endParaRPr lang="de-DE" altLang="zh-CN"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pPr>
              <a:buNone/>
            </a:pPr>
            <a:r>
              <a:rPr lang="en-US" altLang="zh-CN" dirty="0" smtClean="0"/>
              <a:t>2.</a:t>
            </a:r>
            <a:r>
              <a:rPr lang="pt-BR" altLang="zh-CN" dirty="0" smtClean="0"/>
              <a:t> Bloom Filter Initialization</a:t>
            </a:r>
          </a:p>
          <a:p>
            <a:pPr lvl="1">
              <a:buNone/>
            </a:pPr>
            <a:r>
              <a:rPr lang="zh-CN" altLang="en-US" dirty="0" smtClean="0"/>
              <a:t>在</a:t>
            </a:r>
            <a:r>
              <a:rPr lang="en-US" altLang="zh-CN" dirty="0" smtClean="0"/>
              <a:t>T</a:t>
            </a:r>
            <a:r>
              <a:rPr lang="zh-CN" altLang="en-US" dirty="0" smtClean="0"/>
              <a:t>和</a:t>
            </a:r>
            <a:r>
              <a:rPr lang="en-US" altLang="zh-CN" dirty="0" smtClean="0"/>
              <a:t>TM</a:t>
            </a:r>
            <a:r>
              <a:rPr lang="zh-CN" altLang="en-US" dirty="0" smtClean="0"/>
              <a:t>上同时建立</a:t>
            </a:r>
            <a:r>
              <a:rPr lang="en-US" altLang="zh-CN" dirty="0" smtClean="0"/>
              <a:t>BF</a:t>
            </a:r>
            <a:r>
              <a:rPr lang="zh-CN" altLang="en-US" dirty="0" smtClean="0"/>
              <a:t>：</a:t>
            </a:r>
            <a:endParaRPr lang="en-US" altLang="zh-CN" dirty="0" smtClean="0"/>
          </a:p>
          <a:p>
            <a:pPr lvl="1"/>
            <a:r>
              <a:rPr lang="en-US" altLang="zh-CN" dirty="0" smtClean="0"/>
              <a:t>BF</a:t>
            </a:r>
            <a:r>
              <a:rPr lang="en-US" altLang="zh-CN" sz="1800" dirty="0" smtClean="0"/>
              <a:t>1</a:t>
            </a:r>
            <a:r>
              <a:rPr lang="zh-CN" altLang="en-US" dirty="0" smtClean="0"/>
              <a:t>由</a:t>
            </a:r>
            <a:r>
              <a:rPr lang="en-US" altLang="zh-CN" dirty="0" smtClean="0"/>
              <a:t>WS</a:t>
            </a:r>
            <a:r>
              <a:rPr lang="en-US" altLang="zh-CN" sz="1800" dirty="0" smtClean="0"/>
              <a:t>1</a:t>
            </a:r>
            <a:r>
              <a:rPr lang="zh-CN" altLang="en-US" dirty="0" smtClean="0"/>
              <a:t>建立，</a:t>
            </a:r>
            <a:r>
              <a:rPr lang="en-US" altLang="zh-CN" dirty="0" smtClean="0"/>
              <a:t> WS</a:t>
            </a:r>
            <a:r>
              <a:rPr lang="en-US" altLang="zh-CN" sz="1800" dirty="0" smtClean="0"/>
              <a:t>1</a:t>
            </a:r>
            <a:r>
              <a:rPr lang="en-US" altLang="zh-CN" dirty="0" smtClean="0"/>
              <a:t>={Word(t)|</a:t>
            </a:r>
            <a:r>
              <a:rPr lang="en-US" altLang="zh-CN" dirty="0" err="1" smtClean="0"/>
              <a:t>t∈T</a:t>
            </a:r>
            <a:r>
              <a:rPr lang="en-US" altLang="zh-CN" dirty="0" smtClean="0"/>
              <a:t>}</a:t>
            </a:r>
          </a:p>
          <a:p>
            <a:pPr lvl="1"/>
            <a:r>
              <a:rPr lang="en-US" altLang="zh-CN" dirty="0" err="1" smtClean="0"/>
              <a:t>Bf</a:t>
            </a:r>
            <a:r>
              <a:rPr lang="en-US" altLang="zh-CN" sz="1600" dirty="0" err="1" smtClean="0"/>
              <a:t>i</a:t>
            </a:r>
            <a:r>
              <a:rPr lang="en-US" altLang="zh-CN" dirty="0" smtClean="0"/>
              <a:t>(2 ≤</a:t>
            </a:r>
            <a:r>
              <a:rPr lang="en-US" altLang="zh-CN" dirty="0" err="1" smtClean="0"/>
              <a:t>i</a:t>
            </a:r>
            <a:r>
              <a:rPr lang="en-US" altLang="zh-CN" dirty="0" smtClean="0"/>
              <a:t> ≤m)</a:t>
            </a:r>
            <a:r>
              <a:rPr lang="zh-CN" altLang="en-US" dirty="0" smtClean="0"/>
              <a:t>通过</a:t>
            </a:r>
            <a:r>
              <a:rPr lang="en-US" altLang="zh-CN" dirty="0" err="1" smtClean="0"/>
              <a:t>WS</a:t>
            </a:r>
            <a:r>
              <a:rPr lang="en-US" altLang="zh-CN" sz="1800" dirty="0" err="1" smtClean="0"/>
              <a:t>i</a:t>
            </a:r>
            <a:r>
              <a:rPr lang="zh-CN" altLang="en-US" dirty="0" smtClean="0"/>
              <a:t>建立，</a:t>
            </a:r>
            <a:r>
              <a:rPr lang="en-US" altLang="zh-CN" dirty="0" err="1" smtClean="0"/>
              <a:t>WS</a:t>
            </a:r>
            <a:r>
              <a:rPr lang="en-US" altLang="zh-CN" sz="1800" dirty="0" err="1" smtClean="0"/>
              <a:t>i</a:t>
            </a:r>
            <a:r>
              <a:rPr lang="en-US" altLang="zh-CN" dirty="0" smtClean="0"/>
              <a:t>={(</a:t>
            </a:r>
            <a:r>
              <a:rPr lang="en-US" altLang="zh-CN" dirty="0" err="1" smtClean="0"/>
              <a:t>t.A</a:t>
            </a:r>
            <a:r>
              <a:rPr lang="en-US" altLang="zh-CN" sz="1600" dirty="0" err="1" smtClean="0"/>
              <a:t>i</a:t>
            </a:r>
            <a:r>
              <a:rPr lang="en-US" altLang="zh-CN" dirty="0" smtClean="0"/>
              <a:t>||t.tid) |</a:t>
            </a:r>
            <a:r>
              <a:rPr lang="en-US" altLang="zh-CN" dirty="0" err="1" smtClean="0"/>
              <a:t>t∈T</a:t>
            </a:r>
            <a:r>
              <a:rPr lang="en-US" altLang="zh-CN" dirty="0" smtClean="0"/>
              <a:t>}</a:t>
            </a:r>
          </a:p>
          <a:p>
            <a:pPr lvl="1"/>
            <a:r>
              <a:rPr lang="en-US" altLang="zh-CN" dirty="0" smtClean="0"/>
              <a:t>BF</a:t>
            </a:r>
            <a:r>
              <a:rPr lang="en-US" altLang="zh-CN" sz="1800" dirty="0" smtClean="0"/>
              <a:t>m-1+i</a:t>
            </a:r>
            <a:r>
              <a:rPr lang="en-US" altLang="zh-CN" dirty="0" smtClean="0"/>
              <a:t>(2 ≤</a:t>
            </a:r>
            <a:r>
              <a:rPr lang="en-US" altLang="zh-CN" dirty="0" err="1" smtClean="0"/>
              <a:t>i</a:t>
            </a:r>
            <a:r>
              <a:rPr lang="en-US" altLang="zh-CN" dirty="0" smtClean="0"/>
              <a:t> ≤m)</a:t>
            </a:r>
            <a:r>
              <a:rPr lang="zh-CN" altLang="en-US" dirty="0" smtClean="0"/>
              <a:t>通过</a:t>
            </a:r>
            <a:r>
              <a:rPr lang="en-US" altLang="zh-CN" dirty="0" smtClean="0"/>
              <a:t>WS</a:t>
            </a:r>
            <a:r>
              <a:rPr lang="en-US" altLang="zh-CN" sz="1600" dirty="0" smtClean="0"/>
              <a:t>m-1+i</a:t>
            </a:r>
            <a:r>
              <a:rPr lang="zh-CN" altLang="en-US" dirty="0" smtClean="0"/>
              <a:t>建立，</a:t>
            </a:r>
            <a:endParaRPr lang="en-US" altLang="zh-CN" dirty="0" smtClean="0"/>
          </a:p>
          <a:p>
            <a:pPr lvl="1">
              <a:buNone/>
            </a:pPr>
            <a:r>
              <a:rPr lang="en-US" altLang="zh-CN" dirty="0" smtClean="0"/>
              <a:t>WS</a:t>
            </a:r>
            <a:r>
              <a:rPr lang="en-US" altLang="zh-CN" sz="1800" dirty="0" smtClean="0"/>
              <a:t>m-1+i</a:t>
            </a:r>
            <a:r>
              <a:rPr lang="en-US" altLang="zh-CN" dirty="0" smtClean="0"/>
              <a:t> = { (</a:t>
            </a:r>
            <a:r>
              <a:rPr lang="en-US" altLang="zh-CN" dirty="0" err="1" smtClean="0"/>
              <a:t>MapValuei</a:t>
            </a:r>
            <a:r>
              <a:rPr lang="en-US" altLang="zh-CN" dirty="0" smtClean="0"/>
              <a:t>(</a:t>
            </a:r>
            <a:r>
              <a:rPr lang="en-US" altLang="zh-CN" dirty="0" err="1" smtClean="0"/>
              <a:t>t.Ai</a:t>
            </a:r>
            <a:r>
              <a:rPr lang="en-US" altLang="zh-CN" dirty="0" smtClean="0"/>
              <a:t>)|| t.tid ) | t ∈ T } </a:t>
            </a:r>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467544" y="188640"/>
            <a:ext cx="8229600" cy="4525963"/>
          </a:xfrm>
        </p:spPr>
        <p:txBody>
          <a:bodyPr/>
          <a:lstStyle/>
          <a:p>
            <a:r>
              <a:rPr lang="zh-CN" altLang="en-US" dirty="0" smtClean="0"/>
              <a:t>针对上面例子假定：</a:t>
            </a:r>
            <a:endParaRPr lang="en-US" altLang="zh-CN" dirty="0" smtClean="0"/>
          </a:p>
          <a:p>
            <a:pPr lvl="1">
              <a:buNone/>
            </a:pPr>
            <a:r>
              <a:rPr lang="fr-FR" altLang="zh-CN" dirty="0" smtClean="0"/>
              <a:t>MapValue2(x)= MapValue3(x)= MapValue4(x) </a:t>
            </a:r>
            <a:r>
              <a:rPr lang="en-US" altLang="zh-CN" dirty="0" smtClean="0"/>
              <a:t>=</a:t>
            </a:r>
            <a:r>
              <a:rPr lang="fr-FR" altLang="zh-CN" dirty="0" smtClean="0"/>
              <a:t> H(x)( mod 10)</a:t>
            </a:r>
            <a:endParaRPr lang="zh-CN" altLang="en-US" dirty="0"/>
          </a:p>
        </p:txBody>
      </p:sp>
      <p:pic>
        <p:nvPicPr>
          <p:cNvPr id="37889" name="Picture 1" descr="C:\Users\duckagent\AppData\Roaming\Tencent\Users\68833205\QQ\WinTemp\RichOle\LX]LVQZM0@I{H@ZC[9(OHPA.jpg"/>
          <p:cNvPicPr>
            <a:picLocks noChangeAspect="1" noChangeArrowheads="1"/>
          </p:cNvPicPr>
          <p:nvPr/>
        </p:nvPicPr>
        <p:blipFill>
          <a:blip r:embed="rId2"/>
          <a:srcRect/>
          <a:stretch>
            <a:fillRect/>
          </a:stretch>
        </p:blipFill>
        <p:spPr bwMode="auto">
          <a:xfrm>
            <a:off x="395536" y="1700808"/>
            <a:ext cx="8447421" cy="504056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pt-BR" altLang="zh-CN" dirty="0" smtClean="0"/>
              <a:t>Damage Examination</a:t>
            </a:r>
            <a:endParaRPr lang="zh-CN" altLang="en-US" dirty="0"/>
          </a:p>
        </p:txBody>
      </p:sp>
      <p:sp>
        <p:nvSpPr>
          <p:cNvPr id="3" name="内容占位符 2"/>
          <p:cNvSpPr>
            <a:spLocks noGrp="1"/>
          </p:cNvSpPr>
          <p:nvPr>
            <p:ph idx="1"/>
          </p:nvPr>
        </p:nvSpPr>
        <p:spPr/>
        <p:txBody>
          <a:bodyPr>
            <a:normAutofit lnSpcReduction="10000"/>
          </a:bodyPr>
          <a:lstStyle/>
          <a:p>
            <a:pPr marL="514350" indent="-514350">
              <a:buAutoNum type="arabicPeriod"/>
            </a:pPr>
            <a:r>
              <a:rPr lang="pt-BR" altLang="zh-CN" dirty="0" smtClean="0"/>
              <a:t>Range Sampling Queries Generation </a:t>
            </a:r>
          </a:p>
          <a:p>
            <a:pPr marL="514350" indent="-514350">
              <a:buNone/>
            </a:pPr>
            <a:r>
              <a:rPr lang="zh-CN" altLang="en-US" dirty="0" smtClean="0"/>
              <a:t>抽样查询</a:t>
            </a:r>
            <a:r>
              <a:rPr lang="en-US" altLang="zh-CN" dirty="0" smtClean="0"/>
              <a:t>QSET</a:t>
            </a:r>
            <a:r>
              <a:rPr lang="pt-BR" altLang="zh-CN" dirty="0" smtClean="0"/>
              <a:t> = { Q </a:t>
            </a:r>
            <a:r>
              <a:rPr lang="pt-BR" altLang="zh-CN" sz="1800" dirty="0" smtClean="0"/>
              <a:t>1</a:t>
            </a:r>
            <a:r>
              <a:rPr lang="pt-BR" altLang="zh-CN" dirty="0" smtClean="0"/>
              <a:t> ,Q</a:t>
            </a:r>
            <a:r>
              <a:rPr lang="pt-BR" altLang="zh-CN" sz="1800" dirty="0" smtClean="0"/>
              <a:t>2</a:t>
            </a:r>
            <a:r>
              <a:rPr lang="pt-BR" altLang="zh-CN" dirty="0" smtClean="0"/>
              <a:t> , ..., Q</a:t>
            </a:r>
            <a:r>
              <a:rPr lang="pt-BR" altLang="zh-CN" sz="1800" dirty="0" smtClean="0"/>
              <a:t>n</a:t>
            </a:r>
            <a:r>
              <a:rPr lang="pt-BR" altLang="zh-CN" dirty="0" smtClean="0"/>
              <a:t>}</a:t>
            </a:r>
            <a:r>
              <a:rPr lang="zh-CN" altLang="en-US" dirty="0" smtClean="0"/>
              <a:t>，</a:t>
            </a:r>
            <a:r>
              <a:rPr lang="en-US" altLang="zh-CN" dirty="0" smtClean="0"/>
              <a:t> </a:t>
            </a:r>
          </a:p>
          <a:p>
            <a:pPr marL="514350" indent="-514350">
              <a:buNone/>
            </a:pPr>
            <a:r>
              <a:rPr lang="en-US" altLang="zh-CN" dirty="0" smtClean="0"/>
              <a:t>Q =(σ</a:t>
            </a:r>
            <a:r>
              <a:rPr lang="en-US" altLang="zh-CN" sz="2000" dirty="0" smtClean="0"/>
              <a:t>P1</a:t>
            </a:r>
            <a:r>
              <a:rPr lang="en-US" altLang="zh-CN" dirty="0" smtClean="0"/>
              <a:t> </a:t>
            </a:r>
            <a:r>
              <a:rPr lang="en-US" altLang="zh-CN" sz="1800" dirty="0" smtClean="0"/>
              <a:t>AND... AND </a:t>
            </a:r>
            <a:r>
              <a:rPr lang="en-US" altLang="zh-CN" sz="1800" dirty="0" err="1" smtClean="0"/>
              <a:t>Px</a:t>
            </a:r>
            <a:r>
              <a:rPr lang="en-US" altLang="zh-CN" dirty="0" smtClean="0"/>
              <a:t>(T))</a:t>
            </a:r>
          </a:p>
          <a:p>
            <a:pPr marL="360363" lvl="1" indent="39688">
              <a:buNone/>
            </a:pPr>
            <a:r>
              <a:rPr lang="en-US" altLang="zh-CN" dirty="0" err="1" smtClean="0"/>
              <a:t>P</a:t>
            </a:r>
            <a:r>
              <a:rPr lang="en-US" altLang="zh-CN" sz="1600" dirty="0" err="1" smtClean="0"/>
              <a:t>j</a:t>
            </a:r>
            <a:r>
              <a:rPr lang="en-US" altLang="zh-CN" dirty="0" smtClean="0"/>
              <a:t>(1 ≤ j ≤ x)</a:t>
            </a:r>
            <a:r>
              <a:rPr lang="zh-CN" altLang="en-US" dirty="0" smtClean="0"/>
              <a:t>：</a:t>
            </a:r>
            <a:r>
              <a:rPr lang="en-US" altLang="zh-CN" dirty="0" err="1" smtClean="0"/>
              <a:t>MapValue</a:t>
            </a:r>
            <a:r>
              <a:rPr lang="en-US" altLang="zh-CN" sz="1600" dirty="0" err="1" smtClean="0"/>
              <a:t>kj</a:t>
            </a:r>
            <a:r>
              <a:rPr lang="en-US" altLang="zh-CN" dirty="0" smtClean="0"/>
              <a:t>(</a:t>
            </a:r>
            <a:r>
              <a:rPr lang="en-US" altLang="zh-CN" dirty="0" err="1" smtClean="0"/>
              <a:t>A</a:t>
            </a:r>
            <a:r>
              <a:rPr lang="en-US" altLang="zh-CN" sz="1600" dirty="0" err="1" smtClean="0"/>
              <a:t>kj</a:t>
            </a:r>
            <a:r>
              <a:rPr lang="en-US" altLang="zh-CN" dirty="0" smtClean="0"/>
              <a:t>)= </a:t>
            </a:r>
            <a:r>
              <a:rPr lang="en-US" altLang="zh-CN" dirty="0" err="1" smtClean="0"/>
              <a:t>v</a:t>
            </a:r>
            <a:r>
              <a:rPr lang="en-US" altLang="zh-CN" sz="1600" dirty="0" err="1" smtClean="0"/>
              <a:t>j</a:t>
            </a:r>
            <a:r>
              <a:rPr lang="en-US" altLang="zh-CN" dirty="0" smtClean="0"/>
              <a:t>, (2 ≤ </a:t>
            </a:r>
            <a:r>
              <a:rPr lang="en-US" altLang="zh-CN" dirty="0" err="1" smtClean="0"/>
              <a:t>k</a:t>
            </a:r>
            <a:r>
              <a:rPr lang="en-US" altLang="zh-CN" sz="1600" dirty="0" err="1" smtClean="0"/>
              <a:t>j</a:t>
            </a:r>
            <a:r>
              <a:rPr lang="en-US" altLang="zh-CN" dirty="0" smtClean="0"/>
              <a:t> ≤m, </a:t>
            </a:r>
            <a:r>
              <a:rPr lang="en-US" altLang="zh-CN" dirty="0" err="1" smtClean="0"/>
              <a:t>v</a:t>
            </a:r>
            <a:r>
              <a:rPr lang="en-US" altLang="zh-CN" sz="1600" dirty="0" err="1" smtClean="0"/>
              <a:t>j</a:t>
            </a:r>
            <a:r>
              <a:rPr lang="en-US" altLang="zh-CN" sz="1600" dirty="0" smtClean="0"/>
              <a:t> </a:t>
            </a:r>
            <a:r>
              <a:rPr lang="en-US" altLang="zh-CN" dirty="0" smtClean="0"/>
              <a:t>∈V )</a:t>
            </a:r>
          </a:p>
          <a:p>
            <a:pPr marL="84138" lvl="1" indent="39688">
              <a:buNone/>
            </a:pPr>
            <a:r>
              <a:rPr lang="zh-CN" altLang="en-US" dirty="0" smtClean="0"/>
              <a:t>示例：</a:t>
            </a:r>
            <a:endParaRPr lang="en-US" altLang="zh-CN" dirty="0" smtClean="0"/>
          </a:p>
          <a:p>
            <a:pPr marL="84138" lvl="1" indent="39688">
              <a:buNone/>
            </a:pPr>
            <a:r>
              <a:rPr lang="en-US" altLang="zh-CN" dirty="0" smtClean="0"/>
              <a:t>Q3: SELECT ID FROM TAB WHERE </a:t>
            </a:r>
            <a:r>
              <a:rPr lang="en-US" altLang="zh-CN" i="1" dirty="0" err="1" smtClean="0"/>
              <a:t>MapValue</a:t>
            </a:r>
            <a:r>
              <a:rPr lang="en-US" altLang="zh-CN" dirty="0" smtClean="0"/>
              <a:t>(A</a:t>
            </a:r>
            <a:r>
              <a:rPr lang="en-US" altLang="zh-CN" sz="1800" dirty="0" smtClean="0"/>
              <a:t>2</a:t>
            </a:r>
            <a:r>
              <a:rPr lang="en-US" altLang="zh-CN" dirty="0" smtClean="0"/>
              <a:t> )= 3 AND </a:t>
            </a:r>
            <a:r>
              <a:rPr lang="en-US" altLang="zh-CN" i="1" dirty="0" err="1" smtClean="0"/>
              <a:t>MapValue</a:t>
            </a:r>
            <a:r>
              <a:rPr lang="en-US" altLang="zh-CN" dirty="0" smtClean="0"/>
              <a:t>(A</a:t>
            </a:r>
            <a:r>
              <a:rPr lang="en-US" altLang="zh-CN" sz="1800" dirty="0" smtClean="0"/>
              <a:t>3</a:t>
            </a:r>
            <a:r>
              <a:rPr lang="en-US" altLang="zh-CN" dirty="0" smtClean="0"/>
              <a:t> ) = 4 AND </a:t>
            </a:r>
            <a:r>
              <a:rPr lang="en-US" altLang="zh-CN" i="1" dirty="0" err="1" smtClean="0"/>
              <a:t>MapValue</a:t>
            </a:r>
            <a:r>
              <a:rPr lang="en-US" altLang="zh-CN" dirty="0" smtClean="0"/>
              <a:t>(A</a:t>
            </a:r>
            <a:r>
              <a:rPr lang="en-US" altLang="zh-CN" sz="1800" dirty="0" smtClean="0"/>
              <a:t>4</a:t>
            </a:r>
            <a:r>
              <a:rPr lang="en-US" altLang="zh-CN" dirty="0" smtClean="0"/>
              <a:t>)=1;</a:t>
            </a:r>
          </a:p>
          <a:p>
            <a:pPr marL="84138" lvl="1" indent="39688">
              <a:buNone/>
            </a:pPr>
            <a:r>
              <a:rPr lang="en-US" altLang="zh-CN" dirty="0" smtClean="0"/>
              <a:t>Q4: SELECT ID FROM  TABM WHERE A</a:t>
            </a:r>
            <a:r>
              <a:rPr lang="en-US" altLang="zh-CN" sz="1800" dirty="0" smtClean="0"/>
              <a:t>2</a:t>
            </a:r>
            <a:r>
              <a:rPr lang="en-US" altLang="zh-CN" dirty="0" smtClean="0"/>
              <a:t> = 3 AND A</a:t>
            </a:r>
            <a:r>
              <a:rPr lang="en-US" altLang="zh-CN" sz="1800" dirty="0" smtClean="0"/>
              <a:t>3</a:t>
            </a:r>
            <a:r>
              <a:rPr lang="en-US" altLang="zh-CN" dirty="0" smtClean="0"/>
              <a:t> = 4 ANDA</a:t>
            </a:r>
            <a:r>
              <a:rPr lang="en-US" altLang="zh-CN" sz="1800" dirty="0" smtClean="0"/>
              <a:t>4</a:t>
            </a:r>
            <a:r>
              <a:rPr lang="en-US" altLang="zh-CN" dirty="0" smtClean="0"/>
              <a:t>=1;</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r>
              <a:rPr lang="zh-CN" altLang="en-US" dirty="0" smtClean="0"/>
              <a:t>布隆过滤器（</a:t>
            </a:r>
            <a:r>
              <a:rPr lang="en-US" altLang="zh-CN" dirty="0" smtClean="0"/>
              <a:t>Bloom Filter</a:t>
            </a:r>
            <a:r>
              <a:rPr lang="zh-CN" altLang="en-US" dirty="0" smtClean="0"/>
              <a:t>）是</a:t>
            </a:r>
            <a:r>
              <a:rPr lang="en-US" altLang="zh-CN" dirty="0" smtClean="0"/>
              <a:t>1970</a:t>
            </a:r>
            <a:r>
              <a:rPr lang="zh-CN" altLang="en-US" dirty="0" smtClean="0"/>
              <a:t>年由布隆提出的。它实际上是一个很长的二进制向量和一系列随机映射函数。布隆过滤器可以用于检索一个元素是否在一个集合中。</a:t>
            </a:r>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85000" lnSpcReduction="10000"/>
          </a:bodyPr>
          <a:lstStyle/>
          <a:p>
            <a:pPr>
              <a:buNone/>
            </a:pPr>
            <a:r>
              <a:rPr lang="pt-BR" altLang="zh-CN" dirty="0" smtClean="0"/>
              <a:t>2. Range Sampling Query Processing .</a:t>
            </a:r>
          </a:p>
          <a:p>
            <a:r>
              <a:rPr lang="en-US" altLang="zh-CN" dirty="0" smtClean="0"/>
              <a:t>Expected Answer Calculation</a:t>
            </a:r>
          </a:p>
          <a:p>
            <a:pPr lvl="1"/>
            <a:r>
              <a:rPr lang="en-US" altLang="zh-CN" dirty="0" smtClean="0"/>
              <a:t>According to the definition, Q (T)= </a:t>
            </a:r>
            <a:r>
              <a:rPr lang="en-US" altLang="zh-CN" dirty="0" err="1" smtClean="0"/>
              <a:t>mapQ</a:t>
            </a:r>
            <a:r>
              <a:rPr lang="en-US" altLang="zh-CN" dirty="0" smtClean="0"/>
              <a:t>(TM). </a:t>
            </a:r>
          </a:p>
          <a:p>
            <a:pPr lvl="1"/>
            <a:r>
              <a:rPr lang="en-US" altLang="zh-CN" dirty="0" smtClean="0"/>
              <a:t>If </a:t>
            </a:r>
            <a:r>
              <a:rPr lang="en-US" altLang="zh-CN" dirty="0" err="1" smtClean="0"/>
              <a:t>tuple</a:t>
            </a:r>
            <a:r>
              <a:rPr lang="en-US" altLang="zh-CN" dirty="0" smtClean="0"/>
              <a:t> t is an expected </a:t>
            </a:r>
            <a:r>
              <a:rPr lang="en-US" altLang="zh-CN" dirty="0" err="1" smtClean="0"/>
              <a:t>tuple</a:t>
            </a:r>
            <a:r>
              <a:rPr lang="en-US" altLang="zh-CN" dirty="0" smtClean="0"/>
              <a:t> of query Q , then for each selection attribute </a:t>
            </a:r>
            <a:r>
              <a:rPr lang="en-US" altLang="zh-CN" dirty="0" err="1" smtClean="0"/>
              <a:t>A</a:t>
            </a:r>
            <a:r>
              <a:rPr lang="en-US" altLang="zh-CN" sz="1900" dirty="0" err="1" smtClean="0"/>
              <a:t>kj</a:t>
            </a:r>
            <a:r>
              <a:rPr lang="en-US" altLang="zh-CN" dirty="0" smtClean="0"/>
              <a:t>(1 ≤ j ≤ x), it should satisfy that: </a:t>
            </a:r>
          </a:p>
          <a:p>
            <a:pPr marL="1347788" lvl="1" indent="84138">
              <a:buNone/>
            </a:pPr>
            <a:r>
              <a:rPr lang="en-US" altLang="zh-CN" i="1" dirty="0" err="1" smtClean="0"/>
              <a:t>MapValue</a:t>
            </a:r>
            <a:r>
              <a:rPr lang="en-US" altLang="zh-CN" sz="1900" i="1" dirty="0" err="1" smtClean="0"/>
              <a:t>kj</a:t>
            </a:r>
            <a:r>
              <a:rPr lang="en-US" altLang="zh-CN" dirty="0" smtClean="0"/>
              <a:t>(</a:t>
            </a:r>
            <a:r>
              <a:rPr lang="en-US" altLang="zh-CN" dirty="0" err="1" smtClean="0"/>
              <a:t>t.A</a:t>
            </a:r>
            <a:r>
              <a:rPr lang="en-US" altLang="zh-CN" sz="1900" dirty="0" err="1" smtClean="0"/>
              <a:t>kj</a:t>
            </a:r>
            <a:r>
              <a:rPr lang="en-US" altLang="zh-CN" dirty="0" smtClean="0"/>
              <a:t> =</a:t>
            </a:r>
            <a:r>
              <a:rPr lang="en-US" altLang="zh-CN" dirty="0" err="1" smtClean="0"/>
              <a:t>v</a:t>
            </a:r>
            <a:r>
              <a:rPr lang="en-US" altLang="zh-CN" sz="1900" dirty="0" err="1" smtClean="0"/>
              <a:t>j</a:t>
            </a:r>
            <a:r>
              <a:rPr lang="en-US" altLang="zh-CN" dirty="0" smtClean="0"/>
              <a:t>)</a:t>
            </a:r>
          </a:p>
          <a:p>
            <a:pPr marL="1347788" lvl="1" indent="84138">
              <a:buNone/>
            </a:pPr>
            <a:r>
              <a:rPr lang="en-US" altLang="zh-CN" dirty="0" smtClean="0"/>
              <a:t>Word(t, </a:t>
            </a:r>
            <a:r>
              <a:rPr lang="en-US" altLang="zh-CN" dirty="0" err="1" smtClean="0"/>
              <a:t>k</a:t>
            </a:r>
            <a:r>
              <a:rPr lang="en-US" altLang="zh-CN" sz="1900" dirty="0" err="1" smtClean="0"/>
              <a:t>j</a:t>
            </a:r>
            <a:r>
              <a:rPr lang="en-US" altLang="zh-CN" dirty="0" smtClean="0"/>
              <a:t>)is a member of </a:t>
            </a:r>
            <a:r>
              <a:rPr lang="en-US" altLang="zh-CN" dirty="0" err="1" smtClean="0"/>
              <a:t>BF</a:t>
            </a:r>
            <a:r>
              <a:rPr lang="en-US" altLang="zh-CN" sz="1900" dirty="0" err="1" smtClean="0"/>
              <a:t>m</a:t>
            </a:r>
            <a:r>
              <a:rPr lang="en-US" altLang="zh-CN" sz="1700" dirty="0" smtClean="0"/>
              <a:t>− 1+kj</a:t>
            </a:r>
            <a:r>
              <a:rPr lang="en-US" altLang="zh-CN" dirty="0" smtClean="0"/>
              <a:t>. </a:t>
            </a:r>
          </a:p>
          <a:p>
            <a:pPr lvl="1"/>
            <a:r>
              <a:rPr lang="en-US" altLang="zh-CN" dirty="0" smtClean="0"/>
              <a:t>Thus to find out all such </a:t>
            </a:r>
            <a:r>
              <a:rPr lang="en-US" altLang="zh-CN" dirty="0" err="1" smtClean="0"/>
              <a:t>tuples</a:t>
            </a:r>
            <a:r>
              <a:rPr lang="en-US" altLang="zh-CN" dirty="0" smtClean="0"/>
              <a:t>, the verifier can transverse all </a:t>
            </a:r>
            <a:r>
              <a:rPr lang="en-US" altLang="zh-CN" dirty="0" err="1" smtClean="0"/>
              <a:t>tuples</a:t>
            </a:r>
            <a:r>
              <a:rPr lang="en-US" altLang="zh-CN" dirty="0" smtClean="0"/>
              <a:t> by their unique IDs(id from1to N )to see if id satisfies that:</a:t>
            </a:r>
          </a:p>
          <a:p>
            <a:pPr lvl="1">
              <a:buNone/>
            </a:pPr>
            <a:r>
              <a:rPr lang="en-US" altLang="zh-CN" dirty="0" smtClean="0"/>
              <a:t>(v</a:t>
            </a:r>
            <a:r>
              <a:rPr lang="en-US" altLang="zh-CN" sz="1900" dirty="0" smtClean="0"/>
              <a:t>1</a:t>
            </a:r>
            <a:r>
              <a:rPr lang="en-US" altLang="zh-CN" dirty="0" smtClean="0"/>
              <a:t>|| id ∈ </a:t>
            </a:r>
            <a:r>
              <a:rPr lang="en-US" altLang="zh-CN" dirty="0" err="1" smtClean="0"/>
              <a:t>BF</a:t>
            </a:r>
            <a:r>
              <a:rPr lang="en-US" altLang="zh-CN" sz="1900" dirty="0" err="1" smtClean="0"/>
              <a:t>m</a:t>
            </a:r>
            <a:r>
              <a:rPr lang="en-US" altLang="zh-CN" sz="1600" dirty="0" smtClean="0"/>
              <a:t>− 1+k1</a:t>
            </a:r>
            <a:r>
              <a:rPr lang="en-US" altLang="zh-CN" dirty="0" smtClean="0"/>
              <a:t>) AND ... AND (</a:t>
            </a:r>
            <a:r>
              <a:rPr lang="en-US" altLang="zh-CN" dirty="0" err="1" smtClean="0"/>
              <a:t>v</a:t>
            </a:r>
            <a:r>
              <a:rPr lang="en-US" altLang="zh-CN" sz="1900" dirty="0" err="1" smtClean="0"/>
              <a:t>x</a:t>
            </a:r>
            <a:r>
              <a:rPr lang="en-US" altLang="zh-CN" dirty="0" smtClean="0"/>
              <a:t>|| id ∈ </a:t>
            </a:r>
            <a:r>
              <a:rPr lang="en-US" altLang="zh-CN" dirty="0" err="1" smtClean="0"/>
              <a:t>BF</a:t>
            </a:r>
            <a:r>
              <a:rPr lang="en-US" altLang="zh-CN" sz="1900" dirty="0" err="1" smtClean="0"/>
              <a:t>m</a:t>
            </a:r>
            <a:r>
              <a:rPr lang="en-US" altLang="zh-CN" sz="1600" dirty="0" smtClean="0"/>
              <a:t>− 1+kx</a:t>
            </a:r>
            <a:r>
              <a:rPr lang="en-US" altLang="zh-CN" dirty="0" smtClean="0"/>
              <a:t>) is </a:t>
            </a:r>
            <a:r>
              <a:rPr lang="en-US" altLang="zh-CN" dirty="0" smtClean="0"/>
              <a:t>TRUE</a:t>
            </a:r>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it-IT" altLang="zh-CN" dirty="0" smtClean="0"/>
              <a:t>Experiment Evaluation</a:t>
            </a:r>
            <a:endParaRPr lang="zh-CN" altLang="en-US" dirty="0"/>
          </a:p>
        </p:txBody>
      </p:sp>
      <p:sp>
        <p:nvSpPr>
          <p:cNvPr id="3" name="内容占位符 2"/>
          <p:cNvSpPr>
            <a:spLocks noGrp="1"/>
          </p:cNvSpPr>
          <p:nvPr>
            <p:ph idx="1"/>
          </p:nvPr>
        </p:nvSpPr>
        <p:spPr/>
        <p:txBody>
          <a:bodyPr/>
          <a:lstStyle/>
          <a:p>
            <a:endParaRPr lang="zh-CN" altLang="en-US"/>
          </a:p>
        </p:txBody>
      </p:sp>
      <p:pic>
        <p:nvPicPr>
          <p:cNvPr id="37889" name="Picture 1" descr="C:\Users\duckagent\AppData\Roaming\Tencent\Users\68833205\QQ\WinTemp\RichOle\8_WH1{XY%2GX9BN)]DM@FBR.jpg"/>
          <p:cNvPicPr>
            <a:picLocks noChangeAspect="1" noChangeArrowheads="1"/>
          </p:cNvPicPr>
          <p:nvPr/>
        </p:nvPicPr>
        <p:blipFill>
          <a:blip r:embed="rId2"/>
          <a:srcRect/>
          <a:stretch>
            <a:fillRect/>
          </a:stretch>
        </p:blipFill>
        <p:spPr bwMode="auto">
          <a:xfrm>
            <a:off x="0" y="1412776"/>
            <a:ext cx="8903496" cy="4248472"/>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8229600" cy="1143000"/>
          </a:xfrm>
        </p:spPr>
        <p:txBody>
          <a:bodyPr>
            <a:noAutofit/>
          </a:bodyPr>
          <a:lstStyle/>
          <a:p>
            <a:pPr algn="l"/>
            <a:r>
              <a:rPr lang="en-US" altLang="zh-CN" sz="3600" dirty="0" smtClean="0"/>
              <a:t>Employing Bloom Filters for Enforcing Integrity of Outsourced Databases in Cloud</a:t>
            </a:r>
            <a:endParaRPr lang="zh-CN" altLang="en-US" sz="3600" dirty="0"/>
          </a:p>
        </p:txBody>
      </p:sp>
      <p:sp>
        <p:nvSpPr>
          <p:cNvPr id="3" name="内容占位符 2"/>
          <p:cNvSpPr>
            <a:spLocks noGrp="1"/>
          </p:cNvSpPr>
          <p:nvPr>
            <p:ph idx="1"/>
          </p:nvPr>
        </p:nvSpPr>
        <p:spPr>
          <a:xfrm>
            <a:off x="179512" y="1196752"/>
            <a:ext cx="8229600" cy="4525963"/>
          </a:xfrm>
        </p:spPr>
        <p:txBody>
          <a:bodyPr>
            <a:normAutofit/>
          </a:bodyPr>
          <a:lstStyle/>
          <a:p>
            <a:r>
              <a:rPr lang="zh-CN" altLang="en-US" sz="2800" dirty="0" smtClean="0"/>
              <a:t>用</a:t>
            </a:r>
            <a:r>
              <a:rPr lang="en-US" altLang="zh-CN" sz="2800" dirty="0" smtClean="0"/>
              <a:t>Bloom Filter</a:t>
            </a:r>
            <a:r>
              <a:rPr lang="zh-CN" altLang="en-US" sz="2800" dirty="0" smtClean="0"/>
              <a:t>代替</a:t>
            </a:r>
            <a:r>
              <a:rPr lang="en-US" altLang="zh-CN" sz="2800" dirty="0" smtClean="0"/>
              <a:t>Hash</a:t>
            </a:r>
          </a:p>
          <a:p>
            <a:pPr lvl="1"/>
            <a:r>
              <a:rPr lang="en-US" altLang="zh-CN" sz="2400" dirty="0" smtClean="0"/>
              <a:t>Aggregated Signatures with Bloom Filter</a:t>
            </a:r>
          </a:p>
          <a:p>
            <a:pPr lvl="1"/>
            <a:r>
              <a:rPr lang="en-US" altLang="zh-CN" sz="2400" dirty="0" smtClean="0"/>
              <a:t>Authenticated Data Structures Using Bloom Filters</a:t>
            </a:r>
            <a:endParaRPr lang="zh-CN" altLang="en-US" sz="2400" dirty="0"/>
          </a:p>
        </p:txBody>
      </p:sp>
      <p:pic>
        <p:nvPicPr>
          <p:cNvPr id="45057" name="Picture 1" descr="C:\Users\duckagent\AppData\Roaming\Tencent\Users\68833205\QQ\WinTemp\RichOle\~OPF8%)`Y08UJ2SRDZ1_V`X.jpg"/>
          <p:cNvPicPr>
            <a:picLocks noChangeAspect="1" noChangeArrowheads="1"/>
          </p:cNvPicPr>
          <p:nvPr/>
        </p:nvPicPr>
        <p:blipFill>
          <a:blip r:embed="rId2"/>
          <a:srcRect/>
          <a:stretch>
            <a:fillRect/>
          </a:stretch>
        </p:blipFill>
        <p:spPr bwMode="auto">
          <a:xfrm>
            <a:off x="971600" y="2609850"/>
            <a:ext cx="7324725" cy="424815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lvl="1" algn="l" rtl="0">
              <a:spcBef>
                <a:spcPct val="0"/>
              </a:spcBef>
            </a:pPr>
            <a:r>
              <a:rPr lang="en-US" altLang="zh-CN" sz="3600" dirty="0" smtClean="0"/>
              <a:t>Aggregated Signatures with Bloom Filter</a:t>
            </a:r>
            <a:endParaRPr lang="zh-CN" altLang="en-US" dirty="0"/>
          </a:p>
        </p:txBody>
      </p:sp>
      <p:sp>
        <p:nvSpPr>
          <p:cNvPr id="3" name="内容占位符 2"/>
          <p:cNvSpPr>
            <a:spLocks noGrp="1"/>
          </p:cNvSpPr>
          <p:nvPr>
            <p:ph idx="1"/>
          </p:nvPr>
        </p:nvSpPr>
        <p:spPr/>
        <p:txBody>
          <a:bodyPr>
            <a:normAutofit fontScale="92500" lnSpcReduction="20000"/>
          </a:bodyPr>
          <a:lstStyle/>
          <a:p>
            <a:r>
              <a:rPr lang="zh-CN" altLang="en-US" dirty="0" smtClean="0"/>
              <a:t>关系</a:t>
            </a:r>
            <a:r>
              <a:rPr lang="pt-BR" altLang="zh-CN" dirty="0" smtClean="0"/>
              <a:t>R</a:t>
            </a:r>
            <a:r>
              <a:rPr lang="pt-BR" altLang="zh-CN" sz="2400" dirty="0" smtClean="0"/>
              <a:t>i</a:t>
            </a:r>
            <a:r>
              <a:rPr lang="pt-BR" altLang="zh-CN" dirty="0" smtClean="0"/>
              <a:t>(A</a:t>
            </a:r>
            <a:r>
              <a:rPr lang="pt-BR" altLang="zh-CN" sz="2000" dirty="0" smtClean="0"/>
              <a:t>1</a:t>
            </a:r>
            <a:r>
              <a:rPr lang="pt-BR" altLang="zh-CN" dirty="0" smtClean="0"/>
              <a:t> ,A</a:t>
            </a:r>
            <a:r>
              <a:rPr lang="pt-BR" altLang="zh-CN" sz="2000" dirty="0" smtClean="0"/>
              <a:t>2</a:t>
            </a:r>
            <a:r>
              <a:rPr lang="pt-BR" altLang="zh-CN" dirty="0" smtClean="0"/>
              <a:t> , .., A</a:t>
            </a:r>
            <a:r>
              <a:rPr lang="pt-BR" altLang="zh-CN" sz="2000" dirty="0" smtClean="0"/>
              <a:t>n</a:t>
            </a:r>
            <a:r>
              <a:rPr lang="pt-BR" altLang="zh-CN" dirty="0" smtClean="0"/>
              <a:t>)</a:t>
            </a:r>
            <a:r>
              <a:rPr lang="zh-CN" altLang="en-US" dirty="0" smtClean="0"/>
              <a:t>，</a:t>
            </a:r>
            <a:r>
              <a:rPr lang="en-US" altLang="zh-CN" dirty="0" smtClean="0"/>
              <a:t>n</a:t>
            </a:r>
            <a:r>
              <a:rPr lang="zh-CN" altLang="en-US" dirty="0" smtClean="0"/>
              <a:t>个属性，</a:t>
            </a:r>
            <a:r>
              <a:rPr lang="en-US" altLang="zh-CN" dirty="0" smtClean="0"/>
              <a:t>p</a:t>
            </a:r>
            <a:r>
              <a:rPr lang="zh-CN" altLang="en-US" dirty="0" smtClean="0"/>
              <a:t>个元组</a:t>
            </a:r>
            <a:r>
              <a:rPr lang="en-US" altLang="zh-CN" dirty="0" smtClean="0"/>
              <a:t>,32bit Bloom Filter</a:t>
            </a:r>
          </a:p>
          <a:p>
            <a:pPr marL="0" indent="0">
              <a:buNone/>
            </a:pPr>
            <a:r>
              <a:rPr lang="en-US" altLang="zh-CN" dirty="0" smtClean="0"/>
              <a:t>Step 1: Data owner outsources the database to a cloud server</a:t>
            </a:r>
          </a:p>
          <a:p>
            <a:pPr marL="514350" indent="-514350">
              <a:buFont typeface="+mj-lt"/>
              <a:buAutoNum type="alphaLcParenR"/>
            </a:pPr>
            <a:r>
              <a:rPr lang="zh-CN" altLang="en-US" dirty="0" smtClean="0"/>
              <a:t>计算每个元组</a:t>
            </a:r>
            <a:r>
              <a:rPr lang="en-US" altLang="zh-CN" dirty="0" err="1" smtClean="0"/>
              <a:t>r</a:t>
            </a:r>
            <a:r>
              <a:rPr lang="en-US" altLang="zh-CN" sz="2000" dirty="0" err="1" smtClean="0"/>
              <a:t>i</a:t>
            </a:r>
            <a:r>
              <a:rPr lang="zh-CN" altLang="en-US" dirty="0" smtClean="0"/>
              <a:t>的</a:t>
            </a:r>
            <a:r>
              <a:rPr lang="en-US" altLang="zh-CN" dirty="0" smtClean="0"/>
              <a:t>Bloom Filter</a:t>
            </a:r>
            <a:r>
              <a:rPr lang="zh-CN" altLang="en-US" dirty="0" smtClean="0"/>
              <a:t>值</a:t>
            </a:r>
            <a:r>
              <a:rPr lang="en-US" altLang="zh-CN" dirty="0" err="1" smtClean="0"/>
              <a:t>bf</a:t>
            </a:r>
            <a:r>
              <a:rPr lang="en-US" altLang="zh-CN" sz="2000" dirty="0" err="1" smtClean="0"/>
              <a:t>i</a:t>
            </a:r>
            <a:endParaRPr lang="en-US" altLang="zh-CN" dirty="0" smtClean="0"/>
          </a:p>
          <a:p>
            <a:pPr marL="514350" indent="-514350">
              <a:buFont typeface="+mj-lt"/>
              <a:buAutoNum type="alphaLcParenR"/>
            </a:pPr>
            <a:r>
              <a:rPr lang="zh-CN" altLang="en-US" dirty="0" smtClean="0"/>
              <a:t>计算每个元组的</a:t>
            </a:r>
            <a:r>
              <a:rPr lang="en-US" altLang="zh-CN" dirty="0" smtClean="0"/>
              <a:t>modified Bloom filter</a:t>
            </a:r>
            <a:r>
              <a:rPr lang="zh-CN" altLang="en-US" dirty="0" smtClean="0"/>
              <a:t>值</a:t>
            </a:r>
            <a:r>
              <a:rPr lang="en-US" altLang="zh-CN" dirty="0" err="1" smtClean="0"/>
              <a:t>mbf</a:t>
            </a:r>
            <a:r>
              <a:rPr lang="en-US" altLang="zh-CN" sz="2000" dirty="0" err="1" smtClean="0"/>
              <a:t>i</a:t>
            </a:r>
            <a:endParaRPr lang="en-US" altLang="zh-CN" dirty="0" smtClean="0"/>
          </a:p>
          <a:p>
            <a:pPr marL="914400" lvl="1" indent="-514350">
              <a:buNone/>
            </a:pPr>
            <a:r>
              <a:rPr lang="en-US" altLang="zh-CN" dirty="0" err="1" smtClean="0"/>
              <a:t>Mbf</a:t>
            </a:r>
            <a:r>
              <a:rPr lang="en-US" altLang="zh-CN" sz="1800" dirty="0" err="1" smtClean="0"/>
              <a:t>i</a:t>
            </a:r>
            <a:r>
              <a:rPr lang="en-US" altLang="zh-CN" dirty="0" smtClean="0"/>
              <a:t>=</a:t>
            </a:r>
            <a:r>
              <a:rPr lang="nn-NO" altLang="zh-CN" dirty="0" smtClean="0"/>
              <a:t>(bf</a:t>
            </a:r>
            <a:r>
              <a:rPr lang="nn-NO" altLang="zh-CN" sz="1800" dirty="0" smtClean="0"/>
              <a:t>i− 1 </a:t>
            </a:r>
            <a:r>
              <a:rPr lang="nn-NO" altLang="zh-CN" dirty="0" smtClean="0"/>
              <a:t>∨ bf</a:t>
            </a:r>
            <a:r>
              <a:rPr lang="nn-NO" altLang="zh-CN" sz="1800" dirty="0" smtClean="0"/>
              <a:t>i</a:t>
            </a:r>
            <a:r>
              <a:rPr lang="nn-NO" altLang="zh-CN" dirty="0" smtClean="0"/>
              <a:t>)</a:t>
            </a:r>
          </a:p>
          <a:p>
            <a:pPr marL="514350" indent="-514350">
              <a:buFont typeface="+mj-lt"/>
              <a:buAutoNum type="alphaLcParenR"/>
            </a:pPr>
            <a:r>
              <a:rPr lang="zh-CN" altLang="en-US" dirty="0" smtClean="0"/>
              <a:t>使用数据所有者私钥加密</a:t>
            </a:r>
            <a:r>
              <a:rPr lang="en-US" altLang="zh-CN" dirty="0" err="1" smtClean="0"/>
              <a:t>mbf</a:t>
            </a:r>
            <a:r>
              <a:rPr lang="en-US" altLang="zh-CN" sz="2000" dirty="0" err="1" smtClean="0"/>
              <a:t>i</a:t>
            </a:r>
            <a:r>
              <a:rPr lang="zh-CN" altLang="en-US" sz="2000" dirty="0" smtClean="0"/>
              <a:t>，</a:t>
            </a:r>
            <a:r>
              <a:rPr lang="zh-CN" altLang="en-US" dirty="0" smtClean="0"/>
              <a:t>得到</a:t>
            </a:r>
            <a:r>
              <a:rPr lang="en-US" altLang="zh-CN" dirty="0" err="1" smtClean="0"/>
              <a:t>embf</a:t>
            </a:r>
            <a:r>
              <a:rPr lang="en-US" altLang="zh-CN" sz="2000" dirty="0" err="1" smtClean="0"/>
              <a:t>i</a:t>
            </a:r>
            <a:r>
              <a:rPr lang="zh-CN" altLang="en-US" sz="2000" dirty="0" smtClean="0"/>
              <a:t>。</a:t>
            </a:r>
            <a:r>
              <a:rPr lang="zh-CN" altLang="en-US" dirty="0" smtClean="0"/>
              <a:t>作为元组附加属性保存。</a:t>
            </a:r>
            <a:endParaRPr lang="en-US" altLang="zh-CN" dirty="0" smtClean="0"/>
          </a:p>
          <a:p>
            <a:pPr marL="514350" indent="-514350">
              <a:buFont typeface="+mj-lt"/>
              <a:buAutoNum type="alphaLcParenR"/>
            </a:pPr>
            <a:r>
              <a:rPr lang="zh-CN" altLang="en-US" dirty="0" smtClean="0"/>
              <a:t>将</a:t>
            </a:r>
            <a:r>
              <a:rPr lang="en-US" altLang="zh-CN" dirty="0" err="1" smtClean="0"/>
              <a:t>Ri</a:t>
            </a:r>
            <a:r>
              <a:rPr lang="zh-CN" altLang="en-US" dirty="0" smtClean="0"/>
              <a:t>上传到数据服务器上。</a:t>
            </a:r>
            <a:endParaRPr lang="en-US" altLang="zh-CN" dirty="0" smtClean="0"/>
          </a:p>
          <a:p>
            <a:pPr marL="514350" indent="-514350">
              <a:buFont typeface="+mj-lt"/>
              <a:buAutoNum type="alphaLcParenR"/>
            </a:pPr>
            <a:endParaRPr lang="en-US" altLang="zh-CN" dirty="0" smtClean="0"/>
          </a:p>
          <a:p>
            <a:pPr>
              <a:buNone/>
            </a:pPr>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0" indent="0">
              <a:buNone/>
            </a:pPr>
            <a:r>
              <a:rPr lang="en-US" altLang="zh-CN" dirty="0" smtClean="0"/>
              <a:t>Step 2: Server receives a query either from the data owner or from a client</a:t>
            </a:r>
          </a:p>
          <a:p>
            <a:pPr marL="914400" lvl="1" indent="-514350">
              <a:buFont typeface="+mj-lt"/>
              <a:buAutoNum type="alphaLcParenR"/>
            </a:pPr>
            <a:r>
              <a:rPr lang="zh-CN" altLang="en-US" dirty="0" smtClean="0"/>
              <a:t>对于查询结果集，服务器计算</a:t>
            </a:r>
            <a:r>
              <a:rPr lang="en-US" altLang="zh-CN" dirty="0" err="1" smtClean="0"/>
              <a:t>embf</a:t>
            </a:r>
            <a:r>
              <a:rPr lang="zh-CN" altLang="en-US" dirty="0" smtClean="0"/>
              <a:t>属性上的聚合签名</a:t>
            </a:r>
            <a:r>
              <a:rPr lang="pt-BR" altLang="zh-CN" dirty="0" smtClean="0"/>
              <a:t>ASig</a:t>
            </a:r>
            <a:r>
              <a:rPr lang="pt-BR" altLang="zh-CN" sz="1600" dirty="0" smtClean="0"/>
              <a:t>S</a:t>
            </a:r>
            <a:r>
              <a:rPr lang="pt-BR" altLang="zh-CN" dirty="0" smtClean="0"/>
              <a:t> =    embf</a:t>
            </a:r>
            <a:r>
              <a:rPr lang="pt-BR" altLang="zh-CN" sz="1800" dirty="0" smtClean="0"/>
              <a:t>i</a:t>
            </a:r>
          </a:p>
          <a:p>
            <a:pPr marL="914400" lvl="1" indent="-514350">
              <a:buFont typeface="+mj-lt"/>
              <a:buAutoNum type="alphaLcParenR"/>
            </a:pPr>
            <a:r>
              <a:rPr lang="zh-CN" altLang="en-US" dirty="0" smtClean="0"/>
              <a:t>服务器返回查询结果集和签名的同时，还要返回结果集的上下边界元组，保证结果完备性。</a:t>
            </a:r>
            <a:endParaRPr lang="zh-CN" altLang="en-US" sz="4000" dirty="0"/>
          </a:p>
        </p:txBody>
      </p:sp>
      <p:graphicFrame>
        <p:nvGraphicFramePr>
          <p:cNvPr id="4" name="对象 3"/>
          <p:cNvGraphicFramePr>
            <a:graphicFrameLocks noChangeAspect="1"/>
          </p:cNvGraphicFramePr>
          <p:nvPr/>
        </p:nvGraphicFramePr>
        <p:xfrm>
          <a:off x="3923928" y="3212976"/>
          <a:ext cx="430014" cy="344011"/>
        </p:xfrm>
        <a:graphic>
          <a:graphicData uri="http://schemas.openxmlformats.org/presentationml/2006/ole">
            <p:oleObj spid="_x0000_s37890" name="Equation" r:id="rId3" imgW="317160" imgH="253800" progId="Equation.DSMT4">
              <p:embed/>
            </p:oleObj>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buNone/>
            </a:pPr>
            <a:r>
              <a:rPr lang="en-US" altLang="zh-CN" dirty="0" smtClean="0"/>
              <a:t>Step 3: Query requester (data owner or a third-party client) receives the query results and verifies</a:t>
            </a:r>
          </a:p>
          <a:p>
            <a:pPr marL="971550" lvl="1" indent="-514350">
              <a:buFont typeface="+mj-lt"/>
              <a:buAutoNum type="alphaLcParenR"/>
            </a:pPr>
            <a:r>
              <a:rPr lang="zh-CN" altLang="en-US" dirty="0" smtClean="0"/>
              <a:t>计算接收到的每个元组的</a:t>
            </a:r>
            <a:r>
              <a:rPr lang="en-US" altLang="zh-CN" dirty="0" err="1" smtClean="0"/>
              <a:t>mbf</a:t>
            </a:r>
            <a:r>
              <a:rPr lang="en-US" altLang="zh-CN" sz="1800" dirty="0" err="1" smtClean="0"/>
              <a:t>i</a:t>
            </a:r>
            <a:endParaRPr lang="en-US" altLang="zh-CN" dirty="0" smtClean="0"/>
          </a:p>
          <a:p>
            <a:pPr marL="971550" lvl="1" indent="-514350">
              <a:buFont typeface="+mj-lt"/>
              <a:buAutoNum type="alphaLcParenR"/>
            </a:pPr>
            <a:r>
              <a:rPr lang="zh-CN" altLang="en-US" dirty="0" smtClean="0"/>
              <a:t>计算</a:t>
            </a:r>
            <a:r>
              <a:rPr lang="en-US" altLang="zh-CN" dirty="0" err="1" smtClean="0"/>
              <a:t>pmbf</a:t>
            </a:r>
            <a:r>
              <a:rPr lang="en-US" altLang="zh-CN" dirty="0" smtClean="0"/>
              <a:t>=     </a:t>
            </a:r>
            <a:r>
              <a:rPr lang="en-US" altLang="zh-CN" dirty="0" err="1" smtClean="0"/>
              <a:t>mbf</a:t>
            </a:r>
            <a:r>
              <a:rPr lang="en-US" altLang="zh-CN" sz="1800" dirty="0" err="1" smtClean="0"/>
              <a:t>i</a:t>
            </a:r>
            <a:endParaRPr lang="en-US" altLang="zh-CN" dirty="0" smtClean="0"/>
          </a:p>
          <a:p>
            <a:pPr marL="971550" lvl="1" indent="-514350">
              <a:buFont typeface="+mj-lt"/>
              <a:buAutoNum type="alphaLcParenR"/>
            </a:pPr>
            <a:r>
              <a:rPr lang="zh-CN" altLang="en-US" dirty="0" smtClean="0"/>
              <a:t>解密</a:t>
            </a:r>
            <a:r>
              <a:rPr lang="pt-BR" altLang="zh-CN" dirty="0" smtClean="0"/>
              <a:t>ASig</a:t>
            </a:r>
            <a:r>
              <a:rPr lang="pt-BR" altLang="zh-CN" sz="1400" dirty="0" smtClean="0"/>
              <a:t>S</a:t>
            </a:r>
          </a:p>
          <a:p>
            <a:pPr marL="971550" lvl="1" indent="-514350">
              <a:buFont typeface="+mj-lt"/>
              <a:buAutoNum type="alphaLcParenR"/>
            </a:pPr>
            <a:r>
              <a:rPr lang="zh-CN" altLang="en-US" dirty="0" smtClean="0"/>
              <a:t>检查结果完整性，比较</a:t>
            </a:r>
            <a:r>
              <a:rPr lang="en-US" altLang="zh-CN" dirty="0" err="1" smtClean="0"/>
              <a:t>pmbf</a:t>
            </a:r>
            <a:r>
              <a:rPr lang="zh-CN" altLang="en-US" dirty="0" smtClean="0"/>
              <a:t>？</a:t>
            </a:r>
            <a:r>
              <a:rPr lang="en-US" altLang="zh-CN" dirty="0" smtClean="0"/>
              <a:t>=decrypt(</a:t>
            </a:r>
            <a:r>
              <a:rPr lang="pt-BR" altLang="zh-CN" dirty="0" smtClean="0"/>
              <a:t>ASig</a:t>
            </a:r>
            <a:r>
              <a:rPr lang="pt-BR" altLang="zh-CN" sz="1200" dirty="0" smtClean="0"/>
              <a:t>S</a:t>
            </a:r>
            <a:r>
              <a:rPr lang="en-US" altLang="zh-CN" dirty="0" smtClean="0"/>
              <a:t>)</a:t>
            </a:r>
            <a:endParaRPr lang="zh-CN" altLang="en-US" sz="4800" dirty="0"/>
          </a:p>
        </p:txBody>
      </p:sp>
      <p:graphicFrame>
        <p:nvGraphicFramePr>
          <p:cNvPr id="38915" name="Object 3"/>
          <p:cNvGraphicFramePr>
            <a:graphicFrameLocks noChangeAspect="1"/>
          </p:cNvGraphicFramePr>
          <p:nvPr/>
        </p:nvGraphicFramePr>
        <p:xfrm>
          <a:off x="3203848" y="3789040"/>
          <a:ext cx="430213" cy="344488"/>
        </p:xfrm>
        <a:graphic>
          <a:graphicData uri="http://schemas.openxmlformats.org/presentationml/2006/ole">
            <p:oleObj spid="_x0000_s38915" name="Equation" r:id="rId3" imgW="317160" imgH="253800" progId="Equation.DSMT4">
              <p:embed/>
            </p:oleObj>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39937" name="Picture 1" descr="C:\Users\duckagent\AppData\Roaming\Tencent\Users\68833205\QQ\WinTemp\RichOle\CU5C22T{}RM34QZ$)YU{LEJ.jpg"/>
          <p:cNvPicPr>
            <a:picLocks noChangeAspect="1" noChangeArrowheads="1"/>
          </p:cNvPicPr>
          <p:nvPr/>
        </p:nvPicPr>
        <p:blipFill>
          <a:blip r:embed="rId2"/>
          <a:srcRect/>
          <a:stretch>
            <a:fillRect/>
          </a:stretch>
        </p:blipFill>
        <p:spPr bwMode="auto">
          <a:xfrm>
            <a:off x="827584" y="188640"/>
            <a:ext cx="6146702" cy="3384376"/>
          </a:xfrm>
          <a:prstGeom prst="rect">
            <a:avLst/>
          </a:prstGeom>
          <a:noFill/>
        </p:spPr>
      </p:pic>
      <p:pic>
        <p:nvPicPr>
          <p:cNvPr id="39938" name="Picture 2" descr="C:\Users\duckagent\AppData\Roaming\Tencent\Users\68833205\QQ\WinTemp\RichOle\7ESEZIG%7~]}[WC[L39EU%8.jpg"/>
          <p:cNvPicPr>
            <a:picLocks noChangeAspect="1" noChangeArrowheads="1"/>
          </p:cNvPicPr>
          <p:nvPr/>
        </p:nvPicPr>
        <p:blipFill>
          <a:blip r:embed="rId3"/>
          <a:srcRect/>
          <a:stretch>
            <a:fillRect/>
          </a:stretch>
        </p:blipFill>
        <p:spPr bwMode="auto">
          <a:xfrm>
            <a:off x="971600" y="3429000"/>
            <a:ext cx="5976664" cy="3191838"/>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dirty="0" smtClean="0"/>
          </a:p>
          <a:p>
            <a:endParaRPr lang="zh-CN" altLang="en-US" dirty="0"/>
          </a:p>
        </p:txBody>
      </p:sp>
      <p:pic>
        <p:nvPicPr>
          <p:cNvPr id="52225" name="Picture 1" descr="C:\Users\duckagent\AppData\Roaming\Tencent\Users\68833205\QQ\WinTemp\RichOle\RNI4PX(QHV`BML`(UN(Z386.jpg"/>
          <p:cNvPicPr>
            <a:picLocks noChangeAspect="1" noChangeArrowheads="1"/>
          </p:cNvPicPr>
          <p:nvPr/>
        </p:nvPicPr>
        <p:blipFill>
          <a:blip r:embed="rId2"/>
          <a:srcRect/>
          <a:stretch>
            <a:fillRect/>
          </a:stretch>
        </p:blipFill>
        <p:spPr bwMode="auto">
          <a:xfrm>
            <a:off x="0" y="0"/>
            <a:ext cx="4283968" cy="3582413"/>
          </a:xfrm>
          <a:prstGeom prst="rect">
            <a:avLst/>
          </a:prstGeom>
          <a:noFill/>
        </p:spPr>
      </p:pic>
      <p:pic>
        <p:nvPicPr>
          <p:cNvPr id="52226" name="Picture 2" descr="C:\Users\duckagent\AppData\Roaming\Tencent\Users\68833205\QQ\WinTemp\RichOle\@K_THI{]]L44CLSGKQ29CHG.jpg"/>
          <p:cNvPicPr>
            <a:picLocks noChangeAspect="1" noChangeArrowheads="1"/>
          </p:cNvPicPr>
          <p:nvPr/>
        </p:nvPicPr>
        <p:blipFill>
          <a:blip r:embed="rId3"/>
          <a:srcRect/>
          <a:stretch>
            <a:fillRect/>
          </a:stretch>
        </p:blipFill>
        <p:spPr bwMode="auto">
          <a:xfrm>
            <a:off x="1" y="3426378"/>
            <a:ext cx="4283968" cy="3431621"/>
          </a:xfrm>
          <a:prstGeom prst="rect">
            <a:avLst/>
          </a:prstGeom>
          <a:noFill/>
        </p:spPr>
      </p:pic>
      <p:pic>
        <p:nvPicPr>
          <p:cNvPr id="52227" name="Picture 3" descr="C:\Users\duckagent\AppData\Roaming\Tencent\Users\68833205\QQ\WinTemp\RichOle\3VWLB2XS077_WM1JSEK~{4X.jpg"/>
          <p:cNvPicPr>
            <a:picLocks noChangeAspect="1" noChangeArrowheads="1"/>
          </p:cNvPicPr>
          <p:nvPr/>
        </p:nvPicPr>
        <p:blipFill>
          <a:blip r:embed="rId4"/>
          <a:srcRect/>
          <a:stretch>
            <a:fillRect/>
          </a:stretch>
        </p:blipFill>
        <p:spPr bwMode="auto">
          <a:xfrm>
            <a:off x="4427984" y="1916832"/>
            <a:ext cx="4042048" cy="3245024"/>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53249" name="Picture 1" descr="C:\Users\duckagent\AppData\Roaming\Tencent\Users\68833205\QQ\WinTemp\RichOle\BILLH{SRMP5NXAYIVI{QQXD.jpg"/>
          <p:cNvPicPr>
            <a:picLocks noChangeAspect="1" noChangeArrowheads="1"/>
          </p:cNvPicPr>
          <p:nvPr/>
        </p:nvPicPr>
        <p:blipFill>
          <a:blip r:embed="rId2"/>
          <a:srcRect/>
          <a:stretch>
            <a:fillRect/>
          </a:stretch>
        </p:blipFill>
        <p:spPr bwMode="auto">
          <a:xfrm>
            <a:off x="0" y="116632"/>
            <a:ext cx="4238625" cy="3381375"/>
          </a:xfrm>
          <a:prstGeom prst="rect">
            <a:avLst/>
          </a:prstGeom>
          <a:noFill/>
        </p:spPr>
      </p:pic>
      <p:pic>
        <p:nvPicPr>
          <p:cNvPr id="53250" name="Picture 2" descr="C:\Users\duckagent\AppData\Roaming\Tencent\Users\68833205\QQ\WinTemp\RichOle\X0VJ2)[9PKGY(M]0_RZ(8[M.jpg"/>
          <p:cNvPicPr>
            <a:picLocks noChangeAspect="1" noChangeArrowheads="1"/>
          </p:cNvPicPr>
          <p:nvPr/>
        </p:nvPicPr>
        <p:blipFill>
          <a:blip r:embed="rId3"/>
          <a:srcRect/>
          <a:stretch>
            <a:fillRect/>
          </a:stretch>
        </p:blipFill>
        <p:spPr bwMode="auto">
          <a:xfrm>
            <a:off x="4139952" y="0"/>
            <a:ext cx="4124325" cy="3371850"/>
          </a:xfrm>
          <a:prstGeom prst="rect">
            <a:avLst/>
          </a:prstGeom>
          <a:noFill/>
        </p:spPr>
      </p:pic>
      <p:pic>
        <p:nvPicPr>
          <p:cNvPr id="53251" name="Picture 3" descr="C:\Users\duckagent\AppData\Roaming\Tencent\Users\68833205\QQ\WinTemp\RichOle\CSWNV3RH}W4K`PC7QN8QKK1.jpg"/>
          <p:cNvPicPr>
            <a:picLocks noChangeAspect="1" noChangeArrowheads="1"/>
          </p:cNvPicPr>
          <p:nvPr/>
        </p:nvPicPr>
        <p:blipFill>
          <a:blip r:embed="rId4"/>
          <a:srcRect/>
          <a:stretch>
            <a:fillRect/>
          </a:stretch>
        </p:blipFill>
        <p:spPr bwMode="auto">
          <a:xfrm>
            <a:off x="251520" y="3212976"/>
            <a:ext cx="4038600" cy="3133725"/>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l"/>
            <a:r>
              <a:rPr lang="en-US" altLang="zh-CN" dirty="0" smtClean="0"/>
              <a:t>Authenticated Data Structures Using Bloom Filters</a:t>
            </a:r>
            <a:endParaRPr lang="zh-CN" altLang="en-US" dirty="0"/>
          </a:p>
        </p:txBody>
      </p:sp>
      <p:sp>
        <p:nvSpPr>
          <p:cNvPr id="3" name="内容占位符 2"/>
          <p:cNvSpPr>
            <a:spLocks noGrp="1"/>
          </p:cNvSpPr>
          <p:nvPr>
            <p:ph idx="1"/>
          </p:nvPr>
        </p:nvSpPr>
        <p:spPr/>
        <p:txBody>
          <a:bodyPr/>
          <a:lstStyle/>
          <a:p>
            <a:r>
              <a:rPr lang="zh-CN" altLang="en-US" dirty="0" smtClean="0"/>
              <a:t>用</a:t>
            </a:r>
            <a:r>
              <a:rPr lang="en-US" altLang="zh-CN" dirty="0" smtClean="0"/>
              <a:t>Bloom Filter</a:t>
            </a:r>
            <a:r>
              <a:rPr lang="zh-CN" altLang="en-US" dirty="0" smtClean="0"/>
              <a:t>替代</a:t>
            </a:r>
            <a:r>
              <a:rPr lang="en-US" altLang="zh-CN" dirty="0" smtClean="0"/>
              <a:t>Hash</a:t>
            </a:r>
            <a:r>
              <a:rPr lang="zh-CN" altLang="en-US" dirty="0" smtClean="0"/>
              <a:t>值，建立</a:t>
            </a:r>
            <a:r>
              <a:rPr lang="en-US" altLang="zh-CN" dirty="0" err="1" smtClean="0"/>
              <a:t>Merkle</a:t>
            </a:r>
            <a:r>
              <a:rPr lang="en-US" altLang="zh-CN" dirty="0" smtClean="0"/>
              <a:t> Tree</a:t>
            </a:r>
          </a:p>
          <a:p>
            <a:r>
              <a:rPr lang="it-IT" altLang="zh-CN" dirty="0" smtClean="0"/>
              <a:t>160 bit Bloom Filter</a:t>
            </a:r>
          </a:p>
          <a:p>
            <a:r>
              <a:rPr lang="it-IT" altLang="zh-CN" dirty="0" smtClean="0"/>
              <a:t>MAX</a:t>
            </a:r>
            <a:r>
              <a:rPr lang="en-US" altLang="zh-CN" dirty="0" smtClean="0"/>
              <a:t>_</a:t>
            </a:r>
            <a:r>
              <a:rPr lang="it-IT" altLang="zh-CN" dirty="0" smtClean="0"/>
              <a:t>BF</a:t>
            </a:r>
            <a:r>
              <a:rPr lang="en-US" altLang="zh-CN" dirty="0" smtClean="0"/>
              <a:t>_</a:t>
            </a:r>
            <a:r>
              <a:rPr lang="it-IT" altLang="zh-CN" dirty="0" smtClean="0"/>
              <a:t>LEVELS</a:t>
            </a:r>
            <a:r>
              <a:rPr lang="en-US" altLang="zh-CN" dirty="0" smtClean="0"/>
              <a:t>,</a:t>
            </a:r>
            <a:r>
              <a:rPr lang="zh-CN" altLang="en-US" dirty="0" smtClean="0"/>
              <a:t>实验推理最优结果</a:t>
            </a:r>
            <a:r>
              <a:rPr lang="it-IT" altLang="zh-CN" dirty="0" smtClean="0"/>
              <a:t>MAX</a:t>
            </a:r>
            <a:r>
              <a:rPr lang="en-US" altLang="zh-CN" dirty="0" smtClean="0"/>
              <a:t>_</a:t>
            </a:r>
            <a:r>
              <a:rPr lang="it-IT" altLang="zh-CN" dirty="0" smtClean="0"/>
              <a:t>BF</a:t>
            </a:r>
            <a:r>
              <a:rPr lang="en-US" altLang="zh-CN" dirty="0" smtClean="0"/>
              <a:t>_</a:t>
            </a:r>
            <a:r>
              <a:rPr lang="it-IT" altLang="zh-CN" dirty="0" smtClean="0"/>
              <a:t>LEVELS</a:t>
            </a:r>
            <a:r>
              <a:rPr lang="en-US" altLang="zh-CN" dirty="0" smtClean="0"/>
              <a:t>=6</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Bloom Filter</a:t>
            </a:r>
            <a:r>
              <a:rPr lang="zh-CN" altLang="en-US" dirty="0" smtClean="0"/>
              <a:t>定义</a:t>
            </a:r>
            <a:endParaRPr lang="zh-CN" altLang="en-US" dirty="0"/>
          </a:p>
        </p:txBody>
      </p:sp>
      <p:sp>
        <p:nvSpPr>
          <p:cNvPr id="3" name="内容占位符 2"/>
          <p:cNvSpPr>
            <a:spLocks noGrp="1"/>
          </p:cNvSpPr>
          <p:nvPr>
            <p:ph idx="1"/>
          </p:nvPr>
        </p:nvSpPr>
        <p:spPr/>
        <p:txBody>
          <a:bodyPr/>
          <a:lstStyle/>
          <a:p>
            <a:pPr lvl="1"/>
            <a:r>
              <a:rPr lang="en-US" altLang="zh-CN" dirty="0" smtClean="0"/>
              <a:t>BF  m bits</a:t>
            </a:r>
            <a:r>
              <a:rPr lang="zh-CN" altLang="en-US" dirty="0" smtClean="0"/>
              <a:t>的向量，初始状态下全部设置为</a:t>
            </a:r>
            <a:r>
              <a:rPr lang="en-US" altLang="zh-CN" dirty="0" smtClean="0"/>
              <a:t>0</a:t>
            </a:r>
            <a:r>
              <a:rPr lang="zh-CN" altLang="en-US" dirty="0" smtClean="0"/>
              <a:t>。</a:t>
            </a:r>
            <a:endParaRPr lang="en-US" altLang="zh-CN" dirty="0" smtClean="0"/>
          </a:p>
          <a:p>
            <a:pPr lvl="1"/>
            <a:r>
              <a:rPr lang="en-US" altLang="zh-CN" dirty="0" smtClean="0"/>
              <a:t>K</a:t>
            </a:r>
            <a:r>
              <a:rPr lang="zh-CN" altLang="en-US" dirty="0" smtClean="0"/>
              <a:t>个</a:t>
            </a:r>
            <a:r>
              <a:rPr lang="en-US" altLang="zh-CN" dirty="0" smtClean="0"/>
              <a:t>hash</a:t>
            </a:r>
            <a:r>
              <a:rPr lang="zh-CN" altLang="en-US" dirty="0" smtClean="0"/>
              <a:t>函数</a:t>
            </a:r>
            <a:r>
              <a:rPr lang="en-US" altLang="zh-CN" dirty="0" smtClean="0"/>
              <a:t>{h</a:t>
            </a:r>
            <a:r>
              <a:rPr lang="en-US" altLang="zh-CN" sz="1800" dirty="0" smtClean="0"/>
              <a:t>1</a:t>
            </a:r>
            <a:r>
              <a:rPr lang="zh-CN" altLang="en-US" dirty="0" smtClean="0"/>
              <a:t>， </a:t>
            </a:r>
            <a:r>
              <a:rPr lang="en-US" altLang="zh-CN" dirty="0" smtClean="0"/>
              <a:t>h</a:t>
            </a:r>
            <a:r>
              <a:rPr lang="en-US" altLang="zh-CN" sz="1800" dirty="0" smtClean="0"/>
              <a:t>2</a:t>
            </a:r>
            <a:r>
              <a:rPr lang="zh-CN" altLang="en-US" dirty="0" smtClean="0"/>
              <a:t>，</a:t>
            </a:r>
            <a:r>
              <a:rPr lang="en-US" altLang="zh-CN" dirty="0" smtClean="0"/>
              <a:t>…</a:t>
            </a:r>
            <a:r>
              <a:rPr lang="zh-CN" altLang="en-US" dirty="0" smtClean="0"/>
              <a:t>，</a:t>
            </a:r>
            <a:r>
              <a:rPr lang="en-US" altLang="zh-CN" dirty="0" err="1" smtClean="0"/>
              <a:t>h</a:t>
            </a:r>
            <a:r>
              <a:rPr lang="en-US" altLang="zh-CN" sz="1800" dirty="0" err="1" smtClean="0"/>
              <a:t>k</a:t>
            </a:r>
            <a:r>
              <a:rPr lang="en-US" altLang="zh-CN" dirty="0" smtClean="0"/>
              <a:t>}</a:t>
            </a:r>
          </a:p>
          <a:p>
            <a:pPr lvl="1">
              <a:buNone/>
            </a:pPr>
            <a:r>
              <a:rPr lang="en-US" altLang="zh-CN" dirty="0"/>
              <a:t> </a:t>
            </a:r>
            <a:r>
              <a:rPr lang="en-US" altLang="zh-CN" dirty="0" smtClean="0"/>
              <a:t>            h</a:t>
            </a:r>
            <a:r>
              <a:rPr lang="en-US" altLang="zh-CN" sz="1800" dirty="0" smtClean="0"/>
              <a:t>i</a:t>
            </a:r>
            <a:r>
              <a:rPr lang="zh-CN" altLang="en-US" dirty="0" smtClean="0"/>
              <a:t>：</a:t>
            </a:r>
            <a:r>
              <a:rPr lang="en-US" altLang="zh-CN" dirty="0" smtClean="0"/>
              <a:t>{0,1}</a:t>
            </a:r>
            <a:r>
              <a:rPr lang="zh-CN" altLang="en-US" dirty="0" smtClean="0"/>
              <a:t>*</a:t>
            </a:r>
            <a:r>
              <a:rPr lang="en-US" altLang="zh-CN" dirty="0" smtClean="0"/>
              <a:t>-&gt;[1,m]</a:t>
            </a:r>
          </a:p>
          <a:p>
            <a:pPr lvl="1"/>
            <a:r>
              <a:rPr lang="zh-CN" altLang="en-US" dirty="0" smtClean="0"/>
              <a:t>集合</a:t>
            </a:r>
            <a:r>
              <a:rPr lang="en-US" altLang="zh-CN" dirty="0" smtClean="0"/>
              <a:t>R={r</a:t>
            </a:r>
            <a:r>
              <a:rPr lang="en-US" altLang="zh-CN" sz="1800" dirty="0" smtClean="0"/>
              <a:t>1</a:t>
            </a:r>
            <a:r>
              <a:rPr lang="zh-CN" altLang="en-US" dirty="0" smtClean="0"/>
              <a:t>，</a:t>
            </a:r>
            <a:r>
              <a:rPr lang="en-US" altLang="zh-CN" dirty="0" smtClean="0"/>
              <a:t>r</a:t>
            </a:r>
            <a:r>
              <a:rPr lang="en-US" altLang="zh-CN" sz="1800" dirty="0"/>
              <a:t>2</a:t>
            </a:r>
            <a:r>
              <a:rPr lang="zh-CN" altLang="en-US" dirty="0" smtClean="0"/>
              <a:t>，</a:t>
            </a:r>
            <a:r>
              <a:rPr lang="en-US" altLang="zh-CN" dirty="0" smtClean="0"/>
              <a:t>…</a:t>
            </a:r>
            <a:r>
              <a:rPr lang="en-US" altLang="zh-CN" dirty="0" err="1" smtClean="0"/>
              <a:t>r</a:t>
            </a:r>
            <a:r>
              <a:rPr lang="en-US" altLang="zh-CN" sz="1800" dirty="0" err="1"/>
              <a:t>b</a:t>
            </a:r>
            <a:r>
              <a:rPr lang="en-US" altLang="zh-CN" dirty="0" smtClean="0"/>
              <a:t>}</a:t>
            </a:r>
            <a:r>
              <a:rPr lang="zh-CN" altLang="en-US" dirty="0" smtClean="0"/>
              <a:t>，</a:t>
            </a:r>
            <a:r>
              <a:rPr lang="en-US" altLang="zh-CN" dirty="0" err="1" smtClean="0"/>
              <a:t>r</a:t>
            </a:r>
            <a:r>
              <a:rPr lang="en-US" altLang="zh-CN" sz="1800" dirty="0" err="1" smtClean="0"/>
              <a:t>i</a:t>
            </a:r>
            <a:r>
              <a:rPr lang="en-US" altLang="zh-CN" dirty="0" smtClean="0"/>
              <a:t> ∈R</a:t>
            </a:r>
            <a:r>
              <a:rPr lang="zh-CN" altLang="en-US" dirty="0" smtClean="0"/>
              <a:t>，计算</a:t>
            </a:r>
            <a:r>
              <a:rPr lang="en-US" altLang="zh-CN" dirty="0" smtClean="0"/>
              <a:t>h</a:t>
            </a:r>
            <a:r>
              <a:rPr lang="en-US" altLang="zh-CN" sz="1800" dirty="0" smtClean="0"/>
              <a:t>1</a:t>
            </a:r>
            <a:r>
              <a:rPr lang="en-US" altLang="zh-CN" dirty="0" smtClean="0"/>
              <a:t>(</a:t>
            </a:r>
            <a:r>
              <a:rPr lang="en-US" altLang="zh-CN" dirty="0" err="1" smtClean="0"/>
              <a:t>r</a:t>
            </a:r>
            <a:r>
              <a:rPr lang="en-US" altLang="zh-CN" sz="1800" dirty="0" err="1"/>
              <a:t>i</a:t>
            </a:r>
            <a:r>
              <a:rPr lang="en-US" altLang="zh-CN" dirty="0" smtClean="0"/>
              <a:t>),h</a:t>
            </a:r>
            <a:r>
              <a:rPr lang="en-US" altLang="zh-CN" sz="1800" dirty="0" smtClean="0"/>
              <a:t>2</a:t>
            </a:r>
            <a:r>
              <a:rPr lang="en-US" altLang="zh-CN" dirty="0" smtClean="0"/>
              <a:t>(</a:t>
            </a:r>
            <a:r>
              <a:rPr lang="en-US" altLang="zh-CN" dirty="0" err="1" smtClean="0"/>
              <a:t>r</a:t>
            </a:r>
            <a:r>
              <a:rPr lang="en-US" altLang="zh-CN" sz="1800" dirty="0" err="1"/>
              <a:t>i</a:t>
            </a:r>
            <a:r>
              <a:rPr lang="en-US" altLang="zh-CN" dirty="0" smtClean="0"/>
              <a:t>),…</a:t>
            </a:r>
            <a:r>
              <a:rPr lang="en-US" altLang="zh-CN" dirty="0" err="1" smtClean="0"/>
              <a:t>h</a:t>
            </a:r>
            <a:r>
              <a:rPr lang="en-US" altLang="zh-CN" sz="1800" dirty="0" err="1" smtClean="0"/>
              <a:t>k</a:t>
            </a:r>
            <a:r>
              <a:rPr lang="en-US" altLang="zh-CN" dirty="0" smtClean="0"/>
              <a:t>(</a:t>
            </a:r>
            <a:r>
              <a:rPr lang="en-US" altLang="zh-CN" dirty="0" err="1" smtClean="0"/>
              <a:t>r</a:t>
            </a:r>
            <a:r>
              <a:rPr lang="en-US" altLang="zh-CN" sz="1800" dirty="0" err="1"/>
              <a:t>i</a:t>
            </a:r>
            <a:r>
              <a:rPr lang="en-US" altLang="zh-CN" dirty="0" smtClean="0"/>
              <a:t>)</a:t>
            </a:r>
          </a:p>
          <a:p>
            <a:pPr lvl="1"/>
            <a:r>
              <a:rPr lang="zh-CN" altLang="en-US" dirty="0" smtClean="0"/>
              <a:t>将</a:t>
            </a:r>
            <a:r>
              <a:rPr lang="en-US" altLang="zh-CN" dirty="0" smtClean="0"/>
              <a:t>BF</a:t>
            </a:r>
            <a:r>
              <a:rPr lang="zh-CN" altLang="en-US" dirty="0" smtClean="0"/>
              <a:t>中对应</a:t>
            </a:r>
            <a:r>
              <a:rPr lang="en-US" altLang="zh-CN" dirty="0" smtClean="0"/>
              <a:t>h</a:t>
            </a:r>
            <a:r>
              <a:rPr lang="en-US" altLang="zh-CN" sz="1600" dirty="0" smtClean="0"/>
              <a:t>1</a:t>
            </a:r>
            <a:r>
              <a:rPr lang="en-US" altLang="zh-CN" dirty="0" smtClean="0"/>
              <a:t>(</a:t>
            </a:r>
            <a:r>
              <a:rPr lang="en-US" altLang="zh-CN" dirty="0" err="1" smtClean="0"/>
              <a:t>ri</a:t>
            </a:r>
            <a:r>
              <a:rPr lang="en-US" altLang="zh-CN" dirty="0" smtClean="0"/>
              <a:t>),h</a:t>
            </a:r>
            <a:r>
              <a:rPr lang="en-US" altLang="zh-CN" sz="1600" dirty="0" smtClean="0"/>
              <a:t>2</a:t>
            </a:r>
            <a:r>
              <a:rPr lang="en-US" altLang="zh-CN" dirty="0" smtClean="0"/>
              <a:t>(</a:t>
            </a:r>
            <a:r>
              <a:rPr lang="en-US" altLang="zh-CN" dirty="0" err="1" smtClean="0"/>
              <a:t>ri</a:t>
            </a:r>
            <a:r>
              <a:rPr lang="en-US" altLang="zh-CN" dirty="0" smtClean="0"/>
              <a:t>),…</a:t>
            </a:r>
            <a:r>
              <a:rPr lang="en-US" altLang="zh-CN" dirty="0" err="1" smtClean="0"/>
              <a:t>h</a:t>
            </a:r>
            <a:r>
              <a:rPr lang="en-US" altLang="zh-CN" sz="1600" dirty="0" err="1" smtClean="0"/>
              <a:t>k</a:t>
            </a:r>
            <a:r>
              <a:rPr lang="en-US" altLang="zh-CN" dirty="0" smtClean="0"/>
              <a:t>(</a:t>
            </a:r>
            <a:r>
              <a:rPr lang="en-US" altLang="zh-CN" dirty="0" err="1" smtClean="0"/>
              <a:t>ri</a:t>
            </a:r>
            <a:r>
              <a:rPr lang="en-US" altLang="zh-CN" dirty="0" smtClean="0"/>
              <a:t>)</a:t>
            </a:r>
            <a:r>
              <a:rPr lang="zh-CN" altLang="en-US" dirty="0" smtClean="0"/>
              <a:t>位置的值设为</a:t>
            </a:r>
            <a:r>
              <a:rPr lang="en-US" altLang="zh-CN" dirty="0" smtClean="0"/>
              <a:t>1</a:t>
            </a:r>
          </a:p>
          <a:p>
            <a:pPr lvl="1"/>
            <a:r>
              <a:rPr lang="zh-CN" altLang="en-US" dirty="0" smtClean="0"/>
              <a:t>检查</a:t>
            </a:r>
            <a:r>
              <a:rPr lang="en-US" altLang="zh-CN" dirty="0" smtClean="0"/>
              <a:t>s</a:t>
            </a:r>
            <a:r>
              <a:rPr lang="zh-CN" altLang="en-US" dirty="0" smtClean="0"/>
              <a:t>是否属于集合</a:t>
            </a:r>
            <a:r>
              <a:rPr lang="en-US" altLang="zh-CN" dirty="0" smtClean="0"/>
              <a:t>R</a:t>
            </a:r>
            <a:r>
              <a:rPr lang="zh-CN" altLang="en-US" dirty="0" smtClean="0"/>
              <a:t>时，只需要计算</a:t>
            </a:r>
            <a:r>
              <a:rPr lang="en-US" altLang="zh-CN" dirty="0" smtClean="0"/>
              <a:t>k</a:t>
            </a:r>
            <a:r>
              <a:rPr lang="zh-CN" altLang="en-US" dirty="0" smtClean="0"/>
              <a:t>个</a:t>
            </a:r>
            <a:r>
              <a:rPr lang="en-US" altLang="zh-CN" dirty="0" smtClean="0"/>
              <a:t>hash</a:t>
            </a:r>
            <a:r>
              <a:rPr lang="zh-CN" altLang="en-US" dirty="0" smtClean="0"/>
              <a:t>值，然后判断对应</a:t>
            </a:r>
            <a:r>
              <a:rPr lang="en-US" altLang="zh-CN" dirty="0" smtClean="0"/>
              <a:t>h</a:t>
            </a:r>
            <a:r>
              <a:rPr lang="en-US" altLang="zh-CN" sz="1800" dirty="0" smtClean="0"/>
              <a:t>i</a:t>
            </a:r>
            <a:r>
              <a:rPr lang="en-US" altLang="zh-CN" dirty="0" smtClean="0"/>
              <a:t>(</a:t>
            </a:r>
            <a:r>
              <a:rPr lang="en-US" altLang="zh-CN" dirty="0" err="1" smtClean="0"/>
              <a:t>r</a:t>
            </a:r>
            <a:r>
              <a:rPr lang="en-US" altLang="zh-CN" sz="1800" dirty="0" err="1" smtClean="0"/>
              <a:t>s</a:t>
            </a:r>
            <a:r>
              <a:rPr lang="en-US" altLang="zh-CN" dirty="0" smtClean="0"/>
              <a:t>)(1≤i≤k),</a:t>
            </a:r>
            <a:r>
              <a:rPr lang="zh-CN" altLang="en-US" dirty="0" smtClean="0"/>
              <a:t>是否设置为</a:t>
            </a:r>
            <a:r>
              <a:rPr lang="en-US" altLang="zh-CN" dirty="0" smtClean="0"/>
              <a:t>1</a:t>
            </a:r>
            <a:r>
              <a:rPr lang="zh-CN" altLang="en-US" dirty="0" smtClean="0"/>
              <a:t>。</a:t>
            </a:r>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54273" name="Picture 1" descr="C:\Users\duckagent\AppData\Roaming\Tencent\Users\68833205\QQ\WinTemp\RichOle\YPO`E@)XR9RID6ZRADIZ_]6.jpg"/>
          <p:cNvPicPr>
            <a:picLocks noChangeAspect="1" noChangeArrowheads="1"/>
          </p:cNvPicPr>
          <p:nvPr/>
        </p:nvPicPr>
        <p:blipFill>
          <a:blip r:embed="rId2"/>
          <a:srcRect/>
          <a:stretch>
            <a:fillRect/>
          </a:stretch>
        </p:blipFill>
        <p:spPr bwMode="auto">
          <a:xfrm>
            <a:off x="0" y="0"/>
            <a:ext cx="4314825" cy="3305175"/>
          </a:xfrm>
          <a:prstGeom prst="rect">
            <a:avLst/>
          </a:prstGeom>
          <a:noFill/>
        </p:spPr>
      </p:pic>
      <p:pic>
        <p:nvPicPr>
          <p:cNvPr id="54274" name="Picture 2" descr="C:\Users\duckagent\AppData\Roaming\Tencent\Users\68833205\QQ\WinTemp\RichOle\@61YJCFHD9~R902EWOJZ@_Q.jpg"/>
          <p:cNvPicPr>
            <a:picLocks noChangeAspect="1" noChangeArrowheads="1"/>
          </p:cNvPicPr>
          <p:nvPr/>
        </p:nvPicPr>
        <p:blipFill>
          <a:blip r:embed="rId3"/>
          <a:srcRect/>
          <a:stretch>
            <a:fillRect/>
          </a:stretch>
        </p:blipFill>
        <p:spPr bwMode="auto">
          <a:xfrm>
            <a:off x="4716016" y="0"/>
            <a:ext cx="4114800" cy="3114675"/>
          </a:xfrm>
          <a:prstGeom prst="rect">
            <a:avLst/>
          </a:prstGeom>
          <a:noFill/>
        </p:spPr>
      </p:pic>
      <p:pic>
        <p:nvPicPr>
          <p:cNvPr id="54275" name="Picture 3" descr="C:\Users\duckagent\AppData\Roaming\Tencent\Users\68833205\QQ\WinTemp\RichOle\469[GV~9$T}S@LDNAWFM}G0.jpg"/>
          <p:cNvPicPr>
            <a:picLocks noChangeAspect="1" noChangeArrowheads="1"/>
          </p:cNvPicPr>
          <p:nvPr/>
        </p:nvPicPr>
        <p:blipFill>
          <a:blip r:embed="rId4"/>
          <a:srcRect/>
          <a:stretch>
            <a:fillRect/>
          </a:stretch>
        </p:blipFill>
        <p:spPr bwMode="auto">
          <a:xfrm>
            <a:off x="2195736" y="3429000"/>
            <a:ext cx="4467225" cy="3086100"/>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p:txBody>
          <a:bodyPr/>
          <a:lstStyle/>
          <a:p>
            <a:r>
              <a:rPr lang="zh-CN" altLang="en-US" dirty="0" smtClean="0"/>
              <a:t>谢谢！</a:t>
            </a:r>
            <a:endParaRPr lang="zh-CN" altLang="en-US" dirty="0"/>
          </a:p>
        </p:txBody>
      </p:sp>
      <p:sp>
        <p:nvSpPr>
          <p:cNvPr id="5" name="副标题 4"/>
          <p:cNvSpPr>
            <a:spLocks noGrp="1"/>
          </p:cNvSpPr>
          <p:nvPr>
            <p:ph type="subTitle" idx="1"/>
          </p:nvPr>
        </p:nvSpPr>
        <p:spPr/>
        <p:txBody>
          <a:bodyPr/>
          <a:lstStyle/>
          <a:p>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467544" y="836712"/>
            <a:ext cx="8229600" cy="4525963"/>
          </a:xfrm>
        </p:spPr>
        <p:txBody>
          <a:bodyPr>
            <a:normAutofit fontScale="85000" lnSpcReduction="20000"/>
          </a:bodyPr>
          <a:lstStyle/>
          <a:p>
            <a:r>
              <a:rPr lang="zh-CN" altLang="en-US" dirty="0" smtClean="0"/>
              <a:t>优点</a:t>
            </a:r>
            <a:endParaRPr lang="en-US" altLang="zh-CN" dirty="0" smtClean="0"/>
          </a:p>
          <a:p>
            <a:pPr lvl="1"/>
            <a:r>
              <a:rPr lang="zh-CN" altLang="en-US" dirty="0" smtClean="0"/>
              <a:t>是空间效率和查询时间都远远超过一般的算法</a:t>
            </a:r>
            <a:endParaRPr lang="en-US" altLang="zh-CN" dirty="0" smtClean="0"/>
          </a:p>
          <a:p>
            <a:pPr lvl="2"/>
            <a:r>
              <a:rPr lang="zh-CN" altLang="en-US" dirty="0" smtClean="0"/>
              <a:t>布隆过滤器存储空间和插入</a:t>
            </a:r>
            <a:r>
              <a:rPr lang="en-US" altLang="zh-CN" dirty="0" smtClean="0"/>
              <a:t>/</a:t>
            </a:r>
            <a:r>
              <a:rPr lang="zh-CN" altLang="en-US" dirty="0" smtClean="0"/>
              <a:t>查询时间都是常数。</a:t>
            </a:r>
            <a:endParaRPr lang="en-US" altLang="zh-CN" dirty="0" smtClean="0"/>
          </a:p>
          <a:p>
            <a:pPr lvl="2"/>
            <a:r>
              <a:rPr lang="en-US" altLang="zh-CN" dirty="0" smtClean="0"/>
              <a:t> Hash</a:t>
            </a:r>
            <a:r>
              <a:rPr lang="zh-CN" altLang="en-US" dirty="0" smtClean="0"/>
              <a:t>函数相互之间没有关系，方便由硬件并行实现。</a:t>
            </a:r>
            <a:endParaRPr lang="en-US" altLang="zh-CN" dirty="0" smtClean="0"/>
          </a:p>
          <a:p>
            <a:pPr lvl="2"/>
            <a:r>
              <a:rPr lang="zh-CN" altLang="en-US" dirty="0" smtClean="0"/>
              <a:t>布隆过滤器不需要存储元素本身，在某些对保密要求非常严格的场合有优势。</a:t>
            </a:r>
            <a:endParaRPr lang="en-US" altLang="zh-CN" dirty="0" smtClean="0"/>
          </a:p>
          <a:p>
            <a:r>
              <a:rPr lang="zh-CN" altLang="en-US" dirty="0" smtClean="0"/>
              <a:t>缺点</a:t>
            </a:r>
            <a:endParaRPr lang="en-US" altLang="zh-CN" dirty="0" smtClean="0"/>
          </a:p>
          <a:p>
            <a:pPr lvl="1"/>
            <a:r>
              <a:rPr lang="zh-CN" altLang="en-US" dirty="0" smtClean="0"/>
              <a:t>误识别率，</a:t>
            </a:r>
            <a:r>
              <a:rPr lang="zh-CN" altLang="en-US" dirty="0"/>
              <a:t>有极小的可能将一个</a:t>
            </a:r>
            <a:r>
              <a:rPr lang="zh-CN" altLang="en-US" dirty="0" smtClean="0"/>
              <a:t>不在集合中的元素判定</a:t>
            </a:r>
            <a:r>
              <a:rPr lang="zh-CN" altLang="en-US" dirty="0"/>
              <a:t>为</a:t>
            </a:r>
            <a:r>
              <a:rPr lang="zh-CN" altLang="en-US" dirty="0" smtClean="0"/>
              <a:t>在集合中，误算率</a:t>
            </a:r>
            <a:r>
              <a:rPr lang="en-US" altLang="zh-CN" dirty="0" smtClean="0"/>
              <a:t>FP</a:t>
            </a:r>
          </a:p>
          <a:p>
            <a:pPr lvl="1"/>
            <a:endParaRPr lang="en-US" altLang="zh-CN" dirty="0"/>
          </a:p>
          <a:p>
            <a:pPr lvl="1"/>
            <a:endParaRPr lang="zh-CN" altLang="en-US" dirty="0" smtClean="0"/>
          </a:p>
          <a:p>
            <a:pPr lvl="1"/>
            <a:endParaRPr lang="en-US" altLang="zh-CN" dirty="0" smtClean="0"/>
          </a:p>
          <a:p>
            <a:pPr lvl="1"/>
            <a:r>
              <a:rPr lang="zh-CN" altLang="en-US" dirty="0" smtClean="0"/>
              <a:t>删除困难</a:t>
            </a:r>
            <a:endParaRPr lang="en-US" altLang="zh-CN" dirty="0" smtClean="0"/>
          </a:p>
        </p:txBody>
      </p:sp>
      <p:graphicFrame>
        <p:nvGraphicFramePr>
          <p:cNvPr id="4" name="对象 3"/>
          <p:cNvGraphicFramePr>
            <a:graphicFrameLocks noChangeAspect="1"/>
          </p:cNvGraphicFramePr>
          <p:nvPr/>
        </p:nvGraphicFramePr>
        <p:xfrm>
          <a:off x="2483768" y="3789040"/>
          <a:ext cx="3744416" cy="1073399"/>
        </p:xfrm>
        <a:graphic>
          <a:graphicData uri="http://schemas.openxmlformats.org/presentationml/2006/ole">
            <p:oleObj spid="_x0000_s1026" name="Equation" r:id="rId3" imgW="1904760" imgH="545760" progId="Equation.DSMT4">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a:xfrm>
            <a:off x="467544" y="188640"/>
            <a:ext cx="8229600" cy="3845024"/>
          </a:xfrm>
        </p:spPr>
        <p:txBody>
          <a:bodyPr>
            <a:normAutofit fontScale="85000" lnSpcReduction="20000"/>
          </a:bodyPr>
          <a:lstStyle/>
          <a:p>
            <a:r>
              <a:rPr lang="en-US" altLang="zh-CN" dirty="0" smtClean="0"/>
              <a:t>Bloom Filter</a:t>
            </a:r>
            <a:r>
              <a:rPr lang="zh-CN" altLang="en-US" dirty="0" smtClean="0"/>
              <a:t>应用</a:t>
            </a:r>
            <a:r>
              <a:rPr lang="en-US" altLang="zh-CN" dirty="0" smtClean="0"/>
              <a:t>-</a:t>
            </a:r>
            <a:r>
              <a:rPr lang="zh-CN" altLang="en-US" dirty="0" smtClean="0"/>
              <a:t>垃圾邮件过滤</a:t>
            </a:r>
            <a:endParaRPr lang="en-US" altLang="zh-CN" dirty="0" smtClean="0"/>
          </a:p>
          <a:p>
            <a:pPr lvl="1"/>
            <a:r>
              <a:rPr lang="zh-CN" altLang="en-US" dirty="0" smtClean="0"/>
              <a:t>假定存储一亿个电子邮件地址，先建立一个十六亿二进制（</a:t>
            </a:r>
            <a:r>
              <a:rPr lang="en-US" altLang="zh-CN" dirty="0" smtClean="0"/>
              <a:t>bit</a:t>
            </a:r>
            <a:r>
              <a:rPr lang="zh-CN" altLang="en-US" dirty="0" smtClean="0"/>
              <a:t>），即两亿字节的向量，然后将这十六亿个二进制全部设置为零。</a:t>
            </a:r>
            <a:endParaRPr lang="en-US" altLang="zh-CN" dirty="0" smtClean="0"/>
          </a:p>
          <a:p>
            <a:pPr lvl="1"/>
            <a:r>
              <a:rPr lang="zh-CN" altLang="en-US" dirty="0" smtClean="0"/>
              <a:t>对于每一个电子邮件地址</a:t>
            </a:r>
            <a:r>
              <a:rPr lang="en-US" dirty="0" smtClean="0"/>
              <a:t> X</a:t>
            </a:r>
            <a:r>
              <a:rPr lang="zh-CN" altLang="en-US" dirty="0" smtClean="0"/>
              <a:t>，用八个不同的</a:t>
            </a:r>
            <a:r>
              <a:rPr lang="en-US" altLang="zh-CN" dirty="0" smtClean="0"/>
              <a:t>hash</a:t>
            </a:r>
            <a:r>
              <a:rPr lang="zh-CN" altLang="en-US" dirty="0" smtClean="0"/>
              <a:t>函数（</a:t>
            </a:r>
            <a:r>
              <a:rPr lang="en-US" dirty="0" smtClean="0"/>
              <a:t>F1,F2, ...,F8</a:t>
            </a:r>
            <a:r>
              <a:rPr lang="zh-CN" altLang="en-US" dirty="0" smtClean="0"/>
              <a:t>） 产生八个信息指纹（</a:t>
            </a:r>
            <a:r>
              <a:rPr lang="en-US" dirty="0" smtClean="0"/>
              <a:t>f1, f2, ..., f8</a:t>
            </a:r>
            <a:r>
              <a:rPr lang="zh-CN" altLang="en-US" dirty="0" smtClean="0"/>
              <a:t>）。然后</a:t>
            </a:r>
            <a:r>
              <a:rPr lang="en-US" dirty="0" smtClean="0"/>
              <a:t> </a:t>
            </a:r>
            <a:r>
              <a:rPr lang="zh-CN" altLang="en-US" dirty="0" smtClean="0"/>
              <a:t>把这八个信息指纹映射到</a:t>
            </a:r>
            <a:r>
              <a:rPr lang="en-US" dirty="0" smtClean="0"/>
              <a:t> 1 </a:t>
            </a:r>
            <a:r>
              <a:rPr lang="zh-CN" altLang="en-US" dirty="0" smtClean="0"/>
              <a:t>到十六亿中的八个自然数</a:t>
            </a:r>
            <a:r>
              <a:rPr lang="en-US" dirty="0" smtClean="0"/>
              <a:t> g1, g2, ...,g8</a:t>
            </a:r>
            <a:r>
              <a:rPr lang="zh-CN" altLang="en-US" dirty="0" smtClean="0"/>
              <a:t>。现在把这八个位置的二进制全部设置为</a:t>
            </a:r>
            <a:r>
              <a:rPr lang="en-US" altLang="zh-CN" dirty="0" smtClean="0"/>
              <a:t>1</a:t>
            </a:r>
            <a:r>
              <a:rPr lang="zh-CN" altLang="en-US" dirty="0" smtClean="0"/>
              <a:t>。</a:t>
            </a:r>
            <a:endParaRPr lang="en-US" altLang="zh-CN" dirty="0" smtClean="0"/>
          </a:p>
          <a:p>
            <a:pPr lvl="1"/>
            <a:r>
              <a:rPr lang="zh-CN" altLang="en-US" dirty="0" smtClean="0"/>
              <a:t>当对这一亿个</a:t>
            </a:r>
            <a:r>
              <a:rPr lang="en-US" dirty="0" smtClean="0"/>
              <a:t> email </a:t>
            </a:r>
            <a:r>
              <a:rPr lang="zh-CN" altLang="en-US" dirty="0" smtClean="0"/>
              <a:t>地址都进行这样的处理后，一个针对这些</a:t>
            </a:r>
            <a:r>
              <a:rPr lang="en-US" dirty="0" smtClean="0"/>
              <a:t> email </a:t>
            </a:r>
            <a:r>
              <a:rPr lang="zh-CN" altLang="en-US" dirty="0" smtClean="0"/>
              <a:t>地址的布隆过滤器就建成了。</a:t>
            </a:r>
          </a:p>
          <a:p>
            <a:pPr lvl="1"/>
            <a:endParaRPr lang="zh-CN" altLang="en-US" dirty="0"/>
          </a:p>
        </p:txBody>
      </p:sp>
      <p:pic>
        <p:nvPicPr>
          <p:cNvPr id="5" name="图片 4" descr="http://www.java3z.com/cwbwebhome/article/article5/img8/bloomfilter-730334.jpg"/>
          <p:cNvPicPr/>
          <p:nvPr/>
        </p:nvPicPr>
        <p:blipFill>
          <a:blip r:embed="rId2"/>
          <a:srcRect/>
          <a:stretch>
            <a:fillRect/>
          </a:stretch>
        </p:blipFill>
        <p:spPr bwMode="auto">
          <a:xfrm>
            <a:off x="2195736" y="3933056"/>
            <a:ext cx="4032448" cy="30963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20000"/>
          </a:bodyPr>
          <a:lstStyle/>
          <a:p>
            <a:r>
              <a:rPr lang="zh-CN" altLang="en-US" dirty="0" smtClean="0"/>
              <a:t>检测</a:t>
            </a:r>
            <a:r>
              <a:rPr lang="zh-CN" altLang="en-US" dirty="0"/>
              <a:t>一个可疑的电子邮件地址</a:t>
            </a:r>
            <a:r>
              <a:rPr lang="en-US" dirty="0"/>
              <a:t> Y </a:t>
            </a:r>
            <a:r>
              <a:rPr lang="zh-CN" altLang="en-US" dirty="0"/>
              <a:t>是否在黑名单</a:t>
            </a:r>
            <a:r>
              <a:rPr lang="zh-CN" altLang="en-US" dirty="0" smtClean="0"/>
              <a:t>中</a:t>
            </a:r>
            <a:endParaRPr lang="en-US" altLang="zh-CN" dirty="0" smtClean="0"/>
          </a:p>
          <a:p>
            <a:pPr lvl="1"/>
            <a:r>
              <a:rPr lang="zh-CN" altLang="en-US" dirty="0" smtClean="0"/>
              <a:t>我们</a:t>
            </a:r>
            <a:r>
              <a:rPr lang="zh-CN" altLang="en-US" dirty="0"/>
              <a:t>用相同的八</a:t>
            </a:r>
            <a:r>
              <a:rPr lang="zh-CN" altLang="en-US" dirty="0" smtClean="0"/>
              <a:t>个</a:t>
            </a:r>
            <a:r>
              <a:rPr lang="en-US" altLang="zh-CN" dirty="0" smtClean="0"/>
              <a:t>hash</a:t>
            </a:r>
            <a:r>
              <a:rPr lang="zh-CN" altLang="en-US" dirty="0" smtClean="0"/>
              <a:t>函数（</a:t>
            </a:r>
            <a:r>
              <a:rPr lang="en-US" dirty="0"/>
              <a:t>F1, F2, ..., F8</a:t>
            </a:r>
            <a:r>
              <a:rPr lang="zh-CN" altLang="en-US" dirty="0"/>
              <a:t>）对这个</a:t>
            </a:r>
            <a:r>
              <a:rPr lang="zh-CN" altLang="en-US" dirty="0" smtClean="0"/>
              <a:t>地址</a:t>
            </a:r>
            <a:r>
              <a:rPr lang="en-US" altLang="zh-CN" dirty="0" smtClean="0"/>
              <a:t>Y</a:t>
            </a:r>
            <a:r>
              <a:rPr lang="zh-CN" altLang="en-US" dirty="0" smtClean="0"/>
              <a:t>计算，生成八</a:t>
            </a:r>
            <a:r>
              <a:rPr lang="zh-CN" altLang="en-US" dirty="0"/>
              <a:t>个信息指纹</a:t>
            </a:r>
            <a:r>
              <a:rPr lang="en-US" dirty="0"/>
              <a:t> s1,s2,...,s8</a:t>
            </a:r>
            <a:r>
              <a:rPr lang="zh-CN" altLang="en-US" dirty="0"/>
              <a:t>，然后将这八个指纹对应到布隆过滤器的八个二进制位，分别是</a:t>
            </a:r>
            <a:r>
              <a:rPr lang="en-US" dirty="0"/>
              <a:t> t1,t2,...,t8</a:t>
            </a:r>
            <a:r>
              <a:rPr lang="zh-CN" altLang="en-US" dirty="0" smtClean="0"/>
              <a:t>。</a:t>
            </a:r>
            <a:endParaRPr lang="en-US" altLang="zh-CN" dirty="0" smtClean="0"/>
          </a:p>
          <a:p>
            <a:pPr lvl="1"/>
            <a:r>
              <a:rPr lang="zh-CN" altLang="en-US" dirty="0" smtClean="0"/>
              <a:t>如果</a:t>
            </a:r>
            <a:r>
              <a:rPr lang="en-US" dirty="0" smtClean="0"/>
              <a:t> </a:t>
            </a:r>
            <a:r>
              <a:rPr lang="en-US" dirty="0"/>
              <a:t>Y </a:t>
            </a:r>
            <a:r>
              <a:rPr lang="zh-CN" altLang="en-US" dirty="0"/>
              <a:t>在黑名单中，显然，</a:t>
            </a:r>
            <a:r>
              <a:rPr lang="en-US" dirty="0"/>
              <a:t>t1,t2,..,t8 </a:t>
            </a:r>
            <a:r>
              <a:rPr lang="zh-CN" altLang="en-US" dirty="0"/>
              <a:t>对应的八个二进制一定是一</a:t>
            </a:r>
            <a:r>
              <a:rPr lang="zh-CN" altLang="en-US" dirty="0" smtClean="0"/>
              <a:t>。</a:t>
            </a:r>
            <a:endParaRPr lang="en-US" altLang="zh-CN" dirty="0" smtClean="0"/>
          </a:p>
          <a:p>
            <a:pPr lvl="1"/>
            <a:r>
              <a:rPr lang="zh-CN" altLang="en-US" dirty="0"/>
              <a:t>有极小的可能将一个不在黑名单中的电子邮件地址判定为在黑名单中，因为有可能某个好的邮件地址正巧对应个八个都被设置</a:t>
            </a:r>
            <a:r>
              <a:rPr lang="zh-CN" altLang="en-US" dirty="0" smtClean="0"/>
              <a:t>成</a:t>
            </a:r>
            <a:r>
              <a:rPr lang="en-US" altLang="zh-CN" dirty="0" smtClean="0"/>
              <a:t>1</a:t>
            </a:r>
            <a:r>
              <a:rPr lang="zh-CN" altLang="en-US" dirty="0" smtClean="0"/>
              <a:t>的二进制位。</a:t>
            </a:r>
            <a:r>
              <a:rPr lang="en-US" dirty="0"/>
              <a:t/>
            </a:r>
            <a:br>
              <a:rPr lang="en-US" dirty="0"/>
            </a:br>
            <a:endParaRPr lang="zh-CN"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报告论文</a:t>
            </a:r>
            <a:endParaRPr lang="zh-CN" altLang="en-US" dirty="0"/>
          </a:p>
        </p:txBody>
      </p:sp>
      <p:sp>
        <p:nvSpPr>
          <p:cNvPr id="3" name="内容占位符 2"/>
          <p:cNvSpPr>
            <a:spLocks noGrp="1"/>
          </p:cNvSpPr>
          <p:nvPr>
            <p:ph idx="1"/>
          </p:nvPr>
        </p:nvSpPr>
        <p:spPr/>
        <p:txBody>
          <a:bodyPr>
            <a:normAutofit lnSpcReduction="10000"/>
          </a:bodyPr>
          <a:lstStyle/>
          <a:p>
            <a:r>
              <a:rPr lang="en-US" altLang="zh-CN" dirty="0" smtClean="0"/>
              <a:t>Min Zhang, </a:t>
            </a:r>
            <a:r>
              <a:rPr lang="en-US" altLang="zh-CN" dirty="0" err="1" smtClean="0"/>
              <a:t>Ke</a:t>
            </a:r>
            <a:r>
              <a:rPr lang="en-US" altLang="zh-CN" dirty="0" smtClean="0"/>
              <a:t> </a:t>
            </a:r>
            <a:r>
              <a:rPr lang="en-US" altLang="zh-CN" dirty="0" err="1" smtClean="0"/>
              <a:t>Cai</a:t>
            </a:r>
            <a:r>
              <a:rPr lang="en-US" altLang="zh-CN" dirty="0" smtClean="0"/>
              <a:t>, and </a:t>
            </a:r>
            <a:r>
              <a:rPr lang="en-US" altLang="zh-CN" dirty="0" err="1" smtClean="0"/>
              <a:t>Dengguo</a:t>
            </a:r>
            <a:r>
              <a:rPr lang="en-US" altLang="zh-CN" dirty="0" smtClean="0"/>
              <a:t> </a:t>
            </a:r>
            <a:r>
              <a:rPr lang="en-US" altLang="zh-CN" dirty="0" err="1" smtClean="0"/>
              <a:t>Feng</a:t>
            </a:r>
            <a:r>
              <a:rPr lang="en-US" altLang="zh-CN" dirty="0" smtClean="0"/>
              <a:t>. Fine-G rained Cloud DB Damage Examination Based on Bloom Filters. WAIM 2010, LNCS 6184, pp . 157–168, 2010.</a:t>
            </a:r>
          </a:p>
          <a:p>
            <a:r>
              <a:rPr lang="en-US" altLang="zh-CN" dirty="0" smtClean="0"/>
              <a:t>T. </a:t>
            </a:r>
            <a:r>
              <a:rPr lang="en-US" altLang="zh-CN" dirty="0" err="1" smtClean="0"/>
              <a:t>Aditya</a:t>
            </a:r>
            <a:r>
              <a:rPr lang="en-US" altLang="zh-CN" dirty="0" smtClean="0"/>
              <a:t>, </a:t>
            </a:r>
            <a:r>
              <a:rPr lang="en-US" altLang="zh-CN" dirty="0" err="1" smtClean="0"/>
              <a:t>P.K.Baruah</a:t>
            </a:r>
            <a:r>
              <a:rPr lang="en-US" altLang="zh-CN" dirty="0" smtClean="0"/>
              <a:t>, and R. </a:t>
            </a:r>
            <a:r>
              <a:rPr lang="en-US" altLang="zh-CN" dirty="0" err="1" smtClean="0"/>
              <a:t>Mukkamala</a:t>
            </a:r>
            <a:r>
              <a:rPr lang="en-US" altLang="zh-CN" dirty="0" smtClean="0"/>
              <a:t>. Employing Bloom Filters for Enforcing Integrity of Outsourced Databases in Cloud Environments. ACC 2011, Part I, </a:t>
            </a:r>
            <a:r>
              <a:rPr lang="en-US" altLang="zh-CN" dirty="0" smtClean="0"/>
              <a:t>CCIS </a:t>
            </a:r>
            <a:r>
              <a:rPr lang="en-US" altLang="zh-CN" dirty="0" smtClean="0"/>
              <a:t>190, pp . 446–460, 2011.</a:t>
            </a:r>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l"/>
            <a:r>
              <a:rPr lang="en-US" altLang="zh-CN" dirty="0" smtClean="0"/>
              <a:t>Fine-G rained Cloud DB Damage Examination Based on Bloom Filters</a:t>
            </a:r>
            <a:endParaRPr lang="zh-CN" altLang="en-US" dirty="0"/>
          </a:p>
        </p:txBody>
      </p:sp>
      <p:sp>
        <p:nvSpPr>
          <p:cNvPr id="3" name="内容占位符 2"/>
          <p:cNvSpPr>
            <a:spLocks noGrp="1"/>
          </p:cNvSpPr>
          <p:nvPr>
            <p:ph idx="1"/>
          </p:nvPr>
        </p:nvSpPr>
        <p:spPr/>
        <p:txBody>
          <a:bodyPr/>
          <a:lstStyle/>
          <a:p>
            <a:r>
              <a:rPr lang="zh-CN" altLang="en-US" dirty="0" smtClean="0"/>
              <a:t>应用场景</a:t>
            </a:r>
            <a:endParaRPr lang="en-US" altLang="zh-CN" dirty="0" smtClean="0"/>
          </a:p>
          <a:p>
            <a:pPr lvl="1"/>
            <a:r>
              <a:rPr lang="en-US" altLang="zh-CN" dirty="0" smtClean="0"/>
              <a:t>Cloud DB Damage Examine and Recovery Scenario</a:t>
            </a:r>
          </a:p>
          <a:p>
            <a:pPr lvl="1"/>
            <a:r>
              <a:rPr lang="zh-CN" altLang="en-US" dirty="0" smtClean="0"/>
              <a:t>用户在云中建立多个数据库备份，定期进行数据库完整性检查，定位错误并修复。</a:t>
            </a:r>
            <a:endParaRPr lang="en-US" altLang="zh-CN" dirty="0" smtClean="0"/>
          </a:p>
          <a:p>
            <a:pPr lvl="1"/>
            <a:r>
              <a:rPr lang="zh-CN" altLang="en-US" dirty="0" smtClean="0"/>
              <a:t>支持</a:t>
            </a:r>
            <a:r>
              <a:rPr lang="en-US" altLang="zh-CN" dirty="0" smtClean="0"/>
              <a:t>element/</a:t>
            </a:r>
            <a:r>
              <a:rPr lang="en-US" altLang="zh-CN" dirty="0" err="1" smtClean="0"/>
              <a:t>tuple</a:t>
            </a:r>
            <a:r>
              <a:rPr lang="zh-CN" altLang="en-US" dirty="0" smtClean="0"/>
              <a:t>级别的错误定位</a:t>
            </a:r>
            <a:r>
              <a:rPr lang="en-US" altLang="zh-CN" dirty="0" smtClean="0"/>
              <a:t>.</a:t>
            </a:r>
          </a:p>
          <a:p>
            <a:pPr lvl="1"/>
            <a:endParaRPr lang="zh-CN" altLang="en-US" dirty="0"/>
          </a:p>
        </p:txBody>
      </p:sp>
      <p:pic>
        <p:nvPicPr>
          <p:cNvPr id="5" name="Picture 1" descr="C:\Users\duckagent\AppData\Roaming\Tencent\Users\68833205\QQ\WinTemp\RichOle\1TT6EX6AYTCUQRMM)557`8L.jpg"/>
          <p:cNvPicPr>
            <a:picLocks noChangeAspect="1" noChangeArrowheads="1"/>
          </p:cNvPicPr>
          <p:nvPr/>
        </p:nvPicPr>
        <p:blipFill>
          <a:blip r:embed="rId2"/>
          <a:srcRect/>
          <a:stretch>
            <a:fillRect/>
          </a:stretch>
        </p:blipFill>
        <p:spPr bwMode="auto">
          <a:xfrm>
            <a:off x="1907704" y="4246274"/>
            <a:ext cx="4360937" cy="261172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dirty="0" smtClean="0"/>
              <a:t>Basic method</a:t>
            </a:r>
            <a:endParaRPr lang="zh-CN" altLang="en-US" dirty="0"/>
          </a:p>
        </p:txBody>
      </p:sp>
      <p:sp>
        <p:nvSpPr>
          <p:cNvPr id="3" name="内容占位符 2"/>
          <p:cNvSpPr>
            <a:spLocks noGrp="1"/>
          </p:cNvSpPr>
          <p:nvPr>
            <p:ph idx="1"/>
          </p:nvPr>
        </p:nvSpPr>
        <p:spPr/>
        <p:txBody>
          <a:bodyPr>
            <a:normAutofit lnSpcReduction="10000"/>
          </a:bodyPr>
          <a:lstStyle/>
          <a:p>
            <a:r>
              <a:rPr lang="en-US" altLang="zh-CN" dirty="0" smtClean="0"/>
              <a:t>Unique </a:t>
            </a:r>
            <a:r>
              <a:rPr lang="en-US" altLang="zh-CN" dirty="0" err="1" smtClean="0"/>
              <a:t>Tuple</a:t>
            </a:r>
            <a:r>
              <a:rPr lang="en-US" altLang="zh-CN" dirty="0" smtClean="0"/>
              <a:t> IDs</a:t>
            </a:r>
          </a:p>
          <a:p>
            <a:pPr lvl="1"/>
            <a:r>
              <a:rPr lang="en-US" altLang="zh-CN" dirty="0" smtClean="0"/>
              <a:t>assume each </a:t>
            </a:r>
            <a:r>
              <a:rPr lang="en-US" altLang="zh-CN" dirty="0" err="1" smtClean="0"/>
              <a:t>tuple</a:t>
            </a:r>
            <a:r>
              <a:rPr lang="en-US" altLang="zh-CN" dirty="0" smtClean="0"/>
              <a:t> in able T has an unique ID, which is continuous from 1 to N. </a:t>
            </a:r>
          </a:p>
          <a:p>
            <a:pPr lvl="1"/>
            <a:r>
              <a:rPr lang="en-US" altLang="zh-CN" dirty="0" smtClean="0"/>
              <a:t>Without the loss of generality, the ID attribute is also mentioned as A</a:t>
            </a:r>
            <a:r>
              <a:rPr lang="en-US" altLang="zh-CN" sz="1800" dirty="0" smtClean="0"/>
              <a:t>1</a:t>
            </a:r>
            <a:r>
              <a:rPr lang="en-US" altLang="zh-CN" dirty="0" smtClean="0"/>
              <a:t> . We may interchangeably use the symbol </a:t>
            </a:r>
            <a:r>
              <a:rPr lang="en-US" altLang="zh-CN" i="1" dirty="0" err="1" smtClean="0"/>
              <a:t>t</a:t>
            </a:r>
            <a:r>
              <a:rPr lang="en-US" altLang="zh-CN" sz="1800" i="1" dirty="0" err="1" smtClean="0"/>
              <a:t>i</a:t>
            </a:r>
            <a:r>
              <a:rPr lang="en-US" altLang="zh-CN" i="1" dirty="0" smtClean="0"/>
              <a:t> .ID </a:t>
            </a:r>
            <a:r>
              <a:rPr lang="en-US" altLang="zh-CN" dirty="0" smtClean="0"/>
              <a:t>or</a:t>
            </a:r>
            <a:r>
              <a:rPr lang="en-US" altLang="zh-CN" i="1" dirty="0"/>
              <a:t> </a:t>
            </a:r>
            <a:r>
              <a:rPr lang="en-US" altLang="zh-CN" i="1" dirty="0" err="1"/>
              <a:t>t</a:t>
            </a:r>
            <a:r>
              <a:rPr lang="en-US" altLang="zh-CN" sz="1800" i="1" dirty="0" err="1"/>
              <a:t>i</a:t>
            </a:r>
            <a:r>
              <a:rPr lang="en-US" altLang="zh-CN" i="1" dirty="0"/>
              <a:t> .A</a:t>
            </a:r>
            <a:r>
              <a:rPr lang="en-US" altLang="zh-CN" sz="1800" i="1" dirty="0"/>
              <a:t>1</a:t>
            </a:r>
            <a:r>
              <a:rPr lang="en-US" altLang="zh-CN" dirty="0" smtClean="0"/>
              <a:t>to denote the ID of </a:t>
            </a:r>
            <a:r>
              <a:rPr lang="en-US" altLang="zh-CN" dirty="0" err="1" smtClean="0"/>
              <a:t>tuple</a:t>
            </a:r>
            <a:r>
              <a:rPr lang="en-US" altLang="zh-CN" dirty="0" smtClean="0"/>
              <a:t> </a:t>
            </a:r>
            <a:r>
              <a:rPr lang="en-US" altLang="zh-CN" i="1" dirty="0" err="1" smtClean="0"/>
              <a:t>t</a:t>
            </a:r>
            <a:r>
              <a:rPr lang="en-US" altLang="zh-CN" sz="1800" i="1" dirty="0" err="1" smtClean="0"/>
              <a:t>i</a:t>
            </a:r>
            <a:r>
              <a:rPr lang="en-US" altLang="zh-CN" sz="1800" i="1" dirty="0" smtClean="0"/>
              <a:t>.</a:t>
            </a:r>
          </a:p>
          <a:p>
            <a:pPr lvl="1"/>
            <a:r>
              <a:rPr lang="en-US" altLang="zh-CN" dirty="0" smtClean="0"/>
              <a:t>The modification of ID is regarded as the deletion of the old </a:t>
            </a:r>
            <a:r>
              <a:rPr lang="en-US" altLang="zh-CN" dirty="0" err="1" smtClean="0"/>
              <a:t>tuple</a:t>
            </a:r>
            <a:r>
              <a:rPr lang="en-US" altLang="zh-CN" dirty="0" smtClean="0"/>
              <a:t> together with an insertion of the new </a:t>
            </a:r>
            <a:r>
              <a:rPr lang="en-US" altLang="zh-CN" dirty="0" err="1" smtClean="0"/>
              <a:t>tuple</a:t>
            </a:r>
            <a:r>
              <a:rPr lang="en-US" altLang="zh-CN" dirty="0" smtClean="0"/>
              <a:t>. </a:t>
            </a:r>
            <a:endParaRPr lang="en-US" altLang="zh-CN"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993</TotalTime>
  <Words>1757</Words>
  <Application>Microsoft Office PowerPoint</Application>
  <PresentationFormat>全屏显示(4:3)</PresentationFormat>
  <Paragraphs>130</Paragraphs>
  <Slides>31</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31</vt:i4>
      </vt:variant>
    </vt:vector>
  </HeadingPairs>
  <TitlesOfParts>
    <vt:vector size="33" baseType="lpstr">
      <vt:lpstr>Office 主题</vt:lpstr>
      <vt:lpstr>Equation</vt:lpstr>
      <vt:lpstr>基于Bloom Filter的数据完整性保护方法介绍</vt:lpstr>
      <vt:lpstr>幻灯片 2</vt:lpstr>
      <vt:lpstr>Bloom Filter定义</vt:lpstr>
      <vt:lpstr>幻灯片 4</vt:lpstr>
      <vt:lpstr>幻灯片 5</vt:lpstr>
      <vt:lpstr>幻灯片 6</vt:lpstr>
      <vt:lpstr>报告论文</vt:lpstr>
      <vt:lpstr>Fine-G rained Cloud DB Damage Examination Based on Bloom Filters</vt:lpstr>
      <vt:lpstr>Basic method</vt:lpstr>
      <vt:lpstr>幻灯片 10</vt:lpstr>
      <vt:lpstr>Initialization</vt:lpstr>
      <vt:lpstr>幻灯片 12</vt:lpstr>
      <vt:lpstr>Damage Examination</vt:lpstr>
      <vt:lpstr>幻灯片 14</vt:lpstr>
      <vt:lpstr>幻灯片 15</vt:lpstr>
      <vt:lpstr>Improved Method</vt:lpstr>
      <vt:lpstr>幻灯片 17</vt:lpstr>
      <vt:lpstr>幻灯片 18</vt:lpstr>
      <vt:lpstr>Damage Examination</vt:lpstr>
      <vt:lpstr>幻灯片 20</vt:lpstr>
      <vt:lpstr>Experiment Evaluation</vt:lpstr>
      <vt:lpstr>Employing Bloom Filters for Enforcing Integrity of Outsourced Databases in Cloud</vt:lpstr>
      <vt:lpstr>Aggregated Signatures with Bloom Filter</vt:lpstr>
      <vt:lpstr>幻灯片 24</vt:lpstr>
      <vt:lpstr>幻灯片 25</vt:lpstr>
      <vt:lpstr>幻灯片 26</vt:lpstr>
      <vt:lpstr>幻灯片 27</vt:lpstr>
      <vt:lpstr>幻灯片 28</vt:lpstr>
      <vt:lpstr>Authenticated Data Structures Using Bloom Filters</vt:lpstr>
      <vt:lpstr>幻灯片 30</vt:lpstr>
      <vt:lpstr>谢谢！</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基于Bloom Filter的数据完整性保护方法介绍</dc:title>
  <dc:creator>duckagent</dc:creator>
  <cp:lastModifiedBy>duckagent</cp:lastModifiedBy>
  <cp:revision>132</cp:revision>
  <dcterms:created xsi:type="dcterms:W3CDTF">2012-10-22T00:19:49Z</dcterms:created>
  <dcterms:modified xsi:type="dcterms:W3CDTF">2012-10-29T04:42:28Z</dcterms:modified>
</cp:coreProperties>
</file>