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0" r:id="rId2"/>
    <p:sldId id="257" r:id="rId3"/>
    <p:sldId id="263" r:id="rId4"/>
    <p:sldId id="264" r:id="rId5"/>
    <p:sldId id="273" r:id="rId6"/>
    <p:sldId id="285" r:id="rId7"/>
    <p:sldId id="277" r:id="rId8"/>
    <p:sldId id="275" r:id="rId9"/>
    <p:sldId id="278" r:id="rId10"/>
    <p:sldId id="265" r:id="rId11"/>
    <p:sldId id="279" r:id="rId12"/>
    <p:sldId id="268" r:id="rId13"/>
    <p:sldId id="287" r:id="rId14"/>
    <p:sldId id="288" r:id="rId15"/>
    <p:sldId id="276" r:id="rId16"/>
    <p:sldId id="289" r:id="rId17"/>
    <p:sldId id="290" r:id="rId18"/>
    <p:sldId id="291" r:id="rId19"/>
    <p:sldId id="292" r:id="rId20"/>
    <p:sldId id="293" r:id="rId21"/>
    <p:sldId id="294" r:id="rId22"/>
    <p:sldId id="282" r:id="rId23"/>
    <p:sldId id="283" r:id="rId24"/>
    <p:sldId id="284" r:id="rId25"/>
    <p:sldId id="286"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116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F50E14-A39B-42B4-9CF4-6DE23C5673F3}" type="datetimeFigureOut">
              <a:rPr lang="zh-CN" altLang="en-US" smtClean="0"/>
              <a:pPr/>
              <a:t>2011-12-2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464FE5-A52B-43E5-ACE4-9CF57FF270D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E464FE5-A52B-43E5-ACE4-9CF57FF270DC}"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xfrm>
            <a:off x="1143000" y="685800"/>
            <a:ext cx="4572000" cy="3429000"/>
          </a:xfrm>
        </p:spPr>
      </p:sp>
      <p:sp>
        <p:nvSpPr>
          <p:cNvPr id="75779" name="备注占位符 2"/>
          <p:cNvSpPr>
            <a:spLocks noGrp="1"/>
          </p:cNvSpPr>
          <p:nvPr>
            <p:ph type="body" idx="1"/>
          </p:nvPr>
        </p:nvSpPr>
        <p:spPr>
          <a:noFill/>
          <a:ln/>
        </p:spPr>
        <p:txBody>
          <a:bodyPr/>
          <a:lstStyle/>
          <a:p>
            <a:endParaRPr lang="zh-CN" altLang="en-US" smtClean="0"/>
          </a:p>
        </p:txBody>
      </p:sp>
      <p:sp>
        <p:nvSpPr>
          <p:cNvPr id="75780" name="灯片编号占位符 3"/>
          <p:cNvSpPr>
            <a:spLocks noGrp="1"/>
          </p:cNvSpPr>
          <p:nvPr>
            <p:ph type="sldNum" sz="quarter" idx="5"/>
          </p:nvPr>
        </p:nvSpPr>
        <p:spPr>
          <a:noFill/>
        </p:spPr>
        <p:txBody>
          <a:bodyPr/>
          <a:lstStyle/>
          <a:p>
            <a:fld id="{B9081BB5-054D-473D-B9BD-7D91F6FA5D9C}" type="slidenum">
              <a:rPr lang="en-US" altLang="zh-CN" smtClean="0"/>
              <a:pPr/>
              <a:t>3</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2011-12-2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srcRect/>
          <a:stretch>
            <a:fillRect/>
          </a:stretch>
        </p:blipFill>
        <p:spPr bwMode="auto">
          <a:xfrm>
            <a:off x="500034" y="1071546"/>
            <a:ext cx="7829550" cy="535305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租户之间存在共享数据</a:t>
            </a:r>
            <a:endParaRPr lang="zh-CN" altLang="en-US" sz="3200" b="1" dirty="0"/>
          </a:p>
        </p:txBody>
      </p:sp>
      <p:pic>
        <p:nvPicPr>
          <p:cNvPr id="2050" name="Picture 2"/>
          <p:cNvPicPr>
            <a:picLocks noChangeAspect="1" noChangeArrowheads="1"/>
          </p:cNvPicPr>
          <p:nvPr/>
        </p:nvPicPr>
        <p:blipFill>
          <a:blip r:embed="rId2"/>
          <a:srcRect/>
          <a:stretch>
            <a:fillRect/>
          </a:stretch>
        </p:blipFill>
        <p:spPr bwMode="auto">
          <a:xfrm>
            <a:off x="285720" y="1214422"/>
            <a:ext cx="4981575" cy="49815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28596" y="1214422"/>
            <a:ext cx="8501122" cy="500066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2051"/>
                                        </p:tgtEl>
                                        <p:attrNameLst>
                                          <p:attrName>ppt_x</p:attrName>
                                        </p:attrNameLst>
                                      </p:cBhvr>
                                      <p:tavLst>
                                        <p:tav tm="0">
                                          <p:val>
                                            <p:strVal val="ppt_x"/>
                                          </p:val>
                                        </p:tav>
                                        <p:tav tm="100000">
                                          <p:val>
                                            <p:strVal val="ppt_x"/>
                                          </p:val>
                                        </p:tav>
                                      </p:tavLst>
                                    </p:anim>
                                    <p:anim calcmode="lin" valueType="num">
                                      <p:cBhvr additive="base">
                                        <p:cTn id="12" dur="500"/>
                                        <p:tgtEl>
                                          <p:spTgt spid="2051"/>
                                        </p:tgtEl>
                                        <p:attrNameLst>
                                          <p:attrName>ppt_y</p:attrName>
                                        </p:attrNameLst>
                                      </p:cBhvr>
                                      <p:tavLst>
                                        <p:tav tm="0">
                                          <p:val>
                                            <p:strVal val="ppt_y"/>
                                          </p:val>
                                        </p:tav>
                                        <p:tav tm="100000">
                                          <p:val>
                                            <p:strVal val="1+ppt_h/2"/>
                                          </p:val>
                                        </p:tav>
                                      </p:tavLst>
                                    </p:anim>
                                    <p:set>
                                      <p:cBhvr>
                                        <p:cTn id="13"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问题</a:t>
            </a:r>
            <a:endParaRPr lang="zh-CN" altLang="en-US" dirty="0"/>
          </a:p>
        </p:txBody>
      </p:sp>
      <p:sp>
        <p:nvSpPr>
          <p:cNvPr id="3" name="内容占位符 2"/>
          <p:cNvSpPr>
            <a:spLocks noGrp="1"/>
          </p:cNvSpPr>
          <p:nvPr>
            <p:ph idx="1"/>
          </p:nvPr>
        </p:nvSpPr>
        <p:spPr/>
        <p:txBody>
          <a:bodyPr/>
          <a:lstStyle/>
          <a:p>
            <a:r>
              <a:rPr lang="zh-CN" altLang="en-US" dirty="0" smtClean="0"/>
              <a:t>共享数据的差异性需求</a:t>
            </a:r>
            <a:endParaRPr lang="en-US" altLang="zh-CN" dirty="0" smtClean="0"/>
          </a:p>
          <a:p>
            <a:pPr lvl="1"/>
            <a:r>
              <a:rPr lang="zh-CN" altLang="en-US" dirty="0" smtClean="0"/>
              <a:t>显示顺序、显示字段、显示元组等都有差异，如何来表示</a:t>
            </a:r>
            <a:endParaRPr lang="en-US" altLang="zh-CN" dirty="0" smtClean="0"/>
          </a:p>
          <a:p>
            <a:r>
              <a:rPr lang="zh-CN" altLang="en-US" dirty="0" smtClean="0"/>
              <a:t>共享数据的热访问</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云数据管理需求</a:t>
            </a:r>
            <a:endParaRPr lang="zh-CN" altLang="en-US" sz="3200" b="1" dirty="0"/>
          </a:p>
        </p:txBody>
      </p:sp>
      <p:pic>
        <p:nvPicPr>
          <p:cNvPr id="3074" name="Picture 2"/>
          <p:cNvPicPr>
            <a:picLocks noChangeAspect="1" noChangeArrowheads="1"/>
          </p:cNvPicPr>
          <p:nvPr/>
        </p:nvPicPr>
        <p:blipFill>
          <a:blip r:embed="rId2"/>
          <a:srcRect/>
          <a:stretch>
            <a:fillRect/>
          </a:stretch>
        </p:blipFill>
        <p:spPr bwMode="auto">
          <a:xfrm>
            <a:off x="714348" y="1071546"/>
            <a:ext cx="7429552" cy="56814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ture 1"/>
          <p:cNvPicPr>
            <a:picLocks noChangeAspect="1" noChangeArrowheads="1"/>
          </p:cNvPicPr>
          <p:nvPr/>
        </p:nvPicPr>
        <p:blipFill>
          <a:blip r:embed="rId2"/>
          <a:srcRect/>
          <a:stretch>
            <a:fillRect/>
          </a:stretch>
        </p:blipFill>
        <p:spPr bwMode="auto">
          <a:xfrm>
            <a:off x="857224" y="1571612"/>
            <a:ext cx="7466648" cy="4816793"/>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问题</a:t>
            </a:r>
            <a:endParaRPr lang="zh-CN" altLang="en-US" dirty="0"/>
          </a:p>
        </p:txBody>
      </p:sp>
      <p:sp>
        <p:nvSpPr>
          <p:cNvPr id="3" name="内容占位符 2"/>
          <p:cNvSpPr>
            <a:spLocks noGrp="1"/>
          </p:cNvSpPr>
          <p:nvPr>
            <p:ph idx="1"/>
          </p:nvPr>
        </p:nvSpPr>
        <p:spPr>
          <a:xfrm>
            <a:off x="500034" y="1357298"/>
            <a:ext cx="8229600" cy="5214974"/>
          </a:xfrm>
        </p:spPr>
        <p:txBody>
          <a:bodyPr>
            <a:normAutofit fontScale="85000" lnSpcReduction="20000"/>
          </a:bodyPr>
          <a:lstStyle/>
          <a:p>
            <a:r>
              <a:rPr lang="zh-CN" altLang="en-US" dirty="0" smtClean="0"/>
              <a:t>放置的内容：</a:t>
            </a:r>
            <a:endParaRPr lang="en-US" altLang="zh-CN" dirty="0" smtClean="0"/>
          </a:p>
          <a:p>
            <a:pPr lvl="1"/>
            <a:r>
              <a:rPr lang="zh-CN" altLang="en-US" dirty="0" smtClean="0"/>
              <a:t>租户元数据</a:t>
            </a:r>
            <a:endParaRPr lang="en-US" altLang="zh-CN" dirty="0" smtClean="0"/>
          </a:p>
          <a:p>
            <a:pPr lvl="1"/>
            <a:r>
              <a:rPr lang="zh-CN" altLang="en-US" dirty="0" smtClean="0"/>
              <a:t>租户数据</a:t>
            </a:r>
            <a:endParaRPr lang="en-US" altLang="zh-CN" dirty="0" smtClean="0"/>
          </a:p>
          <a:p>
            <a:pPr lvl="1"/>
            <a:r>
              <a:rPr lang="zh-CN" altLang="en-US" dirty="0" smtClean="0"/>
              <a:t>租户多级索引</a:t>
            </a:r>
            <a:endParaRPr lang="en-US" altLang="zh-CN" dirty="0" smtClean="0"/>
          </a:p>
          <a:p>
            <a:pPr marL="342900" lvl="1" indent="-342900">
              <a:buFont typeface="Arial" pitchFamily="34" charset="0"/>
              <a:buChar char="•"/>
            </a:pPr>
            <a:r>
              <a:rPr lang="zh-CN" altLang="en-US" sz="3100" dirty="0" smtClean="0"/>
              <a:t>放置策略：</a:t>
            </a:r>
            <a:endParaRPr lang="en-US" altLang="zh-CN" sz="3100" dirty="0" smtClean="0"/>
          </a:p>
          <a:p>
            <a:pPr lvl="1"/>
            <a:r>
              <a:rPr lang="zh-CN" altLang="en-US" sz="2900" dirty="0" smtClean="0"/>
              <a:t>协同分割</a:t>
            </a:r>
            <a:endParaRPr lang="en-US" altLang="zh-CN" sz="2900" dirty="0" smtClean="0"/>
          </a:p>
          <a:p>
            <a:pPr lvl="1"/>
            <a:r>
              <a:rPr lang="zh-CN" altLang="en-US" sz="2900" dirty="0" smtClean="0"/>
              <a:t>多副本存放</a:t>
            </a:r>
            <a:endParaRPr lang="en-US" altLang="zh-CN" sz="2900" dirty="0" smtClean="0"/>
          </a:p>
          <a:p>
            <a:pPr lvl="1"/>
            <a:r>
              <a:rPr lang="zh-CN" altLang="en-US" sz="2900" dirty="0" smtClean="0"/>
              <a:t>元数据的快速恢复</a:t>
            </a:r>
            <a:endParaRPr lang="en-US" altLang="zh-CN" sz="2900" dirty="0" smtClean="0"/>
          </a:p>
          <a:p>
            <a:r>
              <a:rPr lang="en-US" altLang="zh-CN" dirty="0" smtClean="0"/>
              <a:t> </a:t>
            </a:r>
            <a:r>
              <a:rPr lang="zh-CN" altLang="en-US" dirty="0" smtClean="0"/>
              <a:t>运行时的问题</a:t>
            </a:r>
            <a:r>
              <a:rPr lang="en-US" altLang="zh-CN" dirty="0" smtClean="0"/>
              <a:t> </a:t>
            </a:r>
          </a:p>
          <a:p>
            <a:pPr lvl="1"/>
            <a:r>
              <a:rPr lang="zh-CN" altLang="en-US" dirty="0" smtClean="0"/>
              <a:t>跨节点数据访问的高效性</a:t>
            </a:r>
            <a:endParaRPr lang="en-US" altLang="zh-CN" dirty="0" smtClean="0"/>
          </a:p>
          <a:p>
            <a:pPr lvl="1"/>
            <a:r>
              <a:rPr lang="zh-CN" altLang="en-US" dirty="0" smtClean="0"/>
              <a:t>保证强一致性</a:t>
            </a:r>
            <a:endParaRPr lang="en-US" altLang="zh-CN" dirty="0" smtClean="0"/>
          </a:p>
          <a:p>
            <a:pPr lvl="1"/>
            <a:r>
              <a:rPr lang="zh-CN" altLang="en-US" dirty="0" smtClean="0"/>
              <a:t>元数据访问的高效、准确</a:t>
            </a:r>
            <a:endParaRPr lang="en-US" altLang="zh-CN" dirty="0" smtClean="0"/>
          </a:p>
          <a:p>
            <a:pPr lvl="1"/>
            <a:r>
              <a:rPr lang="zh-CN" altLang="en-US" dirty="0" smtClean="0"/>
              <a:t>在线的数据迁移</a:t>
            </a:r>
            <a:endParaRPr lang="en-US" altLang="zh-CN" dirty="0" smtClean="0"/>
          </a:p>
          <a:p>
            <a:pPr lvl="1"/>
            <a:endParaRPr lang="en-US" altLang="zh-CN"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基本思路</a:t>
            </a:r>
            <a:endParaRPr lang="zh-CN" altLang="en-US" dirty="0"/>
          </a:p>
        </p:txBody>
      </p:sp>
      <p:sp>
        <p:nvSpPr>
          <p:cNvPr id="3" name="内容占位符 2"/>
          <p:cNvSpPr>
            <a:spLocks noGrp="1"/>
          </p:cNvSpPr>
          <p:nvPr>
            <p:ph idx="1"/>
          </p:nvPr>
        </p:nvSpPr>
        <p:spPr>
          <a:xfrm>
            <a:off x="500034" y="1357298"/>
            <a:ext cx="8229600" cy="5214974"/>
          </a:xfrm>
        </p:spPr>
        <p:txBody>
          <a:bodyPr>
            <a:normAutofit/>
          </a:bodyPr>
          <a:lstStyle/>
          <a:p>
            <a:r>
              <a:rPr lang="zh-CN" altLang="en-US" dirty="0" smtClean="0"/>
              <a:t>放置时要考虑租户（元）数据的有序存放</a:t>
            </a:r>
            <a:endParaRPr lang="en-US" altLang="zh-CN" dirty="0" smtClean="0"/>
          </a:p>
          <a:p>
            <a:r>
              <a:rPr lang="zh-CN" altLang="en-US" dirty="0" smtClean="0"/>
              <a:t>各节点的</a:t>
            </a:r>
            <a:r>
              <a:rPr lang="en-US" altLang="zh-CN" dirty="0" smtClean="0"/>
              <a:t>(</a:t>
            </a:r>
            <a:r>
              <a:rPr lang="zh-CN" altLang="en-US" dirty="0" smtClean="0"/>
              <a:t>元</a:t>
            </a:r>
            <a:r>
              <a:rPr lang="en-US" altLang="zh-CN" dirty="0" smtClean="0"/>
              <a:t>)</a:t>
            </a:r>
            <a:r>
              <a:rPr lang="zh-CN" altLang="en-US" dirty="0" smtClean="0"/>
              <a:t>数据版本管理（如何冗余，本体？）</a:t>
            </a:r>
            <a:endParaRPr lang="en-US" altLang="zh-CN" dirty="0" smtClean="0"/>
          </a:p>
          <a:p>
            <a:r>
              <a:rPr lang="zh-CN" altLang="en-US" dirty="0" smtClean="0"/>
              <a:t>构建多层次索引</a:t>
            </a:r>
            <a:endParaRPr lang="en-US" altLang="zh-CN" dirty="0" smtClean="0"/>
          </a:p>
          <a:p>
            <a:r>
              <a:rPr lang="zh-CN" altLang="en-US" dirty="0" smtClean="0"/>
              <a:t>降低跨节点数据访问的代价</a:t>
            </a:r>
            <a:endParaRPr lang="en-US" altLang="zh-CN" dirty="0" smtClean="0"/>
          </a:p>
          <a:p>
            <a:r>
              <a:rPr lang="zh-CN" altLang="en-US" dirty="0" smtClean="0"/>
              <a:t>降低强一致性策略的代价</a:t>
            </a:r>
            <a:endParaRPr lang="en-US" altLang="zh-CN" dirty="0" smtClean="0"/>
          </a:p>
          <a:p>
            <a:r>
              <a:rPr lang="zh-CN" altLang="en-US" dirty="0" smtClean="0"/>
              <a:t>数据迁移的时机及迁移算法</a:t>
            </a:r>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安全性的挑战</a:t>
            </a:r>
            <a:endParaRPr lang="zh-CN" altLang="en-US" sz="3200" b="1" dirty="0"/>
          </a:p>
        </p:txBody>
      </p:sp>
      <p:sp>
        <p:nvSpPr>
          <p:cNvPr id="3" name="内容占位符 2"/>
          <p:cNvSpPr>
            <a:spLocks noGrp="1"/>
          </p:cNvSpPr>
          <p:nvPr>
            <p:ph idx="1"/>
          </p:nvPr>
        </p:nvSpPr>
        <p:spPr>
          <a:xfrm>
            <a:off x="457200" y="1285860"/>
            <a:ext cx="8229600" cy="4840303"/>
          </a:xfrm>
        </p:spPr>
        <p:txBody>
          <a:bodyPr>
            <a:normAutofit/>
          </a:bodyPr>
          <a:lstStyle/>
          <a:p>
            <a:r>
              <a:rPr lang="zh-CN" altLang="en-US" dirty="0" smtClean="0"/>
              <a:t>施加于属性的安全算法，需要引入元数据映射关系</a:t>
            </a:r>
            <a:endParaRPr lang="en-US" altLang="zh-CN" dirty="0" smtClean="0"/>
          </a:p>
          <a:p>
            <a:r>
              <a:rPr lang="zh-CN" altLang="en-US" dirty="0" smtClean="0"/>
              <a:t>施加于元组的安全算法，需要识别租户标识或者逻辑单元</a:t>
            </a:r>
            <a:endParaRPr lang="en-US" altLang="zh-CN" dirty="0" smtClean="0"/>
          </a:p>
          <a:p>
            <a:r>
              <a:rPr lang="zh-CN" altLang="en-US" dirty="0" smtClean="0"/>
              <a:t>新增对租户逻辑索引的安全性的考虑</a:t>
            </a:r>
            <a:endParaRPr lang="en-US" altLang="zh-CN" dirty="0" smtClean="0"/>
          </a:p>
          <a:p>
            <a:r>
              <a:rPr lang="zh-CN" altLang="en-US" dirty="0" smtClean="0"/>
              <a:t>云中，安全算法是否需要多层架构的考虑</a:t>
            </a:r>
            <a:endParaRPr lang="en-US" altLang="zh-CN" dirty="0" smtClean="0"/>
          </a:p>
          <a:p>
            <a:pPr lvl="1"/>
            <a:r>
              <a:rPr lang="zh-CN" altLang="en-US" dirty="0" smtClean="0"/>
              <a:t>副本的安全策略是否相同，能否通过互相之间的关系，推导出密文</a:t>
            </a:r>
            <a:endParaRPr lang="en-US" altLang="zh-CN" dirty="0" smtClean="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完整性的挑战</a:t>
            </a:r>
            <a:endParaRPr lang="zh-CN" altLang="en-US" sz="3200" b="1" dirty="0"/>
          </a:p>
        </p:txBody>
      </p:sp>
      <p:sp>
        <p:nvSpPr>
          <p:cNvPr id="3" name="内容占位符 2"/>
          <p:cNvSpPr>
            <a:spLocks noGrp="1"/>
          </p:cNvSpPr>
          <p:nvPr>
            <p:ph idx="1"/>
          </p:nvPr>
        </p:nvSpPr>
        <p:spPr>
          <a:xfrm>
            <a:off x="457200" y="1285860"/>
            <a:ext cx="8229600" cy="4840303"/>
          </a:xfrm>
        </p:spPr>
        <p:txBody>
          <a:bodyPr>
            <a:normAutofit/>
          </a:bodyPr>
          <a:lstStyle/>
          <a:p>
            <a:r>
              <a:rPr lang="zh-CN" altLang="en-US" dirty="0" smtClean="0"/>
              <a:t>需求</a:t>
            </a:r>
            <a:endParaRPr lang="en-US" altLang="zh-CN" dirty="0" smtClean="0"/>
          </a:p>
          <a:p>
            <a:pPr lvl="1"/>
            <a:r>
              <a:rPr lang="zh-CN" altLang="en-US" dirty="0" smtClean="0"/>
              <a:t>共享模式下实时验证，防止错误数据进入应用</a:t>
            </a:r>
            <a:endParaRPr lang="en-US" altLang="zh-CN" dirty="0" smtClean="0"/>
          </a:p>
          <a:p>
            <a:pPr lvl="1"/>
            <a:r>
              <a:rPr lang="zh-CN" altLang="en-US" dirty="0" smtClean="0"/>
              <a:t>避免云中多副本间错误的扩散</a:t>
            </a:r>
            <a:endParaRPr lang="en-US" altLang="zh-CN" dirty="0" smtClean="0"/>
          </a:p>
          <a:p>
            <a:pPr lvl="1"/>
            <a:r>
              <a:rPr lang="zh-CN" altLang="en-US" dirty="0" smtClean="0"/>
              <a:t>支持应用升级、租户个性化定制等</a:t>
            </a:r>
            <a:endParaRPr lang="en-US" altLang="zh-CN" dirty="0" smtClean="0"/>
          </a:p>
          <a:p>
            <a:r>
              <a:rPr lang="zh-CN" altLang="en-US" dirty="0" smtClean="0"/>
              <a:t>研究内容</a:t>
            </a:r>
            <a:endParaRPr lang="en-US" altLang="zh-CN" dirty="0" smtClean="0"/>
          </a:p>
          <a:p>
            <a:pPr lvl="1"/>
            <a:r>
              <a:rPr lang="zh-CN" altLang="en-US" dirty="0" smtClean="0"/>
              <a:t>面向</a:t>
            </a:r>
            <a:r>
              <a:rPr lang="en-US" altLang="zh-CN" dirty="0" err="1" smtClean="0"/>
              <a:t>SaaS</a:t>
            </a:r>
            <a:r>
              <a:rPr lang="zh-CN" altLang="en-US" dirty="0" smtClean="0"/>
              <a:t>应用的完整性实时验证机制</a:t>
            </a:r>
            <a:endParaRPr lang="en-US" altLang="zh-CN" dirty="0" smtClean="0"/>
          </a:p>
          <a:p>
            <a:pPr lvl="1"/>
            <a:r>
              <a:rPr lang="zh-CN" altLang="en-US" dirty="0" smtClean="0"/>
              <a:t>多副本情况下的完整性验证机制</a:t>
            </a:r>
            <a:endParaRPr lang="en-US" altLang="zh-CN" dirty="0" smtClean="0"/>
          </a:p>
          <a:p>
            <a:pPr lvl="1"/>
            <a:r>
              <a:rPr lang="zh-CN" altLang="en-US" dirty="0" smtClean="0"/>
              <a:t>模式演化中的完整性调整机制</a:t>
            </a:r>
            <a:endParaRPr lang="en-US" altLang="zh-CN" dirty="0" smtClean="0"/>
          </a:p>
          <a:p>
            <a:pPr lvl="1"/>
            <a:r>
              <a:rPr lang="zh-CN" altLang="en-US" dirty="0" smtClean="0"/>
              <a:t>面向多租户</a:t>
            </a:r>
            <a:r>
              <a:rPr lang="en-US" altLang="zh-CN" dirty="0" err="1" smtClean="0"/>
              <a:t>SaaS</a:t>
            </a:r>
            <a:r>
              <a:rPr lang="zh-CN" altLang="en-US" dirty="0" smtClean="0"/>
              <a:t>应用的完整性分层验证体系</a:t>
            </a:r>
            <a:endParaRPr lang="en-US" altLang="zh-CN" dirty="0" smtClean="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lstStyle/>
          <a:p>
            <a:r>
              <a:rPr lang="zh-CN" altLang="en-US" dirty="0" smtClean="0"/>
              <a:t>问题</a:t>
            </a:r>
            <a:endParaRPr lang="zh-CN" altLang="en-US" dirty="0"/>
          </a:p>
        </p:txBody>
      </p:sp>
      <p:sp>
        <p:nvSpPr>
          <p:cNvPr id="3" name="内容占位符 2"/>
          <p:cNvSpPr>
            <a:spLocks noGrp="1"/>
          </p:cNvSpPr>
          <p:nvPr>
            <p:ph idx="1"/>
          </p:nvPr>
        </p:nvSpPr>
        <p:spPr>
          <a:xfrm>
            <a:off x="214282" y="1214422"/>
            <a:ext cx="8643998" cy="5429264"/>
          </a:xfrm>
        </p:spPr>
        <p:txBody>
          <a:bodyPr/>
          <a:lstStyle/>
          <a:p>
            <a:r>
              <a:rPr lang="zh-CN" altLang="en-US" dirty="0" smtClean="0"/>
              <a:t>共享存储模式中建立面向多租户的完整性验证结构</a:t>
            </a:r>
            <a:endParaRPr lang="en-US" altLang="zh-CN" dirty="0" smtClean="0"/>
          </a:p>
          <a:p>
            <a:pPr lvl="1"/>
            <a:r>
              <a:rPr lang="zh-CN" altLang="en-US" dirty="0" smtClean="0"/>
              <a:t>面向租户逻辑视图的完整性校验结构如何基于元数据映射到底层存储中</a:t>
            </a:r>
            <a:endParaRPr lang="en-US" altLang="zh-CN" dirty="0" smtClean="0"/>
          </a:p>
        </p:txBody>
      </p:sp>
      <p:pic>
        <p:nvPicPr>
          <p:cNvPr id="1027" name="Picture 3"/>
          <p:cNvPicPr>
            <a:picLocks noChangeAspect="1" noChangeArrowheads="1"/>
          </p:cNvPicPr>
          <p:nvPr/>
        </p:nvPicPr>
        <p:blipFill>
          <a:blip r:embed="rId2" cstate="print"/>
          <a:srcRect/>
          <a:stretch>
            <a:fillRect/>
          </a:stretch>
        </p:blipFill>
        <p:spPr bwMode="auto">
          <a:xfrm>
            <a:off x="2483768" y="3645024"/>
            <a:ext cx="3960440" cy="2882926"/>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如何通过完整性保护机制防止多节点失效，引发的多副本间错误扩散</a:t>
            </a:r>
            <a:endParaRPr lang="en-US" altLang="zh-CN" dirty="0" smtClean="0"/>
          </a:p>
          <a:p>
            <a:pPr lvl="1"/>
            <a:r>
              <a:rPr lang="zh-CN" altLang="en-US" dirty="0" smtClean="0"/>
              <a:t>副本验证结构的组织</a:t>
            </a:r>
            <a:endParaRPr lang="en-US" altLang="zh-CN" dirty="0" smtClean="0"/>
          </a:p>
          <a:p>
            <a:pPr lvl="1"/>
            <a:r>
              <a:rPr lang="zh-CN" altLang="en-US" dirty="0" smtClean="0"/>
              <a:t>基于副本的互验证机制</a:t>
            </a:r>
            <a:endParaRPr lang="en-US" altLang="zh-CN" dirty="0" smtClean="0"/>
          </a:p>
          <a:p>
            <a:r>
              <a:rPr lang="zh-CN" altLang="en-US" dirty="0" smtClean="0"/>
              <a:t>如何实现完整性保护与数据处理效率之间的平衡</a:t>
            </a:r>
            <a:endParaRPr lang="en-US" altLang="zh-CN" dirty="0" smtClean="0"/>
          </a:p>
          <a:p>
            <a:pPr lvl="1"/>
            <a:r>
              <a:rPr lang="zh-CN" altLang="en-US" dirty="0" smtClean="0"/>
              <a:t>基于数据共享的存储模式，数据切分，模式演化，隐私保证等</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表格 3"/>
          <p:cNvGraphicFramePr>
            <a:graphicFrameLocks noGrp="1"/>
          </p:cNvGraphicFramePr>
          <p:nvPr/>
        </p:nvGraphicFramePr>
        <p:xfrm>
          <a:off x="0" y="0"/>
          <a:ext cx="9144001" cy="6603945"/>
        </p:xfrm>
        <a:graphic>
          <a:graphicData uri="http://schemas.openxmlformats.org/drawingml/2006/table">
            <a:tbl>
              <a:tblPr/>
              <a:tblGrid>
                <a:gridCol w="1784162"/>
                <a:gridCol w="5649985"/>
                <a:gridCol w="1709854"/>
              </a:tblGrid>
              <a:tr h="714356">
                <a:tc>
                  <a:txBody>
                    <a:bodyPr/>
                    <a:lstStyle/>
                    <a:p>
                      <a:pPr algn="ctr">
                        <a:spcBef>
                          <a:spcPts val="600"/>
                        </a:spcBef>
                        <a:spcAft>
                          <a:spcPts val="600"/>
                        </a:spcAft>
                      </a:pPr>
                      <a:r>
                        <a:rPr lang="zh-CN" sz="2400" b="1" kern="0" dirty="0">
                          <a:solidFill>
                            <a:srgbClr val="000000"/>
                          </a:solidFill>
                          <a:latin typeface="Times New Roman"/>
                          <a:ea typeface="宋体"/>
                          <a:cs typeface="宋体"/>
                        </a:rPr>
                        <a:t>特性</a:t>
                      </a:r>
                      <a:endParaRPr lang="zh-CN" sz="20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zh-CN" sz="2400" b="1" kern="0" dirty="0">
                          <a:solidFill>
                            <a:srgbClr val="000000"/>
                          </a:solidFill>
                          <a:latin typeface="Times New Roman"/>
                          <a:ea typeface="宋体"/>
                          <a:cs typeface="宋体"/>
                        </a:rPr>
                        <a:t>描述</a:t>
                      </a:r>
                      <a:endParaRPr lang="zh-CN" sz="20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zh-CN" sz="2400" b="1" kern="0" dirty="0" smtClean="0">
                          <a:solidFill>
                            <a:srgbClr val="000000"/>
                          </a:solidFill>
                          <a:latin typeface="Times New Roman"/>
                          <a:ea typeface="宋体"/>
                          <a:cs typeface="宋体"/>
                        </a:rPr>
                        <a:t>相关</a:t>
                      </a:r>
                      <a:endParaRPr lang="en-US" altLang="zh-CN" sz="2400" b="1" kern="0" dirty="0" smtClean="0">
                        <a:solidFill>
                          <a:srgbClr val="000000"/>
                        </a:solidFill>
                        <a:latin typeface="Times New Roman"/>
                        <a:ea typeface="宋体"/>
                        <a:cs typeface="宋体"/>
                      </a:endParaRPr>
                    </a:p>
                    <a:p>
                      <a:pPr algn="ctr">
                        <a:spcBef>
                          <a:spcPts val="600"/>
                        </a:spcBef>
                        <a:spcAft>
                          <a:spcPts val="600"/>
                        </a:spcAft>
                      </a:pPr>
                      <a:r>
                        <a:rPr lang="zh-CN" sz="2400" b="1" kern="0" dirty="0" smtClean="0">
                          <a:solidFill>
                            <a:srgbClr val="000000"/>
                          </a:solidFill>
                          <a:latin typeface="Times New Roman"/>
                          <a:ea typeface="宋体"/>
                          <a:cs typeface="宋体"/>
                        </a:rPr>
                        <a:t>技术</a:t>
                      </a:r>
                      <a:endParaRPr lang="zh-CN" sz="20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9606">
                <a:tc>
                  <a:txBody>
                    <a:bodyPr/>
                    <a:lstStyle/>
                    <a:p>
                      <a:pPr algn="ctr">
                        <a:spcBef>
                          <a:spcPts val="600"/>
                        </a:spcBef>
                        <a:spcAft>
                          <a:spcPts val="600"/>
                        </a:spcAft>
                      </a:pPr>
                      <a:r>
                        <a:rPr lang="zh-CN" sz="1600" b="1" kern="0" dirty="0">
                          <a:solidFill>
                            <a:srgbClr val="000000"/>
                          </a:solidFill>
                          <a:latin typeface="Times New Roman"/>
                          <a:ea typeface="宋体"/>
                          <a:cs typeface="宋体"/>
                        </a:rPr>
                        <a:t>多租户</a:t>
                      </a:r>
                      <a:endParaRPr lang="zh-CN" sz="1400" kern="100" dirty="0">
                        <a:latin typeface="Calibri"/>
                        <a:ea typeface="宋体"/>
                        <a:cs typeface="Times New Roman"/>
                      </a:endParaRPr>
                    </a:p>
                    <a:p>
                      <a:pPr algn="ctr">
                        <a:spcBef>
                          <a:spcPts val="600"/>
                        </a:spcBef>
                        <a:spcAft>
                          <a:spcPts val="600"/>
                        </a:spcAft>
                      </a:pPr>
                      <a:r>
                        <a:rPr lang="en-US" sz="1600" b="1" kern="0" dirty="0">
                          <a:solidFill>
                            <a:srgbClr val="000000"/>
                          </a:solidFill>
                          <a:latin typeface="Times New Roman"/>
                          <a:ea typeface="宋体"/>
                          <a:cs typeface="Times New Roman"/>
                        </a:rPr>
                        <a:t>Multi-tenancy</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宿主在</a:t>
                      </a:r>
                      <a:r>
                        <a:rPr lang="en-US" sz="1600" kern="0" dirty="0" err="1">
                          <a:solidFill>
                            <a:srgbClr val="000000"/>
                          </a:solidFill>
                          <a:latin typeface="Times New Roman"/>
                          <a:ea typeface="宋体"/>
                          <a:cs typeface="Times New Roman"/>
                        </a:rPr>
                        <a:t>PaaS</a:t>
                      </a:r>
                      <a:r>
                        <a:rPr lang="zh-CN" sz="1600" kern="0" dirty="0">
                          <a:solidFill>
                            <a:srgbClr val="000000"/>
                          </a:solidFill>
                          <a:latin typeface="Times New Roman"/>
                          <a:ea typeface="宋体"/>
                          <a:cs typeface="宋体"/>
                        </a:rPr>
                        <a:t>实例上的一个或多个云应用和服务实例为来自不同组织（租户）的并发用户请求提供服务。</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a:solidFill>
                            <a:srgbClr val="000000"/>
                          </a:solidFill>
                          <a:latin typeface="Times New Roman"/>
                          <a:ea typeface="宋体"/>
                          <a:cs typeface="宋体"/>
                        </a:rPr>
                        <a:t>性能隔离、安全隔离等</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3970">
                <a:tc>
                  <a:txBody>
                    <a:bodyPr/>
                    <a:lstStyle/>
                    <a:p>
                      <a:pPr algn="ctr">
                        <a:spcBef>
                          <a:spcPts val="600"/>
                        </a:spcBef>
                        <a:spcAft>
                          <a:spcPts val="600"/>
                        </a:spcAft>
                      </a:pPr>
                      <a:r>
                        <a:rPr lang="zh-CN" sz="1600" b="1" kern="0" dirty="0">
                          <a:solidFill>
                            <a:srgbClr val="000000"/>
                          </a:solidFill>
                          <a:latin typeface="Times New Roman"/>
                          <a:ea typeface="宋体"/>
                          <a:cs typeface="宋体"/>
                        </a:rPr>
                        <a:t>共享资源池</a:t>
                      </a:r>
                      <a:endParaRPr lang="zh-CN" sz="1400" kern="100" dirty="0">
                        <a:latin typeface="Calibri"/>
                        <a:ea typeface="宋体"/>
                        <a:cs typeface="Times New Roman"/>
                      </a:endParaRPr>
                    </a:p>
                    <a:p>
                      <a:pPr algn="ctr">
                        <a:spcBef>
                          <a:spcPts val="600"/>
                        </a:spcBef>
                        <a:spcAft>
                          <a:spcPts val="600"/>
                        </a:spcAft>
                      </a:pPr>
                      <a:r>
                        <a:rPr lang="en-US" sz="1600" b="1" kern="0" dirty="0">
                          <a:solidFill>
                            <a:srgbClr val="000000"/>
                          </a:solidFill>
                          <a:latin typeface="Times New Roman"/>
                          <a:ea typeface="宋体"/>
                          <a:cs typeface="Times New Roman"/>
                        </a:rPr>
                        <a:t>Shared resource pooling</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软硬件设施提供者作为资源提供者，为多个资源使用者提供共享资源池，以支持资源使用的动态管理。根据资源类型，共享资源池包括处理器、内存等物理资源池，也包括中间件实例、线程、数据库连接等逻辑资源池。</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a:solidFill>
                            <a:srgbClr val="000000"/>
                          </a:solidFill>
                          <a:latin typeface="Times New Roman"/>
                          <a:ea typeface="宋体"/>
                          <a:cs typeface="宋体"/>
                        </a:rPr>
                        <a:t>虚拟化、负载均衡等</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9199">
                <a:tc>
                  <a:txBody>
                    <a:bodyPr/>
                    <a:lstStyle/>
                    <a:p>
                      <a:pPr algn="ctr">
                        <a:spcBef>
                          <a:spcPts val="600"/>
                        </a:spcBef>
                        <a:spcAft>
                          <a:spcPts val="600"/>
                        </a:spcAft>
                      </a:pPr>
                      <a:r>
                        <a:rPr lang="zh-CN" sz="1600" b="1" kern="0">
                          <a:solidFill>
                            <a:srgbClr val="000000"/>
                          </a:solidFill>
                          <a:latin typeface="Times New Roman"/>
                          <a:ea typeface="宋体"/>
                          <a:cs typeface="宋体"/>
                        </a:rPr>
                        <a:t>租户自助服务</a:t>
                      </a:r>
                      <a:endParaRPr lang="zh-CN" sz="1400" kern="100">
                        <a:latin typeface="Calibri"/>
                        <a:ea typeface="宋体"/>
                        <a:cs typeface="Times New Roman"/>
                      </a:endParaRPr>
                    </a:p>
                    <a:p>
                      <a:pPr algn="ctr">
                        <a:spcBef>
                          <a:spcPts val="600"/>
                        </a:spcBef>
                        <a:spcAft>
                          <a:spcPts val="600"/>
                        </a:spcAft>
                      </a:pPr>
                      <a:r>
                        <a:rPr lang="en-US" sz="1600" b="1" kern="0">
                          <a:solidFill>
                            <a:srgbClr val="000000"/>
                          </a:solidFill>
                          <a:latin typeface="Times New Roman"/>
                          <a:ea typeface="宋体"/>
                          <a:cs typeface="Times New Roman"/>
                        </a:rPr>
                        <a:t>Tenant self-service</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通过门户集成、流程建模，实现租户与平台云系统的一站式、自助交互。</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600" kern="0">
                          <a:solidFill>
                            <a:srgbClr val="000000"/>
                          </a:solidFill>
                          <a:latin typeface="Times New Roman"/>
                          <a:ea typeface="宋体"/>
                          <a:cs typeface="Times New Roman"/>
                        </a:rPr>
                        <a:t>Mashup</a:t>
                      </a:r>
                      <a:r>
                        <a:rPr lang="zh-CN" sz="1600" kern="0">
                          <a:solidFill>
                            <a:srgbClr val="000000"/>
                          </a:solidFill>
                          <a:latin typeface="Times New Roman"/>
                          <a:ea typeface="宋体"/>
                          <a:cs typeface="宋体"/>
                        </a:rPr>
                        <a:t>、流程建模、</a:t>
                      </a:r>
                      <a:r>
                        <a:rPr lang="en-US" sz="1600" kern="0">
                          <a:solidFill>
                            <a:srgbClr val="000000"/>
                          </a:solidFill>
                          <a:latin typeface="Times New Roman"/>
                          <a:ea typeface="宋体"/>
                          <a:cs typeface="Times New Roman"/>
                        </a:rPr>
                        <a:t>SOA</a:t>
                      </a:r>
                      <a:r>
                        <a:rPr lang="zh-CN" sz="1600" kern="0">
                          <a:solidFill>
                            <a:srgbClr val="000000"/>
                          </a:solidFill>
                          <a:latin typeface="Times New Roman"/>
                          <a:ea typeface="宋体"/>
                          <a:cs typeface="宋体"/>
                        </a:rPr>
                        <a:t>等</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9199">
                <a:tc>
                  <a:txBody>
                    <a:bodyPr/>
                    <a:lstStyle/>
                    <a:p>
                      <a:pPr algn="ctr">
                        <a:spcBef>
                          <a:spcPts val="600"/>
                        </a:spcBef>
                        <a:spcAft>
                          <a:spcPts val="600"/>
                        </a:spcAft>
                      </a:pPr>
                      <a:r>
                        <a:rPr lang="zh-CN" sz="1600" b="1" kern="0">
                          <a:solidFill>
                            <a:srgbClr val="000000"/>
                          </a:solidFill>
                          <a:latin typeface="Times New Roman"/>
                          <a:ea typeface="宋体"/>
                          <a:cs typeface="宋体"/>
                        </a:rPr>
                        <a:t>系统自动供给</a:t>
                      </a:r>
                      <a:endParaRPr lang="zh-CN" sz="1400" kern="100">
                        <a:latin typeface="Calibri"/>
                        <a:ea typeface="宋体"/>
                        <a:cs typeface="Times New Roman"/>
                      </a:endParaRPr>
                    </a:p>
                    <a:p>
                      <a:pPr algn="ctr">
                        <a:spcBef>
                          <a:spcPts val="600"/>
                        </a:spcBef>
                        <a:spcAft>
                          <a:spcPts val="600"/>
                        </a:spcAft>
                      </a:pPr>
                      <a:r>
                        <a:rPr lang="en-US" sz="1600" b="1" kern="0">
                          <a:solidFill>
                            <a:srgbClr val="000000"/>
                          </a:solidFill>
                          <a:latin typeface="Times New Roman"/>
                          <a:ea typeface="宋体"/>
                          <a:cs typeface="Times New Roman"/>
                        </a:rPr>
                        <a:t>Automated provisioning</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600" kern="0" dirty="0" err="1">
                          <a:solidFill>
                            <a:srgbClr val="000000"/>
                          </a:solidFill>
                          <a:latin typeface="Times New Roman"/>
                          <a:ea typeface="宋体"/>
                          <a:cs typeface="Times New Roman"/>
                        </a:rPr>
                        <a:t>PaaS</a:t>
                      </a:r>
                      <a:r>
                        <a:rPr lang="zh-CN" sz="1600" kern="0" dirty="0">
                          <a:solidFill>
                            <a:srgbClr val="000000"/>
                          </a:solidFill>
                          <a:latin typeface="Times New Roman"/>
                          <a:ea typeface="宋体"/>
                          <a:cs typeface="宋体"/>
                        </a:rPr>
                        <a:t>实例及其宿主系统（操作系统、</a:t>
                      </a:r>
                      <a:r>
                        <a:rPr lang="en-US" sz="1600" kern="0" dirty="0">
                          <a:solidFill>
                            <a:srgbClr val="000000"/>
                          </a:solidFill>
                          <a:latin typeface="Times New Roman"/>
                          <a:ea typeface="宋体"/>
                          <a:cs typeface="Times New Roman"/>
                        </a:rPr>
                        <a:t>VM</a:t>
                      </a:r>
                      <a:r>
                        <a:rPr lang="zh-CN" sz="1600" kern="0" dirty="0">
                          <a:solidFill>
                            <a:srgbClr val="000000"/>
                          </a:solidFill>
                          <a:latin typeface="Times New Roman"/>
                          <a:ea typeface="宋体"/>
                          <a:cs typeface="宋体"/>
                        </a:rPr>
                        <a:t>虚拟机）在底层硬件设施上的自动部署与卸载，减少人工参与，提高。</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a:solidFill>
                            <a:srgbClr val="000000"/>
                          </a:solidFill>
                          <a:latin typeface="Times New Roman"/>
                          <a:ea typeface="宋体"/>
                          <a:cs typeface="宋体"/>
                        </a:rPr>
                        <a:t>虚拟化、微内核、</a:t>
                      </a:r>
                      <a:r>
                        <a:rPr lang="en-US" sz="1600" kern="0">
                          <a:solidFill>
                            <a:srgbClr val="000000"/>
                          </a:solidFill>
                          <a:latin typeface="Times New Roman"/>
                          <a:ea typeface="宋体"/>
                          <a:cs typeface="Times New Roman"/>
                        </a:rPr>
                        <a:t>SOA</a:t>
                      </a:r>
                      <a:r>
                        <a:rPr lang="zh-CN" sz="1600" kern="0">
                          <a:solidFill>
                            <a:srgbClr val="000000"/>
                          </a:solidFill>
                          <a:latin typeface="Times New Roman"/>
                          <a:ea typeface="宋体"/>
                          <a:cs typeface="宋体"/>
                        </a:rPr>
                        <a:t>、自治部署等</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1128">
                <a:tc>
                  <a:txBody>
                    <a:bodyPr/>
                    <a:lstStyle/>
                    <a:p>
                      <a:pPr algn="ctr">
                        <a:spcBef>
                          <a:spcPts val="600"/>
                        </a:spcBef>
                        <a:spcAft>
                          <a:spcPts val="600"/>
                        </a:spcAft>
                      </a:pPr>
                      <a:r>
                        <a:rPr lang="zh-CN" sz="1600" b="1" kern="0">
                          <a:solidFill>
                            <a:srgbClr val="000000"/>
                          </a:solidFill>
                          <a:latin typeface="Times New Roman"/>
                          <a:ea typeface="宋体"/>
                          <a:cs typeface="宋体"/>
                        </a:rPr>
                        <a:t>容量弹性供给</a:t>
                      </a:r>
                      <a:endParaRPr lang="zh-CN" sz="1400" kern="100">
                        <a:latin typeface="Calibri"/>
                        <a:ea typeface="宋体"/>
                        <a:cs typeface="Times New Roman"/>
                      </a:endParaRPr>
                    </a:p>
                    <a:p>
                      <a:pPr algn="ctr">
                        <a:spcBef>
                          <a:spcPts val="600"/>
                        </a:spcBef>
                        <a:spcAft>
                          <a:spcPts val="600"/>
                        </a:spcAft>
                      </a:pPr>
                      <a:r>
                        <a:rPr lang="en-US" sz="1600" b="1" kern="0">
                          <a:solidFill>
                            <a:srgbClr val="000000"/>
                          </a:solidFill>
                          <a:latin typeface="Times New Roman"/>
                          <a:ea typeface="宋体"/>
                          <a:cs typeface="Times New Roman"/>
                        </a:rPr>
                        <a:t>Elastic capacity provisioning</a:t>
                      </a:r>
                      <a:endParaRPr lang="zh-CN" sz="1400" kern="10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根据服务水平协议（</a:t>
                      </a:r>
                      <a:r>
                        <a:rPr lang="en-US" sz="1600" kern="0" dirty="0">
                          <a:solidFill>
                            <a:srgbClr val="000000"/>
                          </a:solidFill>
                          <a:latin typeface="Times New Roman"/>
                          <a:ea typeface="宋体"/>
                          <a:cs typeface="Times New Roman"/>
                        </a:rPr>
                        <a:t>SLA</a:t>
                      </a:r>
                      <a:r>
                        <a:rPr lang="zh-CN" sz="1600" kern="0" dirty="0">
                          <a:solidFill>
                            <a:srgbClr val="000000"/>
                          </a:solidFill>
                          <a:latin typeface="Times New Roman"/>
                          <a:ea typeface="宋体"/>
                          <a:cs typeface="宋体"/>
                        </a:rPr>
                        <a:t>）、能耗等需求，动态增加和减少底层硬件设施提供的资源容量。</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容量规划、资源自供给等</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6923">
                <a:tc>
                  <a:txBody>
                    <a:bodyPr/>
                    <a:lstStyle/>
                    <a:p>
                      <a:pPr algn="ctr">
                        <a:spcBef>
                          <a:spcPts val="600"/>
                        </a:spcBef>
                        <a:spcAft>
                          <a:spcPts val="600"/>
                        </a:spcAft>
                      </a:pPr>
                      <a:r>
                        <a:rPr lang="zh-CN" sz="1600" b="1" kern="0" dirty="0">
                          <a:solidFill>
                            <a:srgbClr val="000000"/>
                          </a:solidFill>
                          <a:latin typeface="Times New Roman"/>
                          <a:ea typeface="宋体"/>
                          <a:cs typeface="宋体"/>
                        </a:rPr>
                        <a:t>按使用付</a:t>
                      </a:r>
                      <a:r>
                        <a:rPr lang="zh-CN" sz="1600" b="1" kern="0" dirty="0" smtClean="0">
                          <a:solidFill>
                            <a:srgbClr val="000000"/>
                          </a:solidFill>
                          <a:latin typeface="Times New Roman"/>
                          <a:ea typeface="宋体"/>
                          <a:cs typeface="宋体"/>
                        </a:rPr>
                        <a:t>费</a:t>
                      </a:r>
                      <a:endParaRPr lang="en-US" altLang="zh-CN" sz="1600" b="1" kern="0" dirty="0" smtClean="0">
                        <a:solidFill>
                          <a:srgbClr val="000000"/>
                        </a:solidFill>
                        <a:latin typeface="Times New Roman"/>
                        <a:ea typeface="宋体"/>
                        <a:cs typeface="宋体"/>
                      </a:endParaRPr>
                    </a:p>
                    <a:p>
                      <a:pPr algn="ctr">
                        <a:spcBef>
                          <a:spcPts val="600"/>
                        </a:spcBef>
                        <a:spcAft>
                          <a:spcPts val="600"/>
                        </a:spcAft>
                      </a:pPr>
                      <a:r>
                        <a:rPr lang="en-US" sz="1600" b="1" kern="0" dirty="0" smtClean="0">
                          <a:solidFill>
                            <a:srgbClr val="000000"/>
                          </a:solidFill>
                          <a:latin typeface="Times New Roman"/>
                          <a:ea typeface="宋体"/>
                          <a:cs typeface="Times New Roman"/>
                        </a:rPr>
                        <a:t>Pay-per-use</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一种根据用户对服务实际使用情况进行计费的模式。</a:t>
                      </a:r>
                      <a:r>
                        <a:rPr lang="en-US" sz="1600" kern="0" dirty="0" err="1">
                          <a:solidFill>
                            <a:srgbClr val="000000"/>
                          </a:solidFill>
                          <a:latin typeface="Times New Roman"/>
                          <a:ea typeface="宋体"/>
                          <a:cs typeface="Times New Roman"/>
                        </a:rPr>
                        <a:t>SaaS</a:t>
                      </a:r>
                      <a:r>
                        <a:rPr lang="zh-CN" sz="1600" kern="0" dirty="0">
                          <a:solidFill>
                            <a:srgbClr val="000000"/>
                          </a:solidFill>
                          <a:latin typeface="Times New Roman"/>
                          <a:ea typeface="宋体"/>
                          <a:cs typeface="宋体"/>
                        </a:rPr>
                        <a:t>提供者可根据服务请求量、资源使用量等多种度量进行付费。</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zh-CN" sz="1600" kern="0" dirty="0">
                          <a:solidFill>
                            <a:srgbClr val="000000"/>
                          </a:solidFill>
                          <a:latin typeface="Times New Roman"/>
                          <a:ea typeface="宋体"/>
                          <a:cs typeface="宋体"/>
                        </a:rPr>
                        <a:t>资源度量、计费模型等</a:t>
                      </a:r>
                      <a:endParaRPr lang="zh-CN" sz="1400" kern="100" dirty="0">
                        <a:latin typeface="Calibri"/>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隐私的挑战</a:t>
            </a:r>
            <a:endParaRPr lang="zh-CN" altLang="en-US" sz="3200" b="1" dirty="0"/>
          </a:p>
        </p:txBody>
      </p:sp>
      <p:sp>
        <p:nvSpPr>
          <p:cNvPr id="3" name="内容占位符 2"/>
          <p:cNvSpPr>
            <a:spLocks noGrp="1"/>
          </p:cNvSpPr>
          <p:nvPr>
            <p:ph idx="1"/>
          </p:nvPr>
        </p:nvSpPr>
        <p:spPr/>
        <p:txBody>
          <a:bodyPr>
            <a:normAutofit fontScale="70000" lnSpcReduction="20000"/>
          </a:bodyPr>
          <a:lstStyle/>
          <a:p>
            <a:r>
              <a:rPr lang="zh-CN" altLang="en-US" dirty="0" smtClean="0"/>
              <a:t>如何描述租户各种不同的隐私保护需求</a:t>
            </a:r>
            <a:endParaRPr lang="en-US" altLang="zh-CN" dirty="0" smtClean="0"/>
          </a:p>
          <a:p>
            <a:pPr lvl="1"/>
            <a:r>
              <a:rPr lang="zh-CN" altLang="en-US" dirty="0" smtClean="0"/>
              <a:t>隐私保护协商，隐私保护策略</a:t>
            </a:r>
            <a:endParaRPr lang="en-US" altLang="zh-CN" dirty="0" smtClean="0"/>
          </a:p>
          <a:p>
            <a:r>
              <a:rPr lang="zh-CN" altLang="en-US" dirty="0" smtClean="0"/>
              <a:t>如何防止非完全可信的服务提供商泄露租户敏感数据隐私，满足租户不同的隐私保护需求</a:t>
            </a:r>
            <a:endParaRPr lang="en-US" altLang="zh-CN" dirty="0" smtClean="0"/>
          </a:p>
          <a:p>
            <a:pPr lvl="1"/>
            <a:r>
              <a:rPr lang="zh-CN" altLang="en-US" sz="2900" dirty="0" smtClean="0"/>
              <a:t>数据生命周期</a:t>
            </a:r>
            <a:endParaRPr lang="en-US" altLang="zh-CN" sz="2900" dirty="0" smtClean="0"/>
          </a:p>
          <a:p>
            <a:pPr lvl="1"/>
            <a:r>
              <a:rPr lang="zh-CN" altLang="en-US" dirty="0" smtClean="0"/>
              <a:t>组合隐私、（单）敏感隐私、共同隐私、删除隐私等</a:t>
            </a:r>
            <a:endParaRPr lang="en-US" altLang="zh-CN" dirty="0" smtClean="0"/>
          </a:p>
          <a:p>
            <a:pPr lvl="1"/>
            <a:r>
              <a:rPr lang="en-US" altLang="zh-CN" dirty="0" err="1" smtClean="0"/>
              <a:t>SaaS</a:t>
            </a:r>
            <a:r>
              <a:rPr lang="zh-CN" altLang="en-US" dirty="0" smtClean="0"/>
              <a:t>应用升级、租户定制引起的后台数据模式演化中的隐私保护</a:t>
            </a:r>
            <a:endParaRPr lang="en-US" altLang="zh-CN" dirty="0" smtClean="0"/>
          </a:p>
          <a:p>
            <a:r>
              <a:rPr lang="zh-CN" altLang="en-US" dirty="0" smtClean="0"/>
              <a:t>如何评估隐私保护效果</a:t>
            </a:r>
            <a:endParaRPr lang="en-US" altLang="zh-CN" dirty="0" smtClean="0"/>
          </a:p>
          <a:p>
            <a:pPr lvl="1"/>
            <a:r>
              <a:rPr lang="zh-CN" altLang="en-US" dirty="0" smtClean="0"/>
              <a:t>隐私度量</a:t>
            </a:r>
            <a:endParaRPr lang="en-US" altLang="zh-CN" dirty="0" smtClean="0"/>
          </a:p>
          <a:p>
            <a:r>
              <a:rPr lang="zh-CN" altLang="en-US" dirty="0" smtClean="0"/>
              <a:t>如何实现隐私保护与数据处理效率之间的平衡，满足租户的</a:t>
            </a:r>
            <a:r>
              <a:rPr lang="en-US" altLang="zh-CN" dirty="0" smtClean="0"/>
              <a:t>SLA</a:t>
            </a:r>
            <a:r>
              <a:rPr lang="zh-CN" altLang="en-US" dirty="0" smtClean="0"/>
              <a:t>需求</a:t>
            </a:r>
            <a:endParaRPr lang="en-US" altLang="zh-CN" dirty="0" smtClean="0"/>
          </a:p>
          <a:p>
            <a:pPr lvl="1"/>
            <a:r>
              <a:rPr lang="zh-CN" altLang="en-US" dirty="0" smtClean="0"/>
              <a:t>底层存储模式、数据分割切片放置、副本等因素</a:t>
            </a:r>
            <a:endParaRPr lang="en-US" altLang="zh-CN" dirty="0" smtClean="0"/>
          </a:p>
          <a:p>
            <a:r>
              <a:rPr lang="zh-CN" altLang="en-US" dirty="0" smtClean="0"/>
              <a:t>如何实现隐私保护问责</a:t>
            </a:r>
            <a:endParaRPr lang="en-US" altLang="zh-CN" dirty="0" smtClean="0"/>
          </a:p>
          <a:p>
            <a:pPr lvl="1"/>
            <a:r>
              <a:rPr lang="zh-CN" altLang="en-US" dirty="0" smtClean="0"/>
              <a:t>明确责任方，责任的不可抵赖</a:t>
            </a:r>
            <a:endParaRPr lang="en-US" altLang="zh-CN" dirty="0" smtClean="0"/>
          </a:p>
          <a:p>
            <a:endParaRPr lang="en-US" altLang="zh-CN"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隐私的挑战</a:t>
            </a:r>
            <a:endParaRPr lang="zh-CN" altLang="en-US" sz="3200" b="1" dirty="0"/>
          </a:p>
        </p:txBody>
      </p:sp>
      <p:sp>
        <p:nvSpPr>
          <p:cNvPr id="3" name="内容占位符 2"/>
          <p:cNvSpPr>
            <a:spLocks noGrp="1"/>
          </p:cNvSpPr>
          <p:nvPr>
            <p:ph idx="1"/>
          </p:nvPr>
        </p:nvSpPr>
        <p:spPr/>
        <p:txBody>
          <a:bodyPr>
            <a:normAutofit fontScale="92500"/>
          </a:bodyPr>
          <a:lstStyle/>
          <a:p>
            <a:r>
              <a:rPr lang="zh-CN" altLang="en-US" dirty="0" smtClean="0"/>
              <a:t>需求</a:t>
            </a:r>
            <a:endParaRPr lang="en-US" altLang="zh-CN" dirty="0" smtClean="0"/>
          </a:p>
          <a:p>
            <a:pPr lvl="1"/>
            <a:r>
              <a:rPr lang="en-US" altLang="zh-CN" dirty="0" err="1" smtClean="0"/>
              <a:t>SaaS</a:t>
            </a:r>
            <a:r>
              <a:rPr lang="zh-CN" altLang="en-US" dirty="0" smtClean="0"/>
              <a:t>下，支持租户个性化定制隐私保护策略</a:t>
            </a:r>
            <a:endParaRPr lang="en-US" altLang="zh-CN" dirty="0" smtClean="0"/>
          </a:p>
          <a:p>
            <a:pPr lvl="1"/>
            <a:r>
              <a:rPr lang="zh-CN" altLang="en-US" dirty="0" smtClean="0"/>
              <a:t>面向</a:t>
            </a:r>
            <a:r>
              <a:rPr lang="en-US" altLang="zh-CN" dirty="0" err="1" smtClean="0"/>
              <a:t>SaaS</a:t>
            </a:r>
            <a:r>
              <a:rPr lang="zh-CN" altLang="en-US" dirty="0" smtClean="0"/>
              <a:t>应用的</a:t>
            </a:r>
            <a:r>
              <a:rPr lang="zh-CN" altLang="zh-CN" dirty="0" smtClean="0"/>
              <a:t>敏感数据隐私保护</a:t>
            </a:r>
            <a:endParaRPr lang="en-US" altLang="zh-CN" dirty="0" smtClean="0"/>
          </a:p>
          <a:p>
            <a:pPr lvl="1"/>
            <a:r>
              <a:rPr lang="en-US" altLang="zh-CN" dirty="0" err="1" smtClean="0"/>
              <a:t>SaaS</a:t>
            </a:r>
            <a:r>
              <a:rPr lang="zh-CN" altLang="en-US" dirty="0" smtClean="0"/>
              <a:t>下，</a:t>
            </a:r>
            <a:r>
              <a:rPr lang="zh-CN" altLang="zh-CN" dirty="0" smtClean="0"/>
              <a:t>需要</a:t>
            </a:r>
            <a:r>
              <a:rPr lang="zh-CN" altLang="en-US" dirty="0" smtClean="0"/>
              <a:t>满足</a:t>
            </a:r>
            <a:r>
              <a:rPr lang="zh-CN" altLang="zh-CN" dirty="0" smtClean="0"/>
              <a:t>租户的</a:t>
            </a:r>
            <a:r>
              <a:rPr lang="en-US" altLang="zh-CN" dirty="0" smtClean="0"/>
              <a:t>SLA</a:t>
            </a:r>
            <a:r>
              <a:rPr lang="zh-CN" altLang="zh-CN" dirty="0" smtClean="0"/>
              <a:t>需求</a:t>
            </a:r>
            <a:endParaRPr lang="en-US" altLang="zh-CN" dirty="0" smtClean="0"/>
          </a:p>
          <a:p>
            <a:r>
              <a:rPr lang="zh-CN" altLang="en-US" dirty="0" smtClean="0"/>
              <a:t>研究内容</a:t>
            </a:r>
            <a:endParaRPr lang="en-US" altLang="zh-CN" dirty="0" smtClean="0"/>
          </a:p>
          <a:p>
            <a:pPr lvl="1"/>
            <a:r>
              <a:rPr lang="zh-CN" altLang="en-US" dirty="0" smtClean="0"/>
              <a:t>面向</a:t>
            </a:r>
            <a:r>
              <a:rPr lang="en-US" altLang="zh-CN" dirty="0" err="1" smtClean="0"/>
              <a:t>SaaS</a:t>
            </a:r>
            <a:r>
              <a:rPr lang="zh-CN" altLang="en-US" dirty="0" smtClean="0"/>
              <a:t>应用的隐私保护协商机制</a:t>
            </a:r>
            <a:endParaRPr lang="en-US" altLang="zh-CN" dirty="0" smtClean="0"/>
          </a:p>
          <a:p>
            <a:pPr lvl="1"/>
            <a:r>
              <a:rPr lang="zh-CN" altLang="en-US" dirty="0" smtClean="0"/>
              <a:t>面向</a:t>
            </a:r>
            <a:r>
              <a:rPr lang="en-US" altLang="zh-CN" dirty="0" err="1" smtClean="0"/>
              <a:t>SaaS</a:t>
            </a:r>
            <a:r>
              <a:rPr lang="zh-CN" altLang="en-US" dirty="0" smtClean="0"/>
              <a:t>应用的隐私保护实施机制</a:t>
            </a:r>
            <a:endParaRPr lang="en-US" altLang="zh-CN" dirty="0" smtClean="0"/>
          </a:p>
          <a:p>
            <a:pPr lvl="2"/>
            <a:r>
              <a:rPr lang="zh-CN" altLang="en-US" dirty="0" smtClean="0"/>
              <a:t>保护、评估、问责</a:t>
            </a:r>
            <a:endParaRPr lang="en-US" altLang="zh-CN" dirty="0" smtClean="0"/>
          </a:p>
          <a:p>
            <a:pPr lvl="1"/>
            <a:r>
              <a:rPr lang="zh-CN" altLang="en-US" dirty="0" smtClean="0"/>
              <a:t>面向</a:t>
            </a:r>
            <a:r>
              <a:rPr lang="en-US" altLang="zh-CN" dirty="0" err="1" smtClean="0"/>
              <a:t>SaaS</a:t>
            </a:r>
            <a:r>
              <a:rPr lang="zh-CN" altLang="en-US" dirty="0" smtClean="0"/>
              <a:t>应用的隐私保护与数据处理间的平衡机制</a:t>
            </a:r>
            <a:endParaRPr lang="en-US" altLang="zh-CN" dirty="0" smtClean="0"/>
          </a:p>
          <a:p>
            <a:pPr lvl="1"/>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数据模式在线演化</a:t>
            </a:r>
            <a:endParaRPr lang="zh-CN" altLang="en-US" sz="3200" b="1" dirty="0"/>
          </a:p>
        </p:txBody>
      </p:sp>
      <p:pic>
        <p:nvPicPr>
          <p:cNvPr id="1026" name="Picture 2"/>
          <p:cNvPicPr>
            <a:picLocks noChangeAspect="1" noChangeArrowheads="1"/>
          </p:cNvPicPr>
          <p:nvPr/>
        </p:nvPicPr>
        <p:blipFill>
          <a:blip r:embed="rId2"/>
          <a:srcRect/>
          <a:stretch>
            <a:fillRect/>
          </a:stretch>
        </p:blipFill>
        <p:spPr bwMode="auto">
          <a:xfrm>
            <a:off x="1000100" y="1214422"/>
            <a:ext cx="7180723" cy="51435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928662" y="1285860"/>
            <a:ext cx="7000924" cy="52870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问题</a:t>
            </a:r>
            <a:endParaRPr lang="zh-CN" altLang="en-US" dirty="0"/>
          </a:p>
        </p:txBody>
      </p:sp>
      <p:sp>
        <p:nvSpPr>
          <p:cNvPr id="3" name="内容占位符 2"/>
          <p:cNvSpPr>
            <a:spLocks noGrp="1"/>
          </p:cNvSpPr>
          <p:nvPr>
            <p:ph idx="1"/>
          </p:nvPr>
        </p:nvSpPr>
        <p:spPr/>
        <p:txBody>
          <a:bodyPr/>
          <a:lstStyle/>
          <a:p>
            <a:r>
              <a:rPr lang="zh-CN" altLang="en-US" dirty="0" smtClean="0"/>
              <a:t>模式演化的过程中不应停止对用户的响应</a:t>
            </a:r>
            <a:endParaRPr lang="en-US" altLang="zh-CN" dirty="0" smtClean="0"/>
          </a:p>
          <a:p>
            <a:pPr lvl="1"/>
            <a:r>
              <a:rPr lang="zh-CN" altLang="en-US" dirty="0" smtClean="0"/>
              <a:t>（多节点）元数据映射的变化</a:t>
            </a:r>
            <a:endParaRPr lang="en-US" altLang="zh-CN" dirty="0" smtClean="0"/>
          </a:p>
          <a:p>
            <a:pPr lvl="1"/>
            <a:r>
              <a:rPr lang="zh-CN" altLang="en-US" dirty="0" smtClean="0"/>
              <a:t>（多节点）数据的变化</a:t>
            </a:r>
            <a:endParaRPr lang="en-US" altLang="zh-CN" dirty="0" smtClean="0"/>
          </a:p>
          <a:p>
            <a:pPr lvl="1"/>
            <a:r>
              <a:rPr lang="zh-CN" altLang="en-US" dirty="0" smtClean="0"/>
              <a:t>（多节点）隐私机制等的变化</a:t>
            </a:r>
            <a:endParaRPr lang="en-US" altLang="zh-CN" dirty="0" smtClean="0"/>
          </a:p>
          <a:p>
            <a:r>
              <a:rPr lang="zh-CN" altLang="en-US" dirty="0" smtClean="0"/>
              <a:t>模式演化会导致上述所有的机制都发生变化</a:t>
            </a:r>
            <a:endParaRPr lang="en-US" altLang="zh-CN" dirty="0" smtClean="0"/>
          </a:p>
          <a:p>
            <a:r>
              <a:rPr lang="zh-CN" altLang="en-US" dirty="0" smtClean="0"/>
              <a:t>需要合理的进行元数据的演变、索引结构的变化、数据的迁移、隐私等算法的变化</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t>数据协同需求</a:t>
            </a:r>
            <a:endParaRPr lang="zh-CN" altLang="en-US" sz="3200" b="1" dirty="0"/>
          </a:p>
        </p:txBody>
      </p:sp>
      <p:sp>
        <p:nvSpPr>
          <p:cNvPr id="3" name="内容占位符 2"/>
          <p:cNvSpPr>
            <a:spLocks noGrp="1"/>
          </p:cNvSpPr>
          <p:nvPr>
            <p:ph idx="1"/>
          </p:nvPr>
        </p:nvSpPr>
        <p:spPr>
          <a:xfrm>
            <a:off x="457200" y="1071546"/>
            <a:ext cx="8229600" cy="5054617"/>
          </a:xfrm>
        </p:spPr>
        <p:txBody>
          <a:bodyPr/>
          <a:lstStyle/>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gray">
          <a:xfrm>
            <a:off x="792163" y="1970088"/>
            <a:ext cx="3203575" cy="3211512"/>
          </a:xfrm>
          <a:prstGeom prst="rightArrow">
            <a:avLst>
              <a:gd name="adj1" fmla="val 56296"/>
              <a:gd name="adj2" fmla="val 41694"/>
            </a:avLst>
          </a:prstGeom>
          <a:gradFill rotWithShape="1">
            <a:gsLst>
              <a:gs pos="13300">
                <a:srgbClr val="FAFAFA"/>
              </a:gs>
              <a:gs pos="0">
                <a:schemeClr val="bg2">
                  <a:gamma/>
                  <a:tint val="0"/>
                  <a:invGamma/>
                  <a:alpha val="0"/>
                </a:schemeClr>
              </a:gs>
              <a:gs pos="100000">
                <a:schemeClr val="bg2">
                  <a:alpha val="50000"/>
                </a:schemeClr>
              </a:gs>
            </a:gsLst>
            <a:lin ang="0" scaled="1"/>
          </a:gradFill>
          <a:ln w="19050" cap="rnd" algn="ctr">
            <a:solidFill>
              <a:schemeClr val="bg2"/>
            </a:solidFill>
            <a:prstDash val="sysDot"/>
            <a:miter lim="800000"/>
            <a:headEnd/>
            <a:tailEnd/>
          </a:ln>
          <a:effectLst>
            <a:outerShdw blurRad="50800" dist="50800" dir="5400000" algn="ctr" rotWithShape="0">
              <a:schemeClr val="tx2">
                <a:lumMod val="20000"/>
                <a:lumOff val="80000"/>
              </a:schemeClr>
            </a:outerShdw>
          </a:effectLst>
        </p:spPr>
        <p:txBody>
          <a:bodyPr wrap="none" anchor="ctr"/>
          <a:lstStyle/>
          <a:p>
            <a:pPr algn="ctr">
              <a:defRPr/>
            </a:pPr>
            <a:endParaRPr lang="zh-CN" altLang="zh-CN">
              <a:latin typeface="Arial" charset="0"/>
            </a:endParaRPr>
          </a:p>
        </p:txBody>
      </p:sp>
      <p:sp>
        <p:nvSpPr>
          <p:cNvPr id="38915" name="Oval 58"/>
          <p:cNvSpPr>
            <a:spLocks noChangeArrowheads="1"/>
          </p:cNvSpPr>
          <p:nvPr/>
        </p:nvSpPr>
        <p:spPr bwMode="gray">
          <a:xfrm>
            <a:off x="1420813" y="2708275"/>
            <a:ext cx="1658937" cy="1744663"/>
          </a:xfrm>
          <a:prstGeom prst="ellipse">
            <a:avLst/>
          </a:prstGeom>
          <a:solidFill>
            <a:srgbClr val="7030A0"/>
          </a:solidFill>
          <a:ln w="38100" algn="ctr">
            <a:solidFill>
              <a:srgbClr val="F8F8F8">
                <a:alpha val="79999"/>
              </a:srgbClr>
            </a:solidFill>
            <a:round/>
            <a:headEnd/>
            <a:tailEnd/>
          </a:ln>
        </p:spPr>
        <p:txBody>
          <a:bodyPr wrap="none" anchor="ctr"/>
          <a:lstStyle/>
          <a:p>
            <a:endParaRPr lang="zh-CN" altLang="zh-CN"/>
          </a:p>
        </p:txBody>
      </p:sp>
      <p:pic>
        <p:nvPicPr>
          <p:cNvPr id="7" name="Picture 59" descr="cir_lighteffect0"/>
          <p:cNvPicPr>
            <a:picLocks noChangeAspect="1" noChangeArrowheads="1"/>
          </p:cNvPicPr>
          <p:nvPr/>
        </p:nvPicPr>
        <p:blipFill>
          <a:blip r:embed="rId3">
            <a:lum bright="18000" contrast="-12000"/>
          </a:blip>
          <a:srcRect/>
          <a:stretch>
            <a:fillRect/>
          </a:stretch>
        </p:blipFill>
        <p:spPr bwMode="gray">
          <a:xfrm>
            <a:off x="1327150" y="2601913"/>
            <a:ext cx="1846263" cy="1584325"/>
          </a:xfrm>
          <a:prstGeom prst="rect">
            <a:avLst/>
          </a:prstGeom>
          <a:noFill/>
          <a:ln>
            <a:noFill/>
          </a:ln>
          <a:effectLst>
            <a:outerShdw blurRad="50800" dist="50800" dir="5400000" sx="1000" sy="1000" algn="ctr" rotWithShape="0">
              <a:srgbClr val="000000">
                <a:alpha val="99000"/>
              </a:srgbClr>
            </a:outerShdw>
          </a:effectLst>
          <a:extLst>
            <a:ext uri="{909E8E84-426E-40DD-AFC4-6F175D3DCCD1}"/>
            <a:ext uri="{91240B29-F687-4F45-9708-019B960494DF}"/>
          </a:extLst>
        </p:spPr>
      </p:pic>
      <p:sp>
        <p:nvSpPr>
          <p:cNvPr id="38917" name="Rectangle 60"/>
          <p:cNvSpPr>
            <a:spLocks noChangeArrowheads="1"/>
          </p:cNvSpPr>
          <p:nvPr/>
        </p:nvSpPr>
        <p:spPr bwMode="gray">
          <a:xfrm>
            <a:off x="1143000" y="3071810"/>
            <a:ext cx="2233613" cy="707886"/>
          </a:xfrm>
          <a:prstGeom prst="rect">
            <a:avLst/>
          </a:prstGeom>
          <a:noFill/>
          <a:ln w="9525">
            <a:noFill/>
            <a:miter lim="800000"/>
            <a:headEnd/>
            <a:tailEnd/>
          </a:ln>
        </p:spPr>
        <p:txBody>
          <a:bodyPr wrap="square">
            <a:spAutoFit/>
          </a:bodyPr>
          <a:lstStyle/>
          <a:p>
            <a:pPr algn="ctr"/>
            <a:r>
              <a:rPr lang="en-US" altLang="zh-CN" sz="2000" dirty="0" err="1" smtClean="0">
                <a:solidFill>
                  <a:schemeClr val="bg1"/>
                </a:solidFill>
                <a:latin typeface="微软雅黑" pitchFamily="34" charset="-122"/>
                <a:ea typeface="微软雅黑" pitchFamily="34" charset="-122"/>
              </a:rPr>
              <a:t>SaaS</a:t>
            </a:r>
            <a:r>
              <a:rPr lang="zh-CN" altLang="en-US" sz="2000" dirty="0" smtClean="0">
                <a:solidFill>
                  <a:schemeClr val="bg1"/>
                </a:solidFill>
                <a:latin typeface="微软雅黑" pitchFamily="34" charset="-122"/>
                <a:ea typeface="微软雅黑" pitchFamily="34" charset="-122"/>
              </a:rPr>
              <a:t>平台</a:t>
            </a:r>
            <a:endParaRPr lang="en-US" altLang="zh-CN" sz="2000" dirty="0" smtClean="0">
              <a:solidFill>
                <a:schemeClr val="bg1"/>
              </a:solidFill>
              <a:latin typeface="微软雅黑" pitchFamily="34" charset="-122"/>
              <a:ea typeface="微软雅黑" pitchFamily="34" charset="-122"/>
            </a:endParaRPr>
          </a:p>
          <a:p>
            <a:pPr algn="ctr"/>
            <a:r>
              <a:rPr lang="zh-CN" altLang="en-US" sz="2000" dirty="0" smtClean="0">
                <a:solidFill>
                  <a:schemeClr val="bg1"/>
                </a:solidFill>
                <a:latin typeface="微软雅黑" pitchFamily="34" charset="-122"/>
                <a:ea typeface="微软雅黑" pitchFamily="34" charset="-122"/>
              </a:rPr>
              <a:t>主要特征</a:t>
            </a:r>
            <a:endParaRPr lang="zh-CN" altLang="en-US" sz="2000" dirty="0">
              <a:solidFill>
                <a:schemeClr val="bg1"/>
              </a:solidFill>
              <a:latin typeface="微软雅黑" pitchFamily="34" charset="-122"/>
              <a:ea typeface="微软雅黑" pitchFamily="34" charset="-122"/>
            </a:endParaRPr>
          </a:p>
        </p:txBody>
      </p:sp>
      <p:sp>
        <p:nvSpPr>
          <p:cNvPr id="38918" name="AutoShape 5"/>
          <p:cNvSpPr>
            <a:spLocks noChangeArrowheads="1"/>
          </p:cNvSpPr>
          <p:nvPr/>
        </p:nvSpPr>
        <p:spPr bwMode="auto">
          <a:xfrm>
            <a:off x="3883025" y="642918"/>
            <a:ext cx="4046538" cy="6215081"/>
          </a:xfrm>
          <a:prstGeom prst="roundRect">
            <a:avLst>
              <a:gd name="adj" fmla="val 3481"/>
            </a:avLst>
          </a:prstGeom>
          <a:noFill/>
          <a:ln w="19050" cap="rnd">
            <a:solidFill>
              <a:schemeClr val="bg2"/>
            </a:solidFill>
            <a:prstDash val="sysDot"/>
            <a:round/>
            <a:headEnd/>
            <a:tailEnd/>
          </a:ln>
        </p:spPr>
        <p:txBody>
          <a:bodyPr wrap="none" anchor="ctr"/>
          <a:lstStyle/>
          <a:p>
            <a:endParaRPr lang="zh-CN" altLang="zh-CN" b="1"/>
          </a:p>
        </p:txBody>
      </p:sp>
      <p:sp>
        <p:nvSpPr>
          <p:cNvPr id="12" name="AutoShape 8"/>
          <p:cNvSpPr>
            <a:spLocks noChangeArrowheads="1"/>
          </p:cNvSpPr>
          <p:nvPr/>
        </p:nvSpPr>
        <p:spPr bwMode="gray">
          <a:xfrm rot="16200000">
            <a:off x="5704682" y="365898"/>
            <a:ext cx="576262" cy="3159125"/>
          </a:xfrm>
          <a:prstGeom prst="roundRect">
            <a:avLst>
              <a:gd name="adj" fmla="val 16667"/>
            </a:avLst>
          </a:prstGeom>
          <a:solidFill>
            <a:srgbClr val="993366"/>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a:defRPr/>
            </a:pPr>
            <a:endParaRPr lang="zh-CN" altLang="en-US" b="1">
              <a:latin typeface="Arial" charset="0"/>
            </a:endParaRPr>
          </a:p>
        </p:txBody>
      </p:sp>
      <p:sp>
        <p:nvSpPr>
          <p:cNvPr id="38920" name="AutoShape 9"/>
          <p:cNvSpPr>
            <a:spLocks noChangeArrowheads="1"/>
          </p:cNvSpPr>
          <p:nvPr/>
        </p:nvSpPr>
        <p:spPr bwMode="gray">
          <a:xfrm rot="-5400000">
            <a:off x="4293394" y="1861323"/>
            <a:ext cx="419100"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14" name="AutoShape 10"/>
          <p:cNvSpPr>
            <a:spLocks noChangeArrowheads="1"/>
          </p:cNvSpPr>
          <p:nvPr/>
        </p:nvSpPr>
        <p:spPr bwMode="gray">
          <a:xfrm rot="16200000">
            <a:off x="5704682" y="1372373"/>
            <a:ext cx="576262" cy="3159125"/>
          </a:xfrm>
          <a:prstGeom prst="roundRect">
            <a:avLst>
              <a:gd name="adj" fmla="val 16667"/>
            </a:avLst>
          </a:prstGeom>
          <a:solidFill>
            <a:srgbClr val="666699"/>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marL="120650" indent="-120650">
              <a:spcBef>
                <a:spcPct val="50000"/>
              </a:spcBef>
            </a:pPr>
            <a:r>
              <a:rPr lang="zh-CN" altLang="en-US" dirty="0" smtClean="0">
                <a:solidFill>
                  <a:schemeClr val="bg1"/>
                </a:solidFill>
                <a:ea typeface="微软雅黑" pitchFamily="34" charset="-122"/>
              </a:rPr>
              <a:t>     云数据管理需求</a:t>
            </a:r>
            <a:endParaRPr lang="zh-CN" altLang="en-US" dirty="0">
              <a:solidFill>
                <a:schemeClr val="bg1"/>
              </a:solidFill>
              <a:ea typeface="微软雅黑" pitchFamily="34" charset="-122"/>
            </a:endParaRPr>
          </a:p>
        </p:txBody>
      </p:sp>
      <p:sp>
        <p:nvSpPr>
          <p:cNvPr id="38922" name="AutoShape 11"/>
          <p:cNvSpPr>
            <a:spLocks noChangeArrowheads="1"/>
          </p:cNvSpPr>
          <p:nvPr/>
        </p:nvSpPr>
        <p:spPr bwMode="gray">
          <a:xfrm rot="-5400000">
            <a:off x="4293394" y="2867798"/>
            <a:ext cx="419100"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38923" name="Text Box 13"/>
          <p:cNvSpPr txBox="1">
            <a:spLocks noChangeArrowheads="1"/>
          </p:cNvSpPr>
          <p:nvPr/>
        </p:nvSpPr>
        <p:spPr bwMode="black">
          <a:xfrm>
            <a:off x="4643438" y="1827192"/>
            <a:ext cx="2994025" cy="369888"/>
          </a:xfrm>
          <a:prstGeom prst="rect">
            <a:avLst/>
          </a:prstGeom>
          <a:noFill/>
          <a:ln w="9525">
            <a:noFill/>
            <a:miter lim="800000"/>
            <a:headEnd/>
            <a:tailEnd/>
          </a:ln>
        </p:spPr>
        <p:txBody>
          <a:bodyPr>
            <a:spAutoFit/>
          </a:bodyPr>
          <a:lstStyle/>
          <a:p>
            <a:pPr marL="120650" indent="-120650">
              <a:spcBef>
                <a:spcPct val="50000"/>
              </a:spcBef>
            </a:pPr>
            <a:r>
              <a:rPr lang="zh-CN" altLang="en-US" dirty="0" smtClean="0">
                <a:solidFill>
                  <a:schemeClr val="bg1"/>
                </a:solidFill>
                <a:ea typeface="微软雅黑" pitchFamily="34" charset="-122"/>
              </a:rPr>
              <a:t>租户之间存在共享数据</a:t>
            </a:r>
            <a:endParaRPr lang="zh-CN" altLang="en-US" dirty="0">
              <a:solidFill>
                <a:schemeClr val="bg1"/>
              </a:solidFill>
              <a:ea typeface="微软雅黑" pitchFamily="34" charset="-122"/>
            </a:endParaRPr>
          </a:p>
        </p:txBody>
      </p:sp>
      <p:sp>
        <p:nvSpPr>
          <p:cNvPr id="38925" name="AutoShape 19"/>
          <p:cNvSpPr>
            <a:spLocks noChangeArrowheads="1"/>
          </p:cNvSpPr>
          <p:nvPr/>
        </p:nvSpPr>
        <p:spPr bwMode="gray">
          <a:xfrm rot="-5400000">
            <a:off x="4294187" y="3219430"/>
            <a:ext cx="417513"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22" name="AutoShape 32"/>
          <p:cNvSpPr>
            <a:spLocks noChangeArrowheads="1"/>
          </p:cNvSpPr>
          <p:nvPr/>
        </p:nvSpPr>
        <p:spPr bwMode="gray">
          <a:xfrm rot="16200000">
            <a:off x="5713412" y="-715982"/>
            <a:ext cx="574675" cy="3149600"/>
          </a:xfrm>
          <a:prstGeom prst="roundRect">
            <a:avLst>
              <a:gd name="adj" fmla="val 16667"/>
            </a:avLst>
          </a:prstGeom>
          <a:solidFill>
            <a:srgbClr val="006699"/>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a:defRPr/>
            </a:pPr>
            <a:endParaRPr lang="zh-CN" altLang="en-US" b="1">
              <a:latin typeface="Arial" charset="0"/>
            </a:endParaRPr>
          </a:p>
        </p:txBody>
      </p:sp>
      <p:sp>
        <p:nvSpPr>
          <p:cNvPr id="38927" name="AutoShape 33"/>
          <p:cNvSpPr>
            <a:spLocks noChangeArrowheads="1"/>
          </p:cNvSpPr>
          <p:nvPr/>
        </p:nvSpPr>
        <p:spPr bwMode="gray">
          <a:xfrm rot="-5400000">
            <a:off x="4322762" y="774680"/>
            <a:ext cx="417513"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38928" name="Text Box 34"/>
          <p:cNvSpPr txBox="1">
            <a:spLocks noChangeArrowheads="1"/>
          </p:cNvSpPr>
          <p:nvPr/>
        </p:nvSpPr>
        <p:spPr bwMode="black">
          <a:xfrm>
            <a:off x="4500563" y="717530"/>
            <a:ext cx="3071834" cy="369332"/>
          </a:xfrm>
          <a:prstGeom prst="rect">
            <a:avLst/>
          </a:prstGeom>
          <a:noFill/>
          <a:ln w="9525">
            <a:noFill/>
            <a:miter lim="800000"/>
            <a:headEnd/>
            <a:tailEnd/>
          </a:ln>
        </p:spPr>
        <p:txBody>
          <a:bodyPr wrap="square">
            <a:spAutoFit/>
          </a:bodyPr>
          <a:lstStyle/>
          <a:p>
            <a:pPr marL="120650" indent="-120650">
              <a:spcBef>
                <a:spcPct val="50000"/>
              </a:spcBef>
            </a:pPr>
            <a:r>
              <a:rPr lang="zh-CN" altLang="en-US" dirty="0" smtClean="0">
                <a:solidFill>
                  <a:schemeClr val="bg1"/>
                </a:solidFill>
                <a:ea typeface="微软雅黑" pitchFamily="34" charset="-122"/>
              </a:rPr>
              <a:t>数据模式的标准性和差异化</a:t>
            </a:r>
            <a:endParaRPr lang="zh-CN" altLang="en-US" dirty="0">
              <a:solidFill>
                <a:schemeClr val="bg1"/>
              </a:solidFill>
              <a:ea typeface="微软雅黑" pitchFamily="34" charset="-122"/>
            </a:endParaRPr>
          </a:p>
        </p:txBody>
      </p:sp>
      <p:sp>
        <p:nvSpPr>
          <p:cNvPr id="25" name="AutoShape 18"/>
          <p:cNvSpPr>
            <a:spLocks noChangeArrowheads="1"/>
          </p:cNvSpPr>
          <p:nvPr/>
        </p:nvSpPr>
        <p:spPr bwMode="gray">
          <a:xfrm rot="16200000">
            <a:off x="5716588" y="2451080"/>
            <a:ext cx="574675" cy="3146425"/>
          </a:xfrm>
          <a:prstGeom prst="roundRect">
            <a:avLst>
              <a:gd name="adj" fmla="val 16667"/>
            </a:avLst>
          </a:prstGeom>
          <a:solidFill>
            <a:srgbClr val="00B0F0"/>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a:defRPr/>
            </a:pPr>
            <a:r>
              <a:rPr lang="zh-CN" altLang="en-US" b="1" dirty="0" smtClean="0">
                <a:solidFill>
                  <a:schemeClr val="bg1"/>
                </a:solidFill>
                <a:latin typeface="Arial" charset="0"/>
              </a:rPr>
              <a:t>    数据协同处理</a:t>
            </a:r>
            <a:endParaRPr lang="zh-CN" altLang="en-US" b="1" dirty="0">
              <a:latin typeface="Arial" charset="0"/>
            </a:endParaRPr>
          </a:p>
        </p:txBody>
      </p:sp>
      <p:sp>
        <p:nvSpPr>
          <p:cNvPr id="38930" name="AutoShape 19"/>
          <p:cNvSpPr>
            <a:spLocks noChangeArrowheads="1"/>
          </p:cNvSpPr>
          <p:nvPr/>
        </p:nvSpPr>
        <p:spPr bwMode="gray">
          <a:xfrm rot="-5400000">
            <a:off x="4311650" y="3940155"/>
            <a:ext cx="417513" cy="153987"/>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38933" name="AutoShape 19"/>
          <p:cNvSpPr>
            <a:spLocks noChangeArrowheads="1"/>
          </p:cNvSpPr>
          <p:nvPr/>
        </p:nvSpPr>
        <p:spPr bwMode="gray">
          <a:xfrm rot="-5400000">
            <a:off x="4310062" y="4371955"/>
            <a:ext cx="417513"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33" name="AutoShape 18"/>
          <p:cNvSpPr>
            <a:spLocks noChangeArrowheads="1"/>
          </p:cNvSpPr>
          <p:nvPr/>
        </p:nvSpPr>
        <p:spPr bwMode="gray">
          <a:xfrm rot="16200000">
            <a:off x="5715000" y="3597255"/>
            <a:ext cx="574675" cy="3146425"/>
          </a:xfrm>
          <a:prstGeom prst="roundRect">
            <a:avLst>
              <a:gd name="adj" fmla="val 16667"/>
            </a:avLst>
          </a:prstGeom>
          <a:solidFill>
            <a:srgbClr val="993366"/>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a:defRPr/>
            </a:pPr>
            <a:r>
              <a:rPr lang="zh-CN" altLang="en-US" dirty="0" smtClean="0">
                <a:solidFill>
                  <a:schemeClr val="bg1"/>
                </a:solidFill>
                <a:ea typeface="微软雅黑" pitchFamily="34" charset="-122"/>
              </a:rPr>
              <a:t>     隐私、完整性的挑战</a:t>
            </a:r>
            <a:endParaRPr lang="zh-CN" altLang="en-US" b="1" dirty="0">
              <a:solidFill>
                <a:schemeClr val="bg1"/>
              </a:solidFill>
              <a:latin typeface="Arial" charset="0"/>
            </a:endParaRPr>
          </a:p>
        </p:txBody>
      </p:sp>
      <p:sp>
        <p:nvSpPr>
          <p:cNvPr id="38935" name="AutoShape 19"/>
          <p:cNvSpPr>
            <a:spLocks noChangeArrowheads="1"/>
          </p:cNvSpPr>
          <p:nvPr/>
        </p:nvSpPr>
        <p:spPr bwMode="gray">
          <a:xfrm rot="-5400000">
            <a:off x="4310062" y="5086330"/>
            <a:ext cx="417513" cy="153988"/>
          </a:xfrm>
          <a:prstGeom prst="roundRect">
            <a:avLst>
              <a:gd name="adj" fmla="val 50000"/>
            </a:avLst>
          </a:prstGeom>
          <a:gradFill rotWithShape="1">
            <a:gsLst>
              <a:gs pos="0">
                <a:schemeClr val="bg1"/>
              </a:gs>
              <a:gs pos="100000">
                <a:schemeClr val="accent1">
                  <a:alpha val="14000"/>
                </a:schemeClr>
              </a:gs>
            </a:gsLst>
            <a:lin ang="5400000" scaled="1"/>
          </a:gradFill>
          <a:ln w="9525">
            <a:noFill/>
            <a:round/>
            <a:headEnd/>
            <a:tailEnd/>
          </a:ln>
        </p:spPr>
        <p:txBody>
          <a:bodyPr vert="eaVert" wrap="none" anchor="ctr"/>
          <a:lstStyle/>
          <a:p>
            <a:endParaRPr lang="zh-CN" altLang="zh-CN" b="1"/>
          </a:p>
        </p:txBody>
      </p:sp>
      <p:sp>
        <p:nvSpPr>
          <p:cNvPr id="26" name="AutoShape 18"/>
          <p:cNvSpPr>
            <a:spLocks noChangeArrowheads="1"/>
          </p:cNvSpPr>
          <p:nvPr/>
        </p:nvSpPr>
        <p:spPr bwMode="gray">
          <a:xfrm rot="16200000">
            <a:off x="5714999" y="4714893"/>
            <a:ext cx="574675" cy="3146425"/>
          </a:xfrm>
          <a:prstGeom prst="roundRect">
            <a:avLst>
              <a:gd name="adj" fmla="val 16667"/>
            </a:avLst>
          </a:prstGeom>
          <a:solidFill>
            <a:srgbClr val="B63A9E"/>
          </a:solidFill>
          <a:ln w="38100">
            <a:solidFill>
              <a:schemeClr val="bg1"/>
            </a:solidFill>
            <a:round/>
            <a:headEnd/>
            <a:tailEnd/>
          </a:ln>
          <a:effectLst>
            <a:outerShdw dist="107763" dir="2700000" algn="ctr" rotWithShape="0">
              <a:srgbClr val="808080">
                <a:alpha val="50000"/>
              </a:srgbClr>
            </a:outerShdw>
          </a:effectLst>
        </p:spPr>
        <p:txBody>
          <a:bodyPr vert="eaVert" wrap="none" anchor="ctr"/>
          <a:lstStyle/>
          <a:p>
            <a:pPr>
              <a:defRPr/>
            </a:pPr>
            <a:endParaRPr lang="zh-CN" altLang="en-US" b="1">
              <a:latin typeface="Arial" charset="0"/>
            </a:endParaRPr>
          </a:p>
        </p:txBody>
      </p:sp>
      <p:sp>
        <p:nvSpPr>
          <p:cNvPr id="27" name="Text Box 20"/>
          <p:cNvSpPr txBox="1">
            <a:spLocks noChangeArrowheads="1"/>
          </p:cNvSpPr>
          <p:nvPr/>
        </p:nvSpPr>
        <p:spPr bwMode="black">
          <a:xfrm>
            <a:off x="4716485" y="6072206"/>
            <a:ext cx="2998787" cy="784830"/>
          </a:xfrm>
          <a:prstGeom prst="rect">
            <a:avLst/>
          </a:prstGeom>
          <a:noFill/>
          <a:ln w="9525">
            <a:noFill/>
            <a:miter lim="800000"/>
            <a:headEnd/>
            <a:tailEnd/>
          </a:ln>
        </p:spPr>
        <p:txBody>
          <a:bodyPr>
            <a:spAutoFit/>
          </a:bodyPr>
          <a:lstStyle/>
          <a:p>
            <a:pPr marL="120650" indent="-120650">
              <a:spcBef>
                <a:spcPct val="50000"/>
              </a:spcBef>
            </a:pPr>
            <a:r>
              <a:rPr lang="zh-CN" altLang="en-US" dirty="0" smtClean="0">
                <a:solidFill>
                  <a:schemeClr val="bg1"/>
                </a:solidFill>
                <a:ea typeface="微软雅黑" pitchFamily="34" charset="-122"/>
              </a:rPr>
              <a:t>数据模式在线演化</a:t>
            </a:r>
          </a:p>
          <a:p>
            <a:pPr marL="120650" indent="-120650">
              <a:spcBef>
                <a:spcPct val="50000"/>
              </a:spcBef>
            </a:pPr>
            <a:endParaRPr lang="zh-CN" altLang="en-US" dirty="0">
              <a:solidFill>
                <a:schemeClr val="bg1"/>
              </a:solidFill>
              <a:ea typeface="微软雅黑" pitchFamily="34"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a:bodyPr>
          <a:lstStyle/>
          <a:p>
            <a:pPr algn="l"/>
            <a:r>
              <a:rPr lang="zh-CN" altLang="en-US" sz="3200" b="1" dirty="0" smtClean="0">
                <a:latin typeface="宋体" pitchFamily="2" charset="-122"/>
                <a:ea typeface="宋体" pitchFamily="2" charset="-122"/>
              </a:rPr>
              <a:t>数据模式的标准性和差异化</a:t>
            </a:r>
            <a:endParaRPr lang="zh-CN" altLang="en-US" sz="3200" b="1" dirty="0">
              <a:latin typeface="宋体" pitchFamily="2" charset="-122"/>
              <a:ea typeface="宋体" pitchFamily="2" charset="-122"/>
            </a:endParaRPr>
          </a:p>
        </p:txBody>
      </p:sp>
      <p:pic>
        <p:nvPicPr>
          <p:cNvPr id="1026" name="Picture 2"/>
          <p:cNvPicPr>
            <a:picLocks noChangeAspect="1" noChangeArrowheads="1"/>
          </p:cNvPicPr>
          <p:nvPr/>
        </p:nvPicPr>
        <p:blipFill>
          <a:blip r:embed="rId2"/>
          <a:srcRect/>
          <a:stretch>
            <a:fillRect/>
          </a:stretch>
        </p:blipFill>
        <p:spPr bwMode="auto">
          <a:xfrm>
            <a:off x="428596" y="1643050"/>
            <a:ext cx="8143932" cy="3068393"/>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p:cNvPicPr>
            <a:picLocks noChangeAspect="1" noChangeArrowheads="1"/>
          </p:cNvPicPr>
          <p:nvPr/>
        </p:nvPicPr>
        <p:blipFill>
          <a:blip r:embed="rId2"/>
          <a:srcRect/>
          <a:stretch>
            <a:fillRect/>
          </a:stretch>
        </p:blipFill>
        <p:spPr bwMode="auto">
          <a:xfrm>
            <a:off x="500034" y="285728"/>
            <a:ext cx="7715304" cy="635798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srcRect/>
          <a:stretch>
            <a:fillRect/>
          </a:stretch>
        </p:blipFill>
        <p:spPr bwMode="auto">
          <a:xfrm>
            <a:off x="428596" y="1643050"/>
            <a:ext cx="8553450" cy="421484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新的问题</a:t>
            </a:r>
            <a:endParaRPr lang="zh-CN" altLang="en-US" dirty="0"/>
          </a:p>
        </p:txBody>
      </p:sp>
      <p:sp>
        <p:nvSpPr>
          <p:cNvPr id="3" name="内容占位符 2"/>
          <p:cNvSpPr>
            <a:spLocks noGrp="1"/>
          </p:cNvSpPr>
          <p:nvPr>
            <p:ph idx="1"/>
          </p:nvPr>
        </p:nvSpPr>
        <p:spPr>
          <a:xfrm>
            <a:off x="457200" y="1428736"/>
            <a:ext cx="8229600" cy="4697427"/>
          </a:xfrm>
        </p:spPr>
        <p:txBody>
          <a:bodyPr>
            <a:normAutofit fontScale="85000" lnSpcReduction="10000"/>
          </a:bodyPr>
          <a:lstStyle/>
          <a:p>
            <a:r>
              <a:rPr lang="zh-CN" altLang="en-US" dirty="0" smtClean="0"/>
              <a:t>通用的预留列通过元数据映射到逻辑的行列</a:t>
            </a:r>
            <a:endParaRPr lang="en-US" altLang="zh-CN" dirty="0" smtClean="0"/>
          </a:p>
          <a:p>
            <a:r>
              <a:rPr lang="zh-CN" altLang="en-US" dirty="0" smtClean="0"/>
              <a:t>同一个预留列在语义上对应不同的信息</a:t>
            </a:r>
            <a:endParaRPr lang="en-US" altLang="zh-CN" dirty="0" smtClean="0"/>
          </a:p>
          <a:p>
            <a:r>
              <a:rPr lang="zh-CN" altLang="en-US" dirty="0" smtClean="0"/>
              <a:t>元组混合无序存放，导致每次</a:t>
            </a:r>
            <a:r>
              <a:rPr lang="en-US" altLang="zh-CN" dirty="0" smtClean="0"/>
              <a:t>I/O</a:t>
            </a:r>
            <a:r>
              <a:rPr lang="zh-CN" altLang="en-US" dirty="0" smtClean="0"/>
              <a:t>的有效数据少</a:t>
            </a:r>
            <a:endParaRPr lang="en-US" altLang="zh-CN" dirty="0" smtClean="0"/>
          </a:p>
          <a:p>
            <a:r>
              <a:rPr lang="zh-CN" altLang="en-US" dirty="0" smtClean="0"/>
              <a:t>只能通过细粒度的租户标识来区分元组，不方便建立多层次的索引</a:t>
            </a:r>
            <a:endParaRPr lang="en-US" altLang="zh-CN" dirty="0" smtClean="0"/>
          </a:p>
          <a:p>
            <a:r>
              <a:rPr lang="zh-CN" altLang="en-US" dirty="0" smtClean="0"/>
              <a:t>缓冲、事务管理、分割等也存在上述粒度及有效数据的问题</a:t>
            </a:r>
            <a:endParaRPr lang="en-US" altLang="zh-CN" dirty="0" smtClean="0"/>
          </a:p>
          <a:p>
            <a:r>
              <a:rPr lang="zh-CN" altLang="en-US" dirty="0" smtClean="0"/>
              <a:t>数据迁移中无法有效利用现有日志、快照等手段</a:t>
            </a:r>
            <a:endParaRPr lang="en-US" altLang="zh-CN" dirty="0" smtClean="0"/>
          </a:p>
          <a:p>
            <a:r>
              <a:rPr lang="zh-CN" altLang="en-US" dirty="0" smtClean="0"/>
              <a:t>隐私、完整性、安全性等基于元组或属性的算法需要调整，并且存在效率问题</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descr="http://www.tbdata.org/wp-content/uploads/2011/01/Image_4_.png"/>
          <p:cNvPicPr/>
          <p:nvPr/>
        </p:nvPicPr>
        <p:blipFill>
          <a:blip r:embed="rId2"/>
          <a:srcRect/>
          <a:stretch>
            <a:fillRect/>
          </a:stretch>
        </p:blipFill>
        <p:spPr bwMode="auto">
          <a:xfrm>
            <a:off x="1000100" y="2000240"/>
            <a:ext cx="7072362" cy="414340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基本思路</a:t>
            </a:r>
            <a:endParaRPr lang="zh-CN" altLang="en-US" dirty="0"/>
          </a:p>
        </p:txBody>
      </p:sp>
      <p:sp>
        <p:nvSpPr>
          <p:cNvPr id="3" name="内容占位符 2"/>
          <p:cNvSpPr>
            <a:spLocks noGrp="1"/>
          </p:cNvSpPr>
          <p:nvPr>
            <p:ph idx="1"/>
          </p:nvPr>
        </p:nvSpPr>
        <p:spPr>
          <a:xfrm>
            <a:off x="457200" y="1357298"/>
            <a:ext cx="8229600" cy="4768865"/>
          </a:xfrm>
        </p:spPr>
        <p:txBody>
          <a:bodyPr>
            <a:normAutofit lnSpcReduction="10000"/>
          </a:bodyPr>
          <a:lstStyle/>
          <a:p>
            <a:r>
              <a:rPr lang="zh-CN" altLang="en-US" dirty="0" smtClean="0"/>
              <a:t>通过合适的逻辑划分，能适应模式大同小异的特点</a:t>
            </a:r>
            <a:endParaRPr lang="en-US" altLang="zh-CN" dirty="0" smtClean="0"/>
          </a:p>
          <a:p>
            <a:r>
              <a:rPr lang="zh-CN" altLang="en-US" dirty="0" smtClean="0"/>
              <a:t>在逻辑范围内，保持关系的同质性</a:t>
            </a:r>
            <a:endParaRPr lang="en-US" altLang="zh-CN" dirty="0" smtClean="0"/>
          </a:p>
          <a:p>
            <a:r>
              <a:rPr lang="zh-CN" altLang="en-US" dirty="0" smtClean="0"/>
              <a:t>在逻辑范围内，保持元组的连续性</a:t>
            </a:r>
            <a:endParaRPr lang="en-US" altLang="zh-CN" dirty="0" smtClean="0"/>
          </a:p>
          <a:p>
            <a:r>
              <a:rPr lang="zh-CN" altLang="en-US" dirty="0" smtClean="0"/>
              <a:t>通过对逻辑单元的操作，提高缓存的命中率</a:t>
            </a:r>
            <a:endParaRPr lang="en-US" altLang="zh-CN" dirty="0" smtClean="0"/>
          </a:p>
          <a:p>
            <a:r>
              <a:rPr lang="zh-CN" altLang="en-US" dirty="0" smtClean="0"/>
              <a:t>通过对逻辑单元的操作，降低事务的数量</a:t>
            </a:r>
            <a:endParaRPr lang="en-US" altLang="zh-CN" dirty="0" smtClean="0"/>
          </a:p>
          <a:p>
            <a:r>
              <a:rPr lang="zh-CN" altLang="en-US" dirty="0" smtClean="0"/>
              <a:t>在逻辑范围内，使用改进的日志、快照、安全等技术</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714348" y="1643050"/>
            <a:ext cx="8001000" cy="3467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050"/>
                                        </p:tgtEl>
                                      </p:cBhvr>
                                    </p:animEffect>
                                    <p:set>
                                      <p:cBhvr>
                                        <p:cTn id="12"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TotalTime>
  <Words>1078</Words>
  <PresentationFormat>全屏显示(4:3)</PresentationFormat>
  <Paragraphs>140</Paragraphs>
  <Slides>25</Slides>
  <Notes>2</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数据模式的标准性和差异化</vt:lpstr>
      <vt:lpstr>幻灯片 5</vt:lpstr>
      <vt:lpstr>幻灯片 6</vt:lpstr>
      <vt:lpstr>新的问题</vt:lpstr>
      <vt:lpstr>幻灯片 8</vt:lpstr>
      <vt:lpstr>基本思路</vt:lpstr>
      <vt:lpstr>租户之间存在共享数据</vt:lpstr>
      <vt:lpstr>问题</vt:lpstr>
      <vt:lpstr>云数据管理需求</vt:lpstr>
      <vt:lpstr>幻灯片 13</vt:lpstr>
      <vt:lpstr>问题</vt:lpstr>
      <vt:lpstr>基本思路</vt:lpstr>
      <vt:lpstr>安全性的挑战</vt:lpstr>
      <vt:lpstr>完整性的挑战</vt:lpstr>
      <vt:lpstr>问题</vt:lpstr>
      <vt:lpstr>幻灯片 19</vt:lpstr>
      <vt:lpstr>隐私的挑战</vt:lpstr>
      <vt:lpstr>隐私的挑战</vt:lpstr>
      <vt:lpstr>数据模式在线演化</vt:lpstr>
      <vt:lpstr>幻灯片 23</vt:lpstr>
      <vt:lpstr>问题</vt:lpstr>
      <vt:lpstr>数据协同需求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klj</cp:lastModifiedBy>
  <cp:revision>56</cp:revision>
  <dcterms:modified xsi:type="dcterms:W3CDTF">2011-12-02T07:21:18Z</dcterms:modified>
</cp:coreProperties>
</file>