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58" r:id="rId4"/>
    <p:sldId id="291" r:id="rId5"/>
    <p:sldId id="259" r:id="rId6"/>
    <p:sldId id="260" r:id="rId7"/>
    <p:sldId id="288" r:id="rId8"/>
    <p:sldId id="295" r:id="rId9"/>
    <p:sldId id="264" r:id="rId10"/>
    <p:sldId id="292" r:id="rId11"/>
    <p:sldId id="290" r:id="rId12"/>
    <p:sldId id="293" r:id="rId13"/>
    <p:sldId id="268" r:id="rId14"/>
    <p:sldId id="297" r:id="rId15"/>
    <p:sldId id="302" r:id="rId16"/>
    <p:sldId id="298" r:id="rId17"/>
    <p:sldId id="265" r:id="rId18"/>
    <p:sldId id="281" r:id="rId19"/>
    <p:sldId id="282" r:id="rId20"/>
    <p:sldId id="300" r:id="rId21"/>
    <p:sldId id="303" r:id="rId22"/>
    <p:sldId id="301" r:id="rId23"/>
    <p:sldId id="304" r:id="rId24"/>
    <p:sldId id="287" r:id="rId25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25000"/>
      </a:spcBef>
      <a:spcAft>
        <a:spcPct val="0"/>
      </a:spcAft>
      <a:buChar char="•"/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ctr" rtl="0" fontAlgn="base">
      <a:spcBef>
        <a:spcPct val="25000"/>
      </a:spcBef>
      <a:spcAft>
        <a:spcPct val="0"/>
      </a:spcAft>
      <a:buChar char="•"/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ctr" rtl="0" fontAlgn="base">
      <a:spcBef>
        <a:spcPct val="25000"/>
      </a:spcBef>
      <a:spcAft>
        <a:spcPct val="0"/>
      </a:spcAft>
      <a:buChar char="•"/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ctr" rtl="0" fontAlgn="base">
      <a:spcBef>
        <a:spcPct val="25000"/>
      </a:spcBef>
      <a:spcAft>
        <a:spcPct val="0"/>
      </a:spcAft>
      <a:buChar char="•"/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ctr" rtl="0" fontAlgn="base">
      <a:spcBef>
        <a:spcPct val="25000"/>
      </a:spcBef>
      <a:spcAft>
        <a:spcPct val="0"/>
      </a:spcAft>
      <a:buChar char="•"/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3333FF"/>
    <a:srgbClr val="FF3300"/>
    <a:srgbClr val="FFFFFF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851" autoAdjust="0"/>
    <p:restoredTop sz="86889" autoAdjust="0"/>
  </p:normalViewPr>
  <p:slideViewPr>
    <p:cSldViewPr>
      <p:cViewPr>
        <p:scale>
          <a:sx n="100" d="100"/>
          <a:sy n="100" d="100"/>
        </p:scale>
        <p:origin x="-366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00"/>
    </p:cViewPr>
  </p:sorter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buFontTx/>
              <a:buNone/>
              <a:defRPr sz="1200" b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buFontTx/>
              <a:buNone/>
              <a:defRPr sz="1200" b="0"/>
            </a:lvl1pPr>
          </a:lstStyle>
          <a:p>
            <a:pPr>
              <a:defRPr/>
            </a:pPr>
            <a:fld id="{93F366CC-60D0-4A36-811C-F69C9EF10F3B}" type="datetimeFigureOut">
              <a:rPr lang="zh-CN" altLang="en-US"/>
              <a:pPr>
                <a:defRPr/>
              </a:pPr>
              <a:t>2011-11-14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buFontTx/>
              <a:buNone/>
              <a:defRPr sz="1200" b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buFontTx/>
              <a:buNone/>
              <a:defRPr sz="1200" b="0"/>
            </a:lvl1pPr>
          </a:lstStyle>
          <a:p>
            <a:pPr>
              <a:defRPr/>
            </a:pPr>
            <a:fld id="{D3BEC342-2F2D-413F-B585-9FC315288E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FontTx/>
              <a:buNone/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FontTx/>
              <a:buNone/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 b="0"/>
            </a:lvl1pPr>
          </a:lstStyle>
          <a:p>
            <a:pPr>
              <a:defRPr/>
            </a:pPr>
            <a:fld id="{053E23F8-F91F-4DC8-9E62-EC59654564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95006A9-5725-464E-AB57-96731D94AF81}" type="slidenum">
              <a:rPr lang="en-US"/>
              <a:pPr/>
              <a:t>4</a:t>
            </a:fld>
            <a:endParaRPr lang="en-US"/>
          </a:p>
        </p:txBody>
      </p:sp>
      <p:sp>
        <p:nvSpPr>
          <p:cNvPr id="512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12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1"/>
            <a:ext cx="5486976" cy="4037751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dirty="0" smtClean="0"/>
              <a:t>与传统的软件开发形式比较（减轻用户负担）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38916" name="日期占位符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0FC140FC-3CF1-440A-B105-B799D381F7D1}" type="datetime3">
              <a:rPr lang="zh-CN" altLang="en-US" smtClean="0"/>
              <a:pPr/>
              <a:t>2011年11月14日星期一</a:t>
            </a:fld>
            <a:endParaRPr lang="en-US" altLang="zh-CN" smtClean="0"/>
          </a:p>
        </p:txBody>
      </p:sp>
      <p:sp>
        <p:nvSpPr>
          <p:cNvPr id="38917" name="页脚占位符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zh-CN" altLang="en-US" smtClean="0"/>
              <a:t>前言</a:t>
            </a:r>
            <a:endParaRPr lang="en-US" altLang="zh-CN" smtClean="0"/>
          </a:p>
        </p:txBody>
      </p:sp>
      <p:sp>
        <p:nvSpPr>
          <p:cNvPr id="38918" name="灯片编号占位符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688F33-A5DB-40D9-95A1-99BCF9A14B37}" type="slidenum">
              <a:rPr lang="zh-CN" altLang="en-US" smtClean="0"/>
              <a:pPr/>
              <a:t>7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d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6554788"/>
            <a:ext cx="9144001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无标题-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-26988"/>
            <a:ext cx="9144000" cy="542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 sz="4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Monotype Sorts"/>
              <a:buNone/>
              <a:defRPr sz="32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9E9BC7-AC44-40F7-A62C-25D0A505AFEF}" type="datetime1">
              <a:rPr lang="zh-CN" altLang="en-US"/>
              <a:pPr>
                <a:defRPr/>
              </a:pPr>
              <a:t>2011-11-14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334000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334000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7C2AA5-7143-4C23-A369-0E0CD5528AB4}" type="datetime1">
              <a:rPr lang="zh-CN" altLang="en-US"/>
              <a:pPr>
                <a:defRPr/>
              </a:pPr>
              <a:t>2011-11-14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76200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600200"/>
            <a:ext cx="3810000" cy="2095500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3810000" cy="20955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5800" y="3848100"/>
            <a:ext cx="3810000" cy="20955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848100"/>
            <a:ext cx="3810000" cy="2095500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2E713C-70F2-4A9C-A4AC-2E783DC1DD01}" type="datetime1">
              <a:rPr lang="zh-CN" altLang="en-US"/>
              <a:pPr>
                <a:defRPr/>
              </a:pPr>
              <a:t>2011-11-14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762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810000" cy="4343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3810000" cy="20955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848100"/>
            <a:ext cx="3810000" cy="20955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F6043B-CC10-4583-A6E4-D124BFE69E2F}" type="datetime1">
              <a:rPr lang="zh-CN" altLang="en-US"/>
              <a:pPr>
                <a:defRPr/>
              </a:pPr>
              <a:t>2011-11-14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762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600200"/>
            <a:ext cx="3810000" cy="4343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000" cy="4343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D2A61-77B2-479D-82D6-D35AEA6502FF}" type="datetime1">
              <a:rPr lang="zh-CN" altLang="en-US"/>
              <a:pPr>
                <a:defRPr/>
              </a:pPr>
              <a:t>2011-11-14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762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600200"/>
            <a:ext cx="3810000" cy="4343400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3810000" cy="20955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848100"/>
            <a:ext cx="3810000" cy="20955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F9BF30-FB32-405B-84CE-F35AF885CDE5}" type="datetime1">
              <a:rPr lang="zh-CN" altLang="en-US"/>
              <a:pPr>
                <a:defRPr/>
              </a:pPr>
              <a:t>2011-11-14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762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85800" y="1600200"/>
            <a:ext cx="7772400" cy="43434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F81BE8-C9EE-4856-B7B9-0B51C277D839}" type="datetime1">
              <a:rPr lang="zh-CN" altLang="en-US"/>
              <a:pPr>
                <a:defRPr/>
              </a:pPr>
              <a:t>2011-11-14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334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F5CDFC-3983-45CF-B33B-FCE973B24C57}" type="datetime1">
              <a:rPr lang="zh-CN" altLang="en-US"/>
              <a:pPr>
                <a:defRPr/>
              </a:pPr>
              <a:t>2011-11-14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Wingdings" pitchFamily="2" charset="2"/>
              <a:buChar char="l"/>
              <a:defRPr sz="2200"/>
            </a:lvl1pPr>
            <a:lvl2pPr>
              <a:buFont typeface="Wingdings" pitchFamily="2" charset="2"/>
              <a:buChar char="p"/>
              <a:defRPr sz="2000"/>
            </a:lvl2pPr>
            <a:lvl3pPr>
              <a:buFont typeface="Wingdings" pitchFamily="2" charset="2"/>
              <a:buChar char="u"/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786063" y="65532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6E8627-942D-4E22-B189-10F874CE8FA4}" type="datetime1">
              <a:rPr lang="zh-CN" altLang="en-US"/>
              <a:pPr>
                <a:defRPr/>
              </a:pPr>
              <a:t>2011-11-14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813229-DF9B-4348-A7AA-FBF9669CE4B6}" type="datetime1">
              <a:rPr lang="zh-CN" altLang="en-US"/>
              <a:pPr>
                <a:defRPr/>
              </a:pPr>
              <a:t>2011-11-14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810000" cy="4343400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000" cy="4343400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60DF7-83C6-4F73-8EC3-7E7B80B507DC}" type="datetime1">
              <a:rPr lang="zh-CN" altLang="en-US"/>
              <a:pPr>
                <a:defRPr/>
              </a:pPr>
              <a:t>2011-11-14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343400" y="6553200"/>
            <a:ext cx="4800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EB6DB-D288-449D-9C13-9A123ED02A04}" type="datetime1">
              <a:rPr lang="zh-CN" altLang="en-US"/>
              <a:pPr>
                <a:defRPr/>
              </a:pPr>
              <a:t>2011-11-14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19D18-6DEB-4AE9-96DE-DDCA7A5863C3}" type="datetime1">
              <a:rPr lang="zh-CN" altLang="en-US"/>
              <a:pPr>
                <a:defRPr/>
              </a:pPr>
              <a:t>2011-11-14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95644D-711F-4DFB-BBD3-946D4ACA4F36}" type="datetime1">
              <a:rPr lang="zh-CN" altLang="en-US"/>
              <a:pPr>
                <a:defRPr/>
              </a:pPr>
              <a:t>2011-11-14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sd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554788"/>
            <a:ext cx="9144000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800600" y="6553200"/>
            <a:ext cx="609600" cy="4572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endParaRPr lang="zh-CN" altLang="zh-CN" sz="2400" b="0">
              <a:latin typeface="Verdana" pitchFamily="34" charset="0"/>
              <a:cs typeface="Arial" pitchFamily="34" charset="0"/>
            </a:endParaRPr>
          </a:p>
        </p:txBody>
      </p:sp>
      <p:pic>
        <p:nvPicPr>
          <p:cNvPr id="7" name="Picture 10" descr="无标题-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34925" y="-26988"/>
            <a:ext cx="9144000" cy="542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630264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630264"/>
            <a:ext cx="5111750" cy="585311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79231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57225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FD924-87A5-4336-B73D-410B034BB0F9}" type="datetime1">
              <a:rPr lang="zh-CN" altLang="en-US"/>
              <a:pPr>
                <a:defRPr/>
              </a:pPr>
              <a:t>2011-11-14</a:t>
            </a:fld>
            <a:endParaRPr lang="en-US" altLang="zh-CN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133600" y="6572250"/>
            <a:ext cx="4800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7A35EA-21C5-40C9-AB54-5A6359A6091C}" type="datetime1">
              <a:rPr lang="zh-CN" altLang="en-US"/>
              <a:pPr>
                <a:defRPr/>
              </a:pPr>
              <a:t>2011-11-14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7" descr="sd3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0" y="6554788"/>
            <a:ext cx="9144000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00200"/>
            <a:ext cx="77724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buFontTx/>
              <a:buNone/>
              <a:defRPr sz="1400" b="0">
                <a:latin typeface="Verdana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F2E72B9-0684-42D8-BE7D-5439E8C9FE98}" type="datetime1">
              <a:rPr lang="zh-CN" altLang="en-US"/>
              <a:pPr>
                <a:defRPr/>
              </a:pPr>
              <a:t>2011-11-14</a:t>
            </a:fld>
            <a:endParaRPr lang="en-US" altLang="zh-CN"/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33600" y="6553200"/>
            <a:ext cx="4800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FontTx/>
              <a:buNone/>
              <a:defRPr sz="1400" b="0">
                <a:latin typeface="Verdana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4800600" y="6553200"/>
            <a:ext cx="609600" cy="4572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endParaRPr lang="zh-CN" altLang="zh-CN" sz="2400" b="0">
              <a:latin typeface="Verdana" pitchFamily="34" charset="0"/>
              <a:cs typeface="Arial" pitchFamily="34" charset="0"/>
            </a:endParaRPr>
          </a:p>
        </p:txBody>
      </p:sp>
      <p:pic>
        <p:nvPicPr>
          <p:cNvPr id="11272" name="Picture 9" descr="无标题-1"/>
          <p:cNvPicPr>
            <a:picLocks noChangeAspect="1" noChangeArrowheads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>
            <a:off x="0" y="0"/>
            <a:ext cx="91440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67" r:id="rId1"/>
    <p:sldLayoutId id="2147484068" r:id="rId2"/>
    <p:sldLayoutId id="2147484054" r:id="rId3"/>
    <p:sldLayoutId id="2147484069" r:id="rId4"/>
    <p:sldLayoutId id="2147484055" r:id="rId5"/>
    <p:sldLayoutId id="2147484056" r:id="rId6"/>
    <p:sldLayoutId id="2147484057" r:id="rId7"/>
    <p:sldLayoutId id="2147484070" r:id="rId8"/>
    <p:sldLayoutId id="2147484058" r:id="rId9"/>
    <p:sldLayoutId id="2147484059" r:id="rId10"/>
    <p:sldLayoutId id="2147484060" r:id="rId11"/>
    <p:sldLayoutId id="2147484061" r:id="rId12"/>
    <p:sldLayoutId id="2147484062" r:id="rId13"/>
    <p:sldLayoutId id="2147484063" r:id="rId14"/>
    <p:sldLayoutId id="2147484064" r:id="rId15"/>
    <p:sldLayoutId id="2147484065" r:id="rId16"/>
    <p:sldLayoutId id="2147484066" r:id="rId17"/>
  </p:sldLayoutIdLst>
  <p:transition spd="slow" advClick="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SzPct val="70000"/>
        <a:buFont typeface="Wingdings" pitchFamily="2" charset="2"/>
        <a:buChar char="l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003399"/>
        </a:buClr>
        <a:buSzPct val="65000"/>
        <a:buFont typeface="Wingdings" pitchFamily="2" charset="2"/>
        <a:buChar char="u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1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p"/>
        <a:defRPr sz="12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har char="»"/>
        <a:defRPr sz="1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3.png"/><Relationship Id="rId4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642938"/>
            <a:ext cx="8610600" cy="4657725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4000" b="1" dirty="0" smtClean="0">
                <a:solidFill>
                  <a:schemeClr val="bg2"/>
                </a:solidFill>
                <a:ea typeface="宋体" pitchFamily="2" charset="-122"/>
              </a:rPr>
              <a:t>        </a:t>
            </a:r>
            <a:r>
              <a:rPr lang="en-US" altLang="zh-CN" sz="4000" b="1" dirty="0" smtClean="0">
                <a:solidFill>
                  <a:schemeClr val="bg2"/>
                </a:solidFill>
                <a:ea typeface="宋体" pitchFamily="2" charset="-122"/>
              </a:rPr>
              <a:t/>
            </a:r>
            <a:br>
              <a:rPr lang="en-US" altLang="zh-CN" sz="4000" b="1" dirty="0" smtClean="0">
                <a:solidFill>
                  <a:schemeClr val="bg2"/>
                </a:solidFill>
                <a:ea typeface="宋体" pitchFamily="2" charset="-122"/>
              </a:rPr>
            </a:br>
            <a:r>
              <a:rPr lang="en-US" altLang="zh-CN" sz="4000" b="1" dirty="0" smtClean="0">
                <a:solidFill>
                  <a:schemeClr val="bg2"/>
                </a:solidFill>
                <a:ea typeface="宋体" pitchFamily="2" charset="-122"/>
              </a:rPr>
              <a:t/>
            </a:r>
            <a:br>
              <a:rPr lang="en-US" altLang="zh-CN" sz="4000" b="1" dirty="0" smtClean="0">
                <a:solidFill>
                  <a:schemeClr val="bg2"/>
                </a:solidFill>
                <a:ea typeface="宋体" pitchFamily="2" charset="-122"/>
              </a:rPr>
            </a:br>
            <a:r>
              <a:rPr lang="en-US" altLang="zh-CN" sz="4000" b="1" dirty="0" smtClean="0">
                <a:solidFill>
                  <a:schemeClr val="bg2"/>
                </a:solidFill>
                <a:ea typeface="宋体" pitchFamily="2" charset="-122"/>
              </a:rPr>
              <a:t/>
            </a:r>
            <a:br>
              <a:rPr lang="en-US" altLang="zh-CN" sz="4000" b="1" dirty="0" smtClean="0">
                <a:solidFill>
                  <a:schemeClr val="bg2"/>
                </a:solidFill>
                <a:ea typeface="宋体" pitchFamily="2" charset="-122"/>
              </a:rPr>
            </a:br>
            <a:r>
              <a:rPr lang="en-US" altLang="zh-CN" sz="4000" b="1" dirty="0" smtClean="0">
                <a:solidFill>
                  <a:schemeClr val="bg2"/>
                </a:solidFill>
                <a:ea typeface="宋体" pitchFamily="2" charset="-122"/>
              </a:rPr>
              <a:t/>
            </a:r>
            <a:br>
              <a:rPr lang="en-US" altLang="zh-CN" sz="4000" b="1" dirty="0" smtClean="0">
                <a:solidFill>
                  <a:schemeClr val="bg2"/>
                </a:solidFill>
                <a:ea typeface="宋体" pitchFamily="2" charset="-122"/>
              </a:rPr>
            </a:br>
            <a:r>
              <a:rPr lang="en-US" altLang="zh-CN" sz="4000" b="1" dirty="0" err="1" smtClean="0">
                <a:ea typeface="宋体" pitchFamily="2" charset="-122"/>
              </a:rPr>
              <a:t>SaaS</a:t>
            </a:r>
            <a:r>
              <a:rPr lang="zh-CN" altLang="en-US" sz="4000" b="1" dirty="0" smtClean="0">
                <a:ea typeface="宋体" pitchFamily="2" charset="-122"/>
              </a:rPr>
              <a:t>交付平台</a:t>
            </a:r>
            <a:r>
              <a:rPr lang="en-US" altLang="zh-CN" sz="4000" b="1" dirty="0" smtClean="0">
                <a:ea typeface="宋体" pitchFamily="2" charset="-122"/>
              </a:rPr>
              <a:t/>
            </a:r>
            <a:br>
              <a:rPr lang="en-US" altLang="zh-CN" sz="4000" b="1" dirty="0" smtClean="0">
                <a:ea typeface="宋体" pitchFamily="2" charset="-122"/>
              </a:rPr>
            </a:br>
            <a:r>
              <a:rPr lang="zh-CN" altLang="en-US" sz="4000" b="1" dirty="0" smtClean="0">
                <a:ea typeface="宋体" pitchFamily="2" charset="-122"/>
              </a:rPr>
              <a:t>多租户数据管理模型研究</a:t>
            </a:r>
            <a:br>
              <a:rPr lang="zh-CN" altLang="en-US" sz="4000" b="1" dirty="0" smtClean="0">
                <a:ea typeface="宋体" pitchFamily="2" charset="-122"/>
              </a:rPr>
            </a:br>
            <a:r>
              <a:rPr lang="zh-CN" altLang="en-US" sz="4000" b="1" dirty="0" smtClean="0">
                <a:solidFill>
                  <a:schemeClr val="bg2"/>
                </a:solidFill>
                <a:ea typeface="宋体" pitchFamily="2" charset="-122"/>
              </a:rPr>
              <a:t/>
            </a:r>
            <a:br>
              <a:rPr lang="zh-CN" altLang="en-US" sz="4000" b="1" dirty="0" smtClean="0">
                <a:solidFill>
                  <a:schemeClr val="bg2"/>
                </a:solidFill>
                <a:ea typeface="宋体" pitchFamily="2" charset="-122"/>
              </a:rPr>
            </a:br>
            <a:r>
              <a:rPr lang="zh-CN" altLang="en-US" sz="4000" b="1" dirty="0" smtClean="0">
                <a:solidFill>
                  <a:schemeClr val="bg2"/>
                </a:solidFill>
                <a:ea typeface="宋体" pitchFamily="2" charset="-122"/>
              </a:rPr>
              <a:t/>
            </a:r>
            <a:br>
              <a:rPr lang="zh-CN" altLang="en-US" sz="4000" b="1" dirty="0" smtClean="0">
                <a:solidFill>
                  <a:schemeClr val="bg2"/>
                </a:solidFill>
                <a:ea typeface="宋体" pitchFamily="2" charset="-122"/>
              </a:rPr>
            </a:br>
            <a:r>
              <a:rPr lang="zh-CN" altLang="en-US" sz="4300" b="1" dirty="0" smtClean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/>
            </a:r>
            <a:br>
              <a:rPr lang="zh-CN" altLang="en-US" sz="4300" b="1" dirty="0" smtClean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en-US" altLang="zh-CN" sz="4300" b="1" dirty="0" smtClean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				                           </a:t>
            </a:r>
            <a:r>
              <a:rPr lang="zh-CN" altLang="en-US" sz="2800" dirty="0" smtClean="0">
                <a:ea typeface="宋体" charset="-122"/>
              </a:rPr>
              <a:t>山东大学</a:t>
            </a:r>
            <a:br>
              <a:rPr lang="zh-CN" altLang="en-US" sz="2800" dirty="0" smtClean="0">
                <a:ea typeface="宋体" charset="-122"/>
              </a:rPr>
            </a:br>
            <a:r>
              <a:rPr lang="zh-CN" altLang="en-US" sz="2800" dirty="0" smtClean="0">
                <a:ea typeface="宋体" charset="-122"/>
              </a:rPr>
              <a:t>                                              计算机科学与技术学院</a:t>
            </a:r>
            <a:br>
              <a:rPr lang="zh-CN" altLang="en-US" sz="2800" dirty="0" smtClean="0">
                <a:ea typeface="宋体" charset="-122"/>
              </a:rPr>
            </a:br>
            <a:r>
              <a:rPr lang="zh-CN" altLang="en-US" sz="2800" dirty="0" smtClean="0">
                <a:ea typeface="宋体" charset="-122"/>
              </a:rPr>
              <a:t>                                                                  孔兰菊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0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00174"/>
            <a:ext cx="7075175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500063"/>
            <a:ext cx="8229600" cy="500062"/>
          </a:xfrm>
        </p:spPr>
        <p:txBody>
          <a:bodyPr/>
          <a:lstStyle/>
          <a:p>
            <a:pPr algn="l"/>
            <a:r>
              <a:rPr lang="en-US" altLang="zh-CN" dirty="0" smtClean="0">
                <a:ea typeface="宋体" pitchFamily="2" charset="-122"/>
              </a:rPr>
              <a:t>2</a:t>
            </a:r>
            <a:r>
              <a:rPr lang="zh-CN" altLang="en-US" dirty="0" smtClean="0">
                <a:ea typeface="宋体" pitchFamily="2" charset="-122"/>
              </a:rPr>
              <a:t>、</a:t>
            </a:r>
            <a:r>
              <a:rPr lang="en-US" altLang="zh-CN" dirty="0" err="1" smtClean="0">
                <a:ea typeface="宋体" pitchFamily="2" charset="-122"/>
              </a:rPr>
              <a:t>SaaS</a:t>
            </a:r>
            <a:r>
              <a:rPr lang="zh-CN" altLang="en-US" dirty="0" smtClean="0">
                <a:ea typeface="宋体" pitchFamily="2" charset="-122"/>
              </a:rPr>
              <a:t>交付平台数据存储模型</a:t>
            </a:r>
            <a:endParaRPr lang="en-US" altLang="zh-CN" sz="3200" dirty="0" smtClean="0">
              <a:ea typeface="宋体" pitchFamily="2" charset="-122"/>
            </a:endParaRPr>
          </a:p>
        </p:txBody>
      </p:sp>
      <p:sp>
        <p:nvSpPr>
          <p:cNvPr id="2054" name="日期占位符 3"/>
          <p:cNvSpPr>
            <a:spLocks noGrp="1"/>
          </p:cNvSpPr>
          <p:nvPr>
            <p:ph type="dt" sz="quarter" idx="10"/>
          </p:nvPr>
        </p:nvSpPr>
        <p:spPr>
          <a:xfrm>
            <a:off x="285750" y="6492875"/>
            <a:ext cx="2786052" cy="365125"/>
          </a:xfrm>
          <a:noFill/>
        </p:spPr>
        <p:txBody>
          <a:bodyPr/>
          <a:lstStyle/>
          <a:p>
            <a:fld id="{AC35D57E-797A-4A86-8867-F293802B459C}" type="datetime3">
              <a:rPr lang="zh-CN" altLang="en-US" smtClean="0"/>
              <a:pPr/>
              <a:t>2011年11月14日星期一</a:t>
            </a:fld>
            <a:endParaRPr lang="en-US" altLang="zh-CN" dirty="0" smtClean="0"/>
          </a:p>
        </p:txBody>
      </p:sp>
      <p:sp>
        <p:nvSpPr>
          <p:cNvPr id="205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05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0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05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06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066" name="灯片编号占位符 4"/>
          <p:cNvSpPr txBox="1">
            <a:spLocks/>
          </p:cNvSpPr>
          <p:nvPr/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E308EBCE-EF3B-4B5B-95DB-A2650DE2741B}" type="slidenum">
              <a:rPr lang="zh-CN" altLang="en-US"/>
              <a:pPr/>
              <a:t>11</a:t>
            </a:fld>
            <a:endParaRPr lang="en-US" altLang="zh-CN"/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9" name="Object 5"/>
          <p:cNvGraphicFramePr>
            <a:graphicFrameLocks noChangeAspect="1"/>
          </p:cNvGraphicFramePr>
          <p:nvPr/>
        </p:nvGraphicFramePr>
        <p:xfrm>
          <a:off x="1571604" y="1285860"/>
          <a:ext cx="5286412" cy="5133975"/>
        </p:xfrm>
        <a:graphic>
          <a:graphicData uri="http://schemas.openxmlformats.org/presentationml/2006/ole">
            <p:oleObj spid="_x0000_s47109" name="Visio" r:id="rId3" imgW="5970872" imgH="8327056" progId="Visio.Drawing.11">
              <p:embed/>
            </p:oleObj>
          </a:graphicData>
        </a:graphic>
      </p:graphicFrame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1088" y="1643050"/>
            <a:ext cx="6981825" cy="443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标题 1"/>
          <p:cNvSpPr>
            <a:spLocks noGrp="1"/>
          </p:cNvSpPr>
          <p:nvPr>
            <p:ph type="title"/>
          </p:nvPr>
        </p:nvSpPr>
        <p:spPr>
          <a:xfrm>
            <a:off x="457200" y="571500"/>
            <a:ext cx="8229600" cy="500063"/>
          </a:xfrm>
        </p:spPr>
        <p:txBody>
          <a:bodyPr anchor="ctr"/>
          <a:lstStyle/>
          <a:p>
            <a:pPr algn="l"/>
            <a:r>
              <a:rPr lang="zh-CN" altLang="en-US" dirty="0" smtClean="0">
                <a:ea typeface="宋体" pitchFamily="2" charset="-122"/>
              </a:rPr>
              <a:t>面向</a:t>
            </a:r>
            <a:r>
              <a:rPr lang="en-US" altLang="zh-CN" dirty="0" err="1" smtClean="0">
                <a:ea typeface="宋体" pitchFamily="2" charset="-122"/>
              </a:rPr>
              <a:t>SaaS</a:t>
            </a:r>
            <a:r>
              <a:rPr lang="zh-CN" altLang="en-US" dirty="0" smtClean="0">
                <a:ea typeface="宋体" pitchFamily="2" charset="-122"/>
              </a:rPr>
              <a:t>应用的租户数据存储模型</a:t>
            </a:r>
          </a:p>
        </p:txBody>
      </p:sp>
      <p:sp>
        <p:nvSpPr>
          <p:cNvPr id="4102" name="日期占位符 3"/>
          <p:cNvSpPr>
            <a:spLocks noGrp="1"/>
          </p:cNvSpPr>
          <p:nvPr>
            <p:ph type="dt" sz="quarter" idx="10"/>
          </p:nvPr>
        </p:nvSpPr>
        <p:spPr>
          <a:xfrm>
            <a:off x="0" y="6553200"/>
            <a:ext cx="2133600" cy="304800"/>
          </a:xfrm>
          <a:noFill/>
        </p:spPr>
        <p:txBody>
          <a:bodyPr/>
          <a:lstStyle/>
          <a:p>
            <a:fld id="{2B2FC1E7-65CE-4270-B7C7-FCEA1989EB16}" type="datetime3">
              <a:rPr lang="zh-CN" altLang="en-US" smtClean="0"/>
              <a:pPr/>
              <a:t>2011年11月14日星期一</a:t>
            </a:fld>
            <a:endParaRPr lang="en-US" altLang="zh-CN" smtClean="0"/>
          </a:p>
        </p:txBody>
      </p:sp>
      <p:sp>
        <p:nvSpPr>
          <p:cNvPr id="4103" name="灯片编号占位符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1C96A403-F347-40FC-86AE-E5F125F67FBA}" type="slidenum">
              <a:rPr lang="zh-CN" altLang="en-US"/>
              <a:pPr/>
              <a:t>13</a:t>
            </a:fld>
            <a:endParaRPr lang="en-US" altLang="zh-CN"/>
          </a:p>
        </p:txBody>
      </p:sp>
      <p:sp>
        <p:nvSpPr>
          <p:cNvPr id="410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214313" y="1571625"/>
          <a:ext cx="2057400" cy="876300"/>
        </p:xfrm>
        <a:graphic>
          <a:graphicData uri="http://schemas.openxmlformats.org/presentationml/2006/ole">
            <p:oleObj spid="_x0000_s4098" name="Visio" r:id="rId3" imgW="2792986" imgH="1186632" progId="Visio.Drawing.11">
              <p:embed/>
            </p:oleObj>
          </a:graphicData>
        </a:graphic>
      </p:graphicFrame>
      <p:sp>
        <p:nvSpPr>
          <p:cNvPr id="410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2643188" y="1143000"/>
          <a:ext cx="3429000" cy="2295525"/>
        </p:xfrm>
        <a:graphic>
          <a:graphicData uri="http://schemas.openxmlformats.org/presentationml/2006/ole">
            <p:oleObj spid="_x0000_s4099" name="Visio" r:id="rId4" imgW="4884347" imgH="3163582" progId="Visio.Drawing.11">
              <p:embed/>
            </p:oleObj>
          </a:graphicData>
        </a:graphic>
      </p:graphicFrame>
      <p:sp>
        <p:nvSpPr>
          <p:cNvPr id="4106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107" name="内容占位符 2"/>
          <p:cNvSpPr>
            <a:spLocks noGrp="1"/>
          </p:cNvSpPr>
          <p:nvPr>
            <p:ph idx="1"/>
          </p:nvPr>
        </p:nvSpPr>
        <p:spPr>
          <a:xfrm>
            <a:off x="6429375" y="1214438"/>
            <a:ext cx="2571750" cy="5000625"/>
          </a:xfrm>
        </p:spPr>
        <p:txBody>
          <a:bodyPr/>
          <a:lstStyle/>
          <a:p>
            <a:r>
              <a:rPr lang="zh-CN" altLang="en-US" sz="2400" dirty="0" smtClean="0">
                <a:ea typeface="宋体" pitchFamily="2" charset="-122"/>
              </a:rPr>
              <a:t>该模型等价于传统定制模型</a:t>
            </a:r>
            <a:endParaRPr lang="en-US" altLang="zh-CN" sz="2400" dirty="0" smtClean="0">
              <a:ea typeface="宋体" pitchFamily="2" charset="-122"/>
            </a:endParaRPr>
          </a:p>
          <a:p>
            <a:endParaRPr lang="en-US" altLang="zh-CN" sz="2400" dirty="0" smtClean="0">
              <a:ea typeface="宋体" pitchFamily="2" charset="-122"/>
            </a:endParaRPr>
          </a:p>
          <a:p>
            <a:r>
              <a:rPr lang="zh-CN" altLang="en-US" sz="2400" dirty="0" smtClean="0">
                <a:ea typeface="宋体" pitchFamily="2" charset="-122"/>
              </a:rPr>
              <a:t>简化了租户定制过程，快速响应租户需求的变更</a:t>
            </a:r>
            <a:endParaRPr lang="zh-CN" altLang="en-US" dirty="0" smtClean="0">
              <a:ea typeface="宋体" pitchFamily="2" charset="-122"/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3786190"/>
            <a:ext cx="44100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1214413" y="1428736"/>
          <a:ext cx="7046385" cy="5000660"/>
        </p:xfrm>
        <a:graphic>
          <a:graphicData uri="http://schemas.openxmlformats.org/presentationml/2006/ole">
            <p:oleObj spid="_x0000_s54273" name="Visio" r:id="rId3" imgW="6947034" imgH="5435466" progId="Visio.Drawing.11">
              <p:embed/>
            </p:oleObj>
          </a:graphicData>
        </a:graphic>
      </p:graphicFrame>
    </p:spTree>
  </p:cSld>
  <p:clrMapOvr>
    <a:masterClrMapping/>
  </p:clrMapOvr>
  <p:transition spd="slow"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9" name="Object 3"/>
          <p:cNvGraphicFramePr>
            <a:graphicFrameLocks noChangeAspect="1"/>
          </p:cNvGraphicFramePr>
          <p:nvPr/>
        </p:nvGraphicFramePr>
        <p:xfrm>
          <a:off x="642910" y="1571612"/>
          <a:ext cx="7456430" cy="4500594"/>
        </p:xfrm>
        <a:graphic>
          <a:graphicData uri="http://schemas.openxmlformats.org/presentationml/2006/ole">
            <p:oleObj spid="_x0000_s60419" name="Visio" r:id="rId3" imgW="6946633" imgH="4174557" progId="Visio.Drawing.11">
              <p:embed/>
            </p:oleObj>
          </a:graphicData>
        </a:graphic>
      </p:graphicFrame>
    </p:spTree>
  </p:cSld>
  <p:clrMapOvr>
    <a:masterClrMapping/>
  </p:clrMapOvr>
  <p:transition spd="slow"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533384"/>
          </a:xfrm>
        </p:spPr>
        <p:txBody>
          <a:bodyPr/>
          <a:lstStyle/>
          <a:p>
            <a:pPr algn="l" eaLnBrk="1" hangingPunct="1"/>
            <a:r>
              <a:rPr lang="zh-CN" altLang="en-US" dirty="0" smtClean="0">
                <a:ea typeface="宋体" pitchFamily="2" charset="-122"/>
              </a:rPr>
              <a:t>面向</a:t>
            </a:r>
            <a:r>
              <a:rPr lang="en-US" altLang="zh-CN" dirty="0" err="1" smtClean="0">
                <a:ea typeface="宋体" pitchFamily="2" charset="-122"/>
              </a:rPr>
              <a:t>SaaS</a:t>
            </a:r>
            <a:r>
              <a:rPr lang="zh-CN" altLang="en-US" dirty="0" smtClean="0">
                <a:ea typeface="宋体" pitchFamily="2" charset="-122"/>
              </a:rPr>
              <a:t>应用的租户云数据存储模型</a:t>
            </a:r>
            <a:endParaRPr lang="en-US" dirty="0">
              <a:solidFill>
                <a:srgbClr val="00B050"/>
              </a:solidFill>
            </a:endParaRPr>
          </a:p>
        </p:txBody>
      </p:sp>
      <p:pic>
        <p:nvPicPr>
          <p:cNvPr id="23556" name="Picture 4" descr="serv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3" y="1724025"/>
            <a:ext cx="1211262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 descr="serv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5338" y="1689100"/>
            <a:ext cx="1211262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 descr="serv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3" y="2559050"/>
            <a:ext cx="1211262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7" descr="serv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5338" y="2538413"/>
            <a:ext cx="1211262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8" descr="serv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3" y="3440113"/>
            <a:ext cx="1211262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9" descr="serv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5338" y="3386138"/>
            <a:ext cx="1211262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5897563" y="1476375"/>
            <a:ext cx="2643187" cy="2659063"/>
            <a:chOff x="448" y="1265"/>
            <a:chExt cx="1665" cy="1675"/>
          </a:xfrm>
        </p:grpSpPr>
        <p:pic>
          <p:nvPicPr>
            <p:cNvPr id="23655" name="Picture 25" descr="serv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8" y="1287"/>
              <a:ext cx="763" cy="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656" name="Picture 26" descr="serv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50" y="1265"/>
              <a:ext cx="763" cy="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657" name="Picture 27" descr="serv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8" y="1813"/>
              <a:ext cx="763" cy="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658" name="Picture 28" descr="serv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50" y="1800"/>
              <a:ext cx="763" cy="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659" name="Picture 29" descr="serv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8" y="2368"/>
              <a:ext cx="763" cy="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660" name="Picture 30" descr="serv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50" y="2334"/>
              <a:ext cx="763" cy="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661" name="Rectangle 31"/>
            <p:cNvSpPr>
              <a:spLocks noChangeArrowheads="1"/>
            </p:cNvSpPr>
            <p:nvPr/>
          </p:nvSpPr>
          <p:spPr bwMode="auto">
            <a:xfrm>
              <a:off x="809" y="1703"/>
              <a:ext cx="921" cy="695"/>
            </a:xfrm>
            <a:prstGeom prst="rect">
              <a:avLst/>
            </a:prstGeom>
            <a:solidFill>
              <a:srgbClr val="66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2" name="Text Box 32"/>
            <p:cNvSpPr txBox="1">
              <a:spLocks noChangeArrowheads="1"/>
            </p:cNvSpPr>
            <p:nvPr/>
          </p:nvSpPr>
          <p:spPr bwMode="auto">
            <a:xfrm>
              <a:off x="813" y="2152"/>
              <a:ext cx="88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marL="342900" indent="-342900"/>
              <a:r>
                <a:rPr lang="en-US" sz="1000"/>
                <a:t>E     75656               C</a:t>
              </a:r>
            </a:p>
          </p:txBody>
        </p:sp>
        <p:sp>
          <p:nvSpPr>
            <p:cNvPr id="23663" name="Line 33"/>
            <p:cNvSpPr>
              <a:spLocks noChangeShapeType="1"/>
            </p:cNvSpPr>
            <p:nvPr/>
          </p:nvSpPr>
          <p:spPr bwMode="auto">
            <a:xfrm>
              <a:off x="809" y="1822"/>
              <a:ext cx="91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4" name="Line 34"/>
            <p:cNvSpPr>
              <a:spLocks noChangeShapeType="1"/>
            </p:cNvSpPr>
            <p:nvPr/>
          </p:nvSpPr>
          <p:spPr bwMode="auto">
            <a:xfrm>
              <a:off x="807" y="1939"/>
              <a:ext cx="91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5" name="Line 35"/>
            <p:cNvSpPr>
              <a:spLocks noChangeShapeType="1"/>
            </p:cNvSpPr>
            <p:nvPr/>
          </p:nvSpPr>
          <p:spPr bwMode="auto">
            <a:xfrm>
              <a:off x="814" y="2058"/>
              <a:ext cx="91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6" name="Line 36"/>
            <p:cNvSpPr>
              <a:spLocks noChangeShapeType="1"/>
            </p:cNvSpPr>
            <p:nvPr/>
          </p:nvSpPr>
          <p:spPr bwMode="auto">
            <a:xfrm>
              <a:off x="812" y="2175"/>
              <a:ext cx="91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7" name="Line 37"/>
            <p:cNvSpPr>
              <a:spLocks noChangeShapeType="1"/>
            </p:cNvSpPr>
            <p:nvPr/>
          </p:nvSpPr>
          <p:spPr bwMode="auto">
            <a:xfrm>
              <a:off x="810" y="2292"/>
              <a:ext cx="91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8" name="Line 38"/>
            <p:cNvSpPr>
              <a:spLocks noChangeShapeType="1"/>
            </p:cNvSpPr>
            <p:nvPr/>
          </p:nvSpPr>
          <p:spPr bwMode="auto">
            <a:xfrm>
              <a:off x="988" y="1703"/>
              <a:ext cx="0" cy="6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9" name="Line 39"/>
            <p:cNvSpPr>
              <a:spLocks noChangeShapeType="1"/>
            </p:cNvSpPr>
            <p:nvPr/>
          </p:nvSpPr>
          <p:spPr bwMode="auto">
            <a:xfrm>
              <a:off x="1518" y="1701"/>
              <a:ext cx="0" cy="68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0" name="Text Box 40"/>
            <p:cNvSpPr txBox="1">
              <a:spLocks noChangeArrowheads="1"/>
            </p:cNvSpPr>
            <p:nvPr/>
          </p:nvSpPr>
          <p:spPr bwMode="auto">
            <a:xfrm>
              <a:off x="813" y="1697"/>
              <a:ext cx="882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marL="342900" indent="-342900"/>
              <a:r>
                <a:rPr lang="en-US" sz="1000"/>
                <a:t>A     42342               E</a:t>
              </a:r>
            </a:p>
          </p:txBody>
        </p:sp>
        <p:sp>
          <p:nvSpPr>
            <p:cNvPr id="23671" name="Text Box 41"/>
            <p:cNvSpPr txBox="1">
              <a:spLocks noChangeArrowheads="1"/>
            </p:cNvSpPr>
            <p:nvPr/>
          </p:nvSpPr>
          <p:spPr bwMode="auto">
            <a:xfrm>
              <a:off x="813" y="1807"/>
              <a:ext cx="905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marL="342900" indent="-342900"/>
              <a:r>
                <a:rPr lang="en-US" sz="1000"/>
                <a:t>B     42521               W</a:t>
              </a:r>
            </a:p>
          </p:txBody>
        </p:sp>
        <p:sp>
          <p:nvSpPr>
            <p:cNvPr id="23672" name="Text Box 42"/>
            <p:cNvSpPr txBox="1">
              <a:spLocks noChangeArrowheads="1"/>
            </p:cNvSpPr>
            <p:nvPr/>
          </p:nvSpPr>
          <p:spPr bwMode="auto">
            <a:xfrm>
              <a:off x="813" y="1926"/>
              <a:ext cx="91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marL="342900" indent="-342900"/>
              <a:r>
                <a:rPr lang="en-US" sz="1000"/>
                <a:t>C     66354               W</a:t>
              </a:r>
            </a:p>
          </p:txBody>
        </p:sp>
        <p:sp>
          <p:nvSpPr>
            <p:cNvPr id="23673" name="Text Box 43"/>
            <p:cNvSpPr txBox="1">
              <a:spLocks noChangeArrowheads="1"/>
            </p:cNvSpPr>
            <p:nvPr/>
          </p:nvSpPr>
          <p:spPr bwMode="auto">
            <a:xfrm>
              <a:off x="813" y="2042"/>
              <a:ext cx="88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marL="342900" indent="-342900"/>
              <a:r>
                <a:rPr lang="en-US" sz="1000"/>
                <a:t>D     12352               E</a:t>
              </a:r>
            </a:p>
          </p:txBody>
        </p:sp>
        <p:sp>
          <p:nvSpPr>
            <p:cNvPr id="23674" name="Text Box 44"/>
            <p:cNvSpPr txBox="1">
              <a:spLocks noChangeArrowheads="1"/>
            </p:cNvSpPr>
            <p:nvPr/>
          </p:nvSpPr>
          <p:spPr bwMode="auto">
            <a:xfrm>
              <a:off x="813" y="2271"/>
              <a:ext cx="878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marL="342900" indent="-342900"/>
              <a:r>
                <a:rPr lang="en-US" sz="1000"/>
                <a:t>F     15677               E</a:t>
              </a:r>
            </a:p>
          </p:txBody>
        </p:sp>
      </p:grp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3651250" y="4056063"/>
            <a:ext cx="2643188" cy="2659062"/>
            <a:chOff x="448" y="1265"/>
            <a:chExt cx="1665" cy="1675"/>
          </a:xfrm>
        </p:grpSpPr>
        <p:pic>
          <p:nvPicPr>
            <p:cNvPr id="23635" name="Picture 46" descr="serv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8" y="1287"/>
              <a:ext cx="763" cy="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636" name="Picture 47" descr="serv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50" y="1265"/>
              <a:ext cx="763" cy="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637" name="Picture 48" descr="serv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8" y="1813"/>
              <a:ext cx="763" cy="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638" name="Picture 49" descr="serv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50" y="1800"/>
              <a:ext cx="763" cy="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639" name="Picture 50" descr="serv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8" y="2368"/>
              <a:ext cx="763" cy="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640" name="Picture 51" descr="serv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50" y="2334"/>
              <a:ext cx="763" cy="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641" name="Rectangle 52"/>
            <p:cNvSpPr>
              <a:spLocks noChangeArrowheads="1"/>
            </p:cNvSpPr>
            <p:nvPr/>
          </p:nvSpPr>
          <p:spPr bwMode="auto">
            <a:xfrm>
              <a:off x="809" y="1703"/>
              <a:ext cx="921" cy="695"/>
            </a:xfrm>
            <a:prstGeom prst="rect">
              <a:avLst/>
            </a:prstGeom>
            <a:solidFill>
              <a:srgbClr val="66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2" name="Text Box 53"/>
            <p:cNvSpPr txBox="1">
              <a:spLocks noChangeArrowheads="1"/>
            </p:cNvSpPr>
            <p:nvPr/>
          </p:nvSpPr>
          <p:spPr bwMode="auto">
            <a:xfrm>
              <a:off x="813" y="2152"/>
              <a:ext cx="88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marL="342900" indent="-342900"/>
              <a:r>
                <a:rPr lang="en-US" sz="1000"/>
                <a:t>E     75656               C</a:t>
              </a:r>
            </a:p>
          </p:txBody>
        </p:sp>
        <p:sp>
          <p:nvSpPr>
            <p:cNvPr id="23643" name="Line 54"/>
            <p:cNvSpPr>
              <a:spLocks noChangeShapeType="1"/>
            </p:cNvSpPr>
            <p:nvPr/>
          </p:nvSpPr>
          <p:spPr bwMode="auto">
            <a:xfrm>
              <a:off x="809" y="1822"/>
              <a:ext cx="91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4" name="Line 55"/>
            <p:cNvSpPr>
              <a:spLocks noChangeShapeType="1"/>
            </p:cNvSpPr>
            <p:nvPr/>
          </p:nvSpPr>
          <p:spPr bwMode="auto">
            <a:xfrm>
              <a:off x="807" y="1939"/>
              <a:ext cx="91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5" name="Line 56"/>
            <p:cNvSpPr>
              <a:spLocks noChangeShapeType="1"/>
            </p:cNvSpPr>
            <p:nvPr/>
          </p:nvSpPr>
          <p:spPr bwMode="auto">
            <a:xfrm>
              <a:off x="814" y="2058"/>
              <a:ext cx="91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6" name="Line 57"/>
            <p:cNvSpPr>
              <a:spLocks noChangeShapeType="1"/>
            </p:cNvSpPr>
            <p:nvPr/>
          </p:nvSpPr>
          <p:spPr bwMode="auto">
            <a:xfrm>
              <a:off x="812" y="2175"/>
              <a:ext cx="91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7" name="Line 58"/>
            <p:cNvSpPr>
              <a:spLocks noChangeShapeType="1"/>
            </p:cNvSpPr>
            <p:nvPr/>
          </p:nvSpPr>
          <p:spPr bwMode="auto">
            <a:xfrm>
              <a:off x="810" y="2292"/>
              <a:ext cx="91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8" name="Line 59"/>
            <p:cNvSpPr>
              <a:spLocks noChangeShapeType="1"/>
            </p:cNvSpPr>
            <p:nvPr/>
          </p:nvSpPr>
          <p:spPr bwMode="auto">
            <a:xfrm>
              <a:off x="988" y="1703"/>
              <a:ext cx="0" cy="6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9" name="Line 60"/>
            <p:cNvSpPr>
              <a:spLocks noChangeShapeType="1"/>
            </p:cNvSpPr>
            <p:nvPr/>
          </p:nvSpPr>
          <p:spPr bwMode="auto">
            <a:xfrm>
              <a:off x="1518" y="1701"/>
              <a:ext cx="0" cy="68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0" name="Text Box 61"/>
            <p:cNvSpPr txBox="1">
              <a:spLocks noChangeArrowheads="1"/>
            </p:cNvSpPr>
            <p:nvPr/>
          </p:nvSpPr>
          <p:spPr bwMode="auto">
            <a:xfrm>
              <a:off x="813" y="1697"/>
              <a:ext cx="882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marL="342900" indent="-342900"/>
              <a:r>
                <a:rPr lang="en-US" sz="1000"/>
                <a:t>A     42342               E</a:t>
              </a:r>
            </a:p>
          </p:txBody>
        </p:sp>
        <p:sp>
          <p:nvSpPr>
            <p:cNvPr id="23651" name="Text Box 62"/>
            <p:cNvSpPr txBox="1">
              <a:spLocks noChangeArrowheads="1"/>
            </p:cNvSpPr>
            <p:nvPr/>
          </p:nvSpPr>
          <p:spPr bwMode="auto">
            <a:xfrm>
              <a:off x="813" y="1807"/>
              <a:ext cx="905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marL="342900" indent="-342900"/>
              <a:r>
                <a:rPr lang="en-US" sz="1000"/>
                <a:t>B     42521               W</a:t>
              </a:r>
            </a:p>
          </p:txBody>
        </p:sp>
        <p:sp>
          <p:nvSpPr>
            <p:cNvPr id="23652" name="Text Box 63"/>
            <p:cNvSpPr txBox="1">
              <a:spLocks noChangeArrowheads="1"/>
            </p:cNvSpPr>
            <p:nvPr/>
          </p:nvSpPr>
          <p:spPr bwMode="auto">
            <a:xfrm>
              <a:off x="813" y="1926"/>
              <a:ext cx="91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marL="342900" indent="-342900"/>
              <a:r>
                <a:rPr lang="en-US" sz="1000"/>
                <a:t>C     66354               W</a:t>
              </a:r>
            </a:p>
          </p:txBody>
        </p:sp>
        <p:sp>
          <p:nvSpPr>
            <p:cNvPr id="23653" name="Text Box 64"/>
            <p:cNvSpPr txBox="1">
              <a:spLocks noChangeArrowheads="1"/>
            </p:cNvSpPr>
            <p:nvPr/>
          </p:nvSpPr>
          <p:spPr bwMode="auto">
            <a:xfrm>
              <a:off x="813" y="2042"/>
              <a:ext cx="88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marL="342900" indent="-342900"/>
              <a:r>
                <a:rPr lang="en-US" sz="1000"/>
                <a:t>D     12352               E</a:t>
              </a:r>
            </a:p>
          </p:txBody>
        </p:sp>
        <p:sp>
          <p:nvSpPr>
            <p:cNvPr id="23654" name="Text Box 65"/>
            <p:cNvSpPr txBox="1">
              <a:spLocks noChangeArrowheads="1"/>
            </p:cNvSpPr>
            <p:nvPr/>
          </p:nvSpPr>
          <p:spPr bwMode="auto">
            <a:xfrm>
              <a:off x="813" y="2271"/>
              <a:ext cx="878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marL="342900" indent="-342900"/>
              <a:r>
                <a:rPr lang="en-US" sz="1000"/>
                <a:t>F     15677               E</a:t>
              </a:r>
            </a:p>
          </p:txBody>
        </p:sp>
      </p:grpSp>
      <p:grpSp>
        <p:nvGrpSpPr>
          <p:cNvPr id="4" name="Group 66"/>
          <p:cNvGrpSpPr>
            <a:grpSpLocks/>
          </p:cNvGrpSpPr>
          <p:nvPr/>
        </p:nvGrpSpPr>
        <p:grpSpPr bwMode="auto">
          <a:xfrm>
            <a:off x="2654300" y="1408113"/>
            <a:ext cx="3500438" cy="2649537"/>
            <a:chOff x="1672" y="887"/>
            <a:chExt cx="2205" cy="1669"/>
          </a:xfrm>
        </p:grpSpPr>
        <p:grpSp>
          <p:nvGrpSpPr>
            <p:cNvPr id="5" name="Group 67"/>
            <p:cNvGrpSpPr>
              <a:grpSpLocks/>
            </p:cNvGrpSpPr>
            <p:nvPr/>
          </p:nvGrpSpPr>
          <p:grpSpPr bwMode="auto">
            <a:xfrm>
              <a:off x="2470" y="887"/>
              <a:ext cx="1407" cy="923"/>
              <a:chOff x="2387" y="970"/>
              <a:chExt cx="1407" cy="923"/>
            </a:xfrm>
          </p:grpSpPr>
          <p:sp>
            <p:nvSpPr>
              <p:cNvPr id="23622" name="Rectangle 68"/>
              <p:cNvSpPr>
                <a:spLocks noChangeArrowheads="1"/>
              </p:cNvSpPr>
              <p:nvPr/>
            </p:nvSpPr>
            <p:spPr bwMode="auto">
              <a:xfrm>
                <a:off x="2387" y="1755"/>
                <a:ext cx="222" cy="138"/>
              </a:xfrm>
              <a:prstGeom prst="rect">
                <a:avLst/>
              </a:prstGeom>
              <a:solidFill>
                <a:srgbClr val="FF3F3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3" name="Rectangle 69"/>
              <p:cNvSpPr>
                <a:spLocks noChangeArrowheads="1"/>
              </p:cNvSpPr>
              <p:nvPr/>
            </p:nvSpPr>
            <p:spPr bwMode="auto">
              <a:xfrm>
                <a:off x="2775" y="1755"/>
                <a:ext cx="222" cy="138"/>
              </a:xfrm>
              <a:prstGeom prst="rect">
                <a:avLst/>
              </a:prstGeom>
              <a:solidFill>
                <a:srgbClr val="FF3F3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4" name="Rectangle 70"/>
              <p:cNvSpPr>
                <a:spLocks noChangeArrowheads="1"/>
              </p:cNvSpPr>
              <p:nvPr/>
            </p:nvSpPr>
            <p:spPr bwMode="auto">
              <a:xfrm>
                <a:off x="3170" y="1755"/>
                <a:ext cx="222" cy="138"/>
              </a:xfrm>
              <a:prstGeom prst="rect">
                <a:avLst/>
              </a:prstGeom>
              <a:solidFill>
                <a:srgbClr val="FF3F3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5" name="Rectangle 71"/>
              <p:cNvSpPr>
                <a:spLocks noChangeArrowheads="1"/>
              </p:cNvSpPr>
              <p:nvPr/>
            </p:nvSpPr>
            <p:spPr bwMode="auto">
              <a:xfrm>
                <a:off x="3572" y="1755"/>
                <a:ext cx="222" cy="138"/>
              </a:xfrm>
              <a:prstGeom prst="rect">
                <a:avLst/>
              </a:prstGeom>
              <a:solidFill>
                <a:srgbClr val="FF3F3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6" name="Rectangle 72"/>
              <p:cNvSpPr>
                <a:spLocks noChangeArrowheads="1"/>
              </p:cNvSpPr>
              <p:nvPr/>
            </p:nvSpPr>
            <p:spPr bwMode="auto">
              <a:xfrm>
                <a:off x="2767" y="1379"/>
                <a:ext cx="222" cy="138"/>
              </a:xfrm>
              <a:prstGeom prst="rect">
                <a:avLst/>
              </a:prstGeom>
              <a:solidFill>
                <a:srgbClr val="FF3F3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7" name="Rectangle 73"/>
              <p:cNvSpPr>
                <a:spLocks noChangeArrowheads="1"/>
              </p:cNvSpPr>
              <p:nvPr/>
            </p:nvSpPr>
            <p:spPr bwMode="auto">
              <a:xfrm>
                <a:off x="3155" y="1379"/>
                <a:ext cx="222" cy="138"/>
              </a:xfrm>
              <a:prstGeom prst="rect">
                <a:avLst/>
              </a:prstGeom>
              <a:solidFill>
                <a:srgbClr val="FF3F3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8" name="Rectangle 74"/>
              <p:cNvSpPr>
                <a:spLocks noChangeArrowheads="1"/>
              </p:cNvSpPr>
              <p:nvPr/>
            </p:nvSpPr>
            <p:spPr bwMode="auto">
              <a:xfrm>
                <a:off x="2961" y="970"/>
                <a:ext cx="222" cy="138"/>
              </a:xfrm>
              <a:prstGeom prst="rect">
                <a:avLst/>
              </a:prstGeom>
              <a:solidFill>
                <a:srgbClr val="FF3F3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9" name="Line 75"/>
              <p:cNvSpPr>
                <a:spLocks noChangeShapeType="1"/>
              </p:cNvSpPr>
              <p:nvPr/>
            </p:nvSpPr>
            <p:spPr bwMode="auto">
              <a:xfrm flipH="1">
                <a:off x="2873" y="1103"/>
                <a:ext cx="160" cy="26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0" name="Line 76"/>
              <p:cNvSpPr>
                <a:spLocks noChangeShapeType="1"/>
              </p:cNvSpPr>
              <p:nvPr/>
            </p:nvSpPr>
            <p:spPr bwMode="auto">
              <a:xfrm>
                <a:off x="3116" y="1096"/>
                <a:ext cx="132" cy="2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1" name="Line 77"/>
              <p:cNvSpPr>
                <a:spLocks noChangeShapeType="1"/>
              </p:cNvSpPr>
              <p:nvPr/>
            </p:nvSpPr>
            <p:spPr bwMode="auto">
              <a:xfrm flipH="1">
                <a:off x="2491" y="1513"/>
                <a:ext cx="347" cy="22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2" name="Line 78"/>
              <p:cNvSpPr>
                <a:spLocks noChangeShapeType="1"/>
              </p:cNvSpPr>
              <p:nvPr/>
            </p:nvSpPr>
            <p:spPr bwMode="auto">
              <a:xfrm>
                <a:off x="2894" y="1506"/>
                <a:ext cx="0" cy="2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3" name="Line 79"/>
              <p:cNvSpPr>
                <a:spLocks noChangeShapeType="1"/>
              </p:cNvSpPr>
              <p:nvPr/>
            </p:nvSpPr>
            <p:spPr bwMode="auto">
              <a:xfrm>
                <a:off x="3276" y="1520"/>
                <a:ext cx="0" cy="2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4" name="Line 80"/>
              <p:cNvSpPr>
                <a:spLocks noChangeShapeType="1"/>
              </p:cNvSpPr>
              <p:nvPr/>
            </p:nvSpPr>
            <p:spPr bwMode="auto">
              <a:xfrm>
                <a:off x="3331" y="1520"/>
                <a:ext cx="326" cy="2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3618" name="Freeform 81"/>
            <p:cNvSpPr>
              <a:spLocks/>
            </p:cNvSpPr>
            <p:nvPr/>
          </p:nvSpPr>
          <p:spPr bwMode="auto">
            <a:xfrm>
              <a:off x="1679" y="1482"/>
              <a:ext cx="882" cy="592"/>
            </a:xfrm>
            <a:custGeom>
              <a:avLst/>
              <a:gdLst>
                <a:gd name="T0" fmla="*/ 882 w 882"/>
                <a:gd name="T1" fmla="*/ 322 h 592"/>
                <a:gd name="T2" fmla="*/ 590 w 882"/>
                <a:gd name="T3" fmla="*/ 551 h 592"/>
                <a:gd name="T4" fmla="*/ 188 w 882"/>
                <a:gd name="T5" fmla="*/ 79 h 592"/>
                <a:gd name="T6" fmla="*/ 0 w 882"/>
                <a:gd name="T7" fmla="*/ 79 h 5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82"/>
                <a:gd name="T13" fmla="*/ 0 h 592"/>
                <a:gd name="T14" fmla="*/ 882 w 882"/>
                <a:gd name="T15" fmla="*/ 592 h 5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82" h="592">
                  <a:moveTo>
                    <a:pt x="882" y="322"/>
                  </a:moveTo>
                  <a:cubicBezTo>
                    <a:pt x="794" y="457"/>
                    <a:pt x="706" y="592"/>
                    <a:pt x="590" y="551"/>
                  </a:cubicBezTo>
                  <a:cubicBezTo>
                    <a:pt x="474" y="510"/>
                    <a:pt x="286" y="158"/>
                    <a:pt x="188" y="79"/>
                  </a:cubicBezTo>
                  <a:cubicBezTo>
                    <a:pt x="90" y="0"/>
                    <a:pt x="45" y="39"/>
                    <a:pt x="0" y="79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9" name="Freeform 82"/>
            <p:cNvSpPr>
              <a:spLocks/>
            </p:cNvSpPr>
            <p:nvPr/>
          </p:nvSpPr>
          <p:spPr bwMode="auto">
            <a:xfrm>
              <a:off x="1693" y="1705"/>
              <a:ext cx="1270" cy="497"/>
            </a:xfrm>
            <a:custGeom>
              <a:avLst/>
              <a:gdLst>
                <a:gd name="T0" fmla="*/ 1270 w 1270"/>
                <a:gd name="T1" fmla="*/ 99 h 497"/>
                <a:gd name="T2" fmla="*/ 1048 w 1270"/>
                <a:gd name="T3" fmla="*/ 405 h 497"/>
                <a:gd name="T4" fmla="*/ 458 w 1270"/>
                <a:gd name="T5" fmla="*/ 439 h 497"/>
                <a:gd name="T6" fmla="*/ 167 w 1270"/>
                <a:gd name="T7" fmla="*/ 58 h 497"/>
                <a:gd name="T8" fmla="*/ 0 w 1270"/>
                <a:gd name="T9" fmla="*/ 92 h 4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70"/>
                <a:gd name="T16" fmla="*/ 0 h 497"/>
                <a:gd name="T17" fmla="*/ 1270 w 1270"/>
                <a:gd name="T18" fmla="*/ 497 h 4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70" h="497">
                  <a:moveTo>
                    <a:pt x="1270" y="99"/>
                  </a:moveTo>
                  <a:cubicBezTo>
                    <a:pt x="1226" y="223"/>
                    <a:pt x="1183" y="348"/>
                    <a:pt x="1048" y="405"/>
                  </a:cubicBezTo>
                  <a:cubicBezTo>
                    <a:pt x="913" y="462"/>
                    <a:pt x="605" y="497"/>
                    <a:pt x="458" y="439"/>
                  </a:cubicBezTo>
                  <a:cubicBezTo>
                    <a:pt x="311" y="381"/>
                    <a:pt x="243" y="116"/>
                    <a:pt x="167" y="58"/>
                  </a:cubicBezTo>
                  <a:cubicBezTo>
                    <a:pt x="91" y="0"/>
                    <a:pt x="45" y="46"/>
                    <a:pt x="0" y="92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0" name="Freeform 83"/>
            <p:cNvSpPr>
              <a:spLocks/>
            </p:cNvSpPr>
            <p:nvPr/>
          </p:nvSpPr>
          <p:spPr bwMode="auto">
            <a:xfrm>
              <a:off x="1679" y="1797"/>
              <a:ext cx="1680" cy="558"/>
            </a:xfrm>
            <a:custGeom>
              <a:avLst/>
              <a:gdLst>
                <a:gd name="T0" fmla="*/ 1680 w 1680"/>
                <a:gd name="T1" fmla="*/ 0 h 558"/>
                <a:gd name="T2" fmla="*/ 1368 w 1680"/>
                <a:gd name="T3" fmla="*/ 424 h 558"/>
                <a:gd name="T4" fmla="*/ 521 w 1680"/>
                <a:gd name="T5" fmla="*/ 514 h 558"/>
                <a:gd name="T6" fmla="*/ 160 w 1680"/>
                <a:gd name="T7" fmla="*/ 160 h 558"/>
                <a:gd name="T8" fmla="*/ 0 w 1680"/>
                <a:gd name="T9" fmla="*/ 132 h 5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0"/>
                <a:gd name="T16" fmla="*/ 0 h 558"/>
                <a:gd name="T17" fmla="*/ 1680 w 1680"/>
                <a:gd name="T18" fmla="*/ 558 h 5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0" h="558">
                  <a:moveTo>
                    <a:pt x="1680" y="0"/>
                  </a:moveTo>
                  <a:cubicBezTo>
                    <a:pt x="1620" y="169"/>
                    <a:pt x="1561" y="338"/>
                    <a:pt x="1368" y="424"/>
                  </a:cubicBezTo>
                  <a:cubicBezTo>
                    <a:pt x="1175" y="510"/>
                    <a:pt x="722" y="558"/>
                    <a:pt x="521" y="514"/>
                  </a:cubicBezTo>
                  <a:cubicBezTo>
                    <a:pt x="320" y="470"/>
                    <a:pt x="247" y="224"/>
                    <a:pt x="160" y="160"/>
                  </a:cubicBezTo>
                  <a:cubicBezTo>
                    <a:pt x="73" y="96"/>
                    <a:pt x="36" y="114"/>
                    <a:pt x="0" y="132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1" name="Freeform 84"/>
            <p:cNvSpPr>
              <a:spLocks/>
            </p:cNvSpPr>
            <p:nvPr/>
          </p:nvSpPr>
          <p:spPr bwMode="auto">
            <a:xfrm>
              <a:off x="1672" y="1804"/>
              <a:ext cx="2082" cy="752"/>
            </a:xfrm>
            <a:custGeom>
              <a:avLst/>
              <a:gdLst>
                <a:gd name="T0" fmla="*/ 2082 w 2082"/>
                <a:gd name="T1" fmla="*/ 0 h 752"/>
                <a:gd name="T2" fmla="*/ 1506 w 2082"/>
                <a:gd name="T3" fmla="*/ 646 h 752"/>
                <a:gd name="T4" fmla="*/ 375 w 2082"/>
                <a:gd name="T5" fmla="*/ 639 h 752"/>
                <a:gd name="T6" fmla="*/ 139 w 2082"/>
                <a:gd name="T7" fmla="*/ 285 h 752"/>
                <a:gd name="T8" fmla="*/ 0 w 2082"/>
                <a:gd name="T9" fmla="*/ 320 h 7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2"/>
                <a:gd name="T16" fmla="*/ 0 h 752"/>
                <a:gd name="T17" fmla="*/ 2082 w 2082"/>
                <a:gd name="T18" fmla="*/ 752 h 7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2" h="752">
                  <a:moveTo>
                    <a:pt x="2082" y="0"/>
                  </a:moveTo>
                  <a:cubicBezTo>
                    <a:pt x="1936" y="270"/>
                    <a:pt x="1790" y="540"/>
                    <a:pt x="1506" y="646"/>
                  </a:cubicBezTo>
                  <a:cubicBezTo>
                    <a:pt x="1222" y="752"/>
                    <a:pt x="603" y="699"/>
                    <a:pt x="375" y="639"/>
                  </a:cubicBezTo>
                  <a:cubicBezTo>
                    <a:pt x="147" y="579"/>
                    <a:pt x="202" y="338"/>
                    <a:pt x="139" y="285"/>
                  </a:cubicBezTo>
                  <a:cubicBezTo>
                    <a:pt x="76" y="232"/>
                    <a:pt x="38" y="276"/>
                    <a:pt x="0" y="32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493" name="Text Box 85"/>
          <p:cNvSpPr txBox="1">
            <a:spLocks noChangeArrowheads="1"/>
          </p:cNvSpPr>
          <p:nvPr/>
        </p:nvSpPr>
        <p:spPr bwMode="auto">
          <a:xfrm>
            <a:off x="3433763" y="3854450"/>
            <a:ext cx="2100262" cy="14684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71842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342900" indent="-342900">
              <a:defRPr/>
            </a:pPr>
            <a:r>
              <a:rPr lang="en-US" sz="1400" dirty="0"/>
              <a:t>CREATE TABLE Parts (</a:t>
            </a:r>
          </a:p>
          <a:p>
            <a:pPr marL="342900" indent="-342900">
              <a:defRPr/>
            </a:pPr>
            <a:r>
              <a:rPr lang="en-US" sz="1400" dirty="0"/>
              <a:t>	ID VARCHAR,</a:t>
            </a:r>
          </a:p>
          <a:p>
            <a:pPr marL="342900" indent="-342900">
              <a:defRPr/>
            </a:pPr>
            <a:r>
              <a:rPr lang="en-US" sz="1400" dirty="0"/>
              <a:t>	</a:t>
            </a:r>
            <a:r>
              <a:rPr lang="en-US" sz="1400" dirty="0" err="1"/>
              <a:t>StockNumber</a:t>
            </a:r>
            <a:r>
              <a:rPr lang="en-US" sz="1400" dirty="0"/>
              <a:t> INT,</a:t>
            </a:r>
          </a:p>
          <a:p>
            <a:pPr marL="342900" indent="-342900">
              <a:defRPr/>
            </a:pPr>
            <a:r>
              <a:rPr lang="en-US" sz="1400" dirty="0"/>
              <a:t>	Status VARCHAR</a:t>
            </a:r>
          </a:p>
          <a:p>
            <a:pPr marL="342900" indent="-342900">
              <a:defRPr/>
            </a:pPr>
            <a:r>
              <a:rPr lang="en-US" sz="1400" dirty="0"/>
              <a:t>	…</a:t>
            </a:r>
          </a:p>
          <a:p>
            <a:pPr marL="342900" indent="-342900">
              <a:defRPr/>
            </a:pPr>
            <a:r>
              <a:rPr lang="en-US" sz="1400" dirty="0"/>
              <a:t>)</a:t>
            </a:r>
          </a:p>
        </p:txBody>
      </p:sp>
      <p:sp>
        <p:nvSpPr>
          <p:cNvPr id="17494" name="Rectangle 86"/>
          <p:cNvSpPr>
            <a:spLocks noChangeArrowheads="1"/>
          </p:cNvSpPr>
          <p:nvPr/>
        </p:nvSpPr>
        <p:spPr bwMode="auto">
          <a:xfrm>
            <a:off x="571472" y="1285860"/>
            <a:ext cx="8174037" cy="5200650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495" name="Picture 87" descr="sysadm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2613" y="5316538"/>
            <a:ext cx="1619250" cy="126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96" name="Text Box 88"/>
          <p:cNvSpPr txBox="1">
            <a:spLocks noChangeArrowheads="1"/>
          </p:cNvSpPr>
          <p:nvPr/>
        </p:nvSpPr>
        <p:spPr bwMode="auto">
          <a:xfrm>
            <a:off x="1112838" y="4521200"/>
            <a:ext cx="1563687" cy="2936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342900" indent="-342900">
              <a:defRPr/>
            </a:pPr>
            <a:r>
              <a:rPr lang="en-US" sz="1400"/>
              <a:t>Parallel database</a:t>
            </a:r>
          </a:p>
        </p:txBody>
      </p:sp>
      <p:sp>
        <p:nvSpPr>
          <p:cNvPr id="17497" name="Text Box 89"/>
          <p:cNvSpPr txBox="1">
            <a:spLocks noChangeArrowheads="1"/>
          </p:cNvSpPr>
          <p:nvPr/>
        </p:nvSpPr>
        <p:spPr bwMode="auto">
          <a:xfrm>
            <a:off x="6654800" y="4448175"/>
            <a:ext cx="1966913" cy="2936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342900" indent="-342900">
              <a:defRPr/>
            </a:pPr>
            <a:r>
              <a:rPr lang="en-US" sz="1400"/>
              <a:t>Geographic replication</a:t>
            </a:r>
          </a:p>
        </p:txBody>
      </p:sp>
      <p:sp>
        <p:nvSpPr>
          <p:cNvPr id="17498" name="Text Box 90"/>
          <p:cNvSpPr txBox="1">
            <a:spLocks noChangeArrowheads="1"/>
          </p:cNvSpPr>
          <p:nvPr/>
        </p:nvSpPr>
        <p:spPr bwMode="auto">
          <a:xfrm>
            <a:off x="3849688" y="3287713"/>
            <a:ext cx="1652587" cy="2936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342900" indent="-342900">
              <a:defRPr/>
            </a:pPr>
            <a:r>
              <a:rPr lang="en-US" sz="1400"/>
              <a:t>Indexes and views</a:t>
            </a:r>
          </a:p>
        </p:txBody>
      </p:sp>
      <p:sp>
        <p:nvSpPr>
          <p:cNvPr id="17499" name="Text Box 91"/>
          <p:cNvSpPr txBox="1">
            <a:spLocks noChangeArrowheads="1"/>
          </p:cNvSpPr>
          <p:nvPr/>
        </p:nvSpPr>
        <p:spPr bwMode="auto">
          <a:xfrm>
            <a:off x="6345238" y="5075238"/>
            <a:ext cx="2332037" cy="2936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342900" indent="-342900">
              <a:defRPr/>
            </a:pPr>
            <a:r>
              <a:rPr lang="en-US" sz="1400"/>
              <a:t>Structured, flexible schema</a:t>
            </a:r>
          </a:p>
        </p:txBody>
      </p:sp>
      <p:sp>
        <p:nvSpPr>
          <p:cNvPr id="17500" name="Text Box 92"/>
          <p:cNvSpPr txBox="1">
            <a:spLocks noChangeArrowheads="1"/>
          </p:cNvSpPr>
          <p:nvPr/>
        </p:nvSpPr>
        <p:spPr bwMode="auto">
          <a:xfrm>
            <a:off x="2420938" y="6056313"/>
            <a:ext cx="2674937" cy="2936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342900" indent="-342900">
              <a:defRPr/>
            </a:pPr>
            <a:r>
              <a:rPr lang="en-US" sz="1400"/>
              <a:t>Hosted, managed infrastructure</a:t>
            </a:r>
          </a:p>
        </p:txBody>
      </p:sp>
      <p:grpSp>
        <p:nvGrpSpPr>
          <p:cNvPr id="6" name="Group 129"/>
          <p:cNvGrpSpPr>
            <a:grpSpLocks/>
          </p:cNvGrpSpPr>
          <p:nvPr/>
        </p:nvGrpSpPr>
        <p:grpSpPr bwMode="auto">
          <a:xfrm>
            <a:off x="1196975" y="2351088"/>
            <a:ext cx="1463675" cy="415925"/>
            <a:chOff x="754" y="1481"/>
            <a:chExt cx="922" cy="262"/>
          </a:xfrm>
        </p:grpSpPr>
        <p:grpSp>
          <p:nvGrpSpPr>
            <p:cNvPr id="7" name="Group 102"/>
            <p:cNvGrpSpPr>
              <a:grpSpLocks/>
            </p:cNvGrpSpPr>
            <p:nvPr/>
          </p:nvGrpSpPr>
          <p:grpSpPr bwMode="auto">
            <a:xfrm>
              <a:off x="754" y="1481"/>
              <a:ext cx="922" cy="144"/>
              <a:chOff x="-624" y="1836"/>
              <a:chExt cx="922" cy="144"/>
            </a:xfrm>
          </p:grpSpPr>
          <p:sp>
            <p:nvSpPr>
              <p:cNvPr id="23613" name="Rectangle 98"/>
              <p:cNvSpPr>
                <a:spLocks noChangeArrowheads="1"/>
              </p:cNvSpPr>
              <p:nvPr/>
            </p:nvSpPr>
            <p:spPr bwMode="auto">
              <a:xfrm>
                <a:off x="-624" y="1838"/>
                <a:ext cx="922" cy="120"/>
              </a:xfrm>
              <a:prstGeom prst="rect">
                <a:avLst/>
              </a:prstGeom>
              <a:solidFill>
                <a:srgbClr val="6699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4" name="Text Box 19"/>
              <p:cNvSpPr txBox="1">
                <a:spLocks noChangeArrowheads="1"/>
              </p:cNvSpPr>
              <p:nvPr/>
            </p:nvSpPr>
            <p:spPr bwMode="auto">
              <a:xfrm>
                <a:off x="-623" y="1836"/>
                <a:ext cx="882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marL="342900" indent="-342900"/>
                <a:r>
                  <a:rPr lang="en-US" sz="1000"/>
                  <a:t>A     42342               E</a:t>
                </a:r>
              </a:p>
            </p:txBody>
          </p:sp>
          <p:sp>
            <p:nvSpPr>
              <p:cNvPr id="23615" name="Line 99"/>
              <p:cNvSpPr>
                <a:spLocks noChangeShapeType="1"/>
              </p:cNvSpPr>
              <p:nvPr/>
            </p:nvSpPr>
            <p:spPr bwMode="auto">
              <a:xfrm>
                <a:off x="-451" y="1838"/>
                <a:ext cx="0" cy="1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6" name="Line 100"/>
              <p:cNvSpPr>
                <a:spLocks noChangeShapeType="1"/>
              </p:cNvSpPr>
              <p:nvPr/>
            </p:nvSpPr>
            <p:spPr bwMode="auto">
              <a:xfrm>
                <a:off x="82" y="1837"/>
                <a:ext cx="0" cy="1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" name="Group 104"/>
            <p:cNvGrpSpPr>
              <a:grpSpLocks/>
            </p:cNvGrpSpPr>
            <p:nvPr/>
          </p:nvGrpSpPr>
          <p:grpSpPr bwMode="auto">
            <a:xfrm>
              <a:off x="754" y="1599"/>
              <a:ext cx="922" cy="144"/>
              <a:chOff x="-624" y="1836"/>
              <a:chExt cx="922" cy="144"/>
            </a:xfrm>
          </p:grpSpPr>
          <p:sp>
            <p:nvSpPr>
              <p:cNvPr id="23609" name="Rectangle 105"/>
              <p:cNvSpPr>
                <a:spLocks noChangeArrowheads="1"/>
              </p:cNvSpPr>
              <p:nvPr/>
            </p:nvSpPr>
            <p:spPr bwMode="auto">
              <a:xfrm>
                <a:off x="-624" y="1838"/>
                <a:ext cx="922" cy="120"/>
              </a:xfrm>
              <a:prstGeom prst="rect">
                <a:avLst/>
              </a:prstGeom>
              <a:solidFill>
                <a:srgbClr val="6699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0" name="Text Box 106"/>
              <p:cNvSpPr txBox="1">
                <a:spLocks noChangeArrowheads="1"/>
              </p:cNvSpPr>
              <p:nvPr/>
            </p:nvSpPr>
            <p:spPr bwMode="auto">
              <a:xfrm>
                <a:off x="-623" y="1836"/>
                <a:ext cx="905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marL="342900" indent="-342900"/>
                <a:r>
                  <a:rPr lang="en-US" sz="1000"/>
                  <a:t>B     42521               W</a:t>
                </a:r>
              </a:p>
            </p:txBody>
          </p:sp>
          <p:sp>
            <p:nvSpPr>
              <p:cNvPr id="23611" name="Line 107"/>
              <p:cNvSpPr>
                <a:spLocks noChangeShapeType="1"/>
              </p:cNvSpPr>
              <p:nvPr/>
            </p:nvSpPr>
            <p:spPr bwMode="auto">
              <a:xfrm>
                <a:off x="-451" y="1838"/>
                <a:ext cx="0" cy="1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2" name="Line 108"/>
              <p:cNvSpPr>
                <a:spLocks noChangeShapeType="1"/>
              </p:cNvSpPr>
              <p:nvPr/>
            </p:nvSpPr>
            <p:spPr bwMode="auto">
              <a:xfrm>
                <a:off x="82" y="1837"/>
                <a:ext cx="0" cy="1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9" name="Group 130"/>
          <p:cNvGrpSpPr>
            <a:grpSpLocks/>
          </p:cNvGrpSpPr>
          <p:nvPr/>
        </p:nvGrpSpPr>
        <p:grpSpPr bwMode="auto">
          <a:xfrm>
            <a:off x="1196975" y="2730500"/>
            <a:ext cx="1465263" cy="420688"/>
            <a:chOff x="754" y="1720"/>
            <a:chExt cx="923" cy="265"/>
          </a:xfrm>
        </p:grpSpPr>
        <p:grpSp>
          <p:nvGrpSpPr>
            <p:cNvPr id="10" name="Group 109"/>
            <p:cNvGrpSpPr>
              <a:grpSpLocks/>
            </p:cNvGrpSpPr>
            <p:nvPr/>
          </p:nvGrpSpPr>
          <p:grpSpPr bwMode="auto">
            <a:xfrm>
              <a:off x="755" y="1720"/>
              <a:ext cx="922" cy="144"/>
              <a:chOff x="-624" y="1836"/>
              <a:chExt cx="922" cy="144"/>
            </a:xfrm>
          </p:grpSpPr>
          <p:sp>
            <p:nvSpPr>
              <p:cNvPr id="23603" name="Rectangle 110"/>
              <p:cNvSpPr>
                <a:spLocks noChangeArrowheads="1"/>
              </p:cNvSpPr>
              <p:nvPr/>
            </p:nvSpPr>
            <p:spPr bwMode="auto">
              <a:xfrm>
                <a:off x="-624" y="1838"/>
                <a:ext cx="922" cy="120"/>
              </a:xfrm>
              <a:prstGeom prst="rect">
                <a:avLst/>
              </a:prstGeom>
              <a:solidFill>
                <a:srgbClr val="6699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4" name="Text Box 111"/>
              <p:cNvSpPr txBox="1">
                <a:spLocks noChangeArrowheads="1"/>
              </p:cNvSpPr>
              <p:nvPr/>
            </p:nvSpPr>
            <p:spPr bwMode="auto">
              <a:xfrm>
                <a:off x="-623" y="1836"/>
                <a:ext cx="910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marL="342900" indent="-342900"/>
                <a:r>
                  <a:rPr lang="en-US" sz="1000"/>
                  <a:t>C     66354               W</a:t>
                </a:r>
              </a:p>
            </p:txBody>
          </p:sp>
          <p:sp>
            <p:nvSpPr>
              <p:cNvPr id="23605" name="Line 112"/>
              <p:cNvSpPr>
                <a:spLocks noChangeShapeType="1"/>
              </p:cNvSpPr>
              <p:nvPr/>
            </p:nvSpPr>
            <p:spPr bwMode="auto">
              <a:xfrm>
                <a:off x="-451" y="1838"/>
                <a:ext cx="0" cy="1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6" name="Line 113"/>
              <p:cNvSpPr>
                <a:spLocks noChangeShapeType="1"/>
              </p:cNvSpPr>
              <p:nvPr/>
            </p:nvSpPr>
            <p:spPr bwMode="auto">
              <a:xfrm>
                <a:off x="82" y="1837"/>
                <a:ext cx="0" cy="1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1" name="Group 114"/>
            <p:cNvGrpSpPr>
              <a:grpSpLocks/>
            </p:cNvGrpSpPr>
            <p:nvPr/>
          </p:nvGrpSpPr>
          <p:grpSpPr bwMode="auto">
            <a:xfrm>
              <a:off x="754" y="1841"/>
              <a:ext cx="922" cy="144"/>
              <a:chOff x="-624" y="1836"/>
              <a:chExt cx="922" cy="144"/>
            </a:xfrm>
          </p:grpSpPr>
          <p:sp>
            <p:nvSpPr>
              <p:cNvPr id="23599" name="Rectangle 115"/>
              <p:cNvSpPr>
                <a:spLocks noChangeArrowheads="1"/>
              </p:cNvSpPr>
              <p:nvPr/>
            </p:nvSpPr>
            <p:spPr bwMode="auto">
              <a:xfrm>
                <a:off x="-624" y="1838"/>
                <a:ext cx="922" cy="120"/>
              </a:xfrm>
              <a:prstGeom prst="rect">
                <a:avLst/>
              </a:prstGeom>
              <a:solidFill>
                <a:srgbClr val="6699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0" name="Text Box 116"/>
              <p:cNvSpPr txBox="1">
                <a:spLocks noChangeArrowheads="1"/>
              </p:cNvSpPr>
              <p:nvPr/>
            </p:nvSpPr>
            <p:spPr bwMode="auto">
              <a:xfrm>
                <a:off x="-623" y="1836"/>
                <a:ext cx="887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marL="342900" indent="-342900"/>
                <a:r>
                  <a:rPr lang="en-US" sz="1000"/>
                  <a:t>D     12352               E</a:t>
                </a:r>
              </a:p>
            </p:txBody>
          </p:sp>
          <p:sp>
            <p:nvSpPr>
              <p:cNvPr id="23601" name="Line 117"/>
              <p:cNvSpPr>
                <a:spLocks noChangeShapeType="1"/>
              </p:cNvSpPr>
              <p:nvPr/>
            </p:nvSpPr>
            <p:spPr bwMode="auto">
              <a:xfrm>
                <a:off x="-451" y="1838"/>
                <a:ext cx="0" cy="1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2" name="Line 118"/>
              <p:cNvSpPr>
                <a:spLocks noChangeShapeType="1"/>
              </p:cNvSpPr>
              <p:nvPr/>
            </p:nvSpPr>
            <p:spPr bwMode="auto">
              <a:xfrm>
                <a:off x="82" y="1837"/>
                <a:ext cx="0" cy="1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2" name="Group 131"/>
          <p:cNvGrpSpPr>
            <a:grpSpLocks/>
          </p:cNvGrpSpPr>
          <p:nvPr/>
        </p:nvGrpSpPr>
        <p:grpSpPr bwMode="auto">
          <a:xfrm>
            <a:off x="1203325" y="3111500"/>
            <a:ext cx="1463675" cy="419100"/>
            <a:chOff x="758" y="1960"/>
            <a:chExt cx="922" cy="264"/>
          </a:xfrm>
        </p:grpSpPr>
        <p:grpSp>
          <p:nvGrpSpPr>
            <p:cNvPr id="13" name="Group 119"/>
            <p:cNvGrpSpPr>
              <a:grpSpLocks/>
            </p:cNvGrpSpPr>
            <p:nvPr/>
          </p:nvGrpSpPr>
          <p:grpSpPr bwMode="auto">
            <a:xfrm>
              <a:off x="758" y="1960"/>
              <a:ext cx="922" cy="144"/>
              <a:chOff x="-624" y="1836"/>
              <a:chExt cx="922" cy="144"/>
            </a:xfrm>
          </p:grpSpPr>
          <p:sp>
            <p:nvSpPr>
              <p:cNvPr id="23593" name="Rectangle 120"/>
              <p:cNvSpPr>
                <a:spLocks noChangeArrowheads="1"/>
              </p:cNvSpPr>
              <p:nvPr/>
            </p:nvSpPr>
            <p:spPr bwMode="auto">
              <a:xfrm>
                <a:off x="-624" y="1838"/>
                <a:ext cx="922" cy="120"/>
              </a:xfrm>
              <a:prstGeom prst="rect">
                <a:avLst/>
              </a:prstGeom>
              <a:solidFill>
                <a:srgbClr val="6699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4" name="Text Box 121"/>
              <p:cNvSpPr txBox="1">
                <a:spLocks noChangeArrowheads="1"/>
              </p:cNvSpPr>
              <p:nvPr/>
            </p:nvSpPr>
            <p:spPr bwMode="auto">
              <a:xfrm>
                <a:off x="-623" y="1836"/>
                <a:ext cx="887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marL="342900" indent="-342900"/>
                <a:r>
                  <a:rPr lang="en-US" sz="1000"/>
                  <a:t>E     75656               C</a:t>
                </a:r>
              </a:p>
            </p:txBody>
          </p:sp>
          <p:sp>
            <p:nvSpPr>
              <p:cNvPr id="23595" name="Line 122"/>
              <p:cNvSpPr>
                <a:spLocks noChangeShapeType="1"/>
              </p:cNvSpPr>
              <p:nvPr/>
            </p:nvSpPr>
            <p:spPr bwMode="auto">
              <a:xfrm>
                <a:off x="-451" y="1838"/>
                <a:ext cx="0" cy="1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6" name="Line 123"/>
              <p:cNvSpPr>
                <a:spLocks noChangeShapeType="1"/>
              </p:cNvSpPr>
              <p:nvPr/>
            </p:nvSpPr>
            <p:spPr bwMode="auto">
              <a:xfrm>
                <a:off x="82" y="1837"/>
                <a:ext cx="0" cy="1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4" name="Group 124"/>
            <p:cNvGrpSpPr>
              <a:grpSpLocks/>
            </p:cNvGrpSpPr>
            <p:nvPr/>
          </p:nvGrpSpPr>
          <p:grpSpPr bwMode="auto">
            <a:xfrm>
              <a:off x="758" y="2080"/>
              <a:ext cx="922" cy="144"/>
              <a:chOff x="-624" y="1836"/>
              <a:chExt cx="922" cy="144"/>
            </a:xfrm>
          </p:grpSpPr>
          <p:sp>
            <p:nvSpPr>
              <p:cNvPr id="23589" name="Rectangle 125"/>
              <p:cNvSpPr>
                <a:spLocks noChangeArrowheads="1"/>
              </p:cNvSpPr>
              <p:nvPr/>
            </p:nvSpPr>
            <p:spPr bwMode="auto">
              <a:xfrm>
                <a:off x="-624" y="1838"/>
                <a:ext cx="922" cy="120"/>
              </a:xfrm>
              <a:prstGeom prst="rect">
                <a:avLst/>
              </a:prstGeom>
              <a:solidFill>
                <a:srgbClr val="6699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0" name="Text Box 126"/>
              <p:cNvSpPr txBox="1">
                <a:spLocks noChangeArrowheads="1"/>
              </p:cNvSpPr>
              <p:nvPr/>
            </p:nvSpPr>
            <p:spPr bwMode="auto">
              <a:xfrm>
                <a:off x="-623" y="1836"/>
                <a:ext cx="878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marL="342900" indent="-342900"/>
                <a:r>
                  <a:rPr lang="en-US" sz="1000"/>
                  <a:t>F     15677               E</a:t>
                </a:r>
              </a:p>
            </p:txBody>
          </p:sp>
          <p:sp>
            <p:nvSpPr>
              <p:cNvPr id="23591" name="Line 127"/>
              <p:cNvSpPr>
                <a:spLocks noChangeShapeType="1"/>
              </p:cNvSpPr>
              <p:nvPr/>
            </p:nvSpPr>
            <p:spPr bwMode="auto">
              <a:xfrm>
                <a:off x="-451" y="1838"/>
                <a:ext cx="0" cy="1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2" name="Line 128"/>
              <p:cNvSpPr>
                <a:spLocks noChangeShapeType="1"/>
              </p:cNvSpPr>
              <p:nvPr/>
            </p:nvSpPr>
            <p:spPr bwMode="auto">
              <a:xfrm>
                <a:off x="82" y="1837"/>
                <a:ext cx="0" cy="1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5" name="Group 142"/>
          <p:cNvGrpSpPr>
            <a:grpSpLocks/>
          </p:cNvGrpSpPr>
          <p:nvPr/>
        </p:nvGrpSpPr>
        <p:grpSpPr bwMode="auto">
          <a:xfrm>
            <a:off x="801688" y="1858963"/>
            <a:ext cx="2287587" cy="2287587"/>
            <a:chOff x="505" y="1171"/>
            <a:chExt cx="1441" cy="1441"/>
          </a:xfrm>
        </p:grpSpPr>
        <p:sp>
          <p:nvSpPr>
            <p:cNvPr id="23577" name="Rectangle 132"/>
            <p:cNvSpPr>
              <a:spLocks noChangeArrowheads="1"/>
            </p:cNvSpPr>
            <p:nvPr/>
          </p:nvSpPr>
          <p:spPr bwMode="auto">
            <a:xfrm>
              <a:off x="572" y="1939"/>
              <a:ext cx="303" cy="87"/>
            </a:xfrm>
            <a:prstGeom prst="rect">
              <a:avLst/>
            </a:prstGeom>
            <a:solidFill>
              <a:srgbClr val="6699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8" name="Rectangle 133"/>
            <p:cNvSpPr>
              <a:spLocks noChangeArrowheads="1"/>
            </p:cNvSpPr>
            <p:nvPr/>
          </p:nvSpPr>
          <p:spPr bwMode="auto">
            <a:xfrm>
              <a:off x="755" y="2506"/>
              <a:ext cx="303" cy="87"/>
            </a:xfrm>
            <a:prstGeom prst="rect">
              <a:avLst/>
            </a:prstGeom>
            <a:solidFill>
              <a:srgbClr val="6699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9" name="Rectangle 134"/>
            <p:cNvSpPr>
              <a:spLocks noChangeArrowheads="1"/>
            </p:cNvSpPr>
            <p:nvPr/>
          </p:nvSpPr>
          <p:spPr bwMode="auto">
            <a:xfrm>
              <a:off x="643" y="2333"/>
              <a:ext cx="303" cy="87"/>
            </a:xfrm>
            <a:prstGeom prst="rect">
              <a:avLst/>
            </a:prstGeom>
            <a:solidFill>
              <a:srgbClr val="6699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0" name="Rectangle 135"/>
            <p:cNvSpPr>
              <a:spLocks noChangeArrowheads="1"/>
            </p:cNvSpPr>
            <p:nvPr/>
          </p:nvSpPr>
          <p:spPr bwMode="auto">
            <a:xfrm>
              <a:off x="505" y="1243"/>
              <a:ext cx="303" cy="87"/>
            </a:xfrm>
            <a:prstGeom prst="rect">
              <a:avLst/>
            </a:prstGeom>
            <a:solidFill>
              <a:srgbClr val="6699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1" name="Rectangle 136"/>
            <p:cNvSpPr>
              <a:spLocks noChangeArrowheads="1"/>
            </p:cNvSpPr>
            <p:nvPr/>
          </p:nvSpPr>
          <p:spPr bwMode="auto">
            <a:xfrm>
              <a:off x="620" y="1377"/>
              <a:ext cx="303" cy="87"/>
            </a:xfrm>
            <a:prstGeom prst="rect">
              <a:avLst/>
            </a:prstGeom>
            <a:solidFill>
              <a:srgbClr val="6699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2" name="Rectangle 137"/>
            <p:cNvSpPr>
              <a:spLocks noChangeArrowheads="1"/>
            </p:cNvSpPr>
            <p:nvPr/>
          </p:nvSpPr>
          <p:spPr bwMode="auto">
            <a:xfrm>
              <a:off x="1643" y="1171"/>
              <a:ext cx="303" cy="87"/>
            </a:xfrm>
            <a:prstGeom prst="rect">
              <a:avLst/>
            </a:prstGeom>
            <a:solidFill>
              <a:srgbClr val="6699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3" name="Rectangle 138"/>
            <p:cNvSpPr>
              <a:spLocks noChangeArrowheads="1"/>
            </p:cNvSpPr>
            <p:nvPr/>
          </p:nvSpPr>
          <p:spPr bwMode="auto">
            <a:xfrm>
              <a:off x="1542" y="1761"/>
              <a:ext cx="303" cy="87"/>
            </a:xfrm>
            <a:prstGeom prst="rect">
              <a:avLst/>
            </a:prstGeom>
            <a:solidFill>
              <a:srgbClr val="6699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4" name="Rectangle 139"/>
            <p:cNvSpPr>
              <a:spLocks noChangeArrowheads="1"/>
            </p:cNvSpPr>
            <p:nvPr/>
          </p:nvSpPr>
          <p:spPr bwMode="auto">
            <a:xfrm>
              <a:off x="1590" y="1891"/>
              <a:ext cx="303" cy="87"/>
            </a:xfrm>
            <a:prstGeom prst="rect">
              <a:avLst/>
            </a:prstGeom>
            <a:solidFill>
              <a:srgbClr val="6699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5" name="Rectangle 140"/>
            <p:cNvSpPr>
              <a:spLocks noChangeArrowheads="1"/>
            </p:cNvSpPr>
            <p:nvPr/>
          </p:nvSpPr>
          <p:spPr bwMode="auto">
            <a:xfrm>
              <a:off x="1258" y="1882"/>
              <a:ext cx="303" cy="87"/>
            </a:xfrm>
            <a:prstGeom prst="rect">
              <a:avLst/>
            </a:prstGeom>
            <a:solidFill>
              <a:srgbClr val="6699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6" name="Rectangle 141"/>
            <p:cNvSpPr>
              <a:spLocks noChangeArrowheads="1"/>
            </p:cNvSpPr>
            <p:nvPr/>
          </p:nvSpPr>
          <p:spPr bwMode="auto">
            <a:xfrm>
              <a:off x="1517" y="2525"/>
              <a:ext cx="303" cy="87"/>
            </a:xfrm>
            <a:prstGeom prst="rect">
              <a:avLst/>
            </a:prstGeom>
            <a:solidFill>
              <a:srgbClr val="6699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7.40741E-7 L -0.08333 0.06458 " pathEditMode="relative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0.07917 0.12778 " pathEditMode="relative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33333E-6 L 0.07587 -0.16783 " pathEditMode="relative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7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7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94" grpId="0" animBg="1"/>
      <p:bldP spid="17496" grpId="0" animBg="1"/>
      <p:bldP spid="17497" grpId="0" animBg="1"/>
      <p:bldP spid="17497" grpId="1" animBg="1"/>
      <p:bldP spid="17498" grpId="0" animBg="1"/>
      <p:bldP spid="17498" grpId="1" animBg="1"/>
      <p:bldP spid="17499" grpId="0" animBg="1"/>
      <p:bldP spid="17499" grpId="1" animBg="1"/>
      <p:bldP spid="1750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日期占位符 3"/>
          <p:cNvSpPr>
            <a:spLocks noGrp="1"/>
          </p:cNvSpPr>
          <p:nvPr>
            <p:ph type="dt" sz="quarter" idx="10"/>
          </p:nvPr>
        </p:nvSpPr>
        <p:spPr>
          <a:xfrm>
            <a:off x="0" y="6553200"/>
            <a:ext cx="2133600" cy="304800"/>
          </a:xfrm>
          <a:noFill/>
        </p:spPr>
        <p:txBody>
          <a:bodyPr/>
          <a:lstStyle/>
          <a:p>
            <a:fld id="{B1806A36-4921-48ED-A9FF-923B0881A4E8}" type="datetime3">
              <a:rPr lang="zh-CN" altLang="en-US" smtClean="0"/>
              <a:pPr/>
              <a:t>2011年11月14日星期一</a:t>
            </a:fld>
            <a:endParaRPr lang="en-US" altLang="zh-CN" smtClean="0"/>
          </a:p>
        </p:txBody>
      </p:sp>
      <p:sp>
        <p:nvSpPr>
          <p:cNvPr id="3076" name="灯片编号占位符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12EA093E-7294-4580-BF65-D5A423B8585E}" type="slidenum">
              <a:rPr lang="zh-CN" altLang="en-US"/>
              <a:pPr/>
              <a:t>17</a:t>
            </a:fld>
            <a:endParaRPr lang="en-US" altLang="zh-CN"/>
          </a:p>
        </p:txBody>
      </p:sp>
      <p:sp>
        <p:nvSpPr>
          <p:cNvPr id="307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60388"/>
            <a:ext cx="8229600" cy="582612"/>
          </a:xfrm>
        </p:spPr>
        <p:txBody>
          <a:bodyPr/>
          <a:lstStyle/>
          <a:p>
            <a:pPr algn="l"/>
            <a:r>
              <a:rPr lang="en-US" altLang="zh-CN" smtClean="0">
                <a:ea typeface="宋体" pitchFamily="2" charset="-122"/>
              </a:rPr>
              <a:t>1</a:t>
            </a:r>
            <a:r>
              <a:rPr lang="zh-CN" altLang="en-US" smtClean="0">
                <a:ea typeface="宋体" pitchFamily="2" charset="-122"/>
              </a:rPr>
              <a:t> </a:t>
            </a:r>
            <a:r>
              <a:rPr lang="en-US" altLang="zh-CN" smtClean="0">
                <a:ea typeface="宋体" pitchFamily="2" charset="-122"/>
              </a:rPr>
              <a:t>SaaS</a:t>
            </a:r>
            <a:r>
              <a:rPr lang="zh-CN" altLang="en-US" smtClean="0">
                <a:ea typeface="宋体" pitchFamily="2" charset="-122"/>
              </a:rPr>
              <a:t>应用交付平台多租户数据管理模型</a:t>
            </a:r>
            <a:endParaRPr lang="en-US" altLang="zh-CN" smtClean="0">
              <a:ea typeface="宋体" pitchFamily="2" charset="-122"/>
            </a:endParaRPr>
          </a:p>
        </p:txBody>
      </p:sp>
      <p:sp>
        <p:nvSpPr>
          <p:cNvPr id="30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285750" y="1071563"/>
          <a:ext cx="8143875" cy="4876800"/>
        </p:xfrm>
        <a:graphic>
          <a:graphicData uri="http://schemas.openxmlformats.org/presentationml/2006/ole">
            <p:oleObj spid="_x0000_s3074" name="Visio" r:id="rId3" imgW="6383555" imgH="3820427" progId="Visio.Drawing.11">
              <p:embed/>
            </p:oleObj>
          </a:graphicData>
        </a:graphic>
      </p:graphicFrame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214313" y="428625"/>
            <a:ext cx="8229600" cy="71437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4000" b="0" dirty="0">
                <a:latin typeface="+mj-lt"/>
                <a:ea typeface="+mj-ea"/>
                <a:cs typeface="+mj-cs"/>
              </a:rPr>
              <a:t>原型系统架构</a:t>
            </a: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24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246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24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1928813" y="1357313"/>
          <a:ext cx="5214937" cy="5160962"/>
        </p:xfrm>
        <a:graphic>
          <a:graphicData uri="http://schemas.openxmlformats.org/presentationml/2006/ole">
            <p:oleObj spid="_x0000_s10242" name="Visio" r:id="rId3" imgW="7466798" imgH="9555480" progId="Visio.Drawing.11">
              <p:embed/>
            </p:oleObj>
          </a:graphicData>
        </a:graphic>
      </p:graphicFrame>
      <p:sp>
        <p:nvSpPr>
          <p:cNvPr id="10248" name="日期占位符 3"/>
          <p:cNvSpPr>
            <a:spLocks noGrp="1"/>
          </p:cNvSpPr>
          <p:nvPr>
            <p:ph type="dt" sz="quarter" idx="10"/>
          </p:nvPr>
        </p:nvSpPr>
        <p:spPr>
          <a:xfrm>
            <a:off x="457200" y="6564313"/>
            <a:ext cx="2133600" cy="365125"/>
          </a:xfrm>
          <a:noFill/>
        </p:spPr>
        <p:txBody>
          <a:bodyPr/>
          <a:lstStyle/>
          <a:p>
            <a:fld id="{B21B0964-34D9-4DF7-BAC6-32CF1CDB905A}" type="datetime3">
              <a:rPr lang="zh-CN" altLang="en-US" smtClean="0"/>
              <a:pPr/>
              <a:t>2011年11月14日星期一</a:t>
            </a:fld>
            <a:endParaRPr lang="en-US" altLang="zh-CN" smtClean="0"/>
          </a:p>
        </p:txBody>
      </p:sp>
      <p:sp>
        <p:nvSpPr>
          <p:cNvPr id="10249" name="灯片编号占位符 4"/>
          <p:cNvSpPr txBox="1">
            <a:spLocks/>
          </p:cNvSpPr>
          <p:nvPr/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2443391E-CDB8-4D6F-93F4-07AE82E59823}" type="slidenum">
              <a:rPr lang="zh-CN" altLang="en-US"/>
              <a:pPr/>
              <a:t>18</a:t>
            </a:fld>
            <a:endParaRPr lang="en-US" altLang="zh-CN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日期占位符 3"/>
          <p:cNvSpPr>
            <a:spLocks noGrp="1"/>
          </p:cNvSpPr>
          <p:nvPr>
            <p:ph type="dt" sz="quarter" idx="10"/>
          </p:nvPr>
        </p:nvSpPr>
        <p:spPr>
          <a:xfrm>
            <a:off x="0" y="6553200"/>
            <a:ext cx="2133600" cy="304800"/>
          </a:xfrm>
          <a:noFill/>
        </p:spPr>
        <p:txBody>
          <a:bodyPr/>
          <a:lstStyle/>
          <a:p>
            <a:fld id="{3039B298-FB3E-4628-A389-7BF2CCCAD093}" type="datetime3">
              <a:rPr lang="zh-CN" altLang="en-US" smtClean="0"/>
              <a:pPr/>
              <a:t>2011年11月14日星期一</a:t>
            </a:fld>
            <a:endParaRPr lang="en-US" altLang="zh-CN" smtClean="0"/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60388"/>
            <a:ext cx="8229600" cy="582612"/>
          </a:xfrm>
        </p:spPr>
        <p:txBody>
          <a:bodyPr/>
          <a:lstStyle/>
          <a:p>
            <a:r>
              <a:rPr lang="zh-CN" altLang="en-US" sz="4000" dirty="0" smtClean="0">
                <a:ea typeface="宋体" pitchFamily="2" charset="-122"/>
              </a:rPr>
              <a:t>平台总结</a:t>
            </a: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000125"/>
            <a:ext cx="8418513" cy="5357813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ct val="50000"/>
              </a:spcAft>
            </a:pPr>
            <a:r>
              <a:rPr lang="zh-CN" altLang="en-US" sz="2400" dirty="0" smtClean="0">
                <a:ea typeface="宋体" pitchFamily="2" charset="-122"/>
              </a:rPr>
              <a:t>通过</a:t>
            </a:r>
            <a:r>
              <a:rPr lang="en-US" altLang="zh-CN" sz="2400" dirty="0" err="1" smtClean="0">
                <a:ea typeface="宋体" pitchFamily="2" charset="-122"/>
              </a:rPr>
              <a:t>SaaS</a:t>
            </a:r>
            <a:r>
              <a:rPr lang="zh-CN" altLang="en-US" sz="2400" dirty="0" smtClean="0">
                <a:ea typeface="宋体" pitchFamily="2" charset="-122"/>
              </a:rPr>
              <a:t>平台多租户虚拟化方式及数据分层模型，屏蔽了</a:t>
            </a:r>
            <a:r>
              <a:rPr lang="en-US" altLang="zh-CN" sz="2400" dirty="0" err="1" smtClean="0">
                <a:ea typeface="宋体" pitchFamily="2" charset="-122"/>
              </a:rPr>
              <a:t>SaaS</a:t>
            </a:r>
            <a:r>
              <a:rPr lang="zh-CN" altLang="en-US" sz="2400" dirty="0" smtClean="0">
                <a:ea typeface="宋体" pitchFamily="2" charset="-122"/>
              </a:rPr>
              <a:t>应用多租户和云管理的技术瓶颈</a:t>
            </a:r>
            <a:endParaRPr lang="en-US" altLang="zh-CN" sz="2400" dirty="0" smtClean="0">
              <a:ea typeface="宋体" pitchFamily="2" charset="-122"/>
            </a:endParaRPr>
          </a:p>
          <a:p>
            <a:pPr>
              <a:lnSpc>
                <a:spcPct val="120000"/>
              </a:lnSpc>
              <a:spcAft>
                <a:spcPct val="50000"/>
              </a:spcAft>
            </a:pPr>
            <a:r>
              <a:rPr lang="zh-CN" altLang="en-US" sz="2400" dirty="0" smtClean="0"/>
              <a:t>建立各层数据模型描述，通过应用数据模型描述，为开发商提供了定义应用数据模型的接口，能方便的使用主流的</a:t>
            </a:r>
            <a:r>
              <a:rPr lang="en-US" sz="2400" dirty="0" smtClean="0"/>
              <a:t>SQL</a:t>
            </a:r>
            <a:r>
              <a:rPr lang="zh-CN" altLang="en-US" sz="2400" dirty="0" smtClean="0"/>
              <a:t>技术形成应用的数据模式；</a:t>
            </a:r>
            <a:endParaRPr lang="en-US" altLang="zh-CN" sz="2400" dirty="0" smtClean="0"/>
          </a:p>
          <a:p>
            <a:pPr>
              <a:lnSpc>
                <a:spcPct val="120000"/>
              </a:lnSpc>
              <a:spcAft>
                <a:spcPct val="50000"/>
              </a:spcAft>
            </a:pPr>
            <a:r>
              <a:rPr lang="zh-CN" altLang="en-US" sz="2400" dirty="0" smtClean="0"/>
              <a:t>通过租户数据模型，为租户提供了定制数据模式的接口，为平台提供了共享数据库共享表结构的描述能力；</a:t>
            </a:r>
            <a:endParaRPr lang="en-US" altLang="zh-CN" sz="2400" dirty="0" smtClean="0"/>
          </a:p>
          <a:p>
            <a:pPr>
              <a:lnSpc>
                <a:spcPct val="120000"/>
              </a:lnSpc>
              <a:spcAft>
                <a:spcPct val="50000"/>
              </a:spcAft>
            </a:pPr>
            <a:r>
              <a:rPr lang="zh-CN" altLang="en-US" sz="2400" dirty="0" smtClean="0"/>
              <a:t>通过云存储模型，为平台提供了租户数据云中放置描述的能力。</a:t>
            </a:r>
            <a:endParaRPr lang="en-US" altLang="zh-CN" sz="2400" dirty="0" smtClean="0">
              <a:ea typeface="宋体" pitchFamily="2" charset="-122"/>
            </a:endParaRPr>
          </a:p>
        </p:txBody>
      </p:sp>
      <p:sp>
        <p:nvSpPr>
          <p:cNvPr id="31749" name="灯片编号占位符 4"/>
          <p:cNvSpPr txBox="1">
            <a:spLocks/>
          </p:cNvSpPr>
          <p:nvPr/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33A17CFB-B987-4276-BDBA-EC911E433C4E}" type="slidenum">
              <a:rPr lang="zh-CN" altLang="en-US"/>
              <a:pPr/>
              <a:t>19</a:t>
            </a:fld>
            <a:endParaRPr lang="en-US" altLang="zh-CN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>
                <a:ea typeface="宋体" pitchFamily="2" charset="-122"/>
              </a:rPr>
              <a:t>提纲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800" dirty="0" smtClean="0">
                <a:ea typeface="宋体" pitchFamily="2" charset="-122"/>
              </a:rPr>
              <a:t>研究背景</a:t>
            </a:r>
          </a:p>
          <a:p>
            <a:pPr eaLnBrk="1" hangingPunct="1"/>
            <a:r>
              <a:rPr lang="zh-CN" altLang="en-US" sz="2800" dirty="0" smtClean="0">
                <a:ea typeface="宋体" pitchFamily="2" charset="-122"/>
              </a:rPr>
              <a:t>评价指标</a:t>
            </a:r>
            <a:endParaRPr lang="en-US" altLang="zh-CN" sz="2800" dirty="0" smtClean="0">
              <a:ea typeface="宋体" pitchFamily="2" charset="-122"/>
            </a:endParaRPr>
          </a:p>
          <a:p>
            <a:pPr eaLnBrk="1" hangingPunct="1"/>
            <a:r>
              <a:rPr lang="zh-CN" altLang="en-US" sz="2800" dirty="0" smtClean="0">
                <a:ea typeface="宋体" pitchFamily="2" charset="-122"/>
              </a:rPr>
              <a:t>相关工作</a:t>
            </a:r>
          </a:p>
          <a:p>
            <a:pPr eaLnBrk="1" hangingPunct="1"/>
            <a:r>
              <a:rPr lang="zh-CN" altLang="en-US" sz="2800" dirty="0" smtClean="0">
                <a:ea typeface="宋体" pitchFamily="2" charset="-122"/>
              </a:rPr>
              <a:t>研究内容</a:t>
            </a:r>
          </a:p>
          <a:p>
            <a:pPr eaLnBrk="1" hangingPunct="1"/>
            <a:r>
              <a:rPr lang="zh-CN" altLang="en-US" sz="2800" dirty="0" smtClean="0">
                <a:ea typeface="宋体" pitchFamily="2" charset="-122"/>
              </a:rPr>
              <a:t>原型系统</a:t>
            </a:r>
          </a:p>
          <a:p>
            <a:pPr eaLnBrk="1" hangingPunct="1"/>
            <a:r>
              <a:rPr lang="zh-CN" altLang="en-US" sz="2800" dirty="0" smtClean="0">
                <a:ea typeface="宋体" pitchFamily="2" charset="-122"/>
              </a:rPr>
              <a:t>总结与展望</a:t>
            </a:r>
            <a:endParaRPr lang="en-US" altLang="zh-CN" sz="2800" dirty="0" smtClean="0">
              <a:ea typeface="宋体" pitchFamily="2" charset="-122"/>
            </a:endParaRPr>
          </a:p>
        </p:txBody>
      </p:sp>
      <p:sp>
        <p:nvSpPr>
          <p:cNvPr id="17412" name="日期占位符 3"/>
          <p:cNvSpPr>
            <a:spLocks noGrp="1"/>
          </p:cNvSpPr>
          <p:nvPr>
            <p:ph type="dt" sz="quarter" idx="10"/>
          </p:nvPr>
        </p:nvSpPr>
        <p:spPr>
          <a:xfrm>
            <a:off x="152400" y="6553200"/>
            <a:ext cx="2276475" cy="304800"/>
          </a:xfrm>
          <a:noFill/>
        </p:spPr>
        <p:txBody>
          <a:bodyPr/>
          <a:lstStyle/>
          <a:p>
            <a:fld id="{C4BB3FD0-BDF4-41F0-AC6E-DEF398512216}" type="datetime3">
              <a:rPr lang="zh-CN" altLang="en-US" smtClean="0"/>
              <a:pPr/>
              <a:t>2011年11月14日星期一</a:t>
            </a:fld>
            <a:endParaRPr lang="en-US" altLang="zh-CN" smtClean="0"/>
          </a:p>
        </p:txBody>
      </p:sp>
      <p:sp>
        <p:nvSpPr>
          <p:cNvPr id="17413" name="灯片编号占位符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910B4DD0-470E-450E-815D-29713ABBE931}" type="slidenum">
              <a:rPr lang="zh-CN" altLang="en-US"/>
              <a:pPr/>
              <a:t>2</a:t>
            </a:fld>
            <a:endParaRPr lang="en-US" altLang="zh-CN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533384"/>
          </a:xfrm>
        </p:spPr>
        <p:txBody>
          <a:bodyPr/>
          <a:lstStyle/>
          <a:p>
            <a:r>
              <a:rPr lang="zh-CN" altLang="en-US" dirty="0" smtClean="0"/>
              <a:t>研究</a:t>
            </a:r>
            <a:r>
              <a:rPr lang="zh-CN" altLang="en-US" dirty="0" smtClean="0"/>
              <a:t>点</a:t>
            </a:r>
            <a:r>
              <a:rPr lang="en-US" altLang="zh-CN" dirty="0" smtClean="0"/>
              <a:t>-</a:t>
            </a:r>
            <a:r>
              <a:rPr lang="zh-CN" altLang="en-US" dirty="0" smtClean="0"/>
              <a:t>研究对象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348" y="1214422"/>
            <a:ext cx="7772400" cy="4343400"/>
          </a:xfrm>
        </p:spPr>
        <p:txBody>
          <a:bodyPr/>
          <a:lstStyle/>
          <a:p>
            <a:r>
              <a:rPr lang="zh-CN" altLang="en-US" dirty="0" smtClean="0"/>
              <a:t>批量数据处理</a:t>
            </a:r>
            <a:endParaRPr lang="en-US" altLang="zh-CN" dirty="0" smtClean="0"/>
          </a:p>
          <a:p>
            <a:r>
              <a:rPr lang="zh-CN" altLang="en-US" dirty="0" smtClean="0"/>
              <a:t>小事务数据处理</a:t>
            </a:r>
            <a:endParaRPr lang="en-US" altLang="zh-CN" dirty="0" smtClean="0"/>
          </a:p>
          <a:p>
            <a:r>
              <a:rPr lang="zh-CN" altLang="en-US" dirty="0" smtClean="0"/>
              <a:t>读频繁数据处理</a:t>
            </a:r>
            <a:endParaRPr lang="zh-CN" altLang="en-US" dirty="0"/>
          </a:p>
        </p:txBody>
      </p:sp>
    </p:spTree>
  </p:cSld>
  <p:clrMapOvr>
    <a:masterClrMapping/>
  </p:clrMapOvr>
  <p:transition spd="slow"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 a realistic </a:t>
            </a:r>
            <a:r>
              <a:rPr lang="en-US" altLang="zh-CN" dirty="0" err="1" smtClean="0"/>
              <a:t>SaaS</a:t>
            </a:r>
            <a:r>
              <a:rPr lang="en-US" altLang="zh-CN" dirty="0" smtClean="0"/>
              <a:t> application needs to address the following issues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500174"/>
            <a:ext cx="8715436" cy="4343400"/>
          </a:xfrm>
        </p:spPr>
        <p:txBody>
          <a:bodyPr/>
          <a:lstStyle/>
          <a:p>
            <a:r>
              <a:rPr lang="en-US" altLang="zh-CN" dirty="0" smtClean="0"/>
              <a:t>Scalability: The algorithm should scale as the task requests may change </a:t>
            </a:r>
            <a:r>
              <a:rPr lang="en-US" altLang="zh-CN" dirty="0" err="1" smtClean="0"/>
              <a:t>signiﬁcantly</a:t>
            </a:r>
            <a:r>
              <a:rPr lang="en-US" altLang="zh-CN" dirty="0" smtClean="0"/>
              <a:t> at runtime. </a:t>
            </a:r>
            <a:r>
              <a:rPr lang="en-US" altLang="zh-CN" dirty="0" err="1" smtClean="0"/>
              <a:t>Ideally,the</a:t>
            </a:r>
            <a:r>
              <a:rPr lang="en-US" altLang="zh-CN" dirty="0" smtClean="0"/>
              <a:t> increase in resources should be proportional to the increase in tenants or their requests, while keeping the performance of each task at an acceptable level;</a:t>
            </a:r>
          </a:p>
          <a:p>
            <a:r>
              <a:rPr lang="en-US" altLang="zh-CN" dirty="0" smtClean="0"/>
              <a:t>Database partitioning and consistency: Tenant data should be partitioned well in the back-end database to support real-time high performance computing;</a:t>
            </a:r>
          </a:p>
          <a:p>
            <a:r>
              <a:rPr lang="en-US" altLang="zh-CN" dirty="0" smtClean="0"/>
              <a:t>Fault-tolerant aspects: The failures of processors or storage should not </a:t>
            </a:r>
            <a:r>
              <a:rPr lang="en-US" altLang="zh-CN" dirty="0" err="1" smtClean="0"/>
              <a:t>aﬀect</a:t>
            </a:r>
            <a:r>
              <a:rPr lang="en-US" altLang="zh-CN" dirty="0" smtClean="0"/>
              <a:t> the operation or data.</a:t>
            </a:r>
          </a:p>
          <a:p>
            <a:r>
              <a:rPr lang="en-US" altLang="zh-CN" dirty="0" smtClean="0"/>
              <a:t> Security and fairness: Tenant data should be isolated from each other, and tenants of the same priority should receive the same level of services and resources;</a:t>
            </a:r>
          </a:p>
          <a:p>
            <a:r>
              <a:rPr lang="en-US" altLang="zh-CN" dirty="0" smtClean="0"/>
              <a:t>Parallel processing: It is highly desirable that the tasks can be processed in parallel such as done by Map-Reduce;</a:t>
            </a:r>
          </a:p>
          <a:p>
            <a:r>
              <a:rPr lang="en-US" altLang="zh-CN" dirty="0" smtClean="0"/>
              <a:t>Isolation: One tenant’s change should not </a:t>
            </a:r>
            <a:r>
              <a:rPr lang="en-US" altLang="zh-CN" dirty="0" err="1" smtClean="0"/>
              <a:t>aﬀect</a:t>
            </a:r>
            <a:r>
              <a:rPr lang="en-US" altLang="zh-CN" dirty="0" smtClean="0"/>
              <a:t> all</a:t>
            </a:r>
          </a:p>
          <a:p>
            <a:pPr>
              <a:buNone/>
            </a:pPr>
            <a:r>
              <a:rPr lang="en-US" altLang="zh-CN" dirty="0" smtClean="0"/>
              <a:t>   other tenants;</a:t>
            </a:r>
          </a:p>
          <a:p>
            <a:pPr>
              <a:buNone/>
            </a:pPr>
            <a:r>
              <a:rPr lang="en-US" altLang="zh-CN" dirty="0" smtClean="0"/>
              <a:t>•  Performance and availability: The data migration, backup  and restore is isolated between tenants.</a:t>
            </a:r>
            <a:endParaRPr lang="zh-CN" altLang="en-US" dirty="0"/>
          </a:p>
        </p:txBody>
      </p:sp>
    </p:spTree>
  </p:cSld>
  <p:clrMapOvr>
    <a:masterClrMapping/>
  </p:clrMapOvr>
  <p:transition spd="slow"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428625"/>
            <a:ext cx="8229600" cy="714375"/>
          </a:xfrm>
        </p:spPr>
        <p:txBody>
          <a:bodyPr/>
          <a:lstStyle/>
          <a:p>
            <a:pPr eaLnBrk="1" hangingPunct="1"/>
            <a:r>
              <a:rPr lang="zh-CN" altLang="en-US" sz="3600" dirty="0" smtClean="0">
                <a:ea typeface="宋体" pitchFamily="2" charset="-122"/>
              </a:rPr>
              <a:t>研究点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142875" y="1357313"/>
            <a:ext cx="9001125" cy="5143500"/>
          </a:xfrm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50000"/>
              </a:spcBef>
              <a:buFont typeface="+mj-lt"/>
              <a:buAutoNum type="arabicPeriod"/>
            </a:pPr>
            <a:r>
              <a:rPr lang="zh-CN" altLang="en-US" sz="2400" dirty="0" smtClean="0"/>
              <a:t>元数据的快速访问</a:t>
            </a:r>
            <a:endParaRPr lang="en-US" altLang="zh-CN" sz="2400" dirty="0" smtClean="0"/>
          </a:p>
          <a:p>
            <a:pPr marL="1028700" lvl="1">
              <a:lnSpc>
                <a:spcPct val="90000"/>
              </a:lnSpc>
              <a:spcBef>
                <a:spcPct val="50000"/>
              </a:spcBef>
            </a:pPr>
            <a:r>
              <a:rPr lang="zh-CN" altLang="en-US" dirty="0" smtClean="0"/>
              <a:t>元数据为热点数据，如何快速访问</a:t>
            </a:r>
            <a:endParaRPr lang="en-US" altLang="zh-CN" dirty="0" smtClean="0"/>
          </a:p>
          <a:p>
            <a:pPr marL="1028700" lvl="1">
              <a:lnSpc>
                <a:spcPct val="90000"/>
              </a:lnSpc>
              <a:spcBef>
                <a:spcPct val="50000"/>
              </a:spcBef>
            </a:pPr>
            <a:r>
              <a:rPr lang="zh-CN" altLang="en-US" dirty="0" smtClean="0"/>
              <a:t>元数据在云中的分布策略</a:t>
            </a:r>
            <a:endParaRPr lang="en-US" altLang="zh-CN" dirty="0" smtClean="0"/>
          </a:p>
          <a:p>
            <a:pPr marL="1028700" lvl="1">
              <a:lnSpc>
                <a:spcPct val="90000"/>
              </a:lnSpc>
              <a:spcBef>
                <a:spcPct val="50000"/>
              </a:spcBef>
            </a:pPr>
            <a:r>
              <a:rPr lang="zh-CN" altLang="en-US" dirty="0" smtClean="0"/>
              <a:t>元数据的</a:t>
            </a:r>
            <a:r>
              <a:rPr lang="zh-CN" altLang="en-US" dirty="0" smtClean="0"/>
              <a:t>版本演化问题，演化模型等</a:t>
            </a:r>
            <a:endParaRPr lang="en-US" altLang="zh-CN" dirty="0" smtClean="0"/>
          </a:p>
          <a:p>
            <a:pPr marL="457200" indent="-457200">
              <a:lnSpc>
                <a:spcPct val="90000"/>
              </a:lnSpc>
              <a:spcBef>
                <a:spcPct val="50000"/>
              </a:spcBef>
              <a:buFont typeface="+mj-lt"/>
              <a:buAutoNum type="arabicPeriod"/>
            </a:pPr>
            <a:r>
              <a:rPr lang="zh-CN" altLang="en-US" sz="2400" dirty="0" smtClean="0"/>
              <a:t>共享数据的虚拟化模型</a:t>
            </a:r>
            <a:endParaRPr lang="en-US" altLang="zh-CN" sz="2400" dirty="0" smtClean="0"/>
          </a:p>
          <a:p>
            <a:pPr marL="1028700" lvl="1">
              <a:lnSpc>
                <a:spcPct val="90000"/>
              </a:lnSpc>
              <a:spcBef>
                <a:spcPct val="50000"/>
              </a:spcBef>
            </a:pPr>
            <a:r>
              <a:rPr lang="zh-CN" altLang="en-US" dirty="0" smtClean="0"/>
              <a:t>共享数据的更新，数据更新传播，数据更新的权限模型</a:t>
            </a:r>
            <a:endParaRPr lang="en-US" altLang="zh-CN" dirty="0" smtClean="0"/>
          </a:p>
          <a:p>
            <a:pPr marL="1028700" lvl="1">
              <a:lnSpc>
                <a:spcPct val="90000"/>
              </a:lnSpc>
              <a:spcBef>
                <a:spcPct val="50000"/>
              </a:spcBef>
            </a:pPr>
            <a:r>
              <a:rPr lang="zh-CN" altLang="en-US" dirty="0" smtClean="0"/>
              <a:t>不同业务系统间数据交换和企业范围内数据一致性的问题</a:t>
            </a:r>
            <a:endParaRPr lang="en-US" altLang="zh-CN" dirty="0" smtClean="0"/>
          </a:p>
          <a:p>
            <a:pPr marL="457200" indent="-457200">
              <a:lnSpc>
                <a:spcPct val="90000"/>
              </a:lnSpc>
              <a:spcBef>
                <a:spcPct val="50000"/>
              </a:spcBef>
              <a:buFont typeface="+mj-lt"/>
              <a:buAutoNum type="arabicPeriod"/>
            </a:pPr>
            <a:r>
              <a:rPr lang="zh-CN" altLang="en-US" sz="2400" dirty="0" smtClean="0"/>
              <a:t>共享数据的定制模型研究</a:t>
            </a:r>
            <a:endParaRPr lang="en-US" altLang="zh-CN" sz="2400" dirty="0" smtClean="0"/>
          </a:p>
          <a:p>
            <a:pPr marL="1028700" lvl="1">
              <a:lnSpc>
                <a:spcPct val="90000"/>
              </a:lnSpc>
              <a:spcBef>
                <a:spcPct val="50000"/>
              </a:spcBef>
            </a:pPr>
            <a:r>
              <a:rPr lang="zh-CN" altLang="en-US" dirty="0" smtClean="0"/>
              <a:t>定制信息的存储模型</a:t>
            </a:r>
            <a:endParaRPr lang="en-US" altLang="zh-CN" dirty="0" smtClean="0"/>
          </a:p>
          <a:p>
            <a:pPr marL="1028700" lvl="1">
              <a:lnSpc>
                <a:spcPct val="90000"/>
              </a:lnSpc>
              <a:spcBef>
                <a:spcPct val="50000"/>
              </a:spcBef>
            </a:pPr>
            <a:r>
              <a:rPr lang="zh-CN" altLang="en-US" dirty="0" smtClean="0"/>
              <a:t>定制信息的元数据驱动的映射</a:t>
            </a:r>
            <a:endParaRPr lang="en-US" altLang="zh-CN" dirty="0" smtClean="0"/>
          </a:p>
        </p:txBody>
      </p:sp>
      <p:sp>
        <p:nvSpPr>
          <p:cNvPr id="20484" name="日期占位符 3"/>
          <p:cNvSpPr>
            <a:spLocks noGrp="1"/>
          </p:cNvSpPr>
          <p:nvPr>
            <p:ph type="dt" sz="quarter" idx="10"/>
          </p:nvPr>
        </p:nvSpPr>
        <p:spPr>
          <a:xfrm>
            <a:off x="152400" y="6553200"/>
            <a:ext cx="2276475" cy="304800"/>
          </a:xfrm>
          <a:noFill/>
        </p:spPr>
        <p:txBody>
          <a:bodyPr/>
          <a:lstStyle/>
          <a:p>
            <a:fld id="{3308087F-03AC-4F23-8C45-80176892A58E}" type="datetime3">
              <a:rPr lang="zh-CN" altLang="en-US" smtClean="0"/>
              <a:pPr/>
              <a:t>2011年11月14日星期一</a:t>
            </a:fld>
            <a:endParaRPr lang="en-US" altLang="zh-CN" smtClean="0"/>
          </a:p>
        </p:txBody>
      </p:sp>
      <p:sp>
        <p:nvSpPr>
          <p:cNvPr id="20485" name="灯片编号占位符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BBA64C4-49FB-4AC2-8D28-3C9DD6006228}" type="slidenum">
              <a:rPr lang="zh-CN" altLang="en-US"/>
              <a:pPr/>
              <a:t>22</a:t>
            </a:fld>
            <a:endParaRPr lang="en-US" altLang="zh-CN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428625"/>
            <a:ext cx="8229600" cy="714375"/>
          </a:xfrm>
        </p:spPr>
        <p:txBody>
          <a:bodyPr/>
          <a:lstStyle/>
          <a:p>
            <a:pPr eaLnBrk="1" hangingPunct="1"/>
            <a:r>
              <a:rPr lang="zh-CN" altLang="en-US" sz="3600" dirty="0" smtClean="0">
                <a:ea typeface="宋体" pitchFamily="2" charset="-122"/>
              </a:rPr>
              <a:t>研究</a:t>
            </a:r>
            <a:r>
              <a:rPr lang="zh-CN" altLang="en-US" sz="3600" dirty="0" smtClean="0">
                <a:ea typeface="宋体" pitchFamily="2" charset="-122"/>
              </a:rPr>
              <a:t>点</a:t>
            </a:r>
            <a:r>
              <a:rPr lang="en-US" altLang="zh-CN" sz="3600" dirty="0" smtClean="0">
                <a:ea typeface="宋体" pitchFamily="2" charset="-122"/>
              </a:rPr>
              <a:t>-</a:t>
            </a:r>
            <a:r>
              <a:rPr lang="zh-CN" altLang="en-US" sz="3600" dirty="0" smtClean="0">
                <a:ea typeface="宋体" pitchFamily="2" charset="-122"/>
              </a:rPr>
              <a:t>续</a:t>
            </a:r>
            <a:endParaRPr lang="zh-CN" altLang="en-US" sz="3600" dirty="0" smtClean="0">
              <a:ea typeface="宋体" pitchFamily="2" charset="-122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142875" y="1357313"/>
            <a:ext cx="9001125" cy="5143500"/>
          </a:xfrm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50000"/>
              </a:spcBef>
              <a:buFont typeface="+mj-lt"/>
              <a:buAutoNum type="arabicPeriod" startAt="4"/>
            </a:pPr>
            <a:r>
              <a:rPr lang="zh-CN" altLang="en-US" sz="2400" dirty="0" smtClean="0"/>
              <a:t>租户数据分割</a:t>
            </a:r>
            <a:r>
              <a:rPr lang="zh-CN" altLang="en-US" sz="2400" dirty="0" smtClean="0"/>
              <a:t>方法</a:t>
            </a:r>
            <a:endParaRPr lang="en-US" altLang="zh-CN" sz="2400" dirty="0" smtClean="0"/>
          </a:p>
          <a:p>
            <a:pPr marL="1028700" lvl="1">
              <a:lnSpc>
                <a:spcPct val="90000"/>
              </a:lnSpc>
              <a:spcBef>
                <a:spcPct val="50000"/>
              </a:spcBef>
            </a:pPr>
            <a:r>
              <a:rPr lang="zh-CN" altLang="en-US" dirty="0" smtClean="0"/>
              <a:t>假定租户的数据不会超过单个节点的</a:t>
            </a:r>
            <a:r>
              <a:rPr lang="zh-CN" altLang="en-US" dirty="0" smtClean="0"/>
              <a:t>容量</a:t>
            </a:r>
            <a:endParaRPr lang="en-US" altLang="zh-CN" dirty="0" smtClean="0"/>
          </a:p>
          <a:p>
            <a:pPr marL="1028700" lvl="1">
              <a:lnSpc>
                <a:spcPct val="90000"/>
              </a:lnSpc>
              <a:spcBef>
                <a:spcPct val="50000"/>
              </a:spcBef>
            </a:pPr>
            <a:r>
              <a:rPr lang="zh-CN" altLang="en-US" dirty="0" smtClean="0"/>
              <a:t>对租户数据</a:t>
            </a:r>
            <a:r>
              <a:rPr lang="zh-CN" altLang="en-US" smtClean="0"/>
              <a:t>进行</a:t>
            </a:r>
            <a:r>
              <a:rPr lang="zh-CN" altLang="en-US" smtClean="0"/>
              <a:t>分割，相当于出现了分布式事务</a:t>
            </a:r>
            <a:endParaRPr lang="en-US" altLang="zh-CN" dirty="0" smtClean="0"/>
          </a:p>
          <a:p>
            <a:pPr marL="457200" indent="-457200">
              <a:lnSpc>
                <a:spcPct val="90000"/>
              </a:lnSpc>
              <a:spcBef>
                <a:spcPct val="50000"/>
              </a:spcBef>
              <a:buFont typeface="+mj-lt"/>
              <a:buAutoNum type="arabicPeriod" startAt="4"/>
            </a:pPr>
            <a:r>
              <a:rPr lang="zh-CN" altLang="en-US" sz="2400" dirty="0" smtClean="0"/>
              <a:t>多租户数据库锁粒度</a:t>
            </a:r>
            <a:r>
              <a:rPr lang="zh-CN" altLang="en-US" sz="2400" dirty="0" smtClean="0"/>
              <a:t>研究</a:t>
            </a:r>
            <a:endParaRPr lang="en-US" altLang="zh-CN" sz="2400" dirty="0" smtClean="0"/>
          </a:p>
          <a:p>
            <a:pPr marL="1028700" lvl="1">
              <a:lnSpc>
                <a:spcPct val="90000"/>
              </a:lnSpc>
              <a:spcBef>
                <a:spcPct val="50000"/>
              </a:spcBef>
            </a:pPr>
            <a:r>
              <a:rPr lang="zh-CN" altLang="en-US" dirty="0" smtClean="0"/>
              <a:t>原先的多粒度并不适用于背景的存储方式</a:t>
            </a:r>
            <a:endParaRPr lang="en-US" altLang="zh-CN" dirty="0" smtClean="0"/>
          </a:p>
          <a:p>
            <a:pPr marL="1028700" lvl="1">
              <a:lnSpc>
                <a:spcPct val="90000"/>
              </a:lnSpc>
              <a:spcBef>
                <a:spcPct val="50000"/>
              </a:spcBef>
            </a:pPr>
            <a:r>
              <a:rPr lang="zh-CN" altLang="en-US" dirty="0" smtClean="0"/>
              <a:t>新的粒度所衍生的问题</a:t>
            </a:r>
            <a:endParaRPr lang="en-US" altLang="zh-CN" dirty="0" smtClean="0"/>
          </a:p>
          <a:p>
            <a:pPr marL="457200" indent="-457200">
              <a:lnSpc>
                <a:spcPct val="90000"/>
              </a:lnSpc>
              <a:spcBef>
                <a:spcPct val="50000"/>
              </a:spcBef>
              <a:buFont typeface="+mj-lt"/>
              <a:buAutoNum type="arabicPeriod" startAt="4"/>
            </a:pPr>
            <a:r>
              <a:rPr lang="en-US" sz="2400" dirty="0" err="1" smtClean="0"/>
              <a:t>SaaS</a:t>
            </a:r>
            <a:r>
              <a:rPr lang="zh-CN" altLang="en-US" sz="2400" dirty="0" smtClean="0"/>
              <a:t>应用交付平台</a:t>
            </a:r>
            <a:r>
              <a:rPr lang="zh-CN" altLang="en-US" sz="2400" dirty="0" smtClean="0"/>
              <a:t>数据权限过滤模型研究</a:t>
            </a:r>
            <a:endParaRPr lang="en-US" altLang="zh-CN" sz="2400" dirty="0" smtClean="0"/>
          </a:p>
          <a:p>
            <a:pPr marL="1028700" lvl="1">
              <a:lnSpc>
                <a:spcPct val="90000"/>
              </a:lnSpc>
              <a:spcBef>
                <a:spcPct val="50000"/>
              </a:spcBef>
            </a:pPr>
            <a:r>
              <a:rPr lang="zh-CN" altLang="en-US" dirty="0" smtClean="0"/>
              <a:t>过滤模型</a:t>
            </a:r>
            <a:endParaRPr lang="en-US" altLang="zh-CN" dirty="0" smtClean="0"/>
          </a:p>
          <a:p>
            <a:pPr marL="1028700" lvl="1">
              <a:lnSpc>
                <a:spcPct val="90000"/>
              </a:lnSpc>
              <a:spcBef>
                <a:spcPct val="50000"/>
              </a:spcBef>
            </a:pPr>
            <a:r>
              <a:rPr lang="zh-CN" altLang="en-US" dirty="0" smtClean="0"/>
              <a:t>如何实用</a:t>
            </a:r>
            <a:endParaRPr lang="en-US" altLang="zh-CN" dirty="0" smtClean="0"/>
          </a:p>
          <a:p>
            <a:pPr marL="457200">
              <a:lnSpc>
                <a:spcPct val="90000"/>
              </a:lnSpc>
              <a:spcBef>
                <a:spcPct val="50000"/>
              </a:spcBef>
              <a:buFont typeface="+mj-lt"/>
              <a:buAutoNum type="arabicPeriod" startAt="4"/>
            </a:pPr>
            <a:r>
              <a:rPr lang="en-US" altLang="en-US" sz="2600" dirty="0" err="1" smtClean="0">
                <a:ea typeface="+mn-ea"/>
                <a:cs typeface="+mn-cs"/>
              </a:rPr>
              <a:t>SaaS</a:t>
            </a:r>
            <a:r>
              <a:rPr lang="zh-CN" altLang="en-US" sz="2600" dirty="0" smtClean="0">
                <a:ea typeface="+mn-ea"/>
                <a:cs typeface="+mn-cs"/>
              </a:rPr>
              <a:t>应用交付</a:t>
            </a:r>
            <a:r>
              <a:rPr lang="zh-CN" altLang="en-US" sz="2600" dirty="0" smtClean="0">
                <a:ea typeface="+mn-ea"/>
                <a:cs typeface="+mn-cs"/>
              </a:rPr>
              <a:t>平台业务流程中间件方面的研究</a:t>
            </a:r>
            <a:endParaRPr lang="en-US" altLang="zh-CN" sz="2600" dirty="0" smtClean="0">
              <a:ea typeface="+mn-ea"/>
              <a:cs typeface="+mn-cs"/>
            </a:endParaRPr>
          </a:p>
          <a:p>
            <a:pPr marL="1028700" lvl="1">
              <a:lnSpc>
                <a:spcPct val="90000"/>
              </a:lnSpc>
              <a:spcBef>
                <a:spcPct val="50000"/>
              </a:spcBef>
            </a:pPr>
            <a:r>
              <a:rPr lang="zh-CN" altLang="en-US" dirty="0" smtClean="0"/>
              <a:t>租户隔离、定制、共享等</a:t>
            </a:r>
            <a:endParaRPr lang="en-US" altLang="zh-CN" dirty="0" smtClean="0"/>
          </a:p>
          <a:p>
            <a:pPr marL="1028700" lvl="1">
              <a:lnSpc>
                <a:spcPct val="90000"/>
              </a:lnSpc>
              <a:spcBef>
                <a:spcPct val="50000"/>
              </a:spcBef>
              <a:buNone/>
            </a:pPr>
            <a:endParaRPr lang="en-US" altLang="zh-CN" dirty="0" smtClean="0"/>
          </a:p>
        </p:txBody>
      </p:sp>
      <p:sp>
        <p:nvSpPr>
          <p:cNvPr id="20484" name="日期占位符 3"/>
          <p:cNvSpPr>
            <a:spLocks noGrp="1"/>
          </p:cNvSpPr>
          <p:nvPr>
            <p:ph type="dt" sz="quarter" idx="10"/>
          </p:nvPr>
        </p:nvSpPr>
        <p:spPr>
          <a:xfrm>
            <a:off x="152400" y="6553200"/>
            <a:ext cx="2276475" cy="304800"/>
          </a:xfrm>
          <a:noFill/>
        </p:spPr>
        <p:txBody>
          <a:bodyPr/>
          <a:lstStyle/>
          <a:p>
            <a:fld id="{3308087F-03AC-4F23-8C45-80176892A58E}" type="datetime3">
              <a:rPr lang="zh-CN" altLang="en-US" smtClean="0"/>
              <a:pPr/>
              <a:t>2011年11月14日星期一</a:t>
            </a:fld>
            <a:endParaRPr lang="en-US" altLang="zh-CN" smtClean="0"/>
          </a:p>
        </p:txBody>
      </p:sp>
      <p:sp>
        <p:nvSpPr>
          <p:cNvPr id="20485" name="灯片编号占位符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BBA64C4-49FB-4AC2-8D28-3C9DD6006228}" type="slidenum">
              <a:rPr lang="zh-CN" altLang="en-US"/>
              <a:pPr/>
              <a:t>23</a:t>
            </a:fld>
            <a:endParaRPr lang="en-US" altLang="zh-CN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125538"/>
            <a:ext cx="8610600" cy="4175125"/>
          </a:xfrm>
        </p:spPr>
        <p:txBody>
          <a:bodyPr/>
          <a:lstStyle/>
          <a:p>
            <a:pPr algn="l" eaLnBrk="1" hangingPunct="1"/>
            <a:r>
              <a:rPr lang="zh-CN" altLang="en-US" sz="3200" b="1" dirty="0" smtClean="0">
                <a:ea typeface="宋体" pitchFamily="2" charset="-122"/>
              </a:rPr>
              <a:t>感谢各位老师、同学听取我的论文工作汇报！</a:t>
            </a:r>
            <a:br>
              <a:rPr lang="zh-CN" altLang="en-US" sz="3200" b="1" dirty="0" smtClean="0">
                <a:ea typeface="宋体" pitchFamily="2" charset="-122"/>
              </a:rPr>
            </a:br>
            <a:r>
              <a:rPr lang="zh-CN" altLang="en-US" sz="3200" b="1" dirty="0" smtClean="0">
                <a:ea typeface="宋体" pitchFamily="2" charset="-122"/>
              </a:rPr>
              <a:t/>
            </a:r>
            <a:br>
              <a:rPr lang="zh-CN" altLang="en-US" sz="3200" b="1" dirty="0" smtClean="0">
                <a:ea typeface="宋体" pitchFamily="2" charset="-122"/>
              </a:rPr>
            </a:br>
            <a:r>
              <a:rPr lang="zh-CN" altLang="en-US" sz="3200" b="1" dirty="0" smtClean="0">
                <a:ea typeface="宋体" pitchFamily="2" charset="-122"/>
              </a:rPr>
              <a:t>恳请各位老师、同学提出宝贵意见！</a:t>
            </a:r>
            <a:r>
              <a:rPr lang="zh-CN" altLang="en-US" sz="3200" b="1" dirty="0" smtClean="0">
                <a:solidFill>
                  <a:schemeClr val="bg2"/>
                </a:solidFill>
                <a:ea typeface="宋体" pitchFamily="2" charset="-122"/>
              </a:rPr>
              <a:t/>
            </a:r>
            <a:br>
              <a:rPr lang="zh-CN" altLang="en-US" sz="3200" b="1" dirty="0" smtClean="0">
                <a:solidFill>
                  <a:schemeClr val="bg2"/>
                </a:solidFill>
                <a:ea typeface="宋体" pitchFamily="2" charset="-122"/>
              </a:rPr>
            </a:br>
            <a:r>
              <a:rPr lang="zh-CN" altLang="en-US" sz="3200" b="1" dirty="0" smtClean="0">
                <a:solidFill>
                  <a:schemeClr val="bg2"/>
                </a:solidFill>
                <a:ea typeface="宋体" pitchFamily="2" charset="-122"/>
              </a:rPr>
              <a:t/>
            </a:r>
            <a:br>
              <a:rPr lang="zh-CN" altLang="en-US" sz="3200" b="1" dirty="0" smtClean="0">
                <a:solidFill>
                  <a:schemeClr val="bg2"/>
                </a:solidFill>
                <a:ea typeface="宋体" pitchFamily="2" charset="-122"/>
              </a:rPr>
            </a:br>
            <a:r>
              <a:rPr lang="zh-CN" altLang="en-US" sz="3200" b="1" dirty="0" smtClean="0">
                <a:solidFill>
                  <a:schemeClr val="bg2"/>
                </a:solidFill>
                <a:ea typeface="宋体" pitchFamily="2" charset="-122"/>
              </a:rPr>
              <a:t/>
            </a:r>
            <a:br>
              <a:rPr lang="zh-CN" altLang="en-US" sz="3200" b="1" dirty="0" smtClean="0">
                <a:solidFill>
                  <a:schemeClr val="bg2"/>
                </a:solidFill>
                <a:ea typeface="宋体" pitchFamily="2" charset="-122"/>
              </a:rPr>
            </a:br>
            <a:endParaRPr lang="en-US" altLang="zh-CN" sz="3200" b="1" dirty="0" smtClean="0">
              <a:solidFill>
                <a:schemeClr val="bg2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28625" y="357188"/>
            <a:ext cx="8229600" cy="785812"/>
          </a:xfrm>
        </p:spPr>
        <p:txBody>
          <a:bodyPr/>
          <a:lstStyle/>
          <a:p>
            <a:r>
              <a:rPr lang="zh-CN" altLang="en-US" sz="3600" smtClean="0">
                <a:ea typeface="宋体" pitchFamily="2" charset="-122"/>
              </a:rPr>
              <a:t>研究背景</a:t>
            </a:r>
          </a:p>
        </p:txBody>
      </p:sp>
      <p:sp>
        <p:nvSpPr>
          <p:cNvPr id="18435" name="日期占位符 3"/>
          <p:cNvSpPr>
            <a:spLocks noGrp="1"/>
          </p:cNvSpPr>
          <p:nvPr>
            <p:ph type="dt" sz="quarter" idx="10"/>
          </p:nvPr>
        </p:nvSpPr>
        <p:spPr>
          <a:xfrm>
            <a:off x="0" y="6492875"/>
            <a:ext cx="2133600" cy="365125"/>
          </a:xfrm>
          <a:noFill/>
        </p:spPr>
        <p:txBody>
          <a:bodyPr/>
          <a:lstStyle/>
          <a:p>
            <a:fld id="{E192DAB6-1E31-46F5-A4D4-23EFC6AFA138}" type="datetime3">
              <a:rPr lang="zh-CN" altLang="en-US" smtClean="0"/>
              <a:pPr/>
              <a:t>2011年11月14日星期一</a:t>
            </a:fld>
            <a:endParaRPr lang="en-US" altLang="zh-CN" dirty="0" smtClean="0"/>
          </a:p>
        </p:txBody>
      </p:sp>
      <p:sp>
        <p:nvSpPr>
          <p:cNvPr id="18436" name="灯片编号占位符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6ED60AD4-FD30-46A4-A2D7-09347D02BA97}" type="slidenum">
              <a:rPr lang="zh-CN" altLang="en-US"/>
              <a:pPr/>
              <a:t>3</a:t>
            </a:fld>
            <a:endParaRPr lang="en-US" altLang="zh-CN"/>
          </a:p>
        </p:txBody>
      </p:sp>
      <p:pic>
        <p:nvPicPr>
          <p:cNvPr id="184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087438"/>
            <a:ext cx="7072312" cy="38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5143500"/>
            <a:ext cx="8229600" cy="1357313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en-US" dirty="0" err="1" smtClean="0"/>
              <a:t>SaaS</a:t>
            </a:r>
            <a:r>
              <a:rPr lang="zh-CN" altLang="en-US" dirty="0" smtClean="0">
                <a:ea typeface="宋体" pitchFamily="2" charset="-122"/>
              </a:rPr>
              <a:t>作为云计算的一种应用形式</a:t>
            </a:r>
            <a:endParaRPr lang="en-US" altLang="zh-CN" dirty="0" smtClean="0">
              <a:ea typeface="宋体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dirty="0" smtClean="0">
                <a:ea typeface="宋体" pitchFamily="2" charset="-122"/>
              </a:rPr>
              <a:t>逐渐成为中小企业应用先进技术的重要途径</a:t>
            </a:r>
            <a:endParaRPr lang="en-US" altLang="zh-CN" dirty="0" smtClean="0">
              <a:ea typeface="宋体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dirty="0" err="1" smtClean="0">
                <a:ea typeface="宋体" pitchFamily="2" charset="-122"/>
              </a:rPr>
              <a:t>SaaS</a:t>
            </a:r>
            <a:r>
              <a:rPr lang="zh-CN" altLang="en-US" dirty="0" smtClean="0">
                <a:ea typeface="宋体" pitchFamily="2" charset="-122"/>
              </a:rPr>
              <a:t>应用交付平台推动了</a:t>
            </a:r>
            <a:r>
              <a:rPr lang="en-US" altLang="zh-CN" dirty="0" err="1" smtClean="0">
                <a:ea typeface="宋体" pitchFamily="2" charset="-122"/>
              </a:rPr>
              <a:t>SaaS</a:t>
            </a:r>
            <a:r>
              <a:rPr lang="zh-CN" altLang="en-US" dirty="0" smtClean="0">
                <a:ea typeface="宋体" pitchFamily="2" charset="-122"/>
              </a:rPr>
              <a:t>模式的蓬勃发展</a:t>
            </a: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endParaRPr lang="zh-CN" altLang="en-US" dirty="0" smtClean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81" y="762000"/>
            <a:ext cx="8567047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3672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500063"/>
            <a:ext cx="8229600" cy="571500"/>
          </a:xfrm>
        </p:spPr>
        <p:txBody>
          <a:bodyPr/>
          <a:lstStyle/>
          <a:p>
            <a:pPr eaLnBrk="1" hangingPunct="1"/>
            <a:r>
              <a:rPr lang="zh-CN" altLang="en-US" sz="3600" smtClean="0">
                <a:ea typeface="宋体" pitchFamily="2" charset="-122"/>
              </a:rPr>
              <a:t>研究背景</a:t>
            </a:r>
            <a:r>
              <a:rPr lang="en-US" altLang="zh-CN" sz="3600" smtClean="0">
                <a:ea typeface="宋体" pitchFamily="2" charset="-122"/>
              </a:rPr>
              <a:t>-</a:t>
            </a:r>
            <a:r>
              <a:rPr lang="zh-CN" altLang="en-US" sz="3600" smtClean="0">
                <a:ea typeface="宋体" pitchFamily="2" charset="-122"/>
              </a:rPr>
              <a:t>续</a:t>
            </a:r>
          </a:p>
        </p:txBody>
      </p:sp>
      <p:sp>
        <p:nvSpPr>
          <p:cNvPr id="19460" name="日期占位符 3"/>
          <p:cNvSpPr>
            <a:spLocks noGrp="1"/>
          </p:cNvSpPr>
          <p:nvPr>
            <p:ph type="dt" sz="quarter" idx="10"/>
          </p:nvPr>
        </p:nvSpPr>
        <p:spPr>
          <a:xfrm>
            <a:off x="152400" y="6553200"/>
            <a:ext cx="2562225" cy="304800"/>
          </a:xfrm>
          <a:noFill/>
        </p:spPr>
        <p:txBody>
          <a:bodyPr/>
          <a:lstStyle/>
          <a:p>
            <a:fld id="{04E8E9E5-9AB2-4781-88CE-29350297DE6C}" type="datetime3">
              <a:rPr lang="zh-CN" altLang="en-US" smtClean="0"/>
              <a:pPr/>
              <a:t>2011年11月14日星期一</a:t>
            </a:fld>
            <a:endParaRPr lang="en-US" altLang="zh-CN" dirty="0" smtClean="0"/>
          </a:p>
        </p:txBody>
      </p:sp>
      <p:sp>
        <p:nvSpPr>
          <p:cNvPr id="19461" name="灯片编号占位符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96C81FAF-A219-4455-8141-8C838E73AEBE}" type="slidenum">
              <a:rPr lang="zh-CN" altLang="en-US"/>
              <a:pPr/>
              <a:t>5</a:t>
            </a:fld>
            <a:endParaRPr lang="en-US" altLang="zh-CN" dirty="0"/>
          </a:p>
        </p:txBody>
      </p:sp>
      <p:graphicFrame>
        <p:nvGraphicFramePr>
          <p:cNvPr id="6" name="内容占位符 6"/>
          <p:cNvGraphicFramePr>
            <a:graphicFrameLocks/>
          </p:cNvGraphicFramePr>
          <p:nvPr/>
        </p:nvGraphicFramePr>
        <p:xfrm>
          <a:off x="500034" y="1214422"/>
          <a:ext cx="8358245" cy="4048458"/>
        </p:xfrm>
        <a:graphic>
          <a:graphicData uri="http://schemas.openxmlformats.org/drawingml/2006/table">
            <a:tbl>
              <a:tblPr/>
              <a:tblGrid>
                <a:gridCol w="2857520"/>
                <a:gridCol w="1857388"/>
                <a:gridCol w="1143008"/>
                <a:gridCol w="1357322"/>
                <a:gridCol w="1143007"/>
              </a:tblGrid>
              <a:tr h="571504"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Sharing Model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Isolation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IaaS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PaaS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SaaS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1.Shared 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hardware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VM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</a:rPr>
                        <a:t>    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√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298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√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000" kern="100" dirty="0">
                        <a:solidFill>
                          <a:srgbClr val="000000"/>
                        </a:solidFill>
                        <a:latin typeface="t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2.Shared 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VM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OS User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04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0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04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√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000" kern="100">
                        <a:solidFill>
                          <a:srgbClr val="000000"/>
                        </a:solidFill>
                        <a:latin typeface="t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3.Shared 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OS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DB Instance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04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04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√</a:t>
                      </a:r>
                      <a:endParaRPr lang="zh-CN" sz="20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000" kern="100">
                        <a:solidFill>
                          <a:srgbClr val="000000"/>
                        </a:solidFill>
                        <a:latin typeface="t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4.Shared 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instance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Database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04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04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√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000" kern="100">
                        <a:solidFill>
                          <a:srgbClr val="000000"/>
                        </a:solidFill>
                        <a:latin typeface="t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858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5.Shared 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database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Schema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04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04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√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000" kern="100" dirty="0">
                        <a:solidFill>
                          <a:srgbClr val="000000"/>
                        </a:solidFill>
                        <a:latin typeface="t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027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6.Shared 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table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"/>
                          <a:ea typeface="宋体"/>
                        </a:rPr>
                        <a:t>Row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04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04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065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FF0000"/>
                          </a:solidFill>
                          <a:latin typeface="宋体"/>
                          <a:ea typeface="宋体"/>
                        </a:rPr>
                        <a:t>   </a:t>
                      </a:r>
                      <a:r>
                        <a:rPr lang="zh-CN" sz="2800" kern="1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428625"/>
            <a:ext cx="8229600" cy="714375"/>
          </a:xfrm>
        </p:spPr>
        <p:txBody>
          <a:bodyPr/>
          <a:lstStyle/>
          <a:p>
            <a:pPr eaLnBrk="1" hangingPunct="1"/>
            <a:r>
              <a:rPr lang="zh-CN" altLang="en-US" sz="3600" dirty="0" smtClean="0">
                <a:ea typeface="宋体" pitchFamily="2" charset="-122"/>
              </a:rPr>
              <a:t>评价指标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142875" y="1357313"/>
            <a:ext cx="9001125" cy="51435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sz="2400" dirty="0" smtClean="0"/>
              <a:t>1</a:t>
            </a:r>
            <a:r>
              <a:rPr lang="zh-CN" altLang="en-US" sz="2400" dirty="0" smtClean="0"/>
              <a:t>、“零负担”的应用编程；</a:t>
            </a:r>
            <a:r>
              <a:rPr lang="en-US" altLang="zh-CN" sz="2400" dirty="0" smtClean="0"/>
              <a:t>      </a:t>
            </a:r>
          </a:p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sz="2400" dirty="0" smtClean="0"/>
              <a:t>2</a:t>
            </a:r>
            <a:r>
              <a:rPr lang="zh-CN" altLang="en-US" sz="2400" dirty="0" smtClean="0"/>
              <a:t>、租户隔离及高效运转；</a:t>
            </a:r>
            <a:endParaRPr lang="en-US" altLang="zh-CN" sz="2400" dirty="0" smtClean="0"/>
          </a:p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sz="2400" dirty="0" smtClean="0"/>
              <a:t>3</a:t>
            </a:r>
            <a:r>
              <a:rPr lang="zh-CN" altLang="en-US" sz="2400" dirty="0" smtClean="0"/>
              <a:t>、租户定制；</a:t>
            </a:r>
            <a:endParaRPr lang="en-US" altLang="zh-CN" sz="2400" dirty="0" smtClean="0"/>
          </a:p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altLang="zh-CN" sz="2400" dirty="0" smtClean="0"/>
              <a:t>4</a:t>
            </a:r>
            <a:r>
              <a:rPr lang="zh-CN" altLang="en-US" sz="2400" dirty="0" smtClean="0"/>
              <a:t>、丰富的业务融合</a:t>
            </a:r>
            <a:r>
              <a:rPr lang="zh-CN" altLang="en-US" sz="2000" dirty="0" smtClean="0"/>
              <a:t>。</a:t>
            </a:r>
            <a:endParaRPr lang="en-US" altLang="zh-CN" sz="2000" dirty="0" smtClean="0">
              <a:ea typeface="宋体" pitchFamily="2" charset="-122"/>
            </a:endParaRPr>
          </a:p>
        </p:txBody>
      </p:sp>
      <p:sp>
        <p:nvSpPr>
          <p:cNvPr id="20484" name="日期占位符 3"/>
          <p:cNvSpPr>
            <a:spLocks noGrp="1"/>
          </p:cNvSpPr>
          <p:nvPr>
            <p:ph type="dt" sz="quarter" idx="10"/>
          </p:nvPr>
        </p:nvSpPr>
        <p:spPr>
          <a:xfrm>
            <a:off x="152400" y="6553200"/>
            <a:ext cx="2276475" cy="304800"/>
          </a:xfrm>
          <a:noFill/>
        </p:spPr>
        <p:txBody>
          <a:bodyPr/>
          <a:lstStyle/>
          <a:p>
            <a:fld id="{3308087F-03AC-4F23-8C45-80176892A58E}" type="datetime3">
              <a:rPr lang="zh-CN" altLang="en-US" smtClean="0"/>
              <a:pPr/>
              <a:t>2011年11月14日星期一</a:t>
            </a:fld>
            <a:endParaRPr lang="en-US" altLang="zh-CN" smtClean="0"/>
          </a:p>
        </p:txBody>
      </p:sp>
      <p:sp>
        <p:nvSpPr>
          <p:cNvPr id="20485" name="灯片编号占位符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BBA64C4-49FB-4AC2-8D28-3C9DD6006228}" type="slidenum">
              <a:rPr lang="zh-CN" altLang="en-US"/>
              <a:pPr/>
              <a:t>6</a:t>
            </a:fld>
            <a:endParaRPr lang="en-US" altLang="zh-CN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53" name="日期占位符 3"/>
          <p:cNvSpPr>
            <a:spLocks noGrp="1"/>
          </p:cNvSpPr>
          <p:nvPr>
            <p:ph type="dt" sz="quarter" idx="10"/>
          </p:nvPr>
        </p:nvSpPr>
        <p:spPr>
          <a:xfrm>
            <a:off x="0" y="6553200"/>
            <a:ext cx="2133600" cy="304800"/>
          </a:xfrm>
          <a:noFill/>
        </p:spPr>
        <p:txBody>
          <a:bodyPr/>
          <a:lstStyle/>
          <a:p>
            <a:fld id="{4BF31724-950D-4525-A1E7-D1ACBE960823}" type="datetime3">
              <a:rPr lang="zh-CN" altLang="en-US" smtClean="0"/>
              <a:pPr/>
              <a:t>2011年11月14日星期一</a:t>
            </a:fld>
            <a:endParaRPr lang="en-US" altLang="zh-CN" smtClean="0"/>
          </a:p>
        </p:txBody>
      </p:sp>
      <p:sp>
        <p:nvSpPr>
          <p:cNvPr id="21554" name="标题 5"/>
          <p:cNvSpPr>
            <a:spLocks noGrp="1"/>
          </p:cNvSpPr>
          <p:nvPr>
            <p:ph type="title"/>
          </p:nvPr>
        </p:nvSpPr>
        <p:spPr>
          <a:xfrm>
            <a:off x="500063" y="642938"/>
            <a:ext cx="8229600" cy="571500"/>
          </a:xfrm>
        </p:spPr>
        <p:txBody>
          <a:bodyPr/>
          <a:lstStyle/>
          <a:p>
            <a:r>
              <a:rPr lang="zh-CN" altLang="en-US" sz="4000" smtClean="0">
                <a:ea typeface="宋体" pitchFamily="2" charset="-122"/>
              </a:rPr>
              <a:t>相关工作</a:t>
            </a:r>
          </a:p>
        </p:txBody>
      </p:sp>
      <p:sp>
        <p:nvSpPr>
          <p:cNvPr id="21555" name="灯片编号占位符 4"/>
          <p:cNvSpPr txBox="1">
            <a:spLocks/>
          </p:cNvSpPr>
          <p:nvPr/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05D4F759-A981-4038-8190-6C0AA08133AC}" type="slidenum">
              <a:rPr lang="zh-CN" altLang="en-US"/>
              <a:pPr/>
              <a:t>7</a:t>
            </a:fld>
            <a:endParaRPr lang="en-US" altLang="zh-CN"/>
          </a:p>
        </p:txBody>
      </p:sp>
      <p:sp>
        <p:nvSpPr>
          <p:cNvPr id="52" name="矩形 51"/>
          <p:cNvSpPr/>
          <p:nvPr/>
        </p:nvSpPr>
        <p:spPr>
          <a:xfrm>
            <a:off x="642910" y="1428737"/>
            <a:ext cx="8286808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dirty="0" smtClean="0"/>
              <a:t>1</a:t>
            </a:r>
            <a:r>
              <a:rPr lang="zh-CN" altLang="en-US" dirty="0" smtClean="0"/>
              <a:t>、</a:t>
            </a:r>
            <a:r>
              <a:rPr lang="en-US" dirty="0" err="1" smtClean="0"/>
              <a:t>Apprenda</a:t>
            </a:r>
            <a:r>
              <a:rPr lang="en-US" dirty="0" smtClean="0"/>
              <a:t> Inc</a:t>
            </a:r>
            <a:r>
              <a:rPr lang="zh-CN" altLang="en-US" dirty="0" smtClean="0"/>
              <a:t>构建了</a:t>
            </a:r>
            <a:r>
              <a:rPr lang="en-US" dirty="0" err="1" smtClean="0"/>
              <a:t>SaaSGrid</a:t>
            </a:r>
            <a:r>
              <a:rPr lang="zh-CN" altLang="en-US" dirty="0" smtClean="0"/>
              <a:t>中间件支持应用的自动</a:t>
            </a:r>
            <a:r>
              <a:rPr lang="en-US" dirty="0" err="1" smtClean="0"/>
              <a:t>SaaS</a:t>
            </a:r>
            <a:r>
              <a:rPr lang="zh-CN" altLang="en-US" dirty="0" smtClean="0"/>
              <a:t>特性支持；</a:t>
            </a:r>
            <a:endParaRPr lang="en-US" altLang="zh-CN" dirty="0" smtClean="0"/>
          </a:p>
          <a:p>
            <a:pPr algn="l">
              <a:buNone/>
            </a:pPr>
            <a:r>
              <a:rPr lang="en-US" dirty="0" smtClean="0"/>
              <a:t>2</a:t>
            </a:r>
            <a:r>
              <a:rPr lang="zh-CN" altLang="en-US" dirty="0" smtClean="0"/>
              <a:t>、</a:t>
            </a:r>
            <a:r>
              <a:rPr lang="en-US" dirty="0" smtClean="0"/>
              <a:t>Oracle</a:t>
            </a:r>
            <a:r>
              <a:rPr lang="zh-CN" altLang="en-US" dirty="0" smtClean="0"/>
              <a:t>构建了针对</a:t>
            </a:r>
            <a:r>
              <a:rPr lang="en-US" dirty="0" err="1" smtClean="0"/>
              <a:t>SaaS</a:t>
            </a:r>
            <a:r>
              <a:rPr lang="zh-CN" altLang="en-US" dirty="0" smtClean="0"/>
              <a:t>的平台，支持</a:t>
            </a:r>
            <a:r>
              <a:rPr lang="en-US" dirty="0" err="1" smtClean="0"/>
              <a:t>SaaS</a:t>
            </a:r>
            <a:r>
              <a:rPr lang="zh-CN" altLang="en-US" dirty="0" smtClean="0"/>
              <a:t>供应商构建、部署、管理</a:t>
            </a:r>
            <a:r>
              <a:rPr lang="en-US" dirty="0" err="1" smtClean="0"/>
              <a:t>SaaS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 algn="l"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、云数据库</a:t>
            </a:r>
            <a:r>
              <a:rPr lang="en-US" dirty="0" smtClean="0"/>
              <a:t>Database.com</a:t>
            </a:r>
            <a:r>
              <a:rPr lang="zh-CN" altLang="en-US" dirty="0" smtClean="0"/>
              <a:t>封装了租户虚拟化等技术细节，对外提 供开发</a:t>
            </a:r>
            <a:r>
              <a:rPr lang="en-US" dirty="0" smtClean="0"/>
              <a:t>API</a:t>
            </a:r>
            <a:r>
              <a:rPr lang="zh-CN" altLang="en-US" dirty="0" smtClean="0"/>
              <a:t>，支持开发商通过</a:t>
            </a:r>
            <a:r>
              <a:rPr lang="en-US" dirty="0" smtClean="0"/>
              <a:t>API</a:t>
            </a:r>
            <a:r>
              <a:rPr lang="zh-CN" altLang="en-US" dirty="0" smtClean="0"/>
              <a:t>开发应用程序，通过平台部署为</a:t>
            </a:r>
            <a:r>
              <a:rPr lang="en-US" dirty="0" err="1" smtClean="0"/>
              <a:t>SaaS</a:t>
            </a:r>
            <a:r>
              <a:rPr lang="zh-CN" altLang="en-US" dirty="0" smtClean="0"/>
              <a:t>应用；</a:t>
            </a:r>
            <a:endParaRPr lang="en-US" altLang="zh-CN" dirty="0" smtClean="0"/>
          </a:p>
          <a:p>
            <a:pPr algn="l">
              <a:buNone/>
            </a:pPr>
            <a:endParaRPr lang="zh-CN" altLang="en-US" dirty="0"/>
          </a:p>
        </p:txBody>
      </p:sp>
      <p:sp>
        <p:nvSpPr>
          <p:cNvPr id="53" name="矩形 52"/>
          <p:cNvSpPr/>
          <p:nvPr/>
        </p:nvSpPr>
        <p:spPr>
          <a:xfrm>
            <a:off x="714348" y="3643314"/>
            <a:ext cx="80010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zh-CN" altLang="en-US" dirty="0" smtClean="0"/>
              <a:t>面临问题：</a:t>
            </a:r>
            <a:endParaRPr lang="en-US" altLang="zh-CN" dirty="0" smtClean="0"/>
          </a:p>
          <a:p>
            <a:pPr algn="l">
              <a:buNone/>
            </a:pPr>
            <a:r>
              <a:rPr lang="zh-CN" altLang="en-US" dirty="0" smtClean="0"/>
              <a:t>由于不同交付平台的标准各异，开发人员需要学习不同的规范及相关技术，学习曲线较长，造成</a:t>
            </a:r>
            <a:r>
              <a:rPr lang="en-US" dirty="0" err="1" smtClean="0"/>
              <a:t>SaaS</a:t>
            </a:r>
            <a:r>
              <a:rPr lang="zh-CN" altLang="en-US" dirty="0" smtClean="0"/>
              <a:t>应用开发周期的延长</a:t>
            </a:r>
            <a:endParaRPr lang="en-US" altLang="zh-CN" dirty="0" smtClean="0"/>
          </a:p>
          <a:p>
            <a:pPr algn="l">
              <a:buNone/>
            </a:pPr>
            <a:r>
              <a:rPr lang="zh-CN" altLang="en-US" dirty="0" smtClean="0"/>
              <a:t>基于交付平台的应用一般需要在线绑定进行开发，该方式在一定程度上也限制了</a:t>
            </a:r>
            <a:r>
              <a:rPr lang="en-US" dirty="0" err="1" smtClean="0"/>
              <a:t>SaaS</a:t>
            </a:r>
            <a:r>
              <a:rPr lang="zh-CN" altLang="en-US" dirty="0" smtClean="0"/>
              <a:t>应用的开发及交付</a:t>
            </a:r>
            <a:endParaRPr lang="en-US" altLang="zh-CN" dirty="0" smtClean="0"/>
          </a:p>
          <a:p>
            <a:pPr algn="l">
              <a:buNone/>
            </a:pPr>
            <a:r>
              <a:rPr lang="zh-CN" altLang="en-US" dirty="0" smtClean="0"/>
              <a:t>多数交付平台对于“用户自定制”的支持存在不足</a:t>
            </a:r>
            <a:endParaRPr lang="en-US" altLang="zh-CN" dirty="0" smtClean="0"/>
          </a:p>
          <a:p>
            <a:pPr algn="l">
              <a:buNone/>
            </a:pPr>
            <a:r>
              <a:rPr lang="zh-CN" altLang="en-US" dirty="0" smtClean="0"/>
              <a:t>交付平台应用领域主要集中在通用软件等有限领域，对大规模多领域的</a:t>
            </a:r>
            <a:r>
              <a:rPr lang="en-US" dirty="0" err="1" smtClean="0"/>
              <a:t>SaaS</a:t>
            </a:r>
            <a:r>
              <a:rPr lang="zh-CN" altLang="en-US" dirty="0" smtClean="0"/>
              <a:t>交付缺乏支持</a:t>
            </a:r>
            <a:endParaRPr lang="zh-CN" altLang="en-US" dirty="0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428625"/>
            <a:ext cx="8229600" cy="714375"/>
          </a:xfrm>
        </p:spPr>
        <p:txBody>
          <a:bodyPr/>
          <a:lstStyle/>
          <a:p>
            <a:pPr eaLnBrk="1" hangingPunct="1"/>
            <a:r>
              <a:rPr lang="zh-CN" altLang="en-US" sz="3600" dirty="0" smtClean="0">
                <a:ea typeface="宋体" pitchFamily="2" charset="-122"/>
              </a:rPr>
              <a:t>研究内容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142875" y="1357313"/>
            <a:ext cx="9001125" cy="51435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sz="2400" dirty="0" smtClean="0"/>
              <a:t>1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SaaS</a:t>
            </a:r>
            <a:r>
              <a:rPr lang="zh-CN" altLang="en-US" sz="2400" dirty="0" smtClean="0"/>
              <a:t>交付平台虚拟化模型</a:t>
            </a:r>
            <a:r>
              <a:rPr lang="en-US" altLang="zh-CN" sz="2400" dirty="0" smtClean="0"/>
              <a:t>      </a:t>
            </a:r>
          </a:p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sz="2400" dirty="0" smtClean="0"/>
              <a:t>2</a:t>
            </a:r>
            <a:r>
              <a:rPr lang="zh-CN" altLang="en-US" sz="2400" dirty="0" smtClean="0"/>
              <a:t>、数据分层模型</a:t>
            </a:r>
            <a:endParaRPr lang="en-US" altLang="zh-CN" sz="2400" dirty="0" smtClean="0"/>
          </a:p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sz="2400" dirty="0" smtClean="0"/>
              <a:t>3</a:t>
            </a:r>
            <a:r>
              <a:rPr lang="zh-CN" altLang="en-US" sz="2400" dirty="0" smtClean="0"/>
              <a:t>、数据重写模型研究</a:t>
            </a:r>
            <a:endParaRPr lang="en-US" altLang="zh-CN" sz="2400" dirty="0" smtClean="0"/>
          </a:p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altLang="zh-CN" sz="2400" dirty="0" smtClean="0"/>
              <a:t>4</a:t>
            </a:r>
            <a:r>
              <a:rPr lang="zh-CN" altLang="en-US" sz="2400" dirty="0" smtClean="0"/>
              <a:t>、优化技术研究</a:t>
            </a:r>
            <a:endParaRPr lang="en-US" altLang="zh-CN" sz="2000" dirty="0" smtClean="0">
              <a:ea typeface="宋体" pitchFamily="2" charset="-122"/>
            </a:endParaRPr>
          </a:p>
        </p:txBody>
      </p:sp>
      <p:sp>
        <p:nvSpPr>
          <p:cNvPr id="20484" name="日期占位符 3"/>
          <p:cNvSpPr>
            <a:spLocks noGrp="1"/>
          </p:cNvSpPr>
          <p:nvPr>
            <p:ph type="dt" sz="quarter" idx="10"/>
          </p:nvPr>
        </p:nvSpPr>
        <p:spPr>
          <a:xfrm>
            <a:off x="152400" y="6553200"/>
            <a:ext cx="2276475" cy="304800"/>
          </a:xfrm>
          <a:noFill/>
        </p:spPr>
        <p:txBody>
          <a:bodyPr/>
          <a:lstStyle/>
          <a:p>
            <a:fld id="{3308087F-03AC-4F23-8C45-80176892A58E}" type="datetime3">
              <a:rPr lang="zh-CN" altLang="en-US" smtClean="0"/>
              <a:pPr/>
              <a:t>2011年11月14日星期一</a:t>
            </a:fld>
            <a:endParaRPr lang="en-US" altLang="zh-CN" smtClean="0"/>
          </a:p>
        </p:txBody>
      </p:sp>
      <p:sp>
        <p:nvSpPr>
          <p:cNvPr id="20485" name="灯片编号占位符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BBA64C4-49FB-4AC2-8D28-3C9DD6006228}" type="slidenum">
              <a:rPr lang="zh-CN" altLang="en-US"/>
              <a:pPr/>
              <a:t>8</a:t>
            </a:fld>
            <a:endParaRPr lang="en-US" altLang="zh-CN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500063"/>
            <a:ext cx="8229600" cy="500062"/>
          </a:xfrm>
        </p:spPr>
        <p:txBody>
          <a:bodyPr/>
          <a:lstStyle/>
          <a:p>
            <a:pPr algn="l"/>
            <a:r>
              <a:rPr lang="en-US" altLang="zh-CN" dirty="0" smtClean="0">
                <a:ea typeface="宋体" pitchFamily="2" charset="-122"/>
              </a:rPr>
              <a:t>1</a:t>
            </a:r>
            <a:r>
              <a:rPr lang="zh-CN" altLang="en-US" dirty="0" smtClean="0">
                <a:ea typeface="宋体" pitchFamily="2" charset="-122"/>
              </a:rPr>
              <a:t>、</a:t>
            </a:r>
            <a:r>
              <a:rPr lang="en-US" altLang="zh-CN" dirty="0" err="1" smtClean="0">
                <a:ea typeface="宋体" pitchFamily="2" charset="-122"/>
              </a:rPr>
              <a:t>SaaS</a:t>
            </a:r>
            <a:r>
              <a:rPr lang="zh-CN" altLang="en-US" dirty="0" smtClean="0">
                <a:ea typeface="宋体" pitchFamily="2" charset="-122"/>
              </a:rPr>
              <a:t>交付平台虚拟化模型</a:t>
            </a:r>
            <a:endParaRPr lang="en-US" altLang="zh-CN" sz="3200" dirty="0" smtClean="0">
              <a:ea typeface="宋体" pitchFamily="2" charset="-122"/>
            </a:endParaRPr>
          </a:p>
        </p:txBody>
      </p:sp>
      <p:sp>
        <p:nvSpPr>
          <p:cNvPr id="2054" name="日期占位符 3"/>
          <p:cNvSpPr>
            <a:spLocks noGrp="1"/>
          </p:cNvSpPr>
          <p:nvPr>
            <p:ph type="dt" sz="quarter" idx="10"/>
          </p:nvPr>
        </p:nvSpPr>
        <p:spPr>
          <a:xfrm>
            <a:off x="285750" y="6492875"/>
            <a:ext cx="2133600" cy="365125"/>
          </a:xfrm>
          <a:noFill/>
        </p:spPr>
        <p:txBody>
          <a:bodyPr/>
          <a:lstStyle/>
          <a:p>
            <a:fld id="{AC35D57E-797A-4A86-8867-F293802B459C}" type="datetime3">
              <a:rPr lang="zh-CN" altLang="en-US" smtClean="0"/>
              <a:pPr/>
              <a:t>2011年11月14日星期一</a:t>
            </a:fld>
            <a:endParaRPr lang="en-US" altLang="zh-CN" smtClean="0"/>
          </a:p>
        </p:txBody>
      </p:sp>
      <p:sp>
        <p:nvSpPr>
          <p:cNvPr id="205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05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1233488"/>
          <a:ext cx="3571875" cy="2624137"/>
        </p:xfrm>
        <a:graphic>
          <a:graphicData uri="http://schemas.openxmlformats.org/presentationml/2006/ole">
            <p:oleObj spid="_x0000_s2050" name="Visio" r:id="rId3" imgW="4561573" imgH="3382478" progId="Visio.Drawing.11">
              <p:embed/>
            </p:oleObj>
          </a:graphicData>
        </a:graphic>
      </p:graphicFrame>
      <p:sp>
        <p:nvSpPr>
          <p:cNvPr id="20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05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4286248" y="1000127"/>
          <a:ext cx="4675187" cy="2786063"/>
        </p:xfrm>
        <a:graphic>
          <a:graphicData uri="http://schemas.openxmlformats.org/presentationml/2006/ole">
            <p:oleObj spid="_x0000_s2051" name="Visio" r:id="rId4" imgW="7417869" imgH="4658627" progId="Visio.Drawing.11">
              <p:embed/>
            </p:oleObj>
          </a:graphicData>
        </a:graphic>
      </p:graphicFrame>
      <p:sp>
        <p:nvSpPr>
          <p:cNvPr id="13" name="右箭头 12"/>
          <p:cNvSpPr/>
          <p:nvPr/>
        </p:nvSpPr>
        <p:spPr>
          <a:xfrm>
            <a:off x="3522663" y="2455863"/>
            <a:ext cx="977900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061" name="TextBox 14"/>
          <p:cNvSpPr txBox="1">
            <a:spLocks noChangeArrowheads="1"/>
          </p:cNvSpPr>
          <p:nvPr/>
        </p:nvSpPr>
        <p:spPr bwMode="auto">
          <a:xfrm>
            <a:off x="3643313" y="2170113"/>
            <a:ext cx="5000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dirty="0"/>
              <a:t>交付</a:t>
            </a:r>
          </a:p>
        </p:txBody>
      </p:sp>
      <p:sp>
        <p:nvSpPr>
          <p:cNvPr id="206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5414963" y="3857625"/>
          <a:ext cx="3586162" cy="2693988"/>
        </p:xfrm>
        <a:graphic>
          <a:graphicData uri="http://schemas.openxmlformats.org/presentationml/2006/ole">
            <p:oleObj spid="_x0000_s2052" name="Visio" r:id="rId5" imgW="6694772" imgH="5434664" progId="Visio.Drawing.11">
              <p:embed/>
            </p:oleObj>
          </a:graphicData>
        </a:graphic>
      </p:graphicFrame>
      <p:sp>
        <p:nvSpPr>
          <p:cNvPr id="19" name="下箭头 18"/>
          <p:cNvSpPr/>
          <p:nvPr/>
        </p:nvSpPr>
        <p:spPr>
          <a:xfrm>
            <a:off x="6643688" y="3714750"/>
            <a:ext cx="484187" cy="5000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5429250" y="3681413"/>
            <a:ext cx="27146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dirty="0"/>
              <a:t>数据共享关系</a:t>
            </a:r>
          </a:p>
        </p:txBody>
      </p:sp>
      <p:sp>
        <p:nvSpPr>
          <p:cNvPr id="21" name="矩形 20"/>
          <p:cNvSpPr/>
          <p:nvPr/>
        </p:nvSpPr>
        <p:spPr>
          <a:xfrm>
            <a:off x="214313" y="4376738"/>
            <a:ext cx="371475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buFont typeface="Arial" pitchFamily="34" charset="0"/>
              <a:buChar char="•"/>
              <a:defRPr/>
            </a:pPr>
            <a:r>
              <a:rPr lang="zh-CN" altLang="en-US" b="0" dirty="0" smtClean="0">
                <a:latin typeface="+mn-lt"/>
                <a:ea typeface="+mn-ea"/>
              </a:rPr>
              <a:t>主流的开发技术</a:t>
            </a:r>
            <a:endParaRPr lang="en-US" altLang="zh-CN" b="0" dirty="0" smtClean="0">
              <a:latin typeface="+mn-lt"/>
              <a:ea typeface="+mn-ea"/>
            </a:endParaRPr>
          </a:p>
          <a:p>
            <a:pPr algn="l">
              <a:buFont typeface="Arial" pitchFamily="34" charset="0"/>
              <a:buChar char="•"/>
              <a:defRPr/>
            </a:pPr>
            <a:r>
              <a:rPr lang="zh-CN" altLang="en-US" b="0" dirty="0" smtClean="0">
                <a:latin typeface="+mn-lt"/>
                <a:ea typeface="+mn-ea"/>
              </a:rPr>
              <a:t>租户</a:t>
            </a:r>
            <a:r>
              <a:rPr lang="zh-CN" altLang="en-US" b="0" dirty="0">
                <a:latin typeface="+mn-lt"/>
                <a:ea typeface="+mn-ea"/>
              </a:rPr>
              <a:t>无关的应用数据模型</a:t>
            </a:r>
            <a:endParaRPr lang="en-US" altLang="zh-CN" b="0" dirty="0">
              <a:latin typeface="+mn-lt"/>
              <a:ea typeface="+mn-ea"/>
            </a:endParaRPr>
          </a:p>
          <a:p>
            <a:pPr algn="l">
              <a:buFont typeface="Arial" pitchFamily="34" charset="0"/>
              <a:buChar char="•"/>
              <a:defRPr/>
            </a:pPr>
            <a:r>
              <a:rPr lang="zh-CN" altLang="en-US" b="0" dirty="0">
                <a:latin typeface="+mn-lt"/>
                <a:ea typeface="+mn-ea"/>
              </a:rPr>
              <a:t>交付后支持单实例多租赁</a:t>
            </a:r>
            <a:endParaRPr lang="en-US" altLang="zh-CN" b="0" dirty="0">
              <a:latin typeface="+mn-lt"/>
              <a:ea typeface="+mn-ea"/>
            </a:endParaRPr>
          </a:p>
          <a:p>
            <a:pPr algn="l">
              <a:buFont typeface="Arial" pitchFamily="34" charset="0"/>
              <a:buChar char="•"/>
              <a:defRPr/>
            </a:pPr>
            <a:r>
              <a:rPr lang="zh-CN" altLang="en-US" b="0" dirty="0">
                <a:latin typeface="+mn-lt"/>
                <a:ea typeface="+mn-ea"/>
              </a:rPr>
              <a:t>获取专</a:t>
            </a:r>
            <a:r>
              <a:rPr lang="zh-CN" altLang="en-US" b="0" dirty="0" smtClean="0">
                <a:latin typeface="+mn-lt"/>
                <a:ea typeface="+mn-ea"/>
              </a:rPr>
              <a:t>属于租户</a:t>
            </a:r>
            <a:r>
              <a:rPr lang="zh-CN" altLang="en-US" b="0" dirty="0">
                <a:latin typeface="+mn-lt"/>
                <a:ea typeface="+mn-ea"/>
              </a:rPr>
              <a:t>的虚拟应用</a:t>
            </a:r>
            <a:endParaRPr lang="en-US" altLang="zh-CN" b="0" dirty="0">
              <a:latin typeface="+mn-lt"/>
              <a:ea typeface="+mn-ea"/>
            </a:endParaRPr>
          </a:p>
          <a:p>
            <a:pPr algn="l">
              <a:buFont typeface="Arial" pitchFamily="34" charset="0"/>
              <a:buChar char="•"/>
              <a:defRPr/>
            </a:pPr>
            <a:r>
              <a:rPr lang="zh-CN" altLang="en-US" b="0" dirty="0">
                <a:latin typeface="+mn-lt"/>
                <a:ea typeface="+mn-ea"/>
              </a:rPr>
              <a:t>按需定制租户数据视图</a:t>
            </a:r>
            <a:endParaRPr lang="en-US" altLang="zh-CN" b="0" dirty="0">
              <a:latin typeface="+mn-lt"/>
              <a:ea typeface="+mn-ea"/>
            </a:endParaRPr>
          </a:p>
        </p:txBody>
      </p:sp>
      <p:sp>
        <p:nvSpPr>
          <p:cNvPr id="2066" name="灯片编号占位符 4"/>
          <p:cNvSpPr txBox="1">
            <a:spLocks/>
          </p:cNvSpPr>
          <p:nvPr/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E308EBCE-EF3B-4B5B-95DB-A2650DE2741B}" type="slidenum">
              <a:rPr lang="zh-CN" altLang="en-US"/>
              <a:pPr/>
              <a:t>9</a:t>
            </a:fld>
            <a:endParaRPr lang="en-US" altLang="zh-CN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us Aliance">
  <a:themeElements>
    <a:clrScheme name="Globus Aliance 2">
      <a:dk1>
        <a:srgbClr val="000000"/>
      </a:dk1>
      <a:lt1>
        <a:srgbClr val="FFFFFF"/>
      </a:lt1>
      <a:dk2>
        <a:srgbClr val="FF6633"/>
      </a:dk2>
      <a:lt2>
        <a:srgbClr val="666666"/>
      </a:lt2>
      <a:accent1>
        <a:srgbClr val="4B88BD"/>
      </a:accent1>
      <a:accent2>
        <a:srgbClr val="0C479D"/>
      </a:accent2>
      <a:accent3>
        <a:srgbClr val="FFFFFF"/>
      </a:accent3>
      <a:accent4>
        <a:srgbClr val="000000"/>
      </a:accent4>
      <a:accent5>
        <a:srgbClr val="B1C3DB"/>
      </a:accent5>
      <a:accent6>
        <a:srgbClr val="0A3F8E"/>
      </a:accent6>
      <a:hlink>
        <a:srgbClr val="CCCCFF"/>
      </a:hlink>
      <a:folHlink>
        <a:srgbClr val="B2B2B2"/>
      </a:folHlink>
    </a:clrScheme>
    <a:fontScheme name="Globus Alianc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Globus Aliance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us Aliance 2">
        <a:dk1>
          <a:srgbClr val="000000"/>
        </a:dk1>
        <a:lt1>
          <a:srgbClr val="FFFFFF"/>
        </a:lt1>
        <a:dk2>
          <a:srgbClr val="FF6633"/>
        </a:dk2>
        <a:lt2>
          <a:srgbClr val="666666"/>
        </a:lt2>
        <a:accent1>
          <a:srgbClr val="4B88BD"/>
        </a:accent1>
        <a:accent2>
          <a:srgbClr val="0C479D"/>
        </a:accent2>
        <a:accent3>
          <a:srgbClr val="FFFFFF"/>
        </a:accent3>
        <a:accent4>
          <a:srgbClr val="000000"/>
        </a:accent4>
        <a:accent5>
          <a:srgbClr val="B1C3DB"/>
        </a:accent5>
        <a:accent6>
          <a:srgbClr val="0A3F8E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杨潇</Template>
  <TotalTime>7753</TotalTime>
  <Words>987</Words>
  <Application>Microsoft Office PowerPoint</Application>
  <PresentationFormat>全屏显示(4:3)</PresentationFormat>
  <Paragraphs>177</Paragraphs>
  <Slides>24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Globus Aliance</vt:lpstr>
      <vt:lpstr>Visio</vt:lpstr>
      <vt:lpstr>            SaaS交付平台 多租户数据管理模型研究                                   山东大学                                               计算机科学与技术学院                                                                   孔兰菊</vt:lpstr>
      <vt:lpstr>提纲</vt:lpstr>
      <vt:lpstr>研究背景</vt:lpstr>
      <vt:lpstr>幻灯片 4</vt:lpstr>
      <vt:lpstr>研究背景-续</vt:lpstr>
      <vt:lpstr>评价指标</vt:lpstr>
      <vt:lpstr>相关工作</vt:lpstr>
      <vt:lpstr>研究内容</vt:lpstr>
      <vt:lpstr>1、SaaS交付平台虚拟化模型</vt:lpstr>
      <vt:lpstr>幻灯片 10</vt:lpstr>
      <vt:lpstr>2、SaaS交付平台数据存储模型</vt:lpstr>
      <vt:lpstr>幻灯片 12</vt:lpstr>
      <vt:lpstr>面向SaaS应用的租户数据存储模型</vt:lpstr>
      <vt:lpstr>幻灯片 14</vt:lpstr>
      <vt:lpstr>幻灯片 15</vt:lpstr>
      <vt:lpstr>面向SaaS应用的租户云数据存储模型</vt:lpstr>
      <vt:lpstr>1 SaaS应用交付平台多租户数据管理模型</vt:lpstr>
      <vt:lpstr>幻灯片 18</vt:lpstr>
      <vt:lpstr>平台总结</vt:lpstr>
      <vt:lpstr>研究点-研究对象</vt:lpstr>
      <vt:lpstr> a realistic SaaS application needs to address the following issues</vt:lpstr>
      <vt:lpstr>研究点</vt:lpstr>
      <vt:lpstr>研究点-续</vt:lpstr>
      <vt:lpstr>感谢各位老师、同学听取我的论文工作汇报！  恳请各位老师、同学提出宝贵意见！   </vt:lpstr>
    </vt:vector>
  </TitlesOfParts>
  <Company>Lenovo (Beijing) Limited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Deep Web数据集成 关键问题研究</dc:title>
  <dc:creator>tomdyq</dc:creator>
  <cp:lastModifiedBy>klj</cp:lastModifiedBy>
  <cp:revision>1032</cp:revision>
  <dcterms:created xsi:type="dcterms:W3CDTF">2010-03-11T11:32:47Z</dcterms:created>
  <dcterms:modified xsi:type="dcterms:W3CDTF">2011-11-14T05:00:44Z</dcterms:modified>
</cp:coreProperties>
</file>