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7"/>
  </p:notesMasterIdLst>
  <p:sldIdLst>
    <p:sldId id="256" r:id="rId2"/>
    <p:sldId id="294" r:id="rId3"/>
    <p:sldId id="295" r:id="rId4"/>
    <p:sldId id="284" r:id="rId5"/>
    <p:sldId id="257" r:id="rId6"/>
    <p:sldId id="293" r:id="rId7"/>
    <p:sldId id="289" r:id="rId8"/>
    <p:sldId id="276" r:id="rId9"/>
    <p:sldId id="286" r:id="rId10"/>
    <p:sldId id="274" r:id="rId11"/>
    <p:sldId id="275" r:id="rId12"/>
    <p:sldId id="260" r:id="rId13"/>
    <p:sldId id="296" r:id="rId14"/>
    <p:sldId id="288" r:id="rId15"/>
    <p:sldId id="280" r:id="rId16"/>
    <p:sldId id="261" r:id="rId17"/>
    <p:sldId id="263" r:id="rId18"/>
    <p:sldId id="265" r:id="rId19"/>
    <p:sldId id="297" r:id="rId20"/>
    <p:sldId id="290" r:id="rId21"/>
    <p:sldId id="266" r:id="rId22"/>
    <p:sldId id="277" r:id="rId23"/>
    <p:sldId id="278" r:id="rId24"/>
    <p:sldId id="267" r:id="rId25"/>
    <p:sldId id="281" r:id="rId26"/>
    <p:sldId id="282" r:id="rId27"/>
    <p:sldId id="268" r:id="rId28"/>
    <p:sldId id="291" r:id="rId29"/>
    <p:sldId id="298" r:id="rId30"/>
    <p:sldId id="292" r:id="rId31"/>
    <p:sldId id="269" r:id="rId32"/>
    <p:sldId id="270" r:id="rId33"/>
    <p:sldId id="272" r:id="rId34"/>
    <p:sldId id="299" r:id="rId35"/>
    <p:sldId id="273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C98F0-63A6-4E2A-9044-23B67326570E}" type="datetimeFigureOut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5278C-D87A-4035-A374-19CF68CB4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303E8-6EC9-4AD3-8A8A-E6E1707B89A6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EEC0-D2FE-4B1D-B51E-E299D05574BD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4545-E756-4F0B-8B6F-8385F9ABE817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4E6B0-23E5-4B9C-8851-8420FF6A9E77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A18FB-965A-4231-AA3F-1B566FD5C867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32935-2E31-4E61-93BE-67429AF2BB52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2DBE-5CEF-4B8D-8FFE-36B6C9CFA7BB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A1EB-105A-41CC-8B50-C4F0449D0293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A7E00-6208-41FA-AA3F-67C5928A366C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B5A96-1CAD-463A-BB97-4593AECE78DC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70C51F-4B4B-47C0-B3BC-D388FE1E8B8A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3058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关于</a:t>
            </a:r>
            <a:r>
              <a:rPr lang="en-US" altLang="zh-CN" dirty="0" err="1" smtClean="0"/>
              <a:t>Hbase</a:t>
            </a:r>
            <a:r>
              <a:rPr lang="zh-CN" altLang="en-US" dirty="0" smtClean="0"/>
              <a:t>的一些认识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535782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/>
              <a:t>庞成</a:t>
            </a:r>
            <a:endParaRPr lang="zh-CN" altLang="en-US"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438B-11F2-4225-8FAA-720A7C8F8626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Region Server </a:t>
            </a:r>
            <a:r>
              <a:rPr lang="zh-CN" altLang="en-US" sz="4800" dirty="0" smtClean="0"/>
              <a:t>结构</a:t>
            </a:r>
            <a:endParaRPr lang="zh-CN" altLang="en-US" sz="4800" dirty="0"/>
          </a:p>
        </p:txBody>
      </p:sp>
      <p:pic>
        <p:nvPicPr>
          <p:cNvPr id="1026" name="Picture 2" descr="H:\Image_3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143248"/>
            <a:ext cx="5448300" cy="3000375"/>
          </a:xfrm>
          <a:prstGeom prst="rect">
            <a:avLst/>
          </a:prstGeom>
          <a:noFill/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642910" y="17144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2214554"/>
            <a:ext cx="92869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1..* </a:t>
            </a:r>
            <a:r>
              <a:rPr lang="en-US" dirty="0" smtClean="0">
                <a:solidFill>
                  <a:schemeClr val="tx1"/>
                </a:solidFill>
              </a:rPr>
              <a:t>Region</a:t>
            </a:r>
            <a:r>
              <a:rPr lang="en-US" dirty="0" smtClean="0"/>
              <a:t> 1..*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57620" y="2214554"/>
            <a:ext cx="85725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1..* </a:t>
            </a:r>
            <a:r>
              <a:rPr lang="en-US" dirty="0" smtClean="0">
                <a:solidFill>
                  <a:schemeClr val="tx1"/>
                </a:solidFill>
              </a:rPr>
              <a:t>Table </a:t>
            </a:r>
            <a:r>
              <a:rPr lang="en-US" dirty="0" smtClean="0"/>
              <a:t>1..* 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571736" y="2428868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357422" y="2000240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1..* </a:t>
            </a:r>
            <a:r>
              <a:rPr lang="en-US" dirty="0" smtClean="0">
                <a:solidFill>
                  <a:schemeClr val="tx1"/>
                </a:solidFill>
              </a:rPr>
              <a:t>1..* </a:t>
            </a:r>
            <a:r>
              <a:rPr lang="en-US" dirty="0" smtClean="0"/>
              <a:t>1..*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57554" y="2000240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Region </a:t>
            </a:r>
            <a:r>
              <a:rPr lang="zh-CN" altLang="en-US" sz="4800" dirty="0" smtClean="0"/>
              <a:t>结构</a:t>
            </a:r>
            <a:endParaRPr lang="zh-CN" altLang="en-US" sz="4800" dirty="0"/>
          </a:p>
        </p:txBody>
      </p:sp>
      <p:pic>
        <p:nvPicPr>
          <p:cNvPr id="2050" name="Picture 2" descr="H:\Image_4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214686"/>
            <a:ext cx="5248275" cy="2676525"/>
          </a:xfrm>
          <a:prstGeom prst="rect">
            <a:avLst/>
          </a:prstGeom>
          <a:noFill/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642910" y="1571612"/>
            <a:ext cx="8229600" cy="164306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1645920" lvl="3" indent="-274320">
              <a:lnSpc>
                <a:spcPct val="19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altLang="zh-CN" sz="2400" dirty="0" smtClean="0"/>
              <a:t>S</a:t>
            </a:r>
            <a:r>
              <a:rPr lang="en-US" sz="2400" dirty="0" smtClean="0"/>
              <a:t>tore</a:t>
            </a:r>
            <a:r>
              <a:rPr lang="zh-CN" altLang="en-US" sz="2400" dirty="0" smtClean="0"/>
              <a:t>包括</a:t>
            </a:r>
            <a:r>
              <a:rPr lang="en-US" sz="2400" dirty="0" err="1" smtClean="0"/>
              <a:t>MemStore</a:t>
            </a:r>
            <a:r>
              <a:rPr lang="zh-CN" altLang="en-US" sz="2400" dirty="0" smtClean="0"/>
              <a:t>、</a:t>
            </a:r>
            <a:r>
              <a:rPr lang="en-US" sz="2400" dirty="0" err="1" smtClean="0"/>
              <a:t>StoreFiles</a:t>
            </a:r>
            <a:endParaRPr lang="zh-CN" altLang="en-US" sz="24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94" y="2500306"/>
            <a:ext cx="92869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1..* </a:t>
            </a:r>
            <a:r>
              <a:rPr lang="en-US" altLang="zh-CN" dirty="0" smtClean="0">
                <a:solidFill>
                  <a:schemeClr val="tx1"/>
                </a:solidFill>
              </a:rPr>
              <a:t>Store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1..*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29058" y="2500306"/>
            <a:ext cx="207170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1..* </a:t>
            </a:r>
            <a:r>
              <a:rPr lang="en-US" altLang="zh-CN" dirty="0" smtClean="0">
                <a:solidFill>
                  <a:schemeClr val="tx1"/>
                </a:solidFill>
              </a:rPr>
              <a:t>Column Family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86050" y="2714620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714612" y="2285992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1..* </a:t>
            </a:r>
            <a:r>
              <a:rPr lang="en-US" dirty="0" smtClean="0">
                <a:solidFill>
                  <a:schemeClr val="tx1"/>
                </a:solidFill>
              </a:rPr>
              <a:t>1..* </a:t>
            </a:r>
            <a:r>
              <a:rPr lang="en-US" dirty="0" smtClean="0"/>
              <a:t>1..*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71868" y="2285992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BB05-3002-4311-A970-9A486947FE1D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管理操作：</a:t>
            </a:r>
            <a:r>
              <a:rPr lang="en-US" sz="2400" dirty="0" smtClean="0"/>
              <a:t>Client</a:t>
            </a:r>
            <a:r>
              <a:rPr lang="zh-CN" altLang="en-US" sz="2400" dirty="0" smtClean="0"/>
              <a:t>与</a:t>
            </a:r>
            <a:r>
              <a:rPr lang="en-US" sz="2400" dirty="0" smtClean="0"/>
              <a:t>Master</a:t>
            </a:r>
            <a:r>
              <a:rPr lang="zh-CN" altLang="en-US" sz="2400" dirty="0" smtClean="0"/>
              <a:t>进行</a:t>
            </a:r>
            <a:r>
              <a:rPr lang="en-US" sz="2400" dirty="0" smtClean="0"/>
              <a:t>RPC</a:t>
            </a:r>
            <a:endParaRPr lang="zh-CN" altLang="en-US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数据读写操作：</a:t>
            </a:r>
            <a:r>
              <a:rPr lang="en-US" sz="2400" dirty="0" smtClean="0"/>
              <a:t>Client</a:t>
            </a:r>
            <a:r>
              <a:rPr lang="zh-CN" altLang="en-US" sz="2400" dirty="0" smtClean="0"/>
              <a:t>与</a:t>
            </a:r>
            <a:r>
              <a:rPr lang="en-US" sz="2400" dirty="0" err="1" smtClean="0"/>
              <a:t>RegionServer</a:t>
            </a:r>
            <a:r>
              <a:rPr lang="zh-CN" altLang="en-US" sz="2400" dirty="0" smtClean="0"/>
              <a:t>进行</a:t>
            </a:r>
            <a:r>
              <a:rPr lang="en-US" sz="2400" dirty="0" smtClean="0"/>
              <a:t>RPC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Master</a:t>
            </a:r>
            <a:r>
              <a:rPr lang="zh-CN" altLang="en-US" sz="2400" dirty="0" smtClean="0"/>
              <a:t>仅维护</a:t>
            </a:r>
            <a:r>
              <a:rPr lang="en-US" altLang="zh-CN" sz="2400" dirty="0" smtClean="0"/>
              <a:t>Table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的元数据信息，负载很低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7180-B7E1-487B-9DE0-8E5717C77CE4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00034" y="428604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系统架构</a:t>
            </a:r>
            <a:endParaRPr lang="zh-CN" altLang="en-US" sz="4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357298"/>
            <a:ext cx="6143668" cy="353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总体介绍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物理结构</a:t>
            </a:r>
            <a:endParaRPr lang="en-US" altLang="zh-CN" sz="2600" b="1" dirty="0" smtClean="0">
              <a:solidFill>
                <a:srgbClr val="FF0000"/>
              </a:solidFill>
            </a:endParaRPr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逻辑操作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一些问题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30D55-DC56-414F-A22E-4BEAA14E3205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dirty="0" smtClean="0"/>
              <a:t>Region </a:t>
            </a:r>
            <a:r>
              <a:rPr lang="en-US" altLang="zh-CN" sz="4800" b="1" dirty="0" smtClean="0"/>
              <a:t>Server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维护</a:t>
            </a:r>
            <a:r>
              <a:rPr lang="en-US" altLang="zh-CN" sz="2400" dirty="0" smtClean="0"/>
              <a:t>Master</a:t>
            </a:r>
            <a:r>
              <a:rPr lang="zh-CN" altLang="en-US" sz="2400" dirty="0" smtClean="0"/>
              <a:t>分配的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，处理这些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的</a:t>
            </a:r>
            <a:r>
              <a:rPr lang="en-US" sz="2400" dirty="0" smtClean="0"/>
              <a:t>IO</a:t>
            </a:r>
            <a:r>
              <a:rPr lang="zh-CN" altLang="en-US" sz="2400" dirty="0" smtClean="0"/>
              <a:t>请求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split</a:t>
            </a:r>
            <a:r>
              <a:rPr lang="zh-CN" altLang="en-US" sz="2400" dirty="0" smtClean="0"/>
              <a:t>大的</a:t>
            </a:r>
            <a:r>
              <a:rPr lang="en-US" altLang="zh-CN" sz="2400" dirty="0" smtClean="0"/>
              <a:t>Region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19559-38B0-41E0-99E7-4CCCE173C2A0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800" b="1" dirty="0" smtClean="0"/>
              <a:t>Master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36792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维护表和</a:t>
            </a:r>
            <a:r>
              <a:rPr lang="en-US" altLang="zh-CN" dirty="0" smtClean="0"/>
              <a:t>Region</a:t>
            </a:r>
            <a:r>
              <a:rPr lang="zh-CN" altLang="en-US" dirty="0" smtClean="0"/>
              <a:t>的元数据，不参与数据读写</a:t>
            </a:r>
            <a:r>
              <a:rPr lang="en-US" altLang="zh-CN" dirty="0" smtClean="0"/>
              <a:t>IO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存储冗余信息，短时间内离线不影响数据读写操作及</a:t>
            </a:r>
            <a:r>
              <a:rPr lang="en-US" altLang="zh-CN" dirty="0" smtClean="0"/>
              <a:t>split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为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分配</a:t>
            </a:r>
            <a:r>
              <a:rPr lang="en-US" altLang="zh-CN" dirty="0" smtClean="0"/>
              <a:t>Region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发现失效的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并重新分配其中的</a:t>
            </a:r>
            <a:r>
              <a:rPr lang="en-US" altLang="zh-CN" dirty="0" smtClean="0"/>
              <a:t>Region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负责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的负载均衡</a:t>
            </a: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CFFE2-0518-49D2-8937-90ED6571181F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13672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保证有且仅有一个</a:t>
            </a:r>
            <a:r>
              <a:rPr lang="en-US" altLang="zh-CN" sz="2400" dirty="0" smtClean="0"/>
              <a:t>Master</a:t>
            </a:r>
            <a:endParaRPr lang="zh-CN" altLang="en-US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感知</a:t>
            </a:r>
            <a:r>
              <a:rPr lang="en-US" altLang="zh-CN" sz="2400" dirty="0" smtClean="0"/>
              <a:t>Region</a:t>
            </a:r>
            <a:r>
              <a:rPr lang="en-US" sz="2400" dirty="0" smtClean="0"/>
              <a:t> </a:t>
            </a:r>
            <a:r>
              <a:rPr lang="en-US" altLang="zh-CN" sz="2400" dirty="0" smtClean="0"/>
              <a:t>Server</a:t>
            </a:r>
            <a:r>
              <a:rPr lang="zh-CN" altLang="en-US" sz="2400" dirty="0" smtClean="0"/>
              <a:t>状态</a:t>
            </a:r>
            <a:r>
              <a:rPr lang="en-US" sz="2400" dirty="0" smtClean="0"/>
              <a:t>/</a:t>
            </a:r>
            <a:r>
              <a:rPr lang="zh-CN" altLang="en-US" sz="2400" dirty="0" smtClean="0"/>
              <a:t>选</a:t>
            </a:r>
            <a:r>
              <a:rPr lang="en-US" sz="2400" dirty="0" smtClean="0"/>
              <a:t>Master</a:t>
            </a:r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存储</a:t>
            </a:r>
            <a:r>
              <a:rPr lang="en-US" sz="2400" dirty="0" smtClean="0"/>
              <a:t>-</a:t>
            </a:r>
            <a:r>
              <a:rPr lang="en-US" altLang="en-US" sz="2400" dirty="0" smtClean="0"/>
              <a:t>ROOT-</a:t>
            </a:r>
            <a:r>
              <a:rPr lang="zh-CN" altLang="en-US" sz="2400" dirty="0" smtClean="0"/>
              <a:t>表的地址和</a:t>
            </a:r>
            <a:r>
              <a:rPr lang="en-US" altLang="zh-CN" sz="2400" dirty="0" smtClean="0"/>
              <a:t>Master</a:t>
            </a:r>
            <a:r>
              <a:rPr lang="zh-CN" altLang="en-US" sz="2400" dirty="0" smtClean="0"/>
              <a:t>的地址</a:t>
            </a:r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存储</a:t>
            </a:r>
            <a:r>
              <a:rPr lang="en-US" altLang="zh-CN" sz="2400" dirty="0" err="1" smtClean="0"/>
              <a:t>HBase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schema</a:t>
            </a:r>
            <a:r>
              <a:rPr lang="zh-CN" altLang="en-US" sz="2400" dirty="0" smtClean="0"/>
              <a:t>，包括</a:t>
            </a:r>
            <a:r>
              <a:rPr lang="en-US" altLang="zh-CN" sz="2400" dirty="0" smtClean="0"/>
              <a:t>Table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Column Family</a:t>
            </a:r>
            <a:r>
              <a:rPr lang="zh-CN" altLang="en-US" sz="2400" dirty="0" smtClean="0"/>
              <a:t>等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存储可用</a:t>
            </a:r>
            <a:r>
              <a:rPr lang="en-US" altLang="zh-CN" sz="2400" dirty="0" err="1" smtClean="0"/>
              <a:t>RegionServer</a:t>
            </a:r>
            <a:r>
              <a:rPr lang="zh-CN" altLang="en-US" sz="2400" dirty="0" smtClean="0"/>
              <a:t>列表，未分配的</a:t>
            </a:r>
            <a:r>
              <a:rPr lang="en-US" altLang="zh-CN" sz="2400" dirty="0" smtClean="0"/>
              <a:t>Region</a:t>
            </a:r>
            <a:endParaRPr lang="zh-CN" altLang="en-US" sz="2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B855-5FF7-4CC0-B33C-46BDC058860E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800" b="1" dirty="0" err="1" smtClean="0"/>
              <a:t>ZooKeeper</a:t>
            </a:r>
            <a:r>
              <a:rPr lang="en-US" altLang="zh-CN" sz="4800" b="1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84698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-ROOT- </a:t>
            </a:r>
            <a:r>
              <a:rPr lang="en-US" altLang="zh-CN" b="1" dirty="0" smtClean="0"/>
              <a:t>&amp; </a:t>
            </a:r>
            <a:r>
              <a:rPr lang="en-US" b="1" dirty="0" smtClean="0"/>
              <a:t>.META.</a:t>
            </a:r>
            <a:endParaRPr lang="zh-CN" altLang="en-US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271464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-ROOT-</a:t>
            </a:r>
            <a:r>
              <a:rPr lang="zh-CN" altLang="en-US" dirty="0" smtClean="0"/>
              <a:t>：记录</a:t>
            </a:r>
            <a:r>
              <a:rPr lang="en-US" dirty="0" smtClean="0"/>
              <a:t>.META.</a:t>
            </a:r>
            <a:r>
              <a:rPr lang="zh-CN" altLang="en-US" dirty="0" smtClean="0"/>
              <a:t>表的</a:t>
            </a:r>
            <a:r>
              <a:rPr lang="en-US" altLang="zh-CN" dirty="0" smtClean="0"/>
              <a:t>Region</a:t>
            </a:r>
            <a:r>
              <a:rPr lang="zh-CN" altLang="en-US" dirty="0" smtClean="0"/>
              <a:t>信息，</a:t>
            </a:r>
            <a:r>
              <a:rPr lang="en-US" dirty="0" smtClean="0"/>
              <a:t>-ROOT-</a:t>
            </a:r>
            <a:r>
              <a:rPr lang="zh-CN" altLang="en-US" dirty="0" smtClean="0"/>
              <a:t>只有一个</a:t>
            </a:r>
            <a:r>
              <a:rPr lang="en-US" dirty="0" smtClean="0"/>
              <a:t>Region 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.META.</a:t>
            </a:r>
            <a:r>
              <a:rPr lang="zh-CN" altLang="en-US" dirty="0" smtClean="0"/>
              <a:t>：记录用户表的</a:t>
            </a:r>
            <a:r>
              <a:rPr lang="en-US" altLang="zh-CN" dirty="0" smtClean="0"/>
              <a:t>Region</a:t>
            </a:r>
            <a:r>
              <a:rPr lang="zh-CN" altLang="en-US" dirty="0" smtClean="0"/>
              <a:t>信息，</a:t>
            </a:r>
            <a:r>
              <a:rPr lang="en-US" dirty="0" smtClean="0"/>
              <a:t>.META.</a:t>
            </a:r>
            <a:r>
              <a:rPr lang="zh-CN" altLang="en-US" dirty="0" smtClean="0"/>
              <a:t>可以有多个</a:t>
            </a:r>
            <a:r>
              <a:rPr lang="en-US" dirty="0" smtClean="0"/>
              <a:t>Region 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root Region</a:t>
            </a:r>
            <a:r>
              <a:rPr lang="zh-CN" altLang="en-US" dirty="0" smtClean="0"/>
              <a:t>不会被</a:t>
            </a:r>
            <a:r>
              <a:rPr lang="en-US" dirty="0" smtClean="0"/>
              <a:t>spli</a:t>
            </a:r>
            <a:r>
              <a:rPr lang="en-US" altLang="zh-CN" dirty="0" smtClean="0"/>
              <a:t>t</a:t>
            </a:r>
            <a:r>
              <a:rPr lang="zh-CN" altLang="en-US" dirty="0" smtClean="0"/>
              <a:t>，保证最多需要三次跳转，就能定位任意</a:t>
            </a:r>
            <a:r>
              <a:rPr lang="en-US" dirty="0" smtClean="0"/>
              <a:t>Region 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为了加快访问，</a:t>
            </a:r>
            <a:r>
              <a:rPr lang="en-US" dirty="0" smtClean="0"/>
              <a:t> -ROOT-</a:t>
            </a:r>
            <a:r>
              <a:rPr lang="zh-CN" altLang="en-US" dirty="0" smtClean="0"/>
              <a:t>、</a:t>
            </a:r>
            <a:r>
              <a:rPr lang="en-US" dirty="0" smtClean="0"/>
              <a:t>.META.</a:t>
            </a:r>
            <a:r>
              <a:rPr lang="zh-CN" altLang="en-US" dirty="0" smtClean="0"/>
              <a:t>表都</a:t>
            </a:r>
            <a:r>
              <a:rPr lang="zh-CN" altLang="en-US" sz="2500" dirty="0" smtClean="0"/>
              <a:t>保存在内存中</a:t>
            </a:r>
          </a:p>
          <a:p>
            <a:endParaRPr lang="zh-CN" altLang="en-US" dirty="0"/>
          </a:p>
        </p:txBody>
      </p:sp>
      <p:pic>
        <p:nvPicPr>
          <p:cNvPr id="4" name="sp-image" descr="http://imgsrc.baidu.com/baike/pic/item/7c5fcc1b83092982ac6e75f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929066"/>
            <a:ext cx="492922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F2B3-ADE9-4DCC-AE3A-E0E42B6C0AA4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b="1" dirty="0" smtClean="0"/>
              <a:t>L</a:t>
            </a:r>
            <a:r>
              <a:rPr lang="en-US" b="1" dirty="0" smtClean="0"/>
              <a:t>og</a:t>
            </a:r>
            <a:endParaRPr lang="zh-CN" altLang="en-US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每个</a:t>
            </a:r>
            <a:r>
              <a:rPr lang="en-US" dirty="0" smtClean="0"/>
              <a:t>Region Server</a:t>
            </a:r>
            <a:r>
              <a:rPr lang="zh-CN" altLang="en-US" dirty="0" smtClean="0"/>
              <a:t>维护一个</a:t>
            </a:r>
            <a:r>
              <a:rPr lang="en-US" dirty="0" err="1" smtClean="0"/>
              <a:t>Hlog</a:t>
            </a:r>
            <a:r>
              <a:rPr lang="zh-CN" altLang="en-US" dirty="0" smtClean="0"/>
              <a:t>，存放在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中</a:t>
            </a:r>
            <a:endParaRPr lang="en-US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不同</a:t>
            </a:r>
            <a:r>
              <a:rPr lang="en-US" dirty="0" smtClean="0"/>
              <a:t>Region</a:t>
            </a:r>
            <a:r>
              <a:rPr lang="zh-CN" altLang="en-US" dirty="0" smtClean="0"/>
              <a:t>的日志混合追加记录，提高写性能</a:t>
            </a:r>
            <a:endParaRPr lang="en-US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在</a:t>
            </a:r>
            <a:r>
              <a:rPr lang="en-US" altLang="zh-CN" dirty="0" smtClean="0"/>
              <a:t>log</a:t>
            </a:r>
            <a:r>
              <a:rPr lang="zh-CN" altLang="en-US" dirty="0" smtClean="0"/>
              <a:t>中标示已持久化数据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异步复制</a:t>
            </a:r>
            <a:r>
              <a:rPr lang="en-US" dirty="0" smtClean="0"/>
              <a:t>db</a:t>
            </a:r>
            <a:r>
              <a:rPr lang="zh-CN" altLang="en-US" dirty="0" smtClean="0"/>
              <a:t>时，应用</a:t>
            </a:r>
            <a:r>
              <a:rPr lang="en-US" dirty="0" smtClean="0"/>
              <a:t>log</a:t>
            </a:r>
            <a:r>
              <a:rPr lang="zh-CN" altLang="en-US" dirty="0" smtClean="0"/>
              <a:t>而不是持久化数据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Region Server</a:t>
            </a:r>
            <a:r>
              <a:rPr lang="zh-CN" altLang="en-US" dirty="0" smtClean="0"/>
              <a:t>失效后，重新分配它的</a:t>
            </a:r>
            <a:r>
              <a:rPr lang="en-US" dirty="0" smtClean="0"/>
              <a:t>Region</a:t>
            </a:r>
            <a:r>
              <a:rPr lang="zh-CN" altLang="en-US" dirty="0" smtClean="0"/>
              <a:t>，需拆分</a:t>
            </a:r>
            <a:r>
              <a:rPr lang="en-US" altLang="zh-CN" dirty="0" err="1" smtClean="0"/>
              <a:t>H</a:t>
            </a:r>
            <a:r>
              <a:rPr lang="en-US" dirty="0" err="1" smtClean="0"/>
              <a:t>log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4189F-BE1E-40B6-8988-52159E27B4DD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357298"/>
            <a:ext cx="6143668" cy="353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总体介绍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物理结构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逻辑操作</a:t>
            </a:r>
            <a:endParaRPr lang="en-US" altLang="zh-CN" sz="2600" b="1" dirty="0" smtClean="0">
              <a:solidFill>
                <a:srgbClr val="FF0000"/>
              </a:solidFill>
            </a:endParaRPr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一些问题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1D9CA-9118-4A6A-9678-929B8D3619F1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357298"/>
            <a:ext cx="6143668" cy="353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总体介绍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物理结构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逻辑操作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一些问题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6F05B-CAD0-4C63-842F-672F6D87E966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/>
              <a:t>Region</a:t>
            </a:r>
            <a:r>
              <a:rPr lang="zh-CN" altLang="en-US" sz="4800" b="1" dirty="0" smtClean="0"/>
              <a:t> 分配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每个</a:t>
            </a:r>
            <a:r>
              <a:rPr lang="en-US" altLang="zh-CN" dirty="0" smtClean="0"/>
              <a:t>Region</a:t>
            </a:r>
            <a:r>
              <a:rPr lang="zh-CN" altLang="en-US" dirty="0" smtClean="0"/>
              <a:t>只被分配给一个</a:t>
            </a:r>
            <a:r>
              <a:rPr lang="en-US" altLang="zh-CN" dirty="0" smtClean="0"/>
              <a:t>Region Server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Master</a:t>
            </a:r>
            <a:r>
              <a:rPr lang="zh-CN" altLang="en-US" dirty="0" smtClean="0"/>
              <a:t>上线：查询</a:t>
            </a:r>
            <a:r>
              <a:rPr lang="en-US" altLang="zh-CN" dirty="0" smtClean="0"/>
              <a:t>Zookeeper</a:t>
            </a:r>
            <a:r>
              <a:rPr lang="zh-CN" altLang="en-US" dirty="0" smtClean="0"/>
              <a:t>获得可用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列表</a:t>
            </a:r>
          </a:p>
          <a:p>
            <a:pPr>
              <a:lnSpc>
                <a:spcPct val="200000"/>
              </a:lnSpc>
              <a:buNone/>
            </a:pPr>
            <a:r>
              <a:rPr lang="zh-CN" altLang="en-US" dirty="0" smtClean="0"/>
              <a:t>    访问每个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，获得所有已分配</a:t>
            </a:r>
            <a:r>
              <a:rPr lang="en-US" altLang="zh-CN" dirty="0" smtClean="0"/>
              <a:t>Region</a:t>
            </a:r>
          </a:p>
          <a:p>
            <a:pPr>
              <a:lnSpc>
                <a:spcPct val="200000"/>
              </a:lnSpc>
              <a:buNone/>
            </a:pPr>
            <a:r>
              <a:rPr lang="zh-CN" altLang="en-US" dirty="0" smtClean="0"/>
              <a:t>    对于未装载的</a:t>
            </a:r>
            <a:r>
              <a:rPr lang="en-US" altLang="zh-CN" dirty="0" smtClean="0"/>
              <a:t>Region</a:t>
            </a:r>
            <a:r>
              <a:rPr lang="zh-CN" altLang="en-US" dirty="0" smtClean="0"/>
              <a:t>，寻找空闲的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装载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Region Server</a:t>
            </a:r>
            <a:r>
              <a:rPr lang="zh-CN" altLang="en-US" dirty="0" smtClean="0"/>
              <a:t>下线：从</a:t>
            </a:r>
            <a:r>
              <a:rPr lang="en-US" altLang="zh-CN" dirty="0" err="1" smtClean="0"/>
              <a:t>ZooKeeper</a:t>
            </a:r>
            <a:r>
              <a:rPr lang="zh-CN" altLang="en-US" dirty="0" smtClean="0"/>
              <a:t>处获得</a:t>
            </a:r>
            <a:r>
              <a:rPr lang="en-US" altLang="zh-CN" dirty="0" smtClean="0"/>
              <a:t>Region Server</a:t>
            </a:r>
            <a:r>
              <a:rPr lang="zh-CN" altLang="en-US" dirty="0" smtClean="0"/>
              <a:t>失效信息，重新分配其</a:t>
            </a:r>
            <a:r>
              <a:rPr lang="en-US" altLang="zh-CN" dirty="0" smtClean="0"/>
              <a:t>Region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D13B-F4F7-4088-AFAF-3D903E17B1FD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数据操作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 smtClean="0"/>
              <a:t>get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put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delete</a:t>
            </a:r>
            <a:r>
              <a:rPr lang="zh-CN" altLang="en-US" sz="2400" dirty="0" smtClean="0"/>
              <a:t>等</a:t>
            </a:r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涉及到</a:t>
            </a:r>
            <a:r>
              <a:rPr lang="en-US" sz="2400" dirty="0" smtClean="0"/>
              <a:t>version</a:t>
            </a: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2BC1-DEF2-447F-AB08-907D34B008F9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数据更新操作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更新结果写入</a:t>
            </a:r>
            <a:r>
              <a:rPr lang="en-US" sz="2400" dirty="0" smtClean="0"/>
              <a:t>WAL(write  after log)</a:t>
            </a:r>
            <a:r>
              <a:rPr lang="zh-CN" altLang="en-US" sz="2400" dirty="0" smtClean="0"/>
              <a:t>和</a:t>
            </a:r>
            <a:r>
              <a:rPr lang="en-US" sz="2400" dirty="0" err="1" smtClean="0"/>
              <a:t>MemStore</a:t>
            </a:r>
            <a:endParaRPr lang="en-US" sz="2400" dirty="0" smtClean="0"/>
          </a:p>
          <a:p>
            <a:pPr>
              <a:lnSpc>
                <a:spcPct val="200000"/>
              </a:lnSpc>
            </a:pPr>
            <a:r>
              <a:rPr lang="en-US" sz="2400" dirty="0" err="1" smtClean="0"/>
              <a:t>MemStore</a:t>
            </a:r>
            <a:r>
              <a:rPr lang="zh-CN" altLang="en-US" sz="2400" dirty="0" smtClean="0"/>
              <a:t>中的数据按</a:t>
            </a:r>
            <a:r>
              <a:rPr lang="en-US" altLang="zh-CN" sz="2400" dirty="0" smtClean="0"/>
              <a:t>Row Key</a:t>
            </a:r>
            <a:r>
              <a:rPr lang="zh-CN" altLang="en-US" sz="2400" dirty="0" smtClean="0"/>
              <a:t>排序</a:t>
            </a:r>
            <a:endParaRPr lang="en-US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持久化后在</a:t>
            </a:r>
            <a:r>
              <a:rPr lang="en-US" sz="2400" dirty="0" err="1" smtClean="0"/>
              <a:t>ZooKeeper</a:t>
            </a:r>
            <a:r>
              <a:rPr lang="zh-CN" altLang="en-US" sz="2400" dirty="0" smtClean="0"/>
              <a:t>中记录</a:t>
            </a:r>
            <a:r>
              <a:rPr lang="en-US" altLang="zh-CN" sz="2400" dirty="0" smtClean="0"/>
              <a:t>check </a:t>
            </a:r>
            <a:r>
              <a:rPr lang="en-US" sz="2400" dirty="0" smtClean="0"/>
              <a:t>point</a:t>
            </a: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1194-CADA-4AAD-8F50-FCE0C5C866C2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数据读取操作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优先访问</a:t>
            </a:r>
            <a:r>
              <a:rPr lang="en-US" sz="2400" dirty="0" err="1" smtClean="0"/>
              <a:t>MemStore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若未命中，访问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和</a:t>
            </a:r>
            <a:r>
              <a:rPr lang="en-US" sz="2400" dirty="0" err="1" smtClean="0"/>
              <a:t>MemStore</a:t>
            </a:r>
            <a:r>
              <a:rPr lang="en-US" sz="2400" dirty="0" smtClean="0"/>
              <a:t>(</a:t>
            </a:r>
            <a:r>
              <a:rPr lang="zh-CN" altLang="en-US" sz="2400" dirty="0" smtClean="0"/>
              <a:t>根据</a:t>
            </a:r>
            <a:r>
              <a:rPr lang="en-US" sz="2400" dirty="0" smtClean="0"/>
              <a:t>Row Key</a:t>
            </a:r>
            <a:r>
              <a:rPr lang="zh-CN" altLang="en-US" sz="2400" dirty="0" smtClean="0"/>
              <a:t>进行合并</a:t>
            </a:r>
            <a:r>
              <a:rPr lang="en-US" sz="24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StoreFile</a:t>
            </a:r>
            <a:r>
              <a:rPr lang="zh-CN" altLang="en-US" sz="2400" dirty="0" smtClean="0"/>
              <a:t>和</a:t>
            </a:r>
            <a:r>
              <a:rPr lang="en-US" sz="2400" dirty="0" err="1" smtClean="0"/>
              <a:t>MemStore</a:t>
            </a:r>
            <a:r>
              <a:rPr lang="zh-CN" altLang="en-US" sz="2400" dirty="0" smtClean="0"/>
              <a:t>已排序，且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带有内存中索引及</a:t>
            </a:r>
            <a:r>
              <a:rPr lang="en-US" altLang="zh-CN" sz="2400" dirty="0" err="1" smtClean="0"/>
              <a:t>LRUCache</a:t>
            </a:r>
            <a:r>
              <a:rPr lang="zh-CN" altLang="en-US" sz="2400" dirty="0" smtClean="0"/>
              <a:t>，合并过程较快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251A4-29A3-4891-A836-C129619680A6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/>
              <a:t>Flush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阈值：一个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中所有</a:t>
            </a:r>
            <a:r>
              <a:rPr lang="en-US" altLang="zh-CN" sz="2400" dirty="0" err="1" smtClean="0"/>
              <a:t>MemStore</a:t>
            </a:r>
            <a:r>
              <a:rPr lang="zh-CN" altLang="en-US" sz="2400" dirty="0" smtClean="0"/>
              <a:t>的值的“和”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达到这个阀值时将</a:t>
            </a:r>
            <a:r>
              <a:rPr lang="en-US" altLang="zh-CN" sz="2400" dirty="0" err="1" smtClean="0"/>
              <a:t>MemStore</a:t>
            </a:r>
            <a:r>
              <a:rPr lang="zh-CN" altLang="en-US" sz="2400" dirty="0" smtClean="0"/>
              <a:t>分别持久化为</a:t>
            </a:r>
            <a:r>
              <a:rPr lang="en-US" altLang="zh-CN" sz="2400" dirty="0" err="1" smtClean="0"/>
              <a:t>StoreFile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期间，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的读写操作会被挂起，直至完成创建所有新的</a:t>
            </a:r>
            <a:r>
              <a:rPr lang="en-US" sz="2400" dirty="0" err="1" smtClean="0"/>
              <a:t>StoreFil</a:t>
            </a:r>
            <a:r>
              <a:rPr lang="en-US" altLang="zh-CN" sz="2400" dirty="0" err="1" smtClean="0"/>
              <a:t>e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完成后，</a:t>
            </a:r>
            <a:r>
              <a:rPr lang="en-US" altLang="en-US" sz="2400" dirty="0" err="1" smtClean="0"/>
              <a:t>MemStore</a:t>
            </a:r>
            <a:r>
              <a:rPr lang="zh-CN" altLang="en-US" sz="2400" dirty="0" smtClean="0"/>
              <a:t>被清空，读操作命中率会有些许下降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F84C-88E1-4EC9-8053-A0ED52718C6A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err="1" smtClean="0"/>
              <a:t>C</a:t>
            </a:r>
            <a:r>
              <a:rPr lang="en-US" sz="4000" b="1" dirty="0" err="1" smtClean="0"/>
              <a:t>ompcation</a:t>
            </a:r>
            <a:r>
              <a:rPr lang="zh-CN" altLang="en-US" sz="4000" b="1" dirty="0" smtClean="0"/>
              <a:t>（</a:t>
            </a:r>
            <a:r>
              <a:rPr lang="en-US" sz="4000" b="1" dirty="0" smtClean="0"/>
              <a:t> Minor  /</a:t>
            </a:r>
            <a:r>
              <a:rPr lang="en-US" altLang="zh-CN" sz="4000" b="1" dirty="0" smtClean="0"/>
              <a:t>Major</a:t>
            </a:r>
            <a:r>
              <a:rPr lang="zh-CN" altLang="en-US" sz="4000" b="1" dirty="0" smtClean="0"/>
              <a:t>）（一）</a:t>
            </a:r>
            <a:endParaRPr lang="zh-CN" altLang="en-US" sz="40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每个</a:t>
            </a:r>
            <a:r>
              <a:rPr lang="en-US" altLang="zh-CN" sz="2400" dirty="0" smtClean="0"/>
              <a:t>Store</a:t>
            </a:r>
            <a:r>
              <a:rPr lang="zh-CN" altLang="en-US" sz="2400" dirty="0" smtClean="0"/>
              <a:t>中将多个</a:t>
            </a:r>
            <a:r>
              <a:rPr lang="en-US" altLang="zh-CN" sz="2400" dirty="0" err="1" smtClean="0"/>
              <a:t>StoreFile</a:t>
            </a:r>
            <a:r>
              <a:rPr lang="zh-CN" altLang="en-US" sz="2400" dirty="0" smtClean="0"/>
              <a:t>合并为一个大的</a:t>
            </a:r>
            <a:r>
              <a:rPr lang="en-US" altLang="zh-CN" sz="2400" dirty="0" err="1" smtClean="0"/>
              <a:t>StoreFile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合并过程中进行版本合并、数据删除、去除过期数据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Major Compaction</a:t>
            </a:r>
            <a:r>
              <a:rPr lang="zh-CN" altLang="en-US" sz="2400" dirty="0" smtClean="0"/>
              <a:t>处理所有的</a:t>
            </a:r>
            <a:r>
              <a:rPr lang="en-US" altLang="zh-CN" sz="2400" dirty="0" err="1" smtClean="0"/>
              <a:t>StoreFile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Minor Compaction</a:t>
            </a:r>
            <a:r>
              <a:rPr lang="zh-CN" altLang="en-US" sz="2400" dirty="0" smtClean="0"/>
              <a:t>只处理最近的</a:t>
            </a:r>
            <a:r>
              <a:rPr lang="en-US" altLang="zh-CN" sz="2400" dirty="0" err="1" smtClean="0"/>
              <a:t>StoreFile</a:t>
            </a:r>
            <a:r>
              <a:rPr lang="zh-CN" altLang="en-US" sz="2400" dirty="0" smtClean="0"/>
              <a:t>，因为旧的</a:t>
            </a:r>
            <a:r>
              <a:rPr lang="en-US" altLang="zh-CN" sz="2400" dirty="0" err="1" smtClean="0"/>
              <a:t>StoreFile</a:t>
            </a:r>
            <a:r>
              <a:rPr lang="zh-CN" altLang="en-US" sz="2400" dirty="0" smtClean="0"/>
              <a:t>可能较小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期间，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的读写操作会被阻塞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err="1" smtClean="0"/>
              <a:t>Compation</a:t>
            </a:r>
            <a:r>
              <a:rPr lang="zh-CN" altLang="en-US" sz="2400" dirty="0" smtClean="0"/>
              <a:t>以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为基础，多</a:t>
            </a:r>
            <a:r>
              <a:rPr lang="en-US" altLang="zh-CN" sz="2400" dirty="0" err="1" smtClean="0"/>
              <a:t>cf</a:t>
            </a:r>
            <a:r>
              <a:rPr lang="zh-CN" altLang="en-US" sz="2400" dirty="0" smtClean="0"/>
              <a:t>下可能会引发问题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39653-60A0-4555-B88B-190EBCB7A2E0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err="1" smtClean="0"/>
              <a:t>Compcation</a:t>
            </a:r>
            <a:r>
              <a:rPr lang="zh-CN" altLang="en-US" sz="4000" b="1" dirty="0" smtClean="0"/>
              <a:t>（</a:t>
            </a:r>
            <a:r>
              <a:rPr lang="en-US" sz="4000" b="1" dirty="0" smtClean="0"/>
              <a:t> Minor  /</a:t>
            </a:r>
            <a:r>
              <a:rPr lang="en-US" altLang="zh-CN" sz="4000" b="1" dirty="0" smtClean="0"/>
              <a:t>Major</a:t>
            </a:r>
            <a:r>
              <a:rPr lang="zh-CN" altLang="en-US" sz="4000" b="1" dirty="0" smtClean="0"/>
              <a:t>）（二）</a:t>
            </a:r>
            <a:endParaRPr lang="zh-CN" altLang="en-US" sz="40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任一</a:t>
            </a:r>
            <a:r>
              <a:rPr lang="en-US" sz="2400" dirty="0" smtClean="0"/>
              <a:t>Store</a:t>
            </a:r>
            <a:r>
              <a:rPr lang="zh-CN" altLang="en-US" sz="2400" dirty="0" smtClean="0"/>
              <a:t>中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数量到达阈值，触发</a:t>
            </a:r>
            <a:r>
              <a:rPr lang="en-US" altLang="zh-CN" sz="2400" dirty="0" smtClean="0"/>
              <a:t>Minor </a:t>
            </a:r>
            <a:r>
              <a:rPr lang="en-US" sz="2400" dirty="0" smtClean="0"/>
              <a:t>Compact</a:t>
            </a:r>
            <a:r>
              <a:rPr lang="en-US" altLang="zh-CN" sz="2400" dirty="0" smtClean="0"/>
              <a:t>ion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Major Compaction</a:t>
            </a:r>
            <a:r>
              <a:rPr lang="zh-CN" altLang="en-US" sz="2400" dirty="0" smtClean="0"/>
              <a:t>每隔一段时间运行一次，一般是一天</a:t>
            </a:r>
            <a:r>
              <a:rPr lang="en-US" altLang="zh-CN" sz="2400" dirty="0" smtClean="0"/>
              <a:t>(</a:t>
            </a:r>
            <a:r>
              <a:rPr lang="zh-CN" altLang="en-US" sz="2400" dirty="0" smtClean="0"/>
              <a:t>并非绝对意义上</a:t>
            </a:r>
            <a:r>
              <a:rPr lang="en-US" altLang="zh-CN" sz="24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可见，</a:t>
            </a:r>
            <a:r>
              <a:rPr lang="en-US" sz="2400" dirty="0" err="1" smtClean="0"/>
              <a:t>Hbase</a:t>
            </a:r>
            <a:r>
              <a:rPr lang="zh-CN" altLang="en-US" sz="2400" dirty="0" smtClean="0"/>
              <a:t>先进行非持久化追加</a:t>
            </a:r>
            <a:r>
              <a:rPr lang="en-US" sz="2400" dirty="0" smtClean="0"/>
              <a:t>(append)</a:t>
            </a:r>
            <a:r>
              <a:rPr lang="zh-CN" altLang="en-US" sz="2400" dirty="0" smtClean="0"/>
              <a:t>数据，更新和删除操作的持久化均在后续的</a:t>
            </a:r>
            <a:r>
              <a:rPr lang="en-US" sz="2400" dirty="0" smtClean="0"/>
              <a:t>Compact</a:t>
            </a:r>
            <a:r>
              <a:rPr lang="en-US" altLang="zh-CN" sz="2400" dirty="0" smtClean="0"/>
              <a:t>ion</a:t>
            </a:r>
            <a:r>
              <a:rPr lang="zh-CN" altLang="en-US" sz="2400" dirty="0" smtClean="0"/>
              <a:t>中进行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EBB9C-A9EC-4B83-9ED5-F6FFB264D838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/>
              <a:t>Split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Compact</a:t>
            </a:r>
            <a:r>
              <a:rPr lang="zh-CN" altLang="en-US" sz="2400" dirty="0" smtClean="0"/>
              <a:t>操作造成大</a:t>
            </a:r>
            <a:r>
              <a:rPr lang="en-US" altLang="zh-CN" sz="2400" dirty="0" err="1" smtClean="0"/>
              <a:t>StoreFile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单个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大小超过阈值，触发</a:t>
            </a:r>
            <a:r>
              <a:rPr lang="en-US" sz="2400" dirty="0" smtClean="0"/>
              <a:t>Split</a:t>
            </a:r>
            <a:r>
              <a:rPr lang="zh-CN" altLang="en-US" sz="2400" dirty="0" smtClean="0"/>
              <a:t>操作，把当前</a:t>
            </a:r>
            <a:r>
              <a:rPr lang="en-US" sz="2400" dirty="0" smtClean="0"/>
              <a:t>Region </a:t>
            </a:r>
            <a:r>
              <a:rPr lang="zh-CN" altLang="en-US" sz="2400" dirty="0" smtClean="0"/>
              <a:t>分成</a:t>
            </a:r>
            <a:r>
              <a:rPr lang="en-US" altLang="en-US" sz="2400" dirty="0" smtClean="0">
                <a:latin typeface="+mn-ea"/>
              </a:rPr>
              <a:t>2</a:t>
            </a:r>
            <a:r>
              <a:rPr lang="zh-CN" altLang="en-US" sz="2400" dirty="0" smtClean="0"/>
              <a:t>个</a:t>
            </a:r>
            <a:r>
              <a:rPr lang="en-US" sz="2400" dirty="0" smtClean="0"/>
              <a:t>Region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Split</a:t>
            </a:r>
            <a:r>
              <a:rPr lang="zh-CN" altLang="en-US" sz="2400" dirty="0" smtClean="0"/>
              <a:t>前先刷新</a:t>
            </a:r>
            <a:r>
              <a:rPr lang="en-US" sz="2400" dirty="0" err="1" smtClean="0"/>
              <a:t>MemStore</a:t>
            </a:r>
            <a:r>
              <a:rPr lang="zh-CN" altLang="en-US" sz="2400" dirty="0" smtClean="0"/>
              <a:t>，这可能会触发</a:t>
            </a:r>
            <a:r>
              <a:rPr lang="en-US" altLang="zh-CN" sz="2400" dirty="0" smtClean="0"/>
              <a:t>Compaction</a:t>
            </a:r>
            <a:endParaRPr lang="en-US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期间，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读写操作阻塞，直至</a:t>
            </a:r>
            <a:r>
              <a:rPr lang="en-US" altLang="zh-CN" sz="2400" dirty="0" smtClean="0"/>
              <a:t>.</a:t>
            </a:r>
            <a:r>
              <a:rPr lang="en-US" sz="2400" dirty="0" smtClean="0"/>
              <a:t>meta.</a:t>
            </a:r>
            <a:r>
              <a:rPr lang="zh-CN" altLang="en-US" sz="2400" dirty="0" smtClean="0"/>
              <a:t>表更新完成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b="1" dirty="0" smtClean="0"/>
              <a:t>Balance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调节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在</a:t>
            </a:r>
            <a:r>
              <a:rPr lang="en-US" altLang="zh-CN" sz="2400" dirty="0" smtClean="0"/>
              <a:t>Region Server</a:t>
            </a:r>
            <a:r>
              <a:rPr lang="zh-CN" altLang="en-US" sz="2400" dirty="0" smtClean="0"/>
              <a:t>上的分布，将操作分散到集群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可能需要短暂关闭一些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，读写阻塞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B</a:t>
            </a:r>
            <a:r>
              <a:rPr lang="en-US" sz="2400" dirty="0" smtClean="0"/>
              <a:t>alance</a:t>
            </a:r>
            <a:r>
              <a:rPr lang="zh-CN" altLang="en-US" sz="2400" dirty="0" smtClean="0"/>
              <a:t>后的</a:t>
            </a:r>
            <a:r>
              <a:rPr lang="en-US" sz="2400" dirty="0" smtClean="0"/>
              <a:t>Region</a:t>
            </a:r>
            <a:r>
              <a:rPr lang="en-US" altLang="zh-CN" sz="2400" dirty="0" smtClean="0"/>
              <a:t> cache</a:t>
            </a:r>
            <a:r>
              <a:rPr lang="zh-CN" altLang="en-US" sz="2400" dirty="0" smtClean="0"/>
              <a:t>失效，读操作速度可能降低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3A315-0165-44C9-83D9-2E213C339135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357298"/>
            <a:ext cx="6143668" cy="353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总体介绍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物理结构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逻辑操作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一些问题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6940-0E38-4F96-AC19-4686FC64236C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357298"/>
            <a:ext cx="6143668" cy="353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>
                <a:solidFill>
                  <a:srgbClr val="FF0000"/>
                </a:solidFill>
              </a:rPr>
              <a:t>总体介绍</a:t>
            </a:r>
            <a:endParaRPr lang="en-US" altLang="zh-CN" sz="2600" b="1" dirty="0" smtClean="0">
              <a:solidFill>
                <a:srgbClr val="FF0000"/>
              </a:solidFill>
            </a:endParaRPr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物理结构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逻辑操作</a:t>
            </a:r>
            <a:endParaRPr lang="en-US" altLang="zh-CN" sz="2600" b="1" dirty="0" smtClean="0"/>
          </a:p>
          <a:p>
            <a:pPr marL="274320" indent="-274320">
              <a:lnSpc>
                <a:spcPct val="20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600" b="1" dirty="0" smtClean="0"/>
              <a:t>一些问题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84B0-7222-438A-A531-AF3FFECA7BFA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一些注意事项</a:t>
            </a:r>
            <a:endParaRPr lang="en-US" altLang="zh-CN" sz="48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不支持</a:t>
            </a:r>
            <a:r>
              <a:rPr lang="en-US" altLang="en-US" dirty="0" err="1" smtClean="0"/>
              <a:t>sql</a:t>
            </a:r>
            <a:r>
              <a:rPr lang="en-US" altLang="en-US" dirty="0" smtClean="0"/>
              <a:t>/join/</a:t>
            </a:r>
            <a:r>
              <a:rPr lang="zh-CN" altLang="en-US" dirty="0" smtClean="0"/>
              <a:t>跨行跨表等</a:t>
            </a:r>
            <a:r>
              <a:rPr lang="en-US" altLang="en-US" dirty="0" smtClean="0"/>
              <a:t>RDBMS</a:t>
            </a:r>
            <a:r>
              <a:rPr lang="zh-CN" altLang="en-US" dirty="0" smtClean="0"/>
              <a:t>特性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根据数据量、</a:t>
            </a:r>
            <a:r>
              <a:rPr lang="en-US" altLang="en-US" dirty="0" smtClean="0"/>
              <a:t>Region Server</a:t>
            </a:r>
            <a:r>
              <a:rPr lang="zh-CN" altLang="en-US" dirty="0" smtClean="0"/>
              <a:t>数合理设计</a:t>
            </a:r>
            <a:r>
              <a:rPr lang="en-US" altLang="en-US" dirty="0" err="1" smtClean="0"/>
              <a:t>rowKey</a:t>
            </a:r>
            <a:r>
              <a:rPr lang="en-US" altLang="en-US" dirty="0" smtClean="0"/>
              <a:t> &amp; pre-</a:t>
            </a:r>
            <a:r>
              <a:rPr lang="en-US" altLang="en-US" dirty="0" err="1" smtClean="0"/>
              <a:t>sharding</a:t>
            </a:r>
            <a:r>
              <a:rPr lang="en-US" altLang="en-US" dirty="0" smtClean="0"/>
              <a:t>(</a:t>
            </a:r>
            <a:r>
              <a:rPr lang="zh-CN" altLang="en-US" dirty="0" smtClean="0"/>
              <a:t>预分布</a:t>
            </a:r>
            <a:r>
              <a:rPr lang="en-US" altLang="zh-CN" dirty="0" smtClean="0"/>
              <a:t>)</a:t>
            </a:r>
            <a:r>
              <a:rPr lang="en-US" altLang="en-US" dirty="0" smtClean="0"/>
              <a:t> –</a:t>
            </a:r>
            <a:r>
              <a:rPr lang="zh-CN" altLang="en-US" sz="2800" dirty="0" smtClean="0"/>
              <a:t>防止操作集中于小范围的</a:t>
            </a:r>
            <a:r>
              <a:rPr lang="en-US" altLang="zh-CN" sz="2800" dirty="0" smtClean="0"/>
              <a:t>Server</a:t>
            </a:r>
            <a:r>
              <a:rPr lang="zh-CN" altLang="en-US" sz="2800" dirty="0" smtClean="0"/>
              <a:t>集合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en-US" dirty="0" err="1" smtClean="0"/>
              <a:t>HBase</a:t>
            </a:r>
            <a:r>
              <a:rPr lang="zh-CN" altLang="en-US" smtClean="0"/>
              <a:t>读效率</a:t>
            </a:r>
            <a:r>
              <a:rPr lang="zh-CN" altLang="en-US" dirty="0" smtClean="0"/>
              <a:t>相对不高，因为它是针对海量数据处理来设计的，侧重于海量存储下的性能而非单一</a:t>
            </a:r>
            <a:r>
              <a:rPr lang="en-US" altLang="en-US" dirty="0" smtClean="0"/>
              <a:t>Key-Value</a:t>
            </a:r>
            <a:r>
              <a:rPr lang="zh-CN" altLang="en-US" dirty="0" smtClean="0"/>
              <a:t>存储的效率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26A34-A8F7-491E-B755-ED0DA07205B7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一些问题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1.Deletes mask Puts</a:t>
            </a:r>
          </a:p>
          <a:p>
            <a:pPr>
              <a:buNone/>
            </a:pPr>
            <a:endParaRPr lang="zh-CN" altLang="en-US" dirty="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sz="2400" dirty="0" smtClean="0"/>
              <a:t>delete(</a:t>
            </a:r>
            <a:r>
              <a:rPr lang="zh-CN" altLang="en-US" sz="2400" dirty="0" smtClean="0"/>
              <a:t>标记</a:t>
            </a:r>
            <a:r>
              <a:rPr lang="en-US" sz="2400" dirty="0" smtClean="0"/>
              <a:t>tombstone)</a:t>
            </a:r>
            <a:r>
              <a:rPr lang="zh-CN" altLang="en-US" sz="2400" dirty="0" smtClean="0"/>
              <a:t>在</a:t>
            </a:r>
            <a:r>
              <a:rPr lang="en-US" altLang="zh-CN" sz="2400" dirty="0" smtClean="0"/>
              <a:t>C</a:t>
            </a:r>
            <a:r>
              <a:rPr lang="en-US" sz="2400" dirty="0" smtClean="0"/>
              <a:t>ompaction</a:t>
            </a:r>
            <a:r>
              <a:rPr lang="zh-CN" altLang="en-US" sz="2400" dirty="0" smtClean="0"/>
              <a:t>后生效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dirty="0" smtClean="0"/>
              <a:t>生效前，</a:t>
            </a:r>
            <a:r>
              <a:rPr lang="en-US" sz="2400" dirty="0" smtClean="0"/>
              <a:t> put</a:t>
            </a:r>
            <a:r>
              <a:rPr lang="zh-CN" altLang="en-US" sz="2400" dirty="0" smtClean="0"/>
              <a:t>已删除版本</a:t>
            </a:r>
            <a:r>
              <a:rPr lang="en-US" altLang="zh-CN" sz="2400" dirty="0" smtClean="0"/>
              <a:t>(cell</a:t>
            </a:r>
            <a:r>
              <a:rPr lang="zh-CN" altLang="en-US" sz="2400" dirty="0" smtClean="0"/>
              <a:t>相同，时间戳也相同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，无效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400" dirty="0" smtClean="0"/>
              <a:t>Put</a:t>
            </a:r>
            <a:r>
              <a:rPr lang="zh-CN" altLang="en-US" sz="2400" dirty="0" smtClean="0"/>
              <a:t>被</a:t>
            </a:r>
            <a:r>
              <a:rPr lang="en-US" altLang="zh-CN" sz="2400" dirty="0" smtClean="0"/>
              <a:t>delete</a:t>
            </a:r>
            <a:r>
              <a:rPr lang="zh-CN" altLang="en-US" sz="2400" dirty="0" smtClean="0"/>
              <a:t>掩盖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dirty="0" smtClean="0"/>
              <a:t>注意每一行的操作是原子的，</a:t>
            </a:r>
            <a:r>
              <a:rPr lang="en-US" sz="2400" dirty="0" smtClean="0"/>
              <a:t> Compaction</a:t>
            </a:r>
            <a:r>
              <a:rPr lang="zh-CN" altLang="en-US" sz="2400" dirty="0" smtClean="0"/>
              <a:t>后</a:t>
            </a:r>
            <a:r>
              <a:rPr lang="en-US" altLang="zh-CN" sz="2400" dirty="0" smtClean="0"/>
              <a:t>put</a:t>
            </a:r>
            <a:r>
              <a:rPr lang="zh-CN" altLang="en-US" sz="2400" dirty="0" smtClean="0"/>
              <a:t>生效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251-C6D6-4553-A7BE-EB40499E5280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一些问题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2.On the number of column families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		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dirty="0" smtClean="0"/>
              <a:t>有过多</a:t>
            </a:r>
            <a:r>
              <a:rPr lang="en-US" altLang="zh-CN" sz="2400" dirty="0" err="1" smtClean="0"/>
              <a:t>cf</a:t>
            </a:r>
            <a:r>
              <a:rPr lang="zh-CN" altLang="en-US" sz="2400" dirty="0" smtClean="0"/>
              <a:t>，且一个</a:t>
            </a:r>
            <a:r>
              <a:rPr lang="en-US" sz="2400" dirty="0" err="1" smtClean="0"/>
              <a:t>cf</a:t>
            </a:r>
            <a:r>
              <a:rPr lang="zh-CN" altLang="en-US" sz="2400" dirty="0" smtClean="0"/>
              <a:t>的数据占此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大多数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400" dirty="0" smtClean="0"/>
              <a:t>Compaction</a:t>
            </a:r>
            <a:r>
              <a:rPr lang="zh-CN" altLang="en-US" sz="2400" dirty="0" smtClean="0"/>
              <a:t>操作以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为操作对象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dirty="0" smtClean="0"/>
              <a:t>进行</a:t>
            </a:r>
            <a:r>
              <a:rPr lang="en-US" sz="2400" dirty="0" smtClean="0"/>
              <a:t>flush</a:t>
            </a:r>
            <a:r>
              <a:rPr lang="zh-CN" altLang="en-US" sz="2400" dirty="0" smtClean="0"/>
              <a:t>或</a:t>
            </a:r>
            <a:r>
              <a:rPr lang="en-US" sz="2400" dirty="0" smtClean="0"/>
              <a:t>Compaction</a:t>
            </a:r>
            <a:r>
              <a:rPr lang="zh-CN" altLang="en-US" sz="2400" dirty="0" smtClean="0"/>
              <a:t>操作，其他</a:t>
            </a:r>
            <a:r>
              <a:rPr lang="en-US" sz="2400" dirty="0" err="1" smtClean="0"/>
              <a:t>cf</a:t>
            </a:r>
            <a:r>
              <a:rPr lang="zh-CN" altLang="en-US" sz="2400" dirty="0" smtClean="0"/>
              <a:t>也会受到影响，这样产生了很多没必要的</a:t>
            </a:r>
            <a:r>
              <a:rPr lang="en-US" sz="2400" dirty="0" smtClean="0"/>
              <a:t>IO</a:t>
            </a:r>
            <a:endParaRPr lang="en-US" altLang="zh-CN" sz="2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4D4DE-3B61-4B3A-A047-7DB279AAA464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64347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0400" b="1" dirty="0" smtClean="0"/>
              <a:t>3.Avoiding Full GCs in </a:t>
            </a:r>
            <a:r>
              <a:rPr lang="en-US" sz="10400" b="1" dirty="0" err="1" smtClean="0"/>
              <a:t>Hbase</a:t>
            </a:r>
            <a:r>
              <a:rPr lang="en-US" sz="10400" b="1" dirty="0" smtClean="0"/>
              <a:t> (</a:t>
            </a:r>
            <a:r>
              <a:rPr lang="zh-CN" altLang="en-US" sz="10400" b="1" dirty="0" smtClean="0"/>
              <a:t>一</a:t>
            </a:r>
            <a:r>
              <a:rPr lang="en-US" altLang="zh-CN" sz="10400" b="1" dirty="0" smtClean="0"/>
              <a:t>)</a:t>
            </a:r>
            <a:endParaRPr lang="en-US" sz="10400" b="1" dirty="0" smtClean="0"/>
          </a:p>
          <a:p>
            <a:pPr>
              <a:buNone/>
            </a:pPr>
            <a:endParaRPr lang="zh-CN" altLang="en-US" dirty="0" smtClean="0"/>
          </a:p>
          <a:p>
            <a:pPr>
              <a:lnSpc>
                <a:spcPct val="210000"/>
              </a:lnSpc>
            </a:pPr>
            <a:r>
              <a:rPr lang="zh-CN" altLang="en-US" sz="8000" dirty="0" smtClean="0"/>
              <a:t>为提高缓存性能，倾向于使用大</a:t>
            </a:r>
            <a:r>
              <a:rPr lang="en-US" sz="8000" dirty="0" smtClean="0"/>
              <a:t>heap</a:t>
            </a:r>
            <a:r>
              <a:rPr lang="zh-CN" altLang="en-US" sz="8000" dirty="0" smtClean="0"/>
              <a:t>，这使得</a:t>
            </a:r>
            <a:r>
              <a:rPr lang="en-US" sz="8000" dirty="0" err="1" smtClean="0"/>
              <a:t>gc</a:t>
            </a:r>
            <a:r>
              <a:rPr lang="zh-CN" altLang="en-US" sz="8000" dirty="0" smtClean="0"/>
              <a:t>时间过长，导致操作延时或</a:t>
            </a:r>
            <a:r>
              <a:rPr lang="en-US" altLang="zh-CN" sz="8000" dirty="0" err="1" smtClean="0"/>
              <a:t>RegionServer</a:t>
            </a:r>
            <a:r>
              <a:rPr lang="zh-CN" altLang="en-US" sz="8000" dirty="0" smtClean="0"/>
              <a:t>心跳检测超时</a:t>
            </a:r>
          </a:p>
          <a:p>
            <a:pPr>
              <a:lnSpc>
                <a:spcPct val="210000"/>
              </a:lnSpc>
            </a:pPr>
            <a:r>
              <a:rPr lang="zh-CN" altLang="en-US" sz="8000" dirty="0" smtClean="0"/>
              <a:t>写操作而非</a:t>
            </a:r>
            <a:r>
              <a:rPr lang="en-US" altLang="zh-CN" sz="8000" dirty="0" smtClean="0"/>
              <a:t>reading-with-cache</a:t>
            </a:r>
            <a:r>
              <a:rPr lang="zh-CN" altLang="en-US" sz="8000" dirty="0" smtClean="0"/>
              <a:t>在</a:t>
            </a:r>
            <a:r>
              <a:rPr lang="en-US" sz="8000" dirty="0" smtClean="0"/>
              <a:t>fragment</a:t>
            </a:r>
            <a:r>
              <a:rPr lang="zh-CN" altLang="en-US" sz="8000" dirty="0" smtClean="0"/>
              <a:t>的产生中占主导作用，过多的</a:t>
            </a:r>
            <a:r>
              <a:rPr lang="en-US" sz="8000" dirty="0" smtClean="0"/>
              <a:t>fragment</a:t>
            </a:r>
            <a:r>
              <a:rPr lang="zh-CN" altLang="en-US" sz="8000" dirty="0" smtClean="0"/>
              <a:t>导致</a:t>
            </a:r>
            <a:r>
              <a:rPr lang="en-US" sz="8000" dirty="0" smtClean="0"/>
              <a:t>long </a:t>
            </a:r>
            <a:r>
              <a:rPr lang="en-US" sz="8000" dirty="0" err="1" smtClean="0"/>
              <a:t>gc</a:t>
            </a:r>
            <a:endParaRPr lang="en-US" sz="8000" dirty="0" smtClean="0"/>
          </a:p>
          <a:p>
            <a:pPr>
              <a:lnSpc>
                <a:spcPct val="210000"/>
              </a:lnSpc>
            </a:pPr>
            <a:r>
              <a:rPr lang="zh-CN" altLang="en-US" sz="8000" dirty="0" smtClean="0"/>
              <a:t>碎片来源：不同</a:t>
            </a:r>
            <a:r>
              <a:rPr lang="en-US" altLang="zh-CN" sz="8000" dirty="0" smtClean="0"/>
              <a:t>Region</a:t>
            </a:r>
            <a:r>
              <a:rPr lang="zh-CN" altLang="en-US" sz="8000" dirty="0" smtClean="0"/>
              <a:t>的记录在</a:t>
            </a:r>
            <a:r>
              <a:rPr lang="en-US" altLang="zh-CN" sz="8000" dirty="0" smtClean="0"/>
              <a:t>heap</a:t>
            </a:r>
            <a:r>
              <a:rPr lang="zh-CN" altLang="en-US" sz="8000" dirty="0" smtClean="0"/>
              <a:t>中混合存放，在不同时刻</a:t>
            </a:r>
            <a:r>
              <a:rPr lang="en-US" altLang="zh-CN" sz="8000" dirty="0" smtClean="0"/>
              <a:t>flush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DA55-894A-4A5C-82E0-36751FE465B8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33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一些问题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一些问题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US" sz="8000" b="1" dirty="0" smtClean="0"/>
              <a:t>3.Avoiding Full GCs in </a:t>
            </a:r>
            <a:r>
              <a:rPr lang="en-US" sz="8000" b="1" dirty="0" err="1" smtClean="0"/>
              <a:t>Hbase</a:t>
            </a:r>
            <a:r>
              <a:rPr lang="en-US" sz="8000" b="1" dirty="0" smtClean="0"/>
              <a:t> (</a:t>
            </a:r>
            <a:r>
              <a:rPr lang="zh-CN" altLang="en-US" sz="8000" b="1" dirty="0" smtClean="0"/>
              <a:t>二</a:t>
            </a:r>
            <a:r>
              <a:rPr lang="en-US" sz="8000" b="1" dirty="0" smtClean="0"/>
              <a:t>)</a:t>
            </a:r>
          </a:p>
          <a:p>
            <a:pPr>
              <a:buNone/>
            </a:pPr>
            <a:endParaRPr lang="zh-CN" altLang="en-US" dirty="0" smtClean="0"/>
          </a:p>
          <a:p>
            <a:pPr>
              <a:lnSpc>
                <a:spcPct val="220000"/>
              </a:lnSpc>
            </a:pPr>
            <a:r>
              <a:rPr lang="en-US" sz="6200" dirty="0" smtClean="0"/>
              <a:t>TLAB(</a:t>
            </a:r>
            <a:r>
              <a:rPr lang="en-US" sz="6200" i="1" dirty="0" smtClean="0"/>
              <a:t>thread-local allocation buffer</a:t>
            </a:r>
            <a:r>
              <a:rPr lang="en-US" sz="6200" dirty="0" smtClean="0"/>
              <a:t>):</a:t>
            </a:r>
            <a:r>
              <a:rPr lang="zh-CN" altLang="en-US" sz="6200" dirty="0" smtClean="0"/>
              <a:t>局部性</a:t>
            </a:r>
            <a:r>
              <a:rPr lang="en-US" altLang="zh-CN" sz="6200" dirty="0" smtClean="0"/>
              <a:t>&amp; lock free</a:t>
            </a:r>
          </a:p>
          <a:p>
            <a:pPr>
              <a:lnSpc>
                <a:spcPct val="220000"/>
              </a:lnSpc>
            </a:pPr>
            <a:r>
              <a:rPr lang="en-US" altLang="zh-CN" sz="6200" dirty="0" err="1" smtClean="0"/>
              <a:t>Hbase</a:t>
            </a:r>
            <a:r>
              <a:rPr lang="zh-CN" altLang="en-US" sz="6200" dirty="0" smtClean="0"/>
              <a:t>中，每个</a:t>
            </a:r>
            <a:r>
              <a:rPr lang="en-US" altLang="zh-CN" sz="6200" dirty="0" smtClean="0"/>
              <a:t>handler(thread)</a:t>
            </a:r>
            <a:r>
              <a:rPr lang="zh-CN" altLang="en-US" sz="6200" dirty="0" smtClean="0"/>
              <a:t>处理多个</a:t>
            </a:r>
            <a:r>
              <a:rPr lang="en-US" altLang="zh-CN" sz="6200" dirty="0" smtClean="0"/>
              <a:t>region</a:t>
            </a:r>
            <a:r>
              <a:rPr lang="zh-CN" altLang="en-US" sz="6200" dirty="0" smtClean="0"/>
              <a:t>的请求，不具有</a:t>
            </a:r>
            <a:r>
              <a:rPr lang="en-US" altLang="zh-CN" sz="6200" dirty="0" smtClean="0"/>
              <a:t>region</a:t>
            </a:r>
            <a:r>
              <a:rPr lang="zh-CN" altLang="en-US" sz="6200" dirty="0" smtClean="0"/>
              <a:t>局部性</a:t>
            </a:r>
            <a:endParaRPr lang="en-US" altLang="zh-CN" sz="6200" dirty="0" smtClean="0"/>
          </a:p>
          <a:p>
            <a:pPr>
              <a:lnSpc>
                <a:spcPct val="220000"/>
              </a:lnSpc>
            </a:pPr>
            <a:r>
              <a:rPr lang="en-US" sz="6200" dirty="0" smtClean="0"/>
              <a:t>MSLAB(</a:t>
            </a:r>
            <a:r>
              <a:rPr lang="en-US" sz="6200" dirty="0" err="1" smtClean="0"/>
              <a:t>MemStore</a:t>
            </a:r>
            <a:r>
              <a:rPr lang="en-US" sz="6200" dirty="0" smtClean="0"/>
              <a:t>-Local Allocation Buffer)</a:t>
            </a:r>
            <a:r>
              <a:rPr lang="zh-CN" altLang="en-US" sz="6200" dirty="0" smtClean="0"/>
              <a:t>：</a:t>
            </a:r>
            <a:r>
              <a:rPr lang="en-US" altLang="zh-CN" sz="6200" dirty="0" smtClean="0"/>
              <a:t>flush</a:t>
            </a:r>
            <a:r>
              <a:rPr lang="zh-CN" altLang="en-US" sz="6200" dirty="0" smtClean="0"/>
              <a:t>产生大的连续空间</a:t>
            </a:r>
            <a:endParaRPr lang="en-US" altLang="zh-CN" sz="6200" dirty="0" smtClean="0"/>
          </a:p>
          <a:p>
            <a:pPr>
              <a:lnSpc>
                <a:spcPct val="220000"/>
              </a:lnSpc>
            </a:pPr>
            <a:r>
              <a:rPr lang="zh-CN" altLang="en-US" sz="6200" dirty="0" smtClean="0"/>
              <a:t>注意到，</a:t>
            </a:r>
            <a:r>
              <a:rPr lang="en-US" altLang="zh-CN" sz="6200" dirty="0" smtClean="0"/>
              <a:t>k-v</a:t>
            </a:r>
            <a:r>
              <a:rPr lang="zh-CN" altLang="en-US" sz="6200" smtClean="0"/>
              <a:t>通常较小</a:t>
            </a:r>
            <a:r>
              <a:rPr lang="zh-CN" altLang="en-US" sz="6200" dirty="0" smtClean="0"/>
              <a:t>。解决方案：每个</a:t>
            </a:r>
            <a:r>
              <a:rPr lang="en-US" altLang="zh-CN" sz="6200" dirty="0" err="1" smtClean="0"/>
              <a:t>MemStore</a:t>
            </a:r>
            <a:r>
              <a:rPr lang="zh-CN" altLang="en-US" sz="6200" dirty="0" smtClean="0"/>
              <a:t>对应</a:t>
            </a:r>
            <a:r>
              <a:rPr lang="en-US" altLang="zh-CN" sz="6200" dirty="0" smtClean="0"/>
              <a:t>n</a:t>
            </a:r>
            <a:r>
              <a:rPr lang="zh-CN" altLang="en-US" sz="6200" dirty="0" smtClean="0"/>
              <a:t>个</a:t>
            </a:r>
            <a:r>
              <a:rPr lang="en-US" altLang="zh-CN" sz="6200" dirty="0" smtClean="0"/>
              <a:t>chunk</a:t>
            </a:r>
            <a:r>
              <a:rPr lang="zh-CN" altLang="en-US" sz="6200" dirty="0" smtClean="0"/>
              <a:t>，</a:t>
            </a:r>
            <a:r>
              <a:rPr lang="en-US" altLang="zh-CN" sz="6200" dirty="0" smtClean="0"/>
              <a:t>chunk</a:t>
            </a:r>
            <a:r>
              <a:rPr lang="zh-CN" altLang="en-US" sz="6200" dirty="0" smtClean="0"/>
              <a:t>是</a:t>
            </a:r>
            <a:r>
              <a:rPr lang="en-US" altLang="zh-CN" sz="6200" dirty="0" smtClean="0"/>
              <a:t>byte</a:t>
            </a:r>
            <a:r>
              <a:rPr lang="zh-CN" altLang="en-US" sz="6200" dirty="0" smtClean="0"/>
              <a:t>数组且固定大小，</a:t>
            </a:r>
            <a:r>
              <a:rPr lang="en-US" altLang="zh-CN" sz="6200" dirty="0" smtClean="0"/>
              <a:t>k-v</a:t>
            </a:r>
            <a:r>
              <a:rPr lang="zh-CN" altLang="en-US" sz="6200" dirty="0" smtClean="0"/>
              <a:t>存储在</a:t>
            </a:r>
            <a:r>
              <a:rPr lang="en-US" altLang="zh-CN" sz="6200" dirty="0" smtClean="0"/>
              <a:t>chunk</a:t>
            </a:r>
            <a:r>
              <a:rPr lang="zh-CN" altLang="en-US" sz="6200" dirty="0" smtClean="0"/>
              <a:t>中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CDA55-894A-4A5C-82E0-36751FE465B8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643182"/>
            <a:ext cx="8305800" cy="1143000"/>
          </a:xfrm>
        </p:spPr>
        <p:txBody>
          <a:bodyPr/>
          <a:lstStyle/>
          <a:p>
            <a:pPr algn="ctr"/>
            <a:r>
              <a:rPr lang="zh-CN" altLang="en-US" smtClean="0"/>
              <a:t>谢谢！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3977D-7A72-4293-A0A0-54049C003421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4800" dirty="0" smtClean="0"/>
              <a:t>RDBMS</a:t>
            </a:r>
            <a:r>
              <a:rPr lang="zh-CN" altLang="en-US" sz="4800" dirty="0" smtClean="0"/>
              <a:t>的一些不足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89573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伸缩性差：针对海量数据，需要复杂的技术实现，如主从读写分离、分表分库</a:t>
            </a: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大数据集下随机读写，</a:t>
            </a:r>
            <a:r>
              <a:rPr lang="en-US" sz="2400" dirty="0" smtClean="0">
                <a:latin typeface="宋体" pitchFamily="2" charset="-122"/>
                <a:ea typeface="宋体" pitchFamily="2" charset="-122"/>
              </a:rPr>
              <a:t>IO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压力大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表结构更改困难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D6FE6-CB4C-497F-ACC8-9654AC043F92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5300" dirty="0" err="1" smtClean="0"/>
              <a:t>Hbase</a:t>
            </a:r>
            <a:r>
              <a:rPr lang="en-US" altLang="zh-CN" sz="5300" dirty="0" smtClean="0"/>
              <a:t> </a:t>
            </a:r>
            <a:r>
              <a:rPr lang="zh-CN" altLang="en-US" sz="5300" dirty="0" smtClean="0"/>
              <a:t>特点 </a:t>
            </a:r>
            <a:r>
              <a:rPr lang="en-US" altLang="zh-CN" sz="5300" dirty="0" smtClean="0"/>
              <a:t>(</a:t>
            </a:r>
            <a:r>
              <a:rPr lang="zh-CN" altLang="en-US" sz="5300" dirty="0" smtClean="0"/>
              <a:t>一</a:t>
            </a:r>
            <a:r>
              <a:rPr lang="en-US" altLang="zh-CN" sz="5300" dirty="0" smtClean="0"/>
              <a:t>)</a:t>
            </a:r>
            <a:endParaRPr lang="zh-CN" altLang="en-US" sz="53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429156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海量数据存储，没有真正的索引，不存在索引膨胀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高可靠性，水平伸缩、自动分区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面向列族的存储和权限控制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在大数据集中高效进行随机读写，高写吞吐量；范围查询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针对结构化和半结构化的松散数据</a:t>
            </a:r>
            <a:endParaRPr lang="en-US" altLang="zh-CN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CFCD7-1932-4195-83DB-C35CB12323E5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5300" dirty="0" err="1" smtClean="0"/>
              <a:t>Hbase</a:t>
            </a:r>
            <a:r>
              <a:rPr lang="en-US" altLang="zh-CN" sz="5300" dirty="0" smtClean="0"/>
              <a:t> </a:t>
            </a:r>
            <a:r>
              <a:rPr lang="zh-CN" altLang="en-US" sz="5300" dirty="0" smtClean="0"/>
              <a:t>特点 </a:t>
            </a:r>
            <a:r>
              <a:rPr lang="en-US" altLang="zh-CN" sz="5300" dirty="0" smtClean="0"/>
              <a:t>(</a:t>
            </a:r>
            <a:r>
              <a:rPr lang="zh-CN" altLang="en-US" sz="5300" dirty="0" smtClean="0"/>
              <a:t>二</a:t>
            </a:r>
            <a:r>
              <a:rPr lang="en-US" altLang="zh-CN" sz="5300" dirty="0" smtClean="0"/>
              <a:t>)</a:t>
            </a:r>
            <a:endParaRPr lang="zh-CN" altLang="en-US" sz="53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28628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不具备全部的</a:t>
            </a:r>
            <a:r>
              <a:rPr lang="en-US" altLang="en-US" sz="2400" dirty="0" smtClean="0"/>
              <a:t>RDBMS</a:t>
            </a:r>
            <a:r>
              <a:rPr lang="zh-CN" altLang="en-US" sz="2400" dirty="0" smtClean="0"/>
              <a:t>特性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强一致性</a:t>
            </a:r>
            <a:r>
              <a:rPr lang="en-US" altLang="en-US" sz="2400" dirty="0" smtClean="0"/>
              <a:t>–</a:t>
            </a:r>
            <a:r>
              <a:rPr lang="zh-CN" altLang="en-US" sz="2400" dirty="0" smtClean="0"/>
              <a:t>同一行数据的读写只在同一</a:t>
            </a:r>
            <a:r>
              <a:rPr lang="en-US" altLang="zh-CN" sz="2400" dirty="0" smtClean="0"/>
              <a:t>R</a:t>
            </a:r>
            <a:r>
              <a:rPr lang="en-US" altLang="en-US" sz="2400" dirty="0" smtClean="0"/>
              <a:t>egion </a:t>
            </a:r>
            <a:r>
              <a:rPr lang="en-US" altLang="zh-CN" sz="2400" dirty="0" smtClean="0"/>
              <a:t>S</a:t>
            </a:r>
            <a:r>
              <a:rPr lang="en-US" altLang="en-US" sz="2400" dirty="0" smtClean="0"/>
              <a:t>erver</a:t>
            </a:r>
            <a:r>
              <a:rPr lang="zh-CN" altLang="en-US" sz="2400" dirty="0" smtClean="0"/>
              <a:t>上进行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行事务</a:t>
            </a:r>
            <a:r>
              <a:rPr lang="en-US" altLang="en-US" sz="2400" dirty="0" smtClean="0"/>
              <a:t>–</a:t>
            </a:r>
            <a:r>
              <a:rPr lang="zh-CN" altLang="en-US" sz="2400" dirty="0" smtClean="0"/>
              <a:t>同一行的更新是原子的</a:t>
            </a:r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可在廉价硬件集群上搭建</a:t>
            </a:r>
            <a:endParaRPr lang="en-US" altLang="zh-CN" sz="2400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CE095-C98A-440B-A32C-389F3F9669DF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5300" dirty="0" err="1" smtClean="0"/>
              <a:t>Hbase</a:t>
            </a:r>
            <a:r>
              <a:rPr lang="en-US" altLang="zh-CN" sz="5300" dirty="0" smtClean="0"/>
              <a:t> </a:t>
            </a:r>
            <a:r>
              <a:rPr lang="zh-CN" altLang="en-US" sz="5300" dirty="0" smtClean="0"/>
              <a:t>表的特点</a:t>
            </a:r>
            <a:endParaRPr lang="zh-CN" altLang="en-US" sz="53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海量数据：一个表可以有上亿行，上百万列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列族是表的</a:t>
            </a:r>
            <a:r>
              <a:rPr lang="en-US" altLang="zh-CN" dirty="0" smtClean="0"/>
              <a:t>s</a:t>
            </a:r>
            <a:r>
              <a:rPr lang="en-US" altLang="en-US" dirty="0" smtClean="0"/>
              <a:t>chema</a:t>
            </a:r>
            <a:r>
              <a:rPr lang="zh-CN" altLang="en-US" dirty="0" smtClean="0"/>
              <a:t>的一部分</a:t>
            </a:r>
            <a:r>
              <a:rPr lang="en-US" altLang="en-US" dirty="0" smtClean="0"/>
              <a:t>(</a:t>
            </a:r>
            <a:r>
              <a:rPr lang="zh-CN" altLang="en-US" dirty="0" smtClean="0"/>
              <a:t>而列不是</a:t>
            </a:r>
            <a:r>
              <a:rPr lang="en-US" altLang="en-US" dirty="0" smtClean="0"/>
              <a:t>)</a:t>
            </a:r>
            <a:r>
              <a:rPr lang="zh-CN" altLang="en-US" dirty="0" smtClean="0"/>
              <a:t>，必须提前定义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稀疏</a:t>
            </a:r>
            <a:r>
              <a:rPr lang="en-US" altLang="en-US" dirty="0" smtClean="0"/>
              <a:t>: </a:t>
            </a:r>
            <a:r>
              <a:rPr lang="zh-CN" altLang="en-US" dirty="0" smtClean="0"/>
              <a:t>对于空列，不占用存储空间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行数据按照</a:t>
            </a:r>
            <a:r>
              <a:rPr lang="en-US" altLang="en-US" dirty="0" smtClean="0"/>
              <a:t>Row </a:t>
            </a:r>
            <a:r>
              <a:rPr lang="en-US" altLang="zh-CN" dirty="0" smtClean="0"/>
              <a:t>K</a:t>
            </a:r>
            <a:r>
              <a:rPr lang="en-US" altLang="en-US" dirty="0" smtClean="0"/>
              <a:t>ey</a:t>
            </a:r>
            <a:r>
              <a:rPr lang="zh-CN" altLang="en-US" dirty="0" smtClean="0"/>
              <a:t>的字典序排序存储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每个</a:t>
            </a:r>
            <a:r>
              <a:rPr lang="en-US" altLang="en-US" dirty="0" smtClean="0"/>
              <a:t> cell</a:t>
            </a:r>
            <a:r>
              <a:rPr lang="zh-CN" altLang="en-US" dirty="0" smtClean="0"/>
              <a:t>中，不同版本的数据按照时间逆序排序</a:t>
            </a:r>
          </a:p>
          <a:p>
            <a:pPr>
              <a:lnSpc>
                <a:spcPct val="200000"/>
              </a:lnSpc>
            </a:pPr>
            <a:r>
              <a:rPr lang="en-US" altLang="en-US" dirty="0" smtClean="0"/>
              <a:t>cell</a:t>
            </a:r>
            <a:r>
              <a:rPr lang="zh-CN" altLang="en-US" dirty="0" smtClean="0"/>
              <a:t>中的数据是没有类型的，以字节码形式存贮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73F4F-1454-4204-B345-D573B726B2FB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系统架构 </a:t>
            </a:r>
            <a:endParaRPr lang="zh-CN" altLang="en-US" sz="4800" dirty="0"/>
          </a:p>
        </p:txBody>
      </p:sp>
      <p:pic>
        <p:nvPicPr>
          <p:cNvPr id="3074" name="Picture 2" descr="H:\Image_7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429000"/>
            <a:ext cx="4978832" cy="3235342"/>
          </a:xfrm>
          <a:prstGeom prst="rect">
            <a:avLst/>
          </a:prstGeom>
          <a:noFill/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642910" y="1714488"/>
            <a:ext cx="8229600" cy="1571636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274320" marR="0" lvl="0" indent="-274320" defTabSz="9144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zh-CN" altLang="en-US" sz="2400" dirty="0" smtClean="0">
                <a:latin typeface="+mn-ea"/>
              </a:rPr>
              <a:t>与</a:t>
            </a:r>
            <a:r>
              <a:rPr lang="en-US" altLang="zh-CN" sz="2400" dirty="0" err="1" smtClean="0">
                <a:latin typeface="+mn-ea"/>
              </a:rPr>
              <a:t>Hadoop</a:t>
            </a:r>
            <a:r>
              <a:rPr lang="zh-CN" altLang="en-US" sz="2400" dirty="0" smtClean="0">
                <a:latin typeface="+mn-ea"/>
              </a:rPr>
              <a:t>无缝集成，利用</a:t>
            </a:r>
            <a:r>
              <a:rPr lang="en-US" altLang="zh-CN" sz="2400" dirty="0" smtClean="0">
                <a:latin typeface="+mn-ea"/>
              </a:rPr>
              <a:t>HDFS</a:t>
            </a:r>
            <a:r>
              <a:rPr lang="zh-CN" altLang="en-US" sz="2400" dirty="0" smtClean="0">
                <a:latin typeface="+mn-ea"/>
              </a:rPr>
              <a:t>实现底层数据分布式存储，保证可靠性</a:t>
            </a:r>
            <a:endParaRPr lang="en-US" altLang="zh-CN" sz="2400" dirty="0" smtClean="0">
              <a:latin typeface="+mn-ea"/>
            </a:endParaRPr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zh-CN" altLang="en-US" sz="2400" dirty="0" smtClean="0">
                <a:latin typeface="+mn-ea"/>
              </a:rPr>
              <a:t>通过</a:t>
            </a:r>
            <a:r>
              <a:rPr lang="en-US" altLang="zh-CN" sz="2400" dirty="0" err="1" smtClean="0">
                <a:latin typeface="+mn-ea"/>
              </a:rPr>
              <a:t>ZooKeeper</a:t>
            </a:r>
            <a:r>
              <a:rPr lang="zh-CN" altLang="en-US" sz="2400" dirty="0" smtClean="0">
                <a:latin typeface="+mn-ea"/>
              </a:rPr>
              <a:t>实现一致性和高可用性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B14B-96CE-44E4-9D8E-89180FFA7C56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系统架构 </a:t>
            </a:r>
            <a:endParaRPr lang="zh-CN" altLang="en-US" sz="4800" dirty="0"/>
          </a:p>
        </p:txBody>
      </p:sp>
      <p:pic>
        <p:nvPicPr>
          <p:cNvPr id="4" name="sp-image" descr="http://imgsrc.baidu.com/baike/pic/item/246cca2a233107cc033bf6f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6715172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1E513-57CC-4D62-B58A-8A0583C4595D}" type="datetime1">
              <a:rPr lang="zh-CN" altLang="en-US" smtClean="0"/>
              <a:pPr/>
              <a:t>2011/11/14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C7EDCC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918</TotalTime>
  <Words>1365</Words>
  <PresentationFormat>全屏显示(4:3)</PresentationFormat>
  <Paragraphs>232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流畅</vt:lpstr>
      <vt:lpstr>关于Hbase的一些认识</vt:lpstr>
      <vt:lpstr>幻灯片 2</vt:lpstr>
      <vt:lpstr>幻灯片 3</vt:lpstr>
      <vt:lpstr>RDBMS的一些不足</vt:lpstr>
      <vt:lpstr> Hbase 特点 (一)</vt:lpstr>
      <vt:lpstr> Hbase 特点 (二)</vt:lpstr>
      <vt:lpstr> Hbase 表的特点</vt:lpstr>
      <vt:lpstr>系统架构 </vt:lpstr>
      <vt:lpstr>系统架构 </vt:lpstr>
      <vt:lpstr>Region Server 结构</vt:lpstr>
      <vt:lpstr>Region 结构</vt:lpstr>
      <vt:lpstr>幻灯片 12</vt:lpstr>
      <vt:lpstr>幻灯片 13</vt:lpstr>
      <vt:lpstr>Region Server </vt:lpstr>
      <vt:lpstr>Master </vt:lpstr>
      <vt:lpstr>ZooKeeper </vt:lpstr>
      <vt:lpstr>-ROOT- &amp; .META.</vt:lpstr>
      <vt:lpstr>Log</vt:lpstr>
      <vt:lpstr>幻灯片 19</vt:lpstr>
      <vt:lpstr>Region 分配</vt:lpstr>
      <vt:lpstr>数据操作</vt:lpstr>
      <vt:lpstr>数据更新操作</vt:lpstr>
      <vt:lpstr>数据读取操作</vt:lpstr>
      <vt:lpstr>Flush</vt:lpstr>
      <vt:lpstr>Compcation（ Minor  /Major）（一）</vt:lpstr>
      <vt:lpstr>Compcation（ Minor  /Major）（二）</vt:lpstr>
      <vt:lpstr>Split</vt:lpstr>
      <vt:lpstr>Balance</vt:lpstr>
      <vt:lpstr>幻灯片 29</vt:lpstr>
      <vt:lpstr>一些注意事项</vt:lpstr>
      <vt:lpstr>一些问题</vt:lpstr>
      <vt:lpstr>一些问题</vt:lpstr>
      <vt:lpstr>一些问题</vt:lpstr>
      <vt:lpstr>一些问题</vt:lpstr>
      <vt:lpstr>谢谢！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关于Hbase的一些认识</dc:title>
  <dc:creator>庞成</dc:creator>
  <cp:lastModifiedBy>trophy</cp:lastModifiedBy>
  <cp:revision>171</cp:revision>
  <dcterms:modified xsi:type="dcterms:W3CDTF">2011-11-14T05:18:48Z</dcterms:modified>
</cp:coreProperties>
</file>