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6" r:id="rId11"/>
    <p:sldId id="263" r:id="rId12"/>
    <p:sldId id="264" r:id="rId13"/>
    <p:sldId id="269" r:id="rId14"/>
    <p:sldId id="267" r:id="rId15"/>
    <p:sldId id="268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2012/5/29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2012/5/29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2012/5/29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772400" cy="1470025"/>
          </a:xfrm>
        </p:spPr>
        <p:txBody>
          <a:bodyPr/>
          <a:lstStyle/>
          <a:p>
            <a:r>
              <a:rPr lang="en-US" altLang="zh-CN" dirty="0" err="1" smtClean="0"/>
              <a:t>Saas</a:t>
            </a:r>
            <a:r>
              <a:rPr lang="zh-CN" altLang="en-US" dirty="0" smtClean="0"/>
              <a:t>应用中的稀疏表索引研究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zh-CN" altLang="en-US" dirty="0" smtClean="0">
                <a:solidFill>
                  <a:schemeClr val="tx1"/>
                </a:solidFill>
              </a:rPr>
              <a:t>   庞成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algn="r"/>
            <a:r>
              <a:rPr lang="en-US" altLang="zh-CN" dirty="0" smtClean="0">
                <a:solidFill>
                  <a:schemeClr val="tx1"/>
                </a:solidFill>
              </a:rPr>
              <a:t>2012-5-30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劣势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zh-CN" altLang="en-US" sz="2800" dirty="0" smtClean="0"/>
              <a:t>一个索引</a:t>
            </a:r>
            <a:r>
              <a:rPr lang="zh-CN" altLang="en-US" sz="2800" dirty="0" smtClean="0"/>
              <a:t>数据表中混合了多租户的数据，删除租户时，需查询</a:t>
            </a:r>
            <a:r>
              <a:rPr lang="zh-CN" altLang="en-US" sz="2800" dirty="0" smtClean="0"/>
              <a:t>处理</a:t>
            </a:r>
            <a:endParaRPr lang="en-US" altLang="zh-CN" sz="2800" dirty="0" smtClean="0"/>
          </a:p>
          <a:p>
            <a:pPr lvl="0"/>
            <a:r>
              <a:rPr lang="zh-CN" altLang="en-US" sz="2800" dirty="0" smtClean="0"/>
              <a:t>查询中连接操作的限制</a:t>
            </a:r>
            <a:endParaRPr lang="en-US" altLang="zh-CN" sz="2800" dirty="0" smtClean="0"/>
          </a:p>
          <a:p>
            <a:pPr lvl="0"/>
            <a:endParaRPr lang="zh-CN" altLang="en-US" sz="2800" dirty="0" smtClean="0"/>
          </a:p>
          <a:p>
            <a:r>
              <a:rPr lang="zh-CN" altLang="en-US" sz="2800" dirty="0" smtClean="0"/>
              <a:t>单节点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索引管理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1428736"/>
            <a:ext cx="8572560" cy="5143536"/>
          </a:xfrm>
        </p:spPr>
        <p:txBody>
          <a:bodyPr>
            <a:normAutofit fontScale="92500" lnSpcReduction="10000"/>
          </a:bodyPr>
          <a:lstStyle/>
          <a:p>
            <a:r>
              <a:rPr lang="zh-CN" altLang="en-US" sz="2600" dirty="0" smtClean="0"/>
              <a:t>新建逻辑索引。按需建立索引数据表；在索引元数据的行上添加排他性行锁，更新</a:t>
            </a:r>
            <a:r>
              <a:rPr lang="en-US" altLang="zh-CN" sz="2600" dirty="0" smtClean="0"/>
              <a:t>columns</a:t>
            </a:r>
            <a:r>
              <a:rPr lang="zh-CN" altLang="en-US" sz="2600" dirty="0" smtClean="0"/>
              <a:t>表</a:t>
            </a:r>
            <a:r>
              <a:rPr lang="en-US" altLang="zh-CN" sz="2600" dirty="0" err="1" smtClean="0"/>
              <a:t>indexID</a:t>
            </a:r>
            <a:r>
              <a:rPr lang="zh-CN" altLang="en-US" sz="2600" dirty="0" smtClean="0"/>
              <a:t>，</a:t>
            </a:r>
            <a:r>
              <a:rPr lang="zh-CN" altLang="en-US" sz="2600" dirty="0" smtClean="0"/>
              <a:t>打开逻辑索引入口</a:t>
            </a:r>
            <a:r>
              <a:rPr lang="zh-CN" altLang="en-US" sz="2600" dirty="0" smtClean="0"/>
              <a:t>；拷贝索引列数据期间，若逻辑表上存在添加、删除行或修改</a:t>
            </a:r>
            <a:r>
              <a:rPr lang="zh-CN" altLang="en-US" sz="2600" dirty="0" smtClean="0"/>
              <a:t>现有索引</a:t>
            </a:r>
            <a:r>
              <a:rPr lang="zh-CN" altLang="en-US" sz="2600" dirty="0" smtClean="0"/>
              <a:t>列的值的操作，因为无法读取索引元数据，将被阻塞，保证业务数据与索引数据的一致性。最后释放行锁。</a:t>
            </a:r>
            <a:endParaRPr lang="en-US" altLang="zh-CN" sz="2600" dirty="0" smtClean="0"/>
          </a:p>
          <a:p>
            <a:endParaRPr lang="en-US" altLang="zh-CN" sz="2600" dirty="0" smtClean="0"/>
          </a:p>
          <a:p>
            <a:r>
              <a:rPr lang="zh-CN" altLang="en-US" sz="2600" dirty="0" smtClean="0"/>
              <a:t>删除逻辑索引。删除所有相关逻辑列的元数据中的</a:t>
            </a:r>
            <a:r>
              <a:rPr lang="en-US" sz="2600" dirty="0" err="1" smtClean="0"/>
              <a:t>indexID</a:t>
            </a:r>
            <a:r>
              <a:rPr lang="zh-CN" altLang="en-US" sz="2600" dirty="0" smtClean="0"/>
              <a:t>列中的此</a:t>
            </a:r>
            <a:r>
              <a:rPr lang="en-US" sz="2600" dirty="0" err="1" smtClean="0"/>
              <a:t>indexID</a:t>
            </a:r>
            <a:r>
              <a:rPr lang="zh-CN" altLang="en-US" sz="2600" dirty="0" smtClean="0"/>
              <a:t>，关闭逻辑索引入口。依次删除逻辑索引元数据条目和索引数据。在删除索引数据时，事务的可串行化保证一致性。更新</a:t>
            </a:r>
            <a:r>
              <a:rPr lang="en-US" altLang="zh-CN" sz="2600" dirty="0" smtClean="0"/>
              <a:t>degree</a:t>
            </a:r>
            <a:r>
              <a:rPr lang="zh-CN" altLang="en-US" sz="2600" dirty="0" smtClean="0"/>
              <a:t>。</a:t>
            </a:r>
            <a:endParaRPr lang="en-US" altLang="zh-CN" sz="2600" dirty="0" smtClean="0"/>
          </a:p>
          <a:p>
            <a:endParaRPr lang="zh-CN" altLang="en-US" sz="2600" dirty="0" smtClean="0"/>
          </a:p>
          <a:p>
            <a:r>
              <a:rPr lang="zh-CN" altLang="en-US" sz="2600" dirty="0" smtClean="0"/>
              <a:t>索引重建，在索引元数据的行上添加排他性行锁，删除现有的索引数据，执行索引数据拷贝，</a:t>
            </a:r>
            <a:r>
              <a:rPr lang="zh-CN" altLang="en-US" sz="2600" dirty="0" smtClean="0"/>
              <a:t>最后释放排他</a:t>
            </a:r>
            <a:r>
              <a:rPr lang="zh-CN" altLang="en-US" sz="2600" dirty="0" smtClean="0"/>
              <a:t>性行锁，处理被阻塞的操作。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索引操作</a:t>
            </a:r>
            <a:r>
              <a:rPr lang="en-US" altLang="zh-CN" dirty="0" smtClean="0"/>
              <a:t>-select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357826"/>
          </a:xfrm>
        </p:spPr>
        <p:txBody>
          <a:bodyPr>
            <a:normAutofit/>
          </a:bodyPr>
          <a:lstStyle/>
          <a:p>
            <a:r>
              <a:rPr lang="zh-CN" altLang="en-US" sz="2400" dirty="0" smtClean="0"/>
              <a:t>找到列上的相关索引并试图读取索引元数据。新建或重建逻辑索引时，无法读取相应索引的元数据，但是查询操作无需阻塞，不使用相应索引即</a:t>
            </a:r>
            <a:r>
              <a:rPr lang="zh-CN" altLang="en-US" sz="2400" dirty="0" smtClean="0"/>
              <a:t>可。</a:t>
            </a:r>
            <a:endParaRPr lang="en-US" altLang="zh-CN" sz="2400" dirty="0" smtClean="0"/>
          </a:p>
          <a:p>
            <a:r>
              <a:rPr lang="zh-CN" altLang="en-US" sz="2400" dirty="0" smtClean="0"/>
              <a:t>确定合适</a:t>
            </a:r>
            <a:r>
              <a:rPr lang="zh-CN" altLang="en-US" sz="2400" dirty="0" smtClean="0"/>
              <a:t>索引（如图），</a:t>
            </a:r>
            <a:r>
              <a:rPr lang="zh-CN" altLang="en-US" sz="2400" dirty="0" smtClean="0"/>
              <a:t>由索引元数据获得索引数据表，然后根据</a:t>
            </a:r>
            <a:r>
              <a:rPr lang="en-US" altLang="en-US" sz="2400" dirty="0" err="1" smtClean="0"/>
              <a:t>indexID</a:t>
            </a:r>
            <a:r>
              <a:rPr lang="zh-CN" altLang="en-US" sz="2400" dirty="0" smtClean="0"/>
              <a:t>和逻辑列值获得</a:t>
            </a:r>
            <a:r>
              <a:rPr lang="en-US" altLang="zh-CN" sz="2400" dirty="0" err="1" smtClean="0"/>
              <a:t>uid</a:t>
            </a:r>
            <a:r>
              <a:rPr lang="zh-CN" altLang="en-US" sz="2400" dirty="0" smtClean="0"/>
              <a:t>，使用</a:t>
            </a:r>
            <a:r>
              <a:rPr lang="en-US" altLang="zh-CN" sz="2400" dirty="0" err="1" smtClean="0"/>
              <a:t>uid</a:t>
            </a:r>
            <a:r>
              <a:rPr lang="zh-CN" altLang="en-US" sz="2400" dirty="0" smtClean="0"/>
              <a:t>在数据表中定位一行记录。</a:t>
            </a:r>
            <a:endParaRPr lang="en-US" altLang="zh-CN" sz="2400" dirty="0" smtClean="0"/>
          </a:p>
          <a:p>
            <a:r>
              <a:rPr lang="zh-CN" altLang="en-US" sz="2400" dirty="0" smtClean="0"/>
              <a:t>查询操作均基于物理索引，处理速度</a:t>
            </a:r>
            <a:r>
              <a:rPr lang="zh-CN" altLang="en-US" sz="2400" dirty="0" smtClean="0"/>
              <a:t>很快。</a:t>
            </a:r>
            <a:endParaRPr lang="en-US" altLang="zh-CN" sz="2400" dirty="0" smtClean="0"/>
          </a:p>
          <a:p>
            <a:endParaRPr lang="zh-CN" altLang="en-US" dirty="0" smtClean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4381854"/>
            <a:ext cx="3571900" cy="2138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索引操作</a:t>
            </a:r>
            <a:r>
              <a:rPr lang="en-US" altLang="zh-CN" dirty="0" smtClean="0"/>
              <a:t>-insert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357826"/>
          </a:xfrm>
        </p:spPr>
        <p:txBody>
          <a:bodyPr>
            <a:normAutofit/>
          </a:bodyPr>
          <a:lstStyle/>
          <a:p>
            <a:r>
              <a:rPr lang="zh-CN" altLang="en-US" sz="2400" dirty="0" smtClean="0"/>
              <a:t>获取要更新的索引，并试图读取索引元数据，若失败，阻塞新增操作。</a:t>
            </a:r>
            <a:endParaRPr lang="en-US" altLang="zh-CN" sz="2400" dirty="0" smtClean="0"/>
          </a:p>
          <a:p>
            <a:r>
              <a:rPr lang="zh-CN" altLang="en-US" sz="2400" dirty="0" smtClean="0"/>
              <a:t>获得索引数据表后，先验证唯一性约束，在索引数据表中新增相应行（此时</a:t>
            </a:r>
            <a:r>
              <a:rPr lang="en-US" altLang="en-US" sz="2400" dirty="0" err="1" smtClean="0"/>
              <a:t>uid</a:t>
            </a:r>
            <a:r>
              <a:rPr lang="zh-CN" altLang="en-US" sz="2400" dirty="0" smtClean="0"/>
              <a:t>列值为空），然后更新数据表并返回</a:t>
            </a:r>
            <a:r>
              <a:rPr lang="en-US" altLang="en-US" sz="2400" dirty="0" err="1" smtClean="0"/>
              <a:t>uid</a:t>
            </a:r>
            <a:r>
              <a:rPr lang="zh-CN" altLang="en-US" sz="2400" dirty="0" smtClean="0"/>
              <a:t>，最后在索引数据表中填入</a:t>
            </a:r>
            <a:r>
              <a:rPr lang="en-US" altLang="en-US" sz="2400" dirty="0" err="1" smtClean="0"/>
              <a:t>uid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r>
              <a:rPr lang="zh-CN" altLang="en-US" sz="2400" dirty="0" smtClean="0"/>
              <a:t>事务的串行化保证</a:t>
            </a:r>
            <a:r>
              <a:rPr lang="en-US" altLang="en-US" sz="2400" dirty="0" err="1" smtClean="0"/>
              <a:t>uid</a:t>
            </a:r>
            <a:r>
              <a:rPr lang="zh-CN" altLang="en-US" sz="2400" dirty="0" smtClean="0"/>
              <a:t>为空的索引数据行不会被读取。</a:t>
            </a:r>
            <a:endParaRPr lang="en-US" altLang="zh-CN" sz="2400" dirty="0" smtClean="0"/>
          </a:p>
          <a:p>
            <a:r>
              <a:rPr lang="zh-CN" altLang="en-US" sz="2400" dirty="0" smtClean="0"/>
              <a:t>先维护索引数据表后维护数据表可以保证唯一性约束的正确性。</a:t>
            </a:r>
            <a:endParaRPr lang="en-US" altLang="zh-CN" sz="2400" dirty="0" smtClean="0"/>
          </a:p>
          <a:p>
            <a:pPr>
              <a:lnSpc>
                <a:spcPct val="90000"/>
              </a:lnSpc>
            </a:pPr>
            <a:r>
              <a:rPr lang="en-US" altLang="en-US" sz="2400" dirty="0" smtClean="0"/>
              <a:t>delete</a:t>
            </a:r>
            <a:r>
              <a:rPr lang="zh-CN" altLang="en-US" sz="2400" dirty="0" smtClean="0"/>
              <a:t>与</a:t>
            </a:r>
            <a:r>
              <a:rPr lang="en-US" altLang="en-US" sz="2400" dirty="0" smtClean="0"/>
              <a:t>insert</a:t>
            </a:r>
            <a:r>
              <a:rPr lang="zh-CN" altLang="en-US" sz="2400" dirty="0" smtClean="0"/>
              <a:t>类似，操作也可能阻塞，先维护索引数据表后维护数据表。</a:t>
            </a:r>
            <a:r>
              <a:rPr lang="en-US" altLang="en-US" sz="2400" dirty="0" smtClean="0"/>
              <a:t>update</a:t>
            </a:r>
            <a:r>
              <a:rPr lang="zh-CN" altLang="en-US" sz="2400" dirty="0" smtClean="0"/>
              <a:t>操作，参照</a:t>
            </a:r>
            <a:r>
              <a:rPr lang="en-US" altLang="zh-CN" sz="2400" dirty="0" smtClean="0"/>
              <a:t>select</a:t>
            </a:r>
            <a:r>
              <a:rPr lang="zh-CN" altLang="en-US" sz="2400" dirty="0" smtClean="0"/>
              <a:t>和</a:t>
            </a:r>
            <a:r>
              <a:rPr lang="en-US" altLang="zh-CN" sz="2400" dirty="0" smtClean="0"/>
              <a:t>insert</a:t>
            </a:r>
            <a:r>
              <a:rPr lang="zh-CN" altLang="en-US" sz="2400" dirty="0" smtClean="0"/>
              <a:t>操作。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下一步工作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800" smtClean="0"/>
              <a:t>解决连接操作问题</a:t>
            </a:r>
            <a:endParaRPr lang="en-US" altLang="zh-CN" sz="2800" smtClean="0"/>
          </a:p>
          <a:p>
            <a:r>
              <a:rPr lang="zh-CN" altLang="en-US" sz="2800" dirty="0" smtClean="0"/>
              <a:t>索引</a:t>
            </a:r>
            <a:r>
              <a:rPr lang="zh-CN" altLang="en-US" sz="2800" dirty="0" smtClean="0"/>
              <a:t>数据表是否可使用</a:t>
            </a:r>
            <a:r>
              <a:rPr lang="en-US" altLang="zh-CN" sz="2800" dirty="0" smtClean="0"/>
              <a:t>relax column</a:t>
            </a:r>
          </a:p>
          <a:p>
            <a:r>
              <a:rPr lang="zh-CN" altLang="en-US" sz="2800" dirty="0" smtClean="0"/>
              <a:t>向多</a:t>
            </a:r>
            <a:r>
              <a:rPr lang="zh-CN" altLang="en-US" sz="2800" dirty="0" smtClean="0"/>
              <a:t>节点，</a:t>
            </a:r>
            <a:r>
              <a:rPr lang="zh-CN" altLang="en-US" sz="2800" dirty="0" smtClean="0"/>
              <a:t>云扩展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zh-CN" altLang="en-US" sz="4800" dirty="0" smtClean="0"/>
              <a:t>谢谢！</a:t>
            </a:r>
            <a:endParaRPr lang="zh-CN" alt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 smtClean="0"/>
              <a:t>背景</a:t>
            </a:r>
            <a:endParaRPr lang="en-US" altLang="zh-CN" sz="2800" dirty="0" smtClean="0"/>
          </a:p>
          <a:p>
            <a:r>
              <a:rPr lang="zh-CN" altLang="en-US" sz="2800" dirty="0" smtClean="0"/>
              <a:t>相关研究</a:t>
            </a:r>
            <a:endParaRPr lang="en-US" altLang="zh-CN" sz="2800" dirty="0" smtClean="0"/>
          </a:p>
          <a:p>
            <a:r>
              <a:rPr lang="zh-CN" altLang="en-US" sz="2800" dirty="0" smtClean="0"/>
              <a:t>数据模型及索引</a:t>
            </a:r>
            <a:r>
              <a:rPr lang="zh-CN" altLang="en-US" sz="2800" dirty="0" smtClean="0"/>
              <a:t>数据分离策略</a:t>
            </a:r>
            <a:endParaRPr lang="en-US" altLang="zh-CN" sz="2800" dirty="0" smtClean="0"/>
          </a:p>
          <a:p>
            <a:r>
              <a:rPr lang="zh-CN" altLang="en-US" sz="2800" dirty="0" smtClean="0"/>
              <a:t>性能分析</a:t>
            </a:r>
            <a:endParaRPr lang="en-US" altLang="zh-CN" sz="2800" dirty="0" smtClean="0"/>
          </a:p>
          <a:p>
            <a:r>
              <a:rPr lang="zh-CN" altLang="en-US" sz="2800" dirty="0" smtClean="0"/>
              <a:t>索引管理、索引操作</a:t>
            </a:r>
            <a:endParaRPr lang="en-US" altLang="zh-CN" sz="2800" dirty="0" smtClean="0"/>
          </a:p>
          <a:p>
            <a:r>
              <a:rPr lang="zh-CN" altLang="en-US" sz="2800" dirty="0" smtClean="0"/>
              <a:t>未来工作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背景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 smtClean="0"/>
              <a:t>对于基于稀疏表（如图）的多租户共享数据库表</a:t>
            </a:r>
            <a:r>
              <a:rPr lang="zh-CN" altLang="en-US" sz="2400" dirty="0" smtClean="0"/>
              <a:t>的一个</a:t>
            </a:r>
            <a:r>
              <a:rPr lang="en-US" sz="2400" dirty="0" err="1" smtClean="0"/>
              <a:t>Saas</a:t>
            </a:r>
            <a:r>
              <a:rPr lang="zh-CN" altLang="en-US" sz="2400" dirty="0" smtClean="0"/>
              <a:t>应用，多租户多表数据可能共享存储于稀疏表的一列，因此无法高效地在</a:t>
            </a:r>
            <a:r>
              <a:rPr lang="en-US" sz="2400" dirty="0" smtClean="0"/>
              <a:t>relax column</a:t>
            </a:r>
            <a:r>
              <a:rPr lang="zh-CN" altLang="en-US" sz="2400" dirty="0" smtClean="0"/>
              <a:t>上建立物理索引</a:t>
            </a:r>
            <a:endParaRPr lang="en-US" altLang="zh-CN" sz="2400" dirty="0" smtClean="0"/>
          </a:p>
          <a:p>
            <a:r>
              <a:rPr lang="zh-CN" altLang="en-US" sz="2400" dirty="0" smtClean="0"/>
              <a:t>我们想要在现有关系数据库基础上，单数据</a:t>
            </a:r>
            <a:endParaRPr lang="en-US" altLang="zh-CN" sz="2400" dirty="0" smtClean="0"/>
          </a:p>
          <a:p>
            <a:pPr>
              <a:buNone/>
            </a:pPr>
            <a:r>
              <a:rPr lang="en-US" altLang="zh-CN" sz="2400" dirty="0" smtClean="0"/>
              <a:t>     </a:t>
            </a:r>
            <a:r>
              <a:rPr lang="zh-CN" altLang="en-US" sz="2400" dirty="0" smtClean="0"/>
              <a:t>节点环境下高效实现租户的逻辑索引，</a:t>
            </a:r>
            <a:endParaRPr lang="en-US" altLang="zh-CN" sz="2400" dirty="0" smtClean="0"/>
          </a:p>
          <a:p>
            <a:pPr>
              <a:buNone/>
            </a:pPr>
            <a:r>
              <a:rPr lang="en-US" altLang="zh-CN" sz="2400" dirty="0" smtClean="0"/>
              <a:t>     </a:t>
            </a:r>
            <a:r>
              <a:rPr lang="zh-CN" altLang="en-US" sz="2400" dirty="0" smtClean="0"/>
              <a:t>并保证时间效率和空间效率</a:t>
            </a:r>
            <a:endParaRPr lang="en-US" altLang="zh-CN" sz="2400" dirty="0" smtClean="0"/>
          </a:p>
          <a:p>
            <a:pPr>
              <a:buNone/>
            </a:pPr>
            <a:endParaRPr lang="zh-CN" altLang="en-US" sz="24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3071810"/>
            <a:ext cx="1747984" cy="320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相关研究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Force.com</a:t>
            </a:r>
            <a:r>
              <a:rPr lang="zh-CN" altLang="en-US" sz="2400" dirty="0" smtClean="0"/>
              <a:t>为每个租户独立维护索引数据，将逻辑索引</a:t>
            </a:r>
            <a:r>
              <a:rPr lang="zh-CN" altLang="en-US" sz="2400" dirty="0" smtClean="0"/>
              <a:t>列的数据</a:t>
            </a:r>
            <a:r>
              <a:rPr lang="zh-CN" altLang="en-US" sz="2400" dirty="0" smtClean="0"/>
              <a:t>按照数据类型拷贝到租户索引数据表的相应数据类型列。（索引数据表的稀疏性，联合索引，数据同步）</a:t>
            </a:r>
            <a:endParaRPr lang="en-US" altLang="zh-CN" sz="2400" dirty="0" smtClean="0"/>
          </a:p>
          <a:p>
            <a:endParaRPr lang="en-US" altLang="zh-CN" sz="2400" dirty="0" smtClean="0"/>
          </a:p>
          <a:p>
            <a:r>
              <a:rPr lang="en-US" sz="2400" dirty="0" smtClean="0"/>
              <a:t>Mei </a:t>
            </a:r>
            <a:r>
              <a:rPr lang="en-US" sz="2400" dirty="0" err="1" smtClean="0"/>
              <a:t>Hui</a:t>
            </a:r>
            <a:r>
              <a:rPr lang="zh-CN" altLang="en-US" sz="2400" dirty="0" smtClean="0"/>
              <a:t>等提出了多分离索引技术</a:t>
            </a:r>
            <a:r>
              <a:rPr lang="zh-CN" altLang="en-US" sz="2400" dirty="0" smtClean="0"/>
              <a:t>，</a:t>
            </a:r>
            <a:r>
              <a:rPr lang="en-US" sz="2400" dirty="0" smtClean="0"/>
              <a:t>Instead </a:t>
            </a:r>
            <a:r>
              <a:rPr lang="en-US" sz="2400" dirty="0" smtClean="0"/>
              <a:t>of building an index for all tenants, they build an index for each tenant. If a hundred tenants want to index </a:t>
            </a:r>
            <a:r>
              <a:rPr lang="en-US" sz="2400" dirty="0" err="1" smtClean="0"/>
              <a:t>tuples</a:t>
            </a:r>
            <a:r>
              <a:rPr lang="en-US" sz="2400" dirty="0" smtClean="0"/>
              <a:t> on an attribute, one hundred individual indexes are built for these </a:t>
            </a:r>
            <a:r>
              <a:rPr lang="en-US" sz="2400" dirty="0" smtClean="0"/>
              <a:t>tenants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数据模型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286512" y="5286388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数据表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571736" y="5286388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元数据表</a:t>
            </a:r>
            <a:endParaRPr lang="zh-CN" altLang="en-US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14488"/>
            <a:ext cx="4016340" cy="3109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571612"/>
            <a:ext cx="1747984" cy="320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928662" y="6072206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uid</a:t>
            </a:r>
            <a:r>
              <a:rPr lang="en-US" altLang="zh-CN" dirty="0" smtClean="0"/>
              <a:t>(unique identifier)</a:t>
            </a:r>
            <a:r>
              <a:rPr lang="zh-CN" altLang="en-US" dirty="0" smtClean="0"/>
              <a:t>：逻辑主键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索引</a:t>
            </a:r>
            <a:r>
              <a:rPr lang="zh-CN" altLang="en-US" dirty="0" smtClean="0"/>
              <a:t>数据分离策略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/>
          </a:bodyPr>
          <a:lstStyle/>
          <a:p>
            <a:r>
              <a:rPr lang="zh-CN" altLang="en-US" sz="2400" dirty="0" smtClean="0"/>
              <a:t>将索引列数据拷贝到单独的物理表中，在物理表中建立物理索引以实现租户逻辑索引</a:t>
            </a:r>
            <a:endParaRPr lang="en-US" altLang="zh-CN" sz="2400" dirty="0" smtClean="0"/>
          </a:p>
          <a:p>
            <a:r>
              <a:rPr lang="zh-CN" altLang="en-US" sz="2400" dirty="0" smtClean="0"/>
              <a:t>权衡少量索引</a:t>
            </a:r>
            <a:r>
              <a:rPr lang="zh-CN" altLang="en-US" sz="2400" dirty="0" smtClean="0"/>
              <a:t>数据表带来的索引查询效率和</a:t>
            </a:r>
            <a:r>
              <a:rPr lang="zh-CN" altLang="en-US" sz="2400" dirty="0" smtClean="0"/>
              <a:t>大量</a:t>
            </a:r>
            <a:r>
              <a:rPr lang="zh-CN" altLang="en-US" sz="2400" dirty="0" smtClean="0"/>
              <a:t>索引数据表带来的内存</a:t>
            </a:r>
            <a:r>
              <a:rPr lang="zh-CN" altLang="en-US" sz="2400" dirty="0" smtClean="0"/>
              <a:t>占用</a:t>
            </a:r>
            <a:endParaRPr lang="en-US" altLang="zh-CN" sz="2400" baseline="30000" dirty="0" smtClean="0"/>
          </a:p>
          <a:p>
            <a:r>
              <a:rPr lang="zh-CN" altLang="en-US" sz="2400" dirty="0" smtClean="0"/>
              <a:t>相关研究中的几种方法针对</a:t>
            </a:r>
            <a:r>
              <a:rPr lang="zh-CN" altLang="en-US" sz="2400" dirty="0" smtClean="0"/>
              <a:t>租户分离索引</a:t>
            </a:r>
            <a:r>
              <a:rPr lang="zh-CN" altLang="en-US" sz="2400" dirty="0" smtClean="0"/>
              <a:t>数据，索引数据表数量与租户数量线性相关，降低了系统的可扩展性</a:t>
            </a:r>
            <a:endParaRPr lang="en-US" altLang="zh-CN" sz="2400" dirty="0" smtClean="0"/>
          </a:p>
          <a:p>
            <a:r>
              <a:rPr lang="zh-CN" altLang="en-US" sz="2400" dirty="0" smtClean="0"/>
              <a:t>物理索引针对表的所有行，无法高效混合存储单列索引和联合索引</a:t>
            </a:r>
            <a:r>
              <a:rPr lang="zh-CN" altLang="en-US" sz="2400" dirty="0" smtClean="0"/>
              <a:t>；分离唯一</a:t>
            </a:r>
            <a:r>
              <a:rPr lang="zh-CN" altLang="en-US" sz="2400" dirty="0" smtClean="0"/>
              <a:t>索引和普通索引数据</a:t>
            </a:r>
            <a:endParaRPr lang="en-US" altLang="zh-CN" sz="2400" dirty="0" smtClean="0"/>
          </a:p>
          <a:p>
            <a:r>
              <a:rPr lang="zh-CN" altLang="en-US" sz="2400" dirty="0" smtClean="0"/>
              <a:t>先根据</a:t>
            </a:r>
            <a:r>
              <a:rPr lang="zh-CN" altLang="en-US" sz="2400" dirty="0" smtClean="0"/>
              <a:t>租户分离索引</a:t>
            </a:r>
            <a:r>
              <a:rPr lang="zh-CN" altLang="en-US" sz="2400" dirty="0" smtClean="0"/>
              <a:t>数据，再根据索引数据类型进行分离，将会产生大量索引数据表</a:t>
            </a:r>
            <a:endParaRPr lang="en-US" altLang="zh-CN" sz="2400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214686"/>
            <a:ext cx="6536874" cy="3409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索引</a:t>
            </a:r>
            <a:r>
              <a:rPr lang="zh-CN" altLang="en-US" dirty="0" smtClean="0"/>
              <a:t>数据分离策略</a:t>
            </a:r>
            <a:r>
              <a:rPr lang="en-US" altLang="zh-CN" dirty="0" smtClean="0"/>
              <a:t>-</a:t>
            </a:r>
            <a:r>
              <a:rPr lang="zh-CN" altLang="en-US" dirty="0" smtClean="0"/>
              <a:t>续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071702"/>
          </a:xfrm>
        </p:spPr>
        <p:txBody>
          <a:bodyPr>
            <a:noAutofit/>
          </a:bodyPr>
          <a:lstStyle/>
          <a:p>
            <a:r>
              <a:rPr lang="zh-CN" altLang="en-US" sz="2400" dirty="0" smtClean="0"/>
              <a:t>一个</a:t>
            </a:r>
            <a:r>
              <a:rPr lang="en-US" sz="2400" dirty="0" err="1" smtClean="0"/>
              <a:t>Saas</a:t>
            </a:r>
            <a:r>
              <a:rPr lang="zh-CN" altLang="en-US" sz="2400" dirty="0" smtClean="0"/>
              <a:t>应用中，逻辑表的</a:t>
            </a:r>
            <a:r>
              <a:rPr lang="zh-CN" altLang="en-US" sz="2400" dirty="0" smtClean="0"/>
              <a:t>数量（大约有几十个）相对</a:t>
            </a:r>
            <a:r>
              <a:rPr lang="zh-CN" altLang="en-US" sz="2400" dirty="0" smtClean="0"/>
              <a:t>稳定，与租户量相比数量</a:t>
            </a:r>
            <a:r>
              <a:rPr lang="zh-CN" altLang="en-US" sz="2400" dirty="0" smtClean="0"/>
              <a:t>较少；</a:t>
            </a:r>
            <a:r>
              <a:rPr lang="zh-CN" altLang="en-US" sz="2400" dirty="0" smtClean="0"/>
              <a:t>在一个逻辑表中，租户间拥有相同类型索引（包括数据类型，是否唯一性约束）的几率较大，因此，按照逻辑表、索引类型分离索引数据可以合理减少索引数据表的数量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索引相关表</a:t>
            </a:r>
            <a:endParaRPr lang="zh-CN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71678"/>
            <a:ext cx="7139347" cy="366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优势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 smtClean="0"/>
              <a:t>设置</a:t>
            </a:r>
            <a:r>
              <a:rPr lang="en-US" altLang="zh-CN" sz="2800" dirty="0" smtClean="0"/>
              <a:t>degree</a:t>
            </a:r>
            <a:r>
              <a:rPr lang="zh-CN" altLang="en-US" sz="2800" dirty="0" smtClean="0"/>
              <a:t>阈值，一个索引数据表中的索引数量过多时，分离索引；索引数据表数量适当，可控</a:t>
            </a:r>
            <a:endParaRPr lang="en-US" altLang="zh-CN" sz="2800" dirty="0" smtClean="0"/>
          </a:p>
          <a:p>
            <a:r>
              <a:rPr lang="zh-CN" altLang="en-US" sz="2800" dirty="0" smtClean="0"/>
              <a:t>基于</a:t>
            </a:r>
            <a:r>
              <a:rPr lang="en-US" altLang="zh-CN" sz="2800" dirty="0" smtClean="0"/>
              <a:t>pivot table</a:t>
            </a:r>
            <a:r>
              <a:rPr lang="zh-CN" altLang="en-US" sz="2800" dirty="0" smtClean="0"/>
              <a:t>，空间利用率高</a:t>
            </a:r>
            <a:endParaRPr lang="en-US" altLang="zh-CN" sz="2800" dirty="0" smtClean="0"/>
          </a:p>
          <a:p>
            <a:r>
              <a:rPr lang="zh-CN" altLang="en-US" sz="2800" dirty="0" smtClean="0"/>
              <a:t>基于现有数据库</a:t>
            </a:r>
            <a:endParaRPr lang="en-US" altLang="zh-CN" sz="2800" dirty="0" smtClean="0"/>
          </a:p>
          <a:p>
            <a:r>
              <a:rPr lang="zh-CN" altLang="en-US" sz="2800" dirty="0" smtClean="0"/>
              <a:t>高效处理联合</a:t>
            </a:r>
            <a:r>
              <a:rPr lang="zh-CN" altLang="en-US" sz="2800" dirty="0" smtClean="0"/>
              <a:t>索引</a:t>
            </a:r>
            <a:endParaRPr lang="en-US" altLang="zh-CN" sz="2800" dirty="0" smtClean="0"/>
          </a:p>
          <a:p>
            <a:r>
              <a:rPr lang="zh-CN" altLang="en-US" sz="2800" dirty="0" smtClean="0"/>
              <a:t>区分唯一索引和非唯一索引</a:t>
            </a:r>
            <a:endParaRPr lang="en-US" altLang="zh-CN" sz="2800" dirty="0" smtClean="0"/>
          </a:p>
          <a:p>
            <a:endParaRPr lang="zh-CN" altLang="en-US" sz="2800" dirty="0" smtClean="0"/>
          </a:p>
          <a:p>
            <a:pPr>
              <a:buNone/>
            </a:pP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2510</TotalTime>
  <Words>879</Words>
  <PresentationFormat>全屏显示(4:3)</PresentationFormat>
  <Paragraphs>64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</vt:lpstr>
      <vt:lpstr>Saas应用中的稀疏表索引研究</vt:lpstr>
      <vt:lpstr>内容</vt:lpstr>
      <vt:lpstr>背景</vt:lpstr>
      <vt:lpstr>相关研究</vt:lpstr>
      <vt:lpstr>数据模型</vt:lpstr>
      <vt:lpstr>索引数据分离策略</vt:lpstr>
      <vt:lpstr>索引数据分离策略-续</vt:lpstr>
      <vt:lpstr>索引相关表</vt:lpstr>
      <vt:lpstr>优势</vt:lpstr>
      <vt:lpstr>劣势</vt:lpstr>
      <vt:lpstr>索引管理</vt:lpstr>
      <vt:lpstr>索引操作-select</vt:lpstr>
      <vt:lpstr>索引操作-insert</vt:lpstr>
      <vt:lpstr>下一步工作</vt:lpstr>
      <vt:lpstr>幻灯片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稀疏列索引研究</dc:title>
  <dc:creator>trophy</dc:creator>
  <cp:lastModifiedBy>pangcheng</cp:lastModifiedBy>
  <cp:revision>158</cp:revision>
  <dcterms:created xsi:type="dcterms:W3CDTF">2012-05-22T14:15:06Z</dcterms:created>
  <dcterms:modified xsi:type="dcterms:W3CDTF">2012-05-30T02:08:23Z</dcterms:modified>
</cp:coreProperties>
</file>