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35"/>
  </p:notesMasterIdLst>
  <p:sldIdLst>
    <p:sldId id="256" r:id="rId2"/>
    <p:sldId id="257" r:id="rId3"/>
    <p:sldId id="258" r:id="rId4"/>
    <p:sldId id="259" r:id="rId5"/>
    <p:sldId id="260" r:id="rId6"/>
    <p:sldId id="261" r:id="rId7"/>
    <p:sldId id="271" r:id="rId8"/>
    <p:sldId id="262" r:id="rId9"/>
    <p:sldId id="272" r:id="rId10"/>
    <p:sldId id="273" r:id="rId11"/>
    <p:sldId id="274" r:id="rId12"/>
    <p:sldId id="275" r:id="rId13"/>
    <p:sldId id="276" r:id="rId14"/>
    <p:sldId id="277" r:id="rId15"/>
    <p:sldId id="278" r:id="rId16"/>
    <p:sldId id="263" r:id="rId17"/>
    <p:sldId id="279" r:id="rId18"/>
    <p:sldId id="280" r:id="rId19"/>
    <p:sldId id="290" r:id="rId20"/>
    <p:sldId id="281" r:id="rId21"/>
    <p:sldId id="294" r:id="rId22"/>
    <p:sldId id="264" r:id="rId23"/>
    <p:sldId id="283" r:id="rId24"/>
    <p:sldId id="284" r:id="rId25"/>
    <p:sldId id="288" r:id="rId26"/>
    <p:sldId id="289" r:id="rId27"/>
    <p:sldId id="285" r:id="rId28"/>
    <p:sldId id="291" r:id="rId29"/>
    <p:sldId id="286" r:id="rId30"/>
    <p:sldId id="287" r:id="rId31"/>
    <p:sldId id="265" r:id="rId32"/>
    <p:sldId id="292" r:id="rId33"/>
    <p:sldId id="293" r:id="rId3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2394" autoAdjust="0"/>
  </p:normalViewPr>
  <p:slideViewPr>
    <p:cSldViewPr>
      <p:cViewPr varScale="1">
        <p:scale>
          <a:sx n="90" d="100"/>
          <a:sy n="90" d="100"/>
        </p:scale>
        <p:origin x="-19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252B7B-8F50-43F4-A4D1-A24E378F1773}" type="datetimeFigureOut">
              <a:rPr lang="zh-CN" altLang="en-US" smtClean="0"/>
              <a:pPr/>
              <a:t>2012/5/30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F1EE22-9DA0-4040-9845-F69B701BA68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 Our solution is to introduce additional columns to the elation, one column for each user group in the access control model to indicate whether individual records in the relation are visible to that user group.</a:t>
            </a:r>
            <a:endParaRPr lang="zh-CN" altLang="en-US" dirty="0"/>
          </a:p>
        </p:txBody>
      </p:sp>
      <p:sp>
        <p:nvSpPr>
          <p:cNvPr id="4" name="灯片编号占位符 3"/>
          <p:cNvSpPr>
            <a:spLocks noGrp="1"/>
          </p:cNvSpPr>
          <p:nvPr>
            <p:ph type="sldNum" sz="quarter" idx="10"/>
          </p:nvPr>
        </p:nvSpPr>
        <p:spPr/>
        <p:txBody>
          <a:bodyPr/>
          <a:lstStyle/>
          <a:p>
            <a:fld id="{86F1EE22-9DA0-4040-9845-F69B701BA688}" type="slidenum">
              <a:rPr lang="zh-CN" altLang="en-US" smtClean="0"/>
              <a:pPr/>
              <a:t>20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400800" y="6355080"/>
            <a:ext cx="2286000" cy="365760"/>
          </a:xfrm>
        </p:spPr>
        <p:txBody>
          <a:bodyPr/>
          <a:lstStyle>
            <a:lvl1pPr>
              <a:defRPr sz="1400"/>
            </a:lvl1pPr>
          </a:lstStyle>
          <a:p>
            <a:fld id="{530820CF-B880-4189-942D-D702A7CBA730}" type="datetimeFigureOut">
              <a:rPr lang="zh-CN" altLang="en-US" smtClean="0"/>
              <a:pPr/>
              <a:t>2012/5/30</a:t>
            </a:fld>
            <a:endParaRPr lang="zh-CN" altLang="en-US"/>
          </a:p>
        </p:txBody>
      </p:sp>
      <p:sp>
        <p:nvSpPr>
          <p:cNvPr id="17" name="页脚占位符 16"/>
          <p:cNvSpPr>
            <a:spLocks noGrp="1"/>
          </p:cNvSpPr>
          <p:nvPr>
            <p:ph type="ftr" sz="quarter" idx="11"/>
          </p:nvPr>
        </p:nvSpPr>
        <p:spPr>
          <a:xfrm>
            <a:off x="2898648" y="6355080"/>
            <a:ext cx="3474720" cy="365760"/>
          </a:xfrm>
        </p:spPr>
        <p:txBody>
          <a:bodyPr/>
          <a:lstStyle/>
          <a:p>
            <a:endParaRPr lang="zh-CN" altLang="en-US"/>
          </a:p>
        </p:txBody>
      </p:sp>
      <p:sp>
        <p:nvSpPr>
          <p:cNvPr id="29" name="灯片编号占位符 28"/>
          <p:cNvSpPr>
            <a:spLocks noGrp="1"/>
          </p:cNvSpPr>
          <p:nvPr>
            <p:ph type="sldNum" sz="quarter" idx="12"/>
          </p:nvPr>
        </p:nvSpPr>
        <p:spPr>
          <a:xfrm>
            <a:off x="1216152" y="6355080"/>
            <a:ext cx="1219200" cy="365760"/>
          </a:xfrm>
        </p:spPr>
        <p:txBody>
          <a:bodyPr/>
          <a:lstStyle/>
          <a:p>
            <a:fld id="{0C913308-F349-4B6D-A68A-DD1791B4A57B}" type="slidenum">
              <a:rPr lang="zh-CN" altLang="en-US" smtClean="0"/>
              <a:pPr/>
              <a:t>‹#›</a:t>
            </a:fld>
            <a:endParaRPr lang="zh-CN" alt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内容占位符 7"/>
          <p:cNvSpPr>
            <a:spLocks noGrp="1"/>
          </p:cNvSpPr>
          <p:nvPr>
            <p:ph sz="quarter" idx="1"/>
          </p:nvPr>
        </p:nvSpPr>
        <p:spPr>
          <a:xfrm>
            <a:off x="457200" y="1219200"/>
            <a:ext cx="8229600"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6400800" y="6355080"/>
            <a:ext cx="2286000" cy="365760"/>
          </a:xfrm>
        </p:spPr>
        <p:txBody>
          <a:bodyPr/>
          <a:lstStyle/>
          <a:p>
            <a:fld id="{530820CF-B880-4189-942D-D702A7CBA730}" type="datetimeFigureOut">
              <a:rPr lang="zh-CN" altLang="en-US" smtClean="0"/>
              <a:pPr/>
              <a:t>2012/5/30</a:t>
            </a:fld>
            <a:endParaRPr lang="zh-CN" altLang="en-US"/>
          </a:p>
        </p:txBody>
      </p:sp>
      <p:sp>
        <p:nvSpPr>
          <p:cNvPr id="5" name="页脚占位符 4"/>
          <p:cNvSpPr>
            <a:spLocks noGrp="1"/>
          </p:cNvSpPr>
          <p:nvPr>
            <p:ph type="ftr" sz="quarter" idx="11"/>
          </p:nvPr>
        </p:nvSpPr>
        <p:spPr>
          <a:xfrm>
            <a:off x="2898648" y="6355080"/>
            <a:ext cx="3474720" cy="365760"/>
          </a:xfrm>
        </p:spPr>
        <p:txBody>
          <a:bodyPr/>
          <a:lstStyle/>
          <a:p>
            <a:endParaRPr lang="zh-CN" altLang="en-US"/>
          </a:p>
        </p:txBody>
      </p:sp>
      <p:sp>
        <p:nvSpPr>
          <p:cNvPr id="6" name="灯片编号占位符 5"/>
          <p:cNvSpPr>
            <a:spLocks noGrp="1"/>
          </p:cNvSpPr>
          <p:nvPr>
            <p:ph type="sldNum" sz="quarter" idx="12"/>
          </p:nvPr>
        </p:nvSpPr>
        <p:spPr>
          <a:xfrm>
            <a:off x="1069848" y="6355080"/>
            <a:ext cx="1520952" cy="365760"/>
          </a:xfrm>
        </p:spPr>
        <p:txBody>
          <a:bodyPr/>
          <a:lstStyle/>
          <a:p>
            <a:fld id="{0C913308-F349-4B6D-A68A-DD1791B4A57B}" type="slidenum">
              <a:rPr lang="zh-CN" altLang="en-US" smtClean="0"/>
              <a:pPr/>
              <a:t>‹#›</a:t>
            </a:fld>
            <a:endParaRPr lang="zh-CN" alt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内容占位符 8"/>
          <p:cNvSpPr>
            <a:spLocks noGrp="1"/>
          </p:cNvSpPr>
          <p:nvPr>
            <p:ph sz="quarter" idx="1"/>
          </p:nvPr>
        </p:nvSpPr>
        <p:spPr>
          <a:xfrm>
            <a:off x="457200" y="1219200"/>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632198" y="1216152"/>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1" name="内容占位符 10"/>
          <p:cNvSpPr>
            <a:spLocks noGrp="1"/>
          </p:cNvSpPr>
          <p:nvPr>
            <p:ph sz="quarter" idx="2"/>
          </p:nvPr>
        </p:nvSpPr>
        <p:spPr>
          <a:xfrm>
            <a:off x="457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648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直接连接符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接连接符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内容占位符 11"/>
          <p:cNvSpPr>
            <a:spLocks noGrp="1"/>
          </p:cNvSpPr>
          <p:nvPr>
            <p:ph sz="quarter" idx="1"/>
          </p:nvPr>
        </p:nvSpPr>
        <p:spPr>
          <a:xfrm>
            <a:off x="304800" y="304800"/>
            <a:ext cx="57150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152400"/>
            <a:ext cx="8229600" cy="990600"/>
          </a:xfrm>
          <a:prstGeom prst="rect">
            <a:avLst/>
          </a:prstGeom>
        </p:spPr>
        <p:txBody>
          <a:bodyPr vert="horz"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30820CF-B880-4189-942D-D702A7CBA730}" type="datetimeFigureOut">
              <a:rPr lang="zh-CN" altLang="en-US" smtClean="0"/>
              <a:pPr/>
              <a:t>2012/5/30</a:t>
            </a:fld>
            <a:endParaRPr lang="zh-CN" altLang="en-US"/>
          </a:p>
        </p:txBody>
      </p:sp>
      <p:sp>
        <p:nvSpPr>
          <p:cNvPr id="3" name="页脚占位符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zh-CN" altLang="en-US"/>
          </a:p>
        </p:txBody>
      </p:sp>
      <p:sp>
        <p:nvSpPr>
          <p:cNvPr id="23" name="灯片编号占位符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C913308-F349-4B6D-A68A-DD1791B4A57B}" type="slidenum">
              <a:rPr lang="zh-CN" altLang="en-US" smtClean="0"/>
              <a:pPr/>
              <a:t>‹#›</a:t>
            </a:fld>
            <a:endParaRPr lang="zh-CN" altLang="en-US"/>
          </a:p>
        </p:txBody>
      </p:sp>
      <p:sp>
        <p:nvSpPr>
          <p:cNvPr id="28" name="直接连接符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接连接符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en-US" altLang="zh-CN" dirty="0" smtClean="0"/>
              <a:t>Verifying Completeness of Relational Query Results in Data Publishing</a:t>
            </a:r>
            <a:endParaRPr lang="zh-CN" altLang="en-US" dirty="0"/>
          </a:p>
        </p:txBody>
      </p:sp>
      <p:sp>
        <p:nvSpPr>
          <p:cNvPr id="3" name="副标题 2"/>
          <p:cNvSpPr>
            <a:spLocks noGrp="1"/>
          </p:cNvSpPr>
          <p:nvPr>
            <p:ph type="subTitle" idx="1"/>
          </p:nvPr>
        </p:nvSpPr>
        <p:spPr>
          <a:xfrm>
            <a:off x="755576" y="5229200"/>
            <a:ext cx="7162800" cy="838200"/>
          </a:xfrm>
        </p:spPr>
        <p:txBody>
          <a:bodyPr/>
          <a:lstStyle/>
          <a:p>
            <a:r>
              <a:rPr lang="zh-CN" altLang="en-US" dirty="0" smtClean="0"/>
              <a:t>报告人：李琳</a:t>
            </a:r>
            <a:endParaRPr lang="zh-CN" alt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Contiguity</a:t>
            </a:r>
            <a:endParaRPr lang="zh-CN" altLang="en-US" dirty="0"/>
          </a:p>
        </p:txBody>
      </p:sp>
      <p:sp>
        <p:nvSpPr>
          <p:cNvPr id="3" name="内容占位符 2"/>
          <p:cNvSpPr>
            <a:spLocks noGrp="1"/>
          </p:cNvSpPr>
          <p:nvPr>
            <p:ph sz="quarter" idx="1"/>
          </p:nvPr>
        </p:nvSpPr>
        <p:spPr/>
        <p:txBody>
          <a:bodyPr>
            <a:normAutofit/>
          </a:bodyPr>
          <a:lstStyle/>
          <a:p>
            <a:r>
              <a:rPr lang="zh-CN" altLang="en-US" dirty="0" smtClean="0"/>
              <a:t>数据发布者返回查询结果</a:t>
            </a:r>
            <a:r>
              <a:rPr lang="en-US" altLang="zh-CN" dirty="0" smtClean="0"/>
              <a:t>Q</a:t>
            </a:r>
            <a:r>
              <a:rPr lang="pt-BR" altLang="zh-CN" dirty="0" smtClean="0"/>
              <a:t> = (r</a:t>
            </a:r>
            <a:r>
              <a:rPr lang="pt-BR" altLang="zh-CN" baseline="-25000" dirty="0" smtClean="0"/>
              <a:t>a</a:t>
            </a:r>
            <a:r>
              <a:rPr lang="pt-BR" altLang="zh-CN" dirty="0" smtClean="0"/>
              <a:t>, r</a:t>
            </a:r>
            <a:r>
              <a:rPr lang="pt-BR" altLang="zh-CN" baseline="-25000" dirty="0" smtClean="0"/>
              <a:t>a+1</a:t>
            </a:r>
            <a:r>
              <a:rPr lang="pt-BR" altLang="zh-CN" dirty="0" smtClean="0"/>
              <a:t>, .., r</a:t>
            </a:r>
            <a:r>
              <a:rPr lang="pt-BR" altLang="zh-CN" baseline="-25000" dirty="0" smtClean="0"/>
              <a:t>b</a:t>
            </a:r>
            <a:r>
              <a:rPr lang="pt-BR" altLang="zh-CN" dirty="0" smtClean="0"/>
              <a:t>)</a:t>
            </a:r>
            <a:r>
              <a:rPr lang="zh-CN" altLang="en-US" dirty="0" smtClean="0"/>
              <a:t>以及</a:t>
            </a:r>
            <a:r>
              <a:rPr lang="zh-CN" altLang="en-US" dirty="0" smtClean="0"/>
              <a:t>相应的签名</a:t>
            </a:r>
            <a:r>
              <a:rPr lang="en-US" altLang="zh-CN" dirty="0" smtClean="0"/>
              <a:t>sig(</a:t>
            </a:r>
            <a:r>
              <a:rPr lang="en-US" altLang="zh-CN" dirty="0" err="1" smtClean="0"/>
              <a:t>r</a:t>
            </a:r>
            <a:r>
              <a:rPr lang="en-US" altLang="zh-CN" sz="1600" dirty="0" err="1" smtClean="0"/>
              <a:t>i</a:t>
            </a:r>
            <a:r>
              <a:rPr lang="en-US" altLang="zh-CN" dirty="0" smtClean="0"/>
              <a:t>) a≤i≤n+1, </a:t>
            </a:r>
            <a:r>
              <a:rPr lang="zh-CN" altLang="en-US" dirty="0" smtClean="0"/>
              <a:t>和</a:t>
            </a:r>
            <a:r>
              <a:rPr lang="en-US" altLang="zh-CN" dirty="0" smtClean="0"/>
              <a:t>g(r</a:t>
            </a:r>
            <a:r>
              <a:rPr lang="en-US" altLang="zh-CN" sz="1800" dirty="0" smtClean="0"/>
              <a:t>a−1</a:t>
            </a:r>
            <a:r>
              <a:rPr lang="en-US" altLang="zh-CN" dirty="0" smtClean="0"/>
              <a:t>)</a:t>
            </a:r>
            <a:r>
              <a:rPr lang="zh-CN" altLang="en-US" dirty="0" smtClean="0"/>
              <a:t>，</a:t>
            </a:r>
            <a:r>
              <a:rPr lang="en-US" altLang="zh-CN" dirty="0" smtClean="0"/>
              <a:t>g(r</a:t>
            </a:r>
            <a:r>
              <a:rPr lang="en-US" altLang="zh-CN" sz="1800" dirty="0" smtClean="0"/>
              <a:t>n+1</a:t>
            </a:r>
            <a:r>
              <a:rPr lang="en-US" altLang="zh-CN" dirty="0" smtClean="0"/>
              <a:t>).</a:t>
            </a:r>
          </a:p>
          <a:p>
            <a:r>
              <a:rPr lang="zh-CN" altLang="en-US" dirty="0" smtClean="0"/>
              <a:t>用户验证</a:t>
            </a:r>
            <a:r>
              <a:rPr lang="en-US" altLang="zh-CN" dirty="0" smtClean="0"/>
              <a:t>Q</a:t>
            </a:r>
            <a:r>
              <a:rPr lang="zh-CN" altLang="en-US" dirty="0" smtClean="0"/>
              <a:t>中每个结果的签名</a:t>
            </a:r>
            <a:endParaRPr lang="en-US" altLang="zh-CN" dirty="0" smtClean="0"/>
          </a:p>
          <a:p>
            <a:pPr marL="273050" indent="530225">
              <a:buNone/>
            </a:pPr>
            <a:r>
              <a:rPr lang="en-US" altLang="zh-CN" dirty="0" smtClean="0"/>
              <a:t>s</a:t>
            </a:r>
            <a:r>
              <a:rPr lang="en-US" altLang="zh-CN" baseline="30000" dirty="0" smtClean="0"/>
              <a:t>−1</a:t>
            </a:r>
            <a:r>
              <a:rPr lang="en-US" altLang="zh-CN" dirty="0" smtClean="0"/>
              <a:t>(sig(</a:t>
            </a:r>
            <a:r>
              <a:rPr lang="en-US" altLang="zh-CN" dirty="0" err="1" smtClean="0"/>
              <a:t>r</a:t>
            </a:r>
            <a:r>
              <a:rPr lang="en-US" altLang="zh-CN" sz="1600" dirty="0" err="1" smtClean="0"/>
              <a:t>i</a:t>
            </a:r>
            <a:r>
              <a:rPr lang="en-US" altLang="zh-CN" dirty="0" smtClean="0"/>
              <a:t>)) ?= h(g(r</a:t>
            </a:r>
            <a:r>
              <a:rPr lang="en-US" altLang="zh-CN" sz="1600" dirty="0" smtClean="0"/>
              <a:t>i−1</a:t>
            </a:r>
            <a:r>
              <a:rPr lang="en-US" altLang="zh-CN" dirty="0" smtClean="0"/>
              <a:t>) | g(</a:t>
            </a:r>
            <a:r>
              <a:rPr lang="en-US" altLang="zh-CN" dirty="0" err="1" smtClean="0"/>
              <a:t>r</a:t>
            </a:r>
            <a:r>
              <a:rPr lang="en-US" altLang="zh-CN" sz="1600" dirty="0" err="1" smtClean="0"/>
              <a:t>i</a:t>
            </a:r>
            <a:r>
              <a:rPr lang="en-US" altLang="zh-CN" dirty="0" smtClean="0"/>
              <a:t>)| g(r</a:t>
            </a:r>
            <a:r>
              <a:rPr lang="en-US" altLang="zh-CN" sz="1600" dirty="0" smtClean="0"/>
              <a:t>i+1</a:t>
            </a:r>
            <a:r>
              <a:rPr lang="en-US" altLang="zh-CN" dirty="0" smtClean="0"/>
              <a:t>))</a:t>
            </a:r>
          </a:p>
          <a:p>
            <a:pPr marL="273050" indent="-273050"/>
            <a:r>
              <a:rPr lang="zh-CN" altLang="en-US" dirty="0" smtClean="0"/>
              <a:t>通过签名检查来保证</a:t>
            </a:r>
            <a:r>
              <a:rPr lang="en-US" altLang="zh-CN" dirty="0" smtClean="0"/>
              <a:t>Q</a:t>
            </a:r>
            <a:r>
              <a:rPr lang="zh-CN" altLang="en-US" dirty="0" smtClean="0"/>
              <a:t>中连续的</a:t>
            </a:r>
            <a:r>
              <a:rPr lang="en-US" altLang="zh-CN" dirty="0" err="1" smtClean="0"/>
              <a:t>r</a:t>
            </a:r>
            <a:r>
              <a:rPr lang="en-US" altLang="zh-CN" baseline="-25000" dirty="0" err="1" smtClean="0"/>
              <a:t>i</a:t>
            </a:r>
            <a:r>
              <a:rPr lang="en-US" altLang="zh-CN" dirty="0" smtClean="0"/>
              <a:t>, r</a:t>
            </a:r>
            <a:r>
              <a:rPr lang="en-US" altLang="zh-CN" baseline="-25000" dirty="0" smtClean="0"/>
              <a:t>i+1</a:t>
            </a:r>
            <a:r>
              <a:rPr lang="zh-CN" altLang="en-US" dirty="0" smtClean="0"/>
              <a:t>，在</a:t>
            </a:r>
            <a:r>
              <a:rPr lang="en-US" altLang="zh-CN" dirty="0" smtClean="0"/>
              <a:t>R</a:t>
            </a:r>
            <a:r>
              <a:rPr lang="zh-CN" altLang="en-US" dirty="0" smtClean="0"/>
              <a:t>中也是连续的</a:t>
            </a:r>
            <a:r>
              <a:rPr lang="en-US" altLang="zh-CN" dirty="0" smtClean="0"/>
              <a:t>.</a:t>
            </a:r>
          </a:p>
          <a:p>
            <a:pPr marL="273050" indent="-273050"/>
            <a:endParaRPr lang="en-US" altLang="zh-CN" dirty="0" smtClean="0"/>
          </a:p>
          <a:p>
            <a:pPr marL="273050" indent="-273050"/>
            <a:r>
              <a:rPr lang="en-US" altLang="zh-CN" dirty="0" smtClean="0"/>
              <a:t>In particular, a successful test against the signature for the right delimiter </a:t>
            </a:r>
            <a:r>
              <a:rPr lang="en-US" altLang="zh-CN" dirty="0" smtClean="0"/>
              <a:t>r</a:t>
            </a:r>
            <a:r>
              <a:rPr lang="en-US" altLang="zh-CN" sz="1600" dirty="0" smtClean="0"/>
              <a:t>n+1 </a:t>
            </a:r>
            <a:r>
              <a:rPr lang="en-US" altLang="zh-CN" dirty="0" smtClean="0"/>
              <a:t>proves </a:t>
            </a:r>
            <a:r>
              <a:rPr lang="en-US" altLang="zh-CN" dirty="0" smtClean="0"/>
              <a:t>that the terminal of the result, </a:t>
            </a:r>
            <a:r>
              <a:rPr lang="en-US" altLang="zh-CN" dirty="0" err="1" smtClean="0"/>
              <a:t>r</a:t>
            </a:r>
            <a:r>
              <a:rPr lang="en-US" altLang="zh-CN" sz="1800" dirty="0" err="1" smtClean="0"/>
              <a:t>n</a:t>
            </a:r>
            <a:r>
              <a:rPr lang="en-US" altLang="zh-CN" dirty="0" smtClean="0"/>
              <a:t>, is correct.</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Correct origin</a:t>
            </a:r>
            <a:endParaRPr lang="zh-CN" altLang="en-US" dirty="0"/>
          </a:p>
        </p:txBody>
      </p:sp>
      <p:sp>
        <p:nvSpPr>
          <p:cNvPr id="3" name="内容占位符 2"/>
          <p:cNvSpPr>
            <a:spLocks noGrp="1"/>
          </p:cNvSpPr>
          <p:nvPr>
            <p:ph sz="quarter" idx="1"/>
          </p:nvPr>
        </p:nvSpPr>
        <p:spPr/>
        <p:txBody>
          <a:bodyPr>
            <a:normAutofit/>
          </a:bodyPr>
          <a:lstStyle/>
          <a:p>
            <a:r>
              <a:rPr lang="zh-CN" altLang="en-US" dirty="0" smtClean="0"/>
              <a:t>为证明起始值正确性，即</a:t>
            </a:r>
            <a:r>
              <a:rPr lang="en-US" altLang="zh-CN" dirty="0" smtClean="0"/>
              <a:t>r</a:t>
            </a:r>
            <a:r>
              <a:rPr lang="en-US" altLang="zh-CN" sz="1600" dirty="0" smtClean="0"/>
              <a:t>a−1</a:t>
            </a:r>
            <a:r>
              <a:rPr lang="en-US" altLang="zh-CN" dirty="0" smtClean="0"/>
              <a:t>&lt;</a:t>
            </a:r>
            <a:r>
              <a:rPr lang="el-GR" altLang="zh-CN" dirty="0" smtClean="0"/>
              <a:t>α,</a:t>
            </a:r>
            <a:r>
              <a:rPr lang="en-US" altLang="zh-CN" dirty="0" smtClean="0"/>
              <a:t> </a:t>
            </a:r>
            <a:r>
              <a:rPr lang="zh-CN" altLang="en-US" dirty="0" smtClean="0"/>
              <a:t>重新定义</a:t>
            </a:r>
            <a:r>
              <a:rPr lang="en-US" altLang="zh-CN" dirty="0" smtClean="0"/>
              <a:t>g</a:t>
            </a:r>
          </a:p>
          <a:p>
            <a:pPr marL="273050" indent="887413">
              <a:buNone/>
            </a:pPr>
            <a:r>
              <a:rPr lang="pt-BR" altLang="zh-CN" dirty="0" smtClean="0"/>
              <a:t>      g(r) =h</a:t>
            </a:r>
            <a:r>
              <a:rPr lang="pt-BR" altLang="zh-CN" baseline="30000" dirty="0" smtClean="0"/>
              <a:t>U−r−1</a:t>
            </a:r>
            <a:r>
              <a:rPr lang="pt-BR" altLang="zh-CN" dirty="0" smtClean="0"/>
              <a:t>(r)                                  (2)</a:t>
            </a:r>
          </a:p>
          <a:p>
            <a:pPr marL="547370" lvl="1" indent="-273050">
              <a:buNone/>
            </a:pPr>
            <a:r>
              <a:rPr lang="zh-CN" altLang="en-US" dirty="0" smtClean="0"/>
              <a:t>其中</a:t>
            </a:r>
            <a:r>
              <a:rPr lang="pt-BR" altLang="zh-CN" dirty="0" smtClean="0"/>
              <a:t>h</a:t>
            </a:r>
            <a:r>
              <a:rPr lang="pt-BR" altLang="zh-CN" baseline="30000" dirty="0" smtClean="0"/>
              <a:t>i</a:t>
            </a:r>
            <a:r>
              <a:rPr lang="pt-BR" altLang="zh-CN" dirty="0" smtClean="0"/>
              <a:t>(r) =h</a:t>
            </a:r>
            <a:r>
              <a:rPr lang="pt-BR" altLang="zh-CN" baseline="30000" dirty="0" smtClean="0"/>
              <a:t>i−1</a:t>
            </a:r>
            <a:r>
              <a:rPr lang="pt-BR" altLang="zh-CN" dirty="0" smtClean="0"/>
              <a:t>(h(r))</a:t>
            </a:r>
            <a:r>
              <a:rPr lang="zh-CN" altLang="en-US" dirty="0" smtClean="0"/>
              <a:t>，</a:t>
            </a:r>
            <a:r>
              <a:rPr lang="en-US" altLang="zh-CN" dirty="0" smtClean="0"/>
              <a:t>h</a:t>
            </a:r>
            <a:r>
              <a:rPr lang="en-US" altLang="zh-CN" baseline="30000" dirty="0" smtClean="0"/>
              <a:t>0</a:t>
            </a:r>
            <a:r>
              <a:rPr lang="en-US" altLang="zh-CN" dirty="0" smtClean="0"/>
              <a:t>(r)=h(r)</a:t>
            </a:r>
          </a:p>
          <a:p>
            <a:pPr marL="273050" indent="-273050"/>
            <a:r>
              <a:rPr lang="zh-CN" altLang="en-US" dirty="0" smtClean="0"/>
              <a:t>数据发布者计算并返回</a:t>
            </a:r>
            <a:r>
              <a:rPr lang="pt-BR" altLang="zh-CN" dirty="0" smtClean="0"/>
              <a:t>h </a:t>
            </a:r>
            <a:r>
              <a:rPr lang="pt-BR" altLang="zh-CN" baseline="30000" dirty="0" smtClean="0"/>
              <a:t>α−r</a:t>
            </a:r>
            <a:r>
              <a:rPr lang="pt-BR" altLang="zh-CN" sz="2000" baseline="30000" dirty="0" smtClean="0"/>
              <a:t>a</a:t>
            </a:r>
            <a:r>
              <a:rPr lang="pt-BR" altLang="zh-CN" baseline="30000" dirty="0" smtClean="0"/>
              <a:t>−1−1</a:t>
            </a:r>
            <a:r>
              <a:rPr lang="pt-BR" altLang="zh-CN" dirty="0" smtClean="0"/>
              <a:t>(r</a:t>
            </a:r>
            <a:r>
              <a:rPr lang="pt-BR" altLang="zh-CN" sz="1600" dirty="0" smtClean="0"/>
              <a:t>a−1</a:t>
            </a:r>
            <a:r>
              <a:rPr lang="pt-BR" altLang="zh-CN" dirty="0" smtClean="0"/>
              <a:t>)</a:t>
            </a:r>
            <a:r>
              <a:rPr lang="zh-CN" altLang="en-US" dirty="0" smtClean="0"/>
              <a:t>代替</a:t>
            </a:r>
            <a:r>
              <a:rPr lang="en-US" altLang="zh-CN" dirty="0" smtClean="0"/>
              <a:t>g(r</a:t>
            </a:r>
            <a:r>
              <a:rPr lang="en-US" altLang="zh-CN" sz="1600" dirty="0" smtClean="0"/>
              <a:t>a-1</a:t>
            </a:r>
            <a:r>
              <a:rPr lang="en-US" altLang="zh-CN" dirty="0" smtClean="0"/>
              <a:t>)</a:t>
            </a:r>
            <a:endParaRPr lang="pt-BR" altLang="zh-CN" dirty="0" smtClean="0"/>
          </a:p>
          <a:p>
            <a:pPr marL="273050" indent="-273050"/>
            <a:r>
              <a:rPr lang="zh-CN" altLang="en-US" dirty="0" smtClean="0"/>
              <a:t>为了验证</a:t>
            </a:r>
            <a:r>
              <a:rPr lang="en-US" altLang="zh-CN" dirty="0" smtClean="0"/>
              <a:t>sig(</a:t>
            </a:r>
            <a:r>
              <a:rPr lang="en-US" altLang="zh-CN" dirty="0" err="1" smtClean="0"/>
              <a:t>r</a:t>
            </a:r>
            <a:r>
              <a:rPr lang="en-US" altLang="zh-CN" sz="1600" dirty="0" err="1" smtClean="0"/>
              <a:t>a</a:t>
            </a:r>
            <a:r>
              <a:rPr lang="en-US" altLang="zh-CN" dirty="0" smtClean="0"/>
              <a:t>)</a:t>
            </a:r>
            <a:r>
              <a:rPr lang="zh-CN" altLang="en-US" dirty="0" smtClean="0"/>
              <a:t>用户在</a:t>
            </a:r>
            <a:r>
              <a:rPr lang="pt-BR" altLang="zh-CN" dirty="0" smtClean="0"/>
              <a:t>h </a:t>
            </a:r>
            <a:r>
              <a:rPr lang="pt-BR" altLang="zh-CN" baseline="30000" dirty="0" smtClean="0"/>
              <a:t>α−r</a:t>
            </a:r>
            <a:r>
              <a:rPr lang="pt-BR" altLang="zh-CN" sz="2000" baseline="30000" dirty="0" smtClean="0"/>
              <a:t>a</a:t>
            </a:r>
            <a:r>
              <a:rPr lang="pt-BR" altLang="zh-CN" baseline="30000" dirty="0" smtClean="0"/>
              <a:t>−1−1</a:t>
            </a:r>
            <a:r>
              <a:rPr lang="pt-BR" altLang="zh-CN" dirty="0" smtClean="0"/>
              <a:t>(r</a:t>
            </a:r>
            <a:r>
              <a:rPr lang="pt-BR" altLang="zh-CN" sz="1600" dirty="0" smtClean="0"/>
              <a:t>a−1</a:t>
            </a:r>
            <a:r>
              <a:rPr lang="pt-BR" altLang="zh-CN" dirty="0" smtClean="0"/>
              <a:t>)</a:t>
            </a:r>
            <a:r>
              <a:rPr lang="zh-CN" altLang="en-US" dirty="0" smtClean="0"/>
              <a:t>上进行</a:t>
            </a:r>
            <a:r>
              <a:rPr lang="en-US" altLang="zh-CN" dirty="0" smtClean="0"/>
              <a:t>(U-</a:t>
            </a:r>
            <a:r>
              <a:rPr lang="el-GR" altLang="zh-CN" dirty="0" smtClean="0"/>
              <a:t> α</a:t>
            </a:r>
            <a:r>
              <a:rPr lang="en-US" altLang="zh-CN" dirty="0" smtClean="0"/>
              <a:t>)</a:t>
            </a:r>
            <a:r>
              <a:rPr lang="zh-CN" altLang="en-US" dirty="0" smtClean="0"/>
              <a:t>哈希计算获取</a:t>
            </a:r>
            <a:r>
              <a:rPr lang="en-US" altLang="zh-CN" dirty="0" smtClean="0"/>
              <a:t>g(r</a:t>
            </a:r>
            <a:r>
              <a:rPr lang="en-US" altLang="zh-CN" sz="1600" dirty="0" smtClean="0"/>
              <a:t>a-1</a:t>
            </a:r>
            <a:r>
              <a:rPr lang="en-US" altLang="zh-CN" dirty="0" smtClean="0"/>
              <a:t>):</a:t>
            </a:r>
          </a:p>
          <a:p>
            <a:pPr marL="273050" indent="173038">
              <a:buNone/>
            </a:pPr>
            <a:r>
              <a:rPr lang="en-US" altLang="zh-CN" dirty="0" smtClean="0"/>
              <a:t>g(r</a:t>
            </a:r>
            <a:r>
              <a:rPr lang="en-US" altLang="zh-CN" sz="1600" dirty="0" smtClean="0"/>
              <a:t>a−1</a:t>
            </a:r>
            <a:r>
              <a:rPr lang="en-US" altLang="zh-CN" dirty="0" smtClean="0"/>
              <a:t>) =h </a:t>
            </a:r>
            <a:r>
              <a:rPr lang="en-US" altLang="zh-CN" baseline="30000" dirty="0" smtClean="0"/>
              <a:t>(U−</a:t>
            </a:r>
            <a:r>
              <a:rPr lang="el-GR" altLang="zh-CN" baseline="30000" dirty="0" smtClean="0"/>
              <a:t>α)+(α−</a:t>
            </a:r>
            <a:r>
              <a:rPr lang="en-US" altLang="zh-CN" baseline="30000" dirty="0" smtClean="0"/>
              <a:t>r</a:t>
            </a:r>
            <a:r>
              <a:rPr lang="en-US" altLang="zh-CN" sz="2000" baseline="30000" dirty="0" smtClean="0"/>
              <a:t>a−1</a:t>
            </a:r>
            <a:r>
              <a:rPr lang="en-US" altLang="zh-CN" baseline="30000" dirty="0" smtClean="0"/>
              <a:t>−1) </a:t>
            </a:r>
            <a:r>
              <a:rPr lang="en-US" altLang="zh-CN" dirty="0" smtClean="0"/>
              <a:t>(r</a:t>
            </a:r>
            <a:r>
              <a:rPr lang="en-US" altLang="zh-CN" sz="1600" dirty="0" smtClean="0"/>
              <a:t>a−1</a:t>
            </a:r>
            <a:r>
              <a:rPr lang="en-US" altLang="zh-CN" dirty="0" smtClean="0"/>
              <a:t>) =h</a:t>
            </a:r>
            <a:r>
              <a:rPr lang="en-US" altLang="zh-CN" baseline="30000" dirty="0" smtClean="0"/>
              <a:t>U−r</a:t>
            </a:r>
            <a:r>
              <a:rPr lang="en-US" altLang="zh-CN" sz="2000" baseline="30000" dirty="0" smtClean="0"/>
              <a:t>a−1</a:t>
            </a:r>
            <a:r>
              <a:rPr lang="en-US" altLang="zh-CN" baseline="30000" dirty="0" smtClean="0"/>
              <a:t>−1 </a:t>
            </a:r>
            <a:r>
              <a:rPr lang="en-US" altLang="zh-CN" dirty="0" smtClean="0"/>
              <a:t>(r</a:t>
            </a:r>
            <a:r>
              <a:rPr lang="en-US" altLang="zh-CN" sz="1600" dirty="0" smtClean="0"/>
              <a:t>a−1</a:t>
            </a:r>
            <a:r>
              <a:rPr lang="en-US" altLang="zh-CN" dirty="0" smtClean="0"/>
              <a:t>)</a:t>
            </a:r>
            <a:endParaRPr lang="zh-CN" altLang="en-US" dirty="0"/>
          </a:p>
        </p:txBody>
      </p:sp>
      <p:pic>
        <p:nvPicPr>
          <p:cNvPr id="3073" name="Picture 1" descr="C:\Users\duckagent\AppData\Roaming\Tencent\Users\68833205\QQ\WinTemp\RichOle\2YLK6]SZMW$}G]VFQ`}`KI2.jpg"/>
          <p:cNvPicPr>
            <a:picLocks noChangeAspect="1" noChangeArrowheads="1"/>
          </p:cNvPicPr>
          <p:nvPr/>
        </p:nvPicPr>
        <p:blipFill>
          <a:blip r:embed="rId2"/>
          <a:srcRect/>
          <a:stretch>
            <a:fillRect/>
          </a:stretch>
        </p:blipFill>
        <p:spPr bwMode="auto">
          <a:xfrm>
            <a:off x="1691680" y="4437112"/>
            <a:ext cx="5181600" cy="242088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t>安全基础</a:t>
            </a:r>
            <a:endParaRPr lang="en-US" altLang="zh-CN" dirty="0" smtClean="0"/>
          </a:p>
          <a:p>
            <a:pPr lvl="1"/>
            <a:r>
              <a:rPr lang="zh-CN" altLang="en-US" dirty="0" smtClean="0"/>
              <a:t>无碰撞哈希</a:t>
            </a:r>
            <a:r>
              <a:rPr lang="zh-CN" altLang="en-US" dirty="0" smtClean="0"/>
              <a:t>函数安全性</a:t>
            </a:r>
            <a:r>
              <a:rPr lang="en-US" altLang="zh-CN" dirty="0" smtClean="0"/>
              <a:t>h</a:t>
            </a:r>
            <a:r>
              <a:rPr lang="en-US" altLang="zh-CN" baseline="30000" dirty="0" smtClean="0"/>
              <a:t>-1</a:t>
            </a:r>
            <a:r>
              <a:rPr lang="en-US" altLang="zh-CN" dirty="0" smtClean="0"/>
              <a:t>(r) ≠ r</a:t>
            </a:r>
            <a:endParaRPr lang="zh-CN" altLang="en-US" dirty="0" smtClean="0"/>
          </a:p>
          <a:p>
            <a:pPr lvl="1"/>
            <a:r>
              <a:rPr lang="en-US" altLang="zh-CN" dirty="0" smtClean="0"/>
              <a:t>h</a:t>
            </a:r>
            <a:r>
              <a:rPr lang="en-US" altLang="zh-CN" baseline="30000" dirty="0" smtClean="0"/>
              <a:t>i</a:t>
            </a:r>
            <a:r>
              <a:rPr lang="en-US" altLang="zh-CN" dirty="0" smtClean="0"/>
              <a:t>(r), </a:t>
            </a:r>
            <a:r>
              <a:rPr lang="en-US" altLang="zh-CN" dirty="0" err="1" smtClean="0"/>
              <a:t>i</a:t>
            </a:r>
            <a:r>
              <a:rPr lang="en-US" altLang="zh-CN" dirty="0" smtClean="0"/>
              <a:t>&lt;0</a:t>
            </a:r>
            <a:r>
              <a:rPr lang="zh-CN" altLang="en-US" dirty="0" smtClean="0"/>
              <a:t>不存在，或者不可</a:t>
            </a:r>
            <a:r>
              <a:rPr lang="zh-CN" altLang="en-US" dirty="0" smtClean="0"/>
              <a:t>计算</a:t>
            </a:r>
            <a:endParaRPr lang="en-US" altLang="zh-CN" dirty="0" smtClean="0"/>
          </a:p>
          <a:p>
            <a:pPr lvl="1"/>
            <a:r>
              <a:rPr lang="zh-CN" altLang="en-US" dirty="0" smtClean="0"/>
              <a:t>如果</a:t>
            </a:r>
            <a:r>
              <a:rPr lang="en-US" altLang="zh-CN" dirty="0" smtClean="0"/>
              <a:t>r</a:t>
            </a:r>
            <a:r>
              <a:rPr lang="en-US" altLang="zh-CN" sz="1400" dirty="0" smtClean="0"/>
              <a:t>a−1 </a:t>
            </a:r>
            <a:r>
              <a:rPr lang="en-US" altLang="zh-CN" dirty="0" smtClean="0"/>
              <a:t>≥</a:t>
            </a:r>
            <a:r>
              <a:rPr lang="el-GR" altLang="zh-CN" dirty="0" smtClean="0"/>
              <a:t>α</a:t>
            </a:r>
            <a:r>
              <a:rPr lang="zh-CN" altLang="en-US" dirty="0" smtClean="0"/>
              <a:t>，</a:t>
            </a:r>
            <a:r>
              <a:rPr lang="pt-BR" altLang="zh-CN" baseline="30000" dirty="0" smtClean="0"/>
              <a:t> </a:t>
            </a:r>
            <a:r>
              <a:rPr lang="pt-BR" altLang="zh-CN" dirty="0" smtClean="0"/>
              <a:t>α−r</a:t>
            </a:r>
            <a:r>
              <a:rPr lang="pt-BR" altLang="zh-CN" sz="1600" dirty="0" smtClean="0"/>
              <a:t>a−</a:t>
            </a:r>
            <a:r>
              <a:rPr lang="pt-BR" altLang="zh-CN" sz="1600" dirty="0" smtClean="0"/>
              <a:t>1</a:t>
            </a:r>
            <a:r>
              <a:rPr lang="pt-BR" altLang="zh-CN" sz="2400" dirty="0" smtClean="0"/>
              <a:t>&lt;0, </a:t>
            </a:r>
            <a:r>
              <a:rPr lang="zh-CN" altLang="en-US" dirty="0" smtClean="0"/>
              <a:t>数据</a:t>
            </a:r>
            <a:r>
              <a:rPr lang="zh-CN" altLang="en-US" dirty="0" smtClean="0"/>
              <a:t>发布者不能够计算</a:t>
            </a:r>
            <a:r>
              <a:rPr lang="zh-CN" altLang="en-US" dirty="0" smtClean="0"/>
              <a:t>出            </a:t>
            </a:r>
            <a:r>
              <a:rPr lang="pt-BR" altLang="zh-CN" dirty="0" smtClean="0"/>
              <a:t>h </a:t>
            </a:r>
            <a:r>
              <a:rPr lang="pt-BR" altLang="zh-CN" baseline="30000" dirty="0" smtClean="0"/>
              <a:t>α−r</a:t>
            </a:r>
            <a:r>
              <a:rPr lang="pt-BR" altLang="zh-CN" sz="1800" baseline="30000" dirty="0" smtClean="0"/>
              <a:t>a−1</a:t>
            </a:r>
            <a:r>
              <a:rPr lang="pt-BR" altLang="zh-CN" baseline="30000" dirty="0" smtClean="0"/>
              <a:t>−1</a:t>
            </a:r>
            <a:r>
              <a:rPr lang="pt-BR" altLang="zh-CN" dirty="0" smtClean="0"/>
              <a:t>(r</a:t>
            </a:r>
            <a:r>
              <a:rPr lang="pt-BR" altLang="zh-CN" sz="1400" dirty="0" smtClean="0"/>
              <a:t>a−1</a:t>
            </a:r>
            <a:r>
              <a:rPr lang="pt-BR" altLang="zh-CN" dirty="0" smtClean="0"/>
              <a:t>)</a:t>
            </a:r>
            <a:r>
              <a:rPr lang="zh-CN" altLang="en-US" dirty="0" smtClean="0"/>
              <a:t>，</a:t>
            </a:r>
            <a:endParaRPr lang="en-US" altLang="zh-CN"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示例</a:t>
            </a:r>
            <a:endParaRPr lang="zh-CN" altLang="en-US" dirty="0"/>
          </a:p>
        </p:txBody>
      </p:sp>
      <p:sp>
        <p:nvSpPr>
          <p:cNvPr id="3" name="内容占位符 2"/>
          <p:cNvSpPr>
            <a:spLocks noGrp="1"/>
          </p:cNvSpPr>
          <p:nvPr>
            <p:ph sz="quarter" idx="1"/>
          </p:nvPr>
        </p:nvSpPr>
        <p:spPr/>
        <p:txBody>
          <a:bodyPr>
            <a:normAutofit/>
          </a:bodyPr>
          <a:lstStyle/>
          <a:p>
            <a:r>
              <a:rPr lang="en-US" altLang="zh-CN" dirty="0" smtClean="0"/>
              <a:t>R=(2000, 3500, 8010, 12100, 25000),</a:t>
            </a:r>
            <a:r>
              <a:rPr lang="zh-CN" altLang="en-US" dirty="0" smtClean="0"/>
              <a:t>数据值域</a:t>
            </a:r>
            <a:r>
              <a:rPr lang="en-US" altLang="zh-CN" dirty="0" smtClean="0"/>
              <a:t>(0,100000), </a:t>
            </a:r>
            <a:r>
              <a:rPr lang="zh-CN" altLang="en-US" dirty="0" smtClean="0"/>
              <a:t>假定边界</a:t>
            </a:r>
            <a:r>
              <a:rPr lang="en-US" altLang="zh-CN" dirty="0" smtClean="0"/>
              <a:t>7, 88888</a:t>
            </a:r>
            <a:r>
              <a:rPr lang="zh-CN" altLang="en-US" dirty="0" smtClean="0"/>
              <a:t>，因此</a:t>
            </a:r>
            <a:r>
              <a:rPr lang="en-US" altLang="zh-CN" dirty="0" smtClean="0"/>
              <a:t>R=(7, 2000, 3500, 8010, 12100, 25000, 88888)</a:t>
            </a:r>
          </a:p>
          <a:p>
            <a:r>
              <a:rPr lang="zh-CN" altLang="en-US" dirty="0" smtClean="0"/>
              <a:t>数据拥有者计算</a:t>
            </a:r>
            <a:r>
              <a:rPr lang="en-US" altLang="zh-CN" dirty="0" smtClean="0"/>
              <a:t>R</a:t>
            </a:r>
            <a:r>
              <a:rPr lang="zh-CN" altLang="en-US" dirty="0" smtClean="0"/>
              <a:t>中每个数据</a:t>
            </a:r>
            <a:r>
              <a:rPr lang="en-US" altLang="zh-CN" dirty="0" smtClean="0"/>
              <a:t>r</a:t>
            </a:r>
            <a:r>
              <a:rPr lang="zh-CN" altLang="en-US" dirty="0" smtClean="0"/>
              <a:t>的摘要</a:t>
            </a:r>
            <a:r>
              <a:rPr lang="en-US" altLang="zh-CN" dirty="0" smtClean="0"/>
              <a:t>g(r)</a:t>
            </a:r>
            <a:r>
              <a:rPr lang="pt-BR" altLang="zh-CN" dirty="0" smtClean="0"/>
              <a:t> =h</a:t>
            </a:r>
            <a:r>
              <a:rPr lang="pt-BR" altLang="zh-CN" baseline="30000" dirty="0" smtClean="0"/>
              <a:t>U−r−1</a:t>
            </a:r>
            <a:r>
              <a:rPr lang="pt-BR" altLang="zh-CN" dirty="0" smtClean="0"/>
              <a:t>(r) </a:t>
            </a:r>
            <a:r>
              <a:rPr lang="en-US" altLang="zh-CN" dirty="0" smtClean="0"/>
              <a:t>:</a:t>
            </a:r>
          </a:p>
          <a:p>
            <a:pPr lvl="1"/>
            <a:r>
              <a:rPr lang="pt-BR" altLang="zh-CN" dirty="0" smtClean="0"/>
              <a:t>g(7) = h</a:t>
            </a:r>
            <a:r>
              <a:rPr lang="pt-BR" altLang="zh-CN" baseline="30000" dirty="0" smtClean="0"/>
              <a:t>100000−7−1</a:t>
            </a:r>
            <a:r>
              <a:rPr lang="pt-BR" altLang="zh-CN" dirty="0" smtClean="0"/>
              <a:t>(7) = h</a:t>
            </a:r>
            <a:r>
              <a:rPr lang="pt-BR" altLang="zh-CN" baseline="30000" dirty="0" smtClean="0"/>
              <a:t>99992</a:t>
            </a:r>
            <a:r>
              <a:rPr lang="pt-BR" altLang="zh-CN" dirty="0" smtClean="0"/>
              <a:t>(7), </a:t>
            </a:r>
          </a:p>
          <a:p>
            <a:pPr lvl="1"/>
            <a:r>
              <a:rPr lang="pt-BR" altLang="zh-CN" dirty="0" smtClean="0"/>
              <a:t>g(2000) =h</a:t>
            </a:r>
            <a:r>
              <a:rPr lang="pt-BR" altLang="zh-CN" baseline="30000" dirty="0" smtClean="0"/>
              <a:t>100000−2000−1</a:t>
            </a:r>
            <a:r>
              <a:rPr lang="pt-BR" altLang="zh-CN" dirty="0" smtClean="0"/>
              <a:t>(2000) = h</a:t>
            </a:r>
            <a:r>
              <a:rPr lang="pt-BR" altLang="zh-CN" baseline="30000" dirty="0" smtClean="0"/>
              <a:t>97999</a:t>
            </a:r>
            <a:r>
              <a:rPr lang="pt-BR" altLang="zh-CN" dirty="0" smtClean="0"/>
              <a:t>(2000), ...</a:t>
            </a:r>
          </a:p>
          <a:p>
            <a:r>
              <a:rPr lang="zh-CN" altLang="en-US" dirty="0" smtClean="0"/>
              <a:t>然后数据拥有者根据数据摘要生成签名</a:t>
            </a:r>
            <a:endParaRPr lang="en-US" altLang="zh-CN" dirty="0" smtClean="0"/>
          </a:p>
          <a:p>
            <a:pPr lvl="1"/>
            <a:r>
              <a:rPr lang="pt-BR" altLang="zh-CN" dirty="0" smtClean="0"/>
              <a:t>sig(7) =s(h(h(0)|g(7)|g(2000))) </a:t>
            </a:r>
            <a:r>
              <a:rPr lang="en-US" altLang="zh-CN" dirty="0" smtClean="0"/>
              <a:t>=</a:t>
            </a:r>
            <a:r>
              <a:rPr lang="pt-BR" altLang="zh-CN" dirty="0" smtClean="0"/>
              <a:t>s(h(h(0)|h</a:t>
            </a:r>
            <a:r>
              <a:rPr lang="pt-BR" altLang="zh-CN" baseline="30000" dirty="0" smtClean="0"/>
              <a:t>99992</a:t>
            </a:r>
            <a:r>
              <a:rPr lang="pt-BR" altLang="zh-CN" dirty="0" smtClean="0"/>
              <a:t>(7)|h</a:t>
            </a:r>
            <a:r>
              <a:rPr lang="pt-BR" altLang="zh-CN" baseline="30000" dirty="0" smtClean="0"/>
              <a:t>97999</a:t>
            </a:r>
            <a:r>
              <a:rPr lang="pt-BR" altLang="zh-CN" dirty="0" smtClean="0"/>
              <a:t>(2000))),</a:t>
            </a:r>
          </a:p>
          <a:p>
            <a:pPr lvl="1"/>
            <a:r>
              <a:rPr lang="pt-BR" altLang="zh-CN" dirty="0" smtClean="0"/>
              <a:t>sig(2000) =s(h(h</a:t>
            </a:r>
            <a:r>
              <a:rPr lang="pt-BR" altLang="zh-CN" baseline="30000" dirty="0" smtClean="0"/>
              <a:t>99992</a:t>
            </a:r>
            <a:r>
              <a:rPr lang="pt-BR" altLang="zh-CN" dirty="0" smtClean="0"/>
              <a:t>(7)|h</a:t>
            </a:r>
            <a:r>
              <a:rPr lang="pt-BR" altLang="zh-CN" baseline="30000" dirty="0" smtClean="0"/>
              <a:t>97999</a:t>
            </a:r>
            <a:r>
              <a:rPr lang="pt-BR" altLang="zh-CN" dirty="0" smtClean="0"/>
              <a:t>(2000)|h</a:t>
            </a:r>
            <a:r>
              <a:rPr lang="pt-BR" altLang="zh-CN" baseline="30000" dirty="0" smtClean="0"/>
              <a:t>96499</a:t>
            </a:r>
            <a:r>
              <a:rPr lang="pt-BR" altLang="zh-CN" dirty="0" smtClean="0"/>
              <a:t>(3500))), </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示例</a:t>
            </a:r>
            <a:endParaRPr lang="zh-CN" altLang="en-US" dirty="0"/>
          </a:p>
        </p:txBody>
      </p:sp>
      <p:sp>
        <p:nvSpPr>
          <p:cNvPr id="3" name="内容占位符 2"/>
          <p:cNvSpPr>
            <a:spLocks noGrp="1"/>
          </p:cNvSpPr>
          <p:nvPr>
            <p:ph sz="quarter" idx="1"/>
          </p:nvPr>
        </p:nvSpPr>
        <p:spPr/>
        <p:txBody>
          <a:bodyPr>
            <a:normAutofit fontScale="92500" lnSpcReduction="20000"/>
          </a:bodyPr>
          <a:lstStyle/>
          <a:p>
            <a:r>
              <a:rPr lang="zh-CN" altLang="en-US" dirty="0" smtClean="0"/>
              <a:t>用户提交查询大于</a:t>
            </a:r>
            <a:r>
              <a:rPr lang="en-US" altLang="zh-CN" dirty="0" smtClean="0"/>
              <a:t>10000</a:t>
            </a:r>
            <a:r>
              <a:rPr lang="zh-CN" altLang="en-US" dirty="0" smtClean="0"/>
              <a:t>的数据，查询结果应为</a:t>
            </a:r>
            <a:r>
              <a:rPr lang="en-US" altLang="zh-CN" dirty="0" smtClean="0"/>
              <a:t>(12100, 25000),</a:t>
            </a:r>
            <a:r>
              <a:rPr lang="zh-CN" altLang="en-US" dirty="0" smtClean="0"/>
              <a:t>数据发布者返回：</a:t>
            </a:r>
            <a:endParaRPr lang="en-US" altLang="zh-CN" dirty="0" smtClean="0"/>
          </a:p>
          <a:p>
            <a:pPr marL="788670" lvl="1" indent="-514350">
              <a:buFont typeface="+mj-lt"/>
              <a:buAutoNum type="arabicPeriod"/>
            </a:pPr>
            <a:r>
              <a:rPr lang="en-US" altLang="zh-CN" dirty="0" smtClean="0"/>
              <a:t>h</a:t>
            </a:r>
            <a:r>
              <a:rPr lang="en-US" altLang="zh-CN" baseline="30000" dirty="0" smtClean="0"/>
              <a:t>10000−8010−1</a:t>
            </a:r>
            <a:r>
              <a:rPr lang="en-US" altLang="zh-CN" dirty="0" smtClean="0"/>
              <a:t>(8010) =h</a:t>
            </a:r>
            <a:r>
              <a:rPr lang="en-US" altLang="zh-CN" baseline="30000" dirty="0" smtClean="0"/>
              <a:t>1989</a:t>
            </a:r>
            <a:r>
              <a:rPr lang="en-US" altLang="zh-CN" dirty="0" smtClean="0"/>
              <a:t>(8010)[</a:t>
            </a:r>
            <a:r>
              <a:rPr lang="pt-BR" altLang="zh-CN" dirty="0" smtClean="0">
                <a:solidFill>
                  <a:schemeClr val="tx1"/>
                </a:solidFill>
              </a:rPr>
              <a:t>h </a:t>
            </a:r>
            <a:r>
              <a:rPr lang="pt-BR" altLang="zh-CN" baseline="30000" dirty="0" smtClean="0">
                <a:solidFill>
                  <a:schemeClr val="tx1"/>
                </a:solidFill>
              </a:rPr>
              <a:t>α−r</a:t>
            </a:r>
            <a:r>
              <a:rPr lang="pt-BR" altLang="zh-CN" sz="1800" baseline="30000" dirty="0" smtClean="0">
                <a:solidFill>
                  <a:schemeClr val="tx1"/>
                </a:solidFill>
              </a:rPr>
              <a:t>a</a:t>
            </a:r>
            <a:r>
              <a:rPr lang="pt-BR" altLang="zh-CN" baseline="30000" dirty="0" smtClean="0">
                <a:solidFill>
                  <a:schemeClr val="tx1"/>
                </a:solidFill>
              </a:rPr>
              <a:t>−1−1</a:t>
            </a:r>
            <a:r>
              <a:rPr lang="pt-BR" altLang="zh-CN" dirty="0" smtClean="0">
                <a:solidFill>
                  <a:schemeClr val="tx1"/>
                </a:solidFill>
              </a:rPr>
              <a:t>(r</a:t>
            </a:r>
            <a:r>
              <a:rPr lang="pt-BR" altLang="zh-CN" sz="1400" dirty="0" smtClean="0">
                <a:solidFill>
                  <a:schemeClr val="tx1"/>
                </a:solidFill>
              </a:rPr>
              <a:t>a−1</a:t>
            </a:r>
            <a:r>
              <a:rPr lang="pt-BR" altLang="zh-CN" dirty="0" smtClean="0">
                <a:solidFill>
                  <a:schemeClr val="tx1"/>
                </a:solidFill>
              </a:rPr>
              <a:t>)</a:t>
            </a:r>
            <a:r>
              <a:rPr lang="en-US" altLang="zh-CN" dirty="0" smtClean="0"/>
              <a:t>],</a:t>
            </a:r>
          </a:p>
          <a:p>
            <a:pPr marL="788670" lvl="1" indent="-514350">
              <a:buFont typeface="+mj-lt"/>
              <a:buAutoNum type="arabicPeriod"/>
            </a:pPr>
            <a:r>
              <a:rPr lang="zh-CN" altLang="en-US" dirty="0" smtClean="0"/>
              <a:t>右边界</a:t>
            </a:r>
            <a:r>
              <a:rPr lang="en-US" altLang="zh-CN" dirty="0" smtClean="0"/>
              <a:t>g(88888) =h</a:t>
            </a:r>
            <a:r>
              <a:rPr lang="en-US" altLang="zh-CN" baseline="30000" dirty="0" smtClean="0"/>
              <a:t>11111</a:t>
            </a:r>
            <a:r>
              <a:rPr lang="en-US" altLang="zh-CN" dirty="0" smtClean="0"/>
              <a:t>(88888); and</a:t>
            </a:r>
          </a:p>
          <a:p>
            <a:pPr marL="788670" lvl="1" indent="-514350">
              <a:buFont typeface="+mj-lt"/>
              <a:buAutoNum type="arabicPeriod"/>
            </a:pPr>
            <a:r>
              <a:rPr lang="zh-CN" altLang="en-US" dirty="0" smtClean="0"/>
              <a:t>对应结果的签名集</a:t>
            </a:r>
            <a:endParaRPr lang="en-US" altLang="zh-CN" dirty="0" smtClean="0"/>
          </a:p>
          <a:p>
            <a:pPr marL="514350" indent="-514350"/>
            <a:r>
              <a:rPr lang="zh-CN" altLang="en-US" dirty="0" smtClean="0"/>
              <a:t>用户在</a:t>
            </a:r>
            <a:r>
              <a:rPr lang="en-US" altLang="zh-CN" dirty="0" smtClean="0"/>
              <a:t>h</a:t>
            </a:r>
            <a:r>
              <a:rPr lang="en-US" altLang="zh-CN" baseline="30000" dirty="0" smtClean="0"/>
              <a:t>1989</a:t>
            </a:r>
            <a:r>
              <a:rPr lang="en-US" altLang="zh-CN" dirty="0" smtClean="0"/>
              <a:t>(8010)</a:t>
            </a:r>
            <a:r>
              <a:rPr lang="zh-CN" altLang="en-US" dirty="0" smtClean="0"/>
              <a:t>上继续进行</a:t>
            </a:r>
            <a:r>
              <a:rPr lang="en-US" altLang="zh-CN" dirty="0" smtClean="0"/>
              <a:t>(100000-10000)(U-</a:t>
            </a:r>
            <a:r>
              <a:rPr lang="el-GR" altLang="zh-CN" dirty="0" smtClean="0"/>
              <a:t> α</a:t>
            </a:r>
            <a:r>
              <a:rPr lang="en-US" altLang="zh-CN" dirty="0" smtClean="0"/>
              <a:t>)</a:t>
            </a:r>
            <a:r>
              <a:rPr lang="zh-CN" altLang="en-US" dirty="0" smtClean="0"/>
              <a:t>次哈希计算获得</a:t>
            </a:r>
            <a:r>
              <a:rPr lang="en-US" altLang="zh-CN" dirty="0" smtClean="0"/>
              <a:t>g(8010)=h</a:t>
            </a:r>
            <a:r>
              <a:rPr lang="en-US" altLang="zh-CN" baseline="30000" dirty="0" smtClean="0"/>
              <a:t>91989</a:t>
            </a:r>
            <a:r>
              <a:rPr lang="en-US" altLang="zh-CN" dirty="0" smtClean="0"/>
              <a:t>(8010)</a:t>
            </a:r>
          </a:p>
          <a:p>
            <a:pPr marL="514350" indent="-514350"/>
            <a:r>
              <a:rPr lang="zh-CN" altLang="en-US" dirty="0" smtClean="0"/>
              <a:t>在</a:t>
            </a:r>
            <a:r>
              <a:rPr lang="en-US" altLang="zh-CN" dirty="0" smtClean="0"/>
              <a:t>12100,25000</a:t>
            </a:r>
            <a:r>
              <a:rPr lang="zh-CN" altLang="en-US" dirty="0" smtClean="0"/>
              <a:t>上直接计算</a:t>
            </a:r>
            <a:r>
              <a:rPr lang="en-US" altLang="zh-CN" dirty="0" smtClean="0"/>
              <a:t>g(12100) </a:t>
            </a:r>
            <a:r>
              <a:rPr lang="zh-CN" altLang="en-US" dirty="0" smtClean="0"/>
              <a:t>和</a:t>
            </a:r>
            <a:r>
              <a:rPr lang="en-US" altLang="zh-CN" dirty="0" smtClean="0"/>
              <a:t> g(25000)</a:t>
            </a:r>
          </a:p>
          <a:p>
            <a:pPr marL="514350" indent="-514350"/>
            <a:r>
              <a:rPr lang="zh-CN" altLang="en-US" dirty="0" smtClean="0"/>
              <a:t>检查结果签名和右边界：</a:t>
            </a:r>
            <a:endParaRPr lang="en-US" altLang="zh-CN" dirty="0" smtClean="0"/>
          </a:p>
          <a:p>
            <a:pPr marL="788670" lvl="1" indent="-514350"/>
            <a:r>
              <a:rPr lang="en-US" altLang="zh-CN" dirty="0" smtClean="0"/>
              <a:t>s</a:t>
            </a:r>
            <a:r>
              <a:rPr lang="en-US" altLang="zh-CN" baseline="30000" dirty="0" smtClean="0"/>
              <a:t>−1</a:t>
            </a:r>
            <a:r>
              <a:rPr lang="en-US" altLang="zh-CN" dirty="0" smtClean="0"/>
              <a:t>(sig(12100))?=h(g(8010)|g(12100)|g(25000)),</a:t>
            </a:r>
          </a:p>
          <a:p>
            <a:pPr marL="788670" lvl="1" indent="-514350"/>
            <a:r>
              <a:rPr lang="en-US" altLang="zh-CN" dirty="0" smtClean="0"/>
              <a:t>s</a:t>
            </a:r>
            <a:r>
              <a:rPr lang="en-US" altLang="zh-CN" baseline="30000" dirty="0" smtClean="0"/>
              <a:t>−1</a:t>
            </a:r>
            <a:r>
              <a:rPr lang="en-US" altLang="zh-CN" dirty="0" smtClean="0"/>
              <a:t>(sig(25000))?=h(g(12100)|g(25000)|g(88888)),</a:t>
            </a:r>
          </a:p>
          <a:p>
            <a:pPr marL="788670" lvl="1" indent="-514350"/>
            <a:r>
              <a:rPr lang="en-US" altLang="zh-CN" dirty="0" smtClean="0"/>
              <a:t>s</a:t>
            </a:r>
            <a:r>
              <a:rPr lang="en-US" altLang="zh-CN" baseline="30000" dirty="0" smtClean="0"/>
              <a:t>−1</a:t>
            </a:r>
            <a:r>
              <a:rPr lang="en-US" altLang="zh-CN" dirty="0" smtClean="0"/>
              <a:t>(sig(88888))?=h(g(25000)|g(88888)|h(100000)).</a:t>
            </a:r>
          </a:p>
          <a:p>
            <a:pPr marL="514350" indent="-514350"/>
            <a:r>
              <a:rPr lang="zh-CN" altLang="en-US" dirty="0" smtClean="0"/>
              <a:t>哈希计算次数与阈值范围</a:t>
            </a:r>
            <a:r>
              <a:rPr lang="en-US" altLang="zh-CN" dirty="0" smtClean="0"/>
              <a:t>(L, U)</a:t>
            </a:r>
            <a:r>
              <a:rPr lang="zh-CN" altLang="en-US" dirty="0" smtClean="0"/>
              <a:t>成线性增长，计算代价巨大</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完整性保证</a:t>
            </a:r>
            <a:endParaRPr lang="zh-CN" altLang="en-US" dirty="0"/>
          </a:p>
        </p:txBody>
      </p:sp>
      <p:sp>
        <p:nvSpPr>
          <p:cNvPr id="3" name="内容占位符 2"/>
          <p:cNvSpPr>
            <a:spLocks noGrp="1"/>
          </p:cNvSpPr>
          <p:nvPr>
            <p:ph sz="quarter" idx="1"/>
          </p:nvPr>
        </p:nvSpPr>
        <p:spPr/>
        <p:txBody>
          <a:bodyPr/>
          <a:lstStyle/>
          <a:p>
            <a:pPr marL="514350" indent="-514350"/>
            <a:r>
              <a:rPr lang="zh-CN" altLang="en-US" dirty="0" smtClean="0"/>
              <a:t>五种情况</a:t>
            </a:r>
            <a:endParaRPr lang="en-US" altLang="zh-CN" dirty="0" smtClean="0"/>
          </a:p>
          <a:p>
            <a:pPr marL="514350" indent="-514350">
              <a:buFont typeface="+mj-lt"/>
              <a:buAutoNum type="arabicPeriod"/>
            </a:pPr>
            <a:r>
              <a:rPr lang="en-US" altLang="zh-CN" dirty="0" smtClean="0"/>
              <a:t>r</a:t>
            </a:r>
            <a:r>
              <a:rPr lang="en-US" altLang="zh-CN" sz="1600" dirty="0" smtClean="0"/>
              <a:t>a−1</a:t>
            </a:r>
            <a:r>
              <a:rPr lang="en-US" altLang="zh-CN" dirty="0" smtClean="0"/>
              <a:t>≥</a:t>
            </a:r>
            <a:r>
              <a:rPr lang="el-GR" altLang="zh-CN" dirty="0" smtClean="0"/>
              <a:t>α</a:t>
            </a:r>
            <a:endParaRPr lang="en-US" altLang="zh-CN" dirty="0" smtClean="0"/>
          </a:p>
          <a:p>
            <a:pPr marL="514350" indent="-514350">
              <a:buFont typeface="+mj-lt"/>
              <a:buAutoNum type="arabicPeriod"/>
            </a:pPr>
            <a:r>
              <a:rPr lang="en-US" altLang="zh-CN" dirty="0" smtClean="0"/>
              <a:t>Q=∅</a:t>
            </a:r>
          </a:p>
          <a:p>
            <a:pPr marL="514350" indent="-514350">
              <a:buFont typeface="+mj-lt"/>
              <a:buAutoNum type="arabicPeriod"/>
            </a:pPr>
            <a:r>
              <a:rPr lang="pt-BR" altLang="zh-CN" dirty="0" smtClean="0"/>
              <a:t>Q= (r</a:t>
            </a:r>
            <a:r>
              <a:rPr lang="pt-BR" altLang="zh-CN" sz="1600" dirty="0" smtClean="0"/>
              <a:t>a</a:t>
            </a:r>
            <a:r>
              <a:rPr lang="pt-BR" altLang="zh-CN" dirty="0" smtClean="0"/>
              <a:t>, .., r</a:t>
            </a:r>
            <a:r>
              <a:rPr lang="pt-BR" altLang="zh-CN" sz="1600" dirty="0" smtClean="0"/>
              <a:t>b</a:t>
            </a:r>
            <a:r>
              <a:rPr lang="pt-BR" altLang="zh-CN" dirty="0" smtClean="0"/>
              <a:t>) where b &lt; n</a:t>
            </a:r>
          </a:p>
          <a:p>
            <a:pPr marL="514350" indent="-514350">
              <a:buFont typeface="+mj-lt"/>
              <a:buAutoNum type="arabicPeriod"/>
            </a:pPr>
            <a:r>
              <a:rPr lang="pt-BR" altLang="zh-CN" dirty="0" smtClean="0"/>
              <a:t>Q= (r</a:t>
            </a:r>
            <a:r>
              <a:rPr lang="pt-BR" altLang="zh-CN" sz="1600" dirty="0" smtClean="0"/>
              <a:t>a</a:t>
            </a:r>
            <a:r>
              <a:rPr lang="pt-BR" altLang="zh-CN" dirty="0" smtClean="0"/>
              <a:t>, .., r</a:t>
            </a:r>
            <a:r>
              <a:rPr lang="pt-BR" altLang="zh-CN" sz="1600" dirty="0" smtClean="0"/>
              <a:t>i</a:t>
            </a:r>
            <a:r>
              <a:rPr lang="pt-BR" altLang="zh-CN" dirty="0" smtClean="0"/>
              <a:t>, r</a:t>
            </a:r>
            <a:r>
              <a:rPr lang="pt-BR" altLang="zh-CN" sz="1600" dirty="0" smtClean="0"/>
              <a:t>j</a:t>
            </a:r>
            <a:r>
              <a:rPr lang="pt-BR" altLang="zh-CN" dirty="0" smtClean="0"/>
              <a:t>, .., r</a:t>
            </a:r>
            <a:r>
              <a:rPr lang="pt-BR" altLang="zh-CN" sz="1600" dirty="0" smtClean="0"/>
              <a:t>n</a:t>
            </a:r>
            <a:r>
              <a:rPr lang="pt-BR" altLang="zh-CN" dirty="0" smtClean="0"/>
              <a:t>) where (i+ 1)&lt; j</a:t>
            </a:r>
          </a:p>
          <a:p>
            <a:pPr marL="514350" indent="-514350">
              <a:buFont typeface="+mj-lt"/>
              <a:buAutoNum type="arabicPeriod"/>
            </a:pPr>
            <a:r>
              <a:rPr lang="pt-BR" altLang="zh-CN" dirty="0" smtClean="0"/>
              <a:t>Q= (r</a:t>
            </a:r>
            <a:r>
              <a:rPr lang="pt-BR" altLang="zh-CN" sz="1600" dirty="0" smtClean="0"/>
              <a:t>a</a:t>
            </a:r>
            <a:r>
              <a:rPr lang="pt-BR" altLang="zh-CN" dirty="0" smtClean="0"/>
              <a:t>, .., r</a:t>
            </a:r>
            <a:r>
              <a:rPr lang="pt-BR" altLang="zh-CN" sz="1600" dirty="0" smtClean="0"/>
              <a:t>i</a:t>
            </a:r>
            <a:r>
              <a:rPr lang="pt-BR" altLang="zh-CN" dirty="0" smtClean="0"/>
              <a:t>, r</a:t>
            </a:r>
            <a:r>
              <a:rPr lang="pt-BR" altLang="zh-CN" sz="1600" dirty="0" smtClean="0"/>
              <a:t>j</a:t>
            </a:r>
            <a:r>
              <a:rPr lang="pt-BR" altLang="zh-CN" dirty="0" smtClean="0"/>
              <a:t>, r</a:t>
            </a:r>
            <a:r>
              <a:rPr lang="pt-BR" altLang="zh-CN" sz="1600" dirty="0" smtClean="0"/>
              <a:t>k</a:t>
            </a:r>
            <a:r>
              <a:rPr lang="pt-BR" altLang="zh-CN" dirty="0" smtClean="0"/>
              <a:t>, .., r</a:t>
            </a:r>
            <a:r>
              <a:rPr lang="pt-BR" altLang="zh-CN" sz="1600" dirty="0" smtClean="0"/>
              <a:t>n</a:t>
            </a:r>
            <a:r>
              <a:rPr lang="pt-BR" altLang="zh-CN" dirty="0" smtClean="0"/>
              <a:t>) but </a:t>
            </a:r>
            <a:r>
              <a:rPr lang="pt-BR" altLang="zh-CN" dirty="0" smtClean="0"/>
              <a:t>r</a:t>
            </a:r>
            <a:r>
              <a:rPr lang="pt-BR" altLang="zh-CN" sz="1600" dirty="0" smtClean="0"/>
              <a:t>j</a:t>
            </a:r>
            <a:r>
              <a:rPr lang="pt-BR" altLang="zh-CN" dirty="0" smtClean="0">
                <a:latin typeface="Arial Unicode MS"/>
                <a:ea typeface="Arial Unicode MS"/>
                <a:cs typeface="Arial Unicode MS"/>
              </a:rPr>
              <a:t>∉</a:t>
            </a:r>
            <a:r>
              <a:rPr lang="pt-BR" altLang="zh-CN" dirty="0" smtClean="0"/>
              <a:t>R</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关系查询结果检查</a:t>
            </a:r>
            <a:endParaRPr lang="zh-CN" altLang="en-US" dirty="0"/>
          </a:p>
        </p:txBody>
      </p:sp>
      <p:sp>
        <p:nvSpPr>
          <p:cNvPr id="3" name="内容占位符 2"/>
          <p:cNvSpPr>
            <a:spLocks noGrp="1"/>
          </p:cNvSpPr>
          <p:nvPr>
            <p:ph sz="quarter" idx="1"/>
          </p:nvPr>
        </p:nvSpPr>
        <p:spPr/>
        <p:txBody>
          <a:bodyPr/>
          <a:lstStyle/>
          <a:p>
            <a:r>
              <a:rPr lang="en-US" altLang="zh-CN" dirty="0" smtClean="0"/>
              <a:t>Selection: </a:t>
            </a:r>
            <a:r>
              <a:rPr lang="el-GR" altLang="zh-CN" dirty="0" smtClean="0"/>
              <a:t>σ</a:t>
            </a:r>
            <a:r>
              <a:rPr lang="en-US" altLang="zh-CN" sz="1100" dirty="0" smtClean="0"/>
              <a:t>C</a:t>
            </a:r>
            <a:r>
              <a:rPr lang="en-US" altLang="zh-CN" dirty="0" smtClean="0"/>
              <a:t>(R) = {r | r ∈R and C(r)} </a:t>
            </a:r>
          </a:p>
          <a:p>
            <a:pPr lvl="1"/>
            <a:r>
              <a:rPr lang="en-US" altLang="zh-CN" dirty="0" smtClean="0"/>
              <a:t>R is a relation sorted on attribute K, C is a condition Ai </a:t>
            </a:r>
            <a:r>
              <a:rPr lang="el-GR" altLang="zh-CN" dirty="0" smtClean="0"/>
              <a:t>Θ</a:t>
            </a:r>
            <a:r>
              <a:rPr lang="en-US" altLang="zh-CN" dirty="0" smtClean="0"/>
              <a:t>c, Ai is an attribute of R, and </a:t>
            </a:r>
            <a:r>
              <a:rPr lang="el-GR" altLang="zh-CN" dirty="0" smtClean="0"/>
              <a:t>Θ ∈ {=,6=, &lt;,≤, &gt;,≥ }.</a:t>
            </a:r>
            <a:endParaRPr lang="en-US" altLang="zh-CN" dirty="0" smtClean="0"/>
          </a:p>
          <a:p>
            <a:r>
              <a:rPr lang="zh-CN" altLang="en-US" dirty="0" smtClean="0"/>
              <a:t>问题定义：给定关系模式</a:t>
            </a:r>
            <a:r>
              <a:rPr lang="en-US" altLang="zh-CN" dirty="0" smtClean="0"/>
              <a:t>R[</a:t>
            </a:r>
            <a:r>
              <a:rPr lang="pt-BR" altLang="zh-CN" dirty="0" smtClean="0"/>
              <a:t>K, A</a:t>
            </a:r>
            <a:r>
              <a:rPr lang="pt-BR" altLang="zh-CN" sz="1800" dirty="0" smtClean="0"/>
              <a:t>1</a:t>
            </a:r>
            <a:r>
              <a:rPr lang="pt-BR" altLang="zh-CN" dirty="0" smtClean="0"/>
              <a:t>, A</a:t>
            </a:r>
            <a:r>
              <a:rPr lang="pt-BR" altLang="zh-CN" sz="1800" dirty="0" smtClean="0"/>
              <a:t>2</a:t>
            </a:r>
            <a:r>
              <a:rPr lang="pt-BR" altLang="zh-CN" dirty="0" smtClean="0"/>
              <a:t>, .., A</a:t>
            </a:r>
            <a:r>
              <a:rPr lang="pt-BR" altLang="zh-CN" sz="1800" dirty="0" smtClean="0"/>
              <a:t>R</a:t>
            </a:r>
            <a:r>
              <a:rPr lang="en-US" altLang="zh-CN" dirty="0" smtClean="0"/>
              <a:t>],K</a:t>
            </a:r>
            <a:r>
              <a:rPr lang="el-GR" altLang="zh-CN" dirty="0" smtClean="0"/>
              <a:t> ∈ </a:t>
            </a:r>
            <a:r>
              <a:rPr lang="en-US" altLang="zh-CN" dirty="0" smtClean="0"/>
              <a:t>(L,U), R= (r</a:t>
            </a:r>
            <a:r>
              <a:rPr lang="en-US" altLang="zh-CN" sz="1600" dirty="0" smtClean="0"/>
              <a:t>1</a:t>
            </a:r>
            <a:r>
              <a:rPr lang="en-US" altLang="zh-CN" dirty="0" smtClean="0"/>
              <a:t>, r</a:t>
            </a:r>
            <a:r>
              <a:rPr lang="en-US" altLang="zh-CN" sz="1600" dirty="0" smtClean="0"/>
              <a:t>2</a:t>
            </a:r>
            <a:r>
              <a:rPr lang="en-US" altLang="zh-CN" dirty="0" smtClean="0"/>
              <a:t>, .., </a:t>
            </a:r>
            <a:r>
              <a:rPr lang="en-US" altLang="zh-CN" dirty="0" err="1" smtClean="0"/>
              <a:t>r</a:t>
            </a:r>
            <a:r>
              <a:rPr lang="en-US" altLang="zh-CN" sz="1600" dirty="0" err="1" smtClean="0"/>
              <a:t>n</a:t>
            </a:r>
            <a:r>
              <a:rPr lang="en-US" altLang="zh-CN" dirty="0" smtClean="0"/>
              <a:t>)</a:t>
            </a:r>
            <a:r>
              <a:rPr lang="zh-CN" altLang="en-US" dirty="0" smtClean="0"/>
              <a:t>基于</a:t>
            </a:r>
            <a:r>
              <a:rPr lang="en-US" altLang="zh-CN" dirty="0" smtClean="0"/>
              <a:t>K</a:t>
            </a:r>
            <a:r>
              <a:rPr lang="zh-CN" altLang="en-US" dirty="0" smtClean="0"/>
              <a:t>有序，</a:t>
            </a:r>
            <a:r>
              <a:rPr lang="en-US" altLang="zh-CN" dirty="0" smtClean="0"/>
              <a:t>A</a:t>
            </a:r>
            <a:r>
              <a:rPr lang="en-US" altLang="zh-CN" sz="1600" dirty="0" smtClean="0"/>
              <a:t>i</a:t>
            </a:r>
            <a:r>
              <a:rPr lang="zh-CN" altLang="en-US" dirty="0" smtClean="0"/>
              <a:t>为</a:t>
            </a:r>
            <a:r>
              <a:rPr lang="en-US" altLang="zh-CN" dirty="0" smtClean="0"/>
              <a:t>R</a:t>
            </a:r>
            <a:r>
              <a:rPr lang="zh-CN" altLang="en-US" dirty="0" smtClean="0"/>
              <a:t>中其他属性</a:t>
            </a:r>
            <a:r>
              <a:rPr lang="en-US" altLang="zh-CN" dirty="0" smtClean="0"/>
              <a:t>.</a:t>
            </a:r>
            <a:r>
              <a:rPr lang="zh-CN" altLang="en-US" dirty="0" smtClean="0"/>
              <a:t>数据发布者需要向用户证明针对查询条件</a:t>
            </a:r>
            <a:r>
              <a:rPr lang="en-US" altLang="zh-CN" dirty="0" err="1" smtClean="0"/>
              <a:t>α≤K≤β</a:t>
            </a:r>
            <a:r>
              <a:rPr lang="zh-CN" altLang="en-US" dirty="0" smtClean="0"/>
              <a:t>，也就是</a:t>
            </a:r>
            <a:r>
              <a:rPr lang="en-US" altLang="zh-CN" dirty="0" smtClean="0"/>
              <a:t> </a:t>
            </a:r>
            <a:r>
              <a:rPr lang="en-US" altLang="zh-CN" dirty="0" err="1" smtClean="0"/>
              <a:t>r</a:t>
            </a:r>
            <a:r>
              <a:rPr lang="en-US" altLang="zh-CN" sz="1600" dirty="0" err="1" smtClean="0"/>
              <a:t>a</a:t>
            </a:r>
            <a:r>
              <a:rPr lang="en-US" altLang="zh-CN" dirty="0" err="1" smtClean="0"/>
              <a:t>.K</a:t>
            </a:r>
            <a:r>
              <a:rPr lang="en-US" altLang="zh-CN" dirty="0" smtClean="0"/>
              <a:t> ≥α </a:t>
            </a:r>
            <a:r>
              <a:rPr lang="zh-CN" altLang="en-US" dirty="0" smtClean="0"/>
              <a:t>并且 </a:t>
            </a:r>
            <a:r>
              <a:rPr lang="en-US" altLang="zh-CN" dirty="0" err="1" smtClean="0"/>
              <a:t>r</a:t>
            </a:r>
            <a:r>
              <a:rPr lang="en-US" altLang="zh-CN" sz="1600" dirty="0" err="1" smtClean="0"/>
              <a:t>b</a:t>
            </a:r>
            <a:r>
              <a:rPr lang="en-US" altLang="zh-CN" dirty="0" err="1" smtClean="0"/>
              <a:t>.K</a:t>
            </a:r>
            <a:r>
              <a:rPr lang="en-US" altLang="zh-CN" dirty="0" smtClean="0"/>
              <a:t> ≤β</a:t>
            </a:r>
            <a:r>
              <a:rPr lang="zh-CN" altLang="en-US" dirty="0" smtClean="0"/>
              <a:t>结果集</a:t>
            </a:r>
            <a:r>
              <a:rPr lang="en-US" altLang="zh-CN" dirty="0" smtClean="0"/>
              <a:t>Q= (</a:t>
            </a:r>
            <a:r>
              <a:rPr lang="en-US" altLang="zh-CN" dirty="0" err="1" smtClean="0"/>
              <a:t>r</a:t>
            </a:r>
            <a:r>
              <a:rPr lang="en-US" altLang="zh-CN" sz="1600" dirty="0" err="1" smtClean="0"/>
              <a:t>a</a:t>
            </a:r>
            <a:r>
              <a:rPr lang="en-US" altLang="zh-CN" dirty="0" smtClean="0"/>
              <a:t>, r</a:t>
            </a:r>
            <a:r>
              <a:rPr lang="en-US" altLang="zh-CN" sz="1600" dirty="0" smtClean="0"/>
              <a:t>a+1</a:t>
            </a:r>
            <a:r>
              <a:rPr lang="en-US" altLang="zh-CN" dirty="0" smtClean="0"/>
              <a:t>, .., </a:t>
            </a:r>
            <a:r>
              <a:rPr lang="en-US" altLang="zh-CN" dirty="0" err="1" smtClean="0"/>
              <a:t>r</a:t>
            </a:r>
            <a:r>
              <a:rPr lang="en-US" altLang="zh-CN" sz="1600" dirty="0" err="1" smtClean="0"/>
              <a:t>b</a:t>
            </a:r>
            <a:r>
              <a:rPr lang="en-US" altLang="zh-CN" dirty="0" smtClean="0"/>
              <a:t>)</a:t>
            </a:r>
            <a:r>
              <a:rPr lang="zh-CN" altLang="en-US" dirty="0" smtClean="0"/>
              <a:t>是完备的</a:t>
            </a:r>
            <a:r>
              <a:rPr lang="en-US" altLang="zh-CN"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a:xfrm>
            <a:off x="395536" y="116632"/>
            <a:ext cx="8229600" cy="4937760"/>
          </a:xfrm>
        </p:spPr>
        <p:txBody>
          <a:bodyPr/>
          <a:lstStyle/>
          <a:p>
            <a:r>
              <a:rPr lang="zh-CN" altLang="en-US" dirty="0" smtClean="0"/>
              <a:t>公式</a:t>
            </a:r>
            <a:r>
              <a:rPr lang="en-US" altLang="zh-CN" dirty="0" smtClean="0"/>
              <a:t>2</a:t>
            </a:r>
            <a:r>
              <a:rPr lang="zh-CN" altLang="en-US" dirty="0" smtClean="0"/>
              <a:t>改为</a:t>
            </a:r>
            <a:endParaRPr lang="en-US" altLang="zh-CN" dirty="0" smtClean="0"/>
          </a:p>
          <a:p>
            <a:pPr>
              <a:buNone/>
            </a:pPr>
            <a:endParaRPr lang="zh-CN" altLang="en-US" dirty="0" smtClean="0"/>
          </a:p>
          <a:p>
            <a:pPr>
              <a:buNone/>
            </a:pPr>
            <a:endParaRPr lang="zh-CN" altLang="en-US" dirty="0"/>
          </a:p>
        </p:txBody>
      </p:sp>
      <p:pic>
        <p:nvPicPr>
          <p:cNvPr id="36865" name="Picture 1" descr="C:\Users\duckagent\AppData\Roaming\Tencent\Users\68833205\QQ\WinTemp\RichOle\8XA]V8EZYM[~@E02L9D2EYR.jpg"/>
          <p:cNvPicPr>
            <a:picLocks noChangeAspect="1" noChangeArrowheads="1"/>
          </p:cNvPicPr>
          <p:nvPr/>
        </p:nvPicPr>
        <p:blipFill>
          <a:blip r:embed="rId2"/>
          <a:srcRect/>
          <a:stretch>
            <a:fillRect/>
          </a:stretch>
        </p:blipFill>
        <p:spPr bwMode="auto">
          <a:xfrm>
            <a:off x="1907704" y="2132856"/>
            <a:ext cx="4652020" cy="3992159"/>
          </a:xfrm>
          <a:prstGeom prst="rect">
            <a:avLst/>
          </a:prstGeom>
          <a:noFill/>
        </p:spPr>
      </p:pic>
      <p:pic>
        <p:nvPicPr>
          <p:cNvPr id="36866" name="Picture 2" descr="C:\Users\duckagent\AppData\Roaming\Tencent\Users\68833205\QQ\WinTemp\RichOle\7QVNM)}4}C$NO}BV{V1Y9KD.jpg"/>
          <p:cNvPicPr>
            <a:picLocks noChangeAspect="1" noChangeArrowheads="1"/>
          </p:cNvPicPr>
          <p:nvPr/>
        </p:nvPicPr>
        <p:blipFill>
          <a:blip r:embed="rId3"/>
          <a:srcRect/>
          <a:stretch>
            <a:fillRect/>
          </a:stretch>
        </p:blipFill>
        <p:spPr bwMode="auto">
          <a:xfrm>
            <a:off x="1763688" y="1052736"/>
            <a:ext cx="4848225" cy="419100"/>
          </a:xfrm>
          <a:prstGeom prst="rect">
            <a:avLst/>
          </a:prstGeom>
          <a:noFill/>
        </p:spPr>
      </p:pic>
      <p:sp>
        <p:nvSpPr>
          <p:cNvPr id="6" name="矩形 5"/>
          <p:cNvSpPr/>
          <p:nvPr/>
        </p:nvSpPr>
        <p:spPr>
          <a:xfrm>
            <a:off x="1907704" y="4581128"/>
            <a:ext cx="1440160" cy="4823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851920" y="1124744"/>
            <a:ext cx="129614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347864" y="3573016"/>
            <a:ext cx="1224136" cy="4823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11560" y="2708920"/>
            <a:ext cx="1800493" cy="369332"/>
          </a:xfrm>
          <a:prstGeom prst="rect">
            <a:avLst/>
          </a:prstGeom>
          <a:noFill/>
        </p:spPr>
        <p:txBody>
          <a:bodyPr wrap="none" rtlCol="0">
            <a:spAutoFit/>
          </a:bodyPr>
          <a:lstStyle/>
          <a:p>
            <a:r>
              <a:rPr lang="zh-CN" altLang="en-US" dirty="0" smtClean="0"/>
              <a:t>数据发布者返回</a:t>
            </a:r>
            <a:endParaRPr lang="zh-CN" altLang="en-US" dirty="0"/>
          </a:p>
        </p:txBody>
      </p:sp>
      <p:cxnSp>
        <p:nvCxnSpPr>
          <p:cNvPr id="11" name="直接箭头连接符 10"/>
          <p:cNvCxnSpPr>
            <a:endCxn id="8" idx="0"/>
          </p:cNvCxnSpPr>
          <p:nvPr/>
        </p:nvCxnSpPr>
        <p:spPr>
          <a:xfrm>
            <a:off x="2123728" y="2996952"/>
            <a:ext cx="1836204"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rot="16200000" flipH="1">
            <a:off x="1403648" y="3645024"/>
            <a:ext cx="1584176" cy="2880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51920" y="620688"/>
            <a:ext cx="1447832" cy="369332"/>
          </a:xfrm>
          <a:prstGeom prst="rect">
            <a:avLst/>
          </a:prstGeom>
          <a:noFill/>
        </p:spPr>
        <p:txBody>
          <a:bodyPr wrap="none" rtlCol="0">
            <a:spAutoFit/>
          </a:bodyPr>
          <a:lstStyle/>
          <a:p>
            <a:r>
              <a:rPr lang="zh-CN" altLang="en-US" dirty="0" smtClean="0"/>
              <a:t>验证</a:t>
            </a:r>
            <a:r>
              <a:rPr lang="en-US" altLang="zh-CN" dirty="0" err="1" smtClean="0"/>
              <a:t>r</a:t>
            </a:r>
            <a:r>
              <a:rPr lang="en-US" altLang="zh-CN" sz="1100" dirty="0" err="1" smtClean="0"/>
              <a:t>b</a:t>
            </a:r>
            <a:r>
              <a:rPr lang="en-US" altLang="zh-CN" dirty="0" err="1" smtClean="0"/>
              <a:t>.K</a:t>
            </a:r>
            <a:r>
              <a:rPr lang="en-US" altLang="zh-CN" dirty="0" smtClean="0"/>
              <a:t> &gt;β</a:t>
            </a:r>
            <a:endParaRPr lang="zh-CN" altLang="en-US" dirty="0"/>
          </a:p>
        </p:txBody>
      </p:sp>
      <p:sp>
        <p:nvSpPr>
          <p:cNvPr id="19" name="矩形 18"/>
          <p:cNvSpPr/>
          <p:nvPr/>
        </p:nvSpPr>
        <p:spPr>
          <a:xfrm>
            <a:off x="2483768" y="1124744"/>
            <a:ext cx="129614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2339752" y="620688"/>
            <a:ext cx="1553630" cy="369332"/>
          </a:xfrm>
          <a:prstGeom prst="rect">
            <a:avLst/>
          </a:prstGeom>
          <a:noFill/>
        </p:spPr>
        <p:txBody>
          <a:bodyPr wrap="none" rtlCol="0">
            <a:spAutoFit/>
          </a:bodyPr>
          <a:lstStyle/>
          <a:p>
            <a:r>
              <a:rPr lang="zh-CN" altLang="en-US" dirty="0" smtClean="0"/>
              <a:t>验证</a:t>
            </a:r>
            <a:r>
              <a:rPr lang="en-US" altLang="zh-CN" dirty="0" smtClean="0"/>
              <a:t>r</a:t>
            </a:r>
            <a:r>
              <a:rPr lang="en-US" altLang="zh-CN" sz="1100" dirty="0" smtClean="0"/>
              <a:t>a-1</a:t>
            </a:r>
            <a:r>
              <a:rPr lang="en-US" altLang="zh-CN" dirty="0" smtClean="0"/>
              <a:t>.K &lt;α</a:t>
            </a:r>
            <a:endParaRPr lang="zh-CN" altLang="en-US" dirty="0"/>
          </a:p>
        </p:txBody>
      </p:sp>
      <p:sp>
        <p:nvSpPr>
          <p:cNvPr id="21" name="矩形 20"/>
          <p:cNvSpPr/>
          <p:nvPr/>
        </p:nvSpPr>
        <p:spPr>
          <a:xfrm>
            <a:off x="5148064" y="1124744"/>
            <a:ext cx="1008112"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6300192" y="980728"/>
            <a:ext cx="2638864" cy="646331"/>
          </a:xfrm>
          <a:prstGeom prst="rect">
            <a:avLst/>
          </a:prstGeom>
          <a:noFill/>
        </p:spPr>
        <p:txBody>
          <a:bodyPr wrap="none" rtlCol="0">
            <a:spAutoFit/>
          </a:bodyPr>
          <a:lstStyle/>
          <a:p>
            <a:r>
              <a:rPr lang="zh-CN" altLang="en-US" dirty="0" smtClean="0"/>
              <a:t>验证元组</a:t>
            </a:r>
            <a:r>
              <a:rPr lang="zh-CN" altLang="en-US" dirty="0" smtClean="0"/>
              <a:t>值，</a:t>
            </a:r>
            <a:r>
              <a:rPr lang="en-US" altLang="zh-CN" dirty="0" smtClean="0"/>
              <a:t>K</a:t>
            </a:r>
            <a:r>
              <a:rPr lang="zh-CN" altLang="en-US" dirty="0" smtClean="0"/>
              <a:t>重复时，</a:t>
            </a:r>
            <a:endParaRPr lang="en-US" altLang="zh-CN" dirty="0" smtClean="0"/>
          </a:p>
          <a:p>
            <a:r>
              <a:rPr lang="zh-CN" altLang="en-US" dirty="0" smtClean="0"/>
              <a:t>唯一标识每个元组</a:t>
            </a:r>
            <a:endParaRPr lang="zh-CN" altLang="en-US" dirty="0"/>
          </a:p>
        </p:txBody>
      </p:sp>
      <p:sp>
        <p:nvSpPr>
          <p:cNvPr id="17" name="矩形 16"/>
          <p:cNvSpPr/>
          <p:nvPr/>
        </p:nvSpPr>
        <p:spPr>
          <a:xfrm>
            <a:off x="4788024" y="3573016"/>
            <a:ext cx="1224136" cy="4823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箭头连接符 23"/>
          <p:cNvCxnSpPr/>
          <p:nvPr/>
        </p:nvCxnSpPr>
        <p:spPr>
          <a:xfrm>
            <a:off x="2195736" y="2996952"/>
            <a:ext cx="2736304"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4)">
                                      <p:cBhvr>
                                        <p:cTn id="7" dur="500"/>
                                        <p:tgtEl>
                                          <p:spTgt spid="19"/>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heel(4)">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heel(4)">
                                      <p:cBhvr>
                                        <p:cTn id="15" dur="1000"/>
                                        <p:tgtEl>
                                          <p:spTgt spid="18"/>
                                        </p:tgtEl>
                                      </p:cBhvr>
                                    </p:animEffect>
                                  </p:childTnLst>
                                </p:cTn>
                              </p:par>
                              <p:par>
                                <p:cTn id="16" presetID="21"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heel(4)">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heel(4)">
                                      <p:cBhvr>
                                        <p:cTn id="23" dur="500"/>
                                        <p:tgtEl>
                                          <p:spTgt spid="21"/>
                                        </p:tgtEl>
                                      </p:cBhvr>
                                    </p:animEffect>
                                  </p:childTnLst>
                                </p:cTn>
                              </p:par>
                              <p:par>
                                <p:cTn id="24" presetID="21"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heel(4)">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linds(horizontal)">
                                      <p:cBhvr>
                                        <p:cTn id="31" dur="500"/>
                                        <p:tgtEl>
                                          <p:spTgt spid="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linds(horizontal)">
                                      <p:cBhvr>
                                        <p:cTn id="34" dur="500"/>
                                        <p:tgtEl>
                                          <p:spTgt spid="8"/>
                                        </p:tgtEl>
                                      </p:cBhvr>
                                    </p:animEffect>
                                  </p:childTnLst>
                                </p:cTn>
                              </p:par>
                              <p:par>
                                <p:cTn id="35" presetID="3" presetClass="entr" presetSubtype="1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par>
                                <p:cTn id="38" presetID="3" presetClass="entr" presetSubtype="1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linds(horizontal)">
                                      <p:cBhvr>
                                        <p:cTn id="43" dur="500"/>
                                        <p:tgtEl>
                                          <p:spTgt spid="9"/>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linds(horizontal)">
                                      <p:cBhvr>
                                        <p:cTn id="46" dur="500"/>
                                        <p:tgtEl>
                                          <p:spTgt spid="17"/>
                                        </p:tgtEl>
                                      </p:cBhvr>
                                    </p:animEffect>
                                  </p:childTnLst>
                                </p:cTn>
                              </p:par>
                              <p:par>
                                <p:cTn id="47" presetID="3" presetClass="entr" presetSubtype="10" fill="hold" grpId="1"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linds(horizontal)">
                                      <p:cBhvr>
                                        <p:cTn id="49" dur="500"/>
                                        <p:tgtEl>
                                          <p:spTgt spid="17"/>
                                        </p:tgtEl>
                                      </p:cBhvr>
                                    </p:animEffect>
                                  </p:childTnLst>
                                </p:cTn>
                              </p:par>
                              <p:par>
                                <p:cTn id="50" presetID="3" presetClass="entr" presetSubtype="1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linds(horizontal)">
                                      <p:cBhvr>
                                        <p:cTn id="5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8" grpId="0"/>
      <p:bldP spid="19" grpId="0" animBg="1"/>
      <p:bldP spid="20" grpId="0"/>
      <p:bldP spid="21" grpId="0" animBg="1"/>
      <p:bldP spid="22" grpId="0"/>
      <p:bldP spid="17" grpId="0" animBg="1"/>
      <p:bldP spid="1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查询支持</a:t>
            </a:r>
            <a:endParaRPr lang="zh-CN" altLang="en-US" dirty="0"/>
          </a:p>
        </p:txBody>
      </p:sp>
      <p:sp>
        <p:nvSpPr>
          <p:cNvPr id="3" name="内容占位符 2"/>
          <p:cNvSpPr>
            <a:spLocks noGrp="1"/>
          </p:cNvSpPr>
          <p:nvPr>
            <p:ph sz="quarter" idx="1"/>
          </p:nvPr>
        </p:nvSpPr>
        <p:spPr/>
        <p:txBody>
          <a:bodyPr/>
          <a:lstStyle/>
          <a:p>
            <a:r>
              <a:rPr lang="en-US" altLang="zh-CN" dirty="0" smtClean="0"/>
              <a:t>Selection-Projection Query</a:t>
            </a:r>
          </a:p>
          <a:p>
            <a:pPr lvl="1"/>
            <a:r>
              <a:rPr lang="en-US" altLang="zh-CN" dirty="0" smtClean="0"/>
              <a:t>π</a:t>
            </a:r>
            <a:r>
              <a:rPr lang="en-US" altLang="zh-CN" sz="1200" dirty="0" smtClean="0"/>
              <a:t>K,A</a:t>
            </a:r>
            <a:r>
              <a:rPr lang="en-US" altLang="zh-CN" sz="1000" dirty="0" smtClean="0"/>
              <a:t>1</a:t>
            </a:r>
            <a:r>
              <a:rPr lang="en-US" altLang="zh-CN" sz="1200" dirty="0" smtClean="0"/>
              <a:t>,..,A</a:t>
            </a:r>
            <a:r>
              <a:rPr lang="en-US" altLang="zh-CN" sz="1050" dirty="0" smtClean="0"/>
              <a:t>p</a:t>
            </a:r>
            <a:r>
              <a:rPr lang="en-US" altLang="zh-CN" dirty="0" smtClean="0"/>
              <a:t>(R) ={[</a:t>
            </a:r>
            <a:r>
              <a:rPr lang="en-US" altLang="zh-CN" dirty="0" err="1" smtClean="0"/>
              <a:t>r.K</a:t>
            </a:r>
            <a:r>
              <a:rPr lang="en-US" altLang="zh-CN" dirty="0" smtClean="0"/>
              <a:t>, r.A</a:t>
            </a:r>
            <a:r>
              <a:rPr lang="en-US" altLang="zh-CN" sz="1400" dirty="0" smtClean="0"/>
              <a:t>1</a:t>
            </a:r>
            <a:r>
              <a:rPr lang="en-US" altLang="zh-CN" dirty="0" smtClean="0"/>
              <a:t>, .., </a:t>
            </a:r>
            <a:r>
              <a:rPr lang="en-US" altLang="zh-CN" dirty="0" err="1" smtClean="0"/>
              <a:t>r.A</a:t>
            </a:r>
            <a:r>
              <a:rPr lang="en-US" altLang="zh-CN" sz="1400" dirty="0" err="1" smtClean="0"/>
              <a:t>p</a:t>
            </a:r>
            <a:r>
              <a:rPr lang="en-US" altLang="zh-CN" dirty="0" smtClean="0"/>
              <a:t>] | </a:t>
            </a:r>
            <a:r>
              <a:rPr lang="en-US" altLang="zh-CN" dirty="0" err="1" smtClean="0"/>
              <a:t>r∈R</a:t>
            </a:r>
            <a:r>
              <a:rPr lang="en-US" altLang="zh-CN" dirty="0" smtClean="0"/>
              <a:t>} where Ai’s are attributes of relation R, sorted on K.</a:t>
            </a:r>
          </a:p>
          <a:p>
            <a:pPr lvl="1"/>
            <a:r>
              <a:rPr lang="zh-CN" altLang="en-US" dirty="0" smtClean="0"/>
              <a:t>投影操作可以过滤掉除</a:t>
            </a:r>
            <a:r>
              <a:rPr lang="en-US" altLang="zh-CN" dirty="0" smtClean="0"/>
              <a:t>K</a:t>
            </a:r>
            <a:r>
              <a:rPr lang="zh-CN" altLang="en-US" dirty="0" smtClean="0"/>
              <a:t>外的所有的属性值，只提供</a:t>
            </a:r>
            <a:r>
              <a:rPr lang="en-US" altLang="zh-CN" dirty="0" smtClean="0"/>
              <a:t>MHT(</a:t>
            </a:r>
            <a:r>
              <a:rPr lang="en-US" altLang="zh-CN" dirty="0" err="1" smtClean="0"/>
              <a:t>r.A</a:t>
            </a:r>
            <a:r>
              <a:rPr lang="en-US" altLang="zh-CN" dirty="0" smtClean="0"/>
              <a:t>)</a:t>
            </a:r>
            <a:r>
              <a:rPr lang="zh-CN" altLang="en-US" dirty="0" smtClean="0"/>
              <a:t>中的关键路径信息</a:t>
            </a:r>
            <a:r>
              <a:rPr lang="en-US" altLang="zh-CN" dirty="0" smtClean="0"/>
              <a:t>.</a:t>
            </a:r>
          </a:p>
          <a:p>
            <a:pPr lvl="1"/>
            <a:r>
              <a:rPr lang="zh-CN" altLang="en-US" dirty="0" smtClean="0"/>
              <a:t>重复数值</a:t>
            </a:r>
            <a:endParaRPr lang="en-US" altLang="zh-CN" dirty="0" smtClean="0"/>
          </a:p>
          <a:p>
            <a:pPr marL="1051560" lvl="2" indent="-457200">
              <a:buFont typeface="+mj-lt"/>
              <a:buAutoNum type="arabicPeriod"/>
            </a:pPr>
            <a:r>
              <a:rPr lang="zh-CN" altLang="en-US" dirty="0" smtClean="0"/>
              <a:t>保留重复数值</a:t>
            </a:r>
            <a:r>
              <a:rPr lang="en-US" altLang="zh-CN" dirty="0" smtClean="0"/>
              <a:t>SUM</a:t>
            </a:r>
            <a:r>
              <a:rPr lang="zh-CN" altLang="en-US" dirty="0" smtClean="0"/>
              <a:t>，</a:t>
            </a:r>
            <a:r>
              <a:rPr lang="en-US" altLang="zh-CN" dirty="0" smtClean="0"/>
              <a:t>AVG</a:t>
            </a:r>
          </a:p>
          <a:p>
            <a:pPr marL="1051560" lvl="2" indent="-457200">
              <a:buFont typeface="+mj-lt"/>
              <a:buAutoNum type="arabicPeriod"/>
            </a:pPr>
            <a:r>
              <a:rPr lang="zh-CN" altLang="en-US" dirty="0" smtClean="0"/>
              <a:t>不保留重复数值，</a:t>
            </a:r>
            <a:r>
              <a:rPr lang="en-US" altLang="zh-CN" dirty="0" smtClean="0"/>
              <a:t> the user may require the publisher to perform duplicate elimination by specifying the keyword DISTINCT.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查询支持</a:t>
            </a:r>
            <a:endParaRPr lang="zh-CN" altLang="en-US" dirty="0"/>
          </a:p>
        </p:txBody>
      </p:sp>
      <p:sp>
        <p:nvSpPr>
          <p:cNvPr id="3" name="内容占位符 2"/>
          <p:cNvSpPr>
            <a:spLocks noGrp="1"/>
          </p:cNvSpPr>
          <p:nvPr>
            <p:ph sz="quarter" idx="1"/>
          </p:nvPr>
        </p:nvSpPr>
        <p:spPr/>
        <p:txBody>
          <a:bodyPr/>
          <a:lstStyle/>
          <a:p>
            <a:r>
              <a:rPr lang="en-US" altLang="zh-CN" dirty="0" smtClean="0"/>
              <a:t>Selection-Projection-Join Query</a:t>
            </a:r>
          </a:p>
          <a:p>
            <a:pPr lvl="1"/>
            <a:r>
              <a:rPr lang="en-US" altLang="zh-CN" dirty="0" smtClean="0"/>
              <a:t>Join: R</a:t>
            </a:r>
            <a:r>
              <a:rPr lang="zh-CN" altLang="en-US" dirty="0" smtClean="0"/>
              <a:t>⋈</a:t>
            </a:r>
            <a:r>
              <a:rPr lang="en-US" altLang="zh-CN" sz="1100" dirty="0" smtClean="0"/>
              <a:t>C</a:t>
            </a:r>
            <a:r>
              <a:rPr lang="en-US" altLang="zh-CN" dirty="0" smtClean="0"/>
              <a:t>S where C is a condition of the form A</a:t>
            </a:r>
            <a:r>
              <a:rPr lang="en-US" altLang="zh-CN" sz="1600" dirty="0" smtClean="0"/>
              <a:t>i</a:t>
            </a:r>
            <a:r>
              <a:rPr lang="en-US" altLang="zh-CN" dirty="0" smtClean="0"/>
              <a:t> Θ </a:t>
            </a:r>
            <a:r>
              <a:rPr lang="en-US" altLang="zh-CN" dirty="0" err="1" smtClean="0"/>
              <a:t>A</a:t>
            </a:r>
            <a:r>
              <a:rPr lang="en-US" altLang="zh-CN" sz="1600" dirty="0" err="1" smtClean="0"/>
              <a:t>j</a:t>
            </a:r>
            <a:r>
              <a:rPr lang="en-US" altLang="zh-CN" dirty="0" smtClean="0"/>
              <a:t>, A</a:t>
            </a:r>
            <a:r>
              <a:rPr lang="en-US" altLang="zh-CN" sz="1600" dirty="0" smtClean="0"/>
              <a:t>i</a:t>
            </a:r>
            <a:r>
              <a:rPr lang="en-US" altLang="zh-CN" dirty="0" smtClean="0"/>
              <a:t> and </a:t>
            </a:r>
            <a:r>
              <a:rPr lang="en-US" altLang="zh-CN" dirty="0" err="1" smtClean="0"/>
              <a:t>A</a:t>
            </a:r>
            <a:r>
              <a:rPr lang="en-US" altLang="zh-CN" sz="1600" dirty="0" err="1" smtClean="0"/>
              <a:t>j</a:t>
            </a:r>
            <a:r>
              <a:rPr lang="en-US" altLang="zh-CN" dirty="0" smtClean="0"/>
              <a:t> are attributes of relations R and S respectively, and Θ∈ {=,</a:t>
            </a:r>
            <a:r>
              <a:rPr lang="en-US" altLang="zh-CN" dirty="0" smtClean="0">
                <a:latin typeface="Arial Unicode MS"/>
                <a:ea typeface="Arial Unicode MS"/>
                <a:cs typeface="Arial Unicode MS"/>
              </a:rPr>
              <a:t>≠</a:t>
            </a:r>
            <a:r>
              <a:rPr lang="en-US" altLang="zh-CN" dirty="0" smtClean="0"/>
              <a:t>, &lt;,≤, &gt;,≥ }.</a:t>
            </a:r>
          </a:p>
          <a:p>
            <a:r>
              <a:rPr lang="zh-CN" altLang="en-US" dirty="0" smtClean="0"/>
              <a:t>只能支持主键</a:t>
            </a:r>
            <a:r>
              <a:rPr lang="en-US" altLang="zh-CN" dirty="0" smtClean="0"/>
              <a:t>-</a:t>
            </a:r>
            <a:r>
              <a:rPr lang="zh-CN" altLang="en-US" dirty="0" smtClean="0"/>
              <a:t>外键连接</a:t>
            </a:r>
            <a:endParaRPr lang="en-US" altLang="zh-CN" dirty="0" smtClean="0"/>
          </a:p>
          <a:p>
            <a:pPr lvl="1"/>
            <a:r>
              <a:rPr lang="en-US" altLang="zh-CN" dirty="0" err="1" smtClean="0"/>
              <a:t>R.A</a:t>
            </a:r>
            <a:r>
              <a:rPr lang="en-US" altLang="zh-CN" sz="1600" dirty="0" err="1" smtClean="0"/>
              <a:t>i</a:t>
            </a:r>
            <a:r>
              <a:rPr lang="en-US" altLang="zh-CN" dirty="0" smtClean="0"/>
              <a:t> =</a:t>
            </a:r>
            <a:r>
              <a:rPr lang="en-US" altLang="zh-CN" dirty="0" err="1" smtClean="0"/>
              <a:t>S.A</a:t>
            </a:r>
            <a:r>
              <a:rPr lang="en-US" altLang="zh-CN" sz="1600" dirty="0" err="1" smtClean="0"/>
              <a:t>j</a:t>
            </a:r>
            <a:r>
              <a:rPr lang="zh-CN" altLang="en-US" sz="1600" dirty="0" smtClean="0"/>
              <a:t>，</a:t>
            </a:r>
            <a:r>
              <a:rPr lang="zh-CN" altLang="en-US" sz="2400" dirty="0" smtClean="0"/>
              <a:t>其中</a:t>
            </a:r>
            <a:r>
              <a:rPr lang="en-US" altLang="zh-CN" sz="2400" dirty="0" smtClean="0"/>
              <a:t>A</a:t>
            </a:r>
            <a:r>
              <a:rPr lang="en-US" altLang="zh-CN" sz="1600" dirty="0" smtClean="0"/>
              <a:t>i</a:t>
            </a:r>
            <a:r>
              <a:rPr lang="zh-CN" altLang="en-US" sz="2400" dirty="0" smtClean="0"/>
              <a:t>为</a:t>
            </a:r>
            <a:r>
              <a:rPr lang="en-US" altLang="zh-CN" sz="2400" dirty="0" smtClean="0"/>
              <a:t>R</a:t>
            </a:r>
            <a:r>
              <a:rPr lang="zh-CN" altLang="en-US" sz="2400" dirty="0" smtClean="0"/>
              <a:t>中的外键，</a:t>
            </a:r>
            <a:r>
              <a:rPr lang="en-US" altLang="zh-CN" sz="2400" dirty="0" err="1" smtClean="0"/>
              <a:t>A</a:t>
            </a:r>
            <a:r>
              <a:rPr lang="en-US" altLang="zh-CN" sz="1600" dirty="0" err="1" smtClean="0"/>
              <a:t>j</a:t>
            </a:r>
            <a:r>
              <a:rPr lang="zh-CN" altLang="en-US" sz="2400" dirty="0" smtClean="0"/>
              <a:t>为</a:t>
            </a:r>
            <a:r>
              <a:rPr lang="en-US" altLang="zh-CN" sz="2400" dirty="0" smtClean="0"/>
              <a:t>S</a:t>
            </a:r>
            <a:r>
              <a:rPr lang="zh-CN" altLang="en-US" sz="2400" dirty="0" smtClean="0"/>
              <a:t>主键</a:t>
            </a:r>
            <a:endParaRPr lang="en-US" altLang="zh-CN" sz="2400" dirty="0" smtClean="0"/>
          </a:p>
          <a:p>
            <a:pPr lvl="1">
              <a:buNone/>
            </a:pPr>
            <a:r>
              <a:rPr lang="zh-CN" altLang="en-US" sz="2400" dirty="0" smtClean="0"/>
              <a:t>   引用完整性约束</a:t>
            </a:r>
            <a:r>
              <a:rPr lang="en-US" altLang="zh-CN" sz="2400" dirty="0" smtClean="0"/>
              <a:t>(Referential integrity constraint)</a:t>
            </a:r>
            <a:r>
              <a:rPr lang="zh-CN" altLang="en-US" sz="2400" dirty="0" smtClean="0"/>
              <a:t>可以保证对于每个</a:t>
            </a:r>
            <a:r>
              <a:rPr lang="en-US" altLang="zh-CN" dirty="0" err="1" smtClean="0"/>
              <a:t>R.A</a:t>
            </a:r>
            <a:r>
              <a:rPr lang="en-US" altLang="zh-CN" sz="1400" dirty="0" err="1" smtClean="0"/>
              <a:t>i</a:t>
            </a:r>
            <a:r>
              <a:rPr lang="en-US" altLang="zh-CN" sz="2400" dirty="0" smtClean="0"/>
              <a:t> </a:t>
            </a:r>
            <a:r>
              <a:rPr lang="zh-CN" altLang="en-US" sz="2400" dirty="0" smtClean="0"/>
              <a:t>一定存在一个</a:t>
            </a:r>
            <a:r>
              <a:rPr lang="en-US" altLang="zh-CN" sz="2400" dirty="0" err="1" smtClean="0"/>
              <a:t>S.A</a:t>
            </a:r>
            <a:r>
              <a:rPr lang="en-US" altLang="zh-CN" sz="1400" dirty="0" err="1" smtClean="0"/>
              <a:t>j</a:t>
            </a:r>
            <a:r>
              <a:rPr lang="zh-CN" altLang="en-US" sz="2400" dirty="0" smtClean="0"/>
              <a:t>与其对应</a:t>
            </a:r>
            <a:r>
              <a:rPr lang="en-US" altLang="zh-CN" sz="2400" dirty="0" smtClean="0"/>
              <a:t>,</a:t>
            </a:r>
            <a:r>
              <a:rPr lang="zh-CN" altLang="en-US" sz="2400" dirty="0" smtClean="0"/>
              <a:t>只需要验证其中一个的选择操作，比如在</a:t>
            </a:r>
            <a:r>
              <a:rPr lang="en-US" altLang="zh-CN" sz="2400" dirty="0" smtClean="0"/>
              <a:t>R</a:t>
            </a:r>
            <a:r>
              <a:rPr lang="zh-CN" altLang="en-US" sz="2400" dirty="0" smtClean="0"/>
              <a:t>上按照</a:t>
            </a:r>
            <a:r>
              <a:rPr lang="en-US" altLang="zh-CN" sz="2400" dirty="0" smtClean="0"/>
              <a:t>A</a:t>
            </a:r>
            <a:r>
              <a:rPr lang="en-US" altLang="zh-CN" sz="1600" dirty="0" smtClean="0"/>
              <a:t>i</a:t>
            </a:r>
            <a:r>
              <a:rPr lang="zh-CN" altLang="en-US" sz="2400" dirty="0" smtClean="0"/>
              <a:t>排序，基于</a:t>
            </a:r>
            <a:r>
              <a:rPr lang="en-US" altLang="zh-CN" sz="2400" dirty="0" smtClean="0"/>
              <a:t>A</a:t>
            </a:r>
            <a:r>
              <a:rPr lang="en-US" altLang="zh-CN" sz="1600" dirty="0" smtClean="0"/>
              <a:t>i</a:t>
            </a:r>
            <a:r>
              <a:rPr lang="zh-CN" altLang="en-US" sz="2400" dirty="0" smtClean="0"/>
              <a:t>序进行签名</a:t>
            </a:r>
            <a:r>
              <a:rPr lang="en-US" altLang="zh-CN" sz="2400" dirty="0" smtClean="0"/>
              <a:t>.</a:t>
            </a:r>
          </a:p>
          <a:p>
            <a:pPr lvl="1"/>
            <a:r>
              <a:rPr lang="en-US" altLang="zh-CN" dirty="0" err="1" smtClean="0"/>
              <a:t>R.A</a:t>
            </a:r>
            <a:r>
              <a:rPr lang="en-US" altLang="zh-CN" sz="1400" dirty="0" err="1" smtClean="0"/>
              <a:t>i</a:t>
            </a:r>
            <a:r>
              <a:rPr lang="en-US" altLang="zh-CN" dirty="0" smtClean="0"/>
              <a:t> </a:t>
            </a:r>
            <a:r>
              <a:rPr lang="en-US" altLang="zh-CN" dirty="0" smtClean="0">
                <a:latin typeface="Arial Unicode MS"/>
                <a:ea typeface="Arial Unicode MS"/>
                <a:cs typeface="Arial Unicode MS"/>
              </a:rPr>
              <a:t>≤</a:t>
            </a:r>
            <a:r>
              <a:rPr lang="en-US" altLang="zh-CN" dirty="0" err="1" smtClean="0"/>
              <a:t>S.A</a:t>
            </a:r>
            <a:r>
              <a:rPr lang="en-US" altLang="zh-CN" sz="1400" dirty="0" err="1" smtClean="0"/>
              <a:t>j</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260648"/>
            <a:ext cx="6934200" cy="807368"/>
          </a:xfrm>
        </p:spPr>
        <p:txBody>
          <a:bodyPr/>
          <a:lstStyle/>
          <a:p>
            <a:r>
              <a:rPr lang="zh-CN" altLang="en-US" dirty="0" smtClean="0"/>
              <a:t>作者信息</a:t>
            </a:r>
            <a:endParaRPr lang="zh-CN" altLang="en-US" dirty="0"/>
          </a:p>
        </p:txBody>
      </p:sp>
      <p:sp>
        <p:nvSpPr>
          <p:cNvPr id="3" name="内容占位符 2"/>
          <p:cNvSpPr>
            <a:spLocks noGrp="1"/>
          </p:cNvSpPr>
          <p:nvPr>
            <p:ph sz="quarter" idx="1"/>
          </p:nvPr>
        </p:nvSpPr>
        <p:spPr>
          <a:xfrm>
            <a:off x="1143000" y="1268760"/>
            <a:ext cx="8001000" cy="4862165"/>
          </a:xfrm>
        </p:spPr>
        <p:txBody>
          <a:bodyPr>
            <a:normAutofit/>
          </a:bodyPr>
          <a:lstStyle/>
          <a:p>
            <a:r>
              <a:rPr lang="en-US" altLang="zh-CN" dirty="0" err="1" smtClean="0"/>
              <a:t>HweeHwa</a:t>
            </a:r>
            <a:r>
              <a:rPr lang="en-US" altLang="zh-CN" dirty="0" smtClean="0"/>
              <a:t> Pang</a:t>
            </a:r>
          </a:p>
          <a:p>
            <a:pPr marL="2063750" indent="-268288"/>
            <a:r>
              <a:rPr lang="en-US" altLang="zh-CN" dirty="0" smtClean="0"/>
              <a:t>Professor of information System at the School of Information Systems, Singapore Management University</a:t>
            </a:r>
            <a:r>
              <a:rPr lang="en-US" altLang="zh-CN" dirty="0" smtClean="0"/>
              <a:t>.</a:t>
            </a:r>
          </a:p>
          <a:p>
            <a:pPr marL="2063750" indent="-268288"/>
            <a:endParaRPr lang="en-US" altLang="zh-CN" dirty="0" smtClean="0"/>
          </a:p>
          <a:p>
            <a:pPr marL="2063750" indent="-268288"/>
            <a:r>
              <a:rPr lang="en-US" altLang="zh-CN" dirty="0" smtClean="0"/>
              <a:t>Current research : data privacy and security, social network analysis, query processing on high-dimensional data and information retrieval.  </a:t>
            </a:r>
          </a:p>
          <a:p>
            <a:endParaRPr lang="en-US" altLang="zh-CN" dirty="0" smtClean="0"/>
          </a:p>
        </p:txBody>
      </p:sp>
      <p:pic>
        <p:nvPicPr>
          <p:cNvPr id="16385" name="Picture 1" descr="C:\Users\duckagent\AppData\Roaming\Tencent\Users\68833205\QQ\WinTemp\RichOle\[GE[NC[2S$M)2I@[ZNE]M1K.jpg"/>
          <p:cNvPicPr>
            <a:picLocks noChangeAspect="1" noChangeArrowheads="1"/>
          </p:cNvPicPr>
          <p:nvPr/>
        </p:nvPicPr>
        <p:blipFill>
          <a:blip r:embed="rId2"/>
          <a:srcRect/>
          <a:stretch>
            <a:fillRect/>
          </a:stretch>
        </p:blipFill>
        <p:spPr bwMode="auto">
          <a:xfrm>
            <a:off x="827584" y="1916832"/>
            <a:ext cx="1952625" cy="2609850"/>
          </a:xfrm>
          <a:prstGeom prst="rect">
            <a:avLst/>
          </a:prstGeom>
          <a:noFill/>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查询支持</a:t>
            </a:r>
            <a:endParaRPr lang="zh-CN" altLang="en-US" dirty="0"/>
          </a:p>
        </p:txBody>
      </p:sp>
      <p:sp>
        <p:nvSpPr>
          <p:cNvPr id="3" name="内容占位符 2"/>
          <p:cNvSpPr>
            <a:spLocks noGrp="1"/>
          </p:cNvSpPr>
          <p:nvPr>
            <p:ph sz="quarter" idx="1"/>
          </p:nvPr>
        </p:nvSpPr>
        <p:spPr/>
        <p:txBody>
          <a:bodyPr>
            <a:normAutofit fontScale="92500"/>
          </a:bodyPr>
          <a:lstStyle/>
          <a:p>
            <a:r>
              <a:rPr lang="en-US" altLang="zh-CN" dirty="0" smtClean="0"/>
              <a:t>Multipoint Query</a:t>
            </a:r>
          </a:p>
          <a:p>
            <a:pPr lvl="1"/>
            <a:r>
              <a:rPr lang="en-US" altLang="zh-CN" dirty="0" smtClean="0"/>
              <a:t>SELECT* FROM </a:t>
            </a:r>
            <a:r>
              <a:rPr lang="en-US" altLang="zh-CN" dirty="0" err="1" smtClean="0"/>
              <a:t>Emp</a:t>
            </a:r>
            <a:r>
              <a:rPr lang="en-US" altLang="zh-CN" dirty="0" smtClean="0"/>
              <a:t> WHERE Salary&lt;10000 AND Dept = 1</a:t>
            </a:r>
          </a:p>
          <a:p>
            <a:pPr lvl="1">
              <a:buNone/>
            </a:pPr>
            <a:r>
              <a:rPr lang="zh-CN" altLang="en-US" dirty="0" smtClean="0"/>
              <a:t>结果为</a:t>
            </a:r>
            <a:r>
              <a:rPr lang="en-US" altLang="zh-CN" dirty="0" smtClean="0"/>
              <a:t>K</a:t>
            </a:r>
            <a:r>
              <a:rPr lang="zh-CN" altLang="en-US" dirty="0" smtClean="0"/>
              <a:t>上多个点或连续</a:t>
            </a:r>
            <a:endParaRPr lang="en-US" altLang="zh-CN" dirty="0" smtClean="0"/>
          </a:p>
          <a:p>
            <a:pPr lvl="1"/>
            <a:r>
              <a:rPr lang="zh-CN" altLang="en-US" dirty="0" smtClean="0"/>
              <a:t>将结果看做</a:t>
            </a:r>
            <a:r>
              <a:rPr lang="en-US" altLang="zh-CN" dirty="0" smtClean="0"/>
              <a:t>K</a:t>
            </a:r>
            <a:r>
              <a:rPr lang="zh-CN" altLang="en-US" dirty="0" smtClean="0"/>
              <a:t>上有序的一个元组集合，满足条件的元组保留，不满足条件的元组</a:t>
            </a:r>
            <a:r>
              <a:rPr lang="en-US" altLang="zh-CN" dirty="0" err="1" smtClean="0"/>
              <a:t>r</a:t>
            </a:r>
            <a:r>
              <a:rPr lang="en-US" altLang="zh-CN" sz="1400" dirty="0" err="1" smtClean="0"/>
              <a:t>i</a:t>
            </a:r>
            <a:r>
              <a:rPr lang="zh-CN" altLang="en-US" dirty="0" smtClean="0"/>
              <a:t>被过滤掉：</a:t>
            </a:r>
            <a:endParaRPr lang="en-US" altLang="zh-CN" dirty="0" smtClean="0"/>
          </a:p>
          <a:p>
            <a:pPr lvl="1">
              <a:buNone/>
            </a:pPr>
            <a:r>
              <a:rPr lang="zh-CN" altLang="en-US" dirty="0" smtClean="0"/>
              <a:t>情况</a:t>
            </a:r>
            <a:r>
              <a:rPr lang="en-US" altLang="zh-CN" dirty="0" smtClean="0"/>
              <a:t>1</a:t>
            </a:r>
            <a:r>
              <a:rPr lang="zh-CN" altLang="en-US" dirty="0" smtClean="0"/>
              <a:t>：访问控制策略允许用户访问</a:t>
            </a:r>
            <a:r>
              <a:rPr lang="en-US" altLang="zh-CN" dirty="0" err="1" smtClean="0"/>
              <a:t>r</a:t>
            </a:r>
            <a:r>
              <a:rPr lang="en-US" altLang="zh-CN" sz="1400" dirty="0" err="1" smtClean="0"/>
              <a:t>i</a:t>
            </a:r>
            <a:r>
              <a:rPr lang="zh-CN" altLang="en-US" dirty="0" smtClean="0"/>
              <a:t>，数据发布者直接返回</a:t>
            </a:r>
            <a:r>
              <a:rPr lang="en-US" altLang="zh-CN" dirty="0" err="1" smtClean="0"/>
              <a:t>r</a:t>
            </a:r>
            <a:r>
              <a:rPr lang="en-US" altLang="zh-CN" sz="1200" dirty="0" err="1" smtClean="0"/>
              <a:t>i</a:t>
            </a:r>
            <a:endParaRPr lang="en-US" altLang="zh-CN" sz="1200" dirty="0" smtClean="0"/>
          </a:p>
          <a:p>
            <a:pPr lvl="1">
              <a:buNone/>
            </a:pPr>
            <a:r>
              <a:rPr lang="zh-CN" altLang="en-US" dirty="0" smtClean="0"/>
              <a:t>情况</a:t>
            </a:r>
            <a:r>
              <a:rPr lang="en-US" altLang="zh-CN" dirty="0" smtClean="0"/>
              <a:t>2</a:t>
            </a:r>
            <a:r>
              <a:rPr lang="zh-CN" altLang="en-US" dirty="0" smtClean="0"/>
              <a:t>：访问控制策略不允许用户访问</a:t>
            </a:r>
            <a:r>
              <a:rPr lang="en-US" altLang="zh-CN" dirty="0" err="1" smtClean="0"/>
              <a:t>r</a:t>
            </a:r>
            <a:r>
              <a:rPr lang="en-US" altLang="zh-CN" sz="1400" dirty="0" err="1" smtClean="0"/>
              <a:t>i</a:t>
            </a:r>
            <a:r>
              <a:rPr lang="zh-CN" altLang="en-US" dirty="0" smtClean="0"/>
              <a:t>，查询需要进行重写，过滤掉</a:t>
            </a:r>
            <a:r>
              <a:rPr lang="en-US" altLang="zh-CN" dirty="0" err="1" smtClean="0"/>
              <a:t>r</a:t>
            </a:r>
            <a:r>
              <a:rPr lang="en-US" altLang="zh-CN" sz="1400" dirty="0" err="1" smtClean="0"/>
              <a:t>i</a:t>
            </a:r>
            <a:r>
              <a:rPr lang="en-US" altLang="zh-CN" dirty="0" smtClean="0"/>
              <a:t>.</a:t>
            </a:r>
          </a:p>
          <a:p>
            <a:pPr marL="617220" lvl="1" indent="-342900"/>
            <a:r>
              <a:rPr lang="zh-CN" altLang="en-US" sz="1700" dirty="0" smtClean="0"/>
              <a:t>通过附加列，指明用户组的权限范围，比如</a:t>
            </a:r>
            <a:r>
              <a:rPr lang="en-US" altLang="zh-CN" sz="1700" dirty="0" smtClean="0"/>
              <a:t>“secret”, “confidential” “unclassified”.</a:t>
            </a:r>
          </a:p>
          <a:p>
            <a:pPr marL="617220" lvl="1" indent="-342900"/>
            <a:r>
              <a:rPr lang="zh-CN" altLang="en-US" sz="1700" dirty="0" smtClean="0"/>
              <a:t>如果用户对</a:t>
            </a:r>
            <a:r>
              <a:rPr lang="en-US" altLang="zh-CN" sz="1700" dirty="0" err="1" smtClean="0"/>
              <a:t>ri</a:t>
            </a:r>
            <a:r>
              <a:rPr lang="zh-CN" altLang="en-US" sz="1700" dirty="0" smtClean="0"/>
              <a:t>拥有</a:t>
            </a:r>
            <a:r>
              <a:rPr lang="en-US" altLang="zh-CN" sz="1700" dirty="0" smtClean="0"/>
              <a:t>“confidential” </a:t>
            </a:r>
            <a:r>
              <a:rPr lang="zh-CN" altLang="en-US" sz="1700" dirty="0" smtClean="0"/>
              <a:t>权限，数据发布者会返回</a:t>
            </a:r>
            <a:r>
              <a:rPr lang="en-US" altLang="zh-CN" sz="1700" dirty="0" smtClean="0"/>
              <a:t>“</a:t>
            </a:r>
            <a:r>
              <a:rPr lang="en-US" altLang="zh-CN" sz="1700" dirty="0" err="1" smtClean="0"/>
              <a:t>r</a:t>
            </a:r>
            <a:r>
              <a:rPr lang="en-US" altLang="zh-CN" sz="1200" dirty="0" err="1" smtClean="0"/>
              <a:t>i</a:t>
            </a:r>
            <a:r>
              <a:rPr lang="en-US" altLang="zh-CN" sz="1700" dirty="0" err="1" smtClean="0"/>
              <a:t>.confidential</a:t>
            </a:r>
            <a:r>
              <a:rPr lang="en-US" altLang="zh-CN" sz="1700" dirty="0" smtClean="0"/>
              <a:t> = No”</a:t>
            </a:r>
            <a:r>
              <a:rPr lang="zh-CN" altLang="en-US" sz="1700" dirty="0" smtClean="0"/>
              <a:t>以及</a:t>
            </a:r>
            <a:r>
              <a:rPr lang="en-US" altLang="zh-CN" sz="1700" dirty="0" err="1" smtClean="0"/>
              <a:t>r</a:t>
            </a:r>
            <a:r>
              <a:rPr lang="en-US" altLang="zh-CN" sz="1200" dirty="0" err="1" smtClean="0"/>
              <a:t>i</a:t>
            </a:r>
            <a:r>
              <a:rPr lang="zh-CN" altLang="en-US" sz="1700" dirty="0" smtClean="0"/>
              <a:t>的摘要信息</a:t>
            </a:r>
            <a:r>
              <a:rPr lang="en-US" altLang="zh-CN" sz="1700" dirty="0" smtClean="0"/>
              <a:t>. </a:t>
            </a:r>
          </a:p>
          <a:p>
            <a:pPr marL="617220" lvl="1" indent="-342900"/>
            <a:r>
              <a:rPr lang="zh-CN" altLang="en-US" sz="1700" dirty="0" smtClean="0"/>
              <a:t>这种方式会泄露结果集内的数据个数，但是能够隐藏数据值</a:t>
            </a:r>
            <a:r>
              <a:rPr lang="en-US" altLang="zh-CN" sz="1700" dirty="0" smtClean="0"/>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存在问题</a:t>
            </a:r>
            <a:endParaRPr lang="zh-CN" altLang="en-US" dirty="0"/>
          </a:p>
        </p:txBody>
      </p:sp>
      <p:sp>
        <p:nvSpPr>
          <p:cNvPr id="3" name="内容占位符 2"/>
          <p:cNvSpPr>
            <a:spLocks noGrp="1"/>
          </p:cNvSpPr>
          <p:nvPr>
            <p:ph sz="quarter" idx="1"/>
          </p:nvPr>
        </p:nvSpPr>
        <p:spPr/>
        <p:txBody>
          <a:bodyPr/>
          <a:lstStyle/>
          <a:p>
            <a:r>
              <a:rPr lang="zh-CN" altLang="en-US" dirty="0" smtClean="0"/>
              <a:t>多次哈希迭代计算代价巨大</a:t>
            </a:r>
            <a:endParaRPr lang="en-US" altLang="zh-CN" dirty="0" smtClean="0"/>
          </a:p>
          <a:p>
            <a:pPr lvl="1"/>
            <a:r>
              <a:rPr lang="zh-CN" altLang="en-US" dirty="0" smtClean="0"/>
              <a:t>例如一个</a:t>
            </a:r>
            <a:r>
              <a:rPr lang="en-US" altLang="zh-CN" dirty="0" smtClean="0"/>
              <a:t>4byte</a:t>
            </a:r>
            <a:r>
              <a:rPr lang="zh-CN" altLang="en-US" dirty="0" smtClean="0"/>
              <a:t>整数型数据，最坏情况下</a:t>
            </a:r>
            <a:r>
              <a:rPr lang="en-US" altLang="zh-CN" dirty="0" smtClean="0"/>
              <a:t>g(r)</a:t>
            </a:r>
            <a:r>
              <a:rPr lang="zh-CN" altLang="en-US" dirty="0" smtClean="0"/>
              <a:t>需要</a:t>
            </a:r>
            <a:r>
              <a:rPr lang="en-US" altLang="zh-CN" dirty="0" smtClean="0"/>
              <a:t>232</a:t>
            </a:r>
            <a:r>
              <a:rPr lang="zh-CN" altLang="en-US" dirty="0" smtClean="0"/>
              <a:t>次</a:t>
            </a:r>
            <a:r>
              <a:rPr lang="en-US" altLang="zh-CN" dirty="0" smtClean="0"/>
              <a:t>hash</a:t>
            </a:r>
            <a:r>
              <a:rPr lang="zh-CN" altLang="en-US" dirty="0" smtClean="0"/>
              <a:t>计算，如果</a:t>
            </a:r>
            <a:r>
              <a:rPr lang="en-US" altLang="zh-CN" dirty="0" smtClean="0"/>
              <a:t>50µs</a:t>
            </a:r>
            <a:r>
              <a:rPr lang="zh-CN" altLang="en-US" dirty="0" smtClean="0"/>
              <a:t>一次</a:t>
            </a:r>
            <a:r>
              <a:rPr lang="en-US" altLang="zh-CN" dirty="0" smtClean="0"/>
              <a:t>hash</a:t>
            </a:r>
            <a:r>
              <a:rPr lang="zh-CN" altLang="en-US" dirty="0" smtClean="0"/>
              <a:t>，需要</a:t>
            </a:r>
            <a:r>
              <a:rPr lang="en-US" altLang="zh-CN" dirty="0" smtClean="0"/>
              <a:t>60</a:t>
            </a:r>
            <a:r>
              <a:rPr lang="zh-CN" altLang="en-US" dirty="0" smtClean="0"/>
              <a:t>小时！</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方案优化</a:t>
            </a:r>
            <a:endParaRPr lang="zh-CN" altLang="en-US" dirty="0"/>
          </a:p>
        </p:txBody>
      </p:sp>
      <p:sp>
        <p:nvSpPr>
          <p:cNvPr id="3" name="内容占位符 2"/>
          <p:cNvSpPr>
            <a:spLocks noGrp="1"/>
          </p:cNvSpPr>
          <p:nvPr>
            <p:ph sz="quarter" idx="1"/>
          </p:nvPr>
        </p:nvSpPr>
        <p:spPr/>
        <p:txBody>
          <a:bodyPr/>
          <a:lstStyle/>
          <a:p>
            <a:r>
              <a:rPr lang="zh-CN" altLang="en-US" dirty="0" smtClean="0"/>
              <a:t>对于任何一个</a:t>
            </a:r>
            <a:r>
              <a:rPr lang="el-GR" altLang="zh-CN" dirty="0" smtClean="0"/>
              <a:t>δ∈[0, </a:t>
            </a:r>
            <a:r>
              <a:rPr lang="en-US" altLang="zh-CN" dirty="0" smtClean="0"/>
              <a:t>U−L)</a:t>
            </a:r>
            <a:r>
              <a:rPr lang="zh-CN" altLang="en-US" dirty="0" smtClean="0"/>
              <a:t>可以表示为多项式</a:t>
            </a:r>
            <a:endParaRPr lang="en-US" altLang="zh-CN" dirty="0" smtClean="0"/>
          </a:p>
          <a:p>
            <a:endParaRPr lang="en-US" altLang="zh-CN" dirty="0" smtClean="0"/>
          </a:p>
          <a:p>
            <a:pPr lvl="1">
              <a:buNone/>
            </a:pPr>
            <a:r>
              <a:rPr lang="zh-CN" altLang="en-US" dirty="0" smtClean="0"/>
              <a:t>其中</a:t>
            </a:r>
            <a:r>
              <a:rPr lang="en-US" altLang="zh-CN" dirty="0" smtClean="0"/>
              <a:t>B &gt;1 and m≥ ⌈</a:t>
            </a:r>
            <a:r>
              <a:rPr lang="en-US" altLang="zh-CN" dirty="0" err="1" smtClean="0"/>
              <a:t>log</a:t>
            </a:r>
            <a:r>
              <a:rPr lang="en-US" altLang="zh-CN" sz="1400" dirty="0" err="1" smtClean="0"/>
              <a:t>B</a:t>
            </a:r>
            <a:r>
              <a:rPr lang="en-US" altLang="zh-CN" dirty="0" smtClean="0"/>
              <a:t>(U−L)⌉</a:t>
            </a:r>
            <a:r>
              <a:rPr lang="zh-CN" altLang="en-US" dirty="0" smtClean="0"/>
              <a:t>，如果满足</a:t>
            </a:r>
            <a:r>
              <a:rPr lang="el-GR" altLang="zh-CN" dirty="0" smtClean="0"/>
              <a:t>0≤δ</a:t>
            </a:r>
            <a:r>
              <a:rPr lang="en-US" altLang="zh-CN" sz="1600" dirty="0" err="1" smtClean="0"/>
              <a:t>i</a:t>
            </a:r>
            <a:r>
              <a:rPr lang="en-US" altLang="zh-CN" dirty="0" smtClean="0"/>
              <a:t>&lt; B, ∀0≤</a:t>
            </a:r>
          </a:p>
          <a:p>
            <a:pPr lvl="1">
              <a:buNone/>
            </a:pPr>
            <a:r>
              <a:rPr lang="en-US" altLang="zh-CN" dirty="0" err="1" smtClean="0"/>
              <a:t>i≤m</a:t>
            </a:r>
            <a:r>
              <a:rPr lang="zh-CN" altLang="en-US" dirty="0" smtClean="0"/>
              <a:t>，则称这个多项式为</a:t>
            </a:r>
            <a:r>
              <a:rPr lang="el-GR" altLang="zh-CN" dirty="0" smtClean="0"/>
              <a:t>δ</a:t>
            </a:r>
            <a:r>
              <a:rPr lang="zh-CN" altLang="en-US" dirty="0" smtClean="0"/>
              <a:t>的规范表示</a:t>
            </a:r>
            <a:r>
              <a:rPr lang="en-US" altLang="zh-CN" dirty="0" smtClean="0"/>
              <a:t>.</a:t>
            </a:r>
          </a:p>
          <a:p>
            <a:endParaRPr lang="zh-CN" altLang="en-US" dirty="0"/>
          </a:p>
        </p:txBody>
      </p:sp>
      <p:pic>
        <p:nvPicPr>
          <p:cNvPr id="24577" name="Picture 1" descr="C:\Users\duckagent\AppData\Roaming\Tencent\Users\68833205\QQ\WinTemp\RichOle\LMOJS6${1B{60O@4D)VM@@B.jpg"/>
          <p:cNvPicPr>
            <a:picLocks noChangeAspect="1" noChangeArrowheads="1"/>
          </p:cNvPicPr>
          <p:nvPr/>
        </p:nvPicPr>
        <p:blipFill>
          <a:blip r:embed="rId2"/>
          <a:srcRect/>
          <a:stretch>
            <a:fillRect/>
          </a:stretch>
        </p:blipFill>
        <p:spPr bwMode="auto">
          <a:xfrm>
            <a:off x="2051720" y="3212976"/>
            <a:ext cx="4533900" cy="2419350"/>
          </a:xfrm>
          <a:prstGeom prst="rect">
            <a:avLst/>
          </a:prstGeom>
          <a:noFill/>
        </p:spPr>
      </p:pic>
      <p:pic>
        <p:nvPicPr>
          <p:cNvPr id="24578" name="Picture 2" descr="C:\Users\duckagent\AppData\Roaming\Tencent\Users\68833205\QQ\WinTemp\RichOle\3VRODU5_C)9CUM4P7IM0)7W.jpg"/>
          <p:cNvPicPr>
            <a:picLocks noChangeAspect="1" noChangeArrowheads="1"/>
          </p:cNvPicPr>
          <p:nvPr/>
        </p:nvPicPr>
        <p:blipFill>
          <a:blip r:embed="rId3"/>
          <a:srcRect/>
          <a:stretch>
            <a:fillRect/>
          </a:stretch>
        </p:blipFill>
        <p:spPr bwMode="auto">
          <a:xfrm>
            <a:off x="1907704" y="1628800"/>
            <a:ext cx="4520850" cy="576064"/>
          </a:xfrm>
          <a:prstGeom prst="rect">
            <a:avLst/>
          </a:prstGeom>
          <a:noFill/>
        </p:spPr>
      </p:pic>
    </p:spTree>
  </p:cSld>
  <p:clrMapOvr>
    <a:masterClrMapping/>
  </p:clrMapOvr>
  <p:transition>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示例</a:t>
            </a:r>
            <a:endParaRPr lang="zh-CN" altLang="en-US" dirty="0"/>
          </a:p>
        </p:txBody>
      </p:sp>
      <p:sp>
        <p:nvSpPr>
          <p:cNvPr id="3" name="内容占位符 2"/>
          <p:cNvSpPr>
            <a:spLocks noGrp="1"/>
          </p:cNvSpPr>
          <p:nvPr>
            <p:ph sz="quarter" idx="1"/>
          </p:nvPr>
        </p:nvSpPr>
        <p:spPr/>
        <p:txBody>
          <a:bodyPr>
            <a:normAutofit/>
          </a:bodyPr>
          <a:lstStyle/>
          <a:p>
            <a:r>
              <a:rPr lang="el-GR" altLang="zh-CN" dirty="0" smtClean="0"/>
              <a:t>δ</a:t>
            </a:r>
            <a:r>
              <a:rPr lang="en-US" altLang="zh-CN" sz="1800" dirty="0" smtClean="0"/>
              <a:t>t</a:t>
            </a:r>
            <a:r>
              <a:rPr lang="en-US" altLang="zh-CN" dirty="0" smtClean="0"/>
              <a:t> = U−r</a:t>
            </a:r>
            <a:r>
              <a:rPr lang="en-US" altLang="zh-CN" sz="1800" dirty="0" smtClean="0"/>
              <a:t>a−1 </a:t>
            </a:r>
            <a:r>
              <a:rPr lang="en-US" altLang="zh-CN" dirty="0" smtClean="0"/>
              <a:t>−1=5555</a:t>
            </a:r>
          </a:p>
          <a:p>
            <a:r>
              <a:rPr lang="el-GR" altLang="zh-CN" dirty="0" smtClean="0"/>
              <a:t>δ</a:t>
            </a:r>
            <a:r>
              <a:rPr lang="el-GR" altLang="zh-CN" sz="2000" dirty="0" smtClean="0"/>
              <a:t>c</a:t>
            </a:r>
            <a:r>
              <a:rPr lang="el-GR" altLang="zh-CN" dirty="0" smtClean="0"/>
              <a:t> =U−α = 1 + 2×10 + 3×10</a:t>
            </a:r>
            <a:r>
              <a:rPr lang="el-GR" altLang="zh-CN" baseline="30000" dirty="0" smtClean="0"/>
              <a:t>2</a:t>
            </a:r>
            <a:r>
              <a:rPr lang="el-GR" altLang="zh-CN" dirty="0" smtClean="0"/>
              <a:t>+ 4×10</a:t>
            </a:r>
            <a:r>
              <a:rPr lang="el-GR" altLang="zh-CN" baseline="30000" dirty="0" smtClean="0"/>
              <a:t>3</a:t>
            </a:r>
            <a:endParaRPr lang="en-US" altLang="zh-CN" baseline="30000" dirty="0" smtClean="0"/>
          </a:p>
          <a:p>
            <a:r>
              <a:rPr lang="el-GR" altLang="zh-CN" dirty="0" smtClean="0"/>
              <a:t>δ</a:t>
            </a:r>
            <a:r>
              <a:rPr lang="en-US" altLang="zh-CN" sz="1800" dirty="0" smtClean="0"/>
              <a:t>e</a:t>
            </a:r>
            <a:r>
              <a:rPr lang="en-US" altLang="zh-CN" dirty="0" smtClean="0"/>
              <a:t> =</a:t>
            </a:r>
            <a:r>
              <a:rPr lang="el-GR" altLang="zh-CN" dirty="0" smtClean="0"/>
              <a:t>δ</a:t>
            </a:r>
            <a:r>
              <a:rPr lang="en-US" altLang="zh-CN" sz="1800" dirty="0" smtClean="0"/>
              <a:t>t</a:t>
            </a:r>
            <a:r>
              <a:rPr lang="en-US" altLang="zh-CN" dirty="0" smtClean="0"/>
              <a:t>−</a:t>
            </a:r>
            <a:r>
              <a:rPr lang="el-GR" altLang="zh-CN" dirty="0" smtClean="0"/>
              <a:t>δ</a:t>
            </a:r>
            <a:r>
              <a:rPr lang="en-US" altLang="zh-CN" sz="1800" dirty="0" smtClean="0"/>
              <a:t>c</a:t>
            </a:r>
            <a:r>
              <a:rPr lang="en-US" altLang="zh-CN" dirty="0" smtClean="0"/>
              <a:t> =</a:t>
            </a:r>
            <a:r>
              <a:rPr lang="el-GR" altLang="zh-CN" dirty="0" smtClean="0"/>
              <a:t>α−</a:t>
            </a:r>
            <a:r>
              <a:rPr lang="en-US" altLang="zh-CN" dirty="0" smtClean="0"/>
              <a:t>r</a:t>
            </a:r>
            <a:r>
              <a:rPr lang="en-US" altLang="zh-CN" sz="1800" dirty="0" smtClean="0"/>
              <a:t>a−1</a:t>
            </a:r>
            <a:r>
              <a:rPr lang="en-US" altLang="zh-CN" dirty="0" smtClean="0"/>
              <a:t>−1 = 4+3×10+2×10</a:t>
            </a:r>
            <a:r>
              <a:rPr lang="en-US" altLang="zh-CN" baseline="30000" dirty="0" smtClean="0"/>
              <a:t>2</a:t>
            </a:r>
            <a:r>
              <a:rPr lang="en-US" altLang="zh-CN" dirty="0" smtClean="0"/>
              <a:t>+1×10</a:t>
            </a:r>
            <a:r>
              <a:rPr lang="en-US" altLang="zh-CN" baseline="30000" dirty="0" smtClean="0"/>
              <a:t>3</a:t>
            </a:r>
          </a:p>
          <a:p>
            <a:endParaRPr lang="en-US" altLang="zh-CN" baseline="30000" dirty="0" smtClean="0"/>
          </a:p>
          <a:p>
            <a:r>
              <a:rPr lang="zh-CN" altLang="en-US" dirty="0" smtClean="0"/>
              <a:t>数据发布者返回摘要集合 </a:t>
            </a:r>
            <a:endParaRPr lang="en-US" altLang="zh-CN" dirty="0" smtClean="0"/>
          </a:p>
          <a:p>
            <a:pPr>
              <a:buNone/>
            </a:pPr>
            <a:r>
              <a:rPr lang="en-US" altLang="zh-CN" dirty="0" smtClean="0"/>
              <a:t>          </a:t>
            </a:r>
            <a:r>
              <a:rPr lang="pt-BR" altLang="zh-CN" dirty="0" smtClean="0"/>
              <a:t>h</a:t>
            </a:r>
            <a:r>
              <a:rPr lang="pt-BR" altLang="zh-CN" baseline="30000" dirty="0" smtClean="0"/>
              <a:t>4</a:t>
            </a:r>
            <a:r>
              <a:rPr lang="pt-BR" altLang="zh-CN" dirty="0" smtClean="0"/>
              <a:t>(r</a:t>
            </a:r>
            <a:r>
              <a:rPr lang="pt-BR" altLang="zh-CN" sz="2000" dirty="0" smtClean="0"/>
              <a:t>a</a:t>
            </a:r>
            <a:r>
              <a:rPr lang="pt-BR" altLang="zh-CN" sz="1600" dirty="0" smtClean="0"/>
              <a:t>−1</a:t>
            </a:r>
            <a:r>
              <a:rPr lang="pt-BR" altLang="zh-CN" dirty="0" smtClean="0"/>
              <a:t>|0),h</a:t>
            </a:r>
            <a:r>
              <a:rPr lang="pt-BR" altLang="zh-CN" baseline="30000" dirty="0" smtClean="0"/>
              <a:t>3</a:t>
            </a:r>
            <a:r>
              <a:rPr lang="pt-BR" altLang="zh-CN" dirty="0" smtClean="0"/>
              <a:t>(r</a:t>
            </a:r>
            <a:r>
              <a:rPr lang="pt-BR" altLang="zh-CN" sz="1600" dirty="0" smtClean="0"/>
              <a:t>a−1</a:t>
            </a:r>
            <a:r>
              <a:rPr lang="pt-BR" altLang="zh-CN" dirty="0" smtClean="0"/>
              <a:t>|1),h</a:t>
            </a:r>
            <a:r>
              <a:rPr lang="pt-BR" altLang="zh-CN" baseline="30000" dirty="0" smtClean="0"/>
              <a:t>2</a:t>
            </a:r>
            <a:r>
              <a:rPr lang="pt-BR" altLang="zh-CN" dirty="0" smtClean="0"/>
              <a:t>(r</a:t>
            </a:r>
            <a:r>
              <a:rPr lang="pt-BR" altLang="zh-CN" sz="1600" dirty="0" smtClean="0"/>
              <a:t>a−1</a:t>
            </a:r>
            <a:r>
              <a:rPr lang="pt-BR" altLang="zh-CN" dirty="0" smtClean="0"/>
              <a:t>|2), h</a:t>
            </a:r>
            <a:r>
              <a:rPr lang="pt-BR" altLang="zh-CN" baseline="30000" dirty="0" smtClean="0"/>
              <a:t>1</a:t>
            </a:r>
            <a:r>
              <a:rPr lang="pt-BR" altLang="zh-CN" dirty="0" smtClean="0"/>
              <a:t>(r</a:t>
            </a:r>
            <a:r>
              <a:rPr lang="pt-BR" altLang="zh-CN" sz="1800" dirty="0" smtClean="0"/>
              <a:t>a−</a:t>
            </a:r>
            <a:r>
              <a:rPr lang="pt-BR" altLang="zh-CN" sz="1600" dirty="0" smtClean="0"/>
              <a:t>1</a:t>
            </a:r>
            <a:r>
              <a:rPr lang="pt-BR" altLang="zh-CN" dirty="0" smtClean="0"/>
              <a:t>|3)</a:t>
            </a:r>
          </a:p>
          <a:p>
            <a:r>
              <a:rPr lang="zh-CN" altLang="en-US" dirty="0" smtClean="0"/>
              <a:t>用户进一步计算</a:t>
            </a:r>
            <a:endParaRPr lang="en-US" altLang="zh-CN" dirty="0" smtClean="0"/>
          </a:p>
          <a:p>
            <a:pPr>
              <a:buNone/>
            </a:pPr>
            <a:r>
              <a:rPr lang="pt-BR" altLang="zh-CN" dirty="0" smtClean="0"/>
              <a:t>              h</a:t>
            </a:r>
            <a:r>
              <a:rPr lang="pt-BR" altLang="zh-CN" baseline="30000" dirty="0" smtClean="0"/>
              <a:t>4</a:t>
            </a:r>
            <a:r>
              <a:rPr lang="pt-BR" altLang="zh-CN" dirty="0" smtClean="0"/>
              <a:t>(r</a:t>
            </a:r>
            <a:r>
              <a:rPr lang="pt-BR" altLang="zh-CN" sz="2000" dirty="0" smtClean="0"/>
              <a:t>a</a:t>
            </a:r>
            <a:r>
              <a:rPr lang="pt-BR" altLang="zh-CN" sz="1600" dirty="0" smtClean="0"/>
              <a:t>−1</a:t>
            </a:r>
            <a:r>
              <a:rPr lang="pt-BR" altLang="zh-CN" dirty="0" smtClean="0"/>
              <a:t>|0),h</a:t>
            </a:r>
            <a:r>
              <a:rPr lang="pt-BR" altLang="zh-CN" baseline="30000" dirty="0" smtClean="0"/>
              <a:t>3</a:t>
            </a:r>
            <a:r>
              <a:rPr lang="pt-BR" altLang="zh-CN" dirty="0" smtClean="0"/>
              <a:t>(r</a:t>
            </a:r>
            <a:r>
              <a:rPr lang="pt-BR" altLang="zh-CN" sz="1600" dirty="0" smtClean="0"/>
              <a:t>a−1</a:t>
            </a:r>
            <a:r>
              <a:rPr lang="pt-BR" altLang="zh-CN" dirty="0" smtClean="0"/>
              <a:t>|1),h</a:t>
            </a:r>
            <a:r>
              <a:rPr lang="pt-BR" altLang="zh-CN" baseline="30000" dirty="0" smtClean="0"/>
              <a:t>2</a:t>
            </a:r>
            <a:r>
              <a:rPr lang="pt-BR" altLang="zh-CN" dirty="0" smtClean="0"/>
              <a:t>(r</a:t>
            </a:r>
            <a:r>
              <a:rPr lang="pt-BR" altLang="zh-CN" sz="1600" dirty="0" smtClean="0"/>
              <a:t>a−1</a:t>
            </a:r>
            <a:r>
              <a:rPr lang="pt-BR" altLang="zh-CN" dirty="0" smtClean="0"/>
              <a:t>|2), h</a:t>
            </a:r>
            <a:r>
              <a:rPr lang="pt-BR" altLang="zh-CN" baseline="30000" dirty="0" smtClean="0"/>
              <a:t>1</a:t>
            </a:r>
            <a:r>
              <a:rPr lang="pt-BR" altLang="zh-CN" dirty="0" smtClean="0"/>
              <a:t>(r</a:t>
            </a:r>
            <a:r>
              <a:rPr lang="pt-BR" altLang="zh-CN" sz="1800" dirty="0" smtClean="0"/>
              <a:t>a−</a:t>
            </a:r>
            <a:r>
              <a:rPr lang="pt-BR" altLang="zh-CN" sz="1600" dirty="0" smtClean="0"/>
              <a:t>1</a:t>
            </a:r>
            <a:r>
              <a:rPr lang="pt-BR" altLang="zh-CN" dirty="0" smtClean="0"/>
              <a:t>|3)</a:t>
            </a:r>
          </a:p>
          <a:p>
            <a:pPr>
              <a:buNone/>
            </a:pPr>
            <a:r>
              <a:rPr lang="zh-CN" altLang="en-US" dirty="0" smtClean="0"/>
              <a:t>获得</a:t>
            </a:r>
            <a:endParaRPr lang="pt-BR" altLang="zh-CN" dirty="0" smtClean="0"/>
          </a:p>
          <a:p>
            <a:pPr>
              <a:buNone/>
            </a:pPr>
            <a:r>
              <a:rPr lang="pt-BR" altLang="zh-CN" dirty="0" smtClean="0"/>
              <a:t>  </a:t>
            </a:r>
            <a:r>
              <a:rPr lang="en-US" altLang="zh-CN" dirty="0" smtClean="0"/>
              <a:t>g(r</a:t>
            </a:r>
            <a:r>
              <a:rPr lang="en-US" altLang="zh-CN" sz="1800" dirty="0" smtClean="0"/>
              <a:t>a-1</a:t>
            </a:r>
            <a:r>
              <a:rPr lang="en-US" altLang="zh-CN" dirty="0" smtClean="0"/>
              <a:t>)=</a:t>
            </a:r>
            <a:r>
              <a:rPr lang="pt-BR" altLang="zh-CN" dirty="0" smtClean="0"/>
              <a:t>h</a:t>
            </a:r>
            <a:r>
              <a:rPr lang="pt-BR" altLang="zh-CN" baseline="30000" dirty="0" smtClean="0"/>
              <a:t>5</a:t>
            </a:r>
            <a:r>
              <a:rPr lang="pt-BR" altLang="zh-CN" dirty="0" smtClean="0"/>
              <a:t>(r</a:t>
            </a:r>
            <a:r>
              <a:rPr lang="pt-BR" altLang="zh-CN" sz="2000" dirty="0" smtClean="0"/>
              <a:t>a</a:t>
            </a:r>
            <a:r>
              <a:rPr lang="pt-BR" altLang="zh-CN" sz="1600" dirty="0" smtClean="0"/>
              <a:t>−1</a:t>
            </a:r>
            <a:r>
              <a:rPr lang="pt-BR" altLang="zh-CN" dirty="0" smtClean="0"/>
              <a:t>|0)</a:t>
            </a:r>
            <a:r>
              <a:rPr lang="en-US" altLang="zh-CN" dirty="0" smtClean="0"/>
              <a:t>|</a:t>
            </a:r>
            <a:r>
              <a:rPr lang="pt-BR" altLang="zh-CN" dirty="0" smtClean="0"/>
              <a:t>h</a:t>
            </a:r>
            <a:r>
              <a:rPr lang="pt-BR" altLang="zh-CN" baseline="30000" dirty="0" smtClean="0"/>
              <a:t>5</a:t>
            </a:r>
            <a:r>
              <a:rPr lang="pt-BR" altLang="zh-CN" dirty="0" smtClean="0"/>
              <a:t>(r</a:t>
            </a:r>
            <a:r>
              <a:rPr lang="pt-BR" altLang="zh-CN" sz="1600" dirty="0" smtClean="0"/>
              <a:t>a−1</a:t>
            </a:r>
            <a:r>
              <a:rPr lang="pt-BR" altLang="zh-CN" dirty="0" smtClean="0"/>
              <a:t>|1)</a:t>
            </a:r>
            <a:r>
              <a:rPr lang="en-US" altLang="zh-CN" dirty="0" smtClean="0"/>
              <a:t>|</a:t>
            </a:r>
            <a:r>
              <a:rPr lang="pt-BR" altLang="zh-CN" dirty="0" smtClean="0"/>
              <a:t>h</a:t>
            </a:r>
            <a:r>
              <a:rPr lang="pt-BR" altLang="zh-CN" baseline="30000" dirty="0" smtClean="0"/>
              <a:t>5</a:t>
            </a:r>
            <a:r>
              <a:rPr lang="pt-BR" altLang="zh-CN" dirty="0" smtClean="0"/>
              <a:t>(r</a:t>
            </a:r>
            <a:r>
              <a:rPr lang="pt-BR" altLang="zh-CN" sz="1600" dirty="0" smtClean="0"/>
              <a:t>a−1</a:t>
            </a:r>
            <a:r>
              <a:rPr lang="pt-BR" altLang="zh-CN" dirty="0" smtClean="0"/>
              <a:t>|2)</a:t>
            </a:r>
            <a:r>
              <a:rPr lang="en-US" altLang="zh-CN" dirty="0" smtClean="0"/>
              <a:t>|</a:t>
            </a:r>
            <a:r>
              <a:rPr lang="pt-BR" altLang="zh-CN" dirty="0" smtClean="0"/>
              <a:t> h</a:t>
            </a:r>
            <a:r>
              <a:rPr lang="pt-BR" altLang="zh-CN" baseline="30000" dirty="0" smtClean="0"/>
              <a:t>5</a:t>
            </a:r>
            <a:r>
              <a:rPr lang="pt-BR" altLang="zh-CN" dirty="0" smtClean="0"/>
              <a:t>(r</a:t>
            </a:r>
            <a:r>
              <a:rPr lang="pt-BR" altLang="zh-CN" sz="1800" dirty="0" smtClean="0"/>
              <a:t>a−</a:t>
            </a:r>
            <a:r>
              <a:rPr lang="pt-BR" altLang="zh-CN" sz="1600" dirty="0" smtClean="0"/>
              <a:t>1</a:t>
            </a:r>
            <a:r>
              <a:rPr lang="pt-BR" altLang="zh-CN" dirty="0" smtClean="0"/>
              <a:t>|3)</a:t>
            </a:r>
            <a:endParaRPr lang="zh-CN" altLang="en-US" dirty="0"/>
          </a:p>
        </p:txBody>
      </p:sp>
      <p:graphicFrame>
        <p:nvGraphicFramePr>
          <p:cNvPr id="4" name="对象 3"/>
          <p:cNvGraphicFramePr>
            <a:graphicFrameLocks noChangeAspect="1"/>
          </p:cNvGraphicFramePr>
          <p:nvPr/>
        </p:nvGraphicFramePr>
        <p:xfrm>
          <a:off x="4121150" y="2397125"/>
          <a:ext cx="114300" cy="177800"/>
        </p:xfrm>
        <a:graphic>
          <a:graphicData uri="http://schemas.openxmlformats.org/presentationml/2006/ole">
            <p:oleObj spid="_x0000_s40962" name="Equation" r:id="rId3" imgW="114120" imgH="177480" progId="Equation.DSMT4">
              <p:embed/>
            </p:oleObj>
          </a:graphicData>
        </a:graphic>
      </p:graphicFrame>
      <p:sp>
        <p:nvSpPr>
          <p:cNvPr id="5" name="TextBox 4"/>
          <p:cNvSpPr txBox="1"/>
          <p:nvPr/>
        </p:nvSpPr>
        <p:spPr>
          <a:xfrm>
            <a:off x="1475656" y="4869160"/>
            <a:ext cx="1250663" cy="369332"/>
          </a:xfrm>
          <a:prstGeom prst="rect">
            <a:avLst/>
          </a:prstGeom>
          <a:noFill/>
        </p:spPr>
        <p:txBody>
          <a:bodyPr wrap="none" rtlCol="0">
            <a:spAutoFit/>
          </a:bodyPr>
          <a:lstStyle/>
          <a:p>
            <a:r>
              <a:rPr lang="zh-CN" altLang="en-US" dirty="0" smtClean="0"/>
              <a:t>哈希计算</a:t>
            </a:r>
            <a:r>
              <a:rPr lang="en-US" altLang="zh-CN" dirty="0" smtClean="0"/>
              <a:t>h</a:t>
            </a:r>
            <a:endParaRPr lang="zh-CN" altLang="en-US" dirty="0"/>
          </a:p>
        </p:txBody>
      </p:sp>
      <p:cxnSp>
        <p:nvCxnSpPr>
          <p:cNvPr id="7" name="直接箭头连接符 6"/>
          <p:cNvCxnSpPr/>
          <p:nvPr/>
        </p:nvCxnSpPr>
        <p:spPr>
          <a:xfrm rot="5400000">
            <a:off x="2483768" y="5085184"/>
            <a:ext cx="5760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rot="5400000">
            <a:off x="3779912" y="5085184"/>
            <a:ext cx="5760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5400000">
            <a:off x="5220072" y="5085184"/>
            <a:ext cx="5760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5400000">
            <a:off x="6696236" y="5049180"/>
            <a:ext cx="5040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139952" y="4869160"/>
            <a:ext cx="319318" cy="369332"/>
          </a:xfrm>
          <a:prstGeom prst="rect">
            <a:avLst/>
          </a:prstGeom>
          <a:noFill/>
        </p:spPr>
        <p:txBody>
          <a:bodyPr wrap="none" rtlCol="0">
            <a:spAutoFit/>
          </a:bodyPr>
          <a:lstStyle/>
          <a:p>
            <a:r>
              <a:rPr lang="en-US" altLang="zh-CN" dirty="0" smtClean="0"/>
              <a:t>2</a:t>
            </a:r>
            <a:endParaRPr lang="zh-CN" altLang="en-US" dirty="0"/>
          </a:p>
        </p:txBody>
      </p:sp>
      <p:sp>
        <p:nvSpPr>
          <p:cNvPr id="15" name="TextBox 14"/>
          <p:cNvSpPr txBox="1"/>
          <p:nvPr/>
        </p:nvSpPr>
        <p:spPr>
          <a:xfrm>
            <a:off x="5580112" y="4869160"/>
            <a:ext cx="319318" cy="369332"/>
          </a:xfrm>
          <a:prstGeom prst="rect">
            <a:avLst/>
          </a:prstGeom>
          <a:noFill/>
        </p:spPr>
        <p:txBody>
          <a:bodyPr wrap="none" rtlCol="0">
            <a:spAutoFit/>
          </a:bodyPr>
          <a:lstStyle/>
          <a:p>
            <a:r>
              <a:rPr lang="en-US" altLang="zh-CN" dirty="0" smtClean="0"/>
              <a:t>3</a:t>
            </a:r>
            <a:endParaRPr lang="zh-CN" altLang="en-US" dirty="0"/>
          </a:p>
        </p:txBody>
      </p:sp>
      <p:sp>
        <p:nvSpPr>
          <p:cNvPr id="16" name="TextBox 15"/>
          <p:cNvSpPr txBox="1"/>
          <p:nvPr/>
        </p:nvSpPr>
        <p:spPr>
          <a:xfrm>
            <a:off x="7020272" y="4869160"/>
            <a:ext cx="319318" cy="369332"/>
          </a:xfrm>
          <a:prstGeom prst="rect">
            <a:avLst/>
          </a:prstGeom>
          <a:noFill/>
        </p:spPr>
        <p:txBody>
          <a:bodyPr wrap="none" rtlCol="0">
            <a:spAutoFit/>
          </a:bodyPr>
          <a:lstStyle/>
          <a:p>
            <a:r>
              <a:rPr lang="en-US" altLang="zh-CN" dirty="0" smtClean="0"/>
              <a:t>4</a:t>
            </a:r>
            <a:endParaRPr lang="zh-CN" altLang="en-US" dirty="0"/>
          </a:p>
        </p:txBody>
      </p:sp>
      <p:sp>
        <p:nvSpPr>
          <p:cNvPr id="17" name="TextBox 16"/>
          <p:cNvSpPr txBox="1"/>
          <p:nvPr/>
        </p:nvSpPr>
        <p:spPr>
          <a:xfrm>
            <a:off x="2843808" y="4869160"/>
            <a:ext cx="319318" cy="369332"/>
          </a:xfrm>
          <a:prstGeom prst="rect">
            <a:avLst/>
          </a:prstGeom>
          <a:noFill/>
        </p:spPr>
        <p:txBody>
          <a:bodyPr wrap="none" rtlCol="0">
            <a:spAutoFit/>
          </a:bodyPr>
          <a:lstStyle/>
          <a:p>
            <a:r>
              <a:rPr lang="en-US" altLang="zh-CN" dirty="0" smtClean="0"/>
              <a:t>1</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1" end="1"/>
                                            </p:txEl>
                                          </p:spTgt>
                                        </p:tgtEl>
                                        <p:attrNameLst>
                                          <p:attrName>style.color</p:attrName>
                                        </p:attrNameLst>
                                      </p:cBhvr>
                                      <p:to>
                                        <a:srgbClr val="FE786E"/>
                                      </p:to>
                                    </p:animClr>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heckerboard(across)">
                                      <p:cBhvr>
                                        <p:cTn id="11" dur="500"/>
                                        <p:tgtEl>
                                          <p:spTgt spid="7"/>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checkerboard(across)">
                                      <p:cBhvr>
                                        <p:cTn id="14" dur="500"/>
                                        <p:tgtEl>
                                          <p:spTgt spid="17"/>
                                        </p:tgtEl>
                                      </p:cBhvr>
                                    </p:animEffect>
                                  </p:childTnLst>
                                </p:cTn>
                              </p:par>
                            </p:childTnLst>
                          </p:cTn>
                        </p:par>
                        <p:par>
                          <p:cTn id="15" fill="hold">
                            <p:stCondLst>
                              <p:cond delay="500"/>
                            </p:stCondLst>
                            <p:childTnLst>
                              <p:par>
                                <p:cTn id="16" presetID="5" presetClass="entr" presetSubtype="1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heckerboard(across)">
                                      <p:cBhvr>
                                        <p:cTn id="18" dur="500"/>
                                        <p:tgtEl>
                                          <p:spTgt spid="14"/>
                                        </p:tgtEl>
                                      </p:cBhvr>
                                    </p:animEffect>
                                  </p:childTnLst>
                                </p:cTn>
                              </p:par>
                            </p:childTnLst>
                          </p:cTn>
                        </p:par>
                        <p:par>
                          <p:cTn id="19" fill="hold">
                            <p:stCondLst>
                              <p:cond delay="1000"/>
                            </p:stCondLst>
                            <p:childTnLst>
                              <p:par>
                                <p:cTn id="20" presetID="5" presetClass="entr" presetSubtype="1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par>
                          <p:cTn id="23" fill="hold">
                            <p:stCondLst>
                              <p:cond delay="1500"/>
                            </p:stCondLst>
                            <p:childTnLst>
                              <p:par>
                                <p:cTn id="24" presetID="5" presetClass="entr" presetSubtype="1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childTnLst>
                          </p:cTn>
                        </p:par>
                        <p:par>
                          <p:cTn id="27" fill="hold">
                            <p:stCondLst>
                              <p:cond delay="2000"/>
                            </p:stCondLst>
                            <p:childTnLst>
                              <p:par>
                                <p:cTn id="28" presetID="5" presetClass="entr" presetSubtype="1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checkerboard(across)">
                                      <p:cBhvr>
                                        <p:cTn id="30" dur="500"/>
                                        <p:tgtEl>
                                          <p:spTgt spid="15"/>
                                        </p:tgtEl>
                                      </p:cBhvr>
                                    </p:animEffect>
                                  </p:childTnLst>
                                </p:cTn>
                              </p:par>
                            </p:childTnLst>
                          </p:cTn>
                        </p:par>
                        <p:par>
                          <p:cTn id="31" fill="hold">
                            <p:stCondLst>
                              <p:cond delay="2500"/>
                            </p:stCondLst>
                            <p:childTnLst>
                              <p:par>
                                <p:cTn id="32" presetID="5" presetClass="entr" presetSubtype="1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heckerboard(across)">
                                      <p:cBhvr>
                                        <p:cTn id="34" dur="500"/>
                                        <p:tgtEl>
                                          <p:spTgt spid="13"/>
                                        </p:tgtEl>
                                      </p:cBhvr>
                                    </p:animEffect>
                                  </p:childTnLst>
                                </p:cTn>
                              </p:par>
                            </p:childTnLst>
                          </p:cTn>
                        </p:par>
                        <p:par>
                          <p:cTn id="35" fill="hold">
                            <p:stCondLst>
                              <p:cond delay="3000"/>
                            </p:stCondLst>
                            <p:childTnLst>
                              <p:par>
                                <p:cTn id="36" presetID="5" presetClass="entr" presetSubtype="1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heckerboard(across)">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fontScale="92500" lnSpcReduction="20000"/>
          </a:bodyPr>
          <a:lstStyle/>
          <a:p>
            <a:r>
              <a:rPr lang="zh-CN" altLang="en-US" dirty="0" smtClean="0"/>
              <a:t>存在问题</a:t>
            </a:r>
            <a:endParaRPr lang="en-US" altLang="zh-CN" dirty="0" smtClean="0"/>
          </a:p>
          <a:p>
            <a:pPr>
              <a:buNone/>
            </a:pPr>
            <a:r>
              <a:rPr lang="en-US" altLang="zh-CN" dirty="0" smtClean="0"/>
              <a:t>If ∃0≤i≤m such that  </a:t>
            </a:r>
            <a:r>
              <a:rPr lang="en-US" altLang="zh-CN" dirty="0" err="1" smtClean="0"/>
              <a:t>δ</a:t>
            </a:r>
            <a:r>
              <a:rPr lang="en-US" altLang="zh-CN" sz="1800" dirty="0" err="1" smtClean="0"/>
              <a:t>t,i</a:t>
            </a:r>
            <a:r>
              <a:rPr lang="en-US" altLang="zh-CN" dirty="0" smtClean="0"/>
              <a:t> &lt; </a:t>
            </a:r>
            <a:r>
              <a:rPr lang="en-US" altLang="zh-CN" dirty="0" err="1" smtClean="0"/>
              <a:t>δ</a:t>
            </a:r>
            <a:r>
              <a:rPr lang="en-US" altLang="zh-CN" sz="1800" dirty="0" err="1" smtClean="0"/>
              <a:t>c,i</a:t>
            </a:r>
            <a:endParaRPr lang="en-US" altLang="zh-CN" dirty="0" smtClean="0"/>
          </a:p>
          <a:p>
            <a:pPr lvl="1">
              <a:buNone/>
            </a:pPr>
            <a:r>
              <a:rPr lang="el-GR" altLang="zh-CN" dirty="0" smtClean="0"/>
              <a:t>δ</a:t>
            </a:r>
            <a:r>
              <a:rPr lang="en-US" altLang="zh-CN" sz="1800" dirty="0" smtClean="0"/>
              <a:t>c</a:t>
            </a:r>
            <a:r>
              <a:rPr lang="en-US" altLang="zh-CN" dirty="0" smtClean="0"/>
              <a:t> =U−</a:t>
            </a:r>
            <a:r>
              <a:rPr lang="el-GR" altLang="zh-CN" dirty="0" smtClean="0"/>
              <a:t>α = 2</a:t>
            </a:r>
            <a:r>
              <a:rPr lang="el-GR" altLang="zh-CN" dirty="0" smtClean="0">
                <a:solidFill>
                  <a:schemeClr val="tx1"/>
                </a:solidFill>
              </a:rPr>
              <a:t>8</a:t>
            </a:r>
            <a:r>
              <a:rPr lang="el-GR" altLang="zh-CN" dirty="0" smtClean="0"/>
              <a:t>2</a:t>
            </a:r>
            <a:r>
              <a:rPr lang="el-GR" altLang="zh-CN" dirty="0" smtClean="0">
                <a:solidFill>
                  <a:schemeClr val="tx1"/>
                </a:solidFill>
              </a:rPr>
              <a:t>8</a:t>
            </a:r>
            <a:r>
              <a:rPr lang="en-US" altLang="zh-CN" dirty="0" smtClean="0">
                <a:solidFill>
                  <a:srgbClr val="FF0000"/>
                </a:solidFill>
              </a:rPr>
              <a:t>             </a:t>
            </a:r>
          </a:p>
          <a:p>
            <a:pPr lvl="1">
              <a:buNone/>
            </a:pPr>
            <a:r>
              <a:rPr lang="el-GR" altLang="zh-CN" dirty="0" smtClean="0"/>
              <a:t>δ</a:t>
            </a:r>
            <a:r>
              <a:rPr lang="en-US" altLang="zh-CN" sz="1800" dirty="0" smtClean="0"/>
              <a:t>e</a:t>
            </a:r>
            <a:r>
              <a:rPr lang="en-US" altLang="zh-CN" dirty="0" smtClean="0"/>
              <a:t> =</a:t>
            </a:r>
            <a:r>
              <a:rPr lang="el-GR" altLang="zh-CN" dirty="0" smtClean="0"/>
              <a:t>α−</a:t>
            </a:r>
            <a:r>
              <a:rPr lang="en-US" altLang="zh-CN" dirty="0" smtClean="0"/>
              <a:t>r</a:t>
            </a:r>
            <a:r>
              <a:rPr lang="en-US" altLang="zh-CN" sz="1600" dirty="0" smtClean="0"/>
              <a:t>a−1</a:t>
            </a:r>
            <a:r>
              <a:rPr lang="en-US" altLang="zh-CN" dirty="0" smtClean="0"/>
              <a:t>−1 = 2</a:t>
            </a:r>
            <a:r>
              <a:rPr lang="en-US" altLang="zh-CN" dirty="0" smtClean="0">
                <a:solidFill>
                  <a:srgbClr val="FF0000"/>
                </a:solidFill>
              </a:rPr>
              <a:t>7</a:t>
            </a:r>
            <a:r>
              <a:rPr lang="en-US" altLang="zh-CN" dirty="0" smtClean="0"/>
              <a:t>2</a:t>
            </a:r>
            <a:r>
              <a:rPr lang="en-US" altLang="zh-CN" dirty="0" smtClean="0">
                <a:solidFill>
                  <a:srgbClr val="FF0000"/>
                </a:solidFill>
              </a:rPr>
              <a:t>7</a:t>
            </a:r>
          </a:p>
          <a:p>
            <a:pPr lvl="1">
              <a:buNone/>
            </a:pPr>
            <a:r>
              <a:rPr lang="en-US" altLang="zh-CN" dirty="0" smtClean="0">
                <a:solidFill>
                  <a:srgbClr val="FF0000"/>
                </a:solidFill>
              </a:rPr>
              <a:t> </a:t>
            </a:r>
            <a:r>
              <a:rPr lang="el-GR" altLang="zh-CN" dirty="0" smtClean="0"/>
              <a:t>δ</a:t>
            </a:r>
            <a:r>
              <a:rPr lang="en-US" altLang="zh-CN" sz="1700" dirty="0" smtClean="0"/>
              <a:t>t</a:t>
            </a:r>
            <a:r>
              <a:rPr lang="en-US" altLang="zh-CN" dirty="0" smtClean="0">
                <a:solidFill>
                  <a:srgbClr val="FF0000"/>
                </a:solidFill>
              </a:rPr>
              <a:t>                     </a:t>
            </a:r>
            <a:r>
              <a:rPr lang="en-US" altLang="zh-CN" dirty="0" smtClean="0"/>
              <a:t>5</a:t>
            </a:r>
            <a:r>
              <a:rPr lang="en-US" altLang="zh-CN" dirty="0" smtClean="0">
                <a:solidFill>
                  <a:srgbClr val="FF0000"/>
                </a:solidFill>
              </a:rPr>
              <a:t>5</a:t>
            </a:r>
            <a:r>
              <a:rPr lang="en-US" altLang="zh-CN" dirty="0" smtClean="0"/>
              <a:t>5</a:t>
            </a:r>
            <a:r>
              <a:rPr lang="en-US" altLang="zh-CN" dirty="0" smtClean="0">
                <a:solidFill>
                  <a:srgbClr val="FF0000"/>
                </a:solidFill>
              </a:rPr>
              <a:t>5</a:t>
            </a:r>
          </a:p>
          <a:p>
            <a:pPr lvl="1">
              <a:buNone/>
            </a:pPr>
            <a:r>
              <a:rPr lang="en-US" altLang="zh-CN" dirty="0" smtClean="0"/>
              <a:t> </a:t>
            </a:r>
            <a:r>
              <a:rPr lang="zh-CN" altLang="en-US" dirty="0" smtClean="0"/>
              <a:t>可用形式</a:t>
            </a:r>
            <a:r>
              <a:rPr lang="en-US" altLang="zh-CN" dirty="0" smtClean="0"/>
              <a:t>       4(</a:t>
            </a:r>
            <a:r>
              <a:rPr lang="en-US" altLang="zh-CN" dirty="0" smtClean="0">
                <a:solidFill>
                  <a:srgbClr val="FF0000"/>
                </a:solidFill>
              </a:rPr>
              <a:t>15</a:t>
            </a:r>
            <a:r>
              <a:rPr lang="en-US" altLang="zh-CN" dirty="0" smtClean="0"/>
              <a:t>)4(</a:t>
            </a:r>
            <a:r>
              <a:rPr lang="en-US" altLang="zh-CN" dirty="0" smtClean="0">
                <a:solidFill>
                  <a:srgbClr val="FF0000"/>
                </a:solidFill>
              </a:rPr>
              <a:t>15</a:t>
            </a:r>
            <a:r>
              <a:rPr lang="en-US" altLang="zh-CN" dirty="0" smtClean="0"/>
              <a:t>)</a:t>
            </a:r>
          </a:p>
          <a:p>
            <a:pPr lvl="1">
              <a:buNone/>
            </a:pPr>
            <a:r>
              <a:rPr lang="el-GR" altLang="zh-CN" dirty="0" smtClean="0"/>
              <a:t>δ</a:t>
            </a:r>
            <a:r>
              <a:rPr lang="en-US" altLang="zh-CN" sz="1700" dirty="0" smtClean="0"/>
              <a:t>t </a:t>
            </a:r>
            <a:r>
              <a:rPr lang="en-US" altLang="zh-CN" dirty="0" smtClean="0"/>
              <a:t>=5555 = 15+</a:t>
            </a:r>
            <a:r>
              <a:rPr lang="en-US" altLang="zh-CN" dirty="0" smtClean="0">
                <a:solidFill>
                  <a:schemeClr val="tx1"/>
                </a:solidFill>
              </a:rPr>
              <a:t>4</a:t>
            </a:r>
            <a:r>
              <a:rPr lang="en-US" altLang="zh-CN" dirty="0" smtClean="0"/>
              <a:t>×10+15×10</a:t>
            </a:r>
            <a:r>
              <a:rPr lang="en-US" altLang="zh-CN" baseline="30000" dirty="0" smtClean="0"/>
              <a:t>2</a:t>
            </a:r>
            <a:r>
              <a:rPr lang="en-US" altLang="zh-CN" dirty="0" smtClean="0"/>
              <a:t>+4×10</a:t>
            </a:r>
            <a:r>
              <a:rPr lang="en-US" altLang="zh-CN" baseline="30000" dirty="0" smtClean="0"/>
              <a:t>3 </a:t>
            </a:r>
            <a:r>
              <a:rPr lang="zh-CN" altLang="en-US" dirty="0" smtClean="0"/>
              <a:t>为</a:t>
            </a:r>
            <a:r>
              <a:rPr lang="el-GR" altLang="zh-CN" dirty="0" smtClean="0"/>
              <a:t>δ</a:t>
            </a:r>
            <a:r>
              <a:rPr lang="en-US" altLang="zh-CN" sz="1700" dirty="0" smtClean="0"/>
              <a:t>t</a:t>
            </a:r>
            <a:r>
              <a:rPr lang="zh-CN" altLang="en-US" dirty="0" smtClean="0"/>
              <a:t>的非规范表达</a:t>
            </a:r>
            <a:endParaRPr lang="en-US" altLang="zh-CN" dirty="0" smtClean="0"/>
          </a:p>
          <a:p>
            <a:pPr lvl="1">
              <a:buNone/>
            </a:pPr>
            <a:r>
              <a:rPr lang="zh-CN" altLang="en-US" dirty="0" smtClean="0"/>
              <a:t>解决方案：</a:t>
            </a:r>
            <a:endParaRPr lang="en-US" altLang="zh-CN" dirty="0" smtClean="0"/>
          </a:p>
          <a:p>
            <a:pPr lvl="1">
              <a:buNone/>
            </a:pPr>
            <a:r>
              <a:rPr lang="zh-CN" altLang="en-US" dirty="0" smtClean="0"/>
              <a:t>数据发布者知道</a:t>
            </a:r>
            <a:r>
              <a:rPr lang="el-GR" altLang="zh-CN" dirty="0" smtClean="0"/>
              <a:t>δ</a:t>
            </a:r>
            <a:r>
              <a:rPr lang="en-US" altLang="zh-CN" sz="1800" dirty="0" smtClean="0"/>
              <a:t>t</a:t>
            </a:r>
            <a:r>
              <a:rPr lang="zh-CN" altLang="en-US" dirty="0" smtClean="0"/>
              <a:t>和</a:t>
            </a:r>
            <a:r>
              <a:rPr lang="el-GR" altLang="zh-CN" dirty="0" smtClean="0"/>
              <a:t>δ</a:t>
            </a:r>
            <a:r>
              <a:rPr lang="en-US" altLang="zh-CN" sz="1600" dirty="0" smtClean="0"/>
              <a:t>c</a:t>
            </a:r>
            <a:r>
              <a:rPr lang="zh-CN" altLang="en-US" dirty="0" smtClean="0"/>
              <a:t>可以预先建立所有的合法非规范表达</a:t>
            </a:r>
            <a:endParaRPr lang="en-US" altLang="zh-CN" dirty="0" smtClean="0"/>
          </a:p>
          <a:p>
            <a:pPr lvl="1">
              <a:buNone/>
            </a:pPr>
            <a:r>
              <a:rPr lang="zh-CN" altLang="en-US" dirty="0" smtClean="0"/>
              <a:t>集合，控制 </a:t>
            </a:r>
            <a:r>
              <a:rPr lang="el-GR" altLang="zh-CN" dirty="0" smtClean="0"/>
              <a:t>δ</a:t>
            </a:r>
            <a:r>
              <a:rPr lang="en-US" altLang="zh-CN" sz="1600" dirty="0" smtClean="0"/>
              <a:t>e</a:t>
            </a:r>
            <a:r>
              <a:rPr lang="zh-CN" altLang="en-US" dirty="0" smtClean="0"/>
              <a:t>的形式，即：</a:t>
            </a:r>
            <a:endParaRPr lang="en-US" altLang="zh-CN" dirty="0" smtClean="0"/>
          </a:p>
          <a:p>
            <a:pPr lvl="1">
              <a:buNone/>
            </a:pPr>
            <a:r>
              <a:rPr lang="zh-CN" altLang="en-US" dirty="0" smtClean="0"/>
              <a:t>如果数据发布者返回</a:t>
            </a:r>
            <a:endParaRPr lang="en-US" altLang="zh-CN" dirty="0" smtClean="0"/>
          </a:p>
          <a:p>
            <a:pPr lvl="1">
              <a:buNone/>
            </a:pPr>
            <a:r>
              <a:rPr lang="en-US" altLang="zh-CN" dirty="0" smtClean="0"/>
              <a:t>             </a:t>
            </a:r>
            <a:r>
              <a:rPr lang="en-US" altLang="zh-CN" dirty="0" err="1" smtClean="0"/>
              <a:t>δe</a:t>
            </a:r>
            <a:r>
              <a:rPr lang="en-US" altLang="zh-CN" dirty="0" smtClean="0"/>
              <a:t> = </a:t>
            </a:r>
            <a:r>
              <a:rPr lang="en-US" altLang="zh-CN" dirty="0" smtClean="0">
                <a:solidFill>
                  <a:srgbClr val="FF0000"/>
                </a:solidFill>
              </a:rPr>
              <a:t>7</a:t>
            </a:r>
            <a:r>
              <a:rPr lang="en-US" altLang="zh-CN" dirty="0" smtClean="0"/>
              <a:t>+   </a:t>
            </a:r>
            <a:r>
              <a:rPr lang="en-US" altLang="zh-CN" dirty="0" smtClean="0">
                <a:solidFill>
                  <a:srgbClr val="FF0000"/>
                </a:solidFill>
              </a:rPr>
              <a:t>12</a:t>
            </a:r>
            <a:r>
              <a:rPr lang="en-US" altLang="zh-CN" dirty="0" smtClean="0"/>
              <a:t>×10 + </a:t>
            </a:r>
            <a:r>
              <a:rPr lang="en-US" altLang="zh-CN" dirty="0" smtClean="0">
                <a:solidFill>
                  <a:srgbClr val="FF0000"/>
                </a:solidFill>
              </a:rPr>
              <a:t>6</a:t>
            </a:r>
            <a:r>
              <a:rPr lang="en-US" altLang="zh-CN" dirty="0" smtClean="0"/>
              <a:t>×10</a:t>
            </a:r>
            <a:r>
              <a:rPr lang="en-US" altLang="zh-CN" baseline="30000" dirty="0" smtClean="0"/>
              <a:t>2</a:t>
            </a:r>
            <a:r>
              <a:rPr lang="en-US" altLang="zh-CN" dirty="0" smtClean="0"/>
              <a:t>+    </a:t>
            </a:r>
            <a:r>
              <a:rPr lang="en-US" altLang="zh-CN" dirty="0" smtClean="0">
                <a:solidFill>
                  <a:srgbClr val="FF0000"/>
                </a:solidFill>
              </a:rPr>
              <a:t>2</a:t>
            </a:r>
            <a:r>
              <a:rPr lang="en-US" altLang="zh-CN" dirty="0" smtClean="0"/>
              <a:t>×10</a:t>
            </a:r>
            <a:r>
              <a:rPr lang="en-US" altLang="zh-CN" baseline="30000" dirty="0" smtClean="0"/>
              <a:t>3</a:t>
            </a:r>
          </a:p>
          <a:p>
            <a:pPr lvl="1">
              <a:buNone/>
            </a:pPr>
            <a:r>
              <a:rPr lang="zh-CN" altLang="en-US" dirty="0" smtClean="0"/>
              <a:t>用户可以按照</a:t>
            </a:r>
            <a:endParaRPr lang="en-US" altLang="zh-CN" dirty="0" smtClean="0"/>
          </a:p>
          <a:p>
            <a:pPr lvl="1">
              <a:buNone/>
            </a:pPr>
            <a:r>
              <a:rPr lang="en-US" altLang="zh-CN" dirty="0" smtClean="0"/>
              <a:t>         5555 = </a:t>
            </a:r>
            <a:r>
              <a:rPr lang="en-US" altLang="zh-CN" dirty="0" smtClean="0">
                <a:solidFill>
                  <a:srgbClr val="FF0000"/>
                </a:solidFill>
              </a:rPr>
              <a:t>15</a:t>
            </a:r>
            <a:r>
              <a:rPr lang="en-US" altLang="zh-CN" dirty="0" smtClean="0"/>
              <a:t> + </a:t>
            </a:r>
            <a:r>
              <a:rPr lang="en-US" altLang="zh-CN" dirty="0" smtClean="0">
                <a:solidFill>
                  <a:srgbClr val="FF0000"/>
                </a:solidFill>
              </a:rPr>
              <a:t>14</a:t>
            </a:r>
            <a:r>
              <a:rPr lang="en-US" altLang="zh-CN" dirty="0" smtClean="0"/>
              <a:t>×10 + </a:t>
            </a:r>
            <a:r>
              <a:rPr lang="en-US" altLang="zh-CN" dirty="0" smtClean="0">
                <a:solidFill>
                  <a:srgbClr val="FF0000"/>
                </a:solidFill>
              </a:rPr>
              <a:t>14</a:t>
            </a:r>
            <a:r>
              <a:rPr lang="en-US" altLang="zh-CN" dirty="0" smtClean="0"/>
              <a:t>×10</a:t>
            </a:r>
            <a:r>
              <a:rPr lang="en-US" altLang="zh-CN" baseline="30000" dirty="0" smtClean="0"/>
              <a:t>2</a:t>
            </a:r>
            <a:r>
              <a:rPr lang="en-US" altLang="zh-CN" dirty="0" smtClean="0"/>
              <a:t>+ </a:t>
            </a:r>
            <a:r>
              <a:rPr lang="en-US" altLang="zh-CN" dirty="0" smtClean="0">
                <a:solidFill>
                  <a:srgbClr val="FF0000"/>
                </a:solidFill>
              </a:rPr>
              <a:t>4</a:t>
            </a:r>
            <a:r>
              <a:rPr lang="en-US" altLang="zh-CN" dirty="0" smtClean="0"/>
              <a:t>×10</a:t>
            </a:r>
            <a:r>
              <a:rPr lang="en-US" altLang="zh-CN" baseline="30000" dirty="0" smtClean="0"/>
              <a:t>3</a:t>
            </a:r>
            <a:r>
              <a:rPr lang="zh-CN" altLang="en-US" dirty="0" smtClean="0"/>
              <a:t>推导签名</a:t>
            </a:r>
            <a:r>
              <a:rPr lang="en-US" altLang="zh-CN" dirty="0" smtClean="0"/>
              <a:t>.</a:t>
            </a:r>
            <a:endParaRPr lang="zh-CN" alt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合法表示与非规范表示定义</a:t>
            </a:r>
            <a:endParaRPr lang="zh-CN" altLang="en-US" dirty="0"/>
          </a:p>
        </p:txBody>
      </p:sp>
      <p:sp>
        <p:nvSpPr>
          <p:cNvPr id="3" name="内容占位符 2"/>
          <p:cNvSpPr>
            <a:spLocks noGrp="1"/>
          </p:cNvSpPr>
          <p:nvPr>
            <p:ph sz="quarter" idx="1"/>
          </p:nvPr>
        </p:nvSpPr>
        <p:spPr/>
        <p:txBody>
          <a:bodyPr>
            <a:normAutofit/>
          </a:bodyPr>
          <a:lstStyle/>
          <a:p>
            <a:r>
              <a:rPr lang="zh-CN" altLang="en-US" dirty="0" smtClean="0"/>
              <a:t>合法表示形式</a:t>
            </a:r>
            <a:r>
              <a:rPr lang="en-US" altLang="zh-CN" dirty="0" smtClean="0"/>
              <a:t>: For any </a:t>
            </a:r>
            <a:r>
              <a:rPr lang="el-GR" altLang="zh-CN" dirty="0" smtClean="0"/>
              <a:t>δ≥0, </a:t>
            </a:r>
            <a:r>
              <a:rPr lang="en-US" altLang="zh-CN" dirty="0" smtClean="0"/>
              <a:t>a representation </a:t>
            </a:r>
            <a:r>
              <a:rPr lang="el-GR" altLang="zh-CN" dirty="0" smtClean="0"/>
              <a:t>δ = δ</a:t>
            </a:r>
            <a:r>
              <a:rPr lang="el-GR" altLang="zh-CN" sz="1800" dirty="0" smtClean="0"/>
              <a:t>0</a:t>
            </a:r>
            <a:r>
              <a:rPr lang="el-GR" altLang="zh-CN" dirty="0" smtClean="0"/>
              <a:t> +δ</a:t>
            </a:r>
            <a:r>
              <a:rPr lang="el-GR" altLang="zh-CN" sz="1800" dirty="0" smtClean="0"/>
              <a:t>1.</a:t>
            </a:r>
            <a:r>
              <a:rPr lang="en-US" altLang="zh-CN" dirty="0" smtClean="0"/>
              <a:t>B +</a:t>
            </a:r>
            <a:r>
              <a:rPr lang="el-GR" altLang="zh-CN" dirty="0" smtClean="0"/>
              <a:t>δ</a:t>
            </a:r>
            <a:r>
              <a:rPr lang="el-GR" altLang="zh-CN" sz="1800" dirty="0" smtClean="0"/>
              <a:t>2.</a:t>
            </a:r>
            <a:r>
              <a:rPr lang="en-US" altLang="zh-CN" dirty="0" smtClean="0"/>
              <a:t>B</a:t>
            </a:r>
            <a:r>
              <a:rPr lang="en-US" altLang="zh-CN" baseline="30000" dirty="0" smtClean="0"/>
              <a:t>2</a:t>
            </a:r>
            <a:r>
              <a:rPr lang="en-US" altLang="zh-CN" dirty="0" smtClean="0"/>
              <a:t>+..+</a:t>
            </a:r>
            <a:r>
              <a:rPr lang="el-GR" altLang="zh-CN" dirty="0" smtClean="0"/>
              <a:t>δ</a:t>
            </a:r>
            <a:r>
              <a:rPr lang="en-US" altLang="zh-CN" sz="1800" dirty="0" err="1" smtClean="0"/>
              <a:t>m.</a:t>
            </a:r>
            <a:r>
              <a:rPr lang="en-US" altLang="zh-CN" dirty="0" err="1" smtClean="0"/>
              <a:t>B</a:t>
            </a:r>
            <a:r>
              <a:rPr lang="en-US" altLang="zh-CN" baseline="30000" dirty="0" err="1" smtClean="0"/>
              <a:t>m</a:t>
            </a:r>
            <a:r>
              <a:rPr lang="en-US" altLang="zh-CN" baseline="30000" dirty="0" smtClean="0"/>
              <a:t> </a:t>
            </a:r>
            <a:r>
              <a:rPr lang="en-US" altLang="zh-CN" dirty="0" smtClean="0"/>
              <a:t>is valid if </a:t>
            </a:r>
            <a:r>
              <a:rPr lang="el-GR" altLang="zh-CN" dirty="0" smtClean="0"/>
              <a:t>δ</a:t>
            </a:r>
            <a:r>
              <a:rPr lang="en-US" altLang="zh-CN" sz="1800" dirty="0" err="1" smtClean="0"/>
              <a:t>t,i</a:t>
            </a:r>
            <a:r>
              <a:rPr lang="en-US" altLang="zh-CN" dirty="0" smtClean="0"/>
              <a:t> ≥0, 0≤i≤m.</a:t>
            </a:r>
          </a:p>
          <a:p>
            <a:r>
              <a:rPr lang="zh-CN" altLang="en-US" dirty="0" smtClean="0"/>
              <a:t>非规范表示</a:t>
            </a:r>
            <a:r>
              <a:rPr lang="en-US" altLang="zh-CN" dirty="0" smtClean="0"/>
              <a:t>: Given</a:t>
            </a:r>
            <a:r>
              <a:rPr lang="el-GR" altLang="zh-CN" dirty="0" smtClean="0"/>
              <a:t>δ</a:t>
            </a:r>
            <a:r>
              <a:rPr lang="en-US" altLang="zh-CN" sz="1800" dirty="0" smtClean="0"/>
              <a:t>t</a:t>
            </a:r>
            <a:r>
              <a:rPr lang="en-US" altLang="zh-CN" dirty="0" smtClean="0"/>
              <a:t> ≥0, let its canonical representation be </a:t>
            </a:r>
            <a:r>
              <a:rPr lang="el-GR" altLang="zh-CN" dirty="0" smtClean="0"/>
              <a:t>δ</a:t>
            </a:r>
            <a:r>
              <a:rPr lang="en-US" altLang="zh-CN" sz="1800" dirty="0" smtClean="0"/>
              <a:t>t </a:t>
            </a:r>
            <a:r>
              <a:rPr lang="en-US" altLang="zh-CN" dirty="0" smtClean="0"/>
              <a:t>=</a:t>
            </a:r>
            <a:r>
              <a:rPr lang="el-GR" altLang="zh-CN" dirty="0" smtClean="0"/>
              <a:t>δ</a:t>
            </a:r>
            <a:r>
              <a:rPr lang="en-US" altLang="zh-CN" sz="1800" dirty="0" smtClean="0"/>
              <a:t>t,0</a:t>
            </a:r>
            <a:r>
              <a:rPr lang="en-US" altLang="zh-CN" dirty="0" smtClean="0"/>
              <a:t>+</a:t>
            </a:r>
            <a:r>
              <a:rPr lang="el-GR" altLang="zh-CN" dirty="0" smtClean="0"/>
              <a:t>δ</a:t>
            </a:r>
            <a:r>
              <a:rPr lang="en-US" altLang="zh-CN" sz="1800" dirty="0" smtClean="0"/>
              <a:t>t,1.</a:t>
            </a:r>
            <a:r>
              <a:rPr lang="en-US" altLang="zh-CN" dirty="0" smtClean="0"/>
              <a:t>B+</a:t>
            </a:r>
            <a:r>
              <a:rPr lang="el-GR" altLang="zh-CN" dirty="0" smtClean="0"/>
              <a:t>δ</a:t>
            </a:r>
            <a:r>
              <a:rPr lang="en-US" altLang="zh-CN" sz="1800" dirty="0" smtClean="0"/>
              <a:t>t,2.</a:t>
            </a:r>
            <a:r>
              <a:rPr lang="en-US" altLang="zh-CN" dirty="0" smtClean="0"/>
              <a:t>B</a:t>
            </a:r>
            <a:r>
              <a:rPr lang="en-US" altLang="zh-CN" baseline="30000" dirty="0" smtClean="0"/>
              <a:t>2</a:t>
            </a:r>
            <a:r>
              <a:rPr lang="en-US" altLang="zh-CN" dirty="0" smtClean="0"/>
              <a:t>+..+</a:t>
            </a:r>
            <a:r>
              <a:rPr lang="el-GR" altLang="zh-CN" dirty="0" smtClean="0"/>
              <a:t>δ</a:t>
            </a:r>
            <a:r>
              <a:rPr lang="en-US" altLang="zh-CN" sz="1800" dirty="0" err="1" smtClean="0"/>
              <a:t>t,m.</a:t>
            </a:r>
            <a:r>
              <a:rPr lang="en-US" altLang="zh-CN" dirty="0" err="1" smtClean="0"/>
              <a:t>B</a:t>
            </a:r>
            <a:r>
              <a:rPr lang="en-US" altLang="zh-CN" baseline="30000" dirty="0" err="1" smtClean="0"/>
              <a:t>m</a:t>
            </a:r>
            <a:r>
              <a:rPr lang="en-US" altLang="zh-CN" dirty="0" smtClean="0"/>
              <a:t>, 0 ≤</a:t>
            </a:r>
            <a:r>
              <a:rPr lang="el-GR" altLang="zh-CN" dirty="0" smtClean="0"/>
              <a:t>δ</a:t>
            </a:r>
            <a:r>
              <a:rPr lang="en-US" altLang="zh-CN" sz="1800" dirty="0" err="1" smtClean="0"/>
              <a:t>t,i</a:t>
            </a:r>
            <a:r>
              <a:rPr lang="en-US" altLang="zh-CN" dirty="0" smtClean="0"/>
              <a:t>&lt; B. We define m preferred non-canonical representations</a:t>
            </a:r>
            <a:endParaRPr lang="zh-CN" altLang="en-US" dirty="0"/>
          </a:p>
        </p:txBody>
      </p:sp>
      <p:pic>
        <p:nvPicPr>
          <p:cNvPr id="4" name="Picture 1" descr="C:\Users\duckagent\AppData\Roaming\Tencent\Users\68833205\QQ\WinTemp\RichOle\%9M{YD[5X`Y[NVZE}IB`NKW.jpg"/>
          <p:cNvPicPr>
            <a:picLocks noChangeAspect="1" noChangeArrowheads="1"/>
          </p:cNvPicPr>
          <p:nvPr/>
        </p:nvPicPr>
        <p:blipFill>
          <a:blip r:embed="rId2"/>
          <a:srcRect/>
          <a:stretch>
            <a:fillRect/>
          </a:stretch>
        </p:blipFill>
        <p:spPr bwMode="auto">
          <a:xfrm>
            <a:off x="1835696" y="3356992"/>
            <a:ext cx="4176464" cy="264590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zh-CN" altLang="en-US" dirty="0" smtClean="0"/>
              <a:t>引理</a:t>
            </a:r>
            <a:r>
              <a:rPr lang="en-US" altLang="zh-CN" dirty="0" smtClean="0"/>
              <a:t>: </a:t>
            </a:r>
            <a:r>
              <a:rPr lang="zh-CN" altLang="en-US" dirty="0" smtClean="0"/>
              <a:t>对于</a:t>
            </a:r>
            <a:r>
              <a:rPr lang="el-GR" altLang="zh-CN" dirty="0" smtClean="0"/>
              <a:t>δ</a:t>
            </a:r>
            <a:r>
              <a:rPr lang="en-US" altLang="zh-CN" sz="1800" dirty="0" smtClean="0"/>
              <a:t>c</a:t>
            </a:r>
            <a:r>
              <a:rPr lang="en-US" altLang="zh-CN" sz="2800" dirty="0" smtClean="0"/>
              <a:t> </a:t>
            </a:r>
            <a:r>
              <a:rPr lang="zh-CN" altLang="en-US" sz="2800" dirty="0" smtClean="0"/>
              <a:t>，</a:t>
            </a:r>
            <a:r>
              <a:rPr lang="en-US" altLang="zh-CN" dirty="0" smtClean="0"/>
              <a:t>0≤</a:t>
            </a:r>
            <a:r>
              <a:rPr lang="el-GR" altLang="zh-CN" dirty="0" smtClean="0"/>
              <a:t>δ</a:t>
            </a:r>
            <a:r>
              <a:rPr lang="en-US" altLang="zh-CN" sz="1800" dirty="0" smtClean="0"/>
              <a:t>c</a:t>
            </a:r>
            <a:r>
              <a:rPr lang="en-US" altLang="zh-CN" dirty="0" smtClean="0"/>
              <a:t>≤</a:t>
            </a:r>
            <a:r>
              <a:rPr lang="el-GR" altLang="zh-CN" dirty="0" smtClean="0"/>
              <a:t>δ</a:t>
            </a:r>
            <a:r>
              <a:rPr lang="en-US" altLang="zh-CN" sz="1800" dirty="0" smtClean="0"/>
              <a:t>t</a:t>
            </a:r>
            <a:r>
              <a:rPr lang="en-US" altLang="zh-CN" dirty="0" smtClean="0"/>
              <a:t> </a:t>
            </a:r>
            <a:r>
              <a:rPr lang="zh-CN" altLang="en-US" dirty="0" smtClean="0"/>
              <a:t>的规范表达形式</a:t>
            </a:r>
            <a:endParaRPr lang="en-US" altLang="zh-CN" dirty="0" smtClean="0"/>
          </a:p>
          <a:p>
            <a:pPr>
              <a:buNone/>
            </a:pPr>
            <a:r>
              <a:rPr lang="en-US" altLang="zh-CN" dirty="0" smtClean="0"/>
              <a:t>      </a:t>
            </a:r>
            <a:r>
              <a:rPr lang="el-GR" altLang="zh-CN" dirty="0" smtClean="0"/>
              <a:t>δ</a:t>
            </a:r>
            <a:r>
              <a:rPr lang="en-US" altLang="zh-CN" sz="2000" dirty="0" smtClean="0"/>
              <a:t>c</a:t>
            </a:r>
            <a:r>
              <a:rPr lang="en-US" altLang="zh-CN" dirty="0" smtClean="0"/>
              <a:t> =</a:t>
            </a:r>
            <a:r>
              <a:rPr lang="el-GR" altLang="zh-CN" dirty="0" smtClean="0"/>
              <a:t>δ</a:t>
            </a:r>
            <a:r>
              <a:rPr lang="en-US" altLang="zh-CN" sz="1800" dirty="0" smtClean="0"/>
              <a:t>c,0</a:t>
            </a:r>
            <a:r>
              <a:rPr lang="en-US" altLang="zh-CN" dirty="0" smtClean="0"/>
              <a:t>+</a:t>
            </a:r>
            <a:r>
              <a:rPr lang="el-GR" altLang="zh-CN" dirty="0" smtClean="0"/>
              <a:t>δ</a:t>
            </a:r>
            <a:r>
              <a:rPr lang="en-US" altLang="zh-CN" sz="1800" dirty="0" smtClean="0"/>
              <a:t>c,1</a:t>
            </a:r>
            <a:r>
              <a:rPr lang="en-US" altLang="zh-CN" sz="2000" dirty="0" smtClean="0"/>
              <a:t>.</a:t>
            </a:r>
            <a:r>
              <a:rPr lang="en-US" altLang="zh-CN" dirty="0" smtClean="0"/>
              <a:t>B +</a:t>
            </a:r>
            <a:r>
              <a:rPr lang="el-GR" altLang="zh-CN" dirty="0" smtClean="0"/>
              <a:t>δ</a:t>
            </a:r>
            <a:r>
              <a:rPr lang="en-US" altLang="zh-CN" sz="1800" dirty="0" smtClean="0"/>
              <a:t>c,2.</a:t>
            </a:r>
            <a:r>
              <a:rPr lang="en-US" altLang="zh-CN" dirty="0" smtClean="0"/>
              <a:t>B</a:t>
            </a:r>
            <a:r>
              <a:rPr lang="en-US" altLang="zh-CN" baseline="30000" dirty="0" smtClean="0"/>
              <a:t>2</a:t>
            </a:r>
            <a:r>
              <a:rPr lang="en-US" altLang="zh-CN" dirty="0" smtClean="0"/>
              <a:t>+..+</a:t>
            </a:r>
            <a:r>
              <a:rPr lang="el-GR" altLang="zh-CN" dirty="0" smtClean="0"/>
              <a:t>δ</a:t>
            </a:r>
            <a:r>
              <a:rPr lang="en-US" altLang="zh-CN" sz="1800" dirty="0" err="1" smtClean="0"/>
              <a:t>c,m.</a:t>
            </a:r>
            <a:r>
              <a:rPr lang="en-US" altLang="zh-CN" dirty="0" err="1" smtClean="0"/>
              <a:t>B</a:t>
            </a:r>
            <a:r>
              <a:rPr lang="en-US" altLang="zh-CN" baseline="30000" dirty="0" err="1" smtClean="0"/>
              <a:t>m</a:t>
            </a:r>
            <a:r>
              <a:rPr lang="en-US" altLang="zh-CN" dirty="0" smtClean="0"/>
              <a:t>, 0 ≤</a:t>
            </a:r>
            <a:r>
              <a:rPr lang="el-GR" altLang="zh-CN" dirty="0" smtClean="0"/>
              <a:t>δ</a:t>
            </a:r>
            <a:r>
              <a:rPr lang="en-US" altLang="zh-CN" sz="1800" dirty="0" err="1" smtClean="0"/>
              <a:t>c,i</a:t>
            </a:r>
            <a:r>
              <a:rPr lang="en-US" altLang="zh-CN" sz="1800" dirty="0" smtClean="0"/>
              <a:t> </a:t>
            </a:r>
            <a:r>
              <a:rPr lang="en-US" altLang="zh-CN" dirty="0" smtClean="0"/>
              <a:t>&lt; B,</a:t>
            </a:r>
          </a:p>
          <a:p>
            <a:pPr>
              <a:buNone/>
            </a:pPr>
            <a:r>
              <a:rPr lang="en-US" altLang="zh-CN" dirty="0" smtClean="0"/>
              <a:t>   </a:t>
            </a:r>
            <a:r>
              <a:rPr lang="zh-CN" altLang="en-US" dirty="0" smtClean="0"/>
              <a:t>存在一个合法的表示</a:t>
            </a:r>
            <a:r>
              <a:rPr lang="en-US" altLang="zh-CN" baseline="30000" dirty="0" err="1" smtClean="0"/>
              <a:t>i</a:t>
            </a:r>
            <a:r>
              <a:rPr lang="en-US" altLang="zh-CN" sz="2000" baseline="30000" dirty="0" err="1" smtClean="0"/>
              <a:t>max</a:t>
            </a:r>
            <a:r>
              <a:rPr lang="el-GR" altLang="zh-CN" dirty="0" smtClean="0"/>
              <a:t>δ</a:t>
            </a:r>
            <a:r>
              <a:rPr lang="en-US" altLang="zh-CN" sz="1800" dirty="0" smtClean="0"/>
              <a:t>t</a:t>
            </a:r>
            <a:r>
              <a:rPr lang="en-US" altLang="zh-CN" dirty="0" smtClean="0"/>
              <a:t> , </a:t>
            </a:r>
            <a:r>
              <a:rPr lang="en-US" altLang="zh-CN" dirty="0" err="1" smtClean="0"/>
              <a:t>i</a:t>
            </a:r>
            <a:r>
              <a:rPr lang="en-US" altLang="zh-CN" sz="1600" dirty="0" err="1" smtClean="0"/>
              <a:t>max</a:t>
            </a:r>
            <a:r>
              <a:rPr lang="en-US" altLang="zh-CN" sz="1600" dirty="0" smtClean="0"/>
              <a:t> </a:t>
            </a:r>
            <a:r>
              <a:rPr lang="zh-CN" altLang="en-US" dirty="0" smtClean="0"/>
              <a:t>是保证</a:t>
            </a:r>
            <a:r>
              <a:rPr lang="en-US" altLang="zh-CN" dirty="0" smtClean="0"/>
              <a:t> </a:t>
            </a:r>
            <a:r>
              <a:rPr lang="el-GR" altLang="zh-CN" dirty="0" smtClean="0"/>
              <a:t>δ</a:t>
            </a:r>
            <a:r>
              <a:rPr lang="en-US" altLang="zh-CN" sz="1800" dirty="0" smtClean="0"/>
              <a:t>t,0</a:t>
            </a:r>
            <a:r>
              <a:rPr lang="en-US" altLang="zh-CN" dirty="0" smtClean="0"/>
              <a:t>+..+</a:t>
            </a:r>
            <a:r>
              <a:rPr lang="el-GR" altLang="zh-CN" dirty="0" smtClean="0"/>
              <a:t>δ</a:t>
            </a:r>
            <a:r>
              <a:rPr lang="en-US" altLang="zh-CN" sz="1800" dirty="0" err="1" smtClean="0"/>
              <a:t>t,i.</a:t>
            </a:r>
            <a:r>
              <a:rPr lang="en-US" altLang="zh-CN" dirty="0" err="1" smtClean="0"/>
              <a:t>B</a:t>
            </a:r>
            <a:r>
              <a:rPr lang="en-US" altLang="zh-CN" baseline="30000" dirty="0" err="1" smtClean="0"/>
              <a:t>i</a:t>
            </a:r>
            <a:r>
              <a:rPr lang="en-US" altLang="zh-CN" dirty="0" smtClean="0"/>
              <a:t>&lt;</a:t>
            </a:r>
            <a:r>
              <a:rPr lang="el-GR" altLang="zh-CN" dirty="0" smtClean="0"/>
              <a:t>δ</a:t>
            </a:r>
            <a:r>
              <a:rPr lang="en-US" altLang="zh-CN" sz="1800" dirty="0" smtClean="0"/>
              <a:t>c,0</a:t>
            </a:r>
            <a:r>
              <a:rPr lang="en-US" altLang="zh-CN" dirty="0" smtClean="0"/>
              <a:t>+..+</a:t>
            </a:r>
            <a:r>
              <a:rPr lang="el-GR" altLang="zh-CN" dirty="0" smtClean="0"/>
              <a:t>δ</a:t>
            </a:r>
            <a:r>
              <a:rPr lang="en-US" altLang="zh-CN" sz="1800" dirty="0" err="1" smtClean="0"/>
              <a:t>c,i.</a:t>
            </a:r>
            <a:r>
              <a:rPr lang="en-US" altLang="zh-CN" dirty="0" err="1" smtClean="0"/>
              <a:t>B</a:t>
            </a:r>
            <a:r>
              <a:rPr lang="en-US" altLang="zh-CN" baseline="30000" dirty="0" err="1" smtClean="0"/>
              <a:t>i</a:t>
            </a:r>
            <a:r>
              <a:rPr lang="en-US" altLang="zh-CN" baseline="30000" dirty="0" smtClean="0"/>
              <a:t> </a:t>
            </a:r>
            <a:r>
              <a:rPr lang="zh-CN" altLang="en-US" dirty="0" smtClean="0"/>
              <a:t>成立的最大的</a:t>
            </a:r>
            <a:r>
              <a:rPr lang="en-US" altLang="zh-CN" dirty="0" err="1" smtClean="0"/>
              <a:t>i</a:t>
            </a:r>
            <a:r>
              <a:rPr lang="en-US" altLang="zh-CN" dirty="0" smtClean="0"/>
              <a:t>, </a:t>
            </a:r>
            <a:r>
              <a:rPr lang="zh-CN" altLang="en-US" dirty="0" smtClean="0"/>
              <a:t>因此对于</a:t>
            </a:r>
            <a:r>
              <a:rPr lang="el-GR" altLang="zh-CN" dirty="0" smtClean="0"/>
              <a:t>δ</a:t>
            </a:r>
            <a:r>
              <a:rPr lang="en-US" altLang="zh-CN" sz="1800" dirty="0" smtClean="0"/>
              <a:t>e</a:t>
            </a:r>
            <a:r>
              <a:rPr lang="en-US" altLang="zh-CN" dirty="0" smtClean="0"/>
              <a:t> =</a:t>
            </a:r>
            <a:r>
              <a:rPr lang="en-US" altLang="zh-CN" baseline="30000" dirty="0" err="1" smtClean="0"/>
              <a:t>i</a:t>
            </a:r>
            <a:r>
              <a:rPr lang="en-US" altLang="zh-CN" sz="2000" baseline="30000" dirty="0" err="1" smtClean="0"/>
              <a:t>max</a:t>
            </a:r>
            <a:r>
              <a:rPr lang="el-GR" altLang="zh-CN" dirty="0" smtClean="0"/>
              <a:t>δ</a:t>
            </a:r>
            <a:r>
              <a:rPr lang="en-US" altLang="zh-CN" sz="1800" dirty="0" smtClean="0"/>
              <a:t>t</a:t>
            </a:r>
            <a:r>
              <a:rPr lang="en-US" altLang="zh-CN" dirty="0" smtClean="0"/>
              <a:t> −</a:t>
            </a:r>
            <a:r>
              <a:rPr lang="el-GR" altLang="zh-CN" dirty="0" smtClean="0"/>
              <a:t>δ</a:t>
            </a:r>
            <a:r>
              <a:rPr lang="en-US" altLang="zh-CN" sz="1800" dirty="0" smtClean="0"/>
              <a:t>c</a:t>
            </a:r>
            <a:r>
              <a:rPr lang="en-US" altLang="zh-CN" dirty="0" smtClean="0"/>
              <a:t> </a:t>
            </a:r>
            <a:r>
              <a:rPr lang="zh-CN" altLang="en-US" dirty="0" smtClean="0"/>
              <a:t>一定存在一个合法表示</a:t>
            </a:r>
            <a:endParaRPr lang="en-US" altLang="zh-CN" dirty="0" smtClean="0"/>
          </a:p>
          <a:p>
            <a:pPr>
              <a:buNone/>
            </a:pPr>
            <a:r>
              <a:rPr lang="en-US" altLang="zh-CN" dirty="0" smtClean="0"/>
              <a:t>        </a:t>
            </a:r>
            <a:r>
              <a:rPr lang="el-GR" altLang="zh-CN" dirty="0" smtClean="0"/>
              <a:t>δ</a:t>
            </a:r>
            <a:r>
              <a:rPr lang="en-US" altLang="zh-CN" sz="1800" dirty="0" smtClean="0"/>
              <a:t>e </a:t>
            </a:r>
            <a:r>
              <a:rPr lang="en-US" altLang="zh-CN" dirty="0" smtClean="0"/>
              <a:t>=</a:t>
            </a:r>
            <a:r>
              <a:rPr lang="el-GR" altLang="zh-CN" dirty="0" smtClean="0"/>
              <a:t>δ</a:t>
            </a:r>
            <a:r>
              <a:rPr lang="en-US" altLang="zh-CN" sz="1800" dirty="0" smtClean="0"/>
              <a:t>e,0</a:t>
            </a:r>
            <a:r>
              <a:rPr lang="en-US" altLang="zh-CN" dirty="0" smtClean="0"/>
              <a:t>+</a:t>
            </a:r>
            <a:r>
              <a:rPr lang="el-GR" altLang="zh-CN" dirty="0" smtClean="0"/>
              <a:t>δ</a:t>
            </a:r>
            <a:r>
              <a:rPr lang="en-US" altLang="zh-CN" sz="1800" dirty="0" smtClean="0"/>
              <a:t>e,1.</a:t>
            </a:r>
            <a:r>
              <a:rPr lang="en-US" altLang="zh-CN" dirty="0" smtClean="0"/>
              <a:t>B +</a:t>
            </a:r>
            <a:r>
              <a:rPr lang="el-GR" altLang="zh-CN" dirty="0" smtClean="0"/>
              <a:t>δ</a:t>
            </a:r>
            <a:r>
              <a:rPr lang="en-US" altLang="zh-CN" sz="1800" dirty="0" smtClean="0"/>
              <a:t>e,2.</a:t>
            </a:r>
            <a:r>
              <a:rPr lang="en-US" altLang="zh-CN" dirty="0" smtClean="0"/>
              <a:t>B</a:t>
            </a:r>
            <a:r>
              <a:rPr lang="en-US" altLang="zh-CN" baseline="30000" dirty="0" smtClean="0"/>
              <a:t>2</a:t>
            </a:r>
            <a:r>
              <a:rPr lang="en-US" altLang="zh-CN" dirty="0" smtClean="0"/>
              <a:t>+..+</a:t>
            </a:r>
            <a:r>
              <a:rPr lang="el-GR" altLang="zh-CN" dirty="0" smtClean="0"/>
              <a:t>δ</a:t>
            </a:r>
            <a:r>
              <a:rPr lang="en-US" altLang="zh-CN" sz="1800" dirty="0" err="1" smtClean="0"/>
              <a:t>e,m.</a:t>
            </a:r>
            <a:r>
              <a:rPr lang="en-US" altLang="zh-CN" dirty="0" err="1" smtClean="0"/>
              <a:t>B</a:t>
            </a:r>
            <a:r>
              <a:rPr lang="en-US" altLang="zh-CN" baseline="30000" dirty="0" err="1" smtClean="0"/>
              <a:t>m</a:t>
            </a:r>
            <a:r>
              <a:rPr lang="en-US" altLang="zh-CN" dirty="0" smtClean="0"/>
              <a:t> </a:t>
            </a:r>
            <a:r>
              <a:rPr lang="zh-CN" altLang="en-US" dirty="0" smtClean="0"/>
              <a:t>，满足</a:t>
            </a:r>
            <a:r>
              <a:rPr lang="el-GR" altLang="zh-CN" dirty="0" smtClean="0"/>
              <a:t>δ</a:t>
            </a:r>
            <a:r>
              <a:rPr lang="en-US" altLang="zh-CN" sz="1800" dirty="0" err="1" smtClean="0"/>
              <a:t>e,i</a:t>
            </a:r>
            <a:r>
              <a:rPr lang="en-US" altLang="zh-CN" dirty="0" smtClean="0"/>
              <a:t> ≥0.</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数据拥有着建立签名</a:t>
            </a:r>
            <a:endParaRPr lang="zh-CN" altLang="en-US" dirty="0"/>
          </a:p>
        </p:txBody>
      </p:sp>
      <p:sp>
        <p:nvSpPr>
          <p:cNvPr id="3" name="内容占位符 2"/>
          <p:cNvSpPr>
            <a:spLocks noGrp="1"/>
          </p:cNvSpPr>
          <p:nvPr>
            <p:ph sz="quarter" idx="1"/>
          </p:nvPr>
        </p:nvSpPr>
        <p:spPr/>
        <p:txBody>
          <a:bodyPr/>
          <a:lstStyle/>
          <a:p>
            <a:pPr marL="514350" indent="-514350">
              <a:buNone/>
            </a:pPr>
            <a:r>
              <a:rPr lang="en-US" altLang="zh-CN" dirty="0" smtClean="0"/>
              <a:t>1.  </a:t>
            </a:r>
            <a:r>
              <a:rPr lang="zh-CN" altLang="en-US" dirty="0" smtClean="0"/>
              <a:t>对于</a:t>
            </a:r>
            <a:r>
              <a:rPr lang="el-GR" altLang="zh-CN" dirty="0" smtClean="0"/>
              <a:t>δ</a:t>
            </a:r>
            <a:r>
              <a:rPr lang="en-US" altLang="zh-CN" sz="1600" dirty="0" smtClean="0"/>
              <a:t>t </a:t>
            </a:r>
            <a:r>
              <a:rPr lang="en-US" altLang="zh-CN" dirty="0" smtClean="0"/>
              <a:t>=U−</a:t>
            </a:r>
            <a:r>
              <a:rPr lang="en-US" altLang="zh-CN" dirty="0" err="1" smtClean="0"/>
              <a:t>r</a:t>
            </a:r>
            <a:r>
              <a:rPr lang="en-US" altLang="zh-CN" sz="1600" dirty="0" err="1" smtClean="0"/>
              <a:t>i</a:t>
            </a:r>
            <a:r>
              <a:rPr lang="en-US" altLang="zh-CN" dirty="0" smtClean="0"/>
              <a:t> −1 </a:t>
            </a:r>
            <a:r>
              <a:rPr lang="zh-CN" altLang="en-US" dirty="0" smtClean="0"/>
              <a:t>，数据拥有着建立</a:t>
            </a:r>
            <a:r>
              <a:rPr lang="en-US" altLang="zh-CN" dirty="0" smtClean="0"/>
              <a:t>m</a:t>
            </a:r>
            <a:r>
              <a:rPr lang="zh-CN" altLang="en-US" dirty="0" smtClean="0"/>
              <a:t>个非规范表示</a:t>
            </a:r>
            <a:r>
              <a:rPr lang="en-US" altLang="zh-CN" baseline="30000" dirty="0" smtClean="0"/>
              <a:t>j</a:t>
            </a:r>
            <a:r>
              <a:rPr lang="el-GR" altLang="zh-CN" dirty="0" smtClean="0"/>
              <a:t>δ</a:t>
            </a:r>
            <a:r>
              <a:rPr lang="en-US" altLang="zh-CN" sz="1600" dirty="0" smtClean="0"/>
              <a:t>t</a:t>
            </a:r>
            <a:r>
              <a:rPr lang="zh-CN" altLang="en-US" sz="2800" dirty="0" smtClean="0"/>
              <a:t>和规范表示</a:t>
            </a:r>
            <a:r>
              <a:rPr lang="el-GR" altLang="zh-CN" sz="2800" dirty="0" smtClean="0"/>
              <a:t>δ</a:t>
            </a:r>
            <a:r>
              <a:rPr lang="en-US" altLang="zh-CN" sz="1800" dirty="0" smtClean="0"/>
              <a:t>t</a:t>
            </a:r>
            <a:r>
              <a:rPr lang="en-US" altLang="zh-CN" sz="2800" dirty="0" smtClean="0"/>
              <a:t> =</a:t>
            </a:r>
            <a:r>
              <a:rPr lang="el-GR" altLang="zh-CN" sz="2800" dirty="0" smtClean="0"/>
              <a:t>δ</a:t>
            </a:r>
            <a:r>
              <a:rPr lang="en-US" altLang="zh-CN" sz="1800" dirty="0" smtClean="0"/>
              <a:t>t,0</a:t>
            </a:r>
            <a:r>
              <a:rPr lang="en-US" altLang="zh-CN" sz="2800" dirty="0" smtClean="0"/>
              <a:t>+</a:t>
            </a:r>
            <a:r>
              <a:rPr lang="el-GR" altLang="zh-CN" sz="2800" dirty="0" smtClean="0"/>
              <a:t>δ</a:t>
            </a:r>
            <a:r>
              <a:rPr lang="en-US" altLang="zh-CN" sz="1800" dirty="0" smtClean="0"/>
              <a:t>t,1.</a:t>
            </a:r>
            <a:r>
              <a:rPr lang="en-US" altLang="zh-CN" sz="2800" dirty="0" smtClean="0"/>
              <a:t>B +</a:t>
            </a:r>
            <a:r>
              <a:rPr lang="el-GR" altLang="zh-CN" sz="2800" dirty="0" smtClean="0"/>
              <a:t>δ</a:t>
            </a:r>
            <a:r>
              <a:rPr lang="en-US" altLang="zh-CN" sz="1800" dirty="0" smtClean="0"/>
              <a:t>t,2.</a:t>
            </a:r>
            <a:r>
              <a:rPr lang="en-US" altLang="zh-CN" sz="2800" dirty="0" smtClean="0"/>
              <a:t>B</a:t>
            </a:r>
            <a:r>
              <a:rPr lang="en-US" altLang="zh-CN" baseline="30000" dirty="0" smtClean="0"/>
              <a:t>2</a:t>
            </a:r>
            <a:r>
              <a:rPr lang="en-US" altLang="zh-CN" sz="2800" dirty="0" smtClean="0"/>
              <a:t>+..+</a:t>
            </a:r>
            <a:r>
              <a:rPr lang="el-GR" altLang="zh-CN" sz="2800" dirty="0" smtClean="0"/>
              <a:t>δ</a:t>
            </a:r>
            <a:r>
              <a:rPr lang="en-US" altLang="zh-CN" sz="1800" dirty="0" err="1" smtClean="0"/>
              <a:t>t,m.</a:t>
            </a:r>
            <a:r>
              <a:rPr lang="en-US" altLang="zh-CN" sz="2800" dirty="0" err="1" smtClean="0"/>
              <a:t>B</a:t>
            </a:r>
            <a:r>
              <a:rPr lang="en-US" altLang="zh-CN" baseline="30000" dirty="0" err="1" smtClean="0"/>
              <a:t>m</a:t>
            </a:r>
            <a:r>
              <a:rPr lang="zh-CN" altLang="en-US" sz="2800" dirty="0" smtClean="0"/>
              <a:t>的摘要信息：</a:t>
            </a:r>
            <a:endParaRPr lang="en-US" altLang="zh-CN" sz="2800" dirty="0" smtClean="0"/>
          </a:p>
        </p:txBody>
      </p:sp>
      <p:pic>
        <p:nvPicPr>
          <p:cNvPr id="54273" name="Picture 1" descr="C:\Users\duckagent\AppData\Roaming\Tencent\Users\68833205\QQ\WinTemp\RichOle\~PEY[(G[_@(D56M7UGLB`WL.jpg"/>
          <p:cNvPicPr>
            <a:picLocks noChangeAspect="1" noChangeArrowheads="1"/>
          </p:cNvPicPr>
          <p:nvPr/>
        </p:nvPicPr>
        <p:blipFill>
          <a:blip r:embed="rId2"/>
          <a:srcRect/>
          <a:stretch>
            <a:fillRect/>
          </a:stretch>
        </p:blipFill>
        <p:spPr bwMode="auto">
          <a:xfrm>
            <a:off x="2123728" y="2636912"/>
            <a:ext cx="4680520" cy="33797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marL="514350" indent="-514350">
              <a:buNone/>
            </a:pPr>
            <a:r>
              <a:rPr lang="en-US" altLang="zh-CN" sz="2400" dirty="0" smtClean="0"/>
              <a:t>2. </a:t>
            </a:r>
            <a:r>
              <a:rPr lang="zh-CN" altLang="en-US" sz="2400" dirty="0" smtClean="0"/>
              <a:t>在</a:t>
            </a:r>
            <a:r>
              <a:rPr lang="en-US" altLang="zh-CN" sz="2400" dirty="0" smtClean="0"/>
              <a:t>m</a:t>
            </a:r>
            <a:r>
              <a:rPr lang="zh-CN" altLang="en-US" sz="2400" dirty="0" smtClean="0"/>
              <a:t>个</a:t>
            </a:r>
            <a:r>
              <a:rPr lang="en-US" altLang="zh-CN" sz="2400" dirty="0" smtClean="0"/>
              <a:t>h(</a:t>
            </a:r>
            <a:r>
              <a:rPr lang="en-US" altLang="zh-CN" sz="2400" baseline="30000" dirty="0" smtClean="0"/>
              <a:t>j</a:t>
            </a:r>
            <a:r>
              <a:rPr lang="el-GR" altLang="zh-CN" sz="2400" dirty="0" smtClean="0"/>
              <a:t>δ</a:t>
            </a:r>
            <a:r>
              <a:rPr lang="en-US" altLang="zh-CN" sz="1600" dirty="0" smtClean="0"/>
              <a:t>t</a:t>
            </a:r>
            <a:r>
              <a:rPr lang="en-US" altLang="zh-CN" sz="2400" dirty="0" smtClean="0"/>
              <a:t>)</a:t>
            </a:r>
            <a:r>
              <a:rPr lang="zh-CN" altLang="en-US" sz="2400" dirty="0" smtClean="0"/>
              <a:t>上建立</a:t>
            </a:r>
            <a:r>
              <a:rPr lang="en-US" altLang="zh-CN" sz="2400" dirty="0" smtClean="0"/>
              <a:t>MHT</a:t>
            </a:r>
            <a:r>
              <a:rPr lang="zh-CN" altLang="en-US" sz="2400" dirty="0" smtClean="0"/>
              <a:t>树，根节点与规范表示</a:t>
            </a:r>
            <a:r>
              <a:rPr lang="en-US" altLang="zh-CN" sz="2400" dirty="0" smtClean="0"/>
              <a:t>h(</a:t>
            </a:r>
            <a:r>
              <a:rPr lang="el-GR" altLang="zh-CN" sz="2400" dirty="0" smtClean="0"/>
              <a:t>δ</a:t>
            </a:r>
            <a:r>
              <a:rPr lang="en-US" altLang="zh-CN" sz="1600" dirty="0" smtClean="0"/>
              <a:t>t</a:t>
            </a:r>
            <a:r>
              <a:rPr lang="en-US" altLang="zh-CN" sz="2400" dirty="0" smtClean="0"/>
              <a:t> )</a:t>
            </a:r>
            <a:r>
              <a:rPr lang="zh-CN" altLang="en-US" sz="2400" dirty="0" smtClean="0"/>
              <a:t>连接共同生成</a:t>
            </a:r>
            <a:r>
              <a:rPr lang="en-US" altLang="zh-CN" sz="2400" dirty="0" err="1" smtClean="0"/>
              <a:t>r</a:t>
            </a:r>
            <a:r>
              <a:rPr lang="en-US" altLang="zh-CN" sz="1400" dirty="0" err="1" smtClean="0"/>
              <a:t>i</a:t>
            </a:r>
            <a:r>
              <a:rPr lang="zh-CN" altLang="en-US" sz="2400" dirty="0" smtClean="0"/>
              <a:t>摘要</a:t>
            </a:r>
            <a:r>
              <a:rPr lang="en-US" altLang="zh-CN" sz="2400" dirty="0" smtClean="0"/>
              <a:t>g(</a:t>
            </a:r>
            <a:r>
              <a:rPr lang="en-US" altLang="zh-CN" sz="2400" dirty="0" err="1" smtClean="0"/>
              <a:t>r</a:t>
            </a:r>
            <a:r>
              <a:rPr lang="en-US" altLang="zh-CN" sz="1400" dirty="0" err="1" smtClean="0"/>
              <a:t>i</a:t>
            </a:r>
            <a:r>
              <a:rPr lang="en-US" altLang="zh-CN" sz="2400" dirty="0" smtClean="0"/>
              <a:t>)</a:t>
            </a:r>
          </a:p>
          <a:p>
            <a:pPr marL="514350" indent="-514350">
              <a:buNone/>
            </a:pPr>
            <a:r>
              <a:rPr lang="en-US" altLang="zh-CN" sz="2400" dirty="0" smtClean="0"/>
              <a:t>3.  g(</a:t>
            </a:r>
            <a:r>
              <a:rPr lang="en-US" altLang="zh-CN" sz="2400" dirty="0" err="1" smtClean="0"/>
              <a:t>r</a:t>
            </a:r>
            <a:r>
              <a:rPr lang="en-US" altLang="zh-CN" sz="1400" dirty="0" err="1" smtClean="0"/>
              <a:t>i</a:t>
            </a:r>
            <a:r>
              <a:rPr lang="en-US" altLang="zh-CN" sz="2400" dirty="0" smtClean="0"/>
              <a:t>)</a:t>
            </a:r>
            <a:r>
              <a:rPr lang="zh-CN" altLang="en-US" sz="2400" dirty="0" smtClean="0"/>
              <a:t>与</a:t>
            </a:r>
            <a:r>
              <a:rPr lang="en-US" altLang="zh-CN" sz="2400" dirty="0" smtClean="0"/>
              <a:t>g(r</a:t>
            </a:r>
            <a:r>
              <a:rPr lang="en-US" altLang="zh-CN" sz="1400" dirty="0" smtClean="0"/>
              <a:t>i-1</a:t>
            </a:r>
            <a:r>
              <a:rPr lang="en-US" altLang="zh-CN" sz="2400" dirty="0" smtClean="0"/>
              <a:t>)</a:t>
            </a:r>
            <a:r>
              <a:rPr lang="zh-CN" altLang="en-US" sz="2400" dirty="0" smtClean="0"/>
              <a:t>和</a:t>
            </a:r>
            <a:r>
              <a:rPr lang="en-US" altLang="zh-CN" sz="2400" dirty="0" smtClean="0"/>
              <a:t>g(r</a:t>
            </a:r>
            <a:r>
              <a:rPr lang="en-US" altLang="zh-CN" sz="1400" dirty="0" smtClean="0"/>
              <a:t>i+1</a:t>
            </a:r>
            <a:r>
              <a:rPr lang="en-US" altLang="zh-CN" sz="2400" dirty="0" smtClean="0"/>
              <a:t>)</a:t>
            </a:r>
            <a:r>
              <a:rPr lang="zh-CN" altLang="en-US" sz="2400" dirty="0" smtClean="0"/>
              <a:t>一起生成签名</a:t>
            </a:r>
            <a:r>
              <a:rPr lang="en-US" altLang="zh-CN" sz="2400" dirty="0" smtClean="0"/>
              <a:t>sig(</a:t>
            </a:r>
            <a:r>
              <a:rPr lang="en-US" altLang="zh-CN" sz="2400" dirty="0" err="1" smtClean="0"/>
              <a:t>r</a:t>
            </a:r>
            <a:r>
              <a:rPr lang="en-US" altLang="zh-CN" sz="1400" dirty="0" err="1" smtClean="0"/>
              <a:t>i</a:t>
            </a:r>
            <a:r>
              <a:rPr lang="en-US" altLang="zh-CN" sz="2400" dirty="0" smtClean="0"/>
              <a:t>)</a:t>
            </a:r>
            <a:endParaRPr lang="zh-CN" altLang="en-US" sz="2400" dirty="0" smtClean="0"/>
          </a:p>
          <a:p>
            <a:endParaRPr lang="zh-CN" altLang="en-US" dirty="0"/>
          </a:p>
        </p:txBody>
      </p:sp>
      <p:pic>
        <p:nvPicPr>
          <p:cNvPr id="5" name="Picture 1" descr="C:\Users\duckagent\AppData\Roaming\Tencent\Users\68833205\QQ\WinTemp\RichOle\78RWXI5~E`1EAPHDNQ2F}Y4.jpg"/>
          <p:cNvPicPr>
            <a:picLocks noChangeAspect="1" noChangeArrowheads="1"/>
          </p:cNvPicPr>
          <p:nvPr/>
        </p:nvPicPr>
        <p:blipFill>
          <a:blip r:embed="rId2"/>
          <a:srcRect/>
          <a:stretch>
            <a:fillRect/>
          </a:stretch>
        </p:blipFill>
        <p:spPr bwMode="auto">
          <a:xfrm>
            <a:off x="2267744" y="2628900"/>
            <a:ext cx="4048125" cy="4229100"/>
          </a:xfrm>
          <a:prstGeom prst="rect">
            <a:avLst/>
          </a:prstGeom>
          <a:noFill/>
        </p:spPr>
      </p:pic>
      <p:sp>
        <p:nvSpPr>
          <p:cNvPr id="6" name="矩形 5"/>
          <p:cNvSpPr/>
          <p:nvPr/>
        </p:nvSpPr>
        <p:spPr>
          <a:xfrm>
            <a:off x="2483768" y="4077072"/>
            <a:ext cx="3816424" cy="18722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4" presetClass="path" presetSubtype="0" accel="50000" decel="50000" fill="hold" grpId="1" nodeType="clickEffect">
                                  <p:stCondLst>
                                    <p:cond delay="0"/>
                                  </p:stCondLst>
                                  <p:childTnLst>
                                    <p:animMotion origin="layout" path="M -1.94444E-6 1.48148E-6 L -0.01979 -0.2206 " pathEditMode="relative" rAng="0" ptsTypes="AA">
                                      <p:cBhvr>
                                        <p:cTn id="11" dur="2000" fill="hold"/>
                                        <p:tgtEl>
                                          <p:spTgt spid="6"/>
                                        </p:tgtEl>
                                        <p:attrNameLst>
                                          <p:attrName>ppt_x</p:attrName>
                                          <p:attrName>ppt_y</p:attrName>
                                        </p:attrNameLst>
                                      </p:cBhvr>
                                      <p:rCtr x="-10" y="-1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用户与数据发布者之间完整性验证</a:t>
            </a:r>
            <a:endParaRPr lang="zh-CN" altLang="en-US" dirty="0"/>
          </a:p>
        </p:txBody>
      </p:sp>
      <p:sp>
        <p:nvSpPr>
          <p:cNvPr id="3" name="内容占位符 2"/>
          <p:cNvSpPr>
            <a:spLocks noGrp="1"/>
          </p:cNvSpPr>
          <p:nvPr>
            <p:ph sz="quarter" idx="1"/>
          </p:nvPr>
        </p:nvSpPr>
        <p:spPr>
          <a:xfrm>
            <a:off x="179512" y="1268760"/>
            <a:ext cx="4186808" cy="4937760"/>
          </a:xfrm>
        </p:spPr>
        <p:txBody>
          <a:bodyPr>
            <a:normAutofit fontScale="77500" lnSpcReduction="20000"/>
          </a:bodyPr>
          <a:lstStyle/>
          <a:p>
            <a:pPr marL="514350" indent="-514350">
              <a:buFont typeface="+mj-lt"/>
              <a:buAutoNum type="arabicPeriod"/>
            </a:pPr>
            <a:r>
              <a:rPr lang="zh-CN" altLang="en-US" dirty="0" smtClean="0"/>
              <a:t>数据发布者利用已知的</a:t>
            </a:r>
            <a:r>
              <a:rPr lang="en-US" altLang="zh-CN" dirty="0" smtClean="0"/>
              <a:t>U,</a:t>
            </a:r>
            <a:r>
              <a:rPr lang="el-GR" altLang="zh-CN" dirty="0" smtClean="0"/>
              <a:t> α</a:t>
            </a:r>
            <a:r>
              <a:rPr lang="zh-CN" altLang="en-US" dirty="0" smtClean="0"/>
              <a:t>，</a:t>
            </a:r>
            <a:r>
              <a:rPr lang="en-US" altLang="zh-CN" dirty="0" smtClean="0"/>
              <a:t>r</a:t>
            </a:r>
            <a:r>
              <a:rPr lang="en-US" altLang="zh-CN" sz="1800" dirty="0" smtClean="0"/>
              <a:t>a-1</a:t>
            </a:r>
            <a:r>
              <a:rPr lang="zh-CN" altLang="en-US" dirty="0" smtClean="0"/>
              <a:t>计算</a:t>
            </a:r>
            <a:r>
              <a:rPr lang="el-GR" altLang="zh-CN" dirty="0" smtClean="0"/>
              <a:t>δ</a:t>
            </a:r>
            <a:r>
              <a:rPr lang="en-US" altLang="zh-CN" sz="1600" dirty="0" smtClean="0"/>
              <a:t>t </a:t>
            </a:r>
            <a:r>
              <a:rPr lang="zh-CN" altLang="en-US" sz="2800" dirty="0" smtClean="0"/>
              <a:t>与</a:t>
            </a:r>
            <a:r>
              <a:rPr lang="el-GR" altLang="zh-CN" dirty="0" smtClean="0"/>
              <a:t>δ</a:t>
            </a:r>
            <a:r>
              <a:rPr lang="en-US" altLang="zh-CN" sz="1800" dirty="0" smtClean="0"/>
              <a:t>c</a:t>
            </a:r>
          </a:p>
          <a:p>
            <a:pPr marL="788670" lvl="1" indent="-514350">
              <a:buFont typeface="+mj-lt"/>
              <a:buAutoNum type="arabicPeriod"/>
            </a:pPr>
            <a:r>
              <a:rPr lang="zh-CN" altLang="en-US" dirty="0" smtClean="0"/>
              <a:t>如果</a:t>
            </a:r>
            <a:r>
              <a:rPr lang="el-GR" altLang="zh-CN" dirty="0" smtClean="0"/>
              <a:t>δ</a:t>
            </a:r>
            <a:r>
              <a:rPr lang="en-US" altLang="zh-CN" sz="1600" dirty="0" err="1" smtClean="0"/>
              <a:t>t,i</a:t>
            </a:r>
            <a:r>
              <a:rPr lang="en-US" altLang="zh-CN" dirty="0" smtClean="0"/>
              <a:t> ≥</a:t>
            </a:r>
            <a:r>
              <a:rPr lang="el-GR" altLang="zh-CN" dirty="0" smtClean="0"/>
              <a:t>δ</a:t>
            </a:r>
            <a:r>
              <a:rPr lang="en-US" altLang="zh-CN" sz="1600" dirty="0" err="1" smtClean="0"/>
              <a:t>c,i</a:t>
            </a:r>
            <a:r>
              <a:rPr lang="en-US" altLang="zh-CN" sz="1600" dirty="0" smtClean="0"/>
              <a:t> </a:t>
            </a:r>
            <a:r>
              <a:rPr lang="en-US" altLang="zh-CN" dirty="0" smtClean="0"/>
              <a:t>∀</a:t>
            </a:r>
            <a:r>
              <a:rPr lang="en-US" altLang="zh-CN" dirty="0" err="1" smtClean="0"/>
              <a:t>i</a:t>
            </a:r>
            <a:r>
              <a:rPr lang="zh-CN" altLang="en-US" dirty="0" smtClean="0"/>
              <a:t>，使用</a:t>
            </a:r>
            <a:r>
              <a:rPr lang="el-GR" altLang="zh-CN" dirty="0" smtClean="0"/>
              <a:t>δ</a:t>
            </a:r>
            <a:r>
              <a:rPr lang="en-US" altLang="zh-CN" sz="1400" dirty="0" smtClean="0"/>
              <a:t>t</a:t>
            </a:r>
            <a:r>
              <a:rPr lang="zh-CN" altLang="en-US" dirty="0" smtClean="0"/>
              <a:t>的规范表示，返回</a:t>
            </a:r>
            <a:r>
              <a:rPr lang="en-US" altLang="zh-CN" dirty="0" smtClean="0"/>
              <a:t>MHT</a:t>
            </a:r>
            <a:r>
              <a:rPr lang="zh-CN" altLang="en-US" dirty="0" smtClean="0"/>
              <a:t>的根节点；否则，找出满足</a:t>
            </a:r>
            <a:r>
              <a:rPr lang="el-GR" altLang="zh-CN" dirty="0" smtClean="0"/>
              <a:t>δ</a:t>
            </a:r>
            <a:r>
              <a:rPr lang="en-US" altLang="zh-CN" sz="1600" dirty="0" smtClean="0"/>
              <a:t>t,0</a:t>
            </a:r>
            <a:r>
              <a:rPr lang="en-US" altLang="zh-CN" dirty="0" smtClean="0"/>
              <a:t>+..+</a:t>
            </a:r>
            <a:r>
              <a:rPr lang="el-GR" altLang="zh-CN" dirty="0" smtClean="0"/>
              <a:t>δ</a:t>
            </a:r>
            <a:r>
              <a:rPr lang="en-US" altLang="zh-CN" sz="1600" dirty="0" err="1" smtClean="0"/>
              <a:t>t,i.</a:t>
            </a:r>
            <a:r>
              <a:rPr lang="en-US" altLang="zh-CN" dirty="0" err="1" smtClean="0"/>
              <a:t>B</a:t>
            </a:r>
            <a:r>
              <a:rPr lang="en-US" altLang="zh-CN" sz="2600" baseline="30000" dirty="0" err="1" smtClean="0">
                <a:solidFill>
                  <a:schemeClr val="tx1"/>
                </a:solidFill>
              </a:rPr>
              <a:t>i</a:t>
            </a:r>
            <a:r>
              <a:rPr lang="en-US" altLang="zh-CN" dirty="0" smtClean="0"/>
              <a:t>&lt;</a:t>
            </a:r>
            <a:r>
              <a:rPr lang="el-GR" altLang="zh-CN" dirty="0" smtClean="0"/>
              <a:t>δ</a:t>
            </a:r>
            <a:r>
              <a:rPr lang="en-US" altLang="zh-CN" sz="1600" dirty="0" smtClean="0"/>
              <a:t>c,0</a:t>
            </a:r>
            <a:r>
              <a:rPr lang="en-US" altLang="zh-CN" dirty="0" smtClean="0"/>
              <a:t>+..+</a:t>
            </a:r>
            <a:r>
              <a:rPr lang="el-GR" altLang="zh-CN" dirty="0" smtClean="0"/>
              <a:t>δ</a:t>
            </a:r>
            <a:r>
              <a:rPr lang="en-US" altLang="zh-CN" sz="1600" dirty="0" err="1" smtClean="0"/>
              <a:t>c,i.</a:t>
            </a:r>
            <a:r>
              <a:rPr lang="en-US" altLang="zh-CN" dirty="0" err="1" smtClean="0"/>
              <a:t>B</a:t>
            </a:r>
            <a:r>
              <a:rPr lang="en-US" altLang="zh-CN" sz="2600" baseline="30000" dirty="0" smtClean="0">
                <a:solidFill>
                  <a:schemeClr val="tx1"/>
                </a:solidFill>
              </a:rPr>
              <a:t> </a:t>
            </a:r>
            <a:r>
              <a:rPr lang="en-US" altLang="zh-CN" sz="2600" baseline="30000" dirty="0" err="1" smtClean="0">
                <a:solidFill>
                  <a:schemeClr val="tx1"/>
                </a:solidFill>
              </a:rPr>
              <a:t>i</a:t>
            </a:r>
            <a:r>
              <a:rPr lang="zh-CN" altLang="en-US" dirty="0" smtClean="0"/>
              <a:t>的最大</a:t>
            </a:r>
            <a:r>
              <a:rPr lang="en-US" altLang="zh-CN" dirty="0" err="1" smtClean="0"/>
              <a:t>i</a:t>
            </a:r>
            <a:r>
              <a:rPr lang="zh-CN" altLang="en-US" sz="2600" dirty="0" smtClean="0">
                <a:solidFill>
                  <a:schemeClr val="tx1"/>
                </a:solidFill>
              </a:rPr>
              <a:t>，</a:t>
            </a:r>
            <a:r>
              <a:rPr lang="zh-CN" altLang="en-US" dirty="0" smtClean="0"/>
              <a:t>找到合法</a:t>
            </a:r>
            <a:r>
              <a:rPr lang="zh-CN" altLang="en-US" sz="2600" dirty="0" smtClean="0">
                <a:solidFill>
                  <a:schemeClr val="tx1"/>
                </a:solidFill>
              </a:rPr>
              <a:t>的</a:t>
            </a:r>
            <a:r>
              <a:rPr lang="en-US" altLang="zh-CN" sz="2800" baseline="30000" dirty="0" err="1" smtClean="0"/>
              <a:t>imax</a:t>
            </a:r>
            <a:r>
              <a:rPr lang="el-GR" altLang="zh-CN" sz="2800" dirty="0" smtClean="0"/>
              <a:t>δ</a:t>
            </a:r>
            <a:r>
              <a:rPr lang="en-US" altLang="zh-CN" sz="1800" dirty="0" smtClean="0"/>
              <a:t>t</a:t>
            </a:r>
            <a:r>
              <a:rPr lang="zh-CN" altLang="en-US" sz="2400" dirty="0" smtClean="0"/>
              <a:t>，</a:t>
            </a:r>
            <a:r>
              <a:rPr lang="zh-CN" altLang="en-US" dirty="0" smtClean="0"/>
              <a:t>因为</a:t>
            </a:r>
            <a:r>
              <a:rPr lang="el-GR" altLang="zh-CN" sz="2600" dirty="0" smtClean="0">
                <a:solidFill>
                  <a:schemeClr val="tx1"/>
                </a:solidFill>
              </a:rPr>
              <a:t>δ</a:t>
            </a:r>
            <a:r>
              <a:rPr lang="en-US" altLang="zh-CN" sz="1800" dirty="0" smtClean="0">
                <a:solidFill>
                  <a:schemeClr val="tx1"/>
                </a:solidFill>
              </a:rPr>
              <a:t>t</a:t>
            </a:r>
            <a:r>
              <a:rPr lang="en-US" altLang="zh-CN" sz="2600" dirty="0" smtClean="0">
                <a:solidFill>
                  <a:schemeClr val="tx1"/>
                </a:solidFill>
              </a:rPr>
              <a:t> &gt;</a:t>
            </a:r>
            <a:r>
              <a:rPr lang="el-GR" altLang="zh-CN" sz="2600" dirty="0" smtClean="0">
                <a:solidFill>
                  <a:schemeClr val="tx1"/>
                </a:solidFill>
              </a:rPr>
              <a:t>δ</a:t>
            </a:r>
            <a:r>
              <a:rPr lang="en-US" altLang="zh-CN" sz="2400" dirty="0" smtClean="0">
                <a:solidFill>
                  <a:schemeClr val="tx1"/>
                </a:solidFill>
              </a:rPr>
              <a:t>c</a:t>
            </a:r>
            <a:r>
              <a:rPr lang="en-US" altLang="zh-CN" sz="2600" dirty="0" smtClean="0">
                <a:solidFill>
                  <a:schemeClr val="tx1"/>
                </a:solidFill>
              </a:rPr>
              <a:t>,</a:t>
            </a:r>
            <a:r>
              <a:rPr lang="en-US" altLang="zh-CN" sz="2400" baseline="30000" dirty="0" smtClean="0"/>
              <a:t> </a:t>
            </a:r>
            <a:r>
              <a:rPr lang="en-US" altLang="zh-CN" sz="2400" baseline="30000" dirty="0" err="1" smtClean="0"/>
              <a:t>imax</a:t>
            </a:r>
            <a:r>
              <a:rPr lang="el-GR" altLang="zh-CN" sz="2400" dirty="0" smtClean="0"/>
              <a:t>δ</a:t>
            </a:r>
            <a:r>
              <a:rPr lang="en-US" altLang="zh-CN" sz="1600" dirty="0" smtClean="0"/>
              <a:t>t</a:t>
            </a:r>
            <a:r>
              <a:rPr lang="zh-CN" altLang="en-US" dirty="0" smtClean="0"/>
              <a:t>必然存在，返回</a:t>
            </a:r>
            <a:r>
              <a:rPr lang="en-US" altLang="zh-CN" dirty="0" smtClean="0"/>
              <a:t>h(</a:t>
            </a:r>
            <a:r>
              <a:rPr lang="el-GR" altLang="zh-CN" dirty="0" smtClean="0"/>
              <a:t>δ</a:t>
            </a:r>
            <a:r>
              <a:rPr lang="en-US" altLang="zh-CN" sz="2400" dirty="0" smtClean="0"/>
              <a:t>t </a:t>
            </a:r>
            <a:r>
              <a:rPr lang="en-US" altLang="zh-CN" dirty="0" smtClean="0"/>
              <a:t>)</a:t>
            </a:r>
            <a:r>
              <a:rPr lang="zh-CN" altLang="en-US" dirty="0" smtClean="0"/>
              <a:t>与</a:t>
            </a:r>
            <a:r>
              <a:rPr lang="en-US" altLang="zh-CN" dirty="0" smtClean="0"/>
              <a:t>MHT</a:t>
            </a:r>
            <a:r>
              <a:rPr lang="zh-CN" altLang="en-US" dirty="0" smtClean="0"/>
              <a:t>中路径节点</a:t>
            </a:r>
            <a:endParaRPr lang="en-US" altLang="zh-CN" dirty="0" smtClean="0"/>
          </a:p>
          <a:p>
            <a:pPr marL="514350" indent="-514350">
              <a:buFont typeface="+mj-lt"/>
              <a:buAutoNum type="arabicPeriod"/>
            </a:pPr>
            <a:r>
              <a:rPr lang="zh-CN" altLang="en-US" dirty="0" smtClean="0"/>
              <a:t>数据发布者</a:t>
            </a:r>
            <a:r>
              <a:rPr lang="en-US" altLang="zh-CN" dirty="0" smtClean="0"/>
              <a:t>m+1</a:t>
            </a:r>
            <a:r>
              <a:rPr lang="zh-CN" altLang="en-US" dirty="0" smtClean="0"/>
              <a:t>个中间摘要</a:t>
            </a:r>
            <a:endParaRPr lang="en-US" altLang="zh-CN" dirty="0" smtClean="0"/>
          </a:p>
          <a:p>
            <a:pPr marL="514350" indent="-514350">
              <a:buFont typeface="+mj-lt"/>
              <a:buAutoNum type="arabicPeriod"/>
            </a:pPr>
            <a:r>
              <a:rPr lang="zh-CN" altLang="en-US" dirty="0" smtClean="0"/>
              <a:t>用户接受数据后，首先明确</a:t>
            </a:r>
            <a:r>
              <a:rPr lang="el-GR" altLang="zh-CN" dirty="0" smtClean="0"/>
              <a:t>δ</a:t>
            </a:r>
            <a:r>
              <a:rPr lang="en-US" altLang="zh-CN" sz="1800" dirty="0" smtClean="0"/>
              <a:t>c</a:t>
            </a:r>
            <a:r>
              <a:rPr lang="zh-CN" altLang="en-US" dirty="0" smtClean="0"/>
              <a:t>规范表示，对每个</a:t>
            </a:r>
            <a:r>
              <a:rPr lang="pt-BR" altLang="zh-CN" dirty="0" smtClean="0"/>
              <a:t>h</a:t>
            </a:r>
            <a:r>
              <a:rPr lang="pt-BR" altLang="zh-CN" baseline="30000" dirty="0" smtClean="0"/>
              <a:t>δ</a:t>
            </a:r>
            <a:r>
              <a:rPr lang="pt-BR" altLang="zh-CN" sz="2000" baseline="30000" dirty="0" smtClean="0"/>
              <a:t>e,i</a:t>
            </a:r>
            <a:r>
              <a:rPr lang="pt-BR" altLang="zh-CN" dirty="0" smtClean="0"/>
              <a:t>(ra−1|i)</a:t>
            </a:r>
            <a:r>
              <a:rPr lang="zh-CN" altLang="en-US" dirty="0" smtClean="0"/>
              <a:t>，计算</a:t>
            </a:r>
            <a:r>
              <a:rPr lang="el-GR" altLang="zh-CN" dirty="0" smtClean="0"/>
              <a:t>δ</a:t>
            </a:r>
            <a:r>
              <a:rPr lang="en-US" altLang="zh-CN" sz="1600" dirty="0" err="1" smtClean="0"/>
              <a:t>c,i</a:t>
            </a:r>
            <a:r>
              <a:rPr lang="zh-CN" altLang="en-US" dirty="0" smtClean="0"/>
              <a:t>次，获得</a:t>
            </a:r>
            <a:r>
              <a:rPr lang="pt-BR" altLang="zh-CN" dirty="0" smtClean="0"/>
              <a:t>h</a:t>
            </a:r>
            <a:r>
              <a:rPr lang="pt-BR" altLang="zh-CN" baseline="30000" dirty="0" smtClean="0">
                <a:latin typeface="Arial Unicode MS"/>
                <a:ea typeface="Arial Unicode MS"/>
                <a:cs typeface="Arial Unicode MS"/>
              </a:rPr>
              <a:t>∆</a:t>
            </a:r>
            <a:r>
              <a:rPr lang="pt-BR" altLang="zh-CN" sz="1800" baseline="30000" dirty="0" smtClean="0"/>
              <a:t>t,i</a:t>
            </a:r>
            <a:r>
              <a:rPr lang="pt-BR" altLang="zh-CN" dirty="0" smtClean="0"/>
              <a:t>(ra−1|i).</a:t>
            </a:r>
          </a:p>
          <a:p>
            <a:pPr marL="514350" indent="-514350">
              <a:buFont typeface="+mj-lt"/>
              <a:buAutoNum type="arabicPeriod"/>
            </a:pPr>
            <a:r>
              <a:rPr lang="zh-CN" altLang="en-US" dirty="0" smtClean="0"/>
              <a:t>合并生成摘要</a:t>
            </a:r>
            <a:r>
              <a:rPr lang="en-US" altLang="zh-CN" dirty="0" smtClean="0"/>
              <a:t>h(</a:t>
            </a:r>
            <a:r>
              <a:rPr lang="en-US" altLang="zh-CN" dirty="0" smtClean="0">
                <a:latin typeface="Arial Unicode MS"/>
                <a:ea typeface="Arial Unicode MS"/>
                <a:cs typeface="Arial Unicode MS"/>
              </a:rPr>
              <a:t>∆t</a:t>
            </a:r>
            <a:r>
              <a:rPr lang="en-US" altLang="zh-CN" dirty="0" smtClean="0"/>
              <a:t>).</a:t>
            </a:r>
            <a:r>
              <a:rPr lang="zh-CN" altLang="en-US" dirty="0" smtClean="0"/>
              <a:t>如果</a:t>
            </a:r>
            <a:r>
              <a:rPr lang="en-US" altLang="zh-CN" dirty="0" smtClean="0">
                <a:latin typeface="Arial Unicode MS"/>
                <a:ea typeface="Arial Unicode MS"/>
                <a:cs typeface="Arial Unicode MS"/>
              </a:rPr>
              <a:t>∆t</a:t>
            </a:r>
            <a:r>
              <a:rPr lang="zh-CN" altLang="en-US" dirty="0" smtClean="0"/>
              <a:t>为规范表示，</a:t>
            </a:r>
            <a:r>
              <a:rPr lang="en-US" altLang="zh-CN" dirty="0" smtClean="0"/>
              <a:t>h(</a:t>
            </a:r>
            <a:r>
              <a:rPr lang="en-US" altLang="zh-CN" dirty="0" smtClean="0">
                <a:latin typeface="Arial Unicode MS"/>
                <a:ea typeface="Arial Unicode MS"/>
                <a:cs typeface="Arial Unicode MS"/>
              </a:rPr>
              <a:t>∆t</a:t>
            </a:r>
            <a:r>
              <a:rPr lang="en-US" altLang="zh-CN" dirty="0" smtClean="0"/>
              <a:t>)</a:t>
            </a:r>
            <a:r>
              <a:rPr lang="zh-CN" altLang="en-US" dirty="0" smtClean="0"/>
              <a:t>与</a:t>
            </a:r>
            <a:r>
              <a:rPr lang="en-US" altLang="zh-CN" dirty="0" smtClean="0"/>
              <a:t>MHT</a:t>
            </a:r>
            <a:r>
              <a:rPr lang="zh-CN" altLang="en-US" dirty="0" smtClean="0"/>
              <a:t>结合计算</a:t>
            </a:r>
            <a:r>
              <a:rPr lang="en-US" altLang="zh-CN" dirty="0" smtClean="0"/>
              <a:t>g(r</a:t>
            </a:r>
            <a:r>
              <a:rPr lang="en-US" altLang="zh-CN" sz="1800" dirty="0" smtClean="0"/>
              <a:t>a-1</a:t>
            </a:r>
            <a:r>
              <a:rPr lang="en-US" altLang="zh-CN" dirty="0" smtClean="0"/>
              <a:t>)</a:t>
            </a:r>
            <a:r>
              <a:rPr lang="zh-CN" altLang="en-US" dirty="0" smtClean="0"/>
              <a:t>，如果不是则先生成</a:t>
            </a:r>
            <a:r>
              <a:rPr lang="en-US" altLang="zh-CN" dirty="0" smtClean="0"/>
              <a:t>MHT</a:t>
            </a:r>
            <a:r>
              <a:rPr lang="zh-CN" altLang="en-US" dirty="0" smtClean="0"/>
              <a:t>根</a:t>
            </a:r>
          </a:p>
          <a:p>
            <a:pPr marL="514350" indent="-514350">
              <a:buFont typeface="+mj-lt"/>
              <a:buAutoNum type="arabicPeriod"/>
            </a:pPr>
            <a:endParaRPr lang="zh-CN" altLang="en-US" dirty="0" smtClean="0"/>
          </a:p>
        </p:txBody>
      </p:sp>
      <p:pic>
        <p:nvPicPr>
          <p:cNvPr id="44033" name="Picture 1" descr="C:\Users\duckagent\AppData\Roaming\Tencent\Users\68833205\QQ\WinTemp\RichOle\@TL74HB{S_13P]0B(A(~2KT.jpg"/>
          <p:cNvPicPr>
            <a:picLocks noChangeAspect="1" noChangeArrowheads="1"/>
          </p:cNvPicPr>
          <p:nvPr/>
        </p:nvPicPr>
        <p:blipFill>
          <a:blip r:embed="rId2"/>
          <a:srcRect/>
          <a:stretch>
            <a:fillRect/>
          </a:stretch>
        </p:blipFill>
        <p:spPr bwMode="auto">
          <a:xfrm>
            <a:off x="4248150" y="1124744"/>
            <a:ext cx="4895850" cy="53911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404664"/>
            <a:ext cx="6934200" cy="879376"/>
          </a:xfrm>
        </p:spPr>
        <p:txBody>
          <a:bodyPr/>
          <a:lstStyle/>
          <a:p>
            <a:endParaRPr lang="zh-CN" altLang="en-US" dirty="0"/>
          </a:p>
        </p:txBody>
      </p:sp>
      <p:sp>
        <p:nvSpPr>
          <p:cNvPr id="3" name="内容占位符 2"/>
          <p:cNvSpPr>
            <a:spLocks noGrp="1"/>
          </p:cNvSpPr>
          <p:nvPr>
            <p:ph sz="quarter" idx="1"/>
          </p:nvPr>
        </p:nvSpPr>
        <p:spPr>
          <a:xfrm>
            <a:off x="1143000" y="1340768"/>
            <a:ext cx="6934200" cy="4790157"/>
          </a:xfrm>
        </p:spPr>
        <p:txBody>
          <a:bodyPr>
            <a:normAutofit lnSpcReduction="10000"/>
          </a:bodyPr>
          <a:lstStyle/>
          <a:p>
            <a:r>
              <a:rPr lang="en-US" sz="1800" dirty="0" err="1" smtClean="0"/>
              <a:t>HweeHwa</a:t>
            </a:r>
            <a:r>
              <a:rPr lang="en-US" sz="1800" dirty="0" smtClean="0"/>
              <a:t> Pang, </a:t>
            </a:r>
            <a:r>
              <a:rPr lang="en-US" sz="1800" dirty="0" err="1" smtClean="0"/>
              <a:t>Kian</a:t>
            </a:r>
            <a:r>
              <a:rPr lang="en-US" sz="1800" dirty="0" smtClean="0"/>
              <a:t>-Lee Tan: </a:t>
            </a:r>
            <a:r>
              <a:rPr lang="en-US" sz="1800" dirty="0" smtClean="0">
                <a:solidFill>
                  <a:srgbClr val="7030A0"/>
                </a:solidFill>
              </a:rPr>
              <a:t>Query Answer Authentication </a:t>
            </a:r>
            <a:r>
              <a:rPr lang="en-US" sz="1800" dirty="0" smtClean="0"/>
              <a:t>  Morgan </a:t>
            </a:r>
            <a:r>
              <a:rPr lang="en-US" sz="1800" dirty="0" smtClean="0"/>
              <a:t>&amp; Claypool Publishers 2012</a:t>
            </a:r>
          </a:p>
          <a:p>
            <a:r>
              <a:rPr lang="en-US" sz="1800" dirty="0" err="1" smtClean="0"/>
              <a:t>Kyriakos</a:t>
            </a:r>
            <a:r>
              <a:rPr lang="en-US" sz="1800" dirty="0" smtClean="0"/>
              <a:t> Mouratidis, </a:t>
            </a:r>
            <a:r>
              <a:rPr lang="en-US" sz="1800" dirty="0" err="1" smtClean="0"/>
              <a:t>HweeHwa</a:t>
            </a:r>
            <a:r>
              <a:rPr lang="en-US" sz="1800" dirty="0" smtClean="0"/>
              <a:t> Pang: </a:t>
            </a:r>
            <a:r>
              <a:rPr lang="en-US" sz="1800" dirty="0" smtClean="0"/>
              <a:t> </a:t>
            </a:r>
            <a:r>
              <a:rPr lang="en-US" sz="1800" dirty="0" smtClean="0">
                <a:solidFill>
                  <a:srgbClr val="7030A0"/>
                </a:solidFill>
              </a:rPr>
              <a:t>Efficient </a:t>
            </a:r>
            <a:r>
              <a:rPr lang="en-US" sz="1800" dirty="0" smtClean="0">
                <a:solidFill>
                  <a:srgbClr val="7030A0"/>
                </a:solidFill>
              </a:rPr>
              <a:t>Evaluation of Continuous Text Search Queries</a:t>
            </a:r>
            <a:r>
              <a:rPr lang="en-US" sz="1800" dirty="0" smtClean="0"/>
              <a:t>. </a:t>
            </a:r>
            <a:r>
              <a:rPr lang="en-US" sz="1800" dirty="0" smtClean="0"/>
              <a:t> IEEE </a:t>
            </a:r>
            <a:r>
              <a:rPr lang="en-US" sz="1800" dirty="0" smtClean="0"/>
              <a:t>Trans. </a:t>
            </a:r>
            <a:r>
              <a:rPr lang="en-US" sz="1800" dirty="0" err="1" smtClean="0"/>
              <a:t>Knowl</a:t>
            </a:r>
            <a:r>
              <a:rPr lang="en-US" sz="1800" dirty="0" smtClean="0"/>
              <a:t>. Data Eng. 23(10): 1469-1482 (2011)</a:t>
            </a:r>
          </a:p>
          <a:p>
            <a:r>
              <a:rPr lang="en-US" sz="1800" dirty="0" err="1" smtClean="0"/>
              <a:t>HweeHwa</a:t>
            </a:r>
            <a:r>
              <a:rPr lang="en-US" sz="1800" dirty="0" smtClean="0"/>
              <a:t> Pang, </a:t>
            </a:r>
            <a:r>
              <a:rPr lang="en-US" sz="1800" dirty="0" err="1" smtClean="0"/>
              <a:t>Jialie</a:t>
            </a:r>
            <a:r>
              <a:rPr lang="en-US" sz="1800" dirty="0" smtClean="0"/>
              <a:t> Shen, </a:t>
            </a:r>
            <a:r>
              <a:rPr lang="en-US" sz="1800" dirty="0" err="1" smtClean="0"/>
              <a:t>Ramayya</a:t>
            </a:r>
            <a:r>
              <a:rPr lang="en-US" sz="1800" dirty="0" smtClean="0"/>
              <a:t> Krishnan: </a:t>
            </a:r>
            <a:r>
              <a:rPr lang="en-US" sz="1800" dirty="0" smtClean="0"/>
              <a:t> </a:t>
            </a:r>
            <a:r>
              <a:rPr lang="en-US" sz="1800" dirty="0" smtClean="0">
                <a:solidFill>
                  <a:srgbClr val="7030A0"/>
                </a:solidFill>
              </a:rPr>
              <a:t>Privacy-preserving </a:t>
            </a:r>
            <a:r>
              <a:rPr lang="en-US" sz="1800" dirty="0" smtClean="0">
                <a:solidFill>
                  <a:srgbClr val="7030A0"/>
                </a:solidFill>
              </a:rPr>
              <a:t>similarity-based text retrieval.</a:t>
            </a:r>
            <a:r>
              <a:rPr lang="en-US" sz="1800" dirty="0" smtClean="0"/>
              <a:t> </a:t>
            </a:r>
            <a:r>
              <a:rPr lang="en-US" sz="1800" dirty="0" smtClean="0"/>
              <a:t> ACM </a:t>
            </a:r>
            <a:r>
              <a:rPr lang="en-US" sz="1800" dirty="0" smtClean="0"/>
              <a:t>Trans. Internet </a:t>
            </a:r>
            <a:r>
              <a:rPr lang="en-US" sz="1800" dirty="0" err="1" smtClean="0"/>
              <a:t>Techn</a:t>
            </a:r>
            <a:r>
              <a:rPr lang="en-US" sz="1800" dirty="0" smtClean="0"/>
              <a:t>. 10(1): (2010)</a:t>
            </a:r>
          </a:p>
          <a:p>
            <a:r>
              <a:rPr lang="en-US" sz="1800" dirty="0" err="1" smtClean="0"/>
              <a:t>HweeHwa</a:t>
            </a:r>
            <a:r>
              <a:rPr lang="en-US" sz="1800" dirty="0" smtClean="0"/>
              <a:t> Pang, </a:t>
            </a:r>
            <a:r>
              <a:rPr lang="en-US" sz="1800" dirty="0" err="1" smtClean="0"/>
              <a:t>Xuhua</a:t>
            </a:r>
            <a:r>
              <a:rPr lang="en-US" sz="1800" dirty="0" smtClean="0"/>
              <a:t> Ding, </a:t>
            </a:r>
            <a:r>
              <a:rPr lang="en-US" sz="1800" dirty="0" err="1" smtClean="0"/>
              <a:t>Xiaokui</a:t>
            </a:r>
            <a:r>
              <a:rPr lang="en-US" sz="1800" dirty="0" smtClean="0"/>
              <a:t> Xiao: </a:t>
            </a:r>
            <a:r>
              <a:rPr lang="en-US" sz="1800" dirty="0" smtClean="0">
                <a:solidFill>
                  <a:srgbClr val="7030A0"/>
                </a:solidFill>
              </a:rPr>
              <a:t>Embellishing Text Search Queries To Protect User Privacy. </a:t>
            </a:r>
            <a:r>
              <a:rPr lang="en-US" sz="1800" dirty="0" smtClean="0"/>
              <a:t>PVLDB 3(1): 598-607 (2010)</a:t>
            </a:r>
          </a:p>
          <a:p>
            <a:r>
              <a:rPr lang="en-US" sz="1800" dirty="0" err="1" smtClean="0"/>
              <a:t>HweeHwa</a:t>
            </a:r>
            <a:r>
              <a:rPr lang="en-US" sz="1800" dirty="0" smtClean="0"/>
              <a:t> Pang, </a:t>
            </a:r>
            <a:r>
              <a:rPr lang="en-US" sz="1800" dirty="0" err="1" smtClean="0"/>
              <a:t>Xuhua</a:t>
            </a:r>
            <a:r>
              <a:rPr lang="en-US" sz="1800" dirty="0" smtClean="0"/>
              <a:t> Ding, Baihua Zheng: </a:t>
            </a:r>
            <a:r>
              <a:rPr lang="en-US" sz="1800" dirty="0" smtClean="0">
                <a:solidFill>
                  <a:srgbClr val="7030A0"/>
                </a:solidFill>
              </a:rPr>
              <a:t>Efficient processing of exact top-</a:t>
            </a:r>
            <a:r>
              <a:rPr lang="en-US" sz="1800" i="1" dirty="0" smtClean="0">
                <a:solidFill>
                  <a:srgbClr val="7030A0"/>
                </a:solidFill>
              </a:rPr>
              <a:t>k</a:t>
            </a:r>
            <a:r>
              <a:rPr lang="en-US" sz="1800" dirty="0" smtClean="0">
                <a:solidFill>
                  <a:srgbClr val="7030A0"/>
                </a:solidFill>
              </a:rPr>
              <a:t> queries over disk-resident sorted lists.</a:t>
            </a:r>
            <a:r>
              <a:rPr lang="en-US" sz="1800" dirty="0" smtClean="0"/>
              <a:t> VLDB J. 19(3): 437-456 (2010)</a:t>
            </a:r>
          </a:p>
          <a:p>
            <a:r>
              <a:rPr lang="en-US" sz="1800" dirty="0" err="1" smtClean="0"/>
              <a:t>HweeHwa</a:t>
            </a:r>
            <a:r>
              <a:rPr lang="en-US" sz="1800" dirty="0" smtClean="0"/>
              <a:t> Pang, </a:t>
            </a:r>
            <a:r>
              <a:rPr lang="en-US" sz="1800" dirty="0" err="1" smtClean="0"/>
              <a:t>Jilian</a:t>
            </a:r>
            <a:r>
              <a:rPr lang="en-US" sz="1800" dirty="0" smtClean="0"/>
              <a:t> Zhang, </a:t>
            </a:r>
            <a:r>
              <a:rPr lang="en-US" sz="1800" dirty="0" err="1" smtClean="0"/>
              <a:t>Kyriakos</a:t>
            </a:r>
            <a:r>
              <a:rPr lang="en-US" sz="1800" dirty="0" smtClean="0"/>
              <a:t> Mouratidis: </a:t>
            </a:r>
            <a:r>
              <a:rPr lang="en-US" sz="1800" dirty="0" smtClean="0">
                <a:solidFill>
                  <a:srgbClr val="7030A0"/>
                </a:solidFill>
              </a:rPr>
              <a:t>Scalable Verification for Outsourced Dynamic Databases. </a:t>
            </a:r>
            <a:r>
              <a:rPr lang="en-US" sz="1800" dirty="0" smtClean="0"/>
              <a:t>PVLDB 2(1): 802-813 (2009)</a:t>
            </a:r>
            <a:endParaRPr lang="zh-CN" altLang="en-US" sz="1800" dirty="0" smtClean="0"/>
          </a:p>
          <a:p>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用户验证</a:t>
            </a:r>
            <a:r>
              <a:rPr lang="en-US" altLang="zh-CN" smtClean="0"/>
              <a:t>ri</a:t>
            </a:r>
            <a:endParaRPr lang="zh-CN" altLang="en-US" dirty="0"/>
          </a:p>
        </p:txBody>
      </p:sp>
      <p:sp>
        <p:nvSpPr>
          <p:cNvPr id="3" name="内容占位符 2"/>
          <p:cNvSpPr>
            <a:spLocks noGrp="1"/>
          </p:cNvSpPr>
          <p:nvPr>
            <p:ph sz="quarter" idx="1"/>
          </p:nvPr>
        </p:nvSpPr>
        <p:spPr>
          <a:xfrm>
            <a:off x="457200" y="1219200"/>
            <a:ext cx="3538736" cy="4937760"/>
          </a:xfrm>
        </p:spPr>
        <p:txBody>
          <a:bodyPr/>
          <a:lstStyle/>
          <a:p>
            <a:endParaRPr lang="zh-CN" altLang="en-US" dirty="0"/>
          </a:p>
        </p:txBody>
      </p:sp>
      <p:pic>
        <p:nvPicPr>
          <p:cNvPr id="45057" name="Picture 1" descr="C:\Users\duckagent\AppData\Roaming\Tencent\Users\68833205\QQ\WinTemp\RichOle\QM)UQ6)K7@@[Z_F`HF{_FSP.jpg"/>
          <p:cNvPicPr>
            <a:picLocks noChangeAspect="1" noChangeArrowheads="1"/>
          </p:cNvPicPr>
          <p:nvPr/>
        </p:nvPicPr>
        <p:blipFill>
          <a:blip r:embed="rId2"/>
          <a:srcRect/>
          <a:stretch>
            <a:fillRect/>
          </a:stretch>
        </p:blipFill>
        <p:spPr bwMode="auto">
          <a:xfrm>
            <a:off x="1547664" y="1772816"/>
            <a:ext cx="4905375" cy="360045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代价评估</a:t>
            </a:r>
            <a:endParaRPr lang="zh-CN" altLang="en-US" dirty="0"/>
          </a:p>
        </p:txBody>
      </p:sp>
      <p:sp>
        <p:nvSpPr>
          <p:cNvPr id="3" name="内容占位符 2"/>
          <p:cNvSpPr>
            <a:spLocks noGrp="1"/>
          </p:cNvSpPr>
          <p:nvPr>
            <p:ph sz="quarter" idx="1"/>
          </p:nvPr>
        </p:nvSpPr>
        <p:spPr/>
        <p:txBody>
          <a:bodyPr/>
          <a:lstStyle/>
          <a:p>
            <a:r>
              <a:rPr lang="zh-CN" altLang="en-US" dirty="0" smtClean="0"/>
              <a:t>用户的通信负载</a:t>
            </a:r>
            <a:endParaRPr lang="en-US" altLang="zh-CN" dirty="0" smtClean="0"/>
          </a:p>
          <a:p>
            <a:pPr>
              <a:buNone/>
            </a:pPr>
            <a:endParaRPr lang="zh-CN" altLang="en-US" dirty="0"/>
          </a:p>
        </p:txBody>
      </p:sp>
      <p:pic>
        <p:nvPicPr>
          <p:cNvPr id="51201" name="Picture 1" descr="C:\Users\duckagent\AppData\Roaming\Tencent\Users\68833205\QQ\WinTemp\RichOle\KQSB`VWJ%`}X{}FR(HUP0UX.jpg"/>
          <p:cNvPicPr>
            <a:picLocks noChangeAspect="1" noChangeArrowheads="1"/>
          </p:cNvPicPr>
          <p:nvPr/>
        </p:nvPicPr>
        <p:blipFill>
          <a:blip r:embed="rId2"/>
          <a:srcRect/>
          <a:stretch>
            <a:fillRect/>
          </a:stretch>
        </p:blipFill>
        <p:spPr bwMode="auto">
          <a:xfrm>
            <a:off x="683568" y="1772816"/>
            <a:ext cx="3962400" cy="828675"/>
          </a:xfrm>
          <a:prstGeom prst="rect">
            <a:avLst/>
          </a:prstGeom>
          <a:noFill/>
        </p:spPr>
      </p:pic>
      <p:pic>
        <p:nvPicPr>
          <p:cNvPr id="51202" name="Picture 2" descr="C:\Users\duckagent\AppData\Roaming\Tencent\Users\68833205\QQ\WinTemp\RichOle\FLW9~O`B6_%R_(9]OCT7L(Y.jpg"/>
          <p:cNvPicPr>
            <a:picLocks noChangeAspect="1" noChangeArrowheads="1"/>
          </p:cNvPicPr>
          <p:nvPr/>
        </p:nvPicPr>
        <p:blipFill>
          <a:blip r:embed="rId3"/>
          <a:srcRect/>
          <a:stretch>
            <a:fillRect/>
          </a:stretch>
        </p:blipFill>
        <p:spPr bwMode="auto">
          <a:xfrm>
            <a:off x="539552" y="2564904"/>
            <a:ext cx="3379313" cy="3537595"/>
          </a:xfrm>
          <a:prstGeom prst="rect">
            <a:avLst/>
          </a:prstGeom>
          <a:noFill/>
        </p:spPr>
      </p:pic>
      <p:pic>
        <p:nvPicPr>
          <p:cNvPr id="51203" name="Picture 3" descr="C:\Users\duckagent\AppData\Roaming\Tencent\Users\68833205\QQ\WinTemp\RichOle\9$(W%KIM0D)A`O2YAH_T1)6.jpg"/>
          <p:cNvPicPr>
            <a:picLocks noChangeAspect="1" noChangeArrowheads="1"/>
          </p:cNvPicPr>
          <p:nvPr/>
        </p:nvPicPr>
        <p:blipFill>
          <a:blip r:embed="rId4"/>
          <a:srcRect/>
          <a:stretch>
            <a:fillRect/>
          </a:stretch>
        </p:blipFill>
        <p:spPr bwMode="auto">
          <a:xfrm>
            <a:off x="3995936" y="2492896"/>
            <a:ext cx="4978107" cy="3523109"/>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t>用户端计算代价</a:t>
            </a:r>
            <a:endParaRPr lang="zh-CN" altLang="en-US" dirty="0"/>
          </a:p>
        </p:txBody>
      </p:sp>
      <p:pic>
        <p:nvPicPr>
          <p:cNvPr id="58369" name="Picture 1" descr="C:\Users\duckagent\AppData\Roaming\Tencent\Users\68833205\QQ\WinTemp\RichOle\(6(X_1JBOSVPX$2@~~AB@PR.jpg"/>
          <p:cNvPicPr>
            <a:picLocks noChangeAspect="1" noChangeArrowheads="1"/>
          </p:cNvPicPr>
          <p:nvPr/>
        </p:nvPicPr>
        <p:blipFill>
          <a:blip r:embed="rId2"/>
          <a:srcRect/>
          <a:stretch>
            <a:fillRect/>
          </a:stretch>
        </p:blipFill>
        <p:spPr bwMode="auto">
          <a:xfrm>
            <a:off x="1763688" y="1700808"/>
            <a:ext cx="4486275" cy="695325"/>
          </a:xfrm>
          <a:prstGeom prst="rect">
            <a:avLst/>
          </a:prstGeom>
          <a:noFill/>
        </p:spPr>
      </p:pic>
      <p:pic>
        <p:nvPicPr>
          <p:cNvPr id="58370" name="Picture 2" descr="C:\Users\duckagent\AppData\Roaming\Tencent\Users\68833205\QQ\WinTemp\RichOle\(X{HJ@@ZOR75L]U94MEY[26.jpg"/>
          <p:cNvPicPr>
            <a:picLocks noChangeAspect="1" noChangeArrowheads="1"/>
          </p:cNvPicPr>
          <p:nvPr/>
        </p:nvPicPr>
        <p:blipFill>
          <a:blip r:embed="rId3"/>
          <a:srcRect/>
          <a:stretch>
            <a:fillRect/>
          </a:stretch>
        </p:blipFill>
        <p:spPr bwMode="auto">
          <a:xfrm>
            <a:off x="2339752" y="2348880"/>
            <a:ext cx="3816424" cy="3930402"/>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数据库更新</a:t>
            </a:r>
            <a:endParaRPr lang="zh-CN" altLang="en-US" dirty="0"/>
          </a:p>
        </p:txBody>
      </p:sp>
      <p:sp>
        <p:nvSpPr>
          <p:cNvPr id="3" name="内容占位符 2"/>
          <p:cNvSpPr>
            <a:spLocks noGrp="1"/>
          </p:cNvSpPr>
          <p:nvPr>
            <p:ph sz="quarter" idx="1"/>
          </p:nvPr>
        </p:nvSpPr>
        <p:spPr/>
        <p:txBody>
          <a:bodyPr/>
          <a:lstStyle/>
          <a:p>
            <a:r>
              <a:rPr lang="zh-CN" altLang="en-US" dirty="0" smtClean="0"/>
              <a:t>数据所有者需要预先生成对应实际查询的签名，这个过程类似于在属性上建立</a:t>
            </a:r>
            <a:r>
              <a:rPr lang="en-US" altLang="zh-CN" dirty="0" err="1" smtClean="0"/>
              <a:t>B+_Trees</a:t>
            </a:r>
            <a:r>
              <a:rPr lang="zh-CN" altLang="en-US" dirty="0" smtClean="0"/>
              <a:t>，可以通过在</a:t>
            </a:r>
            <a:r>
              <a:rPr lang="en-US" altLang="zh-CN" dirty="0" err="1" smtClean="0"/>
              <a:t>B+_Trees</a:t>
            </a:r>
            <a:r>
              <a:rPr lang="zh-CN" altLang="en-US" dirty="0" smtClean="0"/>
              <a:t>叶子节点上附加公式</a:t>
            </a:r>
            <a:r>
              <a:rPr lang="en-US" altLang="zh-CN" dirty="0" smtClean="0"/>
              <a:t>(3)</a:t>
            </a:r>
            <a:r>
              <a:rPr lang="zh-CN" altLang="en-US" dirty="0" smtClean="0"/>
              <a:t>生成的签名实现</a:t>
            </a:r>
            <a:r>
              <a:rPr lang="en-US" altLang="zh-CN" dirty="0" smtClean="0"/>
              <a:t>.</a:t>
            </a:r>
          </a:p>
          <a:p>
            <a:r>
              <a:rPr lang="zh-CN" altLang="en-US" dirty="0" smtClean="0"/>
              <a:t>更新一个数据记录时，需要同时修改对应记录的前后邻居的签名，这个过程类似于双链表更新</a:t>
            </a:r>
            <a:r>
              <a:rPr lang="en-US" altLang="zh-CN" dirty="0" smtClean="0"/>
              <a:t>.</a:t>
            </a:r>
          </a:p>
          <a:p>
            <a:r>
              <a:rPr lang="en-US" altLang="zh-CN" dirty="0" err="1" smtClean="0"/>
              <a:t>B+_Trees</a:t>
            </a:r>
            <a:r>
              <a:rPr lang="zh-CN" altLang="en-US" dirty="0" smtClean="0"/>
              <a:t>的叶子节点同时包含几百个数据签名，因此三个签名有可能处于同一叶子上，只需要一次系统</a:t>
            </a:r>
            <a:r>
              <a:rPr lang="en-US" altLang="zh-CN" dirty="0" smtClean="0"/>
              <a:t>I/O,</a:t>
            </a:r>
            <a:r>
              <a:rPr lang="zh-CN" altLang="en-US" dirty="0" smtClean="0"/>
              <a:t>最坏情况下需要连接一次叶子节点</a:t>
            </a:r>
            <a:r>
              <a:rPr lang="en-US" altLang="zh-CN" dirty="0" smtClean="0"/>
              <a:t>.</a:t>
            </a:r>
          </a:p>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研究背景</a:t>
            </a:r>
            <a:endParaRPr lang="zh-CN" altLang="en-US" dirty="0"/>
          </a:p>
        </p:txBody>
      </p:sp>
      <p:sp>
        <p:nvSpPr>
          <p:cNvPr id="3" name="内容占位符 2"/>
          <p:cNvSpPr>
            <a:spLocks noGrp="1"/>
          </p:cNvSpPr>
          <p:nvPr>
            <p:ph sz="quarter" idx="1"/>
          </p:nvPr>
        </p:nvSpPr>
        <p:spPr>
          <a:xfrm>
            <a:off x="611560" y="1752600"/>
            <a:ext cx="5616624" cy="4378325"/>
          </a:xfrm>
        </p:spPr>
        <p:txBody>
          <a:bodyPr/>
          <a:lstStyle/>
          <a:p>
            <a:r>
              <a:rPr lang="en-US" altLang="zh-CN" dirty="0" smtClean="0"/>
              <a:t>Data Publishing Model</a:t>
            </a:r>
          </a:p>
          <a:p>
            <a:pPr lvl="1"/>
            <a:r>
              <a:rPr lang="zh-CN" altLang="en-US" dirty="0" smtClean="0"/>
              <a:t>数据拥有者</a:t>
            </a:r>
            <a:endParaRPr lang="en-US" altLang="zh-CN" dirty="0" smtClean="0"/>
          </a:p>
          <a:p>
            <a:pPr lvl="1"/>
            <a:r>
              <a:rPr lang="zh-CN" altLang="en-US" dirty="0" smtClean="0"/>
              <a:t>数据发布者（不可信）</a:t>
            </a:r>
            <a:endParaRPr lang="en-US" altLang="zh-CN" dirty="0" smtClean="0"/>
          </a:p>
          <a:p>
            <a:pPr lvl="1"/>
            <a:r>
              <a:rPr lang="zh-CN" altLang="en-US" dirty="0" smtClean="0"/>
              <a:t>用户</a:t>
            </a:r>
            <a:r>
              <a:rPr lang="en-US" altLang="zh-CN" dirty="0" smtClean="0"/>
              <a:t> </a:t>
            </a:r>
            <a:endParaRPr lang="zh-CN" altLang="en-US" dirty="0"/>
          </a:p>
        </p:txBody>
      </p:sp>
      <p:pic>
        <p:nvPicPr>
          <p:cNvPr id="29697" name="Picture 1" descr="C:\Users\duckagent\AppData\Roaming\Tencent\Users\68833205\QQ\WinTemp\RichOle\%RV9[RG$IG(()CHOC36UG]7.jpg"/>
          <p:cNvPicPr>
            <a:picLocks noChangeAspect="1" noChangeArrowheads="1"/>
          </p:cNvPicPr>
          <p:nvPr/>
        </p:nvPicPr>
        <p:blipFill>
          <a:blip r:embed="rId2"/>
          <a:srcRect/>
          <a:stretch>
            <a:fillRect/>
          </a:stretch>
        </p:blipFill>
        <p:spPr bwMode="auto">
          <a:xfrm>
            <a:off x="4067944" y="2708920"/>
            <a:ext cx="4038600" cy="27717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研究目标</a:t>
            </a:r>
            <a:endParaRPr lang="zh-CN" altLang="en-US" dirty="0"/>
          </a:p>
        </p:txBody>
      </p:sp>
      <p:sp>
        <p:nvSpPr>
          <p:cNvPr id="3" name="内容占位符 2"/>
          <p:cNvSpPr>
            <a:spLocks noGrp="1"/>
          </p:cNvSpPr>
          <p:nvPr>
            <p:ph sz="quarter" idx="1"/>
          </p:nvPr>
        </p:nvSpPr>
        <p:spPr/>
        <p:txBody>
          <a:bodyPr/>
          <a:lstStyle/>
          <a:p>
            <a:r>
              <a:rPr lang="zh-CN" altLang="en-US" dirty="0" smtClean="0"/>
              <a:t>用户可以检查查询结果的正确性</a:t>
            </a:r>
            <a:endParaRPr lang="en-US" altLang="zh-CN" dirty="0" smtClean="0"/>
          </a:p>
          <a:p>
            <a:pPr lvl="1"/>
            <a:r>
              <a:rPr lang="en-US" altLang="zh-CN" dirty="0" smtClean="0"/>
              <a:t>Authenticity</a:t>
            </a:r>
            <a:r>
              <a:rPr lang="en-US" altLang="zh-CN" dirty="0" smtClean="0"/>
              <a:t>(</a:t>
            </a:r>
            <a:r>
              <a:rPr lang="zh-CN" altLang="en-US" dirty="0" smtClean="0"/>
              <a:t>真实性</a:t>
            </a:r>
            <a:r>
              <a:rPr lang="en-US" altLang="zh-CN" dirty="0" smtClean="0"/>
              <a:t>)</a:t>
            </a:r>
            <a:endParaRPr lang="en-US" altLang="zh-CN" dirty="0" smtClean="0"/>
          </a:p>
          <a:p>
            <a:pPr lvl="2"/>
            <a:r>
              <a:rPr lang="en-US" altLang="zh-CN" dirty="0" smtClean="0"/>
              <a:t>All the values in the result originated from the data owner</a:t>
            </a:r>
          </a:p>
          <a:p>
            <a:pPr lvl="1"/>
            <a:r>
              <a:rPr lang="en-US" altLang="zh-CN" dirty="0" smtClean="0"/>
              <a:t>Completeness</a:t>
            </a:r>
            <a:r>
              <a:rPr lang="en-US" altLang="zh-CN" dirty="0" smtClean="0"/>
              <a:t>(</a:t>
            </a:r>
            <a:r>
              <a:rPr lang="zh-CN" altLang="en-US" dirty="0" smtClean="0"/>
              <a:t>完备性</a:t>
            </a:r>
            <a:r>
              <a:rPr lang="en-US" altLang="zh-CN" dirty="0" smtClean="0"/>
              <a:t>)</a:t>
            </a:r>
            <a:endParaRPr lang="en-US" altLang="zh-CN" dirty="0" smtClean="0"/>
          </a:p>
          <a:p>
            <a:pPr lvl="2"/>
            <a:r>
              <a:rPr lang="en-US" altLang="zh-CN" dirty="0" smtClean="0"/>
              <a:t>Every record satisfying the query conditions is included in the result</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解决问题</a:t>
            </a:r>
            <a:endParaRPr lang="zh-CN" altLang="en-US" dirty="0"/>
          </a:p>
        </p:txBody>
      </p:sp>
      <p:sp>
        <p:nvSpPr>
          <p:cNvPr id="3" name="内容占位符 2"/>
          <p:cNvSpPr>
            <a:spLocks noGrp="1"/>
          </p:cNvSpPr>
          <p:nvPr>
            <p:ph sz="quarter" idx="1"/>
          </p:nvPr>
        </p:nvSpPr>
        <p:spPr>
          <a:xfrm>
            <a:off x="1043608" y="1340768"/>
            <a:ext cx="6934200" cy="1333773"/>
          </a:xfrm>
        </p:spPr>
        <p:txBody>
          <a:bodyPr/>
          <a:lstStyle/>
          <a:p>
            <a:r>
              <a:rPr lang="zh-CN" altLang="en-US" dirty="0" smtClean="0"/>
              <a:t>结合用户访问控制策略的查询结果验证</a:t>
            </a:r>
            <a:endParaRPr lang="zh-CN" altLang="en-US" dirty="0"/>
          </a:p>
        </p:txBody>
      </p:sp>
      <p:pic>
        <p:nvPicPr>
          <p:cNvPr id="27649" name="Picture 1" descr="C:\Users\duckagent\AppData\Roaming\Tencent\Users\68833205\QQ\WinTemp\RichOle\_`XD7APY(B@E(P_NYKHZ_F9.jpg"/>
          <p:cNvPicPr>
            <a:picLocks noChangeAspect="1" noChangeArrowheads="1"/>
          </p:cNvPicPr>
          <p:nvPr/>
        </p:nvPicPr>
        <p:blipFill>
          <a:blip r:embed="rId2"/>
          <a:srcRect/>
          <a:stretch>
            <a:fillRect/>
          </a:stretch>
        </p:blipFill>
        <p:spPr bwMode="auto">
          <a:xfrm>
            <a:off x="1619672" y="1988840"/>
            <a:ext cx="5893825" cy="357529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smtClean="0"/>
              <a:t>Devanbu</a:t>
            </a:r>
            <a:r>
              <a:rPr lang="zh-CN" altLang="en-US" dirty="0" smtClean="0"/>
              <a:t>方案</a:t>
            </a:r>
            <a:r>
              <a:rPr lang="en-US" altLang="zh-CN" dirty="0" smtClean="0"/>
              <a:t>-</a:t>
            </a:r>
            <a:r>
              <a:rPr lang="zh-CN" altLang="en-US" dirty="0" smtClean="0"/>
              <a:t>基于</a:t>
            </a:r>
            <a:r>
              <a:rPr lang="en-US" altLang="zh-CN" dirty="0" smtClean="0"/>
              <a:t>MHT</a:t>
            </a:r>
            <a:r>
              <a:rPr lang="zh-CN" altLang="en-US" dirty="0" smtClean="0"/>
              <a:t>验证</a:t>
            </a:r>
            <a:endParaRPr lang="zh-CN" altLang="en-US" dirty="0"/>
          </a:p>
        </p:txBody>
      </p:sp>
      <p:sp>
        <p:nvSpPr>
          <p:cNvPr id="3" name="内容占位符 2"/>
          <p:cNvSpPr>
            <a:spLocks noGrp="1"/>
          </p:cNvSpPr>
          <p:nvPr>
            <p:ph sz="quarter" idx="1"/>
          </p:nvPr>
        </p:nvSpPr>
        <p:spPr>
          <a:xfrm>
            <a:off x="683568" y="1268760"/>
            <a:ext cx="6934200" cy="4430117"/>
          </a:xfrm>
        </p:spPr>
        <p:txBody>
          <a:bodyPr/>
          <a:lstStyle/>
          <a:p>
            <a:r>
              <a:rPr lang="en-US" altLang="zh-CN" dirty="0" smtClean="0"/>
              <a:t> HR executive </a:t>
            </a:r>
            <a:r>
              <a:rPr lang="zh-CN" altLang="en-US" dirty="0" smtClean="0"/>
              <a:t>执行 </a:t>
            </a:r>
            <a:r>
              <a:rPr lang="en-US" altLang="zh-CN" dirty="0" smtClean="0"/>
              <a:t>SELECT * FROM </a:t>
            </a:r>
            <a:r>
              <a:rPr lang="en-US" altLang="zh-CN" dirty="0" err="1" smtClean="0"/>
              <a:t>Emp</a:t>
            </a:r>
            <a:r>
              <a:rPr lang="en-US" altLang="zh-CN" dirty="0" smtClean="0"/>
              <a:t> WHERE Salary&lt;9000.</a:t>
            </a:r>
          </a:p>
          <a:p>
            <a:pPr lvl="1"/>
            <a:r>
              <a:rPr lang="zh-CN" altLang="en-US" dirty="0" smtClean="0"/>
              <a:t>同时返回</a:t>
            </a:r>
            <a:r>
              <a:rPr lang="en-US" altLang="zh-CN" dirty="0" smtClean="0"/>
              <a:t>12100</a:t>
            </a:r>
            <a:r>
              <a:rPr lang="zh-CN" altLang="en-US" dirty="0" smtClean="0"/>
              <a:t>来保证小于</a:t>
            </a:r>
            <a:r>
              <a:rPr lang="en-US" altLang="zh-CN" dirty="0" smtClean="0"/>
              <a:t>9000</a:t>
            </a:r>
            <a:r>
              <a:rPr lang="zh-CN" altLang="en-US" dirty="0" smtClean="0"/>
              <a:t>的值都在结果集中</a:t>
            </a:r>
            <a:endParaRPr lang="en-US" altLang="zh-CN" dirty="0" smtClean="0"/>
          </a:p>
          <a:p>
            <a:pPr lvl="1"/>
            <a:r>
              <a:rPr lang="zh-CN" altLang="en-US" dirty="0" smtClean="0"/>
              <a:t>与</a:t>
            </a:r>
            <a:r>
              <a:rPr lang="en-US" altLang="zh-CN" dirty="0" smtClean="0"/>
              <a:t>HR executive </a:t>
            </a:r>
            <a:r>
              <a:rPr lang="zh-CN" altLang="en-US" dirty="0" smtClean="0"/>
              <a:t>只能看到工资小于</a:t>
            </a:r>
            <a:r>
              <a:rPr lang="en-US" altLang="zh-CN" dirty="0" smtClean="0"/>
              <a:t>9000</a:t>
            </a:r>
            <a:r>
              <a:rPr lang="zh-CN" altLang="en-US" dirty="0" smtClean="0"/>
              <a:t>记录的访问</a:t>
            </a:r>
            <a:r>
              <a:rPr lang="zh-CN" altLang="en-US" dirty="0" smtClean="0"/>
              <a:t>控制条件冲突</a:t>
            </a:r>
            <a:endParaRPr lang="zh-CN" altLang="en-US" dirty="0"/>
          </a:p>
        </p:txBody>
      </p:sp>
      <p:pic>
        <p:nvPicPr>
          <p:cNvPr id="2049" name="Picture 1"/>
          <p:cNvPicPr>
            <a:picLocks noChangeAspect="1" noChangeArrowheads="1"/>
          </p:cNvPicPr>
          <p:nvPr/>
        </p:nvPicPr>
        <p:blipFill>
          <a:blip r:embed="rId2"/>
          <a:srcRect/>
          <a:stretch>
            <a:fillRect/>
          </a:stretch>
        </p:blipFill>
        <p:spPr bwMode="auto">
          <a:xfrm>
            <a:off x="1907704" y="3645024"/>
            <a:ext cx="5328592" cy="267957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基本方案</a:t>
            </a:r>
            <a:endParaRPr lang="zh-CN" altLang="en-US" dirty="0"/>
          </a:p>
        </p:txBody>
      </p:sp>
      <p:sp>
        <p:nvSpPr>
          <p:cNvPr id="3" name="内容占位符 2"/>
          <p:cNvSpPr>
            <a:spLocks noGrp="1"/>
          </p:cNvSpPr>
          <p:nvPr>
            <p:ph sz="quarter" idx="1"/>
          </p:nvPr>
        </p:nvSpPr>
        <p:spPr/>
        <p:txBody>
          <a:bodyPr/>
          <a:lstStyle/>
          <a:p>
            <a:pPr>
              <a:buNone/>
            </a:pPr>
            <a:r>
              <a:rPr lang="zh-CN" altLang="en-US" dirty="0" smtClean="0"/>
              <a:t>问题说明</a:t>
            </a:r>
            <a:endParaRPr lang="en-US" altLang="zh-CN" dirty="0" smtClean="0"/>
          </a:p>
          <a:p>
            <a:r>
              <a:rPr lang="zh-CN" altLang="en-US" dirty="0" smtClean="0"/>
              <a:t>假设数据拥有者建立一个有序数据集</a:t>
            </a:r>
            <a:r>
              <a:rPr lang="en-US" altLang="zh-CN" dirty="0" smtClean="0"/>
              <a:t>R=(r</a:t>
            </a:r>
            <a:r>
              <a:rPr lang="en-US" altLang="zh-CN" baseline="-25000" dirty="0" smtClean="0"/>
              <a:t>1</a:t>
            </a:r>
            <a:r>
              <a:rPr lang="en-US" altLang="zh-CN" dirty="0" smtClean="0"/>
              <a:t>, r</a:t>
            </a:r>
            <a:r>
              <a:rPr lang="en-US" altLang="zh-CN" baseline="-25000" dirty="0" smtClean="0"/>
              <a:t>2</a:t>
            </a:r>
            <a:r>
              <a:rPr lang="en-US" altLang="zh-CN" dirty="0" smtClean="0"/>
              <a:t>, …, </a:t>
            </a:r>
            <a:r>
              <a:rPr lang="en-US" altLang="zh-CN" dirty="0" err="1" smtClean="0"/>
              <a:t>r</a:t>
            </a:r>
            <a:r>
              <a:rPr lang="en-US" altLang="zh-CN" baseline="-25000" dirty="0" err="1" smtClean="0"/>
              <a:t>n</a:t>
            </a:r>
            <a:r>
              <a:rPr lang="en-US" altLang="zh-CN" dirty="0" smtClean="0"/>
              <a:t>), </a:t>
            </a:r>
            <a:r>
              <a:rPr lang="en-US" altLang="zh-CN" dirty="0" err="1" smtClean="0"/>
              <a:t>r</a:t>
            </a:r>
            <a:r>
              <a:rPr lang="en-US" altLang="zh-CN" baseline="-25000" dirty="0" err="1" smtClean="0"/>
              <a:t>i</a:t>
            </a:r>
            <a:r>
              <a:rPr lang="en-US" altLang="zh-CN" dirty="0" smtClean="0">
                <a:latin typeface="Arial Unicode MS"/>
                <a:ea typeface="Arial Unicode MS"/>
                <a:cs typeface="Arial Unicode MS"/>
              </a:rPr>
              <a:t>∈</a:t>
            </a:r>
            <a:r>
              <a:rPr lang="en-US" altLang="zh-CN" dirty="0" smtClean="0"/>
              <a:t>[L,U]</a:t>
            </a:r>
            <a:r>
              <a:rPr lang="zh-CN" altLang="en-US" dirty="0" smtClean="0"/>
              <a:t>，</a:t>
            </a:r>
            <a:r>
              <a:rPr lang="en-US" altLang="zh-CN" dirty="0" smtClean="0">
                <a:latin typeface="Arial Unicode MS"/>
                <a:ea typeface="Arial Unicode MS"/>
                <a:cs typeface="Arial Unicode MS"/>
              </a:rPr>
              <a:t>∀1≤i ≤n</a:t>
            </a:r>
            <a:r>
              <a:rPr lang="en-US" altLang="zh-CN" dirty="0" smtClean="0"/>
              <a:t> , L,U </a:t>
            </a:r>
            <a:r>
              <a:rPr lang="zh-CN" altLang="en-US" dirty="0" smtClean="0"/>
              <a:t>为域值上下界</a:t>
            </a:r>
            <a:r>
              <a:rPr lang="en-US" altLang="zh-CN" dirty="0" smtClean="0"/>
              <a:t>.</a:t>
            </a:r>
          </a:p>
          <a:p>
            <a:r>
              <a:rPr lang="zh-CN" altLang="en-US" dirty="0" smtClean="0"/>
              <a:t>用户提交查询请求</a:t>
            </a:r>
            <a:r>
              <a:rPr lang="el-GR" altLang="zh-CN" dirty="0" smtClean="0"/>
              <a:t>σ</a:t>
            </a:r>
            <a:r>
              <a:rPr lang="en-US" altLang="zh-CN" baseline="-25000" dirty="0" smtClean="0"/>
              <a:t>r≥</a:t>
            </a:r>
            <a:r>
              <a:rPr lang="el-GR" altLang="zh-CN" baseline="-25000" dirty="0" smtClean="0"/>
              <a:t>α</a:t>
            </a:r>
            <a:r>
              <a:rPr lang="el-GR" altLang="zh-CN" dirty="0" smtClean="0"/>
              <a:t>(</a:t>
            </a:r>
            <a:r>
              <a:rPr lang="en-US" altLang="zh-CN" dirty="0" smtClean="0"/>
              <a:t>R)</a:t>
            </a:r>
            <a:r>
              <a:rPr lang="zh-CN" altLang="en-US" dirty="0" smtClean="0"/>
              <a:t>，</a:t>
            </a:r>
            <a:r>
              <a:rPr lang="el-GR" altLang="zh-CN" dirty="0" smtClean="0"/>
              <a:t>α∈(</a:t>
            </a:r>
            <a:r>
              <a:rPr lang="en-US" altLang="zh-CN" dirty="0" smtClean="0"/>
              <a:t>L, U).</a:t>
            </a:r>
          </a:p>
          <a:p>
            <a:r>
              <a:rPr lang="zh-CN" altLang="en-US" dirty="0" smtClean="0"/>
              <a:t>数据发布者需要向用户证明结果集</a:t>
            </a:r>
            <a:r>
              <a:rPr lang="pt-BR" altLang="zh-CN" dirty="0" smtClean="0"/>
              <a:t>Q= (r</a:t>
            </a:r>
            <a:r>
              <a:rPr lang="pt-BR" altLang="zh-CN" baseline="-25000" dirty="0" smtClean="0"/>
              <a:t>a</a:t>
            </a:r>
            <a:r>
              <a:rPr lang="pt-BR" altLang="zh-CN" dirty="0" smtClean="0"/>
              <a:t>, r</a:t>
            </a:r>
            <a:r>
              <a:rPr lang="pt-BR" altLang="zh-CN" baseline="-25000" dirty="0" smtClean="0"/>
              <a:t>a+1</a:t>
            </a:r>
            <a:r>
              <a:rPr lang="pt-BR" altLang="zh-CN" dirty="0" smtClean="0"/>
              <a:t>, .., r</a:t>
            </a:r>
            <a:r>
              <a:rPr lang="pt-BR" altLang="zh-CN" baseline="-25000" dirty="0" smtClean="0"/>
              <a:t>b</a:t>
            </a:r>
            <a:r>
              <a:rPr lang="pt-BR" altLang="zh-CN" dirty="0" smtClean="0"/>
              <a:t>)</a:t>
            </a:r>
            <a:r>
              <a:rPr lang="zh-CN" altLang="en-US" dirty="0" smtClean="0"/>
              <a:t>是完备</a:t>
            </a:r>
            <a:r>
              <a:rPr lang="en-US" altLang="zh-CN" dirty="0" smtClean="0"/>
              <a:t>(complete)</a:t>
            </a:r>
            <a:r>
              <a:rPr lang="zh-CN" altLang="en-US" dirty="0" smtClean="0"/>
              <a:t>的</a:t>
            </a:r>
            <a:r>
              <a:rPr lang="en-US" altLang="zh-CN" dirty="0" smtClean="0"/>
              <a:t>:</a:t>
            </a:r>
          </a:p>
          <a:p>
            <a:pPr lvl="1"/>
            <a:r>
              <a:rPr lang="en-US" altLang="zh-CN" dirty="0" smtClean="0"/>
              <a:t>Contiguity-Q</a:t>
            </a:r>
            <a:r>
              <a:rPr lang="zh-CN" altLang="en-US" dirty="0" smtClean="0"/>
              <a:t>中连续的</a:t>
            </a:r>
            <a:r>
              <a:rPr lang="en-US" altLang="zh-CN" dirty="0" err="1" smtClean="0"/>
              <a:t>r</a:t>
            </a:r>
            <a:r>
              <a:rPr lang="en-US" altLang="zh-CN" sz="2600" baseline="-25000" dirty="0" err="1" smtClean="0">
                <a:solidFill>
                  <a:schemeClr val="tx1"/>
                </a:solidFill>
              </a:rPr>
              <a:t>i</a:t>
            </a:r>
            <a:r>
              <a:rPr lang="en-US" altLang="zh-CN" dirty="0" smtClean="0"/>
              <a:t>, r</a:t>
            </a:r>
            <a:r>
              <a:rPr lang="en-US" altLang="zh-CN" sz="2600" baseline="-25000" dirty="0" smtClean="0">
                <a:solidFill>
                  <a:schemeClr val="tx1"/>
                </a:solidFill>
              </a:rPr>
              <a:t>i+1</a:t>
            </a:r>
            <a:r>
              <a:rPr lang="zh-CN" altLang="en-US" dirty="0" smtClean="0"/>
              <a:t>，在</a:t>
            </a:r>
            <a:r>
              <a:rPr lang="en-US" altLang="zh-CN" dirty="0" smtClean="0"/>
              <a:t>R</a:t>
            </a:r>
            <a:r>
              <a:rPr lang="zh-CN" altLang="en-US" dirty="0" smtClean="0"/>
              <a:t>中也是连续的</a:t>
            </a:r>
            <a:r>
              <a:rPr lang="en-US" altLang="zh-CN" dirty="0" smtClean="0"/>
              <a:t>.</a:t>
            </a:r>
          </a:p>
          <a:p>
            <a:pPr lvl="1"/>
            <a:r>
              <a:rPr lang="en-US" altLang="zh-CN" dirty="0" smtClean="0"/>
              <a:t>Terminal-Q</a:t>
            </a:r>
            <a:r>
              <a:rPr lang="zh-CN" altLang="en-US" dirty="0" smtClean="0"/>
              <a:t>中最后一个结果也是</a:t>
            </a:r>
            <a:r>
              <a:rPr lang="en-US" altLang="zh-CN" dirty="0" smtClean="0"/>
              <a:t>R</a:t>
            </a:r>
            <a:r>
              <a:rPr lang="zh-CN" altLang="en-US" dirty="0" smtClean="0"/>
              <a:t>中最后一个结果，</a:t>
            </a:r>
            <a:r>
              <a:rPr lang="pt-BR" altLang="zh-CN" dirty="0" smtClean="0"/>
              <a:t>r</a:t>
            </a:r>
            <a:r>
              <a:rPr lang="pt-BR" altLang="zh-CN" baseline="-25000" dirty="0" smtClean="0"/>
              <a:t>b</a:t>
            </a:r>
            <a:r>
              <a:rPr lang="en-US" altLang="zh-CN" dirty="0" smtClean="0"/>
              <a:t>= </a:t>
            </a:r>
            <a:r>
              <a:rPr lang="en-US" altLang="zh-CN" dirty="0" err="1" smtClean="0"/>
              <a:t>r</a:t>
            </a:r>
            <a:r>
              <a:rPr lang="en-US" altLang="zh-CN" baseline="-25000" dirty="0" err="1" smtClean="0"/>
              <a:t>n</a:t>
            </a:r>
            <a:endParaRPr lang="en-US" altLang="zh-CN" dirty="0" smtClean="0"/>
          </a:p>
          <a:p>
            <a:pPr lvl="1"/>
            <a:r>
              <a:rPr lang="en-US" altLang="zh-CN" dirty="0" smtClean="0"/>
              <a:t>Origin-</a:t>
            </a:r>
            <a:r>
              <a:rPr lang="pt-BR" altLang="zh-CN" dirty="0" smtClean="0"/>
              <a:t> r</a:t>
            </a:r>
            <a:r>
              <a:rPr lang="pt-BR" altLang="zh-CN" baseline="-25000" dirty="0" smtClean="0"/>
              <a:t>a</a:t>
            </a:r>
            <a:r>
              <a:rPr lang="zh-CN" altLang="en-US" dirty="0" smtClean="0"/>
              <a:t>为</a:t>
            </a:r>
            <a:r>
              <a:rPr lang="en-US" altLang="zh-CN" dirty="0" smtClean="0"/>
              <a:t>R</a:t>
            </a:r>
            <a:r>
              <a:rPr lang="zh-CN" altLang="en-US" dirty="0" smtClean="0"/>
              <a:t>中满足查询结果的第一个值</a:t>
            </a:r>
            <a:r>
              <a:rPr lang="en-US" altLang="zh-CN" dirty="0" smtClean="0"/>
              <a:t>.</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Contiguity</a:t>
            </a:r>
            <a:endParaRPr lang="zh-CN" altLang="en-US" dirty="0"/>
          </a:p>
        </p:txBody>
      </p:sp>
      <p:sp>
        <p:nvSpPr>
          <p:cNvPr id="3" name="内容占位符 2"/>
          <p:cNvSpPr>
            <a:spLocks noGrp="1"/>
          </p:cNvSpPr>
          <p:nvPr>
            <p:ph sz="quarter" idx="1"/>
          </p:nvPr>
        </p:nvSpPr>
        <p:spPr/>
        <p:txBody>
          <a:bodyPr>
            <a:normAutofit/>
          </a:bodyPr>
          <a:lstStyle/>
          <a:p>
            <a:r>
              <a:rPr lang="zh-CN" altLang="en-US" dirty="0" smtClean="0"/>
              <a:t>数据拥有者在</a:t>
            </a:r>
            <a:r>
              <a:rPr lang="en-US" altLang="zh-CN" dirty="0" smtClean="0"/>
              <a:t>R</a:t>
            </a:r>
            <a:r>
              <a:rPr lang="zh-CN" altLang="en-US" dirty="0" smtClean="0"/>
              <a:t>中附加两个虚构数据左边界</a:t>
            </a:r>
            <a:r>
              <a:rPr lang="en-US" altLang="zh-CN" dirty="0" smtClean="0"/>
              <a:t>r</a:t>
            </a:r>
            <a:r>
              <a:rPr lang="en-US" altLang="zh-CN" baseline="-25000" dirty="0" smtClean="0"/>
              <a:t>0</a:t>
            </a:r>
            <a:r>
              <a:rPr lang="en-US" altLang="zh-CN" dirty="0" smtClean="0"/>
              <a:t> ∈(L, U) </a:t>
            </a:r>
            <a:r>
              <a:rPr lang="zh-CN" altLang="en-US" dirty="0" smtClean="0"/>
              <a:t>右边界</a:t>
            </a:r>
            <a:r>
              <a:rPr lang="en-US" altLang="zh-CN" dirty="0" smtClean="0"/>
              <a:t>r</a:t>
            </a:r>
            <a:r>
              <a:rPr lang="en-US" altLang="zh-CN" baseline="-25000" dirty="0" smtClean="0"/>
              <a:t>n+1</a:t>
            </a:r>
            <a:r>
              <a:rPr lang="en-US" altLang="zh-CN" dirty="0" smtClean="0"/>
              <a:t>∈(L, U)</a:t>
            </a:r>
            <a:r>
              <a:rPr lang="zh-CN" altLang="en-US" dirty="0" smtClean="0"/>
              <a:t>，</a:t>
            </a:r>
            <a:r>
              <a:rPr lang="pt-BR" altLang="zh-CN" dirty="0" smtClean="0"/>
              <a:t> R=(r</a:t>
            </a:r>
            <a:r>
              <a:rPr lang="pt-BR" altLang="zh-CN" baseline="-25000" dirty="0" smtClean="0"/>
              <a:t>0</a:t>
            </a:r>
            <a:r>
              <a:rPr lang="pt-BR" altLang="zh-CN" dirty="0" smtClean="0"/>
              <a:t>, r</a:t>
            </a:r>
            <a:r>
              <a:rPr lang="pt-BR" altLang="zh-CN" baseline="-25000" dirty="0" smtClean="0"/>
              <a:t>1</a:t>
            </a:r>
            <a:r>
              <a:rPr lang="pt-BR" altLang="zh-CN" dirty="0" smtClean="0"/>
              <a:t>, r</a:t>
            </a:r>
            <a:r>
              <a:rPr lang="pt-BR" altLang="zh-CN" baseline="-25000" dirty="0" smtClean="0"/>
              <a:t>2</a:t>
            </a:r>
            <a:r>
              <a:rPr lang="pt-BR" altLang="zh-CN" dirty="0" smtClean="0"/>
              <a:t>, .., r</a:t>
            </a:r>
            <a:r>
              <a:rPr lang="pt-BR" altLang="zh-CN" baseline="-25000" dirty="0" smtClean="0"/>
              <a:t>n</a:t>
            </a:r>
            <a:r>
              <a:rPr lang="pt-BR" altLang="zh-CN" dirty="0" smtClean="0"/>
              <a:t>, r</a:t>
            </a:r>
            <a:r>
              <a:rPr lang="pt-BR" altLang="zh-CN" baseline="-25000" dirty="0" smtClean="0"/>
              <a:t>n+1</a:t>
            </a:r>
            <a:r>
              <a:rPr lang="pt-BR" altLang="zh-CN" dirty="0" smtClean="0"/>
              <a:t>).</a:t>
            </a:r>
            <a:r>
              <a:rPr lang="zh-CN" altLang="en-US" dirty="0" smtClean="0"/>
              <a:t>三方实体都能知道</a:t>
            </a:r>
            <a:r>
              <a:rPr lang="en-US" altLang="zh-CN" dirty="0" smtClean="0"/>
              <a:t>r</a:t>
            </a:r>
            <a:r>
              <a:rPr lang="en-US" altLang="zh-CN" baseline="-25000" dirty="0" smtClean="0"/>
              <a:t>0</a:t>
            </a:r>
            <a:r>
              <a:rPr lang="zh-CN" altLang="en-US" baseline="-25000" dirty="0" smtClean="0"/>
              <a:t>，</a:t>
            </a:r>
            <a:r>
              <a:rPr lang="en-US" altLang="zh-CN" dirty="0" smtClean="0"/>
              <a:t> r</a:t>
            </a:r>
            <a:r>
              <a:rPr lang="en-US" altLang="zh-CN" baseline="-25000" dirty="0" smtClean="0"/>
              <a:t>n+1</a:t>
            </a:r>
            <a:r>
              <a:rPr lang="zh-CN" altLang="en-US" baseline="-25000" dirty="0" smtClean="0"/>
              <a:t>，</a:t>
            </a:r>
            <a:r>
              <a:rPr lang="en-US" altLang="zh-CN" dirty="0" smtClean="0"/>
              <a:t> L</a:t>
            </a:r>
            <a:r>
              <a:rPr lang="zh-CN" altLang="en-US" dirty="0" smtClean="0"/>
              <a:t>，</a:t>
            </a:r>
            <a:r>
              <a:rPr lang="en-US" altLang="zh-CN" dirty="0" smtClean="0"/>
              <a:t> </a:t>
            </a:r>
            <a:r>
              <a:rPr lang="en-US" altLang="zh-CN" dirty="0" smtClean="0"/>
              <a:t>U.</a:t>
            </a:r>
            <a:r>
              <a:rPr lang="zh-CN" altLang="en-US" dirty="0" smtClean="0"/>
              <a:t>为保证</a:t>
            </a:r>
            <a:r>
              <a:rPr lang="en-US" altLang="zh-CN" dirty="0" smtClean="0"/>
              <a:t>Contiguity</a:t>
            </a:r>
            <a:r>
              <a:rPr lang="zh-CN" altLang="en-US" dirty="0" smtClean="0"/>
              <a:t>：</a:t>
            </a:r>
            <a:r>
              <a:rPr lang="en-US" altLang="zh-CN" dirty="0" smtClean="0"/>
              <a:t> </a:t>
            </a:r>
          </a:p>
          <a:p>
            <a:pPr lvl="1"/>
            <a:r>
              <a:rPr lang="zh-CN" altLang="en-US" dirty="0" smtClean="0"/>
              <a:t>对每个</a:t>
            </a:r>
            <a:r>
              <a:rPr lang="en-US" altLang="zh-CN" dirty="0" err="1" smtClean="0"/>
              <a:t>r</a:t>
            </a:r>
            <a:r>
              <a:rPr lang="en-US" altLang="zh-CN" baseline="-25000" dirty="0" err="1" smtClean="0"/>
              <a:t>i</a:t>
            </a:r>
            <a:r>
              <a:rPr lang="en-US" altLang="zh-CN" dirty="0" smtClean="0"/>
              <a:t> </a:t>
            </a:r>
            <a:r>
              <a:rPr lang="zh-CN" altLang="en-US" dirty="0" smtClean="0"/>
              <a:t>建立数字签名</a:t>
            </a:r>
            <a:endParaRPr lang="en-US" altLang="zh-CN" dirty="0" smtClean="0"/>
          </a:p>
          <a:p>
            <a:pPr marL="1434783" lvl="1" indent="0">
              <a:buNone/>
            </a:pPr>
            <a:r>
              <a:rPr lang="en-US" altLang="zh-CN" dirty="0" smtClean="0"/>
              <a:t>sig(</a:t>
            </a:r>
            <a:r>
              <a:rPr lang="en-US" altLang="zh-CN" dirty="0" err="1" smtClean="0"/>
              <a:t>r</a:t>
            </a:r>
            <a:r>
              <a:rPr lang="en-US" altLang="zh-CN" baseline="-25000" dirty="0" err="1" smtClean="0">
                <a:solidFill>
                  <a:schemeClr val="tx1"/>
                </a:solidFill>
              </a:rPr>
              <a:t>i</a:t>
            </a:r>
            <a:r>
              <a:rPr lang="en-US" altLang="zh-CN" dirty="0" smtClean="0"/>
              <a:t>) = s(h(g(r</a:t>
            </a:r>
            <a:r>
              <a:rPr lang="en-US" altLang="zh-CN" baseline="-25000" dirty="0" smtClean="0">
                <a:solidFill>
                  <a:schemeClr val="tx1"/>
                </a:solidFill>
              </a:rPr>
              <a:t>i−1</a:t>
            </a:r>
            <a:r>
              <a:rPr lang="en-US" altLang="zh-CN" dirty="0" smtClean="0"/>
              <a:t>)| g(</a:t>
            </a:r>
            <a:r>
              <a:rPr lang="en-US" altLang="zh-CN" dirty="0" err="1" smtClean="0"/>
              <a:t>r</a:t>
            </a:r>
            <a:r>
              <a:rPr lang="en-US" altLang="zh-CN" baseline="-25000" dirty="0" err="1" smtClean="0">
                <a:solidFill>
                  <a:schemeClr val="tx1"/>
                </a:solidFill>
              </a:rPr>
              <a:t>i</a:t>
            </a:r>
            <a:r>
              <a:rPr lang="en-US" altLang="zh-CN" dirty="0" smtClean="0"/>
              <a:t>) | g(r</a:t>
            </a:r>
            <a:r>
              <a:rPr lang="en-US" altLang="zh-CN" baseline="-25000" dirty="0" smtClean="0">
                <a:solidFill>
                  <a:schemeClr val="tx1"/>
                </a:solidFill>
              </a:rPr>
              <a:t>i+1</a:t>
            </a:r>
            <a:r>
              <a:rPr lang="en-US" altLang="zh-CN" dirty="0" smtClean="0"/>
              <a:t>)))        (1)</a:t>
            </a:r>
          </a:p>
          <a:p>
            <a:pPr marL="274320" lvl="1" indent="0">
              <a:buNone/>
            </a:pPr>
            <a:r>
              <a:rPr lang="en-US" altLang="zh-CN" dirty="0" smtClean="0"/>
              <a:t>s</a:t>
            </a:r>
            <a:r>
              <a:rPr lang="zh-CN" altLang="en-US" dirty="0" smtClean="0"/>
              <a:t>基于数据拥有者私钥的签名函数，</a:t>
            </a:r>
            <a:r>
              <a:rPr lang="en-US" altLang="zh-CN" dirty="0" smtClean="0"/>
              <a:t>h</a:t>
            </a:r>
            <a:r>
              <a:rPr lang="zh-CN" altLang="en-US" dirty="0" smtClean="0"/>
              <a:t>无碰撞哈希函数，</a:t>
            </a:r>
            <a:r>
              <a:rPr lang="en-US" altLang="zh-CN" dirty="0" smtClean="0"/>
              <a:t> g(</a:t>
            </a:r>
            <a:r>
              <a:rPr lang="en-US" altLang="zh-CN" dirty="0" err="1" smtClean="0"/>
              <a:t>r</a:t>
            </a:r>
            <a:r>
              <a:rPr lang="en-US" altLang="zh-CN" sz="2800" baseline="-25000" dirty="0" err="1" smtClean="0">
                <a:solidFill>
                  <a:schemeClr val="tx1"/>
                </a:solidFill>
              </a:rPr>
              <a:t>i</a:t>
            </a:r>
            <a:r>
              <a:rPr lang="en-US" altLang="zh-CN" dirty="0" smtClean="0"/>
              <a:t>)</a:t>
            </a:r>
            <a:r>
              <a:rPr lang="zh-CN" altLang="en-US" dirty="0" smtClean="0"/>
              <a:t>摘要函数</a:t>
            </a:r>
            <a:endParaRPr lang="en-US" altLang="zh-CN" dirty="0" smtClean="0"/>
          </a:p>
          <a:p>
            <a:pPr marL="274320" lvl="1" indent="0"/>
            <a:r>
              <a:rPr lang="zh-CN" altLang="en-US" dirty="0" smtClean="0"/>
              <a:t>对于两个边界值有</a:t>
            </a:r>
            <a:endParaRPr lang="en-US" altLang="zh-CN" dirty="0" smtClean="0"/>
          </a:p>
          <a:p>
            <a:pPr marL="273050" lvl="1" indent="887413">
              <a:buNone/>
            </a:pPr>
            <a:r>
              <a:rPr lang="pt-BR" altLang="zh-CN" dirty="0" smtClean="0"/>
              <a:t>sig(r</a:t>
            </a:r>
            <a:r>
              <a:rPr lang="pt-BR" altLang="zh-CN" baseline="-25000" dirty="0" smtClean="0"/>
              <a:t>0</a:t>
            </a:r>
            <a:r>
              <a:rPr lang="pt-BR" altLang="zh-CN" dirty="0" smtClean="0"/>
              <a:t>) = s(h(h(L)| g(r</a:t>
            </a:r>
            <a:r>
              <a:rPr lang="pt-BR" altLang="zh-CN" baseline="-25000" dirty="0" smtClean="0"/>
              <a:t>0</a:t>
            </a:r>
            <a:r>
              <a:rPr lang="pt-BR" altLang="zh-CN" dirty="0" smtClean="0"/>
              <a:t>)| g(r</a:t>
            </a:r>
            <a:r>
              <a:rPr lang="pt-BR" altLang="zh-CN" baseline="-25000" dirty="0" smtClean="0"/>
              <a:t>1</a:t>
            </a:r>
            <a:r>
              <a:rPr lang="pt-BR" altLang="zh-CN" dirty="0" smtClean="0"/>
              <a:t>)))</a:t>
            </a:r>
          </a:p>
          <a:p>
            <a:pPr marL="273050" lvl="1" indent="887413">
              <a:buNone/>
            </a:pPr>
            <a:r>
              <a:rPr lang="pt-BR" altLang="zh-CN" dirty="0" smtClean="0"/>
              <a:t>sig(r</a:t>
            </a:r>
            <a:r>
              <a:rPr lang="pt-BR" altLang="zh-CN" baseline="-25000" dirty="0" smtClean="0"/>
              <a:t>n+1</a:t>
            </a:r>
            <a:r>
              <a:rPr lang="pt-BR" altLang="zh-CN" dirty="0" smtClean="0"/>
              <a:t>) = s(h(g(r</a:t>
            </a:r>
            <a:r>
              <a:rPr lang="pt-BR" altLang="zh-CN" baseline="-25000" dirty="0" smtClean="0"/>
              <a:t>n</a:t>
            </a:r>
            <a:r>
              <a:rPr lang="pt-BR" altLang="zh-CN" dirty="0" smtClean="0"/>
              <a:t>)| g(r</a:t>
            </a:r>
            <a:r>
              <a:rPr lang="pt-BR" altLang="zh-CN" baseline="-25000" dirty="0" smtClean="0"/>
              <a:t>n+1</a:t>
            </a:r>
            <a:r>
              <a:rPr lang="pt-BR" altLang="zh-CN" dirty="0" smtClean="0"/>
              <a:t>)| h(U)))</a:t>
            </a:r>
            <a:endParaRPr lang="en-US" altLang="zh-CN" dirty="0" smtClean="0"/>
          </a:p>
          <a:p>
            <a:pPr marL="274320" lvl="1" indent="0"/>
            <a:endParaRPr lang="en-US" altLang="zh-CN" dirty="0" smtClean="0"/>
          </a:p>
          <a:p>
            <a:endParaRPr lang="en-US" altLang="zh-CN" dirty="0" smtClean="0"/>
          </a:p>
          <a:p>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质朴">
  <a:themeElements>
    <a:clrScheme name="质朴">
      <a:dk1>
        <a:sysClr val="windowText" lastClr="000000"/>
      </a:dk1>
      <a:lt1>
        <a:sysClr val="window" lastClr="CCE8C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质朴">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738</TotalTime>
  <Words>2638</Words>
  <Application>Microsoft Office PowerPoint</Application>
  <PresentationFormat>全屏显示(4:3)</PresentationFormat>
  <Paragraphs>191</Paragraphs>
  <Slides>33</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33</vt:i4>
      </vt:variant>
    </vt:vector>
  </HeadingPairs>
  <TitlesOfParts>
    <vt:vector size="35" baseType="lpstr">
      <vt:lpstr>质朴</vt:lpstr>
      <vt:lpstr>Equation</vt:lpstr>
      <vt:lpstr>Verifying Completeness of Relational Query Results in Data Publishing</vt:lpstr>
      <vt:lpstr>作者信息</vt:lpstr>
      <vt:lpstr>幻灯片 3</vt:lpstr>
      <vt:lpstr>研究背景</vt:lpstr>
      <vt:lpstr>研究目标</vt:lpstr>
      <vt:lpstr>解决问题</vt:lpstr>
      <vt:lpstr>Devanbu方案-基于MHT验证</vt:lpstr>
      <vt:lpstr>基本方案</vt:lpstr>
      <vt:lpstr>Contiguity</vt:lpstr>
      <vt:lpstr>Contiguity</vt:lpstr>
      <vt:lpstr>Correct origin</vt:lpstr>
      <vt:lpstr>幻灯片 12</vt:lpstr>
      <vt:lpstr>示例</vt:lpstr>
      <vt:lpstr>示例</vt:lpstr>
      <vt:lpstr>完整性保证</vt:lpstr>
      <vt:lpstr>关系查询结果检查</vt:lpstr>
      <vt:lpstr>幻灯片 17</vt:lpstr>
      <vt:lpstr>查询支持</vt:lpstr>
      <vt:lpstr>查询支持</vt:lpstr>
      <vt:lpstr>查询支持</vt:lpstr>
      <vt:lpstr>存在问题</vt:lpstr>
      <vt:lpstr>方案优化</vt:lpstr>
      <vt:lpstr>示例</vt:lpstr>
      <vt:lpstr>幻灯片 24</vt:lpstr>
      <vt:lpstr>合法表示与非规范表示定义</vt:lpstr>
      <vt:lpstr>幻灯片 26</vt:lpstr>
      <vt:lpstr>数据拥有着建立签名</vt:lpstr>
      <vt:lpstr>幻灯片 28</vt:lpstr>
      <vt:lpstr>用户与数据发布者之间完整性验证</vt:lpstr>
      <vt:lpstr>用户验证ri</vt:lpstr>
      <vt:lpstr>代价评估</vt:lpstr>
      <vt:lpstr>幻灯片 32</vt:lpstr>
      <vt:lpstr>数据库更新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Verifying Completeness of Relational Query Results in Data Publishing</dc:title>
  <dc:creator>duckagent</dc:creator>
  <cp:lastModifiedBy>duckagent</cp:lastModifiedBy>
  <cp:revision>134</cp:revision>
  <dcterms:created xsi:type="dcterms:W3CDTF">2012-05-29T00:24:40Z</dcterms:created>
  <dcterms:modified xsi:type="dcterms:W3CDTF">2012-05-30T05:42:29Z</dcterms:modified>
</cp:coreProperties>
</file>