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Lst>
  <p:notesMasterIdLst>
    <p:notesMasterId r:id="rId121"/>
  </p:notesMasterIdLst>
  <p:sldIdLst>
    <p:sldId id="256" r:id="rId3"/>
    <p:sldId id="257" r:id="rId4"/>
    <p:sldId id="260" r:id="rId5"/>
    <p:sldId id="262" r:id="rId6"/>
    <p:sldId id="263" r:id="rId7"/>
    <p:sldId id="266" r:id="rId8"/>
    <p:sldId id="267" r:id="rId9"/>
    <p:sldId id="268" r:id="rId10"/>
    <p:sldId id="278" r:id="rId11"/>
    <p:sldId id="279" r:id="rId12"/>
    <p:sldId id="276" r:id="rId13"/>
    <p:sldId id="277" r:id="rId14"/>
    <p:sldId id="282" r:id="rId15"/>
    <p:sldId id="273" r:id="rId16"/>
    <p:sldId id="274" r:id="rId17"/>
    <p:sldId id="284" r:id="rId18"/>
    <p:sldId id="285" r:id="rId19"/>
    <p:sldId id="286" r:id="rId20"/>
    <p:sldId id="287" r:id="rId21"/>
    <p:sldId id="412" r:id="rId22"/>
    <p:sldId id="290" r:id="rId23"/>
    <p:sldId id="291" r:id="rId24"/>
    <p:sldId id="295" r:id="rId25"/>
    <p:sldId id="294" r:id="rId26"/>
    <p:sldId id="296" r:id="rId27"/>
    <p:sldId id="298" r:id="rId28"/>
    <p:sldId id="299" r:id="rId29"/>
    <p:sldId id="300" r:id="rId30"/>
    <p:sldId id="308" r:id="rId31"/>
    <p:sldId id="302" r:id="rId32"/>
    <p:sldId id="303" r:id="rId33"/>
    <p:sldId id="304" r:id="rId34"/>
    <p:sldId id="305" r:id="rId35"/>
    <p:sldId id="306" r:id="rId36"/>
    <p:sldId id="307" r:id="rId37"/>
    <p:sldId id="309" r:id="rId38"/>
    <p:sldId id="310" r:id="rId39"/>
    <p:sldId id="312" r:id="rId40"/>
    <p:sldId id="313" r:id="rId41"/>
    <p:sldId id="314" r:id="rId42"/>
    <p:sldId id="315" r:id="rId43"/>
    <p:sldId id="316" r:id="rId44"/>
    <p:sldId id="317" r:id="rId45"/>
    <p:sldId id="319" r:id="rId46"/>
    <p:sldId id="320" r:id="rId47"/>
    <p:sldId id="322" r:id="rId48"/>
    <p:sldId id="324" r:id="rId49"/>
    <p:sldId id="325" r:id="rId50"/>
    <p:sldId id="326" r:id="rId51"/>
    <p:sldId id="327" r:id="rId52"/>
    <p:sldId id="328" r:id="rId53"/>
    <p:sldId id="329" r:id="rId54"/>
    <p:sldId id="330" r:id="rId55"/>
    <p:sldId id="333" r:id="rId56"/>
    <p:sldId id="331" r:id="rId57"/>
    <p:sldId id="332" r:id="rId58"/>
    <p:sldId id="289" r:id="rId59"/>
    <p:sldId id="334" r:id="rId60"/>
    <p:sldId id="335" r:id="rId61"/>
    <p:sldId id="336" r:id="rId62"/>
    <p:sldId id="337" r:id="rId63"/>
    <p:sldId id="339" r:id="rId64"/>
    <p:sldId id="340" r:id="rId65"/>
    <p:sldId id="342" r:id="rId66"/>
    <p:sldId id="343" r:id="rId67"/>
    <p:sldId id="344" r:id="rId68"/>
    <p:sldId id="345" r:id="rId69"/>
    <p:sldId id="346" r:id="rId70"/>
    <p:sldId id="347" r:id="rId71"/>
    <p:sldId id="355" r:id="rId72"/>
    <p:sldId id="348" r:id="rId73"/>
    <p:sldId id="349" r:id="rId74"/>
    <p:sldId id="350" r:id="rId75"/>
    <p:sldId id="351" r:id="rId76"/>
    <p:sldId id="352" r:id="rId77"/>
    <p:sldId id="353" r:id="rId78"/>
    <p:sldId id="354" r:id="rId79"/>
    <p:sldId id="356" r:id="rId80"/>
    <p:sldId id="357" r:id="rId81"/>
    <p:sldId id="358" r:id="rId82"/>
    <p:sldId id="359" r:id="rId83"/>
    <p:sldId id="361" r:id="rId84"/>
    <p:sldId id="365" r:id="rId85"/>
    <p:sldId id="366" r:id="rId86"/>
    <p:sldId id="367" r:id="rId87"/>
    <p:sldId id="368" r:id="rId88"/>
    <p:sldId id="369" r:id="rId89"/>
    <p:sldId id="370" r:id="rId90"/>
    <p:sldId id="371" r:id="rId91"/>
    <p:sldId id="372" r:id="rId92"/>
    <p:sldId id="373" r:id="rId93"/>
    <p:sldId id="413" r:id="rId94"/>
    <p:sldId id="376" r:id="rId95"/>
    <p:sldId id="377" r:id="rId96"/>
    <p:sldId id="384" r:id="rId97"/>
    <p:sldId id="383" r:id="rId98"/>
    <p:sldId id="386" r:id="rId99"/>
    <p:sldId id="388" r:id="rId100"/>
    <p:sldId id="389" r:id="rId101"/>
    <p:sldId id="400" r:id="rId102"/>
    <p:sldId id="391" r:id="rId103"/>
    <p:sldId id="394" r:id="rId104"/>
    <p:sldId id="395" r:id="rId105"/>
    <p:sldId id="396" r:id="rId106"/>
    <p:sldId id="397" r:id="rId107"/>
    <p:sldId id="398" r:id="rId108"/>
    <p:sldId id="399" r:id="rId109"/>
    <p:sldId id="401" r:id="rId110"/>
    <p:sldId id="402" r:id="rId111"/>
    <p:sldId id="403" r:id="rId112"/>
    <p:sldId id="404" r:id="rId113"/>
    <p:sldId id="405" r:id="rId114"/>
    <p:sldId id="406" r:id="rId115"/>
    <p:sldId id="407" r:id="rId116"/>
    <p:sldId id="408" r:id="rId117"/>
    <p:sldId id="409" r:id="rId118"/>
    <p:sldId id="410" r:id="rId119"/>
    <p:sldId id="411" r:id="rId1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0316" autoAdjust="0"/>
  </p:normalViewPr>
  <p:slideViewPr>
    <p:cSldViewPr>
      <p:cViewPr>
        <p:scale>
          <a:sx n="87" d="100"/>
          <a:sy n="87" d="100"/>
        </p:scale>
        <p:origin x="-504" y="-2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7CA969-5F7E-46D6-96A6-93C0AFC0A397}" type="datetimeFigureOut">
              <a:rPr lang="zh-CN" altLang="en-US" smtClean="0"/>
              <a:pPr/>
              <a:t>2011-9-26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56B399-550B-43DC-8A28-A78B69E2829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71B66CDE-2AAF-4A3F-BAC1-B668682328C5}" type="slidenum">
              <a:rPr lang="en-US"/>
              <a:pPr/>
              <a:t>4</a:t>
            </a:fld>
            <a:endParaRPr lang="en-US"/>
          </a:p>
        </p:txBody>
      </p:sp>
      <p:sp>
        <p:nvSpPr>
          <p:cNvPr id="4915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 xmlns:a14="http://schemas.microsoft.com/office/drawing/2010/main">
                <a:effectLst>
                  <a:outerShdw dist="35921" dir="2700000" algn="ctr" rotWithShape="0">
                    <a:srgbClr val="808080"/>
                  </a:outerShdw>
                </a:effectLst>
              </a14:hiddenEffects>
            </a:ext>
          </a:extLst>
        </p:spPr>
      </p:sp>
      <p:sp>
        <p:nvSpPr>
          <p:cNvPr id="49154" name="Rectangle 2"/>
          <p:cNvSpPr txBox="1">
            <a:spLocks noGrp="1" noChangeArrowheads="1"/>
          </p:cNvSpPr>
          <p:nvPr>
            <p:ph type="body" idx="1"/>
          </p:nvPr>
        </p:nvSpPr>
        <p:spPr bwMode="auto">
          <a:xfrm>
            <a:off x="685512" y="4343231"/>
            <a:ext cx="5486976" cy="4037751"/>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r>
              <a:rPr lang="zh-CN" altLang="en-US" dirty="0" smtClean="0"/>
              <a:t>三种具体形式，每种都有代表的技术，（熟悉的）</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使用</a:t>
            </a:r>
            <a:r>
              <a:rPr lang="en-US" altLang="zh-CN" dirty="0" smtClean="0"/>
              <a:t>2PL</a:t>
            </a:r>
            <a:r>
              <a:rPr lang="zh-CN" altLang="en-US" dirty="0" smtClean="0"/>
              <a:t>的并发控制容易产生死锁问题</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22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还有一些优化方法也进行了研究。</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24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可恢复调度有时候需要级联回滚。   比可恢复性更强的条件来消除级联回滚。</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26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MTTF</a:t>
            </a:r>
            <a:r>
              <a:rPr lang="zh-CN" altLang="en-US" dirty="0" smtClean="0"/>
              <a:t>：</a:t>
            </a:r>
            <a:r>
              <a:rPr lang="en-US" altLang="zh-CN" dirty="0" smtClean="0"/>
              <a:t>mean time to failure,</a:t>
            </a:r>
            <a:r>
              <a:rPr lang="zh-CN" altLang="en-US" dirty="0" smtClean="0"/>
              <a:t>平均失效前时间</a:t>
            </a:r>
            <a:r>
              <a:rPr lang="en-US" altLang="zh-CN" dirty="0" smtClean="0"/>
              <a:t>.MTTR</a:t>
            </a:r>
            <a:r>
              <a:rPr lang="zh-CN" altLang="en-US" dirty="0" smtClean="0"/>
              <a:t>：</a:t>
            </a:r>
            <a:r>
              <a:rPr lang="en-US" altLang="zh-CN" dirty="0" smtClean="0"/>
              <a:t>restoration</a:t>
            </a:r>
            <a:r>
              <a:rPr lang="zh-CN" altLang="en-US" dirty="0" smtClean="0"/>
              <a:t>平均恢复前时间。</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27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数据分布的一个重要原因是由于企业组织结构自身分布在若干个节点上，每个节点上都有相关的数据。</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29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分布式数据库中，数据分布的特点导致，一个事务涉及多个节点的处理</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30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执行数据读写操作时，在多个数据库服务器上进行。</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31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通讯等待</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35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37</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为了实现分布式事务的正确提交，使用</a:t>
            </a:r>
            <a:r>
              <a:rPr lang="en-US" altLang="zh-CN" dirty="0" smtClean="0"/>
              <a:t>2PC</a:t>
            </a:r>
            <a:r>
              <a:rPr lang="zh-CN" altLang="en-US" dirty="0" smtClean="0"/>
              <a:t>协议。在分布式事务中，指定一个</a:t>
            </a:r>
            <a:r>
              <a:rPr lang="en-US" altLang="zh-CN" dirty="0" err="1" smtClean="0"/>
              <a:t>cor</a:t>
            </a:r>
            <a:r>
              <a:rPr lang="zh-CN" altLang="en-US" dirty="0" smtClean="0"/>
              <a:t>，由该协调者负责分布事务的提交或者终止。其余的进程为参与者。</a:t>
            </a:r>
            <a:endParaRPr lang="en-US" altLang="zh-CN" dirty="0" smtClean="0"/>
          </a:p>
          <a:p>
            <a:r>
              <a:rPr lang="zh-CN" altLang="en-US" dirty="0" smtClean="0"/>
              <a:t>在提交时刻，首先发送一个投票请求，</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38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95006A9-5725-464E-AB57-96731D94AF81}" type="slidenum">
              <a:rPr lang="en-US"/>
              <a:pPr/>
              <a:t>5</a:t>
            </a:fld>
            <a:endParaRPr lang="en-US"/>
          </a:p>
        </p:txBody>
      </p:sp>
      <p:sp>
        <p:nvSpPr>
          <p:cNvPr id="5120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 xmlns:a14="http://schemas.microsoft.com/office/drawing/2010/main">
                <a:effectLst>
                  <a:outerShdw dist="35921" dir="2700000" algn="ctr" rotWithShape="0">
                    <a:srgbClr val="808080"/>
                  </a:outerShdw>
                </a:effectLst>
              </a14:hiddenEffects>
            </a:ext>
          </a:extLst>
        </p:spPr>
      </p:sp>
      <p:sp>
        <p:nvSpPr>
          <p:cNvPr id="51202" name="Rectangle 2"/>
          <p:cNvSpPr txBox="1">
            <a:spLocks noGrp="1" noChangeArrowheads="1"/>
          </p:cNvSpPr>
          <p:nvPr>
            <p:ph type="body" idx="1"/>
          </p:nvPr>
        </p:nvSpPr>
        <p:spPr bwMode="auto">
          <a:xfrm>
            <a:off x="685512" y="4343231"/>
            <a:ext cx="5486976" cy="4037751"/>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r>
              <a:rPr lang="zh-CN" altLang="en-US" dirty="0" smtClean="0"/>
              <a:t>与传统的软件开发形式比较（减轻用户负担）</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2PC</a:t>
            </a:r>
            <a:r>
              <a:rPr lang="zh-CN" altLang="en-US" dirty="0" smtClean="0"/>
              <a:t>协议对一些故障具有一定的恢复能力。  参与者在初始状态下，等待协调者的投票请求，如果一段时间后没有收到这个消息，参与者就在本地中止事务。</a:t>
            </a:r>
            <a:r>
              <a:rPr lang="en-US" altLang="zh-CN" dirty="0" smtClean="0"/>
              <a:t>…………</a:t>
            </a:r>
            <a:r>
              <a:rPr lang="zh-CN" altLang="en-US" dirty="0" smtClean="0"/>
              <a:t>没有收到所有表决，协调者就决定终止事务。</a:t>
            </a:r>
            <a:endParaRPr lang="en-US" altLang="zh-CN" dirty="0" smtClean="0"/>
          </a:p>
          <a:p>
            <a:r>
              <a:rPr lang="zh-CN" altLang="en-US" dirty="0" smtClean="0"/>
              <a:t>一个参与者已经投票正在等待决策，就进入了一个不确定时期（不知道协调程序是最终提交此子事务，还是将其中止），它必须等待。它受到了阻塞，试着联系协调程序或者其他的参与者。</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39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它可以从其他参与者那里得到帮助吗？</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40</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3PC</a:t>
            </a:r>
            <a:r>
              <a:rPr lang="zh-CN" altLang="en-US" dirty="0" smtClean="0"/>
              <a:t>避免了在出现故障时的事务阻塞过程。</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41</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虽然仍会有进程在等待消息到来时阻塞的情况，但是</a:t>
            </a:r>
            <a:r>
              <a:rPr lang="en-US" altLang="zh-CN" dirty="0" smtClean="0"/>
              <a:t>3PC</a:t>
            </a:r>
            <a:r>
              <a:rPr lang="zh-CN" altLang="en-US" dirty="0" smtClean="0"/>
              <a:t>不会让进程进入不确定状态。</a:t>
            </a:r>
            <a:r>
              <a:rPr lang="en-US" altLang="zh-CN" dirty="0" smtClean="0"/>
              <a:t>5</a:t>
            </a:r>
            <a:r>
              <a:rPr lang="zh-CN" altLang="en-US" dirty="0" smtClean="0"/>
              <a:t>种发生的情况都会有一个执行的结果。</a:t>
            </a:r>
            <a:endParaRPr lang="en-US" altLang="zh-CN" dirty="0" smtClean="0"/>
          </a:p>
          <a:p>
            <a:r>
              <a:rPr lang="zh-CN" altLang="en-US" dirty="0" smtClean="0"/>
              <a:t>例如，协调者在发出了预提交命令后，进入阻塞状态，当超时时它认为一个参与者已经崩溃，但是可以知道那个参与者已经投票要提交事务了，所以协调者发出提交消息来指示可操作的参与者提交</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42</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1" dirty="0" smtClean="0">
                <a:latin typeface="宋体" charset="-122"/>
              </a:rPr>
              <a:t>在同步系统中，可以使用超时（</a:t>
            </a:r>
            <a:r>
              <a:rPr lang="en-US" altLang="zh-CN" sz="1200" b="1" dirty="0" smtClean="0"/>
              <a:t>timeouts</a:t>
            </a:r>
            <a:r>
              <a:rPr lang="zh-CN" altLang="en-US" sz="1200" b="1" dirty="0" smtClean="0">
                <a:latin typeface="宋体" charset="-122"/>
              </a:rPr>
              <a:t>），例如检测进程的故障。</a:t>
            </a:r>
            <a:r>
              <a:rPr lang="zh-CN" altLang="en-US" sz="1200" dirty="0" smtClean="0"/>
              <a:t> </a:t>
            </a:r>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一系列进程通过消息传递来进行交流协作。一个进程</a:t>
            </a:r>
            <a:r>
              <a:rPr lang="zh-CN" altLang="en-US" smtClean="0"/>
              <a:t>是一系列事件的</a:t>
            </a:r>
            <a:r>
              <a:rPr lang="zh-CN" altLang="en-US" dirty="0" smtClean="0"/>
              <a:t>序列。进程执行三种类型的事件：</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47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9" name="Rectangle 2"/>
          <p:cNvSpPr>
            <a:spLocks noGrp="1" noRot="1" noChangeAspect="1" noChangeArrowheads="1" noTextEdit="1"/>
          </p:cNvSpPr>
          <p:nvPr>
            <p:ph type="sldImg"/>
          </p:nvPr>
        </p:nvSpPr>
        <p:spPr bwMode="auto">
          <a:xfrm>
            <a:off x="1338263" y="914400"/>
            <a:ext cx="4181475" cy="3135313"/>
          </a:xfrm>
          <a:solidFill>
            <a:srgbClr val="FFFFFF"/>
          </a:solidFill>
          <a:ln>
            <a:solidFill>
              <a:srgbClr val="000000"/>
            </a:solidFill>
            <a:miter lim="800000"/>
            <a:headEnd/>
            <a:tailEnd/>
          </a:ln>
        </p:spPr>
      </p:sp>
      <p:sp>
        <p:nvSpPr>
          <p:cNvPr id="24580" name="Rectangle 3"/>
          <p:cNvSpPr>
            <a:spLocks noGrp="1" noChangeArrowheads="1"/>
          </p:cNvSpPr>
          <p:nvPr>
            <p:ph type="body" idx="1"/>
          </p:nvPr>
        </p:nvSpPr>
        <p:spPr bwMode="auto">
          <a:xfrm>
            <a:off x="1046163" y="4352925"/>
            <a:ext cx="4770437" cy="3479800"/>
          </a:xfrm>
          <a:noFill/>
        </p:spPr>
        <p:txBody>
          <a:bodyPr wrap="none" numCol="1" anchor="ctr"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zh-CN" altLang="en-US" sz="1200" dirty="0" smtClean="0">
                <a:latin typeface="宋体" charset="-122"/>
              </a:rPr>
              <a:t>分布式系统中每一台计算机有其自己的内部时钟，如果这些时钟没有完全同步的话，就会产生错误的执行结果。</a:t>
            </a:r>
            <a:endParaRPr lang="en-US" dirty="0" smtClean="0"/>
          </a:p>
          <a:p>
            <a:pPr>
              <a:spcBef>
                <a:spcPct val="0"/>
              </a:spcBef>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dirty="0" smtClean="0"/>
              <a:t>发生在前关系具有传递性。</a:t>
            </a:r>
            <a:endParaRPr lang="en-US" altLang="zh-CN" dirty="0" smtClean="0"/>
          </a:p>
          <a:p>
            <a:pPr>
              <a:spcBef>
                <a:spcPct val="0"/>
              </a:spcBef>
            </a:pPr>
            <a:r>
              <a:rPr lang="en-US" dirty="0" smtClean="0"/>
              <a:t>E</a:t>
            </a:r>
            <a:r>
              <a:rPr lang="zh-CN" altLang="en-US" dirty="0" smtClean="0"/>
              <a:t>和</a:t>
            </a:r>
            <a:r>
              <a:rPr lang="en-US" altLang="zh-CN" dirty="0" smtClean="0"/>
              <a:t>f</a:t>
            </a:r>
            <a:r>
              <a:rPr lang="zh-CN" altLang="en-US" dirty="0" smtClean="0"/>
              <a:t>没有因果联系的话，称为并发。</a:t>
            </a:r>
            <a:r>
              <a:rPr lang="en-US" altLang="zh-CN" baseline="0" dirty="0" smtClean="0"/>
              <a:t>  </a:t>
            </a:r>
            <a:r>
              <a:rPr lang="zh-CN" altLang="en-US" dirty="0" smtClean="0"/>
              <a:t>这种发生在前的关系怎么样来得到？就需要有一种测量时间的方法，</a:t>
            </a:r>
            <a:r>
              <a:rPr lang="en-US" altLang="zh-CN" dirty="0" err="1" smtClean="0"/>
              <a:t>Lamport</a:t>
            </a:r>
            <a:r>
              <a:rPr lang="zh-CN" altLang="en-US" dirty="0" smtClean="0"/>
              <a:t>把它称为逻辑时钟</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在这个关系的基础上，</a:t>
            </a:r>
            <a:r>
              <a:rPr lang="en-US" altLang="zh-CN" dirty="0" err="1" smtClean="0"/>
              <a:t>Lamport</a:t>
            </a:r>
            <a:r>
              <a:rPr lang="zh-CN" altLang="en-US" dirty="0" smtClean="0"/>
              <a:t>定义了逻辑时钟。在先发生关系中，如果</a:t>
            </a:r>
            <a:r>
              <a:rPr lang="en-US" altLang="zh-CN" dirty="0" smtClean="0"/>
              <a:t>a-&gt;b</a:t>
            </a:r>
            <a:r>
              <a:rPr lang="zh-CN" altLang="en-US" dirty="0" smtClean="0"/>
              <a:t>，那么</a:t>
            </a:r>
            <a:r>
              <a:rPr lang="en-US" altLang="zh-CN" dirty="0" smtClean="0"/>
              <a:t>a</a:t>
            </a:r>
            <a:r>
              <a:rPr lang="zh-CN" altLang="en-US" dirty="0" smtClean="0"/>
              <a:t>的逻辑时钟小余</a:t>
            </a:r>
            <a:r>
              <a:rPr lang="en-US" altLang="zh-CN" dirty="0" smtClean="0"/>
              <a:t>b</a:t>
            </a:r>
            <a:r>
              <a:rPr lang="zh-CN" altLang="en-US" dirty="0" smtClean="0"/>
              <a:t>的逻辑时钟。</a:t>
            </a:r>
            <a:endParaRPr lang="en-US" altLang="zh-CN" dirty="0" smtClean="0"/>
          </a:p>
          <a:p>
            <a:r>
              <a:rPr lang="zh-CN" altLang="en-US" dirty="0" smtClean="0"/>
              <a:t>当收到一个带时间戳的消息的时候，时间的时钟要置为一个最大值</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51</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每个进程被赋予一个时钟计数器。在逻辑时钟的基础上，对它进行了扩展，产生了一个向量时钟，它以更复杂的条件对分布式系统中进程的事件执行产生序列。</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面对这些挑战，给数据管理带来了一些要求：</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7</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53</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分布式系统中的互斥问题，主要解决并发或者相互协作的进程之间如何同时访问相同的资源。</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分布式系统中的互斥可以分为两种算法：集中式算法和分布式算法。</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选择一个进程作为协调者。 只有协调者来维护一个等待请求序列。协议规定如下：</a:t>
            </a:r>
            <a:endParaRPr lang="en-US" altLang="zh-CN" dirty="0" smtClean="0"/>
          </a:p>
          <a:p>
            <a:r>
              <a:rPr lang="zh-CN" altLang="en-US" dirty="0" smtClean="0"/>
              <a:t>无论何时一个进程要访问共享资源，它都要向协调者发送一个请求。如果没有</a:t>
            </a:r>
            <a:r>
              <a:rPr lang="en-US" altLang="zh-CN" dirty="0" smtClean="0"/>
              <a:t>….</a:t>
            </a:r>
            <a:r>
              <a:rPr lang="zh-CN" altLang="en-US" dirty="0" smtClean="0"/>
              <a:t>则准许，否则放入请求队列。进程访问结束后，再向协调者发送一个释放消息。</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1" name="Rectangle 3"/>
          <p:cNvSpPr>
            <a:spLocks noGrp="1" noChangeArrowheads="1"/>
          </p:cNvSpPr>
          <p:nvPr>
            <p:ph type="body" idx="1"/>
          </p:nvPr>
        </p:nvSpPr>
        <p:spPr bwMode="auto">
          <a:xfrm>
            <a:off x="915988" y="4341813"/>
            <a:ext cx="5026025" cy="4116387"/>
          </a:xfrm>
          <a:noFill/>
        </p:spPr>
        <p:txBody>
          <a:bodyPr wrap="square" numCol="1" anchor="t" anchorCtr="0" compatLnSpc="1">
            <a:prstTxWarp prst="textNoShape">
              <a:avLst/>
            </a:prstTxWarp>
          </a:bodyPr>
          <a:lstStyle/>
          <a:p>
            <a:pPr>
              <a:spcBef>
                <a:spcPct val="0"/>
              </a:spcBef>
            </a:pP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58</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分布式系统中很多分布式算法需要一个进程来充当协调者，比如互斥算法。哪个进程当并不重要，重要的是要有一个进程来冲淡。</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59</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另外一个选举算法是基于没有令牌的环。</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62</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B7FF78-A445-452D-8613-1F6B30365FDA}" type="slidenum">
              <a:rPr lang="en-US" smtClean="0"/>
              <a:pPr fontAlgn="base">
                <a:spcBef>
                  <a:spcPct val="0"/>
                </a:spcBef>
                <a:spcAft>
                  <a:spcPct val="0"/>
                </a:spcAft>
                <a:defRPr/>
              </a:pPr>
              <a:t>63</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P2P:</a:t>
            </a:r>
            <a:r>
              <a:rPr lang="zh-CN" altLang="en-US" sz="1200" b="1" kern="1200" dirty="0" smtClean="0">
                <a:solidFill>
                  <a:schemeClr val="tx1"/>
                </a:solidFill>
                <a:latin typeface="+mn-lt"/>
                <a:ea typeface="+mn-ea"/>
                <a:cs typeface="+mn-cs"/>
              </a:rPr>
              <a:t>所有节点之间拥有对等的关系</a:t>
            </a:r>
            <a:r>
              <a:rPr lang="en-US" altLang="zh-CN" sz="1200" b="0" kern="1200" dirty="0" smtClean="0">
                <a:solidFill>
                  <a:schemeClr val="tx1"/>
                </a:solidFill>
                <a:latin typeface="+mn-lt"/>
                <a:ea typeface="+mn-ea"/>
                <a:cs typeface="+mn-cs"/>
              </a:rPr>
              <a:t>.</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64</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A709E-0F41-42CF-A4ED-143980A64ADE}" type="slidenum">
              <a:rPr lang="en-US"/>
              <a:pPr/>
              <a:t>65</a:t>
            </a:fld>
            <a:endParaRPr lang="en-US"/>
          </a:p>
        </p:txBody>
      </p:sp>
      <p:sp>
        <p:nvSpPr>
          <p:cNvPr id="3686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8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sz="1200" kern="1200" dirty="0" smtClean="0">
                <a:solidFill>
                  <a:schemeClr val="tx1"/>
                </a:solidFill>
                <a:latin typeface="+mn-lt"/>
                <a:ea typeface="+mn-ea"/>
                <a:cs typeface="+mn-cs"/>
              </a:rPr>
              <a:t>P2P</a:t>
            </a:r>
            <a:r>
              <a:rPr lang="zh-CN" altLang="en-US" sz="1200" kern="1200" dirty="0" smtClean="0">
                <a:solidFill>
                  <a:schemeClr val="tx1"/>
                </a:solidFill>
                <a:latin typeface="+mn-lt"/>
                <a:ea typeface="+mn-ea"/>
                <a:cs typeface="+mn-cs"/>
              </a:rPr>
              <a:t>的一个常见问题是如何高效的定位节点，也就是说，一个节点怎样高效的知道在网络中的哪个节点包含它所寻找的数据。目前有三种比较典型的来解决这个问题。</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用户对数据库状态的更新先进行缓存，经过一段时间后再应用上去。最大问题：不能保证数据库状态是最新的，并且没有并发。</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9</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Napster</a:t>
            </a:r>
            <a:r>
              <a:rPr lang="zh-CN" altLang="en-US" sz="1200" kern="1200" dirty="0" smtClean="0">
                <a:solidFill>
                  <a:schemeClr val="tx1"/>
                </a:solidFill>
                <a:latin typeface="+mn-lt"/>
                <a:ea typeface="+mn-ea"/>
                <a:cs typeface="+mn-cs"/>
              </a:rPr>
              <a:t>：使用一个中心服务器接收所有的查询，服务器告知去哪下载其所需要的数据     </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发布</a:t>
            </a:r>
            <a:r>
              <a:rPr lang="en-US" altLang="zh-CN" sz="1200" kern="1200" dirty="0" smtClean="0">
                <a:solidFill>
                  <a:schemeClr val="tx1"/>
                </a:solidFill>
                <a:latin typeface="+mn-lt"/>
                <a:ea typeface="+mn-ea"/>
                <a:cs typeface="+mn-cs"/>
              </a:rPr>
              <a:t>publish)</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66</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存在的问题是中心服务器单点失效导致整个网络瘫痪。并且中心服务器也容易成为瓶颈。</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67</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怒特拉方法：</a:t>
            </a:r>
            <a:r>
              <a:rPr lang="zh-CN" altLang="en-US" sz="1200" kern="1200" dirty="0" smtClean="0">
                <a:solidFill>
                  <a:schemeClr val="tx1"/>
                </a:solidFill>
                <a:latin typeface="+mn-lt"/>
                <a:ea typeface="+mn-ea"/>
                <a:cs typeface="+mn-cs"/>
              </a:rPr>
              <a:t>使用消息洪泛（</a:t>
            </a:r>
            <a:r>
              <a:rPr lang="en-US" sz="1200" kern="1200" dirty="0" smtClean="0">
                <a:solidFill>
                  <a:schemeClr val="tx1"/>
                </a:solidFill>
                <a:latin typeface="+mn-lt"/>
                <a:ea typeface="+mn-ea"/>
                <a:cs typeface="+mn-cs"/>
              </a:rPr>
              <a:t>message flooding</a:t>
            </a:r>
            <a:r>
              <a:rPr lang="zh-CN" altLang="en-US" sz="1200" kern="1200" dirty="0" smtClean="0">
                <a:solidFill>
                  <a:schemeClr val="tx1"/>
                </a:solidFill>
                <a:latin typeface="+mn-lt"/>
                <a:ea typeface="+mn-ea"/>
                <a:cs typeface="+mn-cs"/>
              </a:rPr>
              <a:t>）来定位数据，也就是基于广播进行查询。每个节点存储自身的信息或信息的索引。先去查询邻接点有没有存储自己所需要的消息。</a:t>
            </a:r>
            <a:r>
              <a:rPr lang="zh-CN" altLang="en-US" sz="1200" kern="1200" baseline="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存在的问题是消息数与节点数成线性关系，导致网络负载较重。</a:t>
            </a:r>
            <a:endParaRPr lang="en-US"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68</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第三种方法采用分布式哈希表，它采用了一致性哈希函数。存储对象的关键字经过哈希运算，得到一个值</a:t>
            </a:r>
            <a:r>
              <a:rPr lang="en-US" sz="1200" kern="1200" dirty="0" smtClean="0">
                <a:solidFill>
                  <a:schemeClr val="tx1"/>
                </a:solidFill>
                <a:latin typeface="+mn-lt"/>
                <a:ea typeface="+mn-ea"/>
                <a:cs typeface="+mn-cs"/>
              </a:rPr>
              <a:t>(Hash Key)</a:t>
            </a:r>
            <a:r>
              <a:rPr lang="zh-CN" altLang="en-US" sz="1200" kern="1200" dirty="0" smtClean="0">
                <a:solidFill>
                  <a:schemeClr val="tx1"/>
                </a:solidFill>
                <a:latin typeface="+mn-lt"/>
                <a:ea typeface="+mn-ea"/>
                <a:cs typeface="+mn-cs"/>
              </a:rPr>
              <a:t>，对象的分布存储依据这个值来进行。节点也分布在环上，每个关键字存储在它的后继节点中。</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每个节点仅需维护少量相邻节点的信息，并且在节点加入</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退出系统时，仅有相关的少量节点参与到拓扑的维护中。</a:t>
            </a:r>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69</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dirty="0" smtClean="0"/>
              <a:t>在分布式哈希表应用的过程中，最具代表性的是</a:t>
            </a:r>
            <a:r>
              <a:rPr lang="en-US" altLang="zh-CN" dirty="0" smtClean="0"/>
              <a:t>CHORD</a:t>
            </a:r>
            <a:r>
              <a:rPr lang="zh-CN" altLang="en-US" dirty="0" smtClean="0"/>
              <a:t>协议。</a:t>
            </a: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80C3B8-F3A8-4E4A-B050-42F29E0EE32A}" type="slidenum">
              <a:rPr lang="en-US"/>
              <a:pPr/>
              <a:t>71</a:t>
            </a:fld>
            <a:endParaRPr lang="en-US"/>
          </a:p>
        </p:txBody>
      </p:sp>
      <p:sp>
        <p:nvSpPr>
          <p:cNvPr id="6758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75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zh-CN" altLang="en-US" dirty="0" smtClean="0"/>
              <a:t>这是它的一个基本查询（也是一致性哈希算法的路由）：</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在一个有</a:t>
            </a:r>
            <a:r>
              <a:rPr lang="en-US" sz="1200" kern="1200" dirty="0" smtClean="0">
                <a:solidFill>
                  <a:schemeClr val="tx1"/>
                </a:solidFill>
                <a:latin typeface="+mn-lt"/>
                <a:ea typeface="+mn-ea"/>
                <a:cs typeface="+mn-cs"/>
              </a:rPr>
              <a:t>N</a:t>
            </a:r>
            <a:r>
              <a:rPr lang="zh-CN" altLang="en-US" sz="1200" kern="1200" dirty="0" smtClean="0">
                <a:solidFill>
                  <a:schemeClr val="tx1"/>
                </a:solidFill>
                <a:latin typeface="+mn-lt"/>
                <a:ea typeface="+mn-ea"/>
                <a:cs typeface="+mn-cs"/>
              </a:rPr>
              <a:t>个节点的环上，这样的查找方法在最坏的时候要查找</a:t>
            </a:r>
            <a:r>
              <a:rPr lang="en-US" sz="1200" kern="1200" dirty="0" smtClean="0">
                <a:solidFill>
                  <a:schemeClr val="tx1"/>
                </a:solidFill>
                <a:latin typeface="+mn-lt"/>
                <a:ea typeface="+mn-ea"/>
                <a:cs typeface="+mn-cs"/>
              </a:rPr>
              <a:t>N</a:t>
            </a:r>
            <a:r>
              <a:rPr lang="zh-CN" altLang="en-US" sz="1200" kern="1200" dirty="0" smtClean="0">
                <a:solidFill>
                  <a:schemeClr val="tx1"/>
                </a:solidFill>
                <a:latin typeface="+mn-lt"/>
                <a:ea typeface="+mn-ea"/>
                <a:cs typeface="+mn-cs"/>
              </a:rPr>
              <a:t>次才能得到所需资源的位置，查找次数与节点个数成线性关系。显然，这样的效率不给力，所以</a:t>
            </a:r>
            <a:r>
              <a:rPr lang="en-US" sz="1200" kern="1200" dirty="0" smtClean="0">
                <a:solidFill>
                  <a:schemeClr val="tx1"/>
                </a:solidFill>
                <a:latin typeface="+mn-lt"/>
                <a:ea typeface="+mn-ea"/>
                <a:cs typeface="+mn-cs"/>
              </a:rPr>
              <a:t>Chord</a:t>
            </a:r>
            <a:r>
              <a:rPr lang="zh-CN" altLang="en-US" sz="1200" b="1" kern="1200" dirty="0" smtClean="0">
                <a:solidFill>
                  <a:schemeClr val="tx1"/>
                </a:solidFill>
                <a:latin typeface="+mn-lt"/>
                <a:ea typeface="+mn-ea"/>
                <a:cs typeface="+mn-cs"/>
              </a:rPr>
              <a:t>使用了优化的方式</a:t>
            </a:r>
            <a:r>
              <a:rPr lang="zh-CN" altLang="en-US" sz="1200" kern="1200" dirty="0" smtClean="0">
                <a:solidFill>
                  <a:schemeClr val="tx1"/>
                </a:solidFill>
                <a:latin typeface="+mn-lt"/>
                <a:ea typeface="+mn-ea"/>
                <a:cs typeface="+mn-cs"/>
              </a:rPr>
              <a:t>来提高效率。也称为可伸缩的方式。</a:t>
            </a:r>
          </a:p>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C2B730-0B29-4942-B768-F6D728B55530}" type="slidenum">
              <a:rPr lang="en-US"/>
              <a:pPr/>
              <a:t>72</a:t>
            </a:fld>
            <a:endParaRPr lang="en-US"/>
          </a:p>
        </p:txBody>
      </p:sp>
      <p:sp>
        <p:nvSpPr>
          <p:cNvPr id="6963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96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每个节点包含全网中一小部分节点的信息，每个节点对于临近节点负责的位置知道的更多，比如</a:t>
            </a:r>
            <a:r>
              <a:rPr lang="en-US" sz="1200" kern="1200" dirty="0" smtClean="0">
                <a:solidFill>
                  <a:schemeClr val="tx1"/>
                </a:solidFill>
                <a:latin typeface="+mn-lt"/>
                <a:ea typeface="+mn-ea"/>
                <a:cs typeface="+mn-cs"/>
              </a:rPr>
              <a:t>N8</a:t>
            </a:r>
            <a:r>
              <a:rPr lang="zh-CN" altLang="en-US" sz="1200" kern="1200" dirty="0" smtClean="0">
                <a:solidFill>
                  <a:schemeClr val="tx1"/>
                </a:solidFill>
                <a:latin typeface="+mn-lt"/>
                <a:ea typeface="+mn-ea"/>
                <a:cs typeface="+mn-cs"/>
              </a:rPr>
              <a:t>节点对于</a:t>
            </a:r>
            <a:r>
              <a:rPr lang="en-US" sz="1200" kern="1200" dirty="0" smtClean="0">
                <a:solidFill>
                  <a:schemeClr val="tx1"/>
                </a:solidFill>
                <a:latin typeface="+mn-lt"/>
                <a:ea typeface="+mn-ea"/>
                <a:cs typeface="+mn-cs"/>
              </a:rPr>
              <a:t>N14</a:t>
            </a:r>
            <a:r>
              <a:rPr lang="zh-CN" altLang="en-US" sz="1200" kern="1200" dirty="0" smtClean="0">
                <a:solidFill>
                  <a:schemeClr val="tx1"/>
                </a:solidFill>
                <a:latin typeface="+mn-lt"/>
                <a:ea typeface="+mn-ea"/>
                <a:cs typeface="+mn-cs"/>
              </a:rPr>
              <a:t>负责的位置知道</a:t>
            </a:r>
            <a:r>
              <a:rPr lang="en-US"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处，而对</a:t>
            </a:r>
            <a:r>
              <a:rPr lang="en-US" sz="1200" kern="1200" dirty="0" smtClean="0">
                <a:solidFill>
                  <a:schemeClr val="tx1"/>
                </a:solidFill>
                <a:latin typeface="+mn-lt"/>
                <a:ea typeface="+mn-ea"/>
                <a:cs typeface="+mn-cs"/>
              </a:rPr>
              <a:t>N21</a:t>
            </a:r>
            <a:r>
              <a:rPr lang="zh-CN" altLang="en-US" sz="1200" kern="1200" dirty="0" smtClean="0">
                <a:solidFill>
                  <a:schemeClr val="tx1"/>
                </a:solidFill>
                <a:latin typeface="+mn-lt"/>
                <a:ea typeface="+mn-ea"/>
                <a:cs typeface="+mn-cs"/>
              </a:rPr>
              <a:t>负责的位置只知道</a:t>
            </a:r>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处。</a:t>
            </a:r>
          </a:p>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对查找效率的影响</a:t>
            </a:r>
            <a:r>
              <a:rPr lang="zh-CN" altLang="en-US" sz="1200" b="1" kern="1200" dirty="0" smtClean="0">
                <a:solidFill>
                  <a:srgbClr val="FF0000"/>
                </a:solidFill>
                <a:latin typeface="+mn-lt"/>
                <a:ea typeface="+mn-ea"/>
                <a:cs typeface="+mn-cs"/>
              </a:rPr>
              <a:t>不会超过</a:t>
            </a:r>
            <a:r>
              <a:rPr lang="en-US" sz="1200" b="1" kern="1200" dirty="0" smtClean="0">
                <a:solidFill>
                  <a:srgbClr val="FF0000"/>
                </a:solidFill>
                <a:latin typeface="+mn-lt"/>
                <a:ea typeface="+mn-ea"/>
                <a:cs typeface="+mn-cs"/>
              </a:rPr>
              <a:t>O(log N) </a:t>
            </a:r>
            <a:r>
              <a:rPr lang="zh-CN" altLang="en-US" sz="1200" b="1" kern="1200" dirty="0" smtClean="0">
                <a:solidFill>
                  <a:srgbClr val="FF0000"/>
                </a:solidFill>
                <a:latin typeface="+mn-lt"/>
                <a:ea typeface="+mn-ea"/>
                <a:cs typeface="+mn-cs"/>
              </a:rPr>
              <a:t>的时间</a:t>
            </a:r>
            <a:r>
              <a:rPr lang="zh-CN" altLang="en-US" sz="1200" kern="1200" dirty="0" smtClean="0">
                <a:solidFill>
                  <a:schemeClr val="tx1"/>
                </a:solidFill>
                <a:latin typeface="+mn-lt"/>
                <a:ea typeface="+mn-ea"/>
                <a:cs typeface="+mn-cs"/>
              </a:rPr>
              <a:t>，特征：去中心化，高可用度，高伸缩性，负载平衡。应用：全球文件系统、命名服务、数据库请求处理、互联网级别的数据结构、通信服务、事件通知、文件共享</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77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在云中，数据库成为了扩展性的瓶颈。尽管一些方式也能提供有限的扩</a:t>
            </a:r>
            <a:r>
              <a:rPr lang="en-US" altLang="zh-CN" dirty="0" smtClean="0"/>
              <a:t>,</a:t>
            </a:r>
            <a:r>
              <a:rPr lang="zh-CN" altLang="en-US" dirty="0" smtClean="0"/>
              <a:t>但无法达到云中弹性可扩展的要求。像</a:t>
            </a:r>
            <a:r>
              <a:rPr lang="en-US" altLang="zh-CN" dirty="0" smtClean="0"/>
              <a:t>Google</a:t>
            </a:r>
            <a:r>
              <a:rPr lang="zh-CN" altLang="en-US" dirty="0" smtClean="0"/>
              <a:t>这类的大公司，他们要支持上百万的用户和极高的并发性，对数据库的扩展性提出了很高的要求。</a:t>
            </a:r>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79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80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为了确保事务的</a:t>
            </a:r>
            <a:r>
              <a:rPr lang="en-US" altLang="zh-CN" dirty="0" smtClean="0"/>
              <a:t>ACID</a:t>
            </a:r>
            <a:r>
              <a:rPr lang="zh-CN" altLang="en-US" dirty="0" smtClean="0"/>
              <a:t>－－－提出了措施</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13</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81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82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基于主节点方式对服务器和子表进行管理。</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83</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客户端把文件名及相关信息发送置</a:t>
            </a:r>
            <a:r>
              <a:rPr lang="en-US" altLang="zh-CN" dirty="0" smtClean="0"/>
              <a:t>master</a:t>
            </a:r>
            <a:r>
              <a:rPr lang="zh-CN" altLang="en-US" dirty="0" smtClean="0"/>
              <a:t>，</a:t>
            </a:r>
            <a:r>
              <a:rPr lang="en-US" altLang="zh-CN" dirty="0" smtClean="0"/>
              <a:t>master</a:t>
            </a:r>
            <a:r>
              <a:rPr lang="zh-CN" altLang="en-US" dirty="0" smtClean="0"/>
              <a:t>返回该主副本的标识符以及其他副本的位置。</a:t>
            </a:r>
            <a:r>
              <a:rPr lang="en-US" altLang="zh-CN" dirty="0" smtClean="0"/>
              <a:t>Client</a:t>
            </a:r>
            <a:r>
              <a:rPr lang="zh-CN" altLang="en-US" dirty="0" smtClean="0"/>
              <a:t>缓存这个数据</a:t>
            </a:r>
            <a:br>
              <a:rPr lang="zh-CN" altLang="en-US" dirty="0" smtClean="0"/>
            </a:b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86</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client</a:t>
            </a:r>
            <a:r>
              <a:rPr lang="zh-CN" altLang="en-US" dirty="0" smtClean="0"/>
              <a:t>将数据推送给所有的副本，</a:t>
            </a:r>
            <a:r>
              <a:rPr lang="en-US" altLang="zh-CN" dirty="0" smtClean="0"/>
              <a:t>client</a:t>
            </a:r>
            <a:r>
              <a:rPr lang="zh-CN" altLang="en-US" dirty="0" smtClean="0"/>
              <a:t>可以以任意的顺序进行推送。每个</a:t>
            </a:r>
            <a:r>
              <a:rPr lang="en-US" altLang="zh-CN" dirty="0" err="1" smtClean="0"/>
              <a:t>chunkserver</a:t>
            </a:r>
            <a:r>
              <a:rPr lang="zh-CN" altLang="en-US" dirty="0" smtClean="0"/>
              <a:t>会将数据存放在内部的</a:t>
            </a:r>
            <a:r>
              <a:rPr lang="en-US" altLang="zh-CN" dirty="0" smtClean="0"/>
              <a:t> buffer</a:t>
            </a:r>
            <a:r>
              <a:rPr lang="zh-CN" altLang="en-US" dirty="0" smtClean="0"/>
              <a:t>里，直到数据被使用或者过期。</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87</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一旦所有的副本接受到了数据，</a:t>
            </a:r>
            <a:r>
              <a:rPr lang="en-US" altLang="zh-CN" dirty="0" smtClean="0"/>
              <a:t>client</a:t>
            </a:r>
            <a:r>
              <a:rPr lang="zh-CN" altLang="en-US" dirty="0" smtClean="0"/>
              <a:t>发送一个写请求给主副本。</a:t>
            </a:r>
            <a:r>
              <a:rPr lang="zh-CN" altLang="en-US" b="1" dirty="0" smtClean="0">
                <a:solidFill>
                  <a:srgbClr val="FF0000"/>
                </a:solidFill>
              </a:rPr>
              <a:t>主副本会给它收到的所有变更</a:t>
            </a:r>
            <a:r>
              <a:rPr lang="en-US" altLang="zh-CN" dirty="0" smtClean="0"/>
              <a:t>(</a:t>
            </a:r>
            <a:r>
              <a:rPr lang="zh-CN" altLang="en-US" dirty="0" smtClean="0"/>
              <a:t>可能来自多个</a:t>
            </a:r>
            <a:r>
              <a:rPr lang="en-US" altLang="zh-CN" dirty="0" smtClean="0"/>
              <a:t>client)</a:t>
            </a:r>
            <a:r>
              <a:rPr lang="zh-CN" altLang="en-US" dirty="0" smtClean="0"/>
              <a:t>安排一个连续的序列号来进行必需的串行化。它将这些变更根据序列号应用在本地副本上。</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主</a:t>
            </a:r>
            <a:r>
              <a:rPr lang="en-US" altLang="zh-CN" dirty="0" smtClean="0"/>
              <a:t>Chunk</a:t>
            </a:r>
            <a:r>
              <a:rPr lang="zh-CN" altLang="en-US" dirty="0" smtClean="0"/>
              <a:t>把写请求传递到所有的二级副本。每个二级副本依照主</a:t>
            </a:r>
            <a:r>
              <a:rPr lang="en-US" altLang="zh-CN" dirty="0" smtClean="0"/>
              <a:t>Chunk</a:t>
            </a:r>
            <a:r>
              <a:rPr lang="zh-CN" altLang="en-US" dirty="0" smtClean="0"/>
              <a:t>分配的序列号以相同的顺序执行这些操作</a:t>
            </a:r>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88</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所有的二级副本回复主</a:t>
            </a:r>
            <a:r>
              <a:rPr lang="en-US" altLang="zh-CN" dirty="0" smtClean="0"/>
              <a:t>Chunk</a:t>
            </a:r>
            <a:r>
              <a:rPr lang="zh-CN" altLang="en-US" dirty="0" smtClean="0"/>
              <a:t>，它们已经完成了操作。</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主</a:t>
            </a:r>
            <a:r>
              <a:rPr lang="en-US" altLang="zh-CN" dirty="0" smtClean="0"/>
              <a:t>Chunk</a:t>
            </a:r>
            <a:r>
              <a:rPr lang="zh-CN" altLang="en-US" dirty="0" smtClean="0"/>
              <a:t>服务器</a:t>
            </a:r>
            <a:r>
              <a:rPr lang="zh-CN" altLang="en-US" i="1" dirty="0" smtClean="0"/>
              <a:t>（译者注：即主</a:t>
            </a:r>
            <a:r>
              <a:rPr lang="en-US" altLang="zh-CN" i="1" dirty="0" smtClean="0"/>
              <a:t>Chunk</a:t>
            </a:r>
            <a:r>
              <a:rPr lang="zh-CN" altLang="en-US" i="1" dirty="0" smtClean="0"/>
              <a:t>所在的</a:t>
            </a:r>
            <a:r>
              <a:rPr lang="en-US" altLang="zh-CN" i="1" dirty="0" smtClean="0"/>
              <a:t>Chunk</a:t>
            </a:r>
            <a:r>
              <a:rPr lang="zh-CN" altLang="en-US" i="1" dirty="0" smtClean="0"/>
              <a:t>服务器）</a:t>
            </a:r>
            <a:r>
              <a:rPr lang="zh-CN" altLang="en-US" dirty="0" smtClean="0"/>
              <a:t>回复客户机。任何副本产生的任何错误都会返回给客户机。在出现错误的情况下，写入操作可能在主</a:t>
            </a:r>
            <a:r>
              <a:rPr lang="en-US" altLang="zh-CN" dirty="0" smtClean="0"/>
              <a:t>Chunk</a:t>
            </a:r>
            <a:r>
              <a:rPr lang="zh-CN" altLang="en-US" dirty="0" smtClean="0"/>
              <a:t>和一些二级副本执行成功。（如果操作在主</a:t>
            </a:r>
            <a:r>
              <a:rPr lang="en-US" altLang="zh-CN" dirty="0" smtClean="0"/>
              <a:t>Chunk</a:t>
            </a:r>
            <a:r>
              <a:rPr lang="zh-CN" altLang="en-US" dirty="0" smtClean="0"/>
              <a:t>上失败了，操作就不会被分配序列号，也不会被传递。）客户端的请求被确认为失败，被修改的</a:t>
            </a:r>
            <a:r>
              <a:rPr lang="en-US" altLang="zh-CN" dirty="0" smtClean="0"/>
              <a:t>region</a:t>
            </a:r>
            <a:r>
              <a:rPr lang="zh-CN" altLang="en-US" dirty="0" smtClean="0"/>
              <a:t>处于不一致的状态。我们的客户机代码通过重复执行失败的操作来处理这样的错误。在从头开始重复执行之前，客户机会先从步骤（</a:t>
            </a:r>
            <a:r>
              <a:rPr lang="en-US" altLang="zh-CN" dirty="0" smtClean="0"/>
              <a:t>3</a:t>
            </a:r>
            <a:r>
              <a:rPr lang="zh-CN" altLang="en-US" dirty="0" smtClean="0"/>
              <a:t>）到步骤（</a:t>
            </a:r>
            <a:r>
              <a:rPr lang="en-US" altLang="zh-CN" dirty="0" smtClean="0"/>
              <a:t>7</a:t>
            </a:r>
            <a:r>
              <a:rPr lang="zh-CN" altLang="en-US" dirty="0" smtClean="0"/>
              <a:t>）做几次尝试。</a:t>
            </a:r>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89</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1" kern="1200" dirty="0" smtClean="0">
                <a:solidFill>
                  <a:schemeClr val="tx1"/>
                </a:solidFill>
                <a:latin typeface="+mn-lt"/>
                <a:ea typeface="+mn-ea"/>
                <a:cs typeface="+mn-cs"/>
              </a:rPr>
              <a:t>数据模型和特点</a:t>
            </a:r>
            <a:r>
              <a:rPr lang="en-US" sz="1200" b="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 PNUTS</a:t>
            </a:r>
            <a:r>
              <a:rPr lang="zh-CN" altLang="en-US" sz="1200" kern="1200" dirty="0" smtClean="0">
                <a:solidFill>
                  <a:schemeClr val="tx1"/>
                </a:solidFill>
                <a:latin typeface="+mn-lt"/>
                <a:ea typeface="+mn-ea"/>
                <a:cs typeface="+mn-cs"/>
              </a:rPr>
              <a:t>对用户提供简单的关系模型，支持单表扫描；</a:t>
            </a:r>
            <a:r>
              <a:rPr lang="zh-CN" altLang="en-US" sz="1200" b="1" kern="1200" dirty="0" smtClean="0">
                <a:solidFill>
                  <a:schemeClr val="tx1"/>
                </a:solidFill>
                <a:latin typeface="+mn-lt"/>
                <a:ea typeface="+mn-ea"/>
                <a:cs typeface="+mn-cs"/>
              </a:rPr>
              <a:t>容错</a:t>
            </a:r>
            <a:r>
              <a:rPr lang="en-US" sz="1200" kern="1200" dirty="0" smtClean="0">
                <a:solidFill>
                  <a:schemeClr val="tx1"/>
                </a:solidFill>
                <a:latin typeface="+mn-lt"/>
                <a:ea typeface="+mn-ea"/>
                <a:cs typeface="+mn-cs"/>
              </a:rPr>
              <a:t>  PNUTS</a:t>
            </a:r>
            <a:r>
              <a:rPr lang="zh-CN" altLang="en-US" sz="1200" kern="1200" dirty="0" smtClean="0">
                <a:solidFill>
                  <a:schemeClr val="tx1"/>
                </a:solidFill>
                <a:latin typeface="+mn-lt"/>
                <a:ea typeface="+mn-ea"/>
                <a:cs typeface="+mn-cs"/>
              </a:rPr>
              <a:t>在多个级别</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数据、元数据，服务组件等等</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上采用了冗余措施，此外依托一致性模型支持读写的高可用性；</a:t>
            </a:r>
            <a:r>
              <a:rPr lang="zh-CN" altLang="en-US" sz="1200" b="1" kern="1200" dirty="0" smtClean="0">
                <a:solidFill>
                  <a:schemeClr val="tx1"/>
                </a:solidFill>
                <a:latin typeface="+mn-lt"/>
                <a:ea typeface="+mn-ea"/>
                <a:cs typeface="+mn-cs"/>
              </a:rPr>
              <a:t>发布</a:t>
            </a:r>
            <a:r>
              <a:rPr lang="en-US" sz="1200" b="1" kern="1200" dirty="0" smtClean="0">
                <a:solidFill>
                  <a:schemeClr val="tx1"/>
                </a:solidFill>
                <a:latin typeface="+mn-lt"/>
                <a:ea typeface="+mn-ea"/>
                <a:cs typeface="+mn-cs"/>
              </a:rPr>
              <a:t>-</a:t>
            </a:r>
            <a:r>
              <a:rPr lang="zh-CN" altLang="en-US" sz="1200" b="1" kern="1200" dirty="0" smtClean="0">
                <a:solidFill>
                  <a:schemeClr val="tx1"/>
                </a:solidFill>
                <a:latin typeface="+mn-lt"/>
                <a:ea typeface="+mn-ea"/>
                <a:cs typeface="+mn-cs"/>
              </a:rPr>
              <a:t>订阅消息系统</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基于主题的消息订阅与发布系统</a:t>
            </a:r>
            <a:r>
              <a:rPr lang="zh-CN" altLang="en-US" sz="1200" b="1" kern="1200" dirty="0" smtClean="0">
                <a:solidFill>
                  <a:schemeClr val="tx1"/>
                </a:solidFill>
                <a:latin typeface="+mn-lt"/>
                <a:ea typeface="+mn-ea"/>
                <a:cs typeface="+mn-cs"/>
              </a:rPr>
              <a:t>承载了异步的操作；</a:t>
            </a:r>
            <a:r>
              <a:rPr lang="zh-CN" altLang="en-US" sz="1200" kern="1200" dirty="0" smtClean="0">
                <a:solidFill>
                  <a:schemeClr val="tx1"/>
                </a:solidFill>
                <a:latin typeface="+mn-lt"/>
                <a:ea typeface="+mn-ea"/>
                <a:cs typeface="+mn-cs"/>
              </a:rPr>
              <a:t>记录级别的主从允许大部分请求，包括修改操作，访问本地区节点就能完成。</a:t>
            </a:r>
            <a:r>
              <a:rPr lang="zh-CN" altLang="en-US" sz="1200" b="1" kern="1200" dirty="0" smtClean="0">
                <a:solidFill>
                  <a:schemeClr val="tx1"/>
                </a:solidFill>
                <a:latin typeface="+mn-lt"/>
                <a:ea typeface="+mn-ea"/>
                <a:cs typeface="+mn-cs"/>
              </a:rPr>
              <a:t>于记录级别的，对数据跨地区进行异步复制。</a:t>
            </a:r>
            <a:r>
              <a:rPr lang="en-US" sz="1200" kern="1200" dirty="0" smtClean="0">
                <a:solidFill>
                  <a:schemeClr val="tx1"/>
                </a:solidFill>
                <a:latin typeface="+mn-lt"/>
                <a:ea typeface="+mn-ea"/>
                <a:cs typeface="+mn-cs"/>
              </a:rPr>
              <a:t>PNUTS</a:t>
            </a:r>
            <a:r>
              <a:rPr lang="zh-CN" altLang="en-US" sz="1200" kern="1200" dirty="0" smtClean="0">
                <a:solidFill>
                  <a:schemeClr val="tx1"/>
                </a:solidFill>
                <a:latin typeface="+mn-lt"/>
                <a:ea typeface="+mn-ea"/>
                <a:cs typeface="+mn-cs"/>
              </a:rPr>
              <a:t>是托管的，集中管理的数据库系统，为多个应用提供服务</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93</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 PNUTS</a:t>
            </a:r>
            <a:r>
              <a:rPr lang="zh-CN" altLang="en-US" sz="1200" kern="1200" dirty="0" smtClean="0">
                <a:solidFill>
                  <a:schemeClr val="tx1"/>
                </a:solidFill>
                <a:latin typeface="+mn-lt"/>
                <a:ea typeface="+mn-ea"/>
                <a:cs typeface="+mn-cs"/>
              </a:rPr>
              <a:t>为用户提供了一个简单的关系数据模型。数据放到各个表里，每个表里有不同记录，每条记录里有不同的属性。此外</a:t>
            </a:r>
            <a:r>
              <a:rPr lang="en-US" sz="1200" kern="1200" dirty="0" smtClean="0">
                <a:solidFill>
                  <a:schemeClr val="tx1"/>
                </a:solidFill>
                <a:latin typeface="+mn-lt"/>
                <a:ea typeface="+mn-ea"/>
                <a:cs typeface="+mn-cs"/>
              </a:rPr>
              <a:t>blob</a:t>
            </a:r>
            <a:r>
              <a:rPr lang="zh-CN" altLang="en-US" sz="1200" kern="1200" dirty="0" smtClean="0">
                <a:solidFill>
                  <a:schemeClr val="tx1"/>
                </a:solidFill>
                <a:latin typeface="+mn-lt"/>
                <a:ea typeface="+mn-ea"/>
                <a:cs typeface="+mn-cs"/>
              </a:rPr>
              <a:t>也是有效数据类型，在它里面允许任意的数据结构，但是不必是象图片或音频这样的大的二进制数据对象。记录结构是灵活的：可以随时添加新的属性，不会影响查询或更新操作，而且不要求一条记录里所有的属性必须设置对应的值。</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95</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数据表水平分割成多个数据片，每个数据片包含多组记录。数据片分散在多台服务器上；</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97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一个事务中的所有操作都是串行执行的，所以总是正确的。一组事务，如果串行执行的话，</a:t>
            </a:r>
            <a:r>
              <a:rPr lang="en-US" sz="1200" kern="1200" dirty="0" smtClean="0">
                <a:solidFill>
                  <a:schemeClr val="tx1"/>
                </a:solidFill>
                <a:latin typeface="+mn-lt"/>
                <a:ea typeface="+mn-ea"/>
                <a:cs typeface="+mn-cs"/>
              </a:rPr>
              <a:t>…..</a:t>
            </a:r>
            <a:endParaRPr lang="zh-CN" alt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如果一组事务在执行的时候，不是串行的，而是交叉执行，但是它所产生的结果和串行调度执行的结果一样，称：与串行调度等价，并且具有可串行性。</a:t>
            </a:r>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14</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隐藏数据同步与复制的复杂细节</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模型起源于一个现象：网站应用地在同一时间只操作单条记录。</a:t>
            </a:r>
            <a:r>
              <a:rPr lang="en-US" altLang="zh-CN" sz="1200" kern="1200" dirty="0" smtClean="0">
                <a:solidFill>
                  <a:schemeClr val="tx1"/>
                </a:solidFill>
                <a:latin typeface="+mn-lt"/>
                <a:ea typeface="+mn-ea"/>
                <a:cs typeface="+mn-cs"/>
              </a:rPr>
              <a:t>PUNTS</a:t>
            </a:r>
            <a:r>
              <a:rPr lang="zh-CN" altLang="en-US" sz="1200" kern="1200" dirty="0" smtClean="0">
                <a:solidFill>
                  <a:schemeClr val="tx1"/>
                </a:solidFill>
                <a:latin typeface="+mn-lt"/>
                <a:ea typeface="+mn-ea"/>
                <a:cs typeface="+mn-cs"/>
              </a:rPr>
              <a:t>提供</a:t>
            </a:r>
            <a:r>
              <a:rPr lang="zh-CN" altLang="en-US" sz="1200" b="1" kern="1200" dirty="0" smtClean="0">
                <a:solidFill>
                  <a:schemeClr val="tx1"/>
                </a:solidFill>
                <a:latin typeface="+mn-lt"/>
                <a:ea typeface="+mn-ea"/>
                <a:cs typeface="+mn-cs"/>
              </a:rPr>
              <a:t>记录级别的按时间表的一致性</a:t>
            </a:r>
            <a:r>
              <a:rPr lang="zh-CN" altLang="en-US" sz="1200" kern="1200" dirty="0" smtClean="0">
                <a:solidFill>
                  <a:schemeClr val="tx1"/>
                </a:solidFill>
                <a:latin typeface="+mn-lt"/>
                <a:ea typeface="+mn-ea"/>
                <a:cs typeface="+mn-cs"/>
              </a:rPr>
              <a:t>：对一条指定的记录来说，所有副本按相同的顺序执行所有的更新操作。</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99</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从任何一个节点读取数据将返回时间线上的一个一致的版本，所有节点总是按时间线从左往右执行</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100</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 对单条记录的读取或修改操作可以直接转发给对应数据片的存储单元</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108</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1" kern="1200" dirty="0" smtClean="0">
                <a:solidFill>
                  <a:schemeClr val="tx1"/>
                </a:solidFill>
                <a:latin typeface="+mn-lt"/>
                <a:ea typeface="+mn-ea"/>
                <a:cs typeface="+mn-cs"/>
              </a:rPr>
              <a:t>操作多条记录的操作需要由一个组件来完成</a:t>
            </a:r>
            <a:r>
              <a:rPr lang="zh-CN" altLang="en-US" sz="1200" b="0" kern="1200" dirty="0" smtClean="0">
                <a:solidFill>
                  <a:schemeClr val="tx1"/>
                </a:solidFill>
                <a:latin typeface="+mn-lt"/>
                <a:ea typeface="+mn-ea"/>
                <a:cs typeface="+mn-cs"/>
              </a:rPr>
              <a:t>：</a:t>
            </a:r>
            <a:r>
              <a:rPr lang="zh-CN" altLang="en-US" sz="1200" b="1" kern="1200" dirty="0" smtClean="0">
                <a:solidFill>
                  <a:schemeClr val="tx1"/>
                </a:solidFill>
                <a:latin typeface="+mn-lt"/>
                <a:ea typeface="+mn-ea"/>
                <a:cs typeface="+mn-cs"/>
              </a:rPr>
              <a:t>分散聚集引擎</a:t>
            </a:r>
            <a:r>
              <a:rPr lang="zh-CN" altLang="en-US" sz="1200" kern="1200" dirty="0" smtClean="0">
                <a:solidFill>
                  <a:schemeClr val="tx1"/>
                </a:solidFill>
                <a:latin typeface="+mn-lt"/>
                <a:ea typeface="+mn-ea"/>
                <a:cs typeface="+mn-cs"/>
              </a:rPr>
              <a:t>，并且这个是路由单元的一部分。它接受针对多条记录的请求，分成多个针对单条记录或单数据片的扫描请求，并行地发出这些请求。当请求返回，它再组装这些成功或失败的结果一起返回给客户端。</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109</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1" kern="1200" dirty="0" smtClean="0">
                <a:solidFill>
                  <a:schemeClr val="tx1"/>
                </a:solidFill>
                <a:latin typeface="+mn-lt"/>
                <a:ea typeface="+mn-ea"/>
                <a:cs typeface="+mn-cs"/>
              </a:rPr>
              <a:t>一段范围的请求和表扫描请求</a:t>
            </a:r>
            <a:r>
              <a:rPr lang="zh-CN" altLang="en-US" sz="1200" kern="1200" dirty="0" smtClean="0">
                <a:solidFill>
                  <a:schemeClr val="tx1"/>
                </a:solidFill>
                <a:latin typeface="+mn-lt"/>
                <a:ea typeface="+mn-ea"/>
                <a:cs typeface="+mn-cs"/>
              </a:rPr>
              <a:t>一样也由分散聚集引擎来处。</a:t>
            </a:r>
            <a:r>
              <a:rPr lang="zh-CN" altLang="en-US" sz="1200" b="1" kern="1200" dirty="0" smtClean="0">
                <a:solidFill>
                  <a:schemeClr val="tx1"/>
                </a:solidFill>
                <a:latin typeface="+mn-lt"/>
                <a:ea typeface="+mn-ea"/>
                <a:cs typeface="+mn-cs"/>
              </a:rPr>
              <a:t>路由单元存储内部的映射，记录了每个数据片的边界值，同时将每个数据片映射到存储单元上</a:t>
            </a:r>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110</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CBD7430-B8E4-0740-BA07-15CAB3432A38}" type="slidenum">
              <a:rPr lang="en-US"/>
              <a:pPr/>
              <a:t>114</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粗劣的法定数量协议，和基于提示的切换技术；基于</a:t>
            </a:r>
            <a:r>
              <a:rPr lang="en-US" altLang="zh-CN" dirty="0" smtClean="0"/>
              <a:t>Gossip</a:t>
            </a:r>
            <a:r>
              <a:rPr lang="zh-CN" altLang="en-US" dirty="0" smtClean="0"/>
              <a:t>的成员协议和实效检测，避免在一个数据中心节点存储成员和节点存活消息。</a:t>
            </a:r>
            <a:endParaRPr lang="en-US" dirty="0" smtClean="0"/>
          </a:p>
          <a:p>
            <a:pPr eaLnBrk="1" hangingPunct="1"/>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保证调度可以串行化的条件分别有两种：视图等价是一个</a:t>
            </a:r>
            <a:r>
              <a:rPr lang="en-US" sz="1200" kern="1200" dirty="0" smtClean="0">
                <a:solidFill>
                  <a:schemeClr val="tx1"/>
                </a:solidFill>
                <a:latin typeface="+mn-lt"/>
                <a:ea typeface="+mn-ea"/>
                <a:cs typeface="+mn-cs"/>
              </a:rPr>
              <a:t>NP</a:t>
            </a:r>
            <a:r>
              <a:rPr lang="zh-CN" altLang="en-US" sz="1200" kern="1200" dirty="0" smtClean="0">
                <a:solidFill>
                  <a:schemeClr val="tx1"/>
                </a:solidFill>
                <a:latin typeface="+mn-lt"/>
                <a:ea typeface="+mn-ea"/>
                <a:cs typeface="+mn-cs"/>
              </a:rPr>
              <a:t>完全问题</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并发控制的目的是把对数据库的请求序列转换成一个可串行化的调度</a:t>
            </a:r>
          </a:p>
          <a:p>
            <a:endParaRPr lang="zh-CN" altLang="en-US" dirty="0"/>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19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smtClean="0">
                <a:solidFill>
                  <a:schemeClr val="tx1"/>
                </a:solidFill>
                <a:latin typeface="+mn-lt"/>
                <a:ea typeface="+mn-ea"/>
                <a:cs typeface="+mn-cs"/>
              </a:rPr>
              <a:t>并发控制的主要技术史：封锁。</a:t>
            </a:r>
          </a:p>
          <a:p>
            <a:endParaRPr lang="zh-CN" altLang="en-US"/>
          </a:p>
        </p:txBody>
      </p:sp>
      <p:sp>
        <p:nvSpPr>
          <p:cNvPr id="4" name="灯片编号占位符 3"/>
          <p:cNvSpPr>
            <a:spLocks noGrp="1"/>
          </p:cNvSpPr>
          <p:nvPr>
            <p:ph type="sldNum" sz="quarter" idx="10"/>
          </p:nvPr>
        </p:nvSpPr>
        <p:spPr/>
        <p:txBody>
          <a:bodyPr/>
          <a:lstStyle/>
          <a:p>
            <a:fld id="{7656B399-550B-43DC-8A28-A78B69E2829E}" type="slidenum">
              <a:rPr lang="zh-CN" altLang="en-US" smtClean="0"/>
              <a:pPr/>
              <a:t>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5" name="Picture 5" descr="sd2"/>
          <p:cNvPicPr>
            <a:picLocks noChangeAspect="1" noChangeArrowheads="1"/>
          </p:cNvPicPr>
          <p:nvPr/>
        </p:nvPicPr>
        <p:blipFill>
          <a:blip r:embed="rId2" cstate="print"/>
          <a:srcRect/>
          <a:stretch>
            <a:fillRect/>
          </a:stretch>
        </p:blipFill>
        <p:spPr bwMode="auto">
          <a:xfrm>
            <a:off x="-1588" y="0"/>
            <a:ext cx="9144001" cy="542925"/>
          </a:xfrm>
          <a:prstGeom prst="rect">
            <a:avLst/>
          </a:prstGeom>
          <a:noFill/>
          <a:ln w="9525">
            <a:noFill/>
            <a:miter lim="800000"/>
            <a:headEnd/>
            <a:tailEnd/>
          </a:ln>
        </p:spPr>
      </p:pic>
      <p:pic>
        <p:nvPicPr>
          <p:cNvPr id="6" name="Picture 6" descr="sd3"/>
          <p:cNvPicPr>
            <a:picLocks noChangeAspect="1" noChangeArrowheads="1"/>
          </p:cNvPicPr>
          <p:nvPr/>
        </p:nvPicPr>
        <p:blipFill>
          <a:blip r:embed="rId3" cstate="print"/>
          <a:srcRect/>
          <a:stretch>
            <a:fillRect/>
          </a:stretch>
        </p:blipFill>
        <p:spPr bwMode="auto">
          <a:xfrm>
            <a:off x="-1588" y="6554788"/>
            <a:ext cx="9144001" cy="303212"/>
          </a:xfrm>
          <a:prstGeom prst="rect">
            <a:avLst/>
          </a:prstGeom>
          <a:noFill/>
          <a:ln w="9525">
            <a:noFill/>
            <a:miter lim="800000"/>
            <a:headEnd/>
            <a:tailEnd/>
          </a:ln>
        </p:spPr>
      </p:pic>
      <p:sp>
        <p:nvSpPr>
          <p:cNvPr id="7170" name="Rectangle 2"/>
          <p:cNvSpPr>
            <a:spLocks noGrp="1" noChangeArrowheads="1"/>
          </p:cNvSpPr>
          <p:nvPr>
            <p:ph type="ctrTitle"/>
          </p:nvPr>
        </p:nvSpPr>
        <p:spPr>
          <a:xfrm>
            <a:off x="685800" y="2286000"/>
            <a:ext cx="7772400" cy="1143000"/>
          </a:xfrm>
        </p:spPr>
        <p:txBody>
          <a:bodyPr/>
          <a:lstStyle>
            <a:lvl1pPr>
              <a:defRPr sz="4400"/>
            </a:lvl1pPr>
          </a:lstStyle>
          <a:p>
            <a:r>
              <a:rPr lang="zh-CN" altLang="en-US" smtClean="0"/>
              <a:t>单击此处编辑母版标题样式</a:t>
            </a:r>
            <a:endParaRPr lang="zh-CN" altLang="en-US"/>
          </a:p>
        </p:txBody>
      </p:sp>
      <p:sp>
        <p:nvSpPr>
          <p:cNvPr id="7171" name="Rectangle 3"/>
          <p:cNvSpPr>
            <a:spLocks noGrp="1" noChangeArrowheads="1"/>
          </p:cNvSpPr>
          <p:nvPr>
            <p:ph type="subTitle" idx="1"/>
          </p:nvPr>
        </p:nvSpPr>
        <p:spPr>
          <a:xfrm>
            <a:off x="1371600" y="3886200"/>
            <a:ext cx="6400800" cy="1752600"/>
          </a:xfrm>
        </p:spPr>
        <p:txBody>
          <a:bodyPr/>
          <a:lstStyle>
            <a:lvl1pPr marL="0" indent="0" algn="ctr">
              <a:buFont typeface="Monotype Sorts" pitchFamily="2" charset="2"/>
              <a:buNone/>
              <a:defRPr sz="3200"/>
            </a:lvl1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762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3810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3810000" cy="20955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848100"/>
            <a:ext cx="3810000" cy="20955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7"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600200"/>
            <a:ext cx="3810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10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BE070905-BEC6-457C-92EB-27AEE002DCB3}" type="datetimeFigureOut">
              <a:rPr lang="zh-CN" altLang="en-US" smtClean="0"/>
              <a:pPr/>
              <a:t>2011-9-26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4F3A5E-9ED6-4219-B988-9D6D7FBF8FA2}" type="slidenum">
              <a:rPr lang="zh-CN" altLang="en-US" smtClean="0"/>
              <a:pPr/>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4F3A5E-9ED6-4219-B988-9D6D7FBF8FA2}"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553200" y="6248400"/>
            <a:ext cx="1905000" cy="457200"/>
          </a:xfrm>
        </p:spPr>
        <p:txBody>
          <a:bodyPr/>
          <a:lstStyle>
            <a:lvl1pPr>
              <a:defRPr/>
            </a:lvl1pPr>
          </a:lstStyle>
          <a:p>
            <a:pPr>
              <a:defRPr/>
            </a:pPr>
            <a:fld id="{3689EC7C-63BC-428E-949C-444DB39C2587}" type="slidenum">
              <a:rPr lang="he-IL"/>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52600" y="152400"/>
            <a:ext cx="72390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219200" y="1600200"/>
            <a:ext cx="7772400" cy="4605338"/>
          </a:xfrm>
        </p:spPr>
        <p:txBody>
          <a:bodyPr/>
          <a:lstStyle/>
          <a:p>
            <a:pPr lvl="0"/>
            <a:endParaRPr lang="en-US" noProof="0" smtClean="0"/>
          </a:p>
        </p:txBody>
      </p:sp>
      <p:sp>
        <p:nvSpPr>
          <p:cNvPr id="4" name="Rectangle 5"/>
          <p:cNvSpPr>
            <a:spLocks noGrp="1" noChangeArrowheads="1"/>
          </p:cNvSpPr>
          <p:nvPr>
            <p:ph type="sldNum" sz="quarter" idx="10"/>
          </p:nvPr>
        </p:nvSpPr>
        <p:spPr>
          <a:ln/>
        </p:spPr>
        <p:txBody>
          <a:bodyPr/>
          <a:lstStyle>
            <a:lvl1pPr>
              <a:defRPr/>
            </a:lvl1pPr>
          </a:lstStyle>
          <a:p>
            <a:pPr>
              <a:defRPr/>
            </a:pPr>
            <a:fld id="{6E518306-EB66-3646-B1C4-0010463964D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3810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10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2011-9-26</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6.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5.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
        <p:nvSpPr>
          <p:cNvPr id="2051" name="Rectangle 3"/>
          <p:cNvSpPr>
            <a:spLocks noGrp="1" noChangeArrowheads="1"/>
          </p:cNvSpPr>
          <p:nvPr>
            <p:ph type="body" idx="1"/>
          </p:nvPr>
        </p:nvSpPr>
        <p:spPr bwMode="auto">
          <a:xfrm>
            <a:off x="685800" y="1600200"/>
            <a:ext cx="77724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8" name="Rectangle 4"/>
          <p:cNvSpPr>
            <a:spLocks noGrp="1" noChangeArrowheads="1"/>
          </p:cNvSpPr>
          <p:nvPr>
            <p:ph type="dt" sz="half" idx="2"/>
          </p:nvPr>
        </p:nvSpPr>
        <p:spPr bwMode="auto">
          <a:xfrm>
            <a:off x="152400" y="6553200"/>
            <a:ext cx="1905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400">
                <a:cs typeface="Arial" charset="0"/>
              </a:defRPr>
            </a:lvl1pPr>
          </a:lstStyle>
          <a:p>
            <a:fld id="{530820CF-B880-4189-942D-D702A7CBA730}" type="datetimeFigureOut">
              <a:rPr lang="zh-CN" altLang="en-US" smtClean="0"/>
              <a:pPr/>
              <a:t>2011-9-26</a:t>
            </a:fld>
            <a:endParaRPr lang="zh-CN" altLang="en-US"/>
          </a:p>
        </p:txBody>
      </p:sp>
      <p:sp>
        <p:nvSpPr>
          <p:cNvPr id="6149" name="Rectangle 5"/>
          <p:cNvSpPr>
            <a:spLocks noGrp="1" noChangeArrowheads="1"/>
          </p:cNvSpPr>
          <p:nvPr>
            <p:ph type="ftr" sz="quarter" idx="3"/>
          </p:nvPr>
        </p:nvSpPr>
        <p:spPr bwMode="auto">
          <a:xfrm>
            <a:off x="2133600" y="6553200"/>
            <a:ext cx="4800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buClrTx/>
              <a:buSzTx/>
              <a:buFontTx/>
              <a:buNone/>
              <a:defRPr sz="1400">
                <a:cs typeface="Arial" charset="0"/>
              </a:defRPr>
            </a:lvl1pPr>
          </a:lstStyle>
          <a:p>
            <a:endParaRPr lang="zh-CN" altLang="en-US"/>
          </a:p>
        </p:txBody>
      </p:sp>
      <p:pic>
        <p:nvPicPr>
          <p:cNvPr id="2054" name="Picture 6" descr="sd2"/>
          <p:cNvPicPr>
            <a:picLocks noChangeAspect="1" noChangeArrowheads="1"/>
          </p:cNvPicPr>
          <p:nvPr/>
        </p:nvPicPr>
        <p:blipFill>
          <a:blip r:embed="rId15" cstate="print"/>
          <a:srcRect/>
          <a:stretch>
            <a:fillRect/>
          </a:stretch>
        </p:blipFill>
        <p:spPr bwMode="auto">
          <a:xfrm>
            <a:off x="-1588" y="0"/>
            <a:ext cx="9144001" cy="542925"/>
          </a:xfrm>
          <a:prstGeom prst="rect">
            <a:avLst/>
          </a:prstGeom>
          <a:noFill/>
          <a:ln w="9525">
            <a:noFill/>
            <a:miter lim="800000"/>
            <a:headEnd/>
            <a:tailEnd/>
          </a:ln>
        </p:spPr>
      </p:pic>
      <p:pic>
        <p:nvPicPr>
          <p:cNvPr id="2055" name="Picture 7" descr="sd3"/>
          <p:cNvPicPr>
            <a:picLocks noChangeAspect="1" noChangeArrowheads="1"/>
          </p:cNvPicPr>
          <p:nvPr/>
        </p:nvPicPr>
        <p:blipFill>
          <a:blip r:embed="rId16" cstate="print"/>
          <a:srcRect/>
          <a:stretch>
            <a:fillRect/>
          </a:stretch>
        </p:blipFill>
        <p:spPr bwMode="auto">
          <a:xfrm>
            <a:off x="0" y="6554788"/>
            <a:ext cx="9144000" cy="3032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1" fontAlgn="base" hangingPunct="1">
        <a:spcBef>
          <a:spcPct val="0"/>
        </a:spcBef>
        <a:spcAft>
          <a:spcPct val="0"/>
        </a:spcAft>
        <a:defRPr sz="3400">
          <a:solidFill>
            <a:schemeClr val="tx2"/>
          </a:solidFill>
          <a:latin typeface="+mj-lt"/>
          <a:ea typeface="+mj-ea"/>
          <a:cs typeface="+mj-cs"/>
        </a:defRPr>
      </a:lvl1pPr>
      <a:lvl2pPr algn="ctr" rtl="0" eaLnBrk="1" fontAlgn="base" hangingPunct="1">
        <a:spcBef>
          <a:spcPct val="0"/>
        </a:spcBef>
        <a:spcAft>
          <a:spcPct val="0"/>
        </a:spcAft>
        <a:defRPr sz="3400">
          <a:solidFill>
            <a:schemeClr val="tx2"/>
          </a:solidFill>
          <a:latin typeface="Verdana" pitchFamily="34" charset="0"/>
        </a:defRPr>
      </a:lvl2pPr>
      <a:lvl3pPr algn="ctr" rtl="0" eaLnBrk="1" fontAlgn="base" hangingPunct="1">
        <a:spcBef>
          <a:spcPct val="0"/>
        </a:spcBef>
        <a:spcAft>
          <a:spcPct val="0"/>
        </a:spcAft>
        <a:defRPr sz="3400">
          <a:solidFill>
            <a:schemeClr val="tx2"/>
          </a:solidFill>
          <a:latin typeface="Verdana" pitchFamily="34" charset="0"/>
        </a:defRPr>
      </a:lvl3pPr>
      <a:lvl4pPr algn="ctr" rtl="0" eaLnBrk="1" fontAlgn="base" hangingPunct="1">
        <a:spcBef>
          <a:spcPct val="0"/>
        </a:spcBef>
        <a:spcAft>
          <a:spcPct val="0"/>
        </a:spcAft>
        <a:defRPr sz="3400">
          <a:solidFill>
            <a:schemeClr val="tx2"/>
          </a:solidFill>
          <a:latin typeface="Verdana" pitchFamily="34" charset="0"/>
        </a:defRPr>
      </a:lvl4pPr>
      <a:lvl5pPr algn="ctr" rtl="0" eaLnBrk="1" fontAlgn="base" hangingPunct="1">
        <a:spcBef>
          <a:spcPct val="0"/>
        </a:spcBef>
        <a:spcAft>
          <a:spcPct val="0"/>
        </a:spcAft>
        <a:defRPr sz="3400">
          <a:solidFill>
            <a:schemeClr val="tx2"/>
          </a:solidFill>
          <a:latin typeface="Verdana" pitchFamily="34" charset="0"/>
        </a:defRPr>
      </a:lvl5pPr>
      <a:lvl6pPr marL="457200" algn="ctr" rtl="0" eaLnBrk="1" fontAlgn="base" hangingPunct="1">
        <a:spcBef>
          <a:spcPct val="0"/>
        </a:spcBef>
        <a:spcAft>
          <a:spcPct val="0"/>
        </a:spcAft>
        <a:defRPr sz="3400">
          <a:solidFill>
            <a:schemeClr val="tx2"/>
          </a:solidFill>
          <a:latin typeface="Verdana" pitchFamily="34" charset="0"/>
        </a:defRPr>
      </a:lvl6pPr>
      <a:lvl7pPr marL="914400" algn="ctr" rtl="0" eaLnBrk="1" fontAlgn="base" hangingPunct="1">
        <a:spcBef>
          <a:spcPct val="0"/>
        </a:spcBef>
        <a:spcAft>
          <a:spcPct val="0"/>
        </a:spcAft>
        <a:defRPr sz="3400">
          <a:solidFill>
            <a:schemeClr val="tx2"/>
          </a:solidFill>
          <a:latin typeface="Verdana" pitchFamily="34" charset="0"/>
        </a:defRPr>
      </a:lvl7pPr>
      <a:lvl8pPr marL="1371600" algn="ctr" rtl="0" eaLnBrk="1" fontAlgn="base" hangingPunct="1">
        <a:spcBef>
          <a:spcPct val="0"/>
        </a:spcBef>
        <a:spcAft>
          <a:spcPct val="0"/>
        </a:spcAft>
        <a:defRPr sz="3400">
          <a:solidFill>
            <a:schemeClr val="tx2"/>
          </a:solidFill>
          <a:latin typeface="Verdana" pitchFamily="34" charset="0"/>
        </a:defRPr>
      </a:lvl8pPr>
      <a:lvl9pPr marL="1828800" algn="ctr" rtl="0" eaLnBrk="1" fontAlgn="base" hangingPunct="1">
        <a:spcBef>
          <a:spcPct val="0"/>
        </a:spcBef>
        <a:spcAft>
          <a:spcPct val="0"/>
        </a:spcAft>
        <a:defRPr sz="3400">
          <a:solidFill>
            <a:schemeClr val="tx2"/>
          </a:solidFill>
          <a:latin typeface="Verdana" pitchFamily="34" charset="0"/>
        </a:defRPr>
      </a:lvl9pPr>
    </p:titleStyle>
    <p:bodyStyle>
      <a:lvl1pPr marL="342900" indent="-342900" algn="l" rtl="0" eaLnBrk="1" fontAlgn="base" hangingPunct="1">
        <a:lnSpc>
          <a:spcPct val="110000"/>
        </a:lnSpc>
        <a:spcBef>
          <a:spcPct val="20000"/>
        </a:spcBef>
        <a:spcAft>
          <a:spcPct val="0"/>
        </a:spcAft>
        <a:buSzPct val="70000"/>
        <a:buFont typeface="Monotype Sorts" pitchFamily="2" charset="2"/>
        <a:buChar char="l"/>
        <a:defRPr sz="2600">
          <a:solidFill>
            <a:schemeClr val="accent2"/>
          </a:solidFill>
          <a:latin typeface="+mn-lt"/>
          <a:ea typeface="+mn-ea"/>
          <a:cs typeface="+mn-cs"/>
        </a:defRPr>
      </a:lvl1pPr>
      <a:lvl2pPr marL="742950" indent="-285750" algn="l" rtl="0" eaLnBrk="1" fontAlgn="base" hangingPunct="1">
        <a:lnSpc>
          <a:spcPct val="110000"/>
        </a:lnSpc>
        <a:spcBef>
          <a:spcPct val="20000"/>
        </a:spcBef>
        <a:spcAft>
          <a:spcPct val="0"/>
        </a:spcAft>
        <a:buClr>
          <a:srgbClr val="003399"/>
        </a:buClr>
        <a:buSzPct val="65000"/>
        <a:buFont typeface="Monotype Sorts" pitchFamily="2" charset="2"/>
        <a:buChar char="u"/>
        <a:defRPr sz="2400">
          <a:solidFill>
            <a:schemeClr val="tx1"/>
          </a:solidFill>
          <a:latin typeface="+mn-lt"/>
        </a:defRPr>
      </a:lvl2pPr>
      <a:lvl3pPr marL="1143000" indent="-228600" algn="l" rtl="0" eaLnBrk="1" fontAlgn="base" hangingPunct="1">
        <a:lnSpc>
          <a:spcPct val="110000"/>
        </a:lnSpc>
        <a:spcBef>
          <a:spcPct val="20000"/>
        </a:spcBef>
        <a:spcAft>
          <a:spcPct val="0"/>
        </a:spcAft>
        <a:buClr>
          <a:schemeClr val="tx2"/>
        </a:buClr>
        <a:buSzPct val="70000"/>
        <a:buFont typeface="Monotype Sorts" pitchFamily="2" charset="2"/>
        <a:buChar char="l"/>
        <a:defRPr sz="2400">
          <a:solidFill>
            <a:schemeClr val="tx1"/>
          </a:solidFill>
          <a:latin typeface="+mn-lt"/>
        </a:defRPr>
      </a:lvl3pPr>
      <a:lvl4pPr marL="1600200" indent="-228600" algn="l" rtl="0" eaLnBrk="1" fontAlgn="base" hangingPunct="1">
        <a:lnSpc>
          <a:spcPct val="110000"/>
        </a:lnSpc>
        <a:spcBef>
          <a:spcPct val="20000"/>
        </a:spcBef>
        <a:spcAft>
          <a:spcPct val="0"/>
        </a:spcAft>
        <a:buClr>
          <a:schemeClr val="tx2"/>
        </a:buClr>
        <a:buSzPct val="65000"/>
        <a:buFont typeface="Monotype Sorts" pitchFamily="2" charset="2"/>
        <a:buChar char="u"/>
        <a:defRPr sz="2000">
          <a:solidFill>
            <a:schemeClr val="tx1"/>
          </a:solidFill>
          <a:latin typeface="+mn-lt"/>
        </a:defRPr>
      </a:lvl4pPr>
      <a:lvl5pPr marL="2057400" indent="-228600" algn="l" rtl="0" eaLnBrk="1" fontAlgn="base" hangingPunct="1">
        <a:lnSpc>
          <a:spcPct val="110000"/>
        </a:lnSpc>
        <a:spcBef>
          <a:spcPct val="20000"/>
        </a:spcBef>
        <a:spcAft>
          <a:spcPct val="0"/>
        </a:spcAft>
        <a:buChar char="»"/>
        <a:defRPr sz="2000">
          <a:solidFill>
            <a:schemeClr val="tx1"/>
          </a:solidFill>
          <a:latin typeface="+mn-lt"/>
        </a:defRPr>
      </a:lvl5pPr>
      <a:lvl6pPr marL="2514600" indent="-228600" algn="l" rtl="0" eaLnBrk="1" fontAlgn="base" hangingPunct="1">
        <a:lnSpc>
          <a:spcPct val="110000"/>
        </a:lnSpc>
        <a:spcBef>
          <a:spcPct val="20000"/>
        </a:spcBef>
        <a:spcAft>
          <a:spcPct val="0"/>
        </a:spcAft>
        <a:buChar char="»"/>
        <a:defRPr>
          <a:solidFill>
            <a:schemeClr val="tx1"/>
          </a:solidFill>
          <a:latin typeface="+mn-lt"/>
        </a:defRPr>
      </a:lvl6pPr>
      <a:lvl7pPr marL="2971800" indent="-228600" algn="l" rtl="0" eaLnBrk="1" fontAlgn="base" hangingPunct="1">
        <a:lnSpc>
          <a:spcPct val="110000"/>
        </a:lnSpc>
        <a:spcBef>
          <a:spcPct val="20000"/>
        </a:spcBef>
        <a:spcAft>
          <a:spcPct val="0"/>
        </a:spcAft>
        <a:buChar char="»"/>
        <a:defRPr>
          <a:solidFill>
            <a:schemeClr val="tx1"/>
          </a:solidFill>
          <a:latin typeface="+mn-lt"/>
        </a:defRPr>
      </a:lvl7pPr>
      <a:lvl8pPr marL="3429000" indent="-228600" algn="l" rtl="0" eaLnBrk="1" fontAlgn="base" hangingPunct="1">
        <a:lnSpc>
          <a:spcPct val="110000"/>
        </a:lnSpc>
        <a:spcBef>
          <a:spcPct val="20000"/>
        </a:spcBef>
        <a:spcAft>
          <a:spcPct val="0"/>
        </a:spcAft>
        <a:buChar char="»"/>
        <a:defRPr>
          <a:solidFill>
            <a:schemeClr val="tx1"/>
          </a:solidFill>
          <a:latin typeface="+mn-lt"/>
        </a:defRPr>
      </a:lvl8pPr>
      <a:lvl9pPr marL="3886200" indent="-228600" algn="l" rtl="0" eaLnBrk="1" fontAlgn="base" hangingPunct="1">
        <a:lnSpc>
          <a:spcPct val="110000"/>
        </a:lnSpc>
        <a:spcBef>
          <a:spcPct val="20000"/>
        </a:spcBef>
        <a:spcAft>
          <a:spcPct val="0"/>
        </a:spcAft>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5" cstate="print">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6" cstate="print">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pPr/>
              <a:t>2011-9-26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3236937C-4296-4F09-BFBF-208432D16C49}" type="slidenum">
              <a:rPr kumimoji="0" lang="en-US" smtClean="0"/>
              <a:pPr/>
              <a:t>‹#›</a:t>
            </a:fld>
            <a:endParaRPr kumimoji="0" lang="zh-CN" alt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10.jpe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19.xml"/><Relationship Id="rId5" Type="http://schemas.openxmlformats.org/officeDocument/2006/relationships/image" Target="../media/image31.wmf"/><Relationship Id="rId4" Type="http://schemas.openxmlformats.org/officeDocument/2006/relationships/image" Target="../media/image29.jpeg"/></Relationships>
</file>

<file path=ppt/slides/_rels/slide6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1.xml"/><Relationship Id="rId1" Type="http://schemas.openxmlformats.org/officeDocument/2006/relationships/slideLayout" Target="../slideLayouts/slideLayout15.xml"/><Relationship Id="rId5" Type="http://schemas.openxmlformats.org/officeDocument/2006/relationships/image" Target="../media/image31.wmf"/><Relationship Id="rId4" Type="http://schemas.openxmlformats.org/officeDocument/2006/relationships/image" Target="../media/image30.png"/></Relationships>
</file>

<file path=ppt/slides/_rels/slide6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6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19.xml"/><Relationship Id="rId4" Type="http://schemas.openxmlformats.org/officeDocument/2006/relationships/image" Target="../media/image33.png"/></Relationships>
</file>

<file path=ppt/slides/_rels/slide7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19.xml"/><Relationship Id="rId5" Type="http://schemas.openxmlformats.org/officeDocument/2006/relationships/image" Target="../media/image36.png"/><Relationship Id="rId4" Type="http://schemas.openxmlformats.org/officeDocument/2006/relationships/image" Target="../media/image35.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1142984"/>
            <a:ext cx="8215370" cy="2714644"/>
          </a:xfrm>
          <a:ln>
            <a:noFill/>
          </a:ln>
        </p:spPr>
        <p:txBody>
          <a:bodyPr/>
          <a:lstStyle/>
          <a:p>
            <a:pPr algn="ctr"/>
            <a:r>
              <a:rPr lang="zh-CN" altLang="en-US" sz="4000" dirty="0" smtClean="0">
                <a:solidFill>
                  <a:schemeClr val="tx1"/>
                </a:solidFill>
              </a:rPr>
              <a:t>基于云计算的海量数据分析</a:t>
            </a:r>
            <a:r>
              <a:rPr lang="en-US" altLang="zh-CN" sz="4000" dirty="0" smtClean="0">
                <a:solidFill>
                  <a:schemeClr val="tx1"/>
                </a:solidFill>
              </a:rPr>
              <a:t/>
            </a:r>
            <a:br>
              <a:rPr lang="en-US" altLang="zh-CN" sz="4000" dirty="0" smtClean="0">
                <a:solidFill>
                  <a:schemeClr val="tx1"/>
                </a:solidFill>
              </a:rPr>
            </a:br>
            <a:r>
              <a:rPr lang="zh-CN" altLang="en-US" sz="4000" dirty="0" smtClean="0">
                <a:solidFill>
                  <a:schemeClr val="tx1"/>
                </a:solidFill>
              </a:rPr>
              <a:t>与知识发现</a:t>
            </a:r>
            <a:r>
              <a:rPr lang="en-US" altLang="zh-CN" dirty="0" smtClean="0"/>
              <a:t/>
            </a:r>
            <a:br>
              <a:rPr lang="en-US" altLang="zh-CN" dirty="0" smtClean="0"/>
            </a:br>
            <a:r>
              <a:rPr lang="zh-CN" altLang="en-US" sz="2800" dirty="0" smtClean="0">
                <a:solidFill>
                  <a:schemeClr val="tx1"/>
                </a:solidFill>
              </a:rPr>
              <a:t>（</a:t>
            </a:r>
            <a:r>
              <a:rPr lang="en-US" altLang="zh-CN" sz="2800" dirty="0" smtClean="0">
                <a:solidFill>
                  <a:schemeClr val="tx1"/>
                </a:solidFill>
              </a:rPr>
              <a:t>Large-scale Data Analytics and Knowledge Discovery Based on Cloud Computing</a:t>
            </a:r>
            <a:r>
              <a:rPr lang="zh-CN" altLang="en-US" sz="2800" dirty="0" smtClean="0">
                <a:solidFill>
                  <a:schemeClr val="tx1"/>
                </a:solidFill>
              </a:rPr>
              <a:t>）</a:t>
            </a:r>
            <a:endParaRPr lang="zh-CN" altLang="en-US" sz="2800" dirty="0">
              <a:solidFill>
                <a:schemeClr val="tx1"/>
              </a:solidFill>
            </a:endParaRPr>
          </a:p>
        </p:txBody>
      </p:sp>
      <p:sp>
        <p:nvSpPr>
          <p:cNvPr id="3" name="副标题 2"/>
          <p:cNvSpPr>
            <a:spLocks noGrp="1"/>
          </p:cNvSpPr>
          <p:nvPr>
            <p:ph type="subTitle" idx="1"/>
          </p:nvPr>
        </p:nvSpPr>
        <p:spPr>
          <a:xfrm>
            <a:off x="1285852" y="4500570"/>
            <a:ext cx="7215238" cy="1400188"/>
          </a:xfrm>
          <a:noFill/>
          <a:ln>
            <a:noFill/>
          </a:ln>
        </p:spPr>
        <p:txBody>
          <a:bodyPr/>
          <a:lstStyle/>
          <a:p>
            <a:r>
              <a:rPr lang="en-US" altLang="zh-CN" sz="2800" dirty="0" smtClean="0">
                <a:solidFill>
                  <a:schemeClr val="tx1"/>
                </a:solidFill>
              </a:rPr>
              <a:t>-----2011 VLDB Summer School </a:t>
            </a:r>
            <a:r>
              <a:rPr lang="zh-CN" altLang="en-US" sz="2800" dirty="0" smtClean="0">
                <a:solidFill>
                  <a:schemeClr val="tx1"/>
                </a:solidFill>
              </a:rPr>
              <a:t>总结</a:t>
            </a:r>
            <a:endParaRPr lang="zh-CN" altLang="en-US" sz="28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r>
              <a:rPr lang="en-US" smtClean="0">
                <a:solidFill>
                  <a:srgbClr val="00B050"/>
                </a:solidFill>
              </a:rPr>
              <a:t>The OLTP Paradigm</a:t>
            </a:r>
          </a:p>
        </p:txBody>
      </p:sp>
      <p:sp>
        <p:nvSpPr>
          <p:cNvPr id="3" name="Content Placeholder 2"/>
          <p:cNvSpPr>
            <a:spLocks noGrp="1"/>
          </p:cNvSpPr>
          <p:nvPr>
            <p:ph idx="1"/>
          </p:nvPr>
        </p:nvSpPr>
        <p:spPr>
          <a:xfrm>
            <a:off x="357158" y="1285860"/>
            <a:ext cx="8572560" cy="5429288"/>
          </a:xfrm>
        </p:spPr>
        <p:txBody>
          <a:bodyPr rtlCol="0">
            <a:normAutofit lnSpcReduction="10000"/>
          </a:bodyPr>
          <a:lstStyle/>
          <a:p>
            <a:pPr fontAlgn="auto">
              <a:spcAft>
                <a:spcPts val="0"/>
              </a:spcAft>
              <a:buFont typeface="Arial" pitchFamily="34" charset="0"/>
              <a:buChar char="•"/>
              <a:defRPr/>
            </a:pPr>
            <a:r>
              <a:rPr lang="en-US" dirty="0" smtClean="0">
                <a:solidFill>
                  <a:srgbClr val="0070C0"/>
                </a:solidFill>
              </a:rPr>
              <a:t>On-line Transaction Processing</a:t>
            </a:r>
            <a:r>
              <a:rPr lang="en-US" dirty="0" smtClean="0"/>
              <a:t>:</a:t>
            </a:r>
          </a:p>
          <a:p>
            <a:pPr lvl="1" fontAlgn="auto">
              <a:spcAft>
                <a:spcPts val="0"/>
              </a:spcAft>
              <a:buFont typeface="Arial" pitchFamily="34" charset="0"/>
              <a:buChar char="–"/>
              <a:defRPr/>
            </a:pPr>
            <a:r>
              <a:rPr lang="en-US" dirty="0" smtClean="0"/>
              <a:t>Database state is </a:t>
            </a:r>
            <a:r>
              <a:rPr lang="en-US" dirty="0" smtClean="0">
                <a:solidFill>
                  <a:srgbClr val="FF0000"/>
                </a:solidFill>
              </a:rPr>
              <a:t>up-to-date </a:t>
            </a:r>
            <a:r>
              <a:rPr lang="en-US" dirty="0" smtClean="0"/>
              <a:t>at all times</a:t>
            </a:r>
          </a:p>
          <a:p>
            <a:pPr fontAlgn="auto">
              <a:spcAft>
                <a:spcPts val="0"/>
              </a:spcAft>
              <a:buFont typeface="Arial" pitchFamily="34" charset="0"/>
              <a:buChar char="•"/>
              <a:defRPr/>
            </a:pPr>
            <a:r>
              <a:rPr lang="en-US" dirty="0" smtClean="0"/>
              <a:t>Significant challenges:</a:t>
            </a:r>
          </a:p>
          <a:p>
            <a:pPr lvl="1" fontAlgn="auto">
              <a:spcAft>
                <a:spcPts val="0"/>
              </a:spcAft>
              <a:buFont typeface="Arial" pitchFamily="34" charset="0"/>
              <a:buChar char="–"/>
              <a:defRPr/>
            </a:pPr>
            <a:r>
              <a:rPr lang="en-US" dirty="0">
                <a:solidFill>
                  <a:srgbClr val="FF0000"/>
                </a:solidFill>
              </a:rPr>
              <a:t>Multiple</a:t>
            </a:r>
            <a:r>
              <a:rPr lang="en-US" dirty="0" smtClean="0"/>
              <a:t> clients need to be supported</a:t>
            </a:r>
          </a:p>
          <a:p>
            <a:pPr lvl="2">
              <a:buFont typeface="Arial" pitchFamily="34" charset="0"/>
              <a:buChar char="–"/>
              <a:defRPr/>
            </a:pPr>
            <a:r>
              <a:rPr lang="en-US" dirty="0" smtClean="0"/>
              <a:t>Gives rise to the </a:t>
            </a:r>
            <a:r>
              <a:rPr lang="en-US" b="1" dirty="0" smtClean="0">
                <a:solidFill>
                  <a:srgbClr val="FF0000"/>
                </a:solidFill>
              </a:rPr>
              <a:t>concurrency problem.  </a:t>
            </a:r>
            <a:r>
              <a:rPr lang="en-US" b="1" dirty="0" smtClean="0">
                <a:solidFill>
                  <a:srgbClr val="0070C0"/>
                </a:solidFill>
                <a:sym typeface="Wingdings" pitchFamily="2" charset="2"/>
              </a:rPr>
              <a:t></a:t>
            </a:r>
            <a:endParaRPr lang="en-US" dirty="0" smtClean="0"/>
          </a:p>
          <a:p>
            <a:pPr lvl="1" fontAlgn="auto">
              <a:spcAft>
                <a:spcPts val="0"/>
              </a:spcAft>
              <a:buFont typeface="Arial" pitchFamily="34" charset="0"/>
              <a:buChar char="–"/>
              <a:defRPr/>
            </a:pPr>
            <a:r>
              <a:rPr lang="en-US" dirty="0" smtClean="0"/>
              <a:t>Handle hardware and software </a:t>
            </a:r>
            <a:r>
              <a:rPr lang="en-US" dirty="0" smtClean="0">
                <a:solidFill>
                  <a:srgbClr val="FF0000"/>
                </a:solidFill>
              </a:rPr>
              <a:t>failures</a:t>
            </a:r>
          </a:p>
          <a:p>
            <a:pPr lvl="2">
              <a:buFont typeface="Arial" pitchFamily="34" charset="0"/>
              <a:buChar char="–"/>
              <a:defRPr/>
            </a:pPr>
            <a:r>
              <a:rPr lang="en-US" dirty="0" smtClean="0"/>
              <a:t>Gives rise to the </a:t>
            </a:r>
            <a:r>
              <a:rPr lang="en-US" b="1" dirty="0" smtClean="0">
                <a:solidFill>
                  <a:srgbClr val="FF0000"/>
                </a:solidFill>
              </a:rPr>
              <a:t>failure problem</a:t>
            </a:r>
            <a:r>
              <a:rPr lang="en-US" b="1" dirty="0" smtClean="0">
                <a:solidFill>
                  <a:srgbClr val="660066"/>
                </a:solidFill>
              </a:rPr>
              <a:t>. </a:t>
            </a:r>
            <a:r>
              <a:rPr lang="en-US" b="1" dirty="0" smtClean="0">
                <a:solidFill>
                  <a:srgbClr val="660066"/>
                </a:solidFill>
                <a:sym typeface="Wingdings" pitchFamily="2" charset="2"/>
              </a:rPr>
              <a:t></a:t>
            </a:r>
            <a:endParaRPr lang="en-US" dirty="0" smtClean="0">
              <a:solidFill>
                <a:srgbClr val="FF0000"/>
              </a:solidFill>
            </a:endParaRPr>
          </a:p>
          <a:p>
            <a:pPr fontAlgn="auto">
              <a:spcAft>
                <a:spcPts val="0"/>
              </a:spcAft>
              <a:buFont typeface="Arial" pitchFamily="34" charset="0"/>
              <a:buChar char="•"/>
              <a:defRPr/>
            </a:pPr>
            <a:r>
              <a:rPr lang="en-US" dirty="0" smtClean="0">
                <a:solidFill>
                  <a:srgbClr val="000000"/>
                </a:solidFill>
              </a:rPr>
              <a:t>Database designers confronted these problems in the context of managing persistent data  ,</a:t>
            </a:r>
            <a:r>
              <a:rPr lang="en-US" dirty="0" smtClean="0"/>
              <a:t>while ensuring </a:t>
            </a:r>
            <a:r>
              <a:rPr lang="en-US" dirty="0" smtClean="0">
                <a:solidFill>
                  <a:srgbClr val="0070C0"/>
                </a:solidFill>
              </a:rPr>
              <a:t>performance, reliability, and availability</a:t>
            </a:r>
            <a:r>
              <a:rPr lang="en-US" dirty="0" smtClean="0"/>
              <a:t>.</a:t>
            </a: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35844" name="Rectangle 3"/>
          <p:cNvSpPr>
            <a:spLocks noGrp="1" noChangeArrowheads="1"/>
          </p:cNvSpPr>
          <p:nvPr>
            <p:ph type="body" idx="1"/>
          </p:nvPr>
        </p:nvSpPr>
        <p:spPr>
          <a:xfrm>
            <a:off x="533400" y="1473200"/>
            <a:ext cx="7772400" cy="4533900"/>
          </a:xfrm>
          <a:noFill/>
        </p:spPr>
        <p:txBody>
          <a:bodyPr/>
          <a:lstStyle/>
          <a:p>
            <a:pPr eaLnBrk="1" hangingPunct="1">
              <a:lnSpc>
                <a:spcPct val="80000"/>
              </a:lnSpc>
              <a:buNone/>
            </a:pPr>
            <a:endParaRPr lang="en-US" sz="2000" dirty="0"/>
          </a:p>
          <a:p>
            <a:pPr eaLnBrk="1" hangingPunct="1">
              <a:lnSpc>
                <a:spcPct val="80000"/>
              </a:lnSpc>
            </a:pPr>
            <a:endParaRPr lang="en-US" sz="2000" dirty="0"/>
          </a:p>
          <a:p>
            <a:pPr eaLnBrk="1" hangingPunct="1">
              <a:lnSpc>
                <a:spcPct val="80000"/>
              </a:lnSpc>
            </a:pPr>
            <a:r>
              <a:rPr lang="en-US" sz="2000" dirty="0"/>
              <a:t>What happens to a record with primary key “Brian”?</a:t>
            </a:r>
          </a:p>
          <a:p>
            <a:pPr eaLnBrk="1" hangingPunct="1">
              <a:lnSpc>
                <a:spcPct val="80000"/>
              </a:lnSpc>
            </a:pPr>
            <a:endParaRPr lang="en-US" sz="2000" dirty="0"/>
          </a:p>
          <a:p>
            <a:pPr eaLnBrk="1" hangingPunct="1">
              <a:lnSpc>
                <a:spcPct val="80000"/>
              </a:lnSpc>
            </a:pPr>
            <a:endParaRPr lang="en-US" sz="2000" dirty="0"/>
          </a:p>
          <a:p>
            <a:pPr eaLnBrk="1" hangingPunct="1">
              <a:lnSpc>
                <a:spcPct val="80000"/>
              </a:lnSpc>
            </a:pPr>
            <a:endParaRPr lang="en-US" sz="2000" dirty="0"/>
          </a:p>
          <a:p>
            <a:pPr eaLnBrk="1" hangingPunct="1">
              <a:lnSpc>
                <a:spcPct val="80000"/>
              </a:lnSpc>
            </a:pPr>
            <a:endParaRPr lang="en-US" sz="2000" dirty="0"/>
          </a:p>
          <a:p>
            <a:pPr eaLnBrk="1" hangingPunct="1">
              <a:lnSpc>
                <a:spcPct val="80000"/>
              </a:lnSpc>
            </a:pPr>
            <a:endParaRPr lang="en-US" sz="2000" dirty="0"/>
          </a:p>
        </p:txBody>
      </p:sp>
      <p:sp>
        <p:nvSpPr>
          <p:cNvPr id="35845" name="Text Box 5"/>
          <p:cNvSpPr txBox="1">
            <a:spLocks noChangeArrowheads="1"/>
          </p:cNvSpPr>
          <p:nvPr/>
        </p:nvSpPr>
        <p:spPr bwMode="auto">
          <a:xfrm>
            <a:off x="8245475" y="3844925"/>
            <a:ext cx="522288"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35846" name="Text Box 7"/>
          <p:cNvSpPr txBox="1">
            <a:spLocks noChangeArrowheads="1"/>
          </p:cNvSpPr>
          <p:nvPr/>
        </p:nvSpPr>
        <p:spPr bwMode="auto">
          <a:xfrm>
            <a:off x="1343025" y="3170238"/>
            <a:ext cx="701675" cy="46166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dirty="0">
                <a:solidFill>
                  <a:schemeClr val="tx1"/>
                </a:solidFill>
              </a:rPr>
              <a:t>Record inserted</a:t>
            </a:r>
          </a:p>
        </p:txBody>
      </p:sp>
      <p:sp>
        <p:nvSpPr>
          <p:cNvPr id="35847" name="Line 8"/>
          <p:cNvSpPr>
            <a:spLocks noChangeShapeType="1"/>
          </p:cNvSpPr>
          <p:nvPr/>
        </p:nvSpPr>
        <p:spPr bwMode="auto">
          <a:xfrm>
            <a:off x="1571625" y="3551238"/>
            <a:ext cx="76200" cy="3048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48" name="Text Box 11"/>
          <p:cNvSpPr txBox="1">
            <a:spLocks noChangeArrowheads="1"/>
          </p:cNvSpPr>
          <p:nvPr/>
        </p:nvSpPr>
        <p:spPr bwMode="auto">
          <a:xfrm>
            <a:off x="1876425" y="3230563"/>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49" name="Line 12"/>
          <p:cNvSpPr>
            <a:spLocks noChangeShapeType="1"/>
          </p:cNvSpPr>
          <p:nvPr/>
        </p:nvSpPr>
        <p:spPr bwMode="auto">
          <a:xfrm flipH="1">
            <a:off x="2105025" y="3475038"/>
            <a:ext cx="76200" cy="3810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50" name="Text Box 13"/>
          <p:cNvSpPr txBox="1">
            <a:spLocks noChangeArrowheads="1"/>
          </p:cNvSpPr>
          <p:nvPr/>
        </p:nvSpPr>
        <p:spPr bwMode="auto">
          <a:xfrm>
            <a:off x="2446338" y="3259138"/>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51" name="Line 14"/>
          <p:cNvSpPr>
            <a:spLocks noChangeShapeType="1"/>
          </p:cNvSpPr>
          <p:nvPr/>
        </p:nvSpPr>
        <p:spPr bwMode="auto">
          <a:xfrm flipH="1">
            <a:off x="2790825" y="3475038"/>
            <a:ext cx="0" cy="396875"/>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52" name="Text Box 27"/>
          <p:cNvSpPr txBox="1">
            <a:spLocks noChangeArrowheads="1"/>
          </p:cNvSpPr>
          <p:nvPr/>
        </p:nvSpPr>
        <p:spPr bwMode="auto">
          <a:xfrm>
            <a:off x="3041650" y="3230563"/>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53" name="Line 28"/>
          <p:cNvSpPr>
            <a:spLocks noChangeShapeType="1"/>
          </p:cNvSpPr>
          <p:nvPr/>
        </p:nvSpPr>
        <p:spPr bwMode="auto">
          <a:xfrm flipH="1">
            <a:off x="3270250" y="3475038"/>
            <a:ext cx="76200" cy="3810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54" name="Text Box 29"/>
          <p:cNvSpPr txBox="1">
            <a:spLocks noChangeArrowheads="1"/>
          </p:cNvSpPr>
          <p:nvPr/>
        </p:nvSpPr>
        <p:spPr bwMode="auto">
          <a:xfrm>
            <a:off x="4622800" y="3230563"/>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55" name="Line 30"/>
          <p:cNvSpPr>
            <a:spLocks noChangeShapeType="1"/>
          </p:cNvSpPr>
          <p:nvPr/>
        </p:nvSpPr>
        <p:spPr bwMode="auto">
          <a:xfrm flipH="1">
            <a:off x="4927600" y="3475038"/>
            <a:ext cx="0" cy="396875"/>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56" name="Text Box 39"/>
          <p:cNvSpPr txBox="1">
            <a:spLocks noChangeArrowheads="1"/>
          </p:cNvSpPr>
          <p:nvPr/>
        </p:nvSpPr>
        <p:spPr bwMode="auto">
          <a:xfrm>
            <a:off x="4054475" y="3232150"/>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57" name="Line 40"/>
          <p:cNvSpPr>
            <a:spLocks noChangeShapeType="1"/>
          </p:cNvSpPr>
          <p:nvPr/>
        </p:nvSpPr>
        <p:spPr bwMode="auto">
          <a:xfrm>
            <a:off x="4371975" y="3462338"/>
            <a:ext cx="30163" cy="395287"/>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58" name="Text Box 45"/>
          <p:cNvSpPr txBox="1">
            <a:spLocks noChangeArrowheads="1"/>
          </p:cNvSpPr>
          <p:nvPr/>
        </p:nvSpPr>
        <p:spPr bwMode="auto">
          <a:xfrm>
            <a:off x="6094413" y="3217863"/>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Delete</a:t>
            </a:r>
          </a:p>
        </p:txBody>
      </p:sp>
      <p:sp>
        <p:nvSpPr>
          <p:cNvPr id="35859" name="Line 46"/>
          <p:cNvSpPr>
            <a:spLocks noChangeShapeType="1"/>
          </p:cNvSpPr>
          <p:nvPr/>
        </p:nvSpPr>
        <p:spPr bwMode="auto">
          <a:xfrm flipH="1">
            <a:off x="6323013" y="3462338"/>
            <a:ext cx="76200" cy="3810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60" name="Line 53"/>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61" name="Text Box 54"/>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35862" name="Rectangle 55"/>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35863" name="Rectangle 56"/>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35864" name="Rectangle 57"/>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35865" name="Text Box 58"/>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35866" name="Text Box 59"/>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35867" name="Text Box 60"/>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35868" name="Rectangle 61"/>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5869" name="Rectangle 6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35870" name="Rectangle 63"/>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35871" name="Rectangle 64"/>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35872" name="Text Box 65"/>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35873" name="Text Box 66"/>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35874" name="Text Box 67"/>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35875" name="Rectangle 68"/>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5876" name="Text Box 69"/>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35877" name="Rectangle 70"/>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35878" name="Text Box 7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35879" name="Rectangle 7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35880" name="Text Box 73"/>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35881" name="Rectangle 74"/>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5882" name="Text Box 75"/>
          <p:cNvSpPr txBox="1">
            <a:spLocks noChangeArrowheads="1"/>
          </p:cNvSpPr>
          <p:nvPr/>
        </p:nvSpPr>
        <p:spPr bwMode="auto">
          <a:xfrm>
            <a:off x="3498850" y="3230563"/>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83" name="Line 76"/>
          <p:cNvSpPr>
            <a:spLocks noChangeShapeType="1"/>
          </p:cNvSpPr>
          <p:nvPr/>
        </p:nvSpPr>
        <p:spPr bwMode="auto">
          <a:xfrm flipH="1">
            <a:off x="3727450" y="3475038"/>
            <a:ext cx="76200" cy="3810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5884" name="Text Box 77"/>
          <p:cNvSpPr txBox="1">
            <a:spLocks noChangeArrowheads="1"/>
          </p:cNvSpPr>
          <p:nvPr/>
        </p:nvSpPr>
        <p:spPr bwMode="auto">
          <a:xfrm>
            <a:off x="5143500" y="3224213"/>
            <a:ext cx="701675" cy="276999"/>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200">
                <a:solidFill>
                  <a:schemeClr val="tx1"/>
                </a:solidFill>
              </a:rPr>
              <a:t>Update</a:t>
            </a:r>
          </a:p>
        </p:txBody>
      </p:sp>
      <p:sp>
        <p:nvSpPr>
          <p:cNvPr id="35885" name="Line 78"/>
          <p:cNvSpPr>
            <a:spLocks noChangeShapeType="1"/>
          </p:cNvSpPr>
          <p:nvPr/>
        </p:nvSpPr>
        <p:spPr bwMode="auto">
          <a:xfrm flipH="1">
            <a:off x="5372100" y="3468688"/>
            <a:ext cx="76200" cy="3810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B050"/>
                </a:solidFill>
              </a:rPr>
              <a:t>API Calls</a:t>
            </a:r>
            <a:endParaRPr lang="en-US" dirty="0">
              <a:solidFill>
                <a:srgbClr val="00B050"/>
              </a:solidFill>
            </a:endParaRPr>
          </a:p>
        </p:txBody>
      </p:sp>
      <p:sp>
        <p:nvSpPr>
          <p:cNvPr id="3" name="Content Placeholder 2"/>
          <p:cNvSpPr>
            <a:spLocks noGrp="1"/>
          </p:cNvSpPr>
          <p:nvPr>
            <p:ph idx="1"/>
          </p:nvPr>
        </p:nvSpPr>
        <p:spPr>
          <a:xfrm>
            <a:off x="457200" y="838200"/>
            <a:ext cx="8229600" cy="5287963"/>
          </a:xfrm>
        </p:spPr>
        <p:txBody>
          <a:bodyPr>
            <a:normAutofit fontScale="77500" lnSpcReduction="20000"/>
          </a:bodyPr>
          <a:lstStyle/>
          <a:p>
            <a:r>
              <a:rPr lang="en-US" dirty="0" smtClean="0">
                <a:solidFill>
                  <a:srgbClr val="0070C0"/>
                </a:solidFill>
              </a:rPr>
              <a:t>Read-Any:</a:t>
            </a:r>
          </a:p>
          <a:p>
            <a:pPr lvl="1">
              <a:buNone/>
            </a:pPr>
            <a:r>
              <a:rPr lang="zh-CN" altLang="en-US" dirty="0" smtClean="0"/>
              <a:t>返回记录的一个可能过期的版本，不检查最新版本，性能最好</a:t>
            </a:r>
            <a:endParaRPr lang="en-US" dirty="0" smtClean="0"/>
          </a:p>
          <a:p>
            <a:r>
              <a:rPr lang="en-US" dirty="0" smtClean="0">
                <a:solidFill>
                  <a:srgbClr val="0070C0"/>
                </a:solidFill>
              </a:rPr>
              <a:t>Read-</a:t>
            </a:r>
            <a:r>
              <a:rPr lang="en-US" dirty="0" err="1" smtClean="0">
                <a:solidFill>
                  <a:srgbClr val="0070C0"/>
                </a:solidFill>
              </a:rPr>
              <a:t>Critical(required</a:t>
            </a:r>
            <a:r>
              <a:rPr lang="en-US" dirty="0" smtClean="0">
                <a:solidFill>
                  <a:srgbClr val="0070C0"/>
                </a:solidFill>
              </a:rPr>
              <a:t>-version)</a:t>
            </a:r>
            <a:r>
              <a:rPr lang="en-US" dirty="0" smtClean="0"/>
              <a:t>:</a:t>
            </a:r>
          </a:p>
          <a:p>
            <a:pPr lvl="1">
              <a:buNone/>
            </a:pPr>
            <a:r>
              <a:rPr lang="zh-CN" altLang="en-US" dirty="0" smtClean="0"/>
              <a:t>读取指定版本，用户修改资料之后调用返回比当前版本更新的版本，以保证当前用户看到的不是修改前的记录。</a:t>
            </a:r>
          </a:p>
          <a:p>
            <a:r>
              <a:rPr lang="en-US" dirty="0" smtClean="0">
                <a:solidFill>
                  <a:srgbClr val="0070C0"/>
                </a:solidFill>
              </a:rPr>
              <a:t>Read-latest</a:t>
            </a:r>
            <a:r>
              <a:rPr lang="en-US" dirty="0" smtClean="0"/>
              <a:t>:</a:t>
            </a:r>
          </a:p>
          <a:p>
            <a:pPr lvl="1">
              <a:buNone/>
            </a:pPr>
            <a:r>
              <a:rPr lang="zh-CN" altLang="en-US" dirty="0" smtClean="0"/>
              <a:t>读取最新的记录信息，包含了所有成功的修改操作。（注意如果本地节点的记录信息太老的话，读指定的版本和读最新的请求时间会比读任何版本</a:t>
            </a:r>
            <a:r>
              <a:rPr lang="zh-CN" altLang="en-US" smtClean="0"/>
              <a:t>的调用要</a:t>
            </a:r>
            <a:r>
              <a:rPr lang="zh-CN" altLang="en-US" dirty="0" smtClean="0"/>
              <a:t>长，</a:t>
            </a:r>
            <a:r>
              <a:rPr lang="zh-CN" altLang="en-US" smtClean="0"/>
              <a:t>因为这时系统</a:t>
            </a:r>
            <a:r>
              <a:rPr lang="zh-CN" altLang="en-US" dirty="0" smtClean="0"/>
              <a:t>会定位并从远程的节点上取更新的版本的记录信息。）</a:t>
            </a:r>
            <a:endParaRPr lang="en-US" altLang="zh-CN" dirty="0" smtClean="0"/>
          </a:p>
          <a:p>
            <a:pPr marL="342900" lvl="1" indent="-342900">
              <a:buClr>
                <a:schemeClr val="accent1"/>
              </a:buClr>
              <a:buFont typeface="Wingdings 2"/>
              <a:buChar char=""/>
            </a:pPr>
            <a:r>
              <a:rPr lang="en-US" sz="3100" dirty="0" smtClean="0">
                <a:solidFill>
                  <a:srgbClr val="0070C0"/>
                </a:solidFill>
              </a:rPr>
              <a:t>Write:</a:t>
            </a:r>
          </a:p>
          <a:p>
            <a:pPr lvl="1">
              <a:buNone/>
            </a:pPr>
            <a:r>
              <a:rPr lang="zh-CN" altLang="en-US" dirty="0" smtClean="0"/>
              <a:t>这个调用跟单次修改事务操作一样提供相同的</a:t>
            </a:r>
            <a:r>
              <a:rPr lang="en-US" dirty="0" smtClean="0"/>
              <a:t>ACID</a:t>
            </a:r>
            <a:r>
              <a:rPr lang="zh-CN" altLang="en-US" dirty="0" smtClean="0"/>
              <a:t>保证</a:t>
            </a:r>
            <a:endParaRPr lang="en-US" dirty="0" smtClean="0"/>
          </a:p>
          <a:p>
            <a:r>
              <a:rPr lang="en-US" dirty="0" err="1" smtClean="0">
                <a:solidFill>
                  <a:srgbClr val="0070C0"/>
                </a:solidFill>
              </a:rPr>
              <a:t>TestAndSet(required</a:t>
            </a:r>
            <a:r>
              <a:rPr lang="en-US" dirty="0" smtClean="0">
                <a:solidFill>
                  <a:srgbClr val="0070C0"/>
                </a:solidFill>
              </a:rPr>
              <a:t>-version)</a:t>
            </a:r>
            <a:r>
              <a:rPr lang="en-US" dirty="0" smtClean="0"/>
              <a:t>:</a:t>
            </a:r>
          </a:p>
          <a:p>
            <a:pPr lvl="1">
              <a:buNone/>
            </a:pPr>
            <a:r>
              <a:rPr lang="zh-CN" altLang="en-US" dirty="0" smtClean="0"/>
              <a:t>这个调用只有当记录的当前版本跟调用时指定的版本一样的情况下才执行指定的修改操作。</a:t>
            </a:r>
            <a:endParaRPr lang="en-US" dirty="0" smtClean="0">
              <a:solidFill>
                <a:srgbClr val="FF0000"/>
              </a:solidFill>
            </a:endParaRPr>
          </a:p>
          <a:p>
            <a:pPr>
              <a:buNone/>
            </a:pPr>
            <a:endParaRPr 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36868" name="Line 4"/>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6869" name="Text Box 5"/>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36870" name="Rectangle 6"/>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36871" name="Rectangle 9"/>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36872" name="Rectangle 10"/>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36873" name="Text Box 17"/>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36874" name="Text Box 18"/>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36875" name="Text Box 19"/>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36876" name="Rectangle 20"/>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6877" name="Rectangle 2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36878" name="Rectangle 25"/>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36879" name="Rectangle 26"/>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36880" name="Text Box 33"/>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36881" name="Text Box 34"/>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36882" name="Text Box 35"/>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36883" name="Rectangle 36"/>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6884" name="Text Box 37"/>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36885" name="Rectangle 38"/>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36886" name="Text Box 4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36887" name="Rectangle 4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36888" name="Text Box 47"/>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36889" name="Rectangle 48"/>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6890" name="Text Box 51"/>
          <p:cNvSpPr txBox="1">
            <a:spLocks noChangeArrowheads="1"/>
          </p:cNvSpPr>
          <p:nvPr/>
        </p:nvSpPr>
        <p:spPr bwMode="auto">
          <a:xfrm>
            <a:off x="6213475" y="2701925"/>
            <a:ext cx="1128713" cy="58102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Current version</a:t>
            </a:r>
          </a:p>
        </p:txBody>
      </p:sp>
      <p:sp>
        <p:nvSpPr>
          <p:cNvPr id="36891" name="Line 52"/>
          <p:cNvSpPr>
            <a:spLocks noChangeShapeType="1"/>
          </p:cNvSpPr>
          <p:nvPr/>
        </p:nvSpPr>
        <p:spPr bwMode="auto">
          <a:xfrm flipH="1">
            <a:off x="6321425" y="3279775"/>
            <a:ext cx="149225" cy="5365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2757" name="Text Box 53"/>
          <p:cNvSpPr txBox="1">
            <a:spLocks noChangeArrowheads="1"/>
          </p:cNvSpPr>
          <p:nvPr/>
        </p:nvSpPr>
        <p:spPr bwMode="auto">
          <a:xfrm>
            <a:off x="4378325" y="2695575"/>
            <a:ext cx="151447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72758" name="Line 54"/>
          <p:cNvSpPr>
            <a:spLocks noChangeShapeType="1"/>
          </p:cNvSpPr>
          <p:nvPr/>
        </p:nvSpPr>
        <p:spPr bwMode="auto">
          <a:xfrm flipH="1">
            <a:off x="4919663" y="2992438"/>
            <a:ext cx="20637" cy="82391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2759" name="Text Box 55"/>
          <p:cNvSpPr txBox="1">
            <a:spLocks noChangeArrowheads="1"/>
          </p:cNvSpPr>
          <p:nvPr/>
        </p:nvSpPr>
        <p:spPr bwMode="auto">
          <a:xfrm>
            <a:off x="2990850" y="2719388"/>
            <a:ext cx="149542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72760" name="Line 56"/>
          <p:cNvSpPr>
            <a:spLocks noChangeShapeType="1"/>
          </p:cNvSpPr>
          <p:nvPr/>
        </p:nvSpPr>
        <p:spPr bwMode="auto">
          <a:xfrm flipH="1">
            <a:off x="3721100" y="3016250"/>
            <a:ext cx="20638" cy="8239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2763" name="Text Box 59"/>
          <p:cNvSpPr txBox="1">
            <a:spLocks noChangeArrowheads="1"/>
          </p:cNvSpPr>
          <p:nvPr/>
        </p:nvSpPr>
        <p:spPr bwMode="auto">
          <a:xfrm>
            <a:off x="4670425" y="1595438"/>
            <a:ext cx="1258888"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Read</a:t>
            </a:r>
          </a:p>
        </p:txBody>
      </p:sp>
      <p:sp>
        <p:nvSpPr>
          <p:cNvPr id="72764" name="Line 60"/>
          <p:cNvSpPr>
            <a:spLocks noChangeShapeType="1"/>
          </p:cNvSpPr>
          <p:nvPr/>
        </p:nvSpPr>
        <p:spPr bwMode="auto">
          <a:xfrm flipH="1">
            <a:off x="3819525" y="1892300"/>
            <a:ext cx="1193800" cy="9048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75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27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27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7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7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7" grpId="0"/>
      <p:bldP spid="72758" grpId="0" animBg="1"/>
      <p:bldP spid="72759" grpId="0"/>
      <p:bldP spid="72760" grpId="0" animBg="1"/>
      <p:bldP spid="72763" grpId="0"/>
      <p:bldP spid="7276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37892" name="Line 3"/>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7893" name="Text Box 4"/>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37894" name="Rectangle 5"/>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37895" name="Rectangle 6"/>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37896" name="Rectangle 7"/>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37897" name="Text Box 8"/>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37898" name="Text Box 9"/>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37899" name="Text Box 10"/>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37900" name="Rectangle 11"/>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7901" name="Rectangle 1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37902" name="Rectangle 13"/>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37903" name="Rectangle 14"/>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37904" name="Text Box 15"/>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37905" name="Text Box 16"/>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37906" name="Text Box 17"/>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37907" name="Rectangle 18"/>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7908" name="Text Box 19"/>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37909" name="Rectangle 20"/>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37910" name="Text Box 2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37911" name="Rectangle 2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37912" name="Text Box 23"/>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37913" name="Rectangle 24"/>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7914" name="Line 26"/>
          <p:cNvSpPr>
            <a:spLocks noChangeShapeType="1"/>
          </p:cNvSpPr>
          <p:nvPr/>
        </p:nvSpPr>
        <p:spPr bwMode="auto">
          <a:xfrm flipH="1">
            <a:off x="6321425" y="3279775"/>
            <a:ext cx="149225" cy="5365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7915" name="Line 28"/>
          <p:cNvSpPr>
            <a:spLocks noChangeShapeType="1"/>
          </p:cNvSpPr>
          <p:nvPr/>
        </p:nvSpPr>
        <p:spPr bwMode="auto">
          <a:xfrm flipH="1">
            <a:off x="4919663" y="2992438"/>
            <a:ext cx="20637" cy="82391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7916" name="Line 30"/>
          <p:cNvSpPr>
            <a:spLocks noChangeShapeType="1"/>
          </p:cNvSpPr>
          <p:nvPr/>
        </p:nvSpPr>
        <p:spPr bwMode="auto">
          <a:xfrm flipH="1">
            <a:off x="3721100" y="3016250"/>
            <a:ext cx="20638" cy="8239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5807" name="Text Box 31"/>
          <p:cNvSpPr txBox="1">
            <a:spLocks noChangeArrowheads="1"/>
          </p:cNvSpPr>
          <p:nvPr/>
        </p:nvSpPr>
        <p:spPr bwMode="auto">
          <a:xfrm>
            <a:off x="4451350" y="1595438"/>
            <a:ext cx="1695450"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Read up-to-date</a:t>
            </a:r>
          </a:p>
        </p:txBody>
      </p:sp>
      <p:sp>
        <p:nvSpPr>
          <p:cNvPr id="75808" name="Line 32"/>
          <p:cNvSpPr>
            <a:spLocks noChangeShapeType="1"/>
          </p:cNvSpPr>
          <p:nvPr/>
        </p:nvSpPr>
        <p:spPr bwMode="auto">
          <a:xfrm>
            <a:off x="5013325" y="1892300"/>
            <a:ext cx="1360488" cy="7747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7919" name="Text Box 34"/>
          <p:cNvSpPr txBox="1">
            <a:spLocks noChangeArrowheads="1"/>
          </p:cNvSpPr>
          <p:nvPr/>
        </p:nvSpPr>
        <p:spPr bwMode="auto">
          <a:xfrm>
            <a:off x="6213475" y="2701925"/>
            <a:ext cx="1128713" cy="58102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Current version</a:t>
            </a:r>
          </a:p>
        </p:txBody>
      </p:sp>
      <p:sp>
        <p:nvSpPr>
          <p:cNvPr id="37920" name="Text Box 35"/>
          <p:cNvSpPr txBox="1">
            <a:spLocks noChangeArrowheads="1"/>
          </p:cNvSpPr>
          <p:nvPr/>
        </p:nvSpPr>
        <p:spPr bwMode="auto">
          <a:xfrm>
            <a:off x="4378325" y="2695575"/>
            <a:ext cx="151447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37921" name="Text Box 36"/>
          <p:cNvSpPr txBox="1">
            <a:spLocks noChangeArrowheads="1"/>
          </p:cNvSpPr>
          <p:nvPr/>
        </p:nvSpPr>
        <p:spPr bwMode="auto">
          <a:xfrm>
            <a:off x="2990850" y="2719388"/>
            <a:ext cx="149542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80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8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07" grpId="0"/>
      <p:bldP spid="7580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38916" name="Line 3"/>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8917" name="Text Box 4"/>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38918" name="Rectangle 5"/>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38919" name="Rectangle 6"/>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38920" name="Rectangle 7"/>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38921" name="Text Box 8"/>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38922" name="Text Box 9"/>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38923" name="Text Box 10"/>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38924" name="Rectangle 11"/>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8925" name="Rectangle 1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38926" name="Rectangle 13"/>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38927" name="Rectangle 14"/>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38928" name="Text Box 15"/>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38929" name="Text Box 16"/>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38930" name="Text Box 17"/>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38931" name="Rectangle 18"/>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8932" name="Text Box 19"/>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38933" name="Rectangle 20"/>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38934" name="Text Box 2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38935" name="Rectangle 2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38936" name="Text Box 23"/>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38937" name="Rectangle 24"/>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8938" name="Line 26"/>
          <p:cNvSpPr>
            <a:spLocks noChangeShapeType="1"/>
          </p:cNvSpPr>
          <p:nvPr/>
        </p:nvSpPr>
        <p:spPr bwMode="auto">
          <a:xfrm flipH="1">
            <a:off x="6321425" y="3279775"/>
            <a:ext cx="149225" cy="5365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8939" name="Line 28"/>
          <p:cNvSpPr>
            <a:spLocks noChangeShapeType="1"/>
          </p:cNvSpPr>
          <p:nvPr/>
        </p:nvSpPr>
        <p:spPr bwMode="auto">
          <a:xfrm flipH="1">
            <a:off x="4919663" y="2992438"/>
            <a:ext cx="20637" cy="82391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8940" name="Line 30"/>
          <p:cNvSpPr>
            <a:spLocks noChangeShapeType="1"/>
          </p:cNvSpPr>
          <p:nvPr/>
        </p:nvSpPr>
        <p:spPr bwMode="auto">
          <a:xfrm flipH="1">
            <a:off x="3721100" y="3016250"/>
            <a:ext cx="20638" cy="8239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7855" name="Text Box 31"/>
          <p:cNvSpPr txBox="1">
            <a:spLocks noChangeArrowheads="1"/>
          </p:cNvSpPr>
          <p:nvPr/>
        </p:nvSpPr>
        <p:spPr bwMode="auto">
          <a:xfrm>
            <a:off x="4451350" y="1595438"/>
            <a:ext cx="1258888"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Read ≥ v.6</a:t>
            </a:r>
          </a:p>
        </p:txBody>
      </p:sp>
      <p:sp>
        <p:nvSpPr>
          <p:cNvPr id="77856" name="Line 32"/>
          <p:cNvSpPr>
            <a:spLocks noChangeShapeType="1"/>
          </p:cNvSpPr>
          <p:nvPr/>
        </p:nvSpPr>
        <p:spPr bwMode="auto">
          <a:xfrm flipH="1">
            <a:off x="4922838" y="1892300"/>
            <a:ext cx="90487" cy="83502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8943" name="Text Box 34"/>
          <p:cNvSpPr txBox="1">
            <a:spLocks noChangeArrowheads="1"/>
          </p:cNvSpPr>
          <p:nvPr/>
        </p:nvSpPr>
        <p:spPr bwMode="auto">
          <a:xfrm>
            <a:off x="6213475" y="2701925"/>
            <a:ext cx="1128713" cy="58102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Current version</a:t>
            </a:r>
          </a:p>
        </p:txBody>
      </p:sp>
      <p:sp>
        <p:nvSpPr>
          <p:cNvPr id="38944" name="Text Box 35"/>
          <p:cNvSpPr txBox="1">
            <a:spLocks noChangeArrowheads="1"/>
          </p:cNvSpPr>
          <p:nvPr/>
        </p:nvSpPr>
        <p:spPr bwMode="auto">
          <a:xfrm>
            <a:off x="4378325" y="2695575"/>
            <a:ext cx="151447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38945" name="Text Box 36"/>
          <p:cNvSpPr txBox="1">
            <a:spLocks noChangeArrowheads="1"/>
          </p:cNvSpPr>
          <p:nvPr/>
        </p:nvSpPr>
        <p:spPr bwMode="auto">
          <a:xfrm>
            <a:off x="2990850" y="2719388"/>
            <a:ext cx="149542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78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5" grpId="0"/>
      <p:bldP spid="7785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39940" name="Line 3"/>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9941" name="Text Box 4"/>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39942" name="Rectangle 5"/>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39943" name="Rectangle 6"/>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39944" name="Rectangle 7"/>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39945" name="Text Box 8"/>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39946" name="Text Box 9"/>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39947" name="Text Box 10"/>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39948" name="Rectangle 11"/>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9949" name="Rectangle 1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39950" name="Rectangle 13"/>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39951" name="Rectangle 14"/>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39952" name="Text Box 15"/>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39953" name="Text Box 16"/>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39954" name="Text Box 17"/>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39955" name="Rectangle 18"/>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9956" name="Text Box 19"/>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39957" name="Rectangle 20"/>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39958" name="Text Box 2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39959" name="Rectangle 2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39960" name="Text Box 23"/>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39961" name="Rectangle 24"/>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39962" name="Line 26"/>
          <p:cNvSpPr>
            <a:spLocks noChangeShapeType="1"/>
          </p:cNvSpPr>
          <p:nvPr/>
        </p:nvSpPr>
        <p:spPr bwMode="auto">
          <a:xfrm flipH="1">
            <a:off x="6321425" y="3279775"/>
            <a:ext cx="149225" cy="5365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9963" name="Line 28"/>
          <p:cNvSpPr>
            <a:spLocks noChangeShapeType="1"/>
          </p:cNvSpPr>
          <p:nvPr/>
        </p:nvSpPr>
        <p:spPr bwMode="auto">
          <a:xfrm flipH="1">
            <a:off x="4919663" y="2992438"/>
            <a:ext cx="20637" cy="82391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9964" name="Line 30"/>
          <p:cNvSpPr>
            <a:spLocks noChangeShapeType="1"/>
          </p:cNvSpPr>
          <p:nvPr/>
        </p:nvSpPr>
        <p:spPr bwMode="auto">
          <a:xfrm flipH="1">
            <a:off x="3721100" y="3016250"/>
            <a:ext cx="20638" cy="8239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3759" name="Text Box 31"/>
          <p:cNvSpPr txBox="1">
            <a:spLocks noChangeArrowheads="1"/>
          </p:cNvSpPr>
          <p:nvPr/>
        </p:nvSpPr>
        <p:spPr bwMode="auto">
          <a:xfrm>
            <a:off x="4648200" y="1595438"/>
            <a:ext cx="1338263"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Write</a:t>
            </a:r>
          </a:p>
        </p:txBody>
      </p:sp>
      <p:sp>
        <p:nvSpPr>
          <p:cNvPr id="73760" name="Line 32"/>
          <p:cNvSpPr>
            <a:spLocks noChangeShapeType="1"/>
          </p:cNvSpPr>
          <p:nvPr/>
        </p:nvSpPr>
        <p:spPr bwMode="auto">
          <a:xfrm>
            <a:off x="5013325" y="1892300"/>
            <a:ext cx="1409700" cy="814388"/>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9967" name="Text Box 35"/>
          <p:cNvSpPr txBox="1">
            <a:spLocks noChangeArrowheads="1"/>
          </p:cNvSpPr>
          <p:nvPr/>
        </p:nvSpPr>
        <p:spPr bwMode="auto">
          <a:xfrm>
            <a:off x="6213475" y="2701925"/>
            <a:ext cx="1128713" cy="58102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Current version</a:t>
            </a:r>
          </a:p>
        </p:txBody>
      </p:sp>
      <p:sp>
        <p:nvSpPr>
          <p:cNvPr id="39968" name="Text Box 36"/>
          <p:cNvSpPr txBox="1">
            <a:spLocks noChangeArrowheads="1"/>
          </p:cNvSpPr>
          <p:nvPr/>
        </p:nvSpPr>
        <p:spPr bwMode="auto">
          <a:xfrm>
            <a:off x="4378325" y="2695575"/>
            <a:ext cx="151447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39969" name="Text Box 37"/>
          <p:cNvSpPr txBox="1">
            <a:spLocks noChangeArrowheads="1"/>
          </p:cNvSpPr>
          <p:nvPr/>
        </p:nvSpPr>
        <p:spPr bwMode="auto">
          <a:xfrm>
            <a:off x="2990850" y="2719388"/>
            <a:ext cx="149542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7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59" grpId="0"/>
      <p:bldP spid="73760"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40964" name="Line 3"/>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0965" name="Text Box 4"/>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40966" name="Rectangle 5"/>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40967" name="Rectangle 6"/>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40968" name="Rectangle 7"/>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40969" name="Text Box 8"/>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40970" name="Text Box 9"/>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40971" name="Text Box 10"/>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40972" name="Rectangle 11"/>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40973" name="Rectangle 1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40974" name="Rectangle 13"/>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40975" name="Rectangle 14"/>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40976" name="Text Box 15"/>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40977" name="Text Box 16"/>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40978" name="Text Box 17"/>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40979" name="Rectangle 18"/>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40980" name="Text Box 19"/>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40981" name="Rectangle 20"/>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40982" name="Text Box 2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40983" name="Rectangle 2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40984" name="Text Box 23"/>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40985" name="Rectangle 24"/>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40986" name="Line 26"/>
          <p:cNvSpPr>
            <a:spLocks noChangeShapeType="1"/>
          </p:cNvSpPr>
          <p:nvPr/>
        </p:nvSpPr>
        <p:spPr bwMode="auto">
          <a:xfrm flipH="1">
            <a:off x="6321425" y="3279775"/>
            <a:ext cx="149225" cy="5365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40987" name="Line 28"/>
          <p:cNvSpPr>
            <a:spLocks noChangeShapeType="1"/>
          </p:cNvSpPr>
          <p:nvPr/>
        </p:nvSpPr>
        <p:spPr bwMode="auto">
          <a:xfrm flipH="1">
            <a:off x="4919663" y="2992438"/>
            <a:ext cx="20637" cy="82391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40988" name="Line 30"/>
          <p:cNvSpPr>
            <a:spLocks noChangeShapeType="1"/>
          </p:cNvSpPr>
          <p:nvPr/>
        </p:nvSpPr>
        <p:spPr bwMode="auto">
          <a:xfrm flipH="1">
            <a:off x="3721100" y="3016250"/>
            <a:ext cx="20638" cy="8239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6831" name="Text Box 31"/>
          <p:cNvSpPr txBox="1">
            <a:spLocks noChangeArrowheads="1"/>
          </p:cNvSpPr>
          <p:nvPr/>
        </p:nvSpPr>
        <p:spPr bwMode="auto">
          <a:xfrm>
            <a:off x="4371975" y="1595438"/>
            <a:ext cx="1338263"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Write if = v.7</a:t>
            </a:r>
          </a:p>
        </p:txBody>
      </p:sp>
      <p:sp>
        <p:nvSpPr>
          <p:cNvPr id="76834" name="Text Box 34"/>
          <p:cNvSpPr txBox="1">
            <a:spLocks noChangeArrowheads="1"/>
          </p:cNvSpPr>
          <p:nvPr/>
        </p:nvSpPr>
        <p:spPr bwMode="auto">
          <a:xfrm>
            <a:off x="5991225" y="2165350"/>
            <a:ext cx="827088" cy="284163"/>
          </a:xfrm>
          <a:prstGeom prst="rect">
            <a:avLst/>
          </a:prstGeom>
          <a:noFill/>
          <a:ln w="9525">
            <a:noFill/>
            <a:miter lim="800000"/>
            <a:headEnd/>
            <a:tailEnd/>
          </a:ln>
        </p:spPr>
        <p:txBody>
          <a:bodyPr wrap="none">
            <a:prstTxWarp prst="textNoShape">
              <a:avLst/>
            </a:prstTxWarp>
            <a:spAutoFit/>
          </a:bodyPr>
          <a:lstStyle/>
          <a:p>
            <a:pPr marL="342900" indent="-342900"/>
            <a:r>
              <a:rPr lang="en-US" sz="1400" b="1">
                <a:solidFill>
                  <a:srgbClr val="CC0000"/>
                </a:solidFill>
              </a:rPr>
              <a:t>ERROR</a:t>
            </a:r>
          </a:p>
        </p:txBody>
      </p:sp>
      <p:sp>
        <p:nvSpPr>
          <p:cNvPr id="40991" name="Text Box 35"/>
          <p:cNvSpPr txBox="1">
            <a:spLocks noChangeArrowheads="1"/>
          </p:cNvSpPr>
          <p:nvPr/>
        </p:nvSpPr>
        <p:spPr bwMode="auto">
          <a:xfrm>
            <a:off x="6213475" y="2701925"/>
            <a:ext cx="1128713" cy="58102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Current version</a:t>
            </a:r>
          </a:p>
        </p:txBody>
      </p:sp>
      <p:sp>
        <p:nvSpPr>
          <p:cNvPr id="40992" name="Text Box 36"/>
          <p:cNvSpPr txBox="1">
            <a:spLocks noChangeArrowheads="1"/>
          </p:cNvSpPr>
          <p:nvPr/>
        </p:nvSpPr>
        <p:spPr bwMode="auto">
          <a:xfrm>
            <a:off x="4378325" y="2695575"/>
            <a:ext cx="151447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40993" name="Text Box 37"/>
          <p:cNvSpPr txBox="1">
            <a:spLocks noChangeArrowheads="1"/>
          </p:cNvSpPr>
          <p:nvPr/>
        </p:nvSpPr>
        <p:spPr bwMode="auto">
          <a:xfrm>
            <a:off x="2990850" y="2719388"/>
            <a:ext cx="149542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76838" name="Line 38"/>
          <p:cNvSpPr>
            <a:spLocks noChangeShapeType="1"/>
          </p:cNvSpPr>
          <p:nvPr/>
        </p:nvSpPr>
        <p:spPr bwMode="auto">
          <a:xfrm>
            <a:off x="5013325" y="1892300"/>
            <a:ext cx="1409700" cy="814388"/>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68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68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31" grpId="0"/>
      <p:bldP spid="76834" grpId="0"/>
      <p:bldP spid="7683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ChangeArrowheads="1"/>
          </p:cNvSpPr>
          <p:nvPr/>
        </p:nvSpPr>
        <p:spPr bwMode="auto">
          <a:xfrm>
            <a:off x="1752600" y="152400"/>
            <a:ext cx="6705600" cy="1143000"/>
          </a:xfrm>
          <a:prstGeom prst="rect">
            <a:avLst/>
          </a:prstGeom>
          <a:noFill/>
          <a:ln w="9525">
            <a:noFill/>
            <a:miter lim="800000"/>
            <a:headEnd/>
            <a:tailEnd/>
          </a:ln>
        </p:spPr>
        <p:txBody>
          <a:bodyPr anchor="ctr">
            <a:prstTxWarp prst="textNoShape">
              <a:avLst/>
            </a:prstTxWarp>
          </a:bodyPr>
          <a:lstStyle/>
          <a:p>
            <a:pPr>
              <a:lnSpc>
                <a:spcPct val="100000"/>
              </a:lnSpc>
              <a:spcBef>
                <a:spcPct val="0"/>
              </a:spcBef>
              <a:buClrTx/>
            </a:pPr>
            <a:r>
              <a:rPr lang="en-US" sz="4000">
                <a:solidFill>
                  <a:srgbClr val="800080"/>
                </a:solidFill>
                <a:latin typeface="Tahoma" charset="0"/>
              </a:rPr>
              <a:t>Consistency model</a:t>
            </a:r>
          </a:p>
        </p:txBody>
      </p:sp>
      <p:sp>
        <p:nvSpPr>
          <p:cNvPr id="41988" name="Line 3"/>
          <p:cNvSpPr>
            <a:spLocks noChangeShapeType="1"/>
          </p:cNvSpPr>
          <p:nvPr/>
        </p:nvSpPr>
        <p:spPr bwMode="auto">
          <a:xfrm>
            <a:off x="609600" y="3994150"/>
            <a:ext cx="7696200"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1989" name="Text Box 4"/>
          <p:cNvSpPr txBox="1">
            <a:spLocks noChangeArrowheads="1"/>
          </p:cNvSpPr>
          <p:nvPr/>
        </p:nvSpPr>
        <p:spPr bwMode="auto">
          <a:xfrm>
            <a:off x="8234363" y="3851275"/>
            <a:ext cx="522287" cy="274638"/>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a:solidFill>
                  <a:schemeClr val="tx1"/>
                </a:solidFill>
              </a:rPr>
              <a:t>Time</a:t>
            </a:r>
          </a:p>
        </p:txBody>
      </p:sp>
      <p:sp>
        <p:nvSpPr>
          <p:cNvPr id="41990" name="Rectangle 5"/>
          <p:cNvSpPr>
            <a:spLocks noChangeArrowheads="1"/>
          </p:cNvSpPr>
          <p:nvPr/>
        </p:nvSpPr>
        <p:spPr bwMode="auto">
          <a:xfrm>
            <a:off x="1657350" y="3846513"/>
            <a:ext cx="457200" cy="152400"/>
          </a:xfrm>
          <a:prstGeom prst="rect">
            <a:avLst/>
          </a:prstGeom>
          <a:solidFill>
            <a:srgbClr val="A50021"/>
          </a:solidFill>
          <a:ln w="9525">
            <a:noFill/>
            <a:miter lim="800000"/>
            <a:headEnd/>
            <a:tailEnd/>
          </a:ln>
        </p:spPr>
        <p:txBody>
          <a:bodyPr wrap="none" anchor="ctr">
            <a:prstTxWarp prst="textNoShape">
              <a:avLst/>
            </a:prstTxWarp>
          </a:bodyPr>
          <a:lstStyle/>
          <a:p>
            <a:endParaRPr lang="en-US"/>
          </a:p>
        </p:txBody>
      </p:sp>
      <p:sp>
        <p:nvSpPr>
          <p:cNvPr id="41991" name="Rectangle 6"/>
          <p:cNvSpPr>
            <a:spLocks noChangeArrowheads="1"/>
          </p:cNvSpPr>
          <p:nvPr/>
        </p:nvSpPr>
        <p:spPr bwMode="auto">
          <a:xfrm>
            <a:off x="2114550" y="3846513"/>
            <a:ext cx="685800" cy="152400"/>
          </a:xfrm>
          <a:prstGeom prst="rect">
            <a:avLst/>
          </a:prstGeom>
          <a:solidFill>
            <a:srgbClr val="FF9900"/>
          </a:solidFill>
          <a:ln w="9525">
            <a:noFill/>
            <a:miter lim="800000"/>
            <a:headEnd/>
            <a:tailEnd/>
          </a:ln>
        </p:spPr>
        <p:txBody>
          <a:bodyPr wrap="none" anchor="ctr">
            <a:prstTxWarp prst="textNoShape">
              <a:avLst/>
            </a:prstTxWarp>
          </a:bodyPr>
          <a:lstStyle/>
          <a:p>
            <a:endParaRPr lang="en-US"/>
          </a:p>
        </p:txBody>
      </p:sp>
      <p:sp>
        <p:nvSpPr>
          <p:cNvPr id="41992" name="Rectangle 7"/>
          <p:cNvSpPr>
            <a:spLocks noChangeArrowheads="1"/>
          </p:cNvSpPr>
          <p:nvPr/>
        </p:nvSpPr>
        <p:spPr bwMode="auto">
          <a:xfrm>
            <a:off x="2800350" y="3846513"/>
            <a:ext cx="457200" cy="152400"/>
          </a:xfrm>
          <a:prstGeom prst="rect">
            <a:avLst/>
          </a:prstGeom>
          <a:solidFill>
            <a:srgbClr val="000099"/>
          </a:solidFill>
          <a:ln w="9525">
            <a:noFill/>
            <a:miter lim="800000"/>
            <a:headEnd/>
            <a:tailEnd/>
          </a:ln>
        </p:spPr>
        <p:txBody>
          <a:bodyPr wrap="none" anchor="ctr">
            <a:prstTxWarp prst="textNoShape">
              <a:avLst/>
            </a:prstTxWarp>
          </a:bodyPr>
          <a:lstStyle/>
          <a:p>
            <a:endParaRPr lang="en-US"/>
          </a:p>
        </p:txBody>
      </p:sp>
      <p:sp>
        <p:nvSpPr>
          <p:cNvPr id="41993" name="Text Box 8"/>
          <p:cNvSpPr txBox="1">
            <a:spLocks noChangeArrowheads="1"/>
          </p:cNvSpPr>
          <p:nvPr/>
        </p:nvSpPr>
        <p:spPr bwMode="auto">
          <a:xfrm>
            <a:off x="1685925"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1</a:t>
            </a:r>
          </a:p>
        </p:txBody>
      </p:sp>
      <p:sp>
        <p:nvSpPr>
          <p:cNvPr id="41994" name="Text Box 9"/>
          <p:cNvSpPr txBox="1">
            <a:spLocks noChangeArrowheads="1"/>
          </p:cNvSpPr>
          <p:nvPr/>
        </p:nvSpPr>
        <p:spPr bwMode="auto">
          <a:xfrm>
            <a:off x="2243138"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v. 2</a:t>
            </a:r>
          </a:p>
        </p:txBody>
      </p:sp>
      <p:sp>
        <p:nvSpPr>
          <p:cNvPr id="41995" name="Text Box 10"/>
          <p:cNvSpPr txBox="1">
            <a:spLocks noChangeArrowheads="1"/>
          </p:cNvSpPr>
          <p:nvPr/>
        </p:nvSpPr>
        <p:spPr bwMode="auto">
          <a:xfrm>
            <a:off x="283686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3</a:t>
            </a:r>
          </a:p>
        </p:txBody>
      </p:sp>
      <p:sp>
        <p:nvSpPr>
          <p:cNvPr id="41996" name="Rectangle 11"/>
          <p:cNvSpPr>
            <a:spLocks noChangeArrowheads="1"/>
          </p:cNvSpPr>
          <p:nvPr/>
        </p:nvSpPr>
        <p:spPr bwMode="auto">
          <a:xfrm>
            <a:off x="1657350" y="3998913"/>
            <a:ext cx="1600200"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41997" name="Rectangle 12"/>
          <p:cNvSpPr>
            <a:spLocks noChangeArrowheads="1"/>
          </p:cNvSpPr>
          <p:nvPr/>
        </p:nvSpPr>
        <p:spPr bwMode="auto">
          <a:xfrm>
            <a:off x="3260725" y="3846513"/>
            <a:ext cx="457200" cy="152400"/>
          </a:xfrm>
          <a:prstGeom prst="rect">
            <a:avLst/>
          </a:prstGeom>
          <a:solidFill>
            <a:srgbClr val="006600"/>
          </a:solidFill>
          <a:ln w="9525">
            <a:noFill/>
            <a:miter lim="800000"/>
            <a:headEnd/>
            <a:tailEnd/>
          </a:ln>
        </p:spPr>
        <p:txBody>
          <a:bodyPr wrap="none" anchor="ctr">
            <a:prstTxWarp prst="textNoShape">
              <a:avLst/>
            </a:prstTxWarp>
          </a:bodyPr>
          <a:lstStyle/>
          <a:p>
            <a:endParaRPr lang="en-US"/>
          </a:p>
        </p:txBody>
      </p:sp>
      <p:sp>
        <p:nvSpPr>
          <p:cNvPr id="41998" name="Rectangle 13"/>
          <p:cNvSpPr>
            <a:spLocks noChangeArrowheads="1"/>
          </p:cNvSpPr>
          <p:nvPr/>
        </p:nvSpPr>
        <p:spPr bwMode="auto">
          <a:xfrm>
            <a:off x="3717925" y="3846513"/>
            <a:ext cx="685800" cy="152400"/>
          </a:xfrm>
          <a:prstGeom prst="rect">
            <a:avLst/>
          </a:prstGeom>
          <a:solidFill>
            <a:srgbClr val="660066"/>
          </a:solidFill>
          <a:ln w="9525">
            <a:noFill/>
            <a:miter lim="800000"/>
            <a:headEnd/>
            <a:tailEnd/>
          </a:ln>
        </p:spPr>
        <p:txBody>
          <a:bodyPr wrap="none" anchor="ctr">
            <a:prstTxWarp prst="textNoShape">
              <a:avLst/>
            </a:prstTxWarp>
          </a:bodyPr>
          <a:lstStyle/>
          <a:p>
            <a:endParaRPr lang="en-US"/>
          </a:p>
        </p:txBody>
      </p:sp>
      <p:sp>
        <p:nvSpPr>
          <p:cNvPr id="41999" name="Rectangle 14"/>
          <p:cNvSpPr>
            <a:spLocks noChangeArrowheads="1"/>
          </p:cNvSpPr>
          <p:nvPr/>
        </p:nvSpPr>
        <p:spPr bwMode="auto">
          <a:xfrm>
            <a:off x="4927600" y="3846513"/>
            <a:ext cx="457200" cy="152400"/>
          </a:xfrm>
          <a:prstGeom prst="rect">
            <a:avLst/>
          </a:prstGeom>
          <a:solidFill>
            <a:srgbClr val="006699"/>
          </a:solidFill>
          <a:ln w="9525">
            <a:noFill/>
            <a:miter lim="800000"/>
            <a:headEnd/>
            <a:tailEnd/>
          </a:ln>
        </p:spPr>
        <p:txBody>
          <a:bodyPr wrap="none" anchor="ctr">
            <a:prstTxWarp prst="textNoShape">
              <a:avLst/>
            </a:prstTxWarp>
          </a:bodyPr>
          <a:lstStyle/>
          <a:p>
            <a:endParaRPr lang="en-US"/>
          </a:p>
        </p:txBody>
      </p:sp>
      <p:sp>
        <p:nvSpPr>
          <p:cNvPr id="42000" name="Text Box 15"/>
          <p:cNvSpPr txBox="1">
            <a:spLocks noChangeArrowheads="1"/>
          </p:cNvSpPr>
          <p:nvPr/>
        </p:nvSpPr>
        <p:spPr bwMode="auto">
          <a:xfrm>
            <a:off x="3289300"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4</a:t>
            </a:r>
          </a:p>
        </p:txBody>
      </p:sp>
      <p:sp>
        <p:nvSpPr>
          <p:cNvPr id="42001" name="Text Box 16"/>
          <p:cNvSpPr txBox="1">
            <a:spLocks noChangeArrowheads="1"/>
          </p:cNvSpPr>
          <p:nvPr/>
        </p:nvSpPr>
        <p:spPr bwMode="auto">
          <a:xfrm>
            <a:off x="3846513" y="3800475"/>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5</a:t>
            </a:r>
          </a:p>
        </p:txBody>
      </p:sp>
      <p:sp>
        <p:nvSpPr>
          <p:cNvPr id="42002" name="Text Box 17"/>
          <p:cNvSpPr txBox="1">
            <a:spLocks noChangeArrowheads="1"/>
          </p:cNvSpPr>
          <p:nvPr/>
        </p:nvSpPr>
        <p:spPr bwMode="auto">
          <a:xfrm>
            <a:off x="4964113"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7</a:t>
            </a:r>
          </a:p>
        </p:txBody>
      </p:sp>
      <p:sp>
        <p:nvSpPr>
          <p:cNvPr id="42003" name="Rectangle 18"/>
          <p:cNvSpPr>
            <a:spLocks noChangeArrowheads="1"/>
          </p:cNvSpPr>
          <p:nvPr/>
        </p:nvSpPr>
        <p:spPr bwMode="auto">
          <a:xfrm>
            <a:off x="3260725" y="3998913"/>
            <a:ext cx="21256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42004" name="Text Box 19"/>
          <p:cNvSpPr txBox="1">
            <a:spLocks noChangeArrowheads="1"/>
          </p:cNvSpPr>
          <p:nvPr/>
        </p:nvSpPr>
        <p:spPr bwMode="auto">
          <a:xfrm>
            <a:off x="3729038" y="3962400"/>
            <a:ext cx="882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tx1"/>
                </a:solidFill>
              </a:rPr>
              <a:t>Generation 1</a:t>
            </a:r>
          </a:p>
        </p:txBody>
      </p:sp>
      <p:sp>
        <p:nvSpPr>
          <p:cNvPr id="42005" name="Rectangle 20"/>
          <p:cNvSpPr>
            <a:spLocks noChangeArrowheads="1"/>
          </p:cNvSpPr>
          <p:nvPr/>
        </p:nvSpPr>
        <p:spPr bwMode="auto">
          <a:xfrm>
            <a:off x="4402138" y="3848100"/>
            <a:ext cx="525462" cy="152400"/>
          </a:xfrm>
          <a:prstGeom prst="rect">
            <a:avLst/>
          </a:prstGeom>
          <a:solidFill>
            <a:srgbClr val="663300"/>
          </a:solidFill>
          <a:ln w="9525">
            <a:noFill/>
            <a:miter lim="800000"/>
            <a:headEnd/>
            <a:tailEnd/>
          </a:ln>
        </p:spPr>
        <p:txBody>
          <a:bodyPr wrap="none" anchor="ctr">
            <a:prstTxWarp prst="textNoShape">
              <a:avLst/>
            </a:prstTxWarp>
          </a:bodyPr>
          <a:lstStyle/>
          <a:p>
            <a:endParaRPr lang="en-US"/>
          </a:p>
        </p:txBody>
      </p:sp>
      <p:sp>
        <p:nvSpPr>
          <p:cNvPr id="42006" name="Text Box 21"/>
          <p:cNvSpPr txBox="1">
            <a:spLocks noChangeArrowheads="1"/>
          </p:cNvSpPr>
          <p:nvPr/>
        </p:nvSpPr>
        <p:spPr bwMode="auto">
          <a:xfrm>
            <a:off x="4459288" y="3802063"/>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6</a:t>
            </a:r>
          </a:p>
        </p:txBody>
      </p:sp>
      <p:sp>
        <p:nvSpPr>
          <p:cNvPr id="42007" name="Rectangle 22"/>
          <p:cNvSpPr>
            <a:spLocks noChangeArrowheads="1"/>
          </p:cNvSpPr>
          <p:nvPr/>
        </p:nvSpPr>
        <p:spPr bwMode="auto">
          <a:xfrm>
            <a:off x="5378450" y="3848100"/>
            <a:ext cx="950913" cy="152400"/>
          </a:xfrm>
          <a:prstGeom prst="rect">
            <a:avLst/>
          </a:prstGeom>
          <a:solidFill>
            <a:srgbClr val="D60093"/>
          </a:solidFill>
          <a:ln w="9525">
            <a:noFill/>
            <a:miter lim="800000"/>
            <a:headEnd/>
            <a:tailEnd/>
          </a:ln>
        </p:spPr>
        <p:txBody>
          <a:bodyPr wrap="none" anchor="ctr">
            <a:prstTxWarp prst="textNoShape">
              <a:avLst/>
            </a:prstTxWarp>
          </a:bodyPr>
          <a:lstStyle/>
          <a:p>
            <a:endParaRPr lang="en-US"/>
          </a:p>
        </p:txBody>
      </p:sp>
      <p:sp>
        <p:nvSpPr>
          <p:cNvPr id="42008" name="Text Box 23"/>
          <p:cNvSpPr txBox="1">
            <a:spLocks noChangeArrowheads="1"/>
          </p:cNvSpPr>
          <p:nvPr/>
        </p:nvSpPr>
        <p:spPr bwMode="auto">
          <a:xfrm>
            <a:off x="5676900" y="3803650"/>
            <a:ext cx="374650" cy="2286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900" b="1">
                <a:solidFill>
                  <a:schemeClr val="bg1"/>
                </a:solidFill>
              </a:rPr>
              <a:t>v. 8</a:t>
            </a:r>
          </a:p>
        </p:txBody>
      </p:sp>
      <p:sp>
        <p:nvSpPr>
          <p:cNvPr id="42009" name="Rectangle 24"/>
          <p:cNvSpPr>
            <a:spLocks noChangeArrowheads="1"/>
          </p:cNvSpPr>
          <p:nvPr/>
        </p:nvSpPr>
        <p:spPr bwMode="auto">
          <a:xfrm>
            <a:off x="5378450" y="4000500"/>
            <a:ext cx="944563" cy="152400"/>
          </a:xfrm>
          <a:prstGeom prst="rect">
            <a:avLst/>
          </a:prstGeom>
          <a:solidFill>
            <a:schemeClr val="bg2"/>
          </a:solidFill>
          <a:ln w="9525">
            <a:noFill/>
            <a:miter lim="800000"/>
            <a:headEnd/>
            <a:tailEnd/>
          </a:ln>
        </p:spPr>
        <p:txBody>
          <a:bodyPr wrap="none" anchor="ctr">
            <a:prstTxWarp prst="textNoShape">
              <a:avLst/>
            </a:prstTxWarp>
          </a:bodyPr>
          <a:lstStyle/>
          <a:p>
            <a:endParaRPr lang="en-US"/>
          </a:p>
        </p:txBody>
      </p:sp>
      <p:sp>
        <p:nvSpPr>
          <p:cNvPr id="42010" name="Line 25"/>
          <p:cNvSpPr>
            <a:spLocks noChangeShapeType="1"/>
          </p:cNvSpPr>
          <p:nvPr/>
        </p:nvSpPr>
        <p:spPr bwMode="auto">
          <a:xfrm flipH="1">
            <a:off x="6321425" y="3279775"/>
            <a:ext cx="149225" cy="53657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42011" name="Line 26"/>
          <p:cNvSpPr>
            <a:spLocks noChangeShapeType="1"/>
          </p:cNvSpPr>
          <p:nvPr/>
        </p:nvSpPr>
        <p:spPr bwMode="auto">
          <a:xfrm flipH="1">
            <a:off x="4919663" y="2992438"/>
            <a:ext cx="20637" cy="82391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42012" name="Line 27"/>
          <p:cNvSpPr>
            <a:spLocks noChangeShapeType="1"/>
          </p:cNvSpPr>
          <p:nvPr/>
        </p:nvSpPr>
        <p:spPr bwMode="auto">
          <a:xfrm flipH="1">
            <a:off x="3721100" y="3016250"/>
            <a:ext cx="20638" cy="8239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42013" name="Text Box 28"/>
          <p:cNvSpPr txBox="1">
            <a:spLocks noChangeArrowheads="1"/>
          </p:cNvSpPr>
          <p:nvPr/>
        </p:nvSpPr>
        <p:spPr bwMode="auto">
          <a:xfrm>
            <a:off x="4371975" y="1595438"/>
            <a:ext cx="1338263"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Write if = v.7</a:t>
            </a:r>
          </a:p>
        </p:txBody>
      </p:sp>
      <p:sp>
        <p:nvSpPr>
          <p:cNvPr id="42014" name="Text Box 29"/>
          <p:cNvSpPr txBox="1">
            <a:spLocks noChangeArrowheads="1"/>
          </p:cNvSpPr>
          <p:nvPr/>
        </p:nvSpPr>
        <p:spPr bwMode="auto">
          <a:xfrm>
            <a:off x="5991225" y="2165350"/>
            <a:ext cx="827088" cy="284163"/>
          </a:xfrm>
          <a:prstGeom prst="rect">
            <a:avLst/>
          </a:prstGeom>
          <a:noFill/>
          <a:ln w="9525">
            <a:noFill/>
            <a:miter lim="800000"/>
            <a:headEnd/>
            <a:tailEnd/>
          </a:ln>
        </p:spPr>
        <p:txBody>
          <a:bodyPr wrap="none">
            <a:prstTxWarp prst="textNoShape">
              <a:avLst/>
            </a:prstTxWarp>
            <a:spAutoFit/>
          </a:bodyPr>
          <a:lstStyle/>
          <a:p>
            <a:pPr marL="342900" indent="-342900"/>
            <a:r>
              <a:rPr lang="en-US" sz="1400" b="1">
                <a:solidFill>
                  <a:srgbClr val="CC0000"/>
                </a:solidFill>
              </a:rPr>
              <a:t>ERROR</a:t>
            </a:r>
          </a:p>
        </p:txBody>
      </p:sp>
      <p:sp>
        <p:nvSpPr>
          <p:cNvPr id="42015" name="Text Box 30"/>
          <p:cNvSpPr txBox="1">
            <a:spLocks noChangeArrowheads="1"/>
          </p:cNvSpPr>
          <p:nvPr/>
        </p:nvSpPr>
        <p:spPr bwMode="auto">
          <a:xfrm>
            <a:off x="6213475" y="2701925"/>
            <a:ext cx="1128713" cy="581025"/>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Current version</a:t>
            </a:r>
          </a:p>
        </p:txBody>
      </p:sp>
      <p:sp>
        <p:nvSpPr>
          <p:cNvPr id="42016" name="Text Box 31"/>
          <p:cNvSpPr txBox="1">
            <a:spLocks noChangeArrowheads="1"/>
          </p:cNvSpPr>
          <p:nvPr/>
        </p:nvSpPr>
        <p:spPr bwMode="auto">
          <a:xfrm>
            <a:off x="4378325" y="2695575"/>
            <a:ext cx="151447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42017" name="Text Box 32"/>
          <p:cNvSpPr txBox="1">
            <a:spLocks noChangeArrowheads="1"/>
          </p:cNvSpPr>
          <p:nvPr/>
        </p:nvSpPr>
        <p:spPr bwMode="auto">
          <a:xfrm>
            <a:off x="2990850" y="2719388"/>
            <a:ext cx="1495425" cy="336550"/>
          </a:xfrm>
          <a:prstGeom prst="rect">
            <a:avLst/>
          </a:prstGeom>
          <a:noFill/>
          <a:ln w="9525">
            <a:noFill/>
            <a:miter lim="800000"/>
            <a:headEnd/>
            <a:tailEnd/>
          </a:ln>
        </p:spPr>
        <p:txBody>
          <a:bodyPr>
            <a:prstTxWarp prst="textNoShape">
              <a:avLst/>
            </a:prstTxWarp>
            <a:spAutoFit/>
          </a:bodyPr>
          <a:lstStyle/>
          <a:p>
            <a:pPr>
              <a:lnSpc>
                <a:spcPct val="100000"/>
              </a:lnSpc>
              <a:spcBef>
                <a:spcPct val="0"/>
              </a:spcBef>
              <a:buClrTx/>
            </a:pPr>
            <a:r>
              <a:rPr lang="en-US" sz="1600">
                <a:solidFill>
                  <a:schemeClr val="tx1"/>
                </a:solidFill>
              </a:rPr>
              <a:t>Stale version</a:t>
            </a:r>
          </a:p>
        </p:txBody>
      </p:sp>
      <p:sp>
        <p:nvSpPr>
          <p:cNvPr id="42018" name="Line 33"/>
          <p:cNvSpPr>
            <a:spLocks noChangeShapeType="1"/>
          </p:cNvSpPr>
          <p:nvPr/>
        </p:nvSpPr>
        <p:spPr bwMode="auto">
          <a:xfrm>
            <a:off x="5013325" y="1892300"/>
            <a:ext cx="1409700" cy="814388"/>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grpSp>
        <p:nvGrpSpPr>
          <p:cNvPr id="2" name="Group 37"/>
          <p:cNvGrpSpPr>
            <a:grpSpLocks/>
          </p:cNvGrpSpPr>
          <p:nvPr/>
        </p:nvGrpSpPr>
        <p:grpSpPr bwMode="auto">
          <a:xfrm>
            <a:off x="219075" y="1371600"/>
            <a:ext cx="8647113" cy="5486400"/>
            <a:chOff x="138" y="864"/>
            <a:chExt cx="5447" cy="3456"/>
          </a:xfrm>
        </p:grpSpPr>
        <p:sp>
          <p:nvSpPr>
            <p:cNvPr id="42020" name="Rectangle 38"/>
            <p:cNvSpPr>
              <a:spLocks noChangeArrowheads="1"/>
            </p:cNvSpPr>
            <p:nvPr/>
          </p:nvSpPr>
          <p:spPr bwMode="auto">
            <a:xfrm>
              <a:off x="138" y="864"/>
              <a:ext cx="5447" cy="3456"/>
            </a:xfrm>
            <a:prstGeom prst="rect">
              <a:avLst/>
            </a:prstGeom>
            <a:solidFill>
              <a:srgbClr val="FFFFFF">
                <a:alpha val="79999"/>
              </a:srgbClr>
            </a:solidFill>
            <a:ln w="9525">
              <a:noFill/>
              <a:miter lim="800000"/>
              <a:headEnd/>
              <a:tailEnd/>
            </a:ln>
          </p:spPr>
          <p:txBody>
            <a:bodyPr wrap="none" anchor="ctr">
              <a:prstTxWarp prst="textNoShape">
                <a:avLst/>
              </a:prstTxWarp>
            </a:bodyPr>
            <a:lstStyle/>
            <a:p>
              <a:endParaRPr lang="en-US"/>
            </a:p>
          </p:txBody>
        </p:sp>
        <p:sp>
          <p:nvSpPr>
            <p:cNvPr id="78887" name="Text Box 39"/>
            <p:cNvSpPr txBox="1">
              <a:spLocks noChangeArrowheads="1"/>
            </p:cNvSpPr>
            <p:nvPr/>
          </p:nvSpPr>
          <p:spPr bwMode="auto">
            <a:xfrm>
              <a:off x="774" y="2188"/>
              <a:ext cx="4056" cy="340"/>
            </a:xfrm>
            <a:prstGeom prst="rect">
              <a:avLst/>
            </a:prstGeom>
            <a:solidFill>
              <a:schemeClr val="bg1"/>
            </a:solidFill>
            <a:ln w="9525">
              <a:solidFill>
                <a:schemeClr val="tx1"/>
              </a:solidFill>
              <a:miter lim="800000"/>
              <a:headEnd/>
              <a:tailEnd/>
            </a:ln>
            <a:effectLst>
              <a:outerShdw blurRad="63500" dist="71842" dir="2700000" algn="ctr" rotWithShape="0">
                <a:schemeClr val="bg2">
                  <a:alpha val="50000"/>
                </a:schemeClr>
              </a:outerShdw>
            </a:effectLst>
          </p:spPr>
          <p:txBody>
            <a:bodyPr wrap="none">
              <a:prstTxWarp prst="textNoShape">
                <a:avLst/>
              </a:prstTxWarp>
              <a:spAutoFit/>
            </a:bodyPr>
            <a:lstStyle/>
            <a:p>
              <a:pPr marL="342900" indent="-342900">
                <a:defRPr/>
              </a:pPr>
              <a:r>
                <a:rPr lang="en-US" sz="3200"/>
                <a:t>Mechanism: per record mastership</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normAutofit fontScale="90000"/>
          </a:bodyPr>
          <a:lstStyle/>
          <a:p>
            <a:r>
              <a:rPr lang="en-US" dirty="0" smtClean="0">
                <a:solidFill>
                  <a:srgbClr val="00B050"/>
                </a:solidFill>
              </a:rPr>
              <a:t>Query processing</a:t>
            </a:r>
            <a:br>
              <a:rPr lang="en-US" dirty="0" smtClean="0">
                <a:solidFill>
                  <a:srgbClr val="00B050"/>
                </a:solidFill>
              </a:rPr>
            </a:br>
            <a:r>
              <a:rPr lang="zh-CN" altLang="en-US" dirty="0" smtClean="0">
                <a:solidFill>
                  <a:srgbClr val="00B050"/>
                </a:solidFill>
              </a:rPr>
              <a:t>：</a:t>
            </a:r>
            <a:r>
              <a:rPr lang="en-US" dirty="0" smtClean="0">
                <a:solidFill>
                  <a:srgbClr val="00B050"/>
                </a:solidFill>
              </a:rPr>
              <a:t>Accessing </a:t>
            </a:r>
            <a:r>
              <a:rPr lang="en-US" dirty="0">
                <a:solidFill>
                  <a:srgbClr val="00B050"/>
                </a:solidFill>
              </a:rPr>
              <a:t>data</a:t>
            </a:r>
          </a:p>
        </p:txBody>
      </p:sp>
      <p:sp>
        <p:nvSpPr>
          <p:cNvPr id="29701" name="Rectangle 4"/>
          <p:cNvSpPr>
            <a:spLocks noChangeArrowheads="1"/>
          </p:cNvSpPr>
          <p:nvPr/>
        </p:nvSpPr>
        <p:spPr bwMode="auto">
          <a:xfrm>
            <a:off x="4065588"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29702" name="Rectangle 5"/>
          <p:cNvSpPr>
            <a:spLocks noChangeArrowheads="1"/>
          </p:cNvSpPr>
          <p:nvPr/>
        </p:nvSpPr>
        <p:spPr bwMode="auto">
          <a:xfrm>
            <a:off x="3541713" y="5207000"/>
            <a:ext cx="1227137" cy="1089025"/>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29703" name="Text Box 6"/>
          <p:cNvSpPr txBox="1">
            <a:spLocks noChangeArrowheads="1"/>
          </p:cNvSpPr>
          <p:nvPr/>
        </p:nvSpPr>
        <p:spPr bwMode="auto">
          <a:xfrm>
            <a:off x="3894138" y="5878513"/>
            <a:ext cx="501650" cy="366712"/>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29704" name="Rectangle 7"/>
          <p:cNvSpPr>
            <a:spLocks noChangeArrowheads="1"/>
          </p:cNvSpPr>
          <p:nvPr/>
        </p:nvSpPr>
        <p:spPr bwMode="auto">
          <a:xfrm>
            <a:off x="1644650" y="5207000"/>
            <a:ext cx="1227138" cy="1089025"/>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29705" name="Text Box 8"/>
          <p:cNvSpPr txBox="1">
            <a:spLocks noChangeArrowheads="1"/>
          </p:cNvSpPr>
          <p:nvPr/>
        </p:nvSpPr>
        <p:spPr bwMode="auto">
          <a:xfrm>
            <a:off x="1997075" y="5878513"/>
            <a:ext cx="501650" cy="366712"/>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29706" name="Rectangle 9"/>
          <p:cNvSpPr>
            <a:spLocks noChangeArrowheads="1"/>
          </p:cNvSpPr>
          <p:nvPr/>
        </p:nvSpPr>
        <p:spPr bwMode="auto">
          <a:xfrm>
            <a:off x="5514975" y="5207000"/>
            <a:ext cx="1227138" cy="1089025"/>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29707" name="Text Box 10"/>
          <p:cNvSpPr txBox="1">
            <a:spLocks noChangeArrowheads="1"/>
          </p:cNvSpPr>
          <p:nvPr/>
        </p:nvSpPr>
        <p:spPr bwMode="auto">
          <a:xfrm>
            <a:off x="5867400" y="5878513"/>
            <a:ext cx="501650" cy="366712"/>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29747" name="Text Box 13"/>
          <p:cNvSpPr txBox="1">
            <a:spLocks noChangeArrowheads="1"/>
          </p:cNvSpPr>
          <p:nvPr/>
        </p:nvSpPr>
        <p:spPr bwMode="auto">
          <a:xfrm>
            <a:off x="4495800" y="2514600"/>
            <a:ext cx="268288" cy="274637"/>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1</a:t>
            </a:r>
          </a:p>
        </p:txBody>
      </p:sp>
      <p:sp>
        <p:nvSpPr>
          <p:cNvPr id="29709" name="Line 14"/>
          <p:cNvSpPr>
            <a:spLocks noChangeShapeType="1"/>
          </p:cNvSpPr>
          <p:nvPr/>
        </p:nvSpPr>
        <p:spPr bwMode="auto">
          <a:xfrm>
            <a:off x="4198938" y="2193925"/>
            <a:ext cx="60325" cy="106045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29710" name="Text Box 15"/>
          <p:cNvSpPr txBox="1">
            <a:spLocks noChangeArrowheads="1"/>
          </p:cNvSpPr>
          <p:nvPr/>
        </p:nvSpPr>
        <p:spPr bwMode="auto">
          <a:xfrm>
            <a:off x="4367213" y="2692400"/>
            <a:ext cx="828675" cy="274638"/>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Get key k</a:t>
            </a:r>
          </a:p>
        </p:txBody>
      </p:sp>
      <p:sp>
        <p:nvSpPr>
          <p:cNvPr id="29711" name="Rectangle 16"/>
          <p:cNvSpPr>
            <a:spLocks noChangeArrowheads="1"/>
          </p:cNvSpPr>
          <p:nvPr/>
        </p:nvSpPr>
        <p:spPr bwMode="auto">
          <a:xfrm>
            <a:off x="4713288"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29712" name="Rectangle 17"/>
          <p:cNvSpPr>
            <a:spLocks noChangeArrowheads="1"/>
          </p:cNvSpPr>
          <p:nvPr/>
        </p:nvSpPr>
        <p:spPr bwMode="auto">
          <a:xfrm>
            <a:off x="5351463"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29713" name="Rectangle 18"/>
          <p:cNvSpPr>
            <a:spLocks noChangeArrowheads="1"/>
          </p:cNvSpPr>
          <p:nvPr/>
        </p:nvSpPr>
        <p:spPr bwMode="auto">
          <a:xfrm>
            <a:off x="3446463"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29714" name="Rectangle 19"/>
          <p:cNvSpPr>
            <a:spLocks noChangeArrowheads="1"/>
          </p:cNvSpPr>
          <p:nvPr/>
        </p:nvSpPr>
        <p:spPr bwMode="auto">
          <a:xfrm>
            <a:off x="2828925"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grpSp>
        <p:nvGrpSpPr>
          <p:cNvPr id="3" name="Group 20"/>
          <p:cNvGrpSpPr>
            <a:grpSpLocks/>
          </p:cNvGrpSpPr>
          <p:nvPr/>
        </p:nvGrpSpPr>
        <p:grpSpPr bwMode="auto">
          <a:xfrm>
            <a:off x="4370388" y="3636963"/>
            <a:ext cx="2387600" cy="1577975"/>
            <a:chOff x="2753" y="2291"/>
            <a:chExt cx="1504" cy="994"/>
          </a:xfrm>
        </p:grpSpPr>
        <p:sp>
          <p:nvSpPr>
            <p:cNvPr id="29745" name="Text Box 23"/>
            <p:cNvSpPr txBox="1">
              <a:spLocks noChangeArrowheads="1"/>
            </p:cNvSpPr>
            <p:nvPr/>
          </p:nvSpPr>
          <p:spPr bwMode="auto">
            <a:xfrm>
              <a:off x="3744" y="2688"/>
              <a:ext cx="136" cy="236"/>
            </a:xfrm>
            <a:prstGeom prst="rect">
              <a:avLst/>
            </a:prstGeom>
            <a:noFill/>
            <a:ln w="9525">
              <a:noFill/>
              <a:miter lim="800000"/>
              <a:headEnd/>
              <a:tailEnd/>
            </a:ln>
          </p:spPr>
          <p:txBody>
            <a:bodyPr wrap="square">
              <a:prstTxWarp prst="textNoShape">
                <a:avLst/>
              </a:prstTxWarp>
              <a:spAutoFit/>
            </a:bodyPr>
            <a:lstStyle/>
            <a:p>
              <a:pPr algn="ctr">
                <a:lnSpc>
                  <a:spcPct val="100000"/>
                </a:lnSpc>
                <a:spcBef>
                  <a:spcPct val="0"/>
                </a:spcBef>
                <a:buClrTx/>
              </a:pPr>
              <a:r>
                <a:rPr lang="en-US" dirty="0">
                  <a:solidFill>
                    <a:schemeClr val="tx1"/>
                  </a:solidFill>
                </a:rPr>
                <a:t>2</a:t>
              </a:r>
            </a:p>
          </p:txBody>
        </p:sp>
        <p:sp>
          <p:nvSpPr>
            <p:cNvPr id="29742" name="Text Box 24"/>
            <p:cNvSpPr txBox="1">
              <a:spLocks noChangeArrowheads="1"/>
            </p:cNvSpPr>
            <p:nvPr/>
          </p:nvSpPr>
          <p:spPr bwMode="auto">
            <a:xfrm>
              <a:off x="3735" y="2844"/>
              <a:ext cx="522"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Get key k</a:t>
              </a:r>
              <a:endParaRPr lang="en-US" sz="1000" baseline="-25000">
                <a:solidFill>
                  <a:schemeClr val="tx1"/>
                </a:solidFill>
              </a:endParaRPr>
            </a:p>
          </p:txBody>
        </p:sp>
        <p:sp>
          <p:nvSpPr>
            <p:cNvPr id="29743" name="Line 25"/>
            <p:cNvSpPr>
              <a:spLocks noChangeShapeType="1"/>
            </p:cNvSpPr>
            <p:nvPr/>
          </p:nvSpPr>
          <p:spPr bwMode="auto">
            <a:xfrm>
              <a:off x="2753" y="2291"/>
              <a:ext cx="1326" cy="994"/>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grpSp>
      <p:grpSp>
        <p:nvGrpSpPr>
          <p:cNvPr id="5" name="Group 26"/>
          <p:cNvGrpSpPr>
            <a:grpSpLocks/>
          </p:cNvGrpSpPr>
          <p:nvPr/>
        </p:nvGrpSpPr>
        <p:grpSpPr bwMode="auto">
          <a:xfrm>
            <a:off x="2286001" y="2187575"/>
            <a:ext cx="3268664" cy="3016250"/>
            <a:chOff x="1440" y="1378"/>
            <a:chExt cx="2059" cy="1900"/>
          </a:xfrm>
        </p:grpSpPr>
        <p:sp>
          <p:nvSpPr>
            <p:cNvPr id="29731" name="Line 27"/>
            <p:cNvSpPr>
              <a:spLocks noChangeShapeType="1"/>
            </p:cNvSpPr>
            <p:nvPr/>
          </p:nvSpPr>
          <p:spPr bwMode="auto">
            <a:xfrm flipH="1" flipV="1">
              <a:off x="2605" y="2288"/>
              <a:ext cx="894" cy="99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9740" name="Text Box 30"/>
            <p:cNvSpPr txBox="1">
              <a:spLocks noChangeArrowheads="1"/>
            </p:cNvSpPr>
            <p:nvPr/>
          </p:nvSpPr>
          <p:spPr bwMode="auto">
            <a:xfrm>
              <a:off x="2160" y="2832"/>
              <a:ext cx="166" cy="233"/>
            </a:xfrm>
            <a:prstGeom prst="rect">
              <a:avLst/>
            </a:prstGeom>
            <a:noFill/>
            <a:ln w="9525">
              <a:noFill/>
              <a:miter lim="800000"/>
              <a:headEnd/>
              <a:tailEnd/>
            </a:ln>
          </p:spPr>
          <p:txBody>
            <a:bodyPr wrap="square">
              <a:prstTxWarp prst="textNoShape">
                <a:avLst/>
              </a:prstTxWarp>
              <a:spAutoFit/>
            </a:bodyPr>
            <a:lstStyle/>
            <a:p>
              <a:pPr algn="ctr">
                <a:lnSpc>
                  <a:spcPct val="100000"/>
                </a:lnSpc>
                <a:spcBef>
                  <a:spcPct val="0"/>
                </a:spcBef>
                <a:buClrTx/>
              </a:pPr>
              <a:r>
                <a:rPr lang="en-US">
                  <a:solidFill>
                    <a:schemeClr val="tx1"/>
                  </a:solidFill>
                </a:rPr>
                <a:t>3</a:t>
              </a:r>
            </a:p>
          </p:txBody>
        </p:sp>
        <p:sp>
          <p:nvSpPr>
            <p:cNvPr id="29733" name="Text Box 31"/>
            <p:cNvSpPr txBox="1">
              <a:spLocks noChangeArrowheads="1"/>
            </p:cNvSpPr>
            <p:nvPr/>
          </p:nvSpPr>
          <p:spPr bwMode="auto">
            <a:xfrm>
              <a:off x="2439" y="2870"/>
              <a:ext cx="814"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Record for key k</a:t>
              </a:r>
              <a:endParaRPr lang="en-US" sz="1000" baseline="-25000" dirty="0">
                <a:solidFill>
                  <a:schemeClr val="tx1"/>
                </a:solidFill>
              </a:endParaRPr>
            </a:p>
          </p:txBody>
        </p:sp>
        <p:sp>
          <p:nvSpPr>
            <p:cNvPr id="29734" name="Line 32"/>
            <p:cNvSpPr>
              <a:spLocks noChangeShapeType="1"/>
            </p:cNvSpPr>
            <p:nvPr/>
          </p:nvSpPr>
          <p:spPr bwMode="auto">
            <a:xfrm flipH="1" flipV="1">
              <a:off x="2530" y="1378"/>
              <a:ext cx="43" cy="67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9738" name="Text Box 35"/>
            <p:cNvSpPr txBox="1">
              <a:spLocks noChangeArrowheads="1"/>
            </p:cNvSpPr>
            <p:nvPr/>
          </p:nvSpPr>
          <p:spPr bwMode="auto">
            <a:xfrm>
              <a:off x="1440" y="1584"/>
              <a:ext cx="169"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4</a:t>
              </a:r>
            </a:p>
          </p:txBody>
        </p:sp>
        <p:sp>
          <p:nvSpPr>
            <p:cNvPr id="29736" name="Text Box 36"/>
            <p:cNvSpPr txBox="1">
              <a:spLocks noChangeArrowheads="1"/>
            </p:cNvSpPr>
            <p:nvPr/>
          </p:nvSpPr>
          <p:spPr bwMode="auto">
            <a:xfrm>
              <a:off x="1711" y="1626"/>
              <a:ext cx="814"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Record for key k</a:t>
              </a:r>
              <a:endParaRPr lang="en-US" sz="1000" baseline="-25000" dirty="0">
                <a:solidFill>
                  <a:schemeClr val="tx1"/>
                </a:solidFill>
              </a:endParaRPr>
            </a:p>
          </p:txBody>
        </p:sp>
      </p:grpSp>
      <p:sp>
        <p:nvSpPr>
          <p:cNvPr id="29717" name="Rectangle 37"/>
          <p:cNvSpPr>
            <a:spLocks noChangeArrowheads="1"/>
          </p:cNvSpPr>
          <p:nvPr/>
        </p:nvSpPr>
        <p:spPr bwMode="auto">
          <a:xfrm>
            <a:off x="16764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18" name="Rectangle 38"/>
          <p:cNvSpPr>
            <a:spLocks noChangeArrowheads="1"/>
          </p:cNvSpPr>
          <p:nvPr/>
        </p:nvSpPr>
        <p:spPr bwMode="auto">
          <a:xfrm>
            <a:off x="21336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19" name="Rectangle 39"/>
          <p:cNvSpPr>
            <a:spLocks noChangeArrowheads="1"/>
          </p:cNvSpPr>
          <p:nvPr/>
        </p:nvSpPr>
        <p:spPr bwMode="auto">
          <a:xfrm>
            <a:off x="19050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0" name="Rectangle 40"/>
          <p:cNvSpPr>
            <a:spLocks noChangeArrowheads="1"/>
          </p:cNvSpPr>
          <p:nvPr/>
        </p:nvSpPr>
        <p:spPr bwMode="auto">
          <a:xfrm>
            <a:off x="23622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1" name="Rectangle 41"/>
          <p:cNvSpPr>
            <a:spLocks noChangeArrowheads="1"/>
          </p:cNvSpPr>
          <p:nvPr/>
        </p:nvSpPr>
        <p:spPr bwMode="auto">
          <a:xfrm>
            <a:off x="20574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2" name="Rectangle 42"/>
          <p:cNvSpPr>
            <a:spLocks noChangeArrowheads="1"/>
          </p:cNvSpPr>
          <p:nvPr/>
        </p:nvSpPr>
        <p:spPr bwMode="auto">
          <a:xfrm>
            <a:off x="38862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3" name="Rectangle 43"/>
          <p:cNvSpPr>
            <a:spLocks noChangeArrowheads="1"/>
          </p:cNvSpPr>
          <p:nvPr/>
        </p:nvSpPr>
        <p:spPr bwMode="auto">
          <a:xfrm>
            <a:off x="36576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4" name="Rectangle 44"/>
          <p:cNvSpPr>
            <a:spLocks noChangeArrowheads="1"/>
          </p:cNvSpPr>
          <p:nvPr/>
        </p:nvSpPr>
        <p:spPr bwMode="auto">
          <a:xfrm>
            <a:off x="41148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5" name="Rectangle 45"/>
          <p:cNvSpPr>
            <a:spLocks noChangeArrowheads="1"/>
          </p:cNvSpPr>
          <p:nvPr/>
        </p:nvSpPr>
        <p:spPr bwMode="auto">
          <a:xfrm>
            <a:off x="38862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6" name="Rectangle 46"/>
          <p:cNvSpPr>
            <a:spLocks noChangeArrowheads="1"/>
          </p:cNvSpPr>
          <p:nvPr/>
        </p:nvSpPr>
        <p:spPr bwMode="auto">
          <a:xfrm>
            <a:off x="56388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7" name="Rectangle 47"/>
          <p:cNvSpPr>
            <a:spLocks noChangeArrowheads="1"/>
          </p:cNvSpPr>
          <p:nvPr/>
        </p:nvSpPr>
        <p:spPr bwMode="auto">
          <a:xfrm>
            <a:off x="61722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8" name="Rectangle 48"/>
          <p:cNvSpPr>
            <a:spLocks noChangeArrowheads="1"/>
          </p:cNvSpPr>
          <p:nvPr/>
        </p:nvSpPr>
        <p:spPr bwMode="auto">
          <a:xfrm>
            <a:off x="59436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29" name="Rectangle 49"/>
          <p:cNvSpPr>
            <a:spLocks noChangeArrowheads="1"/>
          </p:cNvSpPr>
          <p:nvPr/>
        </p:nvSpPr>
        <p:spPr bwMode="auto">
          <a:xfrm>
            <a:off x="56388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9730" name="Rectangle 50"/>
          <p:cNvSpPr>
            <a:spLocks noChangeArrowheads="1"/>
          </p:cNvSpPr>
          <p:nvPr/>
        </p:nvSpPr>
        <p:spPr bwMode="auto">
          <a:xfrm>
            <a:off x="61722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normAutofit fontScale="90000"/>
          </a:bodyPr>
          <a:lstStyle/>
          <a:p>
            <a:r>
              <a:rPr lang="en-US" dirty="0" smtClean="0">
                <a:solidFill>
                  <a:srgbClr val="00B050"/>
                </a:solidFill>
              </a:rPr>
              <a:t>Query processing</a:t>
            </a:r>
            <a:br>
              <a:rPr lang="en-US" dirty="0" smtClean="0">
                <a:solidFill>
                  <a:srgbClr val="00B050"/>
                </a:solidFill>
              </a:rPr>
            </a:br>
            <a:r>
              <a:rPr lang="zh-CN" altLang="en-US" dirty="0" smtClean="0">
                <a:solidFill>
                  <a:srgbClr val="00B050"/>
                </a:solidFill>
              </a:rPr>
              <a:t>：</a:t>
            </a:r>
            <a:r>
              <a:rPr lang="en-US" dirty="0" smtClean="0">
                <a:solidFill>
                  <a:srgbClr val="00B050"/>
                </a:solidFill>
              </a:rPr>
              <a:t>Bulk </a:t>
            </a:r>
            <a:r>
              <a:rPr lang="en-US" dirty="0">
                <a:solidFill>
                  <a:srgbClr val="00B050"/>
                </a:solidFill>
              </a:rPr>
              <a:t>read</a:t>
            </a:r>
          </a:p>
        </p:txBody>
      </p:sp>
      <p:sp>
        <p:nvSpPr>
          <p:cNvPr id="30725" name="Rectangle 4"/>
          <p:cNvSpPr>
            <a:spLocks noChangeArrowheads="1"/>
          </p:cNvSpPr>
          <p:nvPr/>
        </p:nvSpPr>
        <p:spPr bwMode="auto">
          <a:xfrm>
            <a:off x="4065588"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0726" name="Rectangle 5"/>
          <p:cNvSpPr>
            <a:spLocks noChangeArrowheads="1"/>
          </p:cNvSpPr>
          <p:nvPr/>
        </p:nvSpPr>
        <p:spPr bwMode="auto">
          <a:xfrm>
            <a:off x="3541713" y="5207000"/>
            <a:ext cx="1227137" cy="1089025"/>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30727" name="Text Box 6"/>
          <p:cNvSpPr txBox="1">
            <a:spLocks noChangeArrowheads="1"/>
          </p:cNvSpPr>
          <p:nvPr/>
        </p:nvSpPr>
        <p:spPr bwMode="auto">
          <a:xfrm>
            <a:off x="3894138" y="5878513"/>
            <a:ext cx="501650" cy="366712"/>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grpSp>
        <p:nvGrpSpPr>
          <p:cNvPr id="2" name="Group 7"/>
          <p:cNvGrpSpPr>
            <a:grpSpLocks/>
          </p:cNvGrpSpPr>
          <p:nvPr/>
        </p:nvGrpSpPr>
        <p:grpSpPr bwMode="auto">
          <a:xfrm>
            <a:off x="7980363" y="5780088"/>
            <a:ext cx="663575" cy="549275"/>
            <a:chOff x="2601" y="3237"/>
            <a:chExt cx="418" cy="346"/>
          </a:xfrm>
        </p:grpSpPr>
        <p:sp>
          <p:nvSpPr>
            <p:cNvPr id="30772" name="Rectangle 8"/>
            <p:cNvSpPr>
              <a:spLocks noChangeArrowheads="1"/>
            </p:cNvSpPr>
            <p:nvPr/>
          </p:nvSpPr>
          <p:spPr bwMode="auto">
            <a:xfrm>
              <a:off x="2607" y="3280"/>
              <a:ext cx="400" cy="264"/>
            </a:xfrm>
            <a:prstGeom prst="rect">
              <a:avLst/>
            </a:prstGeom>
            <a:solidFill>
              <a:srgbClr val="FFCC00"/>
            </a:solidFill>
            <a:ln w="9525">
              <a:solidFill>
                <a:schemeClr val="tx1"/>
              </a:solidFill>
              <a:miter lim="800000"/>
              <a:headEnd/>
              <a:tailEnd/>
            </a:ln>
          </p:spPr>
          <p:txBody>
            <a:bodyPr wrap="none" anchor="ctr">
              <a:prstTxWarp prst="textNoShape">
                <a:avLst/>
              </a:prstTxWarp>
            </a:bodyPr>
            <a:lstStyle/>
            <a:p>
              <a:endParaRPr lang="en-US"/>
            </a:p>
          </p:txBody>
        </p:sp>
        <p:sp>
          <p:nvSpPr>
            <p:cNvPr id="30773" name="Text Box 9"/>
            <p:cNvSpPr txBox="1">
              <a:spLocks noChangeArrowheads="1"/>
            </p:cNvSpPr>
            <p:nvPr/>
          </p:nvSpPr>
          <p:spPr bwMode="auto">
            <a:xfrm>
              <a:off x="2601" y="3237"/>
              <a:ext cx="418" cy="346"/>
            </a:xfrm>
            <a:prstGeom prst="rect">
              <a:avLst/>
            </a:prstGeom>
            <a:noFill/>
            <a:ln w="9525">
              <a:noFill/>
              <a:miter lim="800000"/>
              <a:headEnd/>
              <a:tailEnd/>
            </a:ln>
          </p:spPr>
          <p:txBody>
            <a:bodyPr>
              <a:prstTxWarp prst="textNoShape">
                <a:avLst/>
              </a:prstTxWarp>
              <a:spAutoFit/>
            </a:bodyPr>
            <a:lstStyle/>
            <a:p>
              <a:pPr algn="ctr">
                <a:lnSpc>
                  <a:spcPct val="100000"/>
                </a:lnSpc>
                <a:spcBef>
                  <a:spcPct val="0"/>
                </a:spcBef>
                <a:buClrTx/>
              </a:pPr>
              <a:r>
                <a:rPr lang="en-US" sz="1000">
                  <a:solidFill>
                    <a:schemeClr val="tx1"/>
                  </a:solidFill>
                </a:rPr>
                <a:t>Scatter/</a:t>
              </a:r>
            </a:p>
            <a:p>
              <a:pPr algn="ctr">
                <a:lnSpc>
                  <a:spcPct val="100000"/>
                </a:lnSpc>
                <a:spcBef>
                  <a:spcPct val="0"/>
                </a:spcBef>
                <a:buClrTx/>
              </a:pPr>
              <a:r>
                <a:rPr lang="en-US" sz="1000">
                  <a:solidFill>
                    <a:schemeClr val="tx1"/>
                  </a:solidFill>
                </a:rPr>
                <a:t>gather server</a:t>
              </a:r>
            </a:p>
          </p:txBody>
        </p:sp>
      </p:grpSp>
      <p:sp>
        <p:nvSpPr>
          <p:cNvPr id="30729" name="Rectangle 10"/>
          <p:cNvSpPr>
            <a:spLocks noChangeArrowheads="1"/>
          </p:cNvSpPr>
          <p:nvPr/>
        </p:nvSpPr>
        <p:spPr bwMode="auto">
          <a:xfrm>
            <a:off x="1644650" y="5207000"/>
            <a:ext cx="1227138" cy="1089025"/>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30730" name="Text Box 11"/>
          <p:cNvSpPr txBox="1">
            <a:spLocks noChangeArrowheads="1"/>
          </p:cNvSpPr>
          <p:nvPr/>
        </p:nvSpPr>
        <p:spPr bwMode="auto">
          <a:xfrm>
            <a:off x="1997075" y="5878513"/>
            <a:ext cx="501650" cy="366712"/>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30731" name="Rectangle 12"/>
          <p:cNvSpPr>
            <a:spLocks noChangeArrowheads="1"/>
          </p:cNvSpPr>
          <p:nvPr/>
        </p:nvSpPr>
        <p:spPr bwMode="auto">
          <a:xfrm>
            <a:off x="5514975" y="5207000"/>
            <a:ext cx="1227138" cy="1089025"/>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30732" name="Text Box 13"/>
          <p:cNvSpPr txBox="1">
            <a:spLocks noChangeArrowheads="1"/>
          </p:cNvSpPr>
          <p:nvPr/>
        </p:nvSpPr>
        <p:spPr bwMode="auto">
          <a:xfrm>
            <a:off x="5867400" y="5878513"/>
            <a:ext cx="501650" cy="366712"/>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30733" name="Rectangle 14"/>
          <p:cNvSpPr>
            <a:spLocks noChangeArrowheads="1"/>
          </p:cNvSpPr>
          <p:nvPr/>
        </p:nvSpPr>
        <p:spPr bwMode="auto">
          <a:xfrm>
            <a:off x="4154488" y="3513138"/>
            <a:ext cx="295275" cy="117475"/>
          </a:xfrm>
          <a:prstGeom prst="rect">
            <a:avLst/>
          </a:prstGeom>
          <a:solidFill>
            <a:srgbClr val="FFCC00"/>
          </a:solidFill>
          <a:ln w="9525">
            <a:solidFill>
              <a:schemeClr val="tx1"/>
            </a:solidFill>
            <a:miter lim="800000"/>
            <a:headEnd/>
            <a:tailEnd/>
          </a:ln>
        </p:spPr>
        <p:txBody>
          <a:bodyPr wrap="none" anchor="ctr">
            <a:prstTxWarp prst="textNoShape">
              <a:avLst/>
            </a:prstTxWarp>
          </a:bodyPr>
          <a:lstStyle/>
          <a:p>
            <a:endParaRPr lang="en-US"/>
          </a:p>
        </p:txBody>
      </p:sp>
      <p:grpSp>
        <p:nvGrpSpPr>
          <p:cNvPr id="3" name="Group 15"/>
          <p:cNvGrpSpPr>
            <a:grpSpLocks/>
          </p:cNvGrpSpPr>
          <p:nvPr/>
        </p:nvGrpSpPr>
        <p:grpSpPr bwMode="auto">
          <a:xfrm>
            <a:off x="4198938" y="2193925"/>
            <a:ext cx="1101725" cy="1060450"/>
            <a:chOff x="2645" y="1382"/>
            <a:chExt cx="694" cy="668"/>
          </a:xfrm>
        </p:grpSpPr>
        <p:sp>
          <p:nvSpPr>
            <p:cNvPr id="30771" name="Text Box 18"/>
            <p:cNvSpPr txBox="1">
              <a:spLocks noChangeArrowheads="1"/>
            </p:cNvSpPr>
            <p:nvPr/>
          </p:nvSpPr>
          <p:spPr bwMode="auto">
            <a:xfrm>
              <a:off x="2928" y="1584"/>
              <a:ext cx="169"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1</a:t>
              </a:r>
            </a:p>
          </p:txBody>
        </p:sp>
        <p:sp>
          <p:nvSpPr>
            <p:cNvPr id="30768" name="Line 19"/>
            <p:cNvSpPr>
              <a:spLocks noChangeShapeType="1"/>
            </p:cNvSpPr>
            <p:nvPr/>
          </p:nvSpPr>
          <p:spPr bwMode="auto">
            <a:xfrm>
              <a:off x="2645" y="1382"/>
              <a:ext cx="38" cy="668"/>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0769" name="Text Box 20"/>
            <p:cNvSpPr txBox="1">
              <a:spLocks noChangeArrowheads="1"/>
            </p:cNvSpPr>
            <p:nvPr/>
          </p:nvSpPr>
          <p:spPr bwMode="auto">
            <a:xfrm>
              <a:off x="2676" y="1696"/>
              <a:ext cx="663"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{k</a:t>
              </a:r>
              <a:r>
                <a:rPr lang="en-US" baseline="-25000">
                  <a:solidFill>
                    <a:schemeClr val="tx1"/>
                  </a:solidFill>
                </a:rPr>
                <a:t>1</a:t>
              </a:r>
              <a:r>
                <a:rPr lang="en-US">
                  <a:solidFill>
                    <a:schemeClr val="tx1"/>
                  </a:solidFill>
                </a:rPr>
                <a:t>, k</a:t>
              </a:r>
              <a:r>
                <a:rPr lang="en-US" baseline="-25000">
                  <a:solidFill>
                    <a:schemeClr val="tx1"/>
                  </a:solidFill>
                </a:rPr>
                <a:t>2</a:t>
              </a:r>
              <a:r>
                <a:rPr lang="en-US">
                  <a:solidFill>
                    <a:schemeClr val="tx1"/>
                  </a:solidFill>
                </a:rPr>
                <a:t>, … k</a:t>
              </a:r>
              <a:r>
                <a:rPr lang="en-US" baseline="-25000">
                  <a:solidFill>
                    <a:schemeClr val="tx1"/>
                  </a:solidFill>
                </a:rPr>
                <a:t>n</a:t>
              </a:r>
              <a:r>
                <a:rPr lang="en-US">
                  <a:solidFill>
                    <a:schemeClr val="tx1"/>
                  </a:solidFill>
                </a:rPr>
                <a:t>}</a:t>
              </a:r>
            </a:p>
          </p:txBody>
        </p:sp>
      </p:grpSp>
      <p:sp>
        <p:nvSpPr>
          <p:cNvPr id="30735" name="Rectangle 21"/>
          <p:cNvSpPr>
            <a:spLocks noChangeArrowheads="1"/>
          </p:cNvSpPr>
          <p:nvPr/>
        </p:nvSpPr>
        <p:spPr bwMode="auto">
          <a:xfrm>
            <a:off x="4713288"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0736" name="Rectangle 22"/>
          <p:cNvSpPr>
            <a:spLocks noChangeArrowheads="1"/>
          </p:cNvSpPr>
          <p:nvPr/>
        </p:nvSpPr>
        <p:spPr bwMode="auto">
          <a:xfrm>
            <a:off x="5351463"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0737" name="Rectangle 23"/>
          <p:cNvSpPr>
            <a:spLocks noChangeArrowheads="1"/>
          </p:cNvSpPr>
          <p:nvPr/>
        </p:nvSpPr>
        <p:spPr bwMode="auto">
          <a:xfrm>
            <a:off x="3446463"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0738" name="Rectangle 24"/>
          <p:cNvSpPr>
            <a:spLocks noChangeArrowheads="1"/>
          </p:cNvSpPr>
          <p:nvPr/>
        </p:nvSpPr>
        <p:spPr bwMode="auto">
          <a:xfrm>
            <a:off x="2828925"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grpSp>
        <p:nvGrpSpPr>
          <p:cNvPr id="5" name="Group 25"/>
          <p:cNvGrpSpPr>
            <a:grpSpLocks/>
          </p:cNvGrpSpPr>
          <p:nvPr/>
        </p:nvGrpSpPr>
        <p:grpSpPr bwMode="auto">
          <a:xfrm>
            <a:off x="2060575" y="3624263"/>
            <a:ext cx="4303713" cy="1576387"/>
            <a:chOff x="1298" y="2283"/>
            <a:chExt cx="2711" cy="993"/>
          </a:xfrm>
        </p:grpSpPr>
        <p:sp>
          <p:nvSpPr>
            <p:cNvPr id="30766" name="Text Box 28"/>
            <p:cNvSpPr txBox="1">
              <a:spLocks noChangeArrowheads="1"/>
            </p:cNvSpPr>
            <p:nvPr/>
          </p:nvSpPr>
          <p:spPr bwMode="auto">
            <a:xfrm>
              <a:off x="3840" y="2784"/>
              <a:ext cx="169"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2</a:t>
              </a:r>
            </a:p>
          </p:txBody>
        </p:sp>
        <p:sp>
          <p:nvSpPr>
            <p:cNvPr id="30759" name="Text Box 29"/>
            <p:cNvSpPr txBox="1">
              <a:spLocks noChangeArrowheads="1"/>
            </p:cNvSpPr>
            <p:nvPr/>
          </p:nvSpPr>
          <p:spPr bwMode="auto">
            <a:xfrm>
              <a:off x="1480" y="2602"/>
              <a:ext cx="377"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Get k</a:t>
              </a:r>
              <a:r>
                <a:rPr lang="en-US" sz="1000" baseline="-25000">
                  <a:solidFill>
                    <a:schemeClr val="tx1"/>
                  </a:solidFill>
                </a:rPr>
                <a:t>1</a:t>
              </a:r>
            </a:p>
          </p:txBody>
        </p:sp>
        <p:sp>
          <p:nvSpPr>
            <p:cNvPr id="30760" name="Text Box 30"/>
            <p:cNvSpPr txBox="1">
              <a:spLocks noChangeArrowheads="1"/>
            </p:cNvSpPr>
            <p:nvPr/>
          </p:nvSpPr>
          <p:spPr bwMode="auto">
            <a:xfrm>
              <a:off x="2700" y="2851"/>
              <a:ext cx="377"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Get k</a:t>
              </a:r>
              <a:r>
                <a:rPr lang="en-US" sz="1000" baseline="-25000">
                  <a:solidFill>
                    <a:schemeClr val="tx1"/>
                  </a:solidFill>
                </a:rPr>
                <a:t>2</a:t>
              </a:r>
            </a:p>
          </p:txBody>
        </p:sp>
        <p:sp>
          <p:nvSpPr>
            <p:cNvPr id="30761" name="Text Box 31"/>
            <p:cNvSpPr txBox="1">
              <a:spLocks noChangeArrowheads="1"/>
            </p:cNvSpPr>
            <p:nvPr/>
          </p:nvSpPr>
          <p:spPr bwMode="auto">
            <a:xfrm>
              <a:off x="3559" y="2925"/>
              <a:ext cx="377"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Get k</a:t>
              </a:r>
              <a:r>
                <a:rPr lang="en-US" sz="1000" baseline="-25000">
                  <a:solidFill>
                    <a:schemeClr val="tx1"/>
                  </a:solidFill>
                </a:rPr>
                <a:t>3</a:t>
              </a:r>
            </a:p>
          </p:txBody>
        </p:sp>
        <p:sp>
          <p:nvSpPr>
            <p:cNvPr id="30762" name="Line 32"/>
            <p:cNvSpPr>
              <a:spLocks noChangeShapeType="1"/>
            </p:cNvSpPr>
            <p:nvPr/>
          </p:nvSpPr>
          <p:spPr bwMode="auto">
            <a:xfrm flipH="1">
              <a:off x="1298" y="2283"/>
              <a:ext cx="1347" cy="99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0763" name="Line 33"/>
            <p:cNvSpPr>
              <a:spLocks noChangeShapeType="1"/>
            </p:cNvSpPr>
            <p:nvPr/>
          </p:nvSpPr>
          <p:spPr bwMode="auto">
            <a:xfrm flipH="1">
              <a:off x="2443" y="2284"/>
              <a:ext cx="261" cy="98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30764" name="Line 34"/>
            <p:cNvSpPr>
              <a:spLocks noChangeShapeType="1"/>
            </p:cNvSpPr>
            <p:nvPr/>
          </p:nvSpPr>
          <p:spPr bwMode="auto">
            <a:xfrm>
              <a:off x="2753" y="2291"/>
              <a:ext cx="890" cy="978"/>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grpSp>
      <p:sp>
        <p:nvSpPr>
          <p:cNvPr id="30740" name="Rectangle 35"/>
          <p:cNvSpPr>
            <a:spLocks noChangeArrowheads="1"/>
          </p:cNvSpPr>
          <p:nvPr/>
        </p:nvSpPr>
        <p:spPr bwMode="auto">
          <a:xfrm>
            <a:off x="4792663" y="3519488"/>
            <a:ext cx="295275" cy="117475"/>
          </a:xfrm>
          <a:prstGeom prst="rect">
            <a:avLst/>
          </a:prstGeom>
          <a:solidFill>
            <a:srgbClr val="FFCC00"/>
          </a:solidFill>
          <a:ln w="9525">
            <a:solidFill>
              <a:schemeClr val="tx1"/>
            </a:solidFill>
            <a:miter lim="800000"/>
            <a:headEnd/>
            <a:tailEnd/>
          </a:ln>
        </p:spPr>
        <p:txBody>
          <a:bodyPr wrap="none" anchor="ctr">
            <a:prstTxWarp prst="textNoShape">
              <a:avLst/>
            </a:prstTxWarp>
          </a:bodyPr>
          <a:lstStyle/>
          <a:p>
            <a:endParaRPr lang="en-US"/>
          </a:p>
        </p:txBody>
      </p:sp>
      <p:sp>
        <p:nvSpPr>
          <p:cNvPr id="30741" name="Rectangle 36"/>
          <p:cNvSpPr>
            <a:spLocks noChangeArrowheads="1"/>
          </p:cNvSpPr>
          <p:nvPr/>
        </p:nvSpPr>
        <p:spPr bwMode="auto">
          <a:xfrm>
            <a:off x="5441950" y="3516313"/>
            <a:ext cx="295275" cy="117475"/>
          </a:xfrm>
          <a:prstGeom prst="rect">
            <a:avLst/>
          </a:prstGeom>
          <a:solidFill>
            <a:srgbClr val="FFCC00"/>
          </a:solidFill>
          <a:ln w="9525">
            <a:solidFill>
              <a:schemeClr val="tx1"/>
            </a:solidFill>
            <a:miter lim="800000"/>
            <a:headEnd/>
            <a:tailEnd/>
          </a:ln>
        </p:spPr>
        <p:txBody>
          <a:bodyPr wrap="none" anchor="ctr">
            <a:prstTxWarp prst="textNoShape">
              <a:avLst/>
            </a:prstTxWarp>
          </a:bodyPr>
          <a:lstStyle/>
          <a:p>
            <a:endParaRPr lang="en-US"/>
          </a:p>
        </p:txBody>
      </p:sp>
      <p:sp>
        <p:nvSpPr>
          <p:cNvPr id="30742" name="Rectangle 37"/>
          <p:cNvSpPr>
            <a:spLocks noChangeArrowheads="1"/>
          </p:cNvSpPr>
          <p:nvPr/>
        </p:nvSpPr>
        <p:spPr bwMode="auto">
          <a:xfrm>
            <a:off x="3533775" y="3516313"/>
            <a:ext cx="295275" cy="117475"/>
          </a:xfrm>
          <a:prstGeom prst="rect">
            <a:avLst/>
          </a:prstGeom>
          <a:solidFill>
            <a:srgbClr val="FFCC00"/>
          </a:solidFill>
          <a:ln w="9525">
            <a:solidFill>
              <a:schemeClr val="tx1"/>
            </a:solidFill>
            <a:miter lim="800000"/>
            <a:headEnd/>
            <a:tailEnd/>
          </a:ln>
        </p:spPr>
        <p:txBody>
          <a:bodyPr wrap="none" anchor="ctr">
            <a:prstTxWarp prst="textNoShape">
              <a:avLst/>
            </a:prstTxWarp>
          </a:bodyPr>
          <a:lstStyle/>
          <a:p>
            <a:endParaRPr lang="en-US"/>
          </a:p>
        </p:txBody>
      </p:sp>
      <p:sp>
        <p:nvSpPr>
          <p:cNvPr id="30743" name="Rectangle 38"/>
          <p:cNvSpPr>
            <a:spLocks noChangeArrowheads="1"/>
          </p:cNvSpPr>
          <p:nvPr/>
        </p:nvSpPr>
        <p:spPr bwMode="auto">
          <a:xfrm>
            <a:off x="2911475" y="3514725"/>
            <a:ext cx="295275" cy="117475"/>
          </a:xfrm>
          <a:prstGeom prst="rect">
            <a:avLst/>
          </a:prstGeom>
          <a:solidFill>
            <a:srgbClr val="FFCC00"/>
          </a:solidFill>
          <a:ln w="9525">
            <a:solidFill>
              <a:schemeClr val="tx1"/>
            </a:solidFill>
            <a:miter lim="800000"/>
            <a:headEnd/>
            <a:tailEnd/>
          </a:ln>
        </p:spPr>
        <p:txBody>
          <a:bodyPr wrap="none" anchor="ctr">
            <a:prstTxWarp prst="textNoShape">
              <a:avLst/>
            </a:prstTxWarp>
          </a:bodyPr>
          <a:lstStyle/>
          <a:p>
            <a:endParaRPr lang="en-US"/>
          </a:p>
        </p:txBody>
      </p:sp>
      <p:sp>
        <p:nvSpPr>
          <p:cNvPr id="30744" name="Rectangle 39"/>
          <p:cNvSpPr>
            <a:spLocks noChangeArrowheads="1"/>
          </p:cNvSpPr>
          <p:nvPr/>
        </p:nvSpPr>
        <p:spPr bwMode="auto">
          <a:xfrm>
            <a:off x="16764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45" name="Rectangle 40"/>
          <p:cNvSpPr>
            <a:spLocks noChangeArrowheads="1"/>
          </p:cNvSpPr>
          <p:nvPr/>
        </p:nvSpPr>
        <p:spPr bwMode="auto">
          <a:xfrm>
            <a:off x="21336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46" name="Rectangle 41"/>
          <p:cNvSpPr>
            <a:spLocks noChangeArrowheads="1"/>
          </p:cNvSpPr>
          <p:nvPr/>
        </p:nvSpPr>
        <p:spPr bwMode="auto">
          <a:xfrm>
            <a:off x="19050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47" name="Rectangle 42"/>
          <p:cNvSpPr>
            <a:spLocks noChangeArrowheads="1"/>
          </p:cNvSpPr>
          <p:nvPr/>
        </p:nvSpPr>
        <p:spPr bwMode="auto">
          <a:xfrm>
            <a:off x="23622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48" name="Rectangle 43"/>
          <p:cNvSpPr>
            <a:spLocks noChangeArrowheads="1"/>
          </p:cNvSpPr>
          <p:nvPr/>
        </p:nvSpPr>
        <p:spPr bwMode="auto">
          <a:xfrm>
            <a:off x="20574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49" name="Rectangle 44"/>
          <p:cNvSpPr>
            <a:spLocks noChangeArrowheads="1"/>
          </p:cNvSpPr>
          <p:nvPr/>
        </p:nvSpPr>
        <p:spPr bwMode="auto">
          <a:xfrm>
            <a:off x="38862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0" name="Rectangle 45"/>
          <p:cNvSpPr>
            <a:spLocks noChangeArrowheads="1"/>
          </p:cNvSpPr>
          <p:nvPr/>
        </p:nvSpPr>
        <p:spPr bwMode="auto">
          <a:xfrm>
            <a:off x="36576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1" name="Rectangle 46"/>
          <p:cNvSpPr>
            <a:spLocks noChangeArrowheads="1"/>
          </p:cNvSpPr>
          <p:nvPr/>
        </p:nvSpPr>
        <p:spPr bwMode="auto">
          <a:xfrm>
            <a:off x="41148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2" name="Rectangle 47"/>
          <p:cNvSpPr>
            <a:spLocks noChangeArrowheads="1"/>
          </p:cNvSpPr>
          <p:nvPr/>
        </p:nvSpPr>
        <p:spPr bwMode="auto">
          <a:xfrm>
            <a:off x="38862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3" name="Rectangle 48"/>
          <p:cNvSpPr>
            <a:spLocks noChangeArrowheads="1"/>
          </p:cNvSpPr>
          <p:nvPr/>
        </p:nvSpPr>
        <p:spPr bwMode="auto">
          <a:xfrm>
            <a:off x="56388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4" name="Rectangle 49"/>
          <p:cNvSpPr>
            <a:spLocks noChangeArrowheads="1"/>
          </p:cNvSpPr>
          <p:nvPr/>
        </p:nvSpPr>
        <p:spPr bwMode="auto">
          <a:xfrm>
            <a:off x="6172200" y="52578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5" name="Rectangle 50"/>
          <p:cNvSpPr>
            <a:spLocks noChangeArrowheads="1"/>
          </p:cNvSpPr>
          <p:nvPr/>
        </p:nvSpPr>
        <p:spPr bwMode="auto">
          <a:xfrm>
            <a:off x="5943600" y="54864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6" name="Rectangle 51"/>
          <p:cNvSpPr>
            <a:spLocks noChangeArrowheads="1"/>
          </p:cNvSpPr>
          <p:nvPr/>
        </p:nvSpPr>
        <p:spPr bwMode="auto">
          <a:xfrm>
            <a:off x="56388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30757" name="Rectangle 52"/>
          <p:cNvSpPr>
            <a:spLocks noChangeArrowheads="1"/>
          </p:cNvSpPr>
          <p:nvPr/>
        </p:nvSpPr>
        <p:spPr bwMode="auto">
          <a:xfrm>
            <a:off x="6172200" y="5715000"/>
            <a:ext cx="381000" cy="152400"/>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500034" y="500042"/>
            <a:ext cx="8029604" cy="762000"/>
          </a:xfrm>
        </p:spPr>
        <p:txBody>
          <a:bodyPr>
            <a:normAutofit fontScale="90000"/>
          </a:bodyPr>
          <a:lstStyle/>
          <a:p>
            <a:r>
              <a:rPr lang="en-US" dirty="0" smtClean="0">
                <a:solidFill>
                  <a:srgbClr val="00B050"/>
                </a:solidFill>
              </a:rPr>
              <a:t>Reminder: Database System Layers</a:t>
            </a:r>
          </a:p>
        </p:txBody>
      </p:sp>
      <p:grpSp>
        <p:nvGrpSpPr>
          <p:cNvPr id="2" name="Group 3"/>
          <p:cNvGrpSpPr>
            <a:grpSpLocks/>
          </p:cNvGrpSpPr>
          <p:nvPr/>
        </p:nvGrpSpPr>
        <p:grpSpPr bwMode="auto">
          <a:xfrm>
            <a:off x="642910" y="1071546"/>
            <a:ext cx="7239000" cy="5399087"/>
            <a:chOff x="240" y="144"/>
            <a:chExt cx="4800" cy="4057"/>
          </a:xfrm>
        </p:grpSpPr>
        <p:sp>
          <p:nvSpPr>
            <p:cNvPr id="46086" name="AutoShape 4"/>
            <p:cNvSpPr>
              <a:spLocks noChangeArrowheads="1"/>
            </p:cNvSpPr>
            <p:nvPr/>
          </p:nvSpPr>
          <p:spPr bwMode="auto">
            <a:xfrm>
              <a:off x="2675" y="3119"/>
              <a:ext cx="1008" cy="1056"/>
            </a:xfrm>
            <a:prstGeom prst="can">
              <a:avLst>
                <a:gd name="adj" fmla="val 26190"/>
              </a:avLst>
            </a:prstGeom>
            <a:solidFill>
              <a:srgbClr val="7030A0"/>
            </a:solidFill>
            <a:ln w="9525">
              <a:solidFill>
                <a:schemeClr val="tx1"/>
              </a:solidFill>
              <a:round/>
              <a:headEnd/>
              <a:tailEnd/>
            </a:ln>
          </p:spPr>
          <p:txBody>
            <a:bodyPr wrap="none" anchor="ctr"/>
            <a:lstStyle/>
            <a:p>
              <a:pPr algn="ctr"/>
              <a:endParaRPr lang="en-US">
                <a:latin typeface="Calibri" pitchFamily="34" charset="0"/>
              </a:endParaRPr>
            </a:p>
          </p:txBody>
        </p:sp>
        <p:sp>
          <p:nvSpPr>
            <p:cNvPr id="46087" name="Text Box 5"/>
            <p:cNvSpPr txBox="1">
              <a:spLocks noChangeArrowheads="1"/>
            </p:cNvSpPr>
            <p:nvPr/>
          </p:nvSpPr>
          <p:spPr bwMode="auto">
            <a:xfrm>
              <a:off x="2016" y="3936"/>
              <a:ext cx="739" cy="265"/>
            </a:xfrm>
            <a:prstGeom prst="rect">
              <a:avLst/>
            </a:prstGeom>
            <a:noFill/>
            <a:ln w="9525">
              <a:noFill/>
              <a:miter lim="800000"/>
              <a:headEnd/>
              <a:tailEnd/>
            </a:ln>
          </p:spPr>
          <p:txBody>
            <a:bodyPr wrap="none">
              <a:spAutoFit/>
            </a:bodyPr>
            <a:lstStyle/>
            <a:p>
              <a:pPr>
                <a:lnSpc>
                  <a:spcPct val="90000"/>
                </a:lnSpc>
              </a:pPr>
              <a:r>
                <a:rPr lang="en-US" sz="2000">
                  <a:latin typeface="Calibri" pitchFamily="34" charset="0"/>
                </a:rPr>
                <a:t>Database</a:t>
              </a:r>
            </a:p>
          </p:txBody>
        </p:sp>
        <p:sp>
          <p:nvSpPr>
            <p:cNvPr id="73734" name="Rectangle 6"/>
            <p:cNvSpPr>
              <a:spLocks noChangeArrowheads="1"/>
            </p:cNvSpPr>
            <p:nvPr/>
          </p:nvSpPr>
          <p:spPr bwMode="auto">
            <a:xfrm>
              <a:off x="2976" y="3455"/>
              <a:ext cx="599" cy="39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73735" name="Rectangle 7"/>
            <p:cNvSpPr>
              <a:spLocks noChangeArrowheads="1"/>
            </p:cNvSpPr>
            <p:nvPr/>
          </p:nvSpPr>
          <p:spPr bwMode="auto">
            <a:xfrm>
              <a:off x="2880" y="3552"/>
              <a:ext cx="599" cy="389"/>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73736" name="Rectangle 8"/>
            <p:cNvSpPr>
              <a:spLocks noChangeArrowheads="1"/>
            </p:cNvSpPr>
            <p:nvPr/>
          </p:nvSpPr>
          <p:spPr bwMode="auto">
            <a:xfrm>
              <a:off x="2784" y="3648"/>
              <a:ext cx="599" cy="39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endParaRPr lang="en-US" sz="2000">
                <a:latin typeface="+mn-lt"/>
              </a:endParaRPr>
            </a:p>
          </p:txBody>
        </p:sp>
        <p:sp>
          <p:nvSpPr>
            <p:cNvPr id="46091" name="Text Box 9"/>
            <p:cNvSpPr txBox="1">
              <a:spLocks noChangeArrowheads="1"/>
            </p:cNvSpPr>
            <p:nvPr/>
          </p:nvSpPr>
          <p:spPr bwMode="auto">
            <a:xfrm>
              <a:off x="240" y="1968"/>
              <a:ext cx="920" cy="543"/>
            </a:xfrm>
            <a:prstGeom prst="rect">
              <a:avLst/>
            </a:prstGeom>
            <a:noFill/>
            <a:ln w="9525">
              <a:noFill/>
              <a:miter lim="800000"/>
              <a:headEnd/>
              <a:tailEnd/>
            </a:ln>
          </p:spPr>
          <p:txBody>
            <a:bodyPr wrap="none">
              <a:spAutoFit/>
            </a:bodyPr>
            <a:lstStyle/>
            <a:p>
              <a:pPr>
                <a:lnSpc>
                  <a:spcPct val="90000"/>
                </a:lnSpc>
              </a:pPr>
              <a:r>
                <a:rPr lang="en-US" b="1">
                  <a:latin typeface="Calibri" pitchFamily="34" charset="0"/>
                </a:rPr>
                <a:t>Database</a:t>
              </a:r>
            </a:p>
            <a:p>
              <a:pPr>
                <a:lnSpc>
                  <a:spcPct val="90000"/>
                </a:lnSpc>
              </a:pPr>
              <a:r>
                <a:rPr lang="en-US" b="1">
                  <a:latin typeface="Calibri" pitchFamily="34" charset="0"/>
                </a:rPr>
                <a:t>Server</a:t>
              </a:r>
            </a:p>
          </p:txBody>
        </p:sp>
        <p:sp>
          <p:nvSpPr>
            <p:cNvPr id="46092" name="Text Box 10"/>
            <p:cNvSpPr txBox="1">
              <a:spLocks noChangeArrowheads="1"/>
            </p:cNvSpPr>
            <p:nvPr/>
          </p:nvSpPr>
          <p:spPr bwMode="auto">
            <a:xfrm>
              <a:off x="240" y="384"/>
              <a:ext cx="728" cy="305"/>
            </a:xfrm>
            <a:prstGeom prst="rect">
              <a:avLst/>
            </a:prstGeom>
            <a:noFill/>
            <a:ln w="9525">
              <a:noFill/>
              <a:miter lim="800000"/>
              <a:headEnd/>
              <a:tailEnd/>
            </a:ln>
          </p:spPr>
          <p:txBody>
            <a:bodyPr wrap="none">
              <a:spAutoFit/>
            </a:bodyPr>
            <a:lstStyle/>
            <a:p>
              <a:pPr>
                <a:lnSpc>
                  <a:spcPct val="90000"/>
                </a:lnSpc>
              </a:pPr>
              <a:r>
                <a:rPr lang="en-US" b="1">
                  <a:latin typeface="Calibri" pitchFamily="34" charset="0"/>
                </a:rPr>
                <a:t>Clients</a:t>
              </a:r>
            </a:p>
          </p:txBody>
        </p:sp>
        <p:sp>
          <p:nvSpPr>
            <p:cNvPr id="46093" name="Rectangle 11"/>
            <p:cNvSpPr>
              <a:spLocks noChangeArrowheads="1"/>
            </p:cNvSpPr>
            <p:nvPr/>
          </p:nvSpPr>
          <p:spPr bwMode="auto">
            <a:xfrm>
              <a:off x="1344" y="288"/>
              <a:ext cx="480" cy="336"/>
            </a:xfrm>
            <a:prstGeom prst="rect">
              <a:avLst/>
            </a:prstGeom>
            <a:solidFill>
              <a:srgbClr val="EAEAEA"/>
            </a:solidFill>
            <a:ln w="9525">
              <a:solidFill>
                <a:schemeClr val="tx1"/>
              </a:solidFill>
              <a:miter lim="800000"/>
              <a:headEnd/>
              <a:tailEnd/>
            </a:ln>
          </p:spPr>
          <p:txBody>
            <a:bodyPr wrap="none" anchor="ctr"/>
            <a:lstStyle/>
            <a:p>
              <a:endParaRPr lang="en-US">
                <a:latin typeface="Calibri" pitchFamily="34" charset="0"/>
              </a:endParaRPr>
            </a:p>
          </p:txBody>
        </p:sp>
        <p:sp>
          <p:nvSpPr>
            <p:cNvPr id="46094" name="Rectangle 12"/>
            <p:cNvSpPr>
              <a:spLocks noChangeArrowheads="1"/>
            </p:cNvSpPr>
            <p:nvPr/>
          </p:nvSpPr>
          <p:spPr bwMode="auto">
            <a:xfrm>
              <a:off x="4512" y="288"/>
              <a:ext cx="480" cy="336"/>
            </a:xfrm>
            <a:prstGeom prst="rect">
              <a:avLst/>
            </a:prstGeom>
            <a:solidFill>
              <a:srgbClr val="EAEAEA"/>
            </a:solidFill>
            <a:ln w="9525">
              <a:solidFill>
                <a:schemeClr val="tx1"/>
              </a:solidFill>
              <a:miter lim="800000"/>
              <a:headEnd/>
              <a:tailEnd/>
            </a:ln>
          </p:spPr>
          <p:txBody>
            <a:bodyPr wrap="none" anchor="ctr"/>
            <a:lstStyle/>
            <a:p>
              <a:endParaRPr lang="en-US">
                <a:latin typeface="Calibri" pitchFamily="34" charset="0"/>
              </a:endParaRPr>
            </a:p>
          </p:txBody>
        </p:sp>
        <p:sp>
          <p:nvSpPr>
            <p:cNvPr id="46095" name="Text Box 13"/>
            <p:cNvSpPr txBox="1">
              <a:spLocks noChangeArrowheads="1"/>
            </p:cNvSpPr>
            <p:nvPr/>
          </p:nvSpPr>
          <p:spPr bwMode="auto">
            <a:xfrm>
              <a:off x="3024" y="144"/>
              <a:ext cx="543" cy="509"/>
            </a:xfrm>
            <a:prstGeom prst="rect">
              <a:avLst/>
            </a:prstGeom>
            <a:noFill/>
            <a:ln w="9525">
              <a:noFill/>
              <a:miter lim="800000"/>
              <a:headEnd/>
              <a:tailEnd/>
            </a:ln>
          </p:spPr>
          <p:txBody>
            <a:bodyPr wrap="none">
              <a:spAutoFit/>
            </a:bodyPr>
            <a:lstStyle/>
            <a:p>
              <a:r>
                <a:rPr lang="en-US" sz="4000" b="1">
                  <a:latin typeface="Calibri" pitchFamily="34" charset="0"/>
                </a:rPr>
                <a:t>. . .</a:t>
              </a:r>
            </a:p>
          </p:txBody>
        </p:sp>
        <p:sp>
          <p:nvSpPr>
            <p:cNvPr id="46096" name="Text Box 14"/>
            <p:cNvSpPr txBox="1">
              <a:spLocks noChangeArrowheads="1"/>
            </p:cNvSpPr>
            <p:nvPr/>
          </p:nvSpPr>
          <p:spPr bwMode="auto">
            <a:xfrm>
              <a:off x="1536" y="768"/>
              <a:ext cx="720" cy="287"/>
            </a:xfrm>
            <a:prstGeom prst="rect">
              <a:avLst/>
            </a:prstGeom>
            <a:noFill/>
            <a:ln w="9525">
              <a:noFill/>
              <a:miter lim="800000"/>
              <a:headEnd/>
              <a:tailEnd/>
            </a:ln>
          </p:spPr>
          <p:txBody>
            <a:bodyPr wrap="none">
              <a:spAutoFit/>
            </a:bodyPr>
            <a:lstStyle/>
            <a:p>
              <a:r>
                <a:rPr lang="en-US" sz="2000" i="1">
                  <a:latin typeface="Calibri" pitchFamily="34" charset="0"/>
                </a:rPr>
                <a:t>Requests</a:t>
              </a:r>
            </a:p>
          </p:txBody>
        </p:sp>
        <p:sp>
          <p:nvSpPr>
            <p:cNvPr id="46097" name="Rectangle 15" descr="Horizontale Steine"/>
            <p:cNvSpPr>
              <a:spLocks noChangeArrowheads="1"/>
            </p:cNvSpPr>
            <p:nvPr/>
          </p:nvSpPr>
          <p:spPr bwMode="auto">
            <a:xfrm>
              <a:off x="1200" y="1200"/>
              <a:ext cx="3840" cy="336"/>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ctr"/>
              <a:r>
                <a:rPr lang="en-US" sz="2000">
                  <a:latin typeface="Calibri" pitchFamily="34" charset="0"/>
                </a:rPr>
                <a:t>   Language &amp; Interface Layer</a:t>
              </a:r>
            </a:p>
          </p:txBody>
        </p:sp>
        <p:sp>
          <p:nvSpPr>
            <p:cNvPr id="46098" name="Rectangle 16" descr="Horizontale Steine"/>
            <p:cNvSpPr>
              <a:spLocks noChangeArrowheads="1"/>
            </p:cNvSpPr>
            <p:nvPr/>
          </p:nvSpPr>
          <p:spPr bwMode="auto">
            <a:xfrm>
              <a:off x="1200" y="1536"/>
              <a:ext cx="3840" cy="336"/>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ctr">
                <a:lnSpc>
                  <a:spcPct val="80000"/>
                </a:lnSpc>
              </a:pPr>
              <a:r>
                <a:rPr lang="en-US" sz="2000" dirty="0">
                  <a:latin typeface="Calibri" pitchFamily="34" charset="0"/>
                </a:rPr>
                <a:t>  Query Decomposition &amp;</a:t>
              </a:r>
            </a:p>
            <a:p>
              <a:pPr algn="ctr">
                <a:lnSpc>
                  <a:spcPct val="80000"/>
                </a:lnSpc>
              </a:pPr>
              <a:r>
                <a:rPr lang="en-US" sz="2000" dirty="0">
                  <a:latin typeface="Calibri" pitchFamily="34" charset="0"/>
                </a:rPr>
                <a:t>  Optimization Layer</a:t>
              </a:r>
            </a:p>
          </p:txBody>
        </p:sp>
        <p:sp>
          <p:nvSpPr>
            <p:cNvPr id="46099" name="Rectangle 17" descr="Horizontale Steine"/>
            <p:cNvSpPr>
              <a:spLocks noChangeArrowheads="1"/>
            </p:cNvSpPr>
            <p:nvPr/>
          </p:nvSpPr>
          <p:spPr bwMode="auto">
            <a:xfrm>
              <a:off x="1200" y="1872"/>
              <a:ext cx="3840" cy="336"/>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ctr"/>
              <a:r>
                <a:rPr lang="en-US" sz="2000">
                  <a:latin typeface="Calibri" pitchFamily="34" charset="0"/>
                </a:rPr>
                <a:t> Query Execution Layer</a:t>
              </a:r>
            </a:p>
          </p:txBody>
        </p:sp>
        <p:sp>
          <p:nvSpPr>
            <p:cNvPr id="46100" name="Rectangle 18" descr="Horizontale Steine"/>
            <p:cNvSpPr>
              <a:spLocks noChangeArrowheads="1"/>
            </p:cNvSpPr>
            <p:nvPr/>
          </p:nvSpPr>
          <p:spPr bwMode="auto">
            <a:xfrm>
              <a:off x="1200" y="2208"/>
              <a:ext cx="3840" cy="336"/>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ctr"/>
              <a:r>
                <a:rPr lang="en-US" sz="2000">
                  <a:latin typeface="Calibri" pitchFamily="34" charset="0"/>
                </a:rPr>
                <a:t> Access Layer</a:t>
              </a:r>
            </a:p>
          </p:txBody>
        </p:sp>
        <p:sp>
          <p:nvSpPr>
            <p:cNvPr id="46101" name="Rectangle 19" descr="Horizontale Steine"/>
            <p:cNvSpPr>
              <a:spLocks noChangeArrowheads="1"/>
            </p:cNvSpPr>
            <p:nvPr/>
          </p:nvSpPr>
          <p:spPr bwMode="auto">
            <a:xfrm>
              <a:off x="1200" y="2544"/>
              <a:ext cx="3840" cy="336"/>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ctr"/>
              <a:r>
                <a:rPr lang="en-US" sz="2000">
                  <a:latin typeface="Calibri" pitchFamily="34" charset="0"/>
                </a:rPr>
                <a:t> Storage Layer</a:t>
              </a:r>
            </a:p>
          </p:txBody>
        </p:sp>
        <p:sp>
          <p:nvSpPr>
            <p:cNvPr id="46102" name="Rectangle 20"/>
            <p:cNvSpPr>
              <a:spLocks noChangeArrowheads="1"/>
            </p:cNvSpPr>
            <p:nvPr/>
          </p:nvSpPr>
          <p:spPr bwMode="auto">
            <a:xfrm>
              <a:off x="1200" y="1200"/>
              <a:ext cx="3840" cy="1680"/>
            </a:xfrm>
            <a:prstGeom prst="rect">
              <a:avLst/>
            </a:prstGeom>
            <a:noFill/>
            <a:ln w="38100">
              <a:solidFill>
                <a:schemeClr val="tx1"/>
              </a:solidFill>
              <a:miter lim="800000"/>
              <a:headEnd/>
              <a:tailEnd/>
            </a:ln>
          </p:spPr>
          <p:txBody>
            <a:bodyPr wrap="none" anchor="ctr"/>
            <a:lstStyle/>
            <a:p>
              <a:endParaRPr lang="en-US">
                <a:latin typeface="Calibri" pitchFamily="34" charset="0"/>
              </a:endParaRPr>
            </a:p>
          </p:txBody>
        </p:sp>
        <p:sp>
          <p:nvSpPr>
            <p:cNvPr id="46103" name="Line 21"/>
            <p:cNvSpPr>
              <a:spLocks noChangeShapeType="1"/>
            </p:cNvSpPr>
            <p:nvPr/>
          </p:nvSpPr>
          <p:spPr bwMode="auto">
            <a:xfrm>
              <a:off x="3168" y="2880"/>
              <a:ext cx="0" cy="240"/>
            </a:xfrm>
            <a:prstGeom prst="line">
              <a:avLst/>
            </a:prstGeom>
            <a:noFill/>
            <a:ln w="9525">
              <a:solidFill>
                <a:schemeClr val="tx1"/>
              </a:solidFill>
              <a:round/>
              <a:headEnd/>
              <a:tailEnd/>
            </a:ln>
          </p:spPr>
          <p:txBody>
            <a:bodyPr wrap="none" anchor="ctr"/>
            <a:lstStyle/>
            <a:p>
              <a:endParaRPr lang="en-US"/>
            </a:p>
          </p:txBody>
        </p:sp>
        <p:sp>
          <p:nvSpPr>
            <p:cNvPr id="46104" name="Rectangle 22"/>
            <p:cNvSpPr>
              <a:spLocks noChangeArrowheads="1"/>
            </p:cNvSpPr>
            <p:nvPr/>
          </p:nvSpPr>
          <p:spPr bwMode="auto">
            <a:xfrm>
              <a:off x="2064" y="288"/>
              <a:ext cx="480" cy="336"/>
            </a:xfrm>
            <a:prstGeom prst="rect">
              <a:avLst/>
            </a:prstGeom>
            <a:solidFill>
              <a:srgbClr val="EAEAEA"/>
            </a:solidFill>
            <a:ln w="9525">
              <a:solidFill>
                <a:schemeClr val="tx1"/>
              </a:solidFill>
              <a:miter lim="800000"/>
              <a:headEnd/>
              <a:tailEnd/>
            </a:ln>
          </p:spPr>
          <p:txBody>
            <a:bodyPr wrap="none" anchor="ctr"/>
            <a:lstStyle/>
            <a:p>
              <a:endParaRPr lang="en-US">
                <a:latin typeface="Calibri" pitchFamily="34" charset="0"/>
              </a:endParaRPr>
            </a:p>
          </p:txBody>
        </p:sp>
        <p:grpSp>
          <p:nvGrpSpPr>
            <p:cNvPr id="3" name="Group 23"/>
            <p:cNvGrpSpPr>
              <a:grpSpLocks/>
            </p:cNvGrpSpPr>
            <p:nvPr/>
          </p:nvGrpSpPr>
          <p:grpSpPr bwMode="auto">
            <a:xfrm>
              <a:off x="1344" y="1200"/>
              <a:ext cx="50" cy="1680"/>
              <a:chOff x="1630" y="1200"/>
              <a:chExt cx="54" cy="1684"/>
            </a:xfrm>
          </p:grpSpPr>
          <p:grpSp>
            <p:nvGrpSpPr>
              <p:cNvPr id="4" name="Group 24"/>
              <p:cNvGrpSpPr>
                <a:grpSpLocks/>
              </p:cNvGrpSpPr>
              <p:nvPr/>
            </p:nvGrpSpPr>
            <p:grpSpPr bwMode="auto">
              <a:xfrm rot="5400000">
                <a:off x="1174" y="1658"/>
                <a:ext cx="968" cy="52"/>
                <a:chOff x="2352" y="2448"/>
                <a:chExt cx="960" cy="48"/>
              </a:xfrm>
            </p:grpSpPr>
            <p:grpSp>
              <p:nvGrpSpPr>
                <p:cNvPr id="5" name="Group 25"/>
                <p:cNvGrpSpPr>
                  <a:grpSpLocks/>
                </p:cNvGrpSpPr>
                <p:nvPr/>
              </p:nvGrpSpPr>
              <p:grpSpPr bwMode="auto">
                <a:xfrm flipV="1">
                  <a:off x="2352" y="2448"/>
                  <a:ext cx="480" cy="48"/>
                  <a:chOff x="1344" y="2880"/>
                  <a:chExt cx="3072" cy="632"/>
                </a:xfrm>
              </p:grpSpPr>
              <p:sp>
                <p:nvSpPr>
                  <p:cNvPr id="46166" name="Freeform 26"/>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67" name="Freeform 27"/>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68" name="Freeform 28"/>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69" name="Freeform 29"/>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nvGrpSpPr>
                <p:cNvPr id="6" name="Group 30"/>
                <p:cNvGrpSpPr>
                  <a:grpSpLocks/>
                </p:cNvGrpSpPr>
                <p:nvPr/>
              </p:nvGrpSpPr>
              <p:grpSpPr bwMode="auto">
                <a:xfrm flipV="1">
                  <a:off x="2832" y="2448"/>
                  <a:ext cx="480" cy="48"/>
                  <a:chOff x="1344" y="2880"/>
                  <a:chExt cx="3072" cy="632"/>
                </a:xfrm>
              </p:grpSpPr>
              <p:sp>
                <p:nvSpPr>
                  <p:cNvPr id="46162" name="Freeform 31"/>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63" name="Freeform 32"/>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64" name="Freeform 33"/>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65" name="Freeform 34"/>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grpSp>
            <p:nvGrpSpPr>
              <p:cNvPr id="7" name="Group 35"/>
              <p:cNvGrpSpPr>
                <a:grpSpLocks/>
              </p:cNvGrpSpPr>
              <p:nvPr/>
            </p:nvGrpSpPr>
            <p:grpSpPr bwMode="auto">
              <a:xfrm rot="5400000" flipV="1">
                <a:off x="1415" y="2375"/>
                <a:ext cx="484" cy="52"/>
                <a:chOff x="1344" y="2880"/>
                <a:chExt cx="3072" cy="632"/>
              </a:xfrm>
            </p:grpSpPr>
            <p:sp>
              <p:nvSpPr>
                <p:cNvPr id="46156" name="Freeform 36"/>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57" name="Freeform 37"/>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58" name="Freeform 38"/>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59" name="Freeform 39"/>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sp>
            <p:nvSpPr>
              <p:cNvPr id="46154" name="Freeform 40"/>
              <p:cNvSpPr>
                <a:spLocks/>
              </p:cNvSpPr>
              <p:nvPr/>
            </p:nvSpPr>
            <p:spPr bwMode="auto">
              <a:xfrm rot="5400000" flipV="1">
                <a:off x="1595" y="2677"/>
                <a:ext cx="121" cy="5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55" name="Freeform 41"/>
              <p:cNvSpPr>
                <a:spLocks/>
              </p:cNvSpPr>
              <p:nvPr/>
            </p:nvSpPr>
            <p:spPr bwMode="auto">
              <a:xfrm rot="5400000" flipV="1">
                <a:off x="1595" y="2798"/>
                <a:ext cx="121" cy="5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nvGrpSpPr>
            <p:cNvPr id="8" name="Group 42"/>
            <p:cNvGrpSpPr>
              <a:grpSpLocks/>
            </p:cNvGrpSpPr>
            <p:nvPr/>
          </p:nvGrpSpPr>
          <p:grpSpPr bwMode="auto">
            <a:xfrm>
              <a:off x="2160" y="1200"/>
              <a:ext cx="50" cy="1680"/>
              <a:chOff x="1630" y="1200"/>
              <a:chExt cx="54" cy="1684"/>
            </a:xfrm>
          </p:grpSpPr>
          <p:grpSp>
            <p:nvGrpSpPr>
              <p:cNvPr id="9" name="Group 43"/>
              <p:cNvGrpSpPr>
                <a:grpSpLocks/>
              </p:cNvGrpSpPr>
              <p:nvPr/>
            </p:nvGrpSpPr>
            <p:grpSpPr bwMode="auto">
              <a:xfrm rot="5400000">
                <a:off x="1174" y="1658"/>
                <a:ext cx="968" cy="52"/>
                <a:chOff x="2352" y="2448"/>
                <a:chExt cx="960" cy="48"/>
              </a:xfrm>
            </p:grpSpPr>
            <p:grpSp>
              <p:nvGrpSpPr>
                <p:cNvPr id="10" name="Group 44"/>
                <p:cNvGrpSpPr>
                  <a:grpSpLocks/>
                </p:cNvGrpSpPr>
                <p:nvPr/>
              </p:nvGrpSpPr>
              <p:grpSpPr bwMode="auto">
                <a:xfrm flipV="1">
                  <a:off x="2352" y="2448"/>
                  <a:ext cx="480" cy="48"/>
                  <a:chOff x="1344" y="2880"/>
                  <a:chExt cx="3072" cy="632"/>
                </a:xfrm>
              </p:grpSpPr>
              <p:sp>
                <p:nvSpPr>
                  <p:cNvPr id="46148" name="Freeform 45"/>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49" name="Freeform 46"/>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50" name="Freeform 47"/>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51" name="Freeform 48"/>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nvGrpSpPr>
                <p:cNvPr id="11" name="Group 49"/>
                <p:cNvGrpSpPr>
                  <a:grpSpLocks/>
                </p:cNvGrpSpPr>
                <p:nvPr/>
              </p:nvGrpSpPr>
              <p:grpSpPr bwMode="auto">
                <a:xfrm flipV="1">
                  <a:off x="2832" y="2448"/>
                  <a:ext cx="480" cy="48"/>
                  <a:chOff x="1344" y="2880"/>
                  <a:chExt cx="3072" cy="632"/>
                </a:xfrm>
              </p:grpSpPr>
              <p:sp>
                <p:nvSpPr>
                  <p:cNvPr id="46144" name="Freeform 50"/>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45" name="Freeform 51"/>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46" name="Freeform 52"/>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47" name="Freeform 53"/>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grpSp>
            <p:nvGrpSpPr>
              <p:cNvPr id="12" name="Group 54"/>
              <p:cNvGrpSpPr>
                <a:grpSpLocks/>
              </p:cNvGrpSpPr>
              <p:nvPr/>
            </p:nvGrpSpPr>
            <p:grpSpPr bwMode="auto">
              <a:xfrm rot="5400000" flipV="1">
                <a:off x="1415" y="2375"/>
                <a:ext cx="484" cy="52"/>
                <a:chOff x="1344" y="2880"/>
                <a:chExt cx="3072" cy="632"/>
              </a:xfrm>
            </p:grpSpPr>
            <p:sp>
              <p:nvSpPr>
                <p:cNvPr id="46138" name="Freeform 55"/>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39" name="Freeform 56"/>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40" name="Freeform 57"/>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41" name="Freeform 58"/>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sp>
            <p:nvSpPr>
              <p:cNvPr id="46136" name="Freeform 59"/>
              <p:cNvSpPr>
                <a:spLocks/>
              </p:cNvSpPr>
              <p:nvPr/>
            </p:nvSpPr>
            <p:spPr bwMode="auto">
              <a:xfrm rot="5400000" flipV="1">
                <a:off x="1595" y="2677"/>
                <a:ext cx="121" cy="5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37" name="Freeform 60"/>
              <p:cNvSpPr>
                <a:spLocks/>
              </p:cNvSpPr>
              <p:nvPr/>
            </p:nvSpPr>
            <p:spPr bwMode="auto">
              <a:xfrm rot="5400000" flipV="1">
                <a:off x="1595" y="2798"/>
                <a:ext cx="121" cy="5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nvGrpSpPr>
            <p:cNvPr id="13" name="Group 61"/>
            <p:cNvGrpSpPr>
              <a:grpSpLocks/>
            </p:cNvGrpSpPr>
            <p:nvPr/>
          </p:nvGrpSpPr>
          <p:grpSpPr bwMode="auto">
            <a:xfrm>
              <a:off x="4656" y="1200"/>
              <a:ext cx="50" cy="1680"/>
              <a:chOff x="1630" y="1200"/>
              <a:chExt cx="54" cy="1684"/>
            </a:xfrm>
          </p:grpSpPr>
          <p:grpSp>
            <p:nvGrpSpPr>
              <p:cNvPr id="14" name="Group 62"/>
              <p:cNvGrpSpPr>
                <a:grpSpLocks/>
              </p:cNvGrpSpPr>
              <p:nvPr/>
            </p:nvGrpSpPr>
            <p:grpSpPr bwMode="auto">
              <a:xfrm rot="5400000">
                <a:off x="1174" y="1658"/>
                <a:ext cx="968" cy="52"/>
                <a:chOff x="2352" y="2448"/>
                <a:chExt cx="960" cy="48"/>
              </a:xfrm>
            </p:grpSpPr>
            <p:grpSp>
              <p:nvGrpSpPr>
                <p:cNvPr id="15" name="Group 63"/>
                <p:cNvGrpSpPr>
                  <a:grpSpLocks/>
                </p:cNvGrpSpPr>
                <p:nvPr/>
              </p:nvGrpSpPr>
              <p:grpSpPr bwMode="auto">
                <a:xfrm flipV="1">
                  <a:off x="2352" y="2448"/>
                  <a:ext cx="480" cy="48"/>
                  <a:chOff x="1344" y="2880"/>
                  <a:chExt cx="3072" cy="632"/>
                </a:xfrm>
              </p:grpSpPr>
              <p:sp>
                <p:nvSpPr>
                  <p:cNvPr id="46130" name="Freeform 64"/>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31" name="Freeform 65"/>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32" name="Freeform 66"/>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33" name="Freeform 67"/>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nvGrpSpPr>
                <p:cNvPr id="16" name="Group 68"/>
                <p:cNvGrpSpPr>
                  <a:grpSpLocks/>
                </p:cNvGrpSpPr>
                <p:nvPr/>
              </p:nvGrpSpPr>
              <p:grpSpPr bwMode="auto">
                <a:xfrm flipV="1">
                  <a:off x="2832" y="2448"/>
                  <a:ext cx="480" cy="48"/>
                  <a:chOff x="1344" y="2880"/>
                  <a:chExt cx="3072" cy="632"/>
                </a:xfrm>
              </p:grpSpPr>
              <p:sp>
                <p:nvSpPr>
                  <p:cNvPr id="46126" name="Freeform 69"/>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27" name="Freeform 70"/>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28" name="Freeform 71"/>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29" name="Freeform 72"/>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grpSp>
          <p:grpSp>
            <p:nvGrpSpPr>
              <p:cNvPr id="17" name="Group 73"/>
              <p:cNvGrpSpPr>
                <a:grpSpLocks/>
              </p:cNvGrpSpPr>
              <p:nvPr/>
            </p:nvGrpSpPr>
            <p:grpSpPr bwMode="auto">
              <a:xfrm rot="5400000" flipV="1">
                <a:off x="1415" y="2375"/>
                <a:ext cx="484" cy="52"/>
                <a:chOff x="1344" y="2880"/>
                <a:chExt cx="3072" cy="632"/>
              </a:xfrm>
            </p:grpSpPr>
            <p:sp>
              <p:nvSpPr>
                <p:cNvPr id="46120" name="Freeform 74"/>
                <p:cNvSpPr>
                  <a:spLocks/>
                </p:cNvSpPr>
                <p:nvPr/>
              </p:nvSpPr>
              <p:spPr bwMode="auto">
                <a:xfrm>
                  <a:off x="1344"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21" name="Freeform 75"/>
                <p:cNvSpPr>
                  <a:spLocks/>
                </p:cNvSpPr>
                <p:nvPr/>
              </p:nvSpPr>
              <p:spPr bwMode="auto">
                <a:xfrm>
                  <a:off x="2112"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22" name="Freeform 76"/>
                <p:cNvSpPr>
                  <a:spLocks/>
                </p:cNvSpPr>
                <p:nvPr/>
              </p:nvSpPr>
              <p:spPr bwMode="auto">
                <a:xfrm>
                  <a:off x="2880"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23" name="Freeform 77"/>
                <p:cNvSpPr>
                  <a:spLocks/>
                </p:cNvSpPr>
                <p:nvPr/>
              </p:nvSpPr>
              <p:spPr bwMode="auto">
                <a:xfrm>
                  <a:off x="3648" y="2880"/>
                  <a:ext cx="768" cy="63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sp>
            <p:nvSpPr>
              <p:cNvPr id="46118" name="Freeform 78"/>
              <p:cNvSpPr>
                <a:spLocks/>
              </p:cNvSpPr>
              <p:nvPr/>
            </p:nvSpPr>
            <p:spPr bwMode="auto">
              <a:xfrm rot="5400000" flipV="1">
                <a:off x="1595" y="2677"/>
                <a:ext cx="121" cy="5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sp>
            <p:nvSpPr>
              <p:cNvPr id="46119" name="Freeform 79"/>
              <p:cNvSpPr>
                <a:spLocks/>
              </p:cNvSpPr>
              <p:nvPr/>
            </p:nvSpPr>
            <p:spPr bwMode="auto">
              <a:xfrm rot="5400000" flipV="1">
                <a:off x="1595" y="2798"/>
                <a:ext cx="121" cy="52"/>
              </a:xfrm>
              <a:custGeom>
                <a:avLst/>
                <a:gdLst>
                  <a:gd name="T0" fmla="*/ 0 w 768"/>
                  <a:gd name="T1" fmla="*/ 336 h 632"/>
                  <a:gd name="T2" fmla="*/ 96 w 768"/>
                  <a:gd name="T3" fmla="*/ 48 h 632"/>
                  <a:gd name="T4" fmla="*/ 240 w 768"/>
                  <a:gd name="T5" fmla="*/ 48 h 632"/>
                  <a:gd name="T6" fmla="*/ 336 w 768"/>
                  <a:gd name="T7" fmla="*/ 288 h 632"/>
                  <a:gd name="T8" fmla="*/ 480 w 768"/>
                  <a:gd name="T9" fmla="*/ 576 h 632"/>
                  <a:gd name="T10" fmla="*/ 624 w 768"/>
                  <a:gd name="T11" fmla="*/ 624 h 632"/>
                  <a:gd name="T12" fmla="*/ 720 w 768"/>
                  <a:gd name="T13" fmla="*/ 528 h 632"/>
                  <a:gd name="T14" fmla="*/ 768 w 768"/>
                  <a:gd name="T15" fmla="*/ 336 h 632"/>
                  <a:gd name="T16" fmla="*/ 0 60000 65536"/>
                  <a:gd name="T17" fmla="*/ 0 60000 65536"/>
                  <a:gd name="T18" fmla="*/ 0 60000 65536"/>
                  <a:gd name="T19" fmla="*/ 0 60000 65536"/>
                  <a:gd name="T20" fmla="*/ 0 60000 65536"/>
                  <a:gd name="T21" fmla="*/ 0 60000 65536"/>
                  <a:gd name="T22" fmla="*/ 0 60000 65536"/>
                  <a:gd name="T23" fmla="*/ 0 60000 65536"/>
                  <a:gd name="T24" fmla="*/ 0 w 768"/>
                  <a:gd name="T25" fmla="*/ 0 h 632"/>
                  <a:gd name="T26" fmla="*/ 768 w 768"/>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8" h="632">
                    <a:moveTo>
                      <a:pt x="0" y="336"/>
                    </a:moveTo>
                    <a:cubicBezTo>
                      <a:pt x="28" y="216"/>
                      <a:pt x="56" y="96"/>
                      <a:pt x="96" y="48"/>
                    </a:cubicBezTo>
                    <a:cubicBezTo>
                      <a:pt x="136" y="0"/>
                      <a:pt x="200" y="8"/>
                      <a:pt x="240" y="48"/>
                    </a:cubicBezTo>
                    <a:cubicBezTo>
                      <a:pt x="280" y="88"/>
                      <a:pt x="296" y="200"/>
                      <a:pt x="336" y="288"/>
                    </a:cubicBezTo>
                    <a:cubicBezTo>
                      <a:pt x="376" y="376"/>
                      <a:pt x="432" y="520"/>
                      <a:pt x="480" y="576"/>
                    </a:cubicBezTo>
                    <a:cubicBezTo>
                      <a:pt x="528" y="632"/>
                      <a:pt x="584" y="632"/>
                      <a:pt x="624" y="624"/>
                    </a:cubicBezTo>
                    <a:cubicBezTo>
                      <a:pt x="664" y="616"/>
                      <a:pt x="696" y="576"/>
                      <a:pt x="720" y="528"/>
                    </a:cubicBezTo>
                    <a:cubicBezTo>
                      <a:pt x="744" y="480"/>
                      <a:pt x="768" y="368"/>
                      <a:pt x="768" y="336"/>
                    </a:cubicBezTo>
                  </a:path>
                </a:pathLst>
              </a:custGeom>
              <a:solidFill>
                <a:schemeClr val="tx1"/>
              </a:solidFill>
              <a:ln w="38100" cmpd="sng">
                <a:solidFill>
                  <a:schemeClr val="tx1"/>
                </a:solidFill>
                <a:round/>
                <a:headEnd/>
                <a:tailEnd/>
              </a:ln>
            </p:spPr>
            <p:txBody>
              <a:bodyPr wrap="none" anchor="ctr"/>
              <a:lstStyle/>
              <a:p>
                <a:endParaRPr lang="en-US"/>
              </a:p>
            </p:txBody>
          </p:sp>
        </p:grpSp>
        <p:cxnSp>
          <p:nvCxnSpPr>
            <p:cNvPr id="46108" name="AutoShape 80"/>
            <p:cNvCxnSpPr>
              <a:cxnSpLocks noChangeShapeType="1"/>
              <a:stCxn id="46093" idx="2"/>
              <a:endCxn id="46166" idx="0"/>
            </p:cNvCxnSpPr>
            <p:nvPr/>
          </p:nvCxnSpPr>
          <p:spPr bwMode="auto">
            <a:xfrm rot="5400000">
              <a:off x="1196" y="798"/>
              <a:ext cx="562" cy="214"/>
            </a:xfrm>
            <a:prstGeom prst="curvedConnector3">
              <a:avLst>
                <a:gd name="adj1" fmla="val 51069"/>
              </a:avLst>
            </a:prstGeom>
            <a:noFill/>
            <a:ln w="38100">
              <a:solidFill>
                <a:schemeClr val="tx1"/>
              </a:solidFill>
              <a:round/>
              <a:headEnd/>
              <a:tailEnd type="triangle" w="med" len="med"/>
            </a:ln>
          </p:spPr>
        </p:cxnSp>
        <p:cxnSp>
          <p:nvCxnSpPr>
            <p:cNvPr id="46109" name="AutoShape 81"/>
            <p:cNvCxnSpPr>
              <a:cxnSpLocks noChangeShapeType="1"/>
              <a:stCxn id="46104" idx="2"/>
              <a:endCxn id="46148" idx="0"/>
            </p:cNvCxnSpPr>
            <p:nvPr/>
          </p:nvCxnSpPr>
          <p:spPr bwMode="auto">
            <a:xfrm rot="5400000">
              <a:off x="1964" y="846"/>
              <a:ext cx="562" cy="118"/>
            </a:xfrm>
            <a:prstGeom prst="curvedConnector3">
              <a:avLst>
                <a:gd name="adj1" fmla="val 51069"/>
              </a:avLst>
            </a:prstGeom>
            <a:noFill/>
            <a:ln w="38100">
              <a:solidFill>
                <a:schemeClr val="tx1"/>
              </a:solidFill>
              <a:round/>
              <a:headEnd/>
              <a:tailEnd type="triangle" w="med" len="med"/>
            </a:ln>
          </p:spPr>
        </p:cxnSp>
        <p:cxnSp>
          <p:nvCxnSpPr>
            <p:cNvPr id="46110" name="AutoShape 82"/>
            <p:cNvCxnSpPr>
              <a:cxnSpLocks noChangeShapeType="1"/>
              <a:stCxn id="46155" idx="6"/>
              <a:endCxn id="73736" idx="1"/>
            </p:cNvCxnSpPr>
            <p:nvPr/>
          </p:nvCxnSpPr>
          <p:spPr bwMode="auto">
            <a:xfrm rot="16200000" flipH="1">
              <a:off x="1605" y="2664"/>
              <a:ext cx="959" cy="1399"/>
            </a:xfrm>
            <a:prstGeom prst="curvedConnector2">
              <a:avLst/>
            </a:prstGeom>
            <a:noFill/>
            <a:ln w="38100">
              <a:solidFill>
                <a:schemeClr val="tx1"/>
              </a:solidFill>
              <a:round/>
              <a:headEnd/>
              <a:tailEnd type="triangle" w="med" len="med"/>
            </a:ln>
          </p:spPr>
        </p:cxnSp>
        <p:cxnSp>
          <p:nvCxnSpPr>
            <p:cNvPr id="46111" name="AutoShape 83"/>
            <p:cNvCxnSpPr>
              <a:cxnSpLocks noChangeShapeType="1"/>
              <a:stCxn id="46137" idx="7"/>
              <a:endCxn id="73734" idx="0"/>
            </p:cNvCxnSpPr>
            <p:nvPr/>
          </p:nvCxnSpPr>
          <p:spPr bwMode="auto">
            <a:xfrm rot="16200000" flipH="1">
              <a:off x="2449" y="2629"/>
              <a:ext cx="564" cy="1090"/>
            </a:xfrm>
            <a:prstGeom prst="curvedConnector3">
              <a:avLst>
                <a:gd name="adj1" fmla="val 48935"/>
              </a:avLst>
            </a:prstGeom>
            <a:noFill/>
            <a:ln w="38100">
              <a:solidFill>
                <a:schemeClr val="tx1"/>
              </a:solidFill>
              <a:round/>
              <a:headEnd/>
              <a:tailEnd type="triangle" w="med" len="med"/>
            </a:ln>
          </p:spPr>
        </p:cxnSp>
        <p:cxnSp>
          <p:nvCxnSpPr>
            <p:cNvPr id="46112" name="AutoShape 84"/>
            <p:cNvCxnSpPr>
              <a:cxnSpLocks noChangeShapeType="1"/>
              <a:stCxn id="46119" idx="6"/>
              <a:endCxn id="73735" idx="3"/>
            </p:cNvCxnSpPr>
            <p:nvPr/>
          </p:nvCxnSpPr>
          <p:spPr bwMode="auto">
            <a:xfrm rot="5400000">
              <a:off x="3656" y="2707"/>
              <a:ext cx="863" cy="1218"/>
            </a:xfrm>
            <a:prstGeom prst="curvedConnector2">
              <a:avLst/>
            </a:prstGeom>
            <a:noFill/>
            <a:ln w="38100">
              <a:solidFill>
                <a:schemeClr val="tx1"/>
              </a:solidFill>
              <a:round/>
              <a:headEnd/>
              <a:tailEnd type="triangle" w="med" len="med"/>
            </a:ln>
          </p:spPr>
        </p:cxnSp>
        <p:cxnSp>
          <p:nvCxnSpPr>
            <p:cNvPr id="46113" name="AutoShape 85"/>
            <p:cNvCxnSpPr>
              <a:cxnSpLocks noChangeShapeType="1"/>
              <a:stCxn id="46094" idx="2"/>
              <a:endCxn id="46130" idx="0"/>
            </p:cNvCxnSpPr>
            <p:nvPr/>
          </p:nvCxnSpPr>
          <p:spPr bwMode="auto">
            <a:xfrm rot="5400000">
              <a:off x="4436" y="870"/>
              <a:ext cx="562" cy="70"/>
            </a:xfrm>
            <a:prstGeom prst="curvedConnector3">
              <a:avLst>
                <a:gd name="adj1" fmla="val 51069"/>
              </a:avLst>
            </a:prstGeom>
            <a:noFill/>
            <a:ln w="38100">
              <a:solidFill>
                <a:schemeClr val="tx1"/>
              </a:solidFill>
              <a:round/>
              <a:headEnd/>
              <a:tailEnd type="triangle" w="med" len="med"/>
            </a:ln>
          </p:spPr>
        </p:cxnSp>
        <p:sp>
          <p:nvSpPr>
            <p:cNvPr id="46114" name="Text Box 86"/>
            <p:cNvSpPr txBox="1">
              <a:spLocks noChangeArrowheads="1"/>
            </p:cNvSpPr>
            <p:nvPr/>
          </p:nvSpPr>
          <p:spPr bwMode="auto">
            <a:xfrm>
              <a:off x="1776" y="3168"/>
              <a:ext cx="720" cy="465"/>
            </a:xfrm>
            <a:prstGeom prst="rect">
              <a:avLst/>
            </a:prstGeom>
            <a:noFill/>
            <a:ln w="9525">
              <a:noFill/>
              <a:miter lim="800000"/>
              <a:headEnd/>
              <a:tailEnd/>
            </a:ln>
          </p:spPr>
          <p:txBody>
            <a:bodyPr wrap="none">
              <a:spAutoFit/>
            </a:bodyPr>
            <a:lstStyle/>
            <a:p>
              <a:pPr>
                <a:lnSpc>
                  <a:spcPct val="90000"/>
                </a:lnSpc>
              </a:pPr>
              <a:r>
                <a:rPr lang="en-US" sz="2000" i="1">
                  <a:latin typeface="Calibri" pitchFamily="34" charset="0"/>
                </a:rPr>
                <a:t>Data</a:t>
              </a:r>
            </a:p>
            <a:p>
              <a:pPr>
                <a:lnSpc>
                  <a:spcPct val="90000"/>
                </a:lnSpc>
              </a:pPr>
              <a:r>
                <a:rPr lang="en-US" sz="2000" i="1">
                  <a:latin typeface="Calibri" pitchFamily="34" charset="0"/>
                </a:rPr>
                <a:t>Accesses</a:t>
              </a:r>
            </a:p>
          </p:txBody>
        </p:sp>
        <p:sp>
          <p:nvSpPr>
            <p:cNvPr id="46115" name="Text Box 87"/>
            <p:cNvSpPr txBox="1">
              <a:spLocks noChangeArrowheads="1"/>
            </p:cNvSpPr>
            <p:nvPr/>
          </p:nvSpPr>
          <p:spPr bwMode="auto">
            <a:xfrm>
              <a:off x="1392" y="1536"/>
              <a:ext cx="794" cy="599"/>
            </a:xfrm>
            <a:prstGeom prst="rect">
              <a:avLst/>
            </a:prstGeom>
            <a:noFill/>
            <a:ln w="9525">
              <a:noFill/>
              <a:miter lim="800000"/>
              <a:headEnd/>
              <a:tailEnd/>
            </a:ln>
          </p:spPr>
          <p:txBody>
            <a:bodyPr wrap="none">
              <a:spAutoFit/>
            </a:bodyPr>
            <a:lstStyle/>
            <a:p>
              <a:pPr>
                <a:lnSpc>
                  <a:spcPct val="80000"/>
                </a:lnSpc>
              </a:pPr>
              <a:r>
                <a:rPr lang="en-US" sz="2000" i="1">
                  <a:latin typeface="Calibri" pitchFamily="34" charset="0"/>
                </a:rPr>
                <a:t>Request</a:t>
              </a:r>
            </a:p>
            <a:p>
              <a:pPr>
                <a:lnSpc>
                  <a:spcPct val="80000"/>
                </a:lnSpc>
              </a:pPr>
              <a:r>
                <a:rPr lang="en-US" sz="2000" i="1">
                  <a:latin typeface="Calibri" pitchFamily="34" charset="0"/>
                </a:rPr>
                <a:t>Execution</a:t>
              </a:r>
            </a:p>
            <a:p>
              <a:pPr>
                <a:lnSpc>
                  <a:spcPct val="80000"/>
                </a:lnSpc>
              </a:pPr>
              <a:r>
                <a:rPr lang="en-US" sz="2000" i="1">
                  <a:latin typeface="Calibri" pitchFamily="34" charset="0"/>
                </a:rPr>
                <a:t>Threads</a:t>
              </a:r>
            </a:p>
          </p:txBody>
        </p:sp>
      </p:gr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ChangeArrowheads="1"/>
          </p:cNvSpPr>
          <p:nvPr/>
        </p:nvSpPr>
        <p:spPr bwMode="auto">
          <a:xfrm>
            <a:off x="7246938" y="6134100"/>
            <a:ext cx="1897062" cy="7239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grpSp>
        <p:nvGrpSpPr>
          <p:cNvPr id="2" name="Group 3"/>
          <p:cNvGrpSpPr>
            <a:grpSpLocks/>
          </p:cNvGrpSpPr>
          <p:nvPr/>
        </p:nvGrpSpPr>
        <p:grpSpPr bwMode="auto">
          <a:xfrm>
            <a:off x="350838" y="4795838"/>
            <a:ext cx="2879725" cy="1633537"/>
            <a:chOff x="221" y="2851"/>
            <a:chExt cx="1814" cy="1029"/>
          </a:xfrm>
        </p:grpSpPr>
        <p:sp>
          <p:nvSpPr>
            <p:cNvPr id="31809" name="Rectangle 4"/>
            <p:cNvSpPr>
              <a:spLocks noChangeArrowheads="1"/>
            </p:cNvSpPr>
            <p:nvPr/>
          </p:nvSpPr>
          <p:spPr bwMode="auto">
            <a:xfrm>
              <a:off x="221" y="2851"/>
              <a:ext cx="1814" cy="869"/>
            </a:xfrm>
            <a:prstGeom prst="rect">
              <a:avLst/>
            </a:prstGeom>
            <a:solidFill>
              <a:srgbClr val="A50021"/>
            </a:solidFill>
            <a:ln w="9525">
              <a:solidFill>
                <a:schemeClr val="tx1"/>
              </a:solidFill>
              <a:miter lim="800000"/>
              <a:headEnd/>
              <a:tailEnd/>
            </a:ln>
          </p:spPr>
          <p:txBody>
            <a:bodyPr wrap="none" anchor="ctr">
              <a:prstTxWarp prst="textNoShape">
                <a:avLst/>
              </a:prstTxWarp>
            </a:bodyPr>
            <a:lstStyle/>
            <a:p>
              <a:endParaRPr lang="en-US"/>
            </a:p>
          </p:txBody>
        </p:sp>
        <p:sp>
          <p:nvSpPr>
            <p:cNvPr id="31810" name="Text Box 5"/>
            <p:cNvSpPr txBox="1">
              <a:spLocks noChangeArrowheads="1"/>
            </p:cNvSpPr>
            <p:nvPr/>
          </p:nvSpPr>
          <p:spPr bwMode="auto">
            <a:xfrm>
              <a:off x="732" y="3668"/>
              <a:ext cx="913" cy="212"/>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600" i="1">
                  <a:solidFill>
                    <a:schemeClr val="tx1"/>
                  </a:solidFill>
                </a:rPr>
                <a:t>Storage unit 1</a:t>
              </a:r>
            </a:p>
          </p:txBody>
        </p:sp>
      </p:grpSp>
      <p:grpSp>
        <p:nvGrpSpPr>
          <p:cNvPr id="3" name="Group 6"/>
          <p:cNvGrpSpPr>
            <a:grpSpLocks/>
          </p:cNvGrpSpPr>
          <p:nvPr/>
        </p:nvGrpSpPr>
        <p:grpSpPr bwMode="auto">
          <a:xfrm>
            <a:off x="3970338" y="4795838"/>
            <a:ext cx="1951037" cy="1633537"/>
            <a:chOff x="2501" y="2851"/>
            <a:chExt cx="1229" cy="1029"/>
          </a:xfrm>
        </p:grpSpPr>
        <p:sp>
          <p:nvSpPr>
            <p:cNvPr id="31807" name="Rectangle 7"/>
            <p:cNvSpPr>
              <a:spLocks noChangeArrowheads="1"/>
            </p:cNvSpPr>
            <p:nvPr/>
          </p:nvSpPr>
          <p:spPr bwMode="auto">
            <a:xfrm>
              <a:off x="2501" y="2851"/>
              <a:ext cx="1229" cy="869"/>
            </a:xfrm>
            <a:prstGeom prst="rect">
              <a:avLst/>
            </a:prstGeom>
            <a:solidFill>
              <a:srgbClr val="A50021"/>
            </a:solidFill>
            <a:ln w="9525">
              <a:solidFill>
                <a:schemeClr val="tx1"/>
              </a:solidFill>
              <a:miter lim="800000"/>
              <a:headEnd/>
              <a:tailEnd/>
            </a:ln>
          </p:spPr>
          <p:txBody>
            <a:bodyPr wrap="none" anchor="ctr">
              <a:prstTxWarp prst="textNoShape">
                <a:avLst/>
              </a:prstTxWarp>
            </a:bodyPr>
            <a:lstStyle/>
            <a:p>
              <a:endParaRPr lang="en-US"/>
            </a:p>
          </p:txBody>
        </p:sp>
        <p:sp>
          <p:nvSpPr>
            <p:cNvPr id="31808" name="Text Box 8"/>
            <p:cNvSpPr txBox="1">
              <a:spLocks noChangeArrowheads="1"/>
            </p:cNvSpPr>
            <p:nvPr/>
          </p:nvSpPr>
          <p:spPr bwMode="auto">
            <a:xfrm>
              <a:off x="2738" y="3668"/>
              <a:ext cx="913" cy="212"/>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600" i="1">
                  <a:solidFill>
                    <a:schemeClr val="tx1"/>
                  </a:solidFill>
                </a:rPr>
                <a:t>Storage unit 2</a:t>
              </a:r>
            </a:p>
          </p:txBody>
        </p:sp>
      </p:grpSp>
      <p:grpSp>
        <p:nvGrpSpPr>
          <p:cNvPr id="4" name="Group 9"/>
          <p:cNvGrpSpPr>
            <a:grpSpLocks/>
          </p:cNvGrpSpPr>
          <p:nvPr/>
        </p:nvGrpSpPr>
        <p:grpSpPr bwMode="auto">
          <a:xfrm>
            <a:off x="6573838" y="4795838"/>
            <a:ext cx="1951037" cy="1633537"/>
            <a:chOff x="4141" y="2851"/>
            <a:chExt cx="1229" cy="1029"/>
          </a:xfrm>
        </p:grpSpPr>
        <p:sp>
          <p:nvSpPr>
            <p:cNvPr id="31805" name="Rectangle 10"/>
            <p:cNvSpPr>
              <a:spLocks noChangeArrowheads="1"/>
            </p:cNvSpPr>
            <p:nvPr/>
          </p:nvSpPr>
          <p:spPr bwMode="auto">
            <a:xfrm>
              <a:off x="4141" y="2851"/>
              <a:ext cx="1229" cy="869"/>
            </a:xfrm>
            <a:prstGeom prst="rect">
              <a:avLst/>
            </a:prstGeom>
            <a:solidFill>
              <a:srgbClr val="A50021"/>
            </a:solidFill>
            <a:ln w="9525">
              <a:solidFill>
                <a:schemeClr val="tx1"/>
              </a:solidFill>
              <a:miter lim="800000"/>
              <a:headEnd/>
              <a:tailEnd/>
            </a:ln>
          </p:spPr>
          <p:txBody>
            <a:bodyPr wrap="none" anchor="ctr">
              <a:prstTxWarp prst="textNoShape">
                <a:avLst/>
              </a:prstTxWarp>
            </a:bodyPr>
            <a:lstStyle/>
            <a:p>
              <a:endParaRPr lang="en-US"/>
            </a:p>
          </p:txBody>
        </p:sp>
        <p:sp>
          <p:nvSpPr>
            <p:cNvPr id="31806" name="Text Box 11"/>
            <p:cNvSpPr txBox="1">
              <a:spLocks noChangeArrowheads="1"/>
            </p:cNvSpPr>
            <p:nvPr/>
          </p:nvSpPr>
          <p:spPr bwMode="auto">
            <a:xfrm>
              <a:off x="4409" y="3668"/>
              <a:ext cx="913" cy="212"/>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600" i="1">
                  <a:solidFill>
                    <a:schemeClr val="tx1"/>
                  </a:solidFill>
                </a:rPr>
                <a:t>Storage unit 3</a:t>
              </a:r>
            </a:p>
          </p:txBody>
        </p:sp>
      </p:grpSp>
      <p:sp>
        <p:nvSpPr>
          <p:cNvPr id="31751" name="Rectangle 12"/>
          <p:cNvSpPr>
            <a:spLocks noGrp="1" noChangeArrowheads="1"/>
          </p:cNvSpPr>
          <p:nvPr>
            <p:ph type="title"/>
          </p:nvPr>
        </p:nvSpPr>
        <p:spPr/>
        <p:txBody>
          <a:bodyPr>
            <a:normAutofit fontScale="90000"/>
          </a:bodyPr>
          <a:lstStyle/>
          <a:p>
            <a:r>
              <a:rPr lang="en-US" dirty="0" smtClean="0">
                <a:solidFill>
                  <a:srgbClr val="00B050"/>
                </a:solidFill>
              </a:rPr>
              <a:t>Query processing</a:t>
            </a:r>
            <a:br>
              <a:rPr lang="en-US" dirty="0" smtClean="0">
                <a:solidFill>
                  <a:srgbClr val="00B050"/>
                </a:solidFill>
              </a:rPr>
            </a:br>
            <a:r>
              <a:rPr lang="zh-CN" altLang="en-US" dirty="0" smtClean="0">
                <a:solidFill>
                  <a:srgbClr val="00B050"/>
                </a:solidFill>
              </a:rPr>
              <a:t>：</a:t>
            </a:r>
            <a:r>
              <a:rPr lang="en-US" dirty="0" smtClean="0">
                <a:solidFill>
                  <a:srgbClr val="00B050"/>
                </a:solidFill>
              </a:rPr>
              <a:t>Range </a:t>
            </a:r>
            <a:r>
              <a:rPr lang="en-US" dirty="0">
                <a:solidFill>
                  <a:srgbClr val="00B050"/>
                </a:solidFill>
              </a:rPr>
              <a:t>queries</a:t>
            </a:r>
          </a:p>
        </p:txBody>
      </p:sp>
      <p:sp>
        <p:nvSpPr>
          <p:cNvPr id="52239" name="Rectangle 15"/>
          <p:cNvSpPr>
            <a:spLocks noChangeArrowheads="1"/>
          </p:cNvSpPr>
          <p:nvPr/>
        </p:nvSpPr>
        <p:spPr bwMode="auto">
          <a:xfrm>
            <a:off x="2730500" y="2136775"/>
            <a:ext cx="2932113" cy="1576388"/>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52241" name="Text Box 17"/>
          <p:cNvSpPr txBox="1">
            <a:spLocks noChangeArrowheads="1"/>
          </p:cNvSpPr>
          <p:nvPr/>
        </p:nvSpPr>
        <p:spPr bwMode="auto">
          <a:xfrm>
            <a:off x="3754438" y="3756025"/>
            <a:ext cx="717550" cy="3048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400" i="1">
                <a:solidFill>
                  <a:schemeClr val="tx1"/>
                </a:solidFill>
              </a:rPr>
              <a:t>Router</a:t>
            </a:r>
          </a:p>
        </p:txBody>
      </p:sp>
      <p:sp>
        <p:nvSpPr>
          <p:cNvPr id="52242" name="Text Box 18"/>
          <p:cNvSpPr txBox="1">
            <a:spLocks noChangeArrowheads="1"/>
          </p:cNvSpPr>
          <p:nvPr/>
        </p:nvSpPr>
        <p:spPr bwMode="auto">
          <a:xfrm>
            <a:off x="693738" y="2263775"/>
            <a:ext cx="1196975" cy="952500"/>
          </a:xfrm>
          <a:prstGeom prst="rect">
            <a:avLst/>
          </a:prstGeom>
          <a:solidFill>
            <a:schemeClr val="bg1"/>
          </a:solidFill>
          <a:ln w="9525">
            <a:solidFill>
              <a:schemeClr val="tx1"/>
            </a:solidFill>
            <a:miter lim="800000"/>
            <a:headEnd/>
            <a:tailEnd/>
          </a:ln>
        </p:spPr>
        <p:txBody>
          <a:bodyPr>
            <a:prstTxWarp prst="textNoShape">
              <a:avLst/>
            </a:prstTxWarp>
            <a:spAutoFit/>
          </a:bodyPr>
          <a:lstStyle/>
          <a:p>
            <a:pPr>
              <a:lnSpc>
                <a:spcPct val="100000"/>
              </a:lnSpc>
              <a:spcBef>
                <a:spcPct val="0"/>
              </a:spcBef>
              <a:buClrTx/>
            </a:pPr>
            <a:r>
              <a:rPr lang="en-US" sz="1400">
                <a:solidFill>
                  <a:schemeClr val="tx1"/>
                </a:solidFill>
              </a:rPr>
              <a:t>Apple</a:t>
            </a:r>
          </a:p>
          <a:p>
            <a:pPr>
              <a:lnSpc>
                <a:spcPct val="100000"/>
              </a:lnSpc>
              <a:spcBef>
                <a:spcPct val="0"/>
              </a:spcBef>
              <a:buClrTx/>
            </a:pPr>
            <a:r>
              <a:rPr lang="en-US" sz="1400">
                <a:solidFill>
                  <a:schemeClr val="tx1"/>
                </a:solidFill>
              </a:rPr>
              <a:t>Avocado</a:t>
            </a:r>
          </a:p>
          <a:p>
            <a:pPr>
              <a:lnSpc>
                <a:spcPct val="100000"/>
              </a:lnSpc>
              <a:spcBef>
                <a:spcPct val="0"/>
              </a:spcBef>
              <a:buClrTx/>
            </a:pPr>
            <a:r>
              <a:rPr lang="en-US" sz="1400">
                <a:solidFill>
                  <a:schemeClr val="tx1"/>
                </a:solidFill>
              </a:rPr>
              <a:t>Banana</a:t>
            </a:r>
          </a:p>
          <a:p>
            <a:pPr>
              <a:lnSpc>
                <a:spcPct val="100000"/>
              </a:lnSpc>
              <a:spcBef>
                <a:spcPct val="0"/>
              </a:spcBef>
              <a:buClrTx/>
            </a:pPr>
            <a:r>
              <a:rPr lang="en-US" sz="1400">
                <a:solidFill>
                  <a:schemeClr val="tx1"/>
                </a:solidFill>
              </a:rPr>
              <a:t>Blueberry</a:t>
            </a:r>
          </a:p>
        </p:txBody>
      </p:sp>
      <p:sp>
        <p:nvSpPr>
          <p:cNvPr id="52243" name="Rectangle 19"/>
          <p:cNvSpPr>
            <a:spLocks noChangeArrowheads="1"/>
          </p:cNvSpPr>
          <p:nvPr/>
        </p:nvSpPr>
        <p:spPr bwMode="auto">
          <a:xfrm>
            <a:off x="695325" y="3216275"/>
            <a:ext cx="1196975" cy="952500"/>
          </a:xfrm>
          <a:prstGeom prst="rect">
            <a:avLst/>
          </a:prstGeom>
          <a:solidFill>
            <a:schemeClr val="bg1"/>
          </a:solidFill>
          <a:ln w="9525">
            <a:solidFill>
              <a:schemeClr val="tx1"/>
            </a:solidFill>
            <a:miter lim="800000"/>
            <a:headEnd/>
            <a:tailEnd/>
          </a:ln>
        </p:spPr>
        <p:txBody>
          <a:bodyPr>
            <a:prstTxWarp prst="textNoShape">
              <a:avLst/>
            </a:prstTxWarp>
            <a:spAutoFit/>
          </a:bodyPr>
          <a:lstStyle/>
          <a:p>
            <a:pPr>
              <a:lnSpc>
                <a:spcPct val="100000"/>
              </a:lnSpc>
              <a:spcBef>
                <a:spcPct val="0"/>
              </a:spcBef>
              <a:buClrTx/>
            </a:pPr>
            <a:r>
              <a:rPr lang="en-US" sz="1400">
                <a:solidFill>
                  <a:schemeClr val="tx1"/>
                </a:solidFill>
              </a:rPr>
              <a:t>Canteloupe</a:t>
            </a:r>
          </a:p>
          <a:p>
            <a:pPr>
              <a:lnSpc>
                <a:spcPct val="100000"/>
              </a:lnSpc>
              <a:spcBef>
                <a:spcPct val="0"/>
              </a:spcBef>
              <a:buClrTx/>
            </a:pPr>
            <a:r>
              <a:rPr lang="en-US" sz="1400">
                <a:solidFill>
                  <a:schemeClr val="tx1"/>
                </a:solidFill>
              </a:rPr>
              <a:t>Grape</a:t>
            </a:r>
          </a:p>
          <a:p>
            <a:pPr>
              <a:lnSpc>
                <a:spcPct val="100000"/>
              </a:lnSpc>
              <a:spcBef>
                <a:spcPct val="0"/>
              </a:spcBef>
              <a:buClrTx/>
            </a:pPr>
            <a:r>
              <a:rPr lang="en-US" sz="1400">
                <a:solidFill>
                  <a:schemeClr val="tx1"/>
                </a:solidFill>
              </a:rPr>
              <a:t>Kiwi</a:t>
            </a:r>
          </a:p>
          <a:p>
            <a:pPr>
              <a:lnSpc>
                <a:spcPct val="100000"/>
              </a:lnSpc>
              <a:spcBef>
                <a:spcPct val="0"/>
              </a:spcBef>
              <a:buClrTx/>
            </a:pPr>
            <a:r>
              <a:rPr lang="en-US" sz="1400">
                <a:solidFill>
                  <a:schemeClr val="tx1"/>
                </a:solidFill>
              </a:rPr>
              <a:t>Lemon</a:t>
            </a:r>
          </a:p>
        </p:txBody>
      </p:sp>
      <p:sp>
        <p:nvSpPr>
          <p:cNvPr id="52244" name="Rectangle 20"/>
          <p:cNvSpPr>
            <a:spLocks noChangeArrowheads="1"/>
          </p:cNvSpPr>
          <p:nvPr/>
        </p:nvSpPr>
        <p:spPr bwMode="auto">
          <a:xfrm>
            <a:off x="695325" y="4167188"/>
            <a:ext cx="1196975" cy="7397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a:lnSpc>
                <a:spcPct val="100000"/>
              </a:lnSpc>
              <a:spcBef>
                <a:spcPct val="0"/>
              </a:spcBef>
              <a:buClrTx/>
            </a:pPr>
            <a:r>
              <a:rPr lang="en-US" sz="1400">
                <a:solidFill>
                  <a:schemeClr val="tx1"/>
                </a:solidFill>
              </a:rPr>
              <a:t>Lime</a:t>
            </a:r>
          </a:p>
          <a:p>
            <a:pPr>
              <a:lnSpc>
                <a:spcPct val="100000"/>
              </a:lnSpc>
              <a:spcBef>
                <a:spcPct val="0"/>
              </a:spcBef>
              <a:buClrTx/>
            </a:pPr>
            <a:r>
              <a:rPr lang="en-US" sz="1400">
                <a:solidFill>
                  <a:schemeClr val="tx1"/>
                </a:solidFill>
              </a:rPr>
              <a:t>Mango</a:t>
            </a:r>
          </a:p>
          <a:p>
            <a:pPr>
              <a:lnSpc>
                <a:spcPct val="100000"/>
              </a:lnSpc>
              <a:spcBef>
                <a:spcPct val="0"/>
              </a:spcBef>
              <a:buClrTx/>
            </a:pPr>
            <a:r>
              <a:rPr lang="en-US" sz="1400">
                <a:solidFill>
                  <a:schemeClr val="tx1"/>
                </a:solidFill>
              </a:rPr>
              <a:t>Orange</a:t>
            </a:r>
          </a:p>
        </p:txBody>
      </p:sp>
      <p:sp>
        <p:nvSpPr>
          <p:cNvPr id="52245" name="Rectangle 21"/>
          <p:cNvSpPr>
            <a:spLocks noChangeArrowheads="1"/>
          </p:cNvSpPr>
          <p:nvPr/>
        </p:nvSpPr>
        <p:spPr bwMode="auto">
          <a:xfrm>
            <a:off x="695325" y="4902200"/>
            <a:ext cx="1196975" cy="7397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a:lnSpc>
                <a:spcPct val="100000"/>
              </a:lnSpc>
              <a:spcBef>
                <a:spcPct val="0"/>
              </a:spcBef>
              <a:buClrTx/>
            </a:pPr>
            <a:r>
              <a:rPr lang="en-US" sz="1400">
                <a:solidFill>
                  <a:schemeClr val="tx1"/>
                </a:solidFill>
              </a:rPr>
              <a:t>Strawberry</a:t>
            </a:r>
          </a:p>
          <a:p>
            <a:pPr>
              <a:lnSpc>
                <a:spcPct val="100000"/>
              </a:lnSpc>
              <a:spcBef>
                <a:spcPct val="0"/>
              </a:spcBef>
              <a:buClrTx/>
            </a:pPr>
            <a:r>
              <a:rPr lang="en-US" sz="1400">
                <a:solidFill>
                  <a:schemeClr val="tx1"/>
                </a:solidFill>
              </a:rPr>
              <a:t>Tomato</a:t>
            </a:r>
          </a:p>
          <a:p>
            <a:pPr>
              <a:lnSpc>
                <a:spcPct val="100000"/>
              </a:lnSpc>
              <a:spcBef>
                <a:spcPct val="0"/>
              </a:spcBef>
              <a:buClrTx/>
            </a:pPr>
            <a:r>
              <a:rPr lang="en-US" sz="1400">
                <a:solidFill>
                  <a:schemeClr val="tx1"/>
                </a:solidFill>
              </a:rPr>
              <a:t>Watermelon</a:t>
            </a:r>
          </a:p>
        </p:txBody>
      </p:sp>
      <p:grpSp>
        <p:nvGrpSpPr>
          <p:cNvPr id="5" name="Group 26"/>
          <p:cNvGrpSpPr>
            <a:grpSpLocks/>
          </p:cNvGrpSpPr>
          <p:nvPr/>
        </p:nvGrpSpPr>
        <p:grpSpPr bwMode="auto">
          <a:xfrm>
            <a:off x="79375" y="2517775"/>
            <a:ext cx="2871788" cy="366713"/>
            <a:chOff x="375" y="1555"/>
            <a:chExt cx="1809" cy="231"/>
          </a:xfrm>
        </p:grpSpPr>
        <p:sp>
          <p:nvSpPr>
            <p:cNvPr id="31803" name="Text Box 27"/>
            <p:cNvSpPr txBox="1">
              <a:spLocks noChangeArrowheads="1"/>
            </p:cNvSpPr>
            <p:nvPr/>
          </p:nvSpPr>
          <p:spPr bwMode="auto">
            <a:xfrm>
              <a:off x="375" y="1555"/>
              <a:ext cx="1285" cy="231"/>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800" i="1">
                  <a:solidFill>
                    <a:schemeClr val="tx1"/>
                  </a:solidFill>
                </a:rPr>
                <a:t>Grapefruit…Pear?</a:t>
              </a:r>
            </a:p>
          </p:txBody>
        </p:sp>
        <p:sp>
          <p:nvSpPr>
            <p:cNvPr id="31804" name="Line 28"/>
            <p:cNvSpPr>
              <a:spLocks noChangeShapeType="1"/>
            </p:cNvSpPr>
            <p:nvPr/>
          </p:nvSpPr>
          <p:spPr bwMode="auto">
            <a:xfrm>
              <a:off x="1651" y="1656"/>
              <a:ext cx="533" cy="62"/>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grpSp>
      <p:grpSp>
        <p:nvGrpSpPr>
          <p:cNvPr id="6" name="Group 29"/>
          <p:cNvGrpSpPr>
            <a:grpSpLocks/>
          </p:cNvGrpSpPr>
          <p:nvPr/>
        </p:nvGrpSpPr>
        <p:grpSpPr bwMode="auto">
          <a:xfrm>
            <a:off x="5410200" y="2582863"/>
            <a:ext cx="3295650" cy="2201862"/>
            <a:chOff x="3389" y="1482"/>
            <a:chExt cx="2131" cy="1532"/>
          </a:xfrm>
        </p:grpSpPr>
        <p:sp>
          <p:nvSpPr>
            <p:cNvPr id="31801" name="Freeform 30"/>
            <p:cNvSpPr>
              <a:spLocks/>
            </p:cNvSpPr>
            <p:nvPr/>
          </p:nvSpPr>
          <p:spPr bwMode="auto">
            <a:xfrm>
              <a:off x="3389" y="1482"/>
              <a:ext cx="1631" cy="1532"/>
            </a:xfrm>
            <a:custGeom>
              <a:avLst/>
              <a:gdLst>
                <a:gd name="T0" fmla="*/ 0 w 1631"/>
                <a:gd name="T1" fmla="*/ 121 h 1532"/>
                <a:gd name="T2" fmla="*/ 907 w 1631"/>
                <a:gd name="T3" fmla="*/ 169 h 1532"/>
                <a:gd name="T4" fmla="*/ 1512 w 1631"/>
                <a:gd name="T5" fmla="*/ 1134 h 1532"/>
                <a:gd name="T6" fmla="*/ 1622 w 1631"/>
                <a:gd name="T7" fmla="*/ 1532 h 1532"/>
                <a:gd name="T8" fmla="*/ 0 60000 65536"/>
                <a:gd name="T9" fmla="*/ 0 60000 65536"/>
                <a:gd name="T10" fmla="*/ 0 60000 65536"/>
                <a:gd name="T11" fmla="*/ 0 60000 65536"/>
                <a:gd name="T12" fmla="*/ 0 w 1631"/>
                <a:gd name="T13" fmla="*/ 0 h 1532"/>
                <a:gd name="T14" fmla="*/ 1631 w 1631"/>
                <a:gd name="T15" fmla="*/ 1532 h 1532"/>
              </a:gdLst>
              <a:ahLst/>
              <a:cxnLst>
                <a:cxn ang="T8">
                  <a:pos x="T0" y="T1"/>
                </a:cxn>
                <a:cxn ang="T9">
                  <a:pos x="T2" y="T3"/>
                </a:cxn>
                <a:cxn ang="T10">
                  <a:pos x="T4" y="T5"/>
                </a:cxn>
                <a:cxn ang="T11">
                  <a:pos x="T6" y="T7"/>
                </a:cxn>
              </a:cxnLst>
              <a:rect l="T12" t="T13" r="T14" b="T15"/>
              <a:pathLst>
                <a:path w="1631" h="1532">
                  <a:moveTo>
                    <a:pt x="0" y="121"/>
                  </a:moveTo>
                  <a:cubicBezTo>
                    <a:pt x="327" y="60"/>
                    <a:pt x="655" y="0"/>
                    <a:pt x="907" y="169"/>
                  </a:cubicBezTo>
                  <a:cubicBezTo>
                    <a:pt x="1159" y="338"/>
                    <a:pt x="1393" y="907"/>
                    <a:pt x="1512" y="1134"/>
                  </a:cubicBezTo>
                  <a:cubicBezTo>
                    <a:pt x="1631" y="1361"/>
                    <a:pt x="1626" y="1446"/>
                    <a:pt x="1622" y="1532"/>
                  </a:cubicBezTo>
                </a:path>
              </a:pathLst>
            </a:custGeom>
            <a:noFill/>
            <a:ln w="9525">
              <a:solidFill>
                <a:schemeClr val="tx1"/>
              </a:solidFill>
              <a:round/>
              <a:headEnd/>
              <a:tailEnd type="triangle" w="med" len="med"/>
            </a:ln>
          </p:spPr>
          <p:txBody>
            <a:bodyPr>
              <a:prstTxWarp prst="textNoShape">
                <a:avLst/>
              </a:prstTxWarp>
            </a:bodyPr>
            <a:lstStyle/>
            <a:p>
              <a:endParaRPr lang="en-US"/>
            </a:p>
          </p:txBody>
        </p:sp>
        <p:sp>
          <p:nvSpPr>
            <p:cNvPr id="31802" name="Text Box 31"/>
            <p:cNvSpPr txBox="1">
              <a:spLocks noChangeArrowheads="1"/>
            </p:cNvSpPr>
            <p:nvPr/>
          </p:nvSpPr>
          <p:spPr bwMode="auto">
            <a:xfrm>
              <a:off x="4465" y="1745"/>
              <a:ext cx="1055" cy="212"/>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400" i="1">
                  <a:solidFill>
                    <a:schemeClr val="tx1"/>
                  </a:solidFill>
                </a:rPr>
                <a:t>Grapefruit…Lime?</a:t>
              </a:r>
            </a:p>
          </p:txBody>
        </p:sp>
      </p:grpSp>
      <p:grpSp>
        <p:nvGrpSpPr>
          <p:cNvPr id="7" name="Group 32"/>
          <p:cNvGrpSpPr>
            <a:grpSpLocks/>
          </p:cNvGrpSpPr>
          <p:nvPr/>
        </p:nvGrpSpPr>
        <p:grpSpPr bwMode="auto">
          <a:xfrm>
            <a:off x="5227638" y="3081338"/>
            <a:ext cx="1609725" cy="1690687"/>
            <a:chOff x="3237" y="1834"/>
            <a:chExt cx="1267" cy="1185"/>
          </a:xfrm>
        </p:grpSpPr>
        <p:sp>
          <p:nvSpPr>
            <p:cNvPr id="31799" name="Freeform 33"/>
            <p:cNvSpPr>
              <a:spLocks/>
            </p:cNvSpPr>
            <p:nvPr/>
          </p:nvSpPr>
          <p:spPr bwMode="auto">
            <a:xfrm>
              <a:off x="3237" y="1834"/>
              <a:ext cx="568" cy="1185"/>
            </a:xfrm>
            <a:custGeom>
              <a:avLst/>
              <a:gdLst>
                <a:gd name="T0" fmla="*/ 137 w 568"/>
                <a:gd name="T1" fmla="*/ 0 h 1185"/>
                <a:gd name="T2" fmla="*/ 560 w 568"/>
                <a:gd name="T3" fmla="*/ 192 h 1185"/>
                <a:gd name="T4" fmla="*/ 89 w 568"/>
                <a:gd name="T5" fmla="*/ 993 h 1185"/>
                <a:gd name="T6" fmla="*/ 27 w 568"/>
                <a:gd name="T7" fmla="*/ 1185 h 1185"/>
                <a:gd name="T8" fmla="*/ 0 60000 65536"/>
                <a:gd name="T9" fmla="*/ 0 60000 65536"/>
                <a:gd name="T10" fmla="*/ 0 60000 65536"/>
                <a:gd name="T11" fmla="*/ 0 60000 65536"/>
                <a:gd name="T12" fmla="*/ 0 w 568"/>
                <a:gd name="T13" fmla="*/ 0 h 1185"/>
                <a:gd name="T14" fmla="*/ 568 w 568"/>
                <a:gd name="T15" fmla="*/ 1185 h 1185"/>
              </a:gdLst>
              <a:ahLst/>
              <a:cxnLst>
                <a:cxn ang="T8">
                  <a:pos x="T0" y="T1"/>
                </a:cxn>
                <a:cxn ang="T9">
                  <a:pos x="T2" y="T3"/>
                </a:cxn>
                <a:cxn ang="T10">
                  <a:pos x="T4" y="T5"/>
                </a:cxn>
                <a:cxn ang="T11">
                  <a:pos x="T6" y="T7"/>
                </a:cxn>
              </a:cxnLst>
              <a:rect l="T12" t="T13" r="T14" b="T15"/>
              <a:pathLst>
                <a:path w="568" h="1185">
                  <a:moveTo>
                    <a:pt x="137" y="0"/>
                  </a:moveTo>
                  <a:cubicBezTo>
                    <a:pt x="352" y="13"/>
                    <a:pt x="568" y="27"/>
                    <a:pt x="560" y="192"/>
                  </a:cubicBezTo>
                  <a:cubicBezTo>
                    <a:pt x="552" y="357"/>
                    <a:pt x="178" y="828"/>
                    <a:pt x="89" y="993"/>
                  </a:cubicBezTo>
                  <a:cubicBezTo>
                    <a:pt x="0" y="1158"/>
                    <a:pt x="13" y="1171"/>
                    <a:pt x="27" y="1185"/>
                  </a:cubicBezTo>
                </a:path>
              </a:pathLst>
            </a:custGeom>
            <a:noFill/>
            <a:ln w="9525">
              <a:solidFill>
                <a:schemeClr val="tx1"/>
              </a:solidFill>
              <a:round/>
              <a:headEnd/>
              <a:tailEnd type="triangle" w="med" len="med"/>
            </a:ln>
          </p:spPr>
          <p:txBody>
            <a:bodyPr>
              <a:prstTxWarp prst="textNoShape">
                <a:avLst/>
              </a:prstTxWarp>
            </a:bodyPr>
            <a:lstStyle/>
            <a:p>
              <a:endParaRPr lang="en-US"/>
            </a:p>
          </p:txBody>
        </p:sp>
        <p:sp>
          <p:nvSpPr>
            <p:cNvPr id="31800" name="Text Box 34"/>
            <p:cNvSpPr txBox="1">
              <a:spLocks noChangeArrowheads="1"/>
            </p:cNvSpPr>
            <p:nvPr/>
          </p:nvSpPr>
          <p:spPr bwMode="auto">
            <a:xfrm>
              <a:off x="3544" y="2364"/>
              <a:ext cx="960" cy="213"/>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400" i="1">
                  <a:solidFill>
                    <a:schemeClr val="tx1"/>
                  </a:solidFill>
                </a:rPr>
                <a:t>Lime…Pear?</a:t>
              </a:r>
            </a:p>
          </p:txBody>
        </p:sp>
      </p:grpSp>
      <p:graphicFrame>
        <p:nvGraphicFramePr>
          <p:cNvPr id="52321" name="Group 97"/>
          <p:cNvGraphicFramePr>
            <a:graphicFrameLocks noGrp="1"/>
          </p:cNvGraphicFramePr>
          <p:nvPr>
            <p:ph idx="1"/>
          </p:nvPr>
        </p:nvGraphicFramePr>
        <p:xfrm>
          <a:off x="2947988" y="2335213"/>
          <a:ext cx="2435225" cy="1219200"/>
        </p:xfrm>
        <a:graphic>
          <a:graphicData uri="http://schemas.openxmlformats.org/drawingml/2006/table">
            <a:tbl>
              <a:tblPr/>
              <a:tblGrid>
                <a:gridCol w="1587500"/>
                <a:gridCol w="847725"/>
              </a:tblGrid>
              <a:tr h="212725">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MIN-Canteloupe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SU1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1138">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Canteloupe-Lime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SU3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1138">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Lime-Strawberry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SU2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2725">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Strawberry-MAX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60000"/>
                        <a:buFont typeface="Wingdings" charset="2"/>
                        <a:buNone/>
                        <a:tabLst/>
                      </a:pPr>
                      <a:r>
                        <a:rPr kumimoji="0" lang="en-US" sz="1400" b="0" i="0" u="none" strike="noStrike" cap="none" normalizeH="0" baseline="0">
                          <a:ln>
                            <a:noFill/>
                          </a:ln>
                          <a:solidFill>
                            <a:schemeClr val="tx1"/>
                          </a:solidFill>
                          <a:effectLst/>
                          <a:latin typeface="Tahoma" charset="0"/>
                        </a:rPr>
                        <a:t>SU1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8" name="Group 138"/>
          <p:cNvGrpSpPr>
            <a:grpSpLocks/>
          </p:cNvGrpSpPr>
          <p:nvPr/>
        </p:nvGrpSpPr>
        <p:grpSpPr bwMode="auto">
          <a:xfrm>
            <a:off x="2938463" y="2332038"/>
            <a:ext cx="2444750" cy="1216025"/>
            <a:chOff x="3807" y="582"/>
            <a:chExt cx="1540" cy="766"/>
          </a:xfrm>
        </p:grpSpPr>
        <p:sp>
          <p:nvSpPr>
            <p:cNvPr id="31779" name="Rectangle 136"/>
            <p:cNvSpPr>
              <a:spLocks noChangeArrowheads="1"/>
            </p:cNvSpPr>
            <p:nvPr/>
          </p:nvSpPr>
          <p:spPr bwMode="auto">
            <a:xfrm>
              <a:off x="3807" y="582"/>
              <a:ext cx="1540" cy="764"/>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31780" name="Rectangle 135"/>
            <p:cNvSpPr>
              <a:spLocks noChangeArrowheads="1"/>
            </p:cNvSpPr>
            <p:nvPr/>
          </p:nvSpPr>
          <p:spPr bwMode="auto">
            <a:xfrm>
              <a:off x="3813" y="962"/>
              <a:ext cx="1534" cy="194"/>
            </a:xfrm>
            <a:prstGeom prst="rect">
              <a:avLst/>
            </a:prstGeom>
            <a:solidFill>
              <a:srgbClr val="3366FF"/>
            </a:solidFill>
            <a:ln w="9525">
              <a:noFill/>
              <a:miter lim="800000"/>
              <a:headEnd/>
              <a:tailEnd/>
            </a:ln>
          </p:spPr>
          <p:txBody>
            <a:bodyPr wrap="none" anchor="ctr">
              <a:prstTxWarp prst="textNoShape">
                <a:avLst/>
              </a:prstTxWarp>
            </a:bodyPr>
            <a:lstStyle/>
            <a:p>
              <a:endParaRPr lang="en-US"/>
            </a:p>
          </p:txBody>
        </p:sp>
        <p:sp>
          <p:nvSpPr>
            <p:cNvPr id="31781" name="Rectangle 134"/>
            <p:cNvSpPr>
              <a:spLocks noChangeArrowheads="1"/>
            </p:cNvSpPr>
            <p:nvPr/>
          </p:nvSpPr>
          <p:spPr bwMode="auto">
            <a:xfrm>
              <a:off x="3813" y="770"/>
              <a:ext cx="1534" cy="194"/>
            </a:xfrm>
            <a:prstGeom prst="rect">
              <a:avLst/>
            </a:prstGeom>
            <a:solidFill>
              <a:srgbClr val="3333FF"/>
            </a:solidFill>
            <a:ln w="9525">
              <a:noFill/>
              <a:miter lim="800000"/>
              <a:headEnd/>
              <a:tailEnd/>
            </a:ln>
          </p:spPr>
          <p:txBody>
            <a:bodyPr wrap="none" anchor="ctr">
              <a:prstTxWarp prst="textNoShape">
                <a:avLst/>
              </a:prstTxWarp>
            </a:bodyPr>
            <a:lstStyle/>
            <a:p>
              <a:endParaRPr lang="en-US"/>
            </a:p>
          </p:txBody>
        </p:sp>
        <p:grpSp>
          <p:nvGrpSpPr>
            <p:cNvPr id="9" name="Group 137"/>
            <p:cNvGrpSpPr>
              <a:grpSpLocks/>
            </p:cNvGrpSpPr>
            <p:nvPr/>
          </p:nvGrpSpPr>
          <p:grpSpPr bwMode="auto">
            <a:xfrm>
              <a:off x="3813" y="584"/>
              <a:ext cx="1534" cy="764"/>
              <a:chOff x="3813" y="584"/>
              <a:chExt cx="1534" cy="764"/>
            </a:xfrm>
          </p:grpSpPr>
          <p:sp>
            <p:nvSpPr>
              <p:cNvPr id="31783" name="Rectangle 118"/>
              <p:cNvSpPr>
                <a:spLocks noChangeArrowheads="1"/>
              </p:cNvSpPr>
              <p:nvPr/>
            </p:nvSpPr>
            <p:spPr bwMode="auto">
              <a:xfrm>
                <a:off x="4813" y="1157"/>
                <a:ext cx="534" cy="191"/>
              </a:xfrm>
              <a:prstGeom prst="rect">
                <a:avLst/>
              </a:prstGeom>
              <a:noFill/>
              <a:ln w="9525">
                <a:noFill/>
                <a:miter lim="800000"/>
                <a:headEnd/>
                <a:tailEnd/>
              </a:ln>
            </p:spPr>
            <p:txBody>
              <a:bodyPr>
                <a:prstTxWarp prst="textNoShape">
                  <a:avLst/>
                </a:prstTxWarp>
              </a:bodyPr>
              <a:lstStyle/>
              <a:p>
                <a:pPr algn="ctr">
                  <a:lnSpc>
                    <a:spcPct val="100000"/>
                  </a:lnSpc>
                  <a:buClr>
                    <a:schemeClr val="accent2"/>
                  </a:buClr>
                  <a:buSzPct val="60000"/>
                  <a:buFont typeface="Wingdings" charset="2"/>
                  <a:buNone/>
                </a:pPr>
                <a:r>
                  <a:rPr lang="en-US" sz="1400">
                    <a:solidFill>
                      <a:schemeClr val="tx1"/>
                    </a:solidFill>
                    <a:latin typeface="Tahoma" charset="0"/>
                  </a:rPr>
                  <a:t>SU1</a:t>
                </a:r>
              </a:p>
            </p:txBody>
          </p:sp>
          <p:sp>
            <p:nvSpPr>
              <p:cNvPr id="31784" name="Rectangle 119"/>
              <p:cNvSpPr>
                <a:spLocks noChangeArrowheads="1"/>
              </p:cNvSpPr>
              <p:nvPr/>
            </p:nvSpPr>
            <p:spPr bwMode="auto">
              <a:xfrm>
                <a:off x="3813" y="1157"/>
                <a:ext cx="1000" cy="191"/>
              </a:xfrm>
              <a:prstGeom prst="rect">
                <a:avLst/>
              </a:prstGeom>
              <a:noFill/>
              <a:ln w="9525">
                <a:noFill/>
                <a:miter lim="800000"/>
                <a:headEnd/>
                <a:tailEnd/>
              </a:ln>
            </p:spPr>
            <p:txBody>
              <a:bodyPr>
                <a:prstTxWarp prst="textNoShape">
                  <a:avLst/>
                </a:prstTxWarp>
              </a:bodyPr>
              <a:lstStyle/>
              <a:p>
                <a:pPr>
                  <a:lnSpc>
                    <a:spcPct val="100000"/>
                  </a:lnSpc>
                  <a:buClr>
                    <a:schemeClr val="accent2"/>
                  </a:buClr>
                  <a:buSzPct val="60000"/>
                  <a:buFont typeface="Wingdings" charset="2"/>
                  <a:buNone/>
                </a:pPr>
                <a:r>
                  <a:rPr lang="en-US" sz="1400">
                    <a:solidFill>
                      <a:schemeClr val="tx1"/>
                    </a:solidFill>
                    <a:latin typeface="Tahoma" charset="0"/>
                  </a:rPr>
                  <a:t>Strawberry-MAX</a:t>
                </a:r>
              </a:p>
            </p:txBody>
          </p:sp>
          <p:sp>
            <p:nvSpPr>
              <p:cNvPr id="31785" name="Rectangle 120"/>
              <p:cNvSpPr>
                <a:spLocks noChangeArrowheads="1"/>
              </p:cNvSpPr>
              <p:nvPr/>
            </p:nvSpPr>
            <p:spPr bwMode="auto">
              <a:xfrm>
                <a:off x="4813" y="966"/>
                <a:ext cx="534" cy="191"/>
              </a:xfrm>
              <a:prstGeom prst="rect">
                <a:avLst/>
              </a:prstGeom>
              <a:noFill/>
              <a:ln w="9525">
                <a:noFill/>
                <a:miter lim="800000"/>
                <a:headEnd/>
                <a:tailEnd/>
              </a:ln>
            </p:spPr>
            <p:txBody>
              <a:bodyPr>
                <a:prstTxWarp prst="textNoShape">
                  <a:avLst/>
                </a:prstTxWarp>
              </a:bodyPr>
              <a:lstStyle/>
              <a:p>
                <a:pPr algn="ctr">
                  <a:lnSpc>
                    <a:spcPct val="100000"/>
                  </a:lnSpc>
                  <a:buClr>
                    <a:schemeClr val="accent2"/>
                  </a:buClr>
                  <a:buSzPct val="60000"/>
                  <a:buFont typeface="Wingdings" charset="2"/>
                  <a:buNone/>
                </a:pPr>
                <a:r>
                  <a:rPr lang="en-US" sz="1400">
                    <a:solidFill>
                      <a:schemeClr val="bg1"/>
                    </a:solidFill>
                    <a:latin typeface="Tahoma" charset="0"/>
                  </a:rPr>
                  <a:t>SU2</a:t>
                </a:r>
              </a:p>
            </p:txBody>
          </p:sp>
          <p:sp>
            <p:nvSpPr>
              <p:cNvPr id="31786" name="Rectangle 121"/>
              <p:cNvSpPr>
                <a:spLocks noChangeArrowheads="1"/>
              </p:cNvSpPr>
              <p:nvPr/>
            </p:nvSpPr>
            <p:spPr bwMode="auto">
              <a:xfrm>
                <a:off x="3813" y="966"/>
                <a:ext cx="1000" cy="191"/>
              </a:xfrm>
              <a:prstGeom prst="rect">
                <a:avLst/>
              </a:prstGeom>
              <a:noFill/>
              <a:ln w="9525">
                <a:noFill/>
                <a:miter lim="800000"/>
                <a:headEnd/>
                <a:tailEnd/>
              </a:ln>
            </p:spPr>
            <p:txBody>
              <a:bodyPr>
                <a:prstTxWarp prst="textNoShape">
                  <a:avLst/>
                </a:prstTxWarp>
              </a:bodyPr>
              <a:lstStyle/>
              <a:p>
                <a:pPr>
                  <a:lnSpc>
                    <a:spcPct val="100000"/>
                  </a:lnSpc>
                  <a:buClr>
                    <a:schemeClr val="accent2"/>
                  </a:buClr>
                  <a:buSzPct val="60000"/>
                  <a:buFont typeface="Wingdings" charset="2"/>
                  <a:buNone/>
                </a:pPr>
                <a:r>
                  <a:rPr lang="en-US" sz="1400">
                    <a:solidFill>
                      <a:schemeClr val="bg1"/>
                    </a:solidFill>
                    <a:latin typeface="Tahoma" charset="0"/>
                  </a:rPr>
                  <a:t>Lime-Strawberry</a:t>
                </a:r>
              </a:p>
            </p:txBody>
          </p:sp>
          <p:sp>
            <p:nvSpPr>
              <p:cNvPr id="31787" name="Rectangle 122"/>
              <p:cNvSpPr>
                <a:spLocks noChangeArrowheads="1"/>
              </p:cNvSpPr>
              <p:nvPr/>
            </p:nvSpPr>
            <p:spPr bwMode="auto">
              <a:xfrm>
                <a:off x="4813" y="775"/>
                <a:ext cx="534" cy="191"/>
              </a:xfrm>
              <a:prstGeom prst="rect">
                <a:avLst/>
              </a:prstGeom>
              <a:noFill/>
              <a:ln w="9525">
                <a:noFill/>
                <a:miter lim="800000"/>
                <a:headEnd/>
                <a:tailEnd/>
              </a:ln>
            </p:spPr>
            <p:txBody>
              <a:bodyPr>
                <a:prstTxWarp prst="textNoShape">
                  <a:avLst/>
                </a:prstTxWarp>
              </a:bodyPr>
              <a:lstStyle/>
              <a:p>
                <a:pPr algn="ctr">
                  <a:lnSpc>
                    <a:spcPct val="100000"/>
                  </a:lnSpc>
                  <a:buClr>
                    <a:schemeClr val="accent2"/>
                  </a:buClr>
                  <a:buSzPct val="60000"/>
                  <a:buFont typeface="Wingdings" charset="2"/>
                  <a:buNone/>
                </a:pPr>
                <a:r>
                  <a:rPr lang="en-US" sz="1400">
                    <a:solidFill>
                      <a:schemeClr val="bg1"/>
                    </a:solidFill>
                    <a:latin typeface="Tahoma" charset="0"/>
                  </a:rPr>
                  <a:t>SU3</a:t>
                </a:r>
              </a:p>
            </p:txBody>
          </p:sp>
          <p:sp>
            <p:nvSpPr>
              <p:cNvPr id="31788" name="Rectangle 123"/>
              <p:cNvSpPr>
                <a:spLocks noChangeArrowheads="1"/>
              </p:cNvSpPr>
              <p:nvPr/>
            </p:nvSpPr>
            <p:spPr bwMode="auto">
              <a:xfrm>
                <a:off x="3813" y="775"/>
                <a:ext cx="1000" cy="191"/>
              </a:xfrm>
              <a:prstGeom prst="rect">
                <a:avLst/>
              </a:prstGeom>
              <a:noFill/>
              <a:ln w="9525">
                <a:noFill/>
                <a:miter lim="800000"/>
                <a:headEnd/>
                <a:tailEnd/>
              </a:ln>
            </p:spPr>
            <p:txBody>
              <a:bodyPr>
                <a:prstTxWarp prst="textNoShape">
                  <a:avLst/>
                </a:prstTxWarp>
              </a:bodyPr>
              <a:lstStyle/>
              <a:p>
                <a:pPr>
                  <a:lnSpc>
                    <a:spcPct val="100000"/>
                  </a:lnSpc>
                  <a:buClr>
                    <a:schemeClr val="accent2"/>
                  </a:buClr>
                  <a:buSzPct val="60000"/>
                  <a:buFont typeface="Wingdings" charset="2"/>
                  <a:buNone/>
                </a:pPr>
                <a:r>
                  <a:rPr lang="en-US" sz="1400">
                    <a:solidFill>
                      <a:schemeClr val="bg1"/>
                    </a:solidFill>
                    <a:latin typeface="Tahoma" charset="0"/>
                  </a:rPr>
                  <a:t>Canteloupe-Lime</a:t>
                </a:r>
              </a:p>
            </p:txBody>
          </p:sp>
          <p:sp>
            <p:nvSpPr>
              <p:cNvPr id="31789" name="Rectangle 124"/>
              <p:cNvSpPr>
                <a:spLocks noChangeArrowheads="1"/>
              </p:cNvSpPr>
              <p:nvPr/>
            </p:nvSpPr>
            <p:spPr bwMode="auto">
              <a:xfrm>
                <a:off x="4813" y="584"/>
                <a:ext cx="534" cy="191"/>
              </a:xfrm>
              <a:prstGeom prst="rect">
                <a:avLst/>
              </a:prstGeom>
              <a:noFill/>
              <a:ln w="9525">
                <a:noFill/>
                <a:miter lim="800000"/>
                <a:headEnd/>
                <a:tailEnd/>
              </a:ln>
            </p:spPr>
            <p:txBody>
              <a:bodyPr>
                <a:prstTxWarp prst="textNoShape">
                  <a:avLst/>
                </a:prstTxWarp>
              </a:bodyPr>
              <a:lstStyle/>
              <a:p>
                <a:pPr algn="ctr">
                  <a:lnSpc>
                    <a:spcPct val="100000"/>
                  </a:lnSpc>
                  <a:buClr>
                    <a:schemeClr val="accent2"/>
                  </a:buClr>
                  <a:buSzPct val="60000"/>
                  <a:buFont typeface="Wingdings" charset="2"/>
                  <a:buNone/>
                </a:pPr>
                <a:r>
                  <a:rPr lang="en-US" sz="1400">
                    <a:solidFill>
                      <a:schemeClr val="tx1"/>
                    </a:solidFill>
                    <a:latin typeface="Tahoma" charset="0"/>
                  </a:rPr>
                  <a:t>SU1</a:t>
                </a:r>
              </a:p>
            </p:txBody>
          </p:sp>
          <p:sp>
            <p:nvSpPr>
              <p:cNvPr id="31790" name="Rectangle 125"/>
              <p:cNvSpPr>
                <a:spLocks noChangeArrowheads="1"/>
              </p:cNvSpPr>
              <p:nvPr/>
            </p:nvSpPr>
            <p:spPr bwMode="auto">
              <a:xfrm>
                <a:off x="3813" y="584"/>
                <a:ext cx="1000" cy="191"/>
              </a:xfrm>
              <a:prstGeom prst="rect">
                <a:avLst/>
              </a:prstGeom>
              <a:noFill/>
              <a:ln w="9525">
                <a:noFill/>
                <a:miter lim="800000"/>
                <a:headEnd/>
                <a:tailEnd/>
              </a:ln>
            </p:spPr>
            <p:txBody>
              <a:bodyPr>
                <a:prstTxWarp prst="textNoShape">
                  <a:avLst/>
                </a:prstTxWarp>
              </a:bodyPr>
              <a:lstStyle/>
              <a:p>
                <a:pPr>
                  <a:lnSpc>
                    <a:spcPct val="100000"/>
                  </a:lnSpc>
                  <a:buClr>
                    <a:schemeClr val="accent2"/>
                  </a:buClr>
                  <a:buSzPct val="60000"/>
                  <a:buFont typeface="Wingdings" charset="2"/>
                  <a:buNone/>
                </a:pPr>
                <a:r>
                  <a:rPr lang="en-US" sz="1400">
                    <a:solidFill>
                      <a:schemeClr val="tx1"/>
                    </a:solidFill>
                    <a:latin typeface="Tahoma" charset="0"/>
                  </a:rPr>
                  <a:t>MIN-Canteloupe</a:t>
                </a:r>
              </a:p>
            </p:txBody>
          </p:sp>
          <p:sp>
            <p:nvSpPr>
              <p:cNvPr id="31791" name="Line 126"/>
              <p:cNvSpPr>
                <a:spLocks noChangeShapeType="1"/>
              </p:cNvSpPr>
              <p:nvPr/>
            </p:nvSpPr>
            <p:spPr bwMode="auto">
              <a:xfrm>
                <a:off x="3813" y="584"/>
                <a:ext cx="1534" cy="0"/>
              </a:xfrm>
              <a:prstGeom prst="line">
                <a:avLst/>
              </a:prstGeom>
              <a:noFill/>
              <a:ln w="28575" cap="sq">
                <a:solidFill>
                  <a:schemeClr val="tx1"/>
                </a:solidFill>
                <a:round/>
                <a:headEnd/>
                <a:tailEnd/>
              </a:ln>
            </p:spPr>
            <p:txBody>
              <a:bodyPr>
                <a:prstTxWarp prst="textNoShape">
                  <a:avLst/>
                </a:prstTxWarp>
              </a:bodyPr>
              <a:lstStyle/>
              <a:p>
                <a:endParaRPr lang="en-US"/>
              </a:p>
            </p:txBody>
          </p:sp>
          <p:sp>
            <p:nvSpPr>
              <p:cNvPr id="31792" name="Line 127"/>
              <p:cNvSpPr>
                <a:spLocks noChangeShapeType="1"/>
              </p:cNvSpPr>
              <p:nvPr/>
            </p:nvSpPr>
            <p:spPr bwMode="auto">
              <a:xfrm>
                <a:off x="3813" y="775"/>
                <a:ext cx="1534" cy="0"/>
              </a:xfrm>
              <a:prstGeom prst="line">
                <a:avLst/>
              </a:prstGeom>
              <a:noFill/>
              <a:ln w="12700">
                <a:solidFill>
                  <a:schemeClr val="tx1"/>
                </a:solidFill>
                <a:round/>
                <a:headEnd/>
                <a:tailEnd/>
              </a:ln>
            </p:spPr>
            <p:txBody>
              <a:bodyPr>
                <a:prstTxWarp prst="textNoShape">
                  <a:avLst/>
                </a:prstTxWarp>
              </a:bodyPr>
              <a:lstStyle/>
              <a:p>
                <a:endParaRPr lang="en-US"/>
              </a:p>
            </p:txBody>
          </p:sp>
          <p:sp>
            <p:nvSpPr>
              <p:cNvPr id="31793" name="Line 128"/>
              <p:cNvSpPr>
                <a:spLocks noChangeShapeType="1"/>
              </p:cNvSpPr>
              <p:nvPr/>
            </p:nvSpPr>
            <p:spPr bwMode="auto">
              <a:xfrm>
                <a:off x="3813" y="966"/>
                <a:ext cx="1534" cy="0"/>
              </a:xfrm>
              <a:prstGeom prst="line">
                <a:avLst/>
              </a:prstGeom>
              <a:noFill/>
              <a:ln w="12700">
                <a:solidFill>
                  <a:schemeClr val="tx1"/>
                </a:solidFill>
                <a:round/>
                <a:headEnd/>
                <a:tailEnd/>
              </a:ln>
            </p:spPr>
            <p:txBody>
              <a:bodyPr>
                <a:prstTxWarp prst="textNoShape">
                  <a:avLst/>
                </a:prstTxWarp>
              </a:bodyPr>
              <a:lstStyle/>
              <a:p>
                <a:endParaRPr lang="en-US"/>
              </a:p>
            </p:txBody>
          </p:sp>
          <p:sp>
            <p:nvSpPr>
              <p:cNvPr id="31794" name="Line 129"/>
              <p:cNvSpPr>
                <a:spLocks noChangeShapeType="1"/>
              </p:cNvSpPr>
              <p:nvPr/>
            </p:nvSpPr>
            <p:spPr bwMode="auto">
              <a:xfrm>
                <a:off x="3813" y="1157"/>
                <a:ext cx="1534" cy="0"/>
              </a:xfrm>
              <a:prstGeom prst="line">
                <a:avLst/>
              </a:prstGeom>
              <a:noFill/>
              <a:ln w="12700">
                <a:solidFill>
                  <a:schemeClr val="tx1"/>
                </a:solidFill>
                <a:round/>
                <a:headEnd/>
                <a:tailEnd/>
              </a:ln>
            </p:spPr>
            <p:txBody>
              <a:bodyPr>
                <a:prstTxWarp prst="textNoShape">
                  <a:avLst/>
                </a:prstTxWarp>
              </a:bodyPr>
              <a:lstStyle/>
              <a:p>
                <a:endParaRPr lang="en-US"/>
              </a:p>
            </p:txBody>
          </p:sp>
          <p:sp>
            <p:nvSpPr>
              <p:cNvPr id="31795" name="Line 130"/>
              <p:cNvSpPr>
                <a:spLocks noChangeShapeType="1"/>
              </p:cNvSpPr>
              <p:nvPr/>
            </p:nvSpPr>
            <p:spPr bwMode="auto">
              <a:xfrm>
                <a:off x="3813" y="1348"/>
                <a:ext cx="1534" cy="0"/>
              </a:xfrm>
              <a:prstGeom prst="line">
                <a:avLst/>
              </a:prstGeom>
              <a:noFill/>
              <a:ln w="28575" cap="sq">
                <a:solidFill>
                  <a:schemeClr val="tx1"/>
                </a:solidFill>
                <a:round/>
                <a:headEnd/>
                <a:tailEnd/>
              </a:ln>
            </p:spPr>
            <p:txBody>
              <a:bodyPr>
                <a:prstTxWarp prst="textNoShape">
                  <a:avLst/>
                </a:prstTxWarp>
              </a:bodyPr>
              <a:lstStyle/>
              <a:p>
                <a:endParaRPr lang="en-US"/>
              </a:p>
            </p:txBody>
          </p:sp>
          <p:sp>
            <p:nvSpPr>
              <p:cNvPr id="31796" name="Line 131"/>
              <p:cNvSpPr>
                <a:spLocks noChangeShapeType="1"/>
              </p:cNvSpPr>
              <p:nvPr/>
            </p:nvSpPr>
            <p:spPr bwMode="auto">
              <a:xfrm>
                <a:off x="3813" y="584"/>
                <a:ext cx="0" cy="764"/>
              </a:xfrm>
              <a:prstGeom prst="line">
                <a:avLst/>
              </a:prstGeom>
              <a:noFill/>
              <a:ln w="28575" cap="sq">
                <a:solidFill>
                  <a:schemeClr val="tx1"/>
                </a:solidFill>
                <a:round/>
                <a:headEnd/>
                <a:tailEnd/>
              </a:ln>
            </p:spPr>
            <p:txBody>
              <a:bodyPr>
                <a:prstTxWarp prst="textNoShape">
                  <a:avLst/>
                </a:prstTxWarp>
              </a:bodyPr>
              <a:lstStyle/>
              <a:p>
                <a:endParaRPr lang="en-US"/>
              </a:p>
            </p:txBody>
          </p:sp>
          <p:sp>
            <p:nvSpPr>
              <p:cNvPr id="31797" name="Line 132"/>
              <p:cNvSpPr>
                <a:spLocks noChangeShapeType="1"/>
              </p:cNvSpPr>
              <p:nvPr/>
            </p:nvSpPr>
            <p:spPr bwMode="auto">
              <a:xfrm>
                <a:off x="4813" y="584"/>
                <a:ext cx="0" cy="764"/>
              </a:xfrm>
              <a:prstGeom prst="line">
                <a:avLst/>
              </a:prstGeom>
              <a:noFill/>
              <a:ln w="12700">
                <a:solidFill>
                  <a:schemeClr val="tx1"/>
                </a:solidFill>
                <a:round/>
                <a:headEnd/>
                <a:tailEnd/>
              </a:ln>
            </p:spPr>
            <p:txBody>
              <a:bodyPr>
                <a:prstTxWarp prst="textNoShape">
                  <a:avLst/>
                </a:prstTxWarp>
              </a:bodyPr>
              <a:lstStyle/>
              <a:p>
                <a:endParaRPr lang="en-US"/>
              </a:p>
            </p:txBody>
          </p:sp>
          <p:sp>
            <p:nvSpPr>
              <p:cNvPr id="31798" name="Line 133"/>
              <p:cNvSpPr>
                <a:spLocks noChangeShapeType="1"/>
              </p:cNvSpPr>
              <p:nvPr/>
            </p:nvSpPr>
            <p:spPr bwMode="auto">
              <a:xfrm>
                <a:off x="5347" y="584"/>
                <a:ext cx="0" cy="764"/>
              </a:xfrm>
              <a:prstGeom prst="line">
                <a:avLst/>
              </a:prstGeom>
              <a:noFill/>
              <a:ln w="28575" cap="sq">
                <a:solidFill>
                  <a:schemeClr val="tx1"/>
                </a:solidFill>
                <a:round/>
                <a:headEnd/>
                <a:tailEnd/>
              </a:ln>
            </p:spPr>
            <p:txBody>
              <a:bodyPr>
                <a:prstTxWarp prst="textNoShape">
                  <a:avLst/>
                </a:prstTxWarp>
              </a:bodyPr>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0" presetClass="path" presetSubtype="0" accel="50000" decel="50000" fill="hold" grpId="0" nodeType="withEffect">
                                  <p:stCondLst>
                                    <p:cond delay="0"/>
                                  </p:stCondLst>
                                  <p:childTnLst>
                                    <p:animMotion origin="layout" path="M 0 0 L -0.0283 0.3956 " pathEditMode="relative" ptsTypes="AA">
                                      <p:cBhvr>
                                        <p:cTn id="15" dur="2000" fill="hold"/>
                                        <p:tgtEl>
                                          <p:spTgt spid="52242"/>
                                        </p:tgtEl>
                                        <p:attrNameLst>
                                          <p:attrName>ppt_x</p:attrName>
                                          <p:attrName>ppt_y</p:attrName>
                                        </p:attrNameLst>
                                      </p:cBhvr>
                                    </p:animMotion>
                                  </p:childTnLst>
                                </p:cTn>
                              </p:par>
                              <p:par>
                                <p:cTn id="16" presetID="0" presetClass="path" presetSubtype="0" accel="50000" decel="50000" fill="hold" grpId="0" nodeType="withEffect">
                                  <p:stCondLst>
                                    <p:cond delay="0"/>
                                  </p:stCondLst>
                                  <p:childTnLst>
                                    <p:animMotion origin="layout" path="M 0 0 L 0.68038 0.25509 " pathEditMode="relative" ptsTypes="AA">
                                      <p:cBhvr>
                                        <p:cTn id="17" dur="2000" fill="hold"/>
                                        <p:tgtEl>
                                          <p:spTgt spid="52243"/>
                                        </p:tgtEl>
                                        <p:attrNameLst>
                                          <p:attrName>ppt_x</p:attrName>
                                          <p:attrName>ppt_y</p:attrName>
                                        </p:attrNameLst>
                                      </p:cBhvr>
                                    </p:animMotion>
                                  </p:childTnLst>
                                </p:cTn>
                              </p:par>
                              <p:par>
                                <p:cTn id="18" presetID="0" presetClass="path" presetSubtype="0" accel="50000" decel="50000" fill="hold" grpId="0" nodeType="withEffect">
                                  <p:stCondLst>
                                    <p:cond delay="0"/>
                                  </p:stCondLst>
                                  <p:childTnLst>
                                    <p:animMotion origin="layout" path="M 0 0 L 0.39444 0.11736 " pathEditMode="relative" ptsTypes="AA">
                                      <p:cBhvr>
                                        <p:cTn id="19" dur="2000" fill="hold"/>
                                        <p:tgtEl>
                                          <p:spTgt spid="52244"/>
                                        </p:tgtEl>
                                        <p:attrNameLst>
                                          <p:attrName>ppt_x</p:attrName>
                                          <p:attrName>ppt_y</p:attrName>
                                        </p:attrNameLst>
                                      </p:cBhvr>
                                    </p:animMotion>
                                  </p:childTnLst>
                                </p:cTn>
                              </p:par>
                              <p:par>
                                <p:cTn id="20" presetID="0" presetClass="path" presetSubtype="0" accel="50000" decel="50000" fill="hold" grpId="0" nodeType="withEffect">
                                  <p:stCondLst>
                                    <p:cond delay="0"/>
                                  </p:stCondLst>
                                  <p:childTnLst>
                                    <p:animMotion origin="layout" path="M 0 0 L 0.12812 0.00996 " pathEditMode="relative" ptsTypes="AA">
                                      <p:cBhvr>
                                        <p:cTn id="21" dur="2000" fill="hold"/>
                                        <p:tgtEl>
                                          <p:spTgt spid="52245"/>
                                        </p:tgtEl>
                                        <p:attrNameLst>
                                          <p:attrName>ppt_x</p:attrName>
                                          <p:attrName>ppt_y</p:attrName>
                                        </p:attrNameLst>
                                      </p:cBhvr>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2321"/>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5223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5224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9" grpId="0" animBg="1"/>
      <p:bldP spid="52241" grpId="0"/>
      <p:bldP spid="52242" grpId="0" animBg="1"/>
      <p:bldP spid="52243" grpId="0" animBg="1"/>
      <p:bldP spid="52244" grpId="0" animBg="1"/>
      <p:bldP spid="52245"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533400" y="228600"/>
            <a:ext cx="8229600" cy="1143000"/>
          </a:xfrm>
        </p:spPr>
        <p:txBody>
          <a:bodyPr>
            <a:normAutofit fontScale="90000"/>
          </a:bodyPr>
          <a:lstStyle/>
          <a:p>
            <a:r>
              <a:rPr lang="en-US" dirty="0" smtClean="0">
                <a:solidFill>
                  <a:srgbClr val="00B050"/>
                </a:solidFill>
              </a:rPr>
              <a:t>Query processing</a:t>
            </a:r>
            <a:br>
              <a:rPr lang="en-US" dirty="0" smtClean="0">
                <a:solidFill>
                  <a:srgbClr val="00B050"/>
                </a:solidFill>
              </a:rPr>
            </a:br>
            <a:r>
              <a:rPr lang="zh-CN" altLang="en-US" dirty="0" smtClean="0">
                <a:solidFill>
                  <a:srgbClr val="00B050"/>
                </a:solidFill>
              </a:rPr>
              <a:t>：</a:t>
            </a:r>
            <a:r>
              <a:rPr lang="en-US" dirty="0" smtClean="0">
                <a:solidFill>
                  <a:srgbClr val="00B050"/>
                </a:solidFill>
              </a:rPr>
              <a:t>Updates</a:t>
            </a:r>
            <a:endParaRPr lang="en-US" dirty="0">
              <a:solidFill>
                <a:srgbClr val="00B050"/>
              </a:solidFill>
            </a:endParaRPr>
          </a:p>
        </p:txBody>
      </p:sp>
      <p:sp>
        <p:nvSpPr>
          <p:cNvPr id="32772" name="Rectangle 4"/>
          <p:cNvSpPr>
            <a:spLocks noChangeArrowheads="1"/>
          </p:cNvSpPr>
          <p:nvPr/>
        </p:nvSpPr>
        <p:spPr bwMode="auto">
          <a:xfrm>
            <a:off x="4065588"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70670" name="Line 14"/>
          <p:cNvSpPr>
            <a:spLocks noChangeShapeType="1"/>
          </p:cNvSpPr>
          <p:nvPr/>
        </p:nvSpPr>
        <p:spPr bwMode="auto">
          <a:xfrm>
            <a:off x="4198938" y="2193925"/>
            <a:ext cx="60325" cy="106045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70671" name="Text Box 15"/>
          <p:cNvSpPr txBox="1">
            <a:spLocks noChangeArrowheads="1"/>
          </p:cNvSpPr>
          <p:nvPr/>
        </p:nvSpPr>
        <p:spPr bwMode="auto">
          <a:xfrm>
            <a:off x="4314825" y="2692400"/>
            <a:ext cx="938213" cy="274638"/>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Write key k</a:t>
            </a:r>
          </a:p>
        </p:txBody>
      </p:sp>
      <p:sp>
        <p:nvSpPr>
          <p:cNvPr id="32776" name="Rectangle 16"/>
          <p:cNvSpPr>
            <a:spLocks noChangeArrowheads="1"/>
          </p:cNvSpPr>
          <p:nvPr/>
        </p:nvSpPr>
        <p:spPr bwMode="auto">
          <a:xfrm>
            <a:off x="4713288"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2777" name="Rectangle 17"/>
          <p:cNvSpPr>
            <a:spLocks noChangeArrowheads="1"/>
          </p:cNvSpPr>
          <p:nvPr/>
        </p:nvSpPr>
        <p:spPr bwMode="auto">
          <a:xfrm>
            <a:off x="5351463"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2778" name="Rectangle 18"/>
          <p:cNvSpPr>
            <a:spLocks noChangeArrowheads="1"/>
          </p:cNvSpPr>
          <p:nvPr/>
        </p:nvSpPr>
        <p:spPr bwMode="auto">
          <a:xfrm>
            <a:off x="3446463"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32779" name="Rectangle 19"/>
          <p:cNvSpPr>
            <a:spLocks noChangeArrowheads="1"/>
          </p:cNvSpPr>
          <p:nvPr/>
        </p:nvSpPr>
        <p:spPr bwMode="auto">
          <a:xfrm>
            <a:off x="2828925" y="3254375"/>
            <a:ext cx="381000" cy="381000"/>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grpSp>
        <p:nvGrpSpPr>
          <p:cNvPr id="3" name="Group 20"/>
          <p:cNvGrpSpPr>
            <a:grpSpLocks/>
          </p:cNvGrpSpPr>
          <p:nvPr/>
        </p:nvGrpSpPr>
        <p:grpSpPr bwMode="auto">
          <a:xfrm>
            <a:off x="4370388" y="3636963"/>
            <a:ext cx="2444750" cy="1577975"/>
            <a:chOff x="2753" y="2291"/>
            <a:chExt cx="1540" cy="994"/>
          </a:xfrm>
        </p:grpSpPr>
        <p:sp>
          <p:nvSpPr>
            <p:cNvPr id="32827" name="Text Box 24"/>
            <p:cNvSpPr txBox="1">
              <a:spLocks noChangeArrowheads="1"/>
            </p:cNvSpPr>
            <p:nvPr/>
          </p:nvSpPr>
          <p:spPr bwMode="auto">
            <a:xfrm>
              <a:off x="3702" y="2844"/>
              <a:ext cx="591" cy="173"/>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Write key k</a:t>
              </a:r>
              <a:endParaRPr lang="en-US" sz="1000" baseline="-25000">
                <a:solidFill>
                  <a:schemeClr val="tx1"/>
                </a:solidFill>
              </a:endParaRPr>
            </a:p>
          </p:txBody>
        </p:sp>
        <p:sp>
          <p:nvSpPr>
            <p:cNvPr id="32828" name="Line 25"/>
            <p:cNvSpPr>
              <a:spLocks noChangeShapeType="1"/>
            </p:cNvSpPr>
            <p:nvPr/>
          </p:nvSpPr>
          <p:spPr bwMode="auto">
            <a:xfrm>
              <a:off x="2753" y="2291"/>
              <a:ext cx="1326" cy="994"/>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grpSp>
      <p:sp>
        <p:nvSpPr>
          <p:cNvPr id="70683" name="Line 27"/>
          <p:cNvSpPr>
            <a:spLocks noChangeShapeType="1"/>
          </p:cNvSpPr>
          <p:nvPr/>
        </p:nvSpPr>
        <p:spPr bwMode="auto">
          <a:xfrm flipH="1" flipV="1">
            <a:off x="4135438" y="3632200"/>
            <a:ext cx="1419225" cy="1571625"/>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0687" name="Text Box 31"/>
          <p:cNvSpPr txBox="1">
            <a:spLocks noChangeArrowheads="1"/>
          </p:cNvSpPr>
          <p:nvPr/>
        </p:nvSpPr>
        <p:spPr bwMode="auto">
          <a:xfrm>
            <a:off x="3500438" y="4556125"/>
            <a:ext cx="1612900" cy="274638"/>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Sequence # for key k</a:t>
            </a:r>
            <a:endParaRPr lang="en-US" sz="1000" baseline="-25000" dirty="0">
              <a:solidFill>
                <a:schemeClr val="tx1"/>
              </a:solidFill>
            </a:endParaRPr>
          </a:p>
        </p:txBody>
      </p:sp>
      <p:sp>
        <p:nvSpPr>
          <p:cNvPr id="70688" name="Line 32"/>
          <p:cNvSpPr>
            <a:spLocks noChangeShapeType="1"/>
          </p:cNvSpPr>
          <p:nvPr/>
        </p:nvSpPr>
        <p:spPr bwMode="auto">
          <a:xfrm flipH="1" flipV="1">
            <a:off x="4016375" y="2187575"/>
            <a:ext cx="68263" cy="1068388"/>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0692" name="Text Box 36"/>
          <p:cNvSpPr txBox="1">
            <a:spLocks noChangeArrowheads="1"/>
          </p:cNvSpPr>
          <p:nvPr/>
        </p:nvSpPr>
        <p:spPr bwMode="auto">
          <a:xfrm>
            <a:off x="2438400" y="2819400"/>
            <a:ext cx="1612900" cy="274638"/>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dirty="0">
                <a:solidFill>
                  <a:schemeClr val="tx1"/>
                </a:solidFill>
              </a:rPr>
              <a:t>Sequence # for key k</a:t>
            </a:r>
            <a:endParaRPr lang="en-US" sz="1000" baseline="-25000" dirty="0">
              <a:solidFill>
                <a:schemeClr val="tx1"/>
              </a:solidFill>
            </a:endParaRPr>
          </a:p>
        </p:txBody>
      </p:sp>
      <p:sp>
        <p:nvSpPr>
          <p:cNvPr id="32787" name="Rectangle 51"/>
          <p:cNvSpPr>
            <a:spLocks noChangeArrowheads="1"/>
          </p:cNvSpPr>
          <p:nvPr/>
        </p:nvSpPr>
        <p:spPr bwMode="auto">
          <a:xfrm>
            <a:off x="7883525" y="3865563"/>
            <a:ext cx="381000" cy="381000"/>
          </a:xfrm>
          <a:prstGeom prst="rect">
            <a:avLst/>
          </a:prstGeom>
          <a:solidFill>
            <a:srgbClr val="FF6600"/>
          </a:solidFill>
          <a:ln w="9525">
            <a:solidFill>
              <a:schemeClr val="tx1"/>
            </a:solidFill>
            <a:miter lim="800000"/>
            <a:headEnd/>
            <a:tailEnd/>
          </a:ln>
        </p:spPr>
        <p:txBody>
          <a:bodyPr wrap="none" anchor="ctr">
            <a:prstTxWarp prst="textNoShape">
              <a:avLst/>
            </a:prstTxWarp>
          </a:bodyPr>
          <a:lstStyle/>
          <a:p>
            <a:endParaRPr lang="en-US"/>
          </a:p>
        </p:txBody>
      </p:sp>
      <p:sp>
        <p:nvSpPr>
          <p:cNvPr id="32788" name="Rectangle 52"/>
          <p:cNvSpPr>
            <a:spLocks noChangeArrowheads="1"/>
          </p:cNvSpPr>
          <p:nvPr/>
        </p:nvSpPr>
        <p:spPr bwMode="auto">
          <a:xfrm>
            <a:off x="7883525" y="4367213"/>
            <a:ext cx="381000" cy="381000"/>
          </a:xfrm>
          <a:prstGeom prst="rect">
            <a:avLst/>
          </a:prstGeom>
          <a:solidFill>
            <a:srgbClr val="FF6600"/>
          </a:solidFill>
          <a:ln w="9525">
            <a:solidFill>
              <a:schemeClr val="tx1"/>
            </a:solidFill>
            <a:miter lim="800000"/>
            <a:headEnd/>
            <a:tailEnd/>
          </a:ln>
        </p:spPr>
        <p:txBody>
          <a:bodyPr wrap="none" anchor="ctr">
            <a:prstTxWarp prst="textNoShape">
              <a:avLst/>
            </a:prstTxWarp>
          </a:bodyPr>
          <a:lstStyle/>
          <a:p>
            <a:endParaRPr lang="en-US"/>
          </a:p>
        </p:txBody>
      </p:sp>
      <p:grpSp>
        <p:nvGrpSpPr>
          <p:cNvPr id="5" name="Group 54"/>
          <p:cNvGrpSpPr>
            <a:grpSpLocks/>
          </p:cNvGrpSpPr>
          <p:nvPr/>
        </p:nvGrpSpPr>
        <p:grpSpPr bwMode="auto">
          <a:xfrm>
            <a:off x="1644650" y="5207000"/>
            <a:ext cx="1227138" cy="1089025"/>
            <a:chOff x="1036" y="3280"/>
            <a:chExt cx="773" cy="686"/>
          </a:xfrm>
        </p:grpSpPr>
        <p:sp>
          <p:nvSpPr>
            <p:cNvPr id="32819" name="Rectangle 7"/>
            <p:cNvSpPr>
              <a:spLocks noChangeArrowheads="1"/>
            </p:cNvSpPr>
            <p:nvPr/>
          </p:nvSpPr>
          <p:spPr bwMode="auto">
            <a:xfrm>
              <a:off x="1036" y="3280"/>
              <a:ext cx="773" cy="686"/>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32820" name="Text Box 8"/>
            <p:cNvSpPr txBox="1">
              <a:spLocks noChangeArrowheads="1"/>
            </p:cNvSpPr>
            <p:nvPr/>
          </p:nvSpPr>
          <p:spPr bwMode="auto">
            <a:xfrm>
              <a:off x="1258" y="3314"/>
              <a:ext cx="316" cy="231"/>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32821" name="AutoShape 53"/>
            <p:cNvSpPr>
              <a:spLocks noChangeArrowheads="1"/>
            </p:cNvSpPr>
            <p:nvPr/>
          </p:nvSpPr>
          <p:spPr bwMode="auto">
            <a:xfrm>
              <a:off x="1176" y="3625"/>
              <a:ext cx="495" cy="301"/>
            </a:xfrm>
            <a:prstGeom prst="can">
              <a:avLst>
                <a:gd name="adj" fmla="val 25000"/>
              </a:avLst>
            </a:prstGeom>
            <a:solidFill>
              <a:srgbClr val="6363CB"/>
            </a:solidFill>
            <a:ln w="9525">
              <a:solidFill>
                <a:srgbClr val="000000"/>
              </a:solidFill>
              <a:round/>
              <a:headEnd/>
              <a:tailEnd/>
            </a:ln>
          </p:spPr>
          <p:txBody>
            <a:bodyPr wrap="none" anchor="ctr">
              <a:prstTxWarp prst="textNoShape">
                <a:avLst/>
              </a:prstTxWarp>
            </a:bodyPr>
            <a:lstStyle/>
            <a:p>
              <a:endParaRPr lang="en-US"/>
            </a:p>
          </p:txBody>
        </p:sp>
      </p:grpSp>
      <p:grpSp>
        <p:nvGrpSpPr>
          <p:cNvPr id="6" name="Group 55"/>
          <p:cNvGrpSpPr>
            <a:grpSpLocks/>
          </p:cNvGrpSpPr>
          <p:nvPr/>
        </p:nvGrpSpPr>
        <p:grpSpPr bwMode="auto">
          <a:xfrm>
            <a:off x="3563938" y="5207000"/>
            <a:ext cx="1227137" cy="1089025"/>
            <a:chOff x="1036" y="3280"/>
            <a:chExt cx="773" cy="686"/>
          </a:xfrm>
        </p:grpSpPr>
        <p:sp>
          <p:nvSpPr>
            <p:cNvPr id="32816" name="Rectangle 56"/>
            <p:cNvSpPr>
              <a:spLocks noChangeArrowheads="1"/>
            </p:cNvSpPr>
            <p:nvPr/>
          </p:nvSpPr>
          <p:spPr bwMode="auto">
            <a:xfrm>
              <a:off x="1036" y="3280"/>
              <a:ext cx="773" cy="686"/>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32817" name="Text Box 57"/>
            <p:cNvSpPr txBox="1">
              <a:spLocks noChangeArrowheads="1"/>
            </p:cNvSpPr>
            <p:nvPr/>
          </p:nvSpPr>
          <p:spPr bwMode="auto">
            <a:xfrm>
              <a:off x="1258" y="3314"/>
              <a:ext cx="316" cy="231"/>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32818" name="AutoShape 58"/>
            <p:cNvSpPr>
              <a:spLocks noChangeArrowheads="1"/>
            </p:cNvSpPr>
            <p:nvPr/>
          </p:nvSpPr>
          <p:spPr bwMode="auto">
            <a:xfrm>
              <a:off x="1176" y="3625"/>
              <a:ext cx="495" cy="301"/>
            </a:xfrm>
            <a:prstGeom prst="can">
              <a:avLst>
                <a:gd name="adj" fmla="val 25000"/>
              </a:avLst>
            </a:prstGeom>
            <a:solidFill>
              <a:srgbClr val="6363CB"/>
            </a:solidFill>
            <a:ln w="9525">
              <a:solidFill>
                <a:srgbClr val="000000"/>
              </a:solidFill>
              <a:round/>
              <a:headEnd/>
              <a:tailEnd/>
            </a:ln>
          </p:spPr>
          <p:txBody>
            <a:bodyPr wrap="none" anchor="ctr">
              <a:prstTxWarp prst="textNoShape">
                <a:avLst/>
              </a:prstTxWarp>
            </a:bodyPr>
            <a:lstStyle/>
            <a:p>
              <a:endParaRPr lang="en-US"/>
            </a:p>
          </p:txBody>
        </p:sp>
      </p:grpSp>
      <p:grpSp>
        <p:nvGrpSpPr>
          <p:cNvPr id="7" name="Group 59"/>
          <p:cNvGrpSpPr>
            <a:grpSpLocks/>
          </p:cNvGrpSpPr>
          <p:nvPr/>
        </p:nvGrpSpPr>
        <p:grpSpPr bwMode="auto">
          <a:xfrm>
            <a:off x="5494338" y="5207000"/>
            <a:ext cx="1227137" cy="1089025"/>
            <a:chOff x="1036" y="3280"/>
            <a:chExt cx="773" cy="686"/>
          </a:xfrm>
        </p:grpSpPr>
        <p:sp>
          <p:nvSpPr>
            <p:cNvPr id="32813" name="Rectangle 60"/>
            <p:cNvSpPr>
              <a:spLocks noChangeArrowheads="1"/>
            </p:cNvSpPr>
            <p:nvPr/>
          </p:nvSpPr>
          <p:spPr bwMode="auto">
            <a:xfrm>
              <a:off x="1036" y="3280"/>
              <a:ext cx="773" cy="686"/>
            </a:xfrm>
            <a:prstGeom prst="rect">
              <a:avLst/>
            </a:prstGeom>
            <a:solidFill>
              <a:srgbClr val="CC0000"/>
            </a:solidFill>
            <a:ln w="9525">
              <a:solidFill>
                <a:schemeClr val="tx1"/>
              </a:solidFill>
              <a:miter lim="800000"/>
              <a:headEnd/>
              <a:tailEnd/>
            </a:ln>
          </p:spPr>
          <p:txBody>
            <a:bodyPr wrap="none" anchor="ctr">
              <a:prstTxWarp prst="textNoShape">
                <a:avLst/>
              </a:prstTxWarp>
            </a:bodyPr>
            <a:lstStyle/>
            <a:p>
              <a:endParaRPr lang="en-US"/>
            </a:p>
          </p:txBody>
        </p:sp>
        <p:sp>
          <p:nvSpPr>
            <p:cNvPr id="32814" name="Text Box 61"/>
            <p:cNvSpPr txBox="1">
              <a:spLocks noChangeArrowheads="1"/>
            </p:cNvSpPr>
            <p:nvPr/>
          </p:nvSpPr>
          <p:spPr bwMode="auto">
            <a:xfrm>
              <a:off x="1258" y="3314"/>
              <a:ext cx="316" cy="231"/>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sz="1800">
                  <a:solidFill>
                    <a:schemeClr val="bg1"/>
                  </a:solidFill>
                </a:rPr>
                <a:t>SU</a:t>
              </a:r>
            </a:p>
          </p:txBody>
        </p:sp>
        <p:sp>
          <p:nvSpPr>
            <p:cNvPr id="32815" name="AutoShape 62"/>
            <p:cNvSpPr>
              <a:spLocks noChangeArrowheads="1"/>
            </p:cNvSpPr>
            <p:nvPr/>
          </p:nvSpPr>
          <p:spPr bwMode="auto">
            <a:xfrm>
              <a:off x="1176" y="3625"/>
              <a:ext cx="495" cy="301"/>
            </a:xfrm>
            <a:prstGeom prst="can">
              <a:avLst>
                <a:gd name="adj" fmla="val 25000"/>
              </a:avLst>
            </a:prstGeom>
            <a:solidFill>
              <a:srgbClr val="6363CB"/>
            </a:solidFill>
            <a:ln w="9525">
              <a:solidFill>
                <a:srgbClr val="000000"/>
              </a:solidFill>
              <a:round/>
              <a:headEnd/>
              <a:tailEnd/>
            </a:ln>
          </p:spPr>
          <p:txBody>
            <a:bodyPr wrap="none" anchor="ctr">
              <a:prstTxWarp prst="textNoShape">
                <a:avLst/>
              </a:prstTxWarp>
            </a:bodyPr>
            <a:lstStyle/>
            <a:p>
              <a:endParaRPr lang="en-US"/>
            </a:p>
          </p:txBody>
        </p:sp>
      </p:grpSp>
      <p:sp>
        <p:nvSpPr>
          <p:cNvPr id="70719" name="Line 63"/>
          <p:cNvSpPr>
            <a:spLocks noChangeShapeType="1"/>
          </p:cNvSpPr>
          <p:nvPr/>
        </p:nvSpPr>
        <p:spPr bwMode="auto">
          <a:xfrm flipV="1">
            <a:off x="6718300" y="3995738"/>
            <a:ext cx="1154113" cy="1262062"/>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0724" name="Text Box 68"/>
          <p:cNvSpPr txBox="1">
            <a:spLocks noChangeArrowheads="1"/>
          </p:cNvSpPr>
          <p:nvPr/>
        </p:nvSpPr>
        <p:spPr bwMode="auto">
          <a:xfrm>
            <a:off x="6764338" y="3911600"/>
            <a:ext cx="938212" cy="274638"/>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Write key k</a:t>
            </a:r>
            <a:endParaRPr lang="en-US" sz="1000" baseline="-25000">
              <a:solidFill>
                <a:schemeClr val="tx1"/>
              </a:solidFill>
            </a:endParaRPr>
          </a:p>
        </p:txBody>
      </p:sp>
      <p:sp>
        <p:nvSpPr>
          <p:cNvPr id="70726" name="Freeform 70"/>
          <p:cNvSpPr>
            <a:spLocks/>
          </p:cNvSpPr>
          <p:nvPr/>
        </p:nvSpPr>
        <p:spPr bwMode="auto">
          <a:xfrm>
            <a:off x="8259763" y="4035425"/>
            <a:ext cx="447675" cy="515938"/>
          </a:xfrm>
          <a:custGeom>
            <a:avLst/>
            <a:gdLst>
              <a:gd name="T0" fmla="*/ 0 w 282"/>
              <a:gd name="T1" fmla="*/ 0 h 325"/>
              <a:gd name="T2" fmla="*/ 282 w 282"/>
              <a:gd name="T3" fmla="*/ 194 h 325"/>
              <a:gd name="T4" fmla="*/ 0 w 282"/>
              <a:gd name="T5" fmla="*/ 325 h 325"/>
              <a:gd name="T6" fmla="*/ 0 60000 65536"/>
              <a:gd name="T7" fmla="*/ 0 60000 65536"/>
              <a:gd name="T8" fmla="*/ 0 60000 65536"/>
              <a:gd name="T9" fmla="*/ 0 w 282"/>
              <a:gd name="T10" fmla="*/ 0 h 325"/>
              <a:gd name="T11" fmla="*/ 282 w 282"/>
              <a:gd name="T12" fmla="*/ 325 h 325"/>
            </a:gdLst>
            <a:ahLst/>
            <a:cxnLst>
              <a:cxn ang="T6">
                <a:pos x="T0" y="T1"/>
              </a:cxn>
              <a:cxn ang="T7">
                <a:pos x="T2" y="T3"/>
              </a:cxn>
              <a:cxn ang="T8">
                <a:pos x="T4" y="T5"/>
              </a:cxn>
            </a:cxnLst>
            <a:rect l="T9" t="T10" r="T11" b="T12"/>
            <a:pathLst>
              <a:path w="282" h="325">
                <a:moveTo>
                  <a:pt x="0" y="0"/>
                </a:moveTo>
                <a:cubicBezTo>
                  <a:pt x="141" y="70"/>
                  <a:pt x="282" y="140"/>
                  <a:pt x="282" y="194"/>
                </a:cubicBezTo>
                <a:cubicBezTo>
                  <a:pt x="282" y="248"/>
                  <a:pt x="141" y="286"/>
                  <a:pt x="0" y="325"/>
                </a:cubicBezTo>
              </a:path>
            </a:pathLst>
          </a:custGeom>
          <a:noFill/>
          <a:ln w="9525">
            <a:solidFill>
              <a:srgbClr val="000000"/>
            </a:solidFill>
            <a:round/>
            <a:headEnd/>
            <a:tailEnd type="triangle" w="med" len="med"/>
          </a:ln>
        </p:spPr>
        <p:txBody>
          <a:bodyPr>
            <a:prstTxWarp prst="textNoShape">
              <a:avLst/>
            </a:prstTxWarp>
          </a:bodyPr>
          <a:lstStyle/>
          <a:p>
            <a:endParaRPr lang="en-US"/>
          </a:p>
        </p:txBody>
      </p:sp>
      <p:sp>
        <p:nvSpPr>
          <p:cNvPr id="70727" name="Line 71"/>
          <p:cNvSpPr>
            <a:spLocks noChangeShapeType="1"/>
          </p:cNvSpPr>
          <p:nvPr/>
        </p:nvSpPr>
        <p:spPr bwMode="auto">
          <a:xfrm flipH="1">
            <a:off x="6718300" y="4184650"/>
            <a:ext cx="1163638" cy="1281113"/>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70734" name="Text Box 78"/>
          <p:cNvSpPr txBox="1">
            <a:spLocks noChangeArrowheads="1"/>
          </p:cNvSpPr>
          <p:nvPr/>
        </p:nvSpPr>
        <p:spPr bwMode="auto">
          <a:xfrm>
            <a:off x="7239001" y="5105400"/>
            <a:ext cx="1004888" cy="369332"/>
          </a:xfrm>
          <a:prstGeom prst="rect">
            <a:avLst/>
          </a:prstGeom>
          <a:noFill/>
          <a:ln w="9525">
            <a:noFill/>
            <a:miter lim="800000"/>
            <a:headEnd/>
            <a:tailEnd/>
          </a:ln>
        </p:spPr>
        <p:txBody>
          <a:bodyPr wrap="square">
            <a:prstTxWarp prst="textNoShape">
              <a:avLst/>
            </a:prstTxWarp>
            <a:spAutoFit/>
          </a:bodyPr>
          <a:lstStyle/>
          <a:p>
            <a:pPr algn="ctr">
              <a:lnSpc>
                <a:spcPct val="100000"/>
              </a:lnSpc>
              <a:spcBef>
                <a:spcPct val="0"/>
              </a:spcBef>
              <a:buClrTx/>
            </a:pPr>
            <a:r>
              <a:rPr lang="en-US">
                <a:solidFill>
                  <a:schemeClr val="tx1"/>
                </a:solidFill>
              </a:rPr>
              <a:t>SUCCESS</a:t>
            </a:r>
            <a:endParaRPr lang="en-US" sz="1000" baseline="-25000">
              <a:solidFill>
                <a:schemeClr val="tx1"/>
              </a:solidFill>
            </a:endParaRPr>
          </a:p>
        </p:txBody>
      </p:sp>
      <p:sp>
        <p:nvSpPr>
          <p:cNvPr id="70735" name="Freeform 79"/>
          <p:cNvSpPr>
            <a:spLocks/>
          </p:cNvSpPr>
          <p:nvPr/>
        </p:nvSpPr>
        <p:spPr bwMode="auto">
          <a:xfrm>
            <a:off x="6491288" y="5497513"/>
            <a:ext cx="447675" cy="515937"/>
          </a:xfrm>
          <a:custGeom>
            <a:avLst/>
            <a:gdLst>
              <a:gd name="T0" fmla="*/ 0 w 282"/>
              <a:gd name="T1" fmla="*/ 0 h 325"/>
              <a:gd name="T2" fmla="*/ 282 w 282"/>
              <a:gd name="T3" fmla="*/ 194 h 325"/>
              <a:gd name="T4" fmla="*/ 0 w 282"/>
              <a:gd name="T5" fmla="*/ 325 h 325"/>
              <a:gd name="T6" fmla="*/ 0 60000 65536"/>
              <a:gd name="T7" fmla="*/ 0 60000 65536"/>
              <a:gd name="T8" fmla="*/ 0 60000 65536"/>
              <a:gd name="T9" fmla="*/ 0 w 282"/>
              <a:gd name="T10" fmla="*/ 0 h 325"/>
              <a:gd name="T11" fmla="*/ 282 w 282"/>
              <a:gd name="T12" fmla="*/ 325 h 325"/>
            </a:gdLst>
            <a:ahLst/>
            <a:cxnLst>
              <a:cxn ang="T6">
                <a:pos x="T0" y="T1"/>
              </a:cxn>
              <a:cxn ang="T7">
                <a:pos x="T2" y="T3"/>
              </a:cxn>
              <a:cxn ang="T8">
                <a:pos x="T4" y="T5"/>
              </a:cxn>
            </a:cxnLst>
            <a:rect l="T9" t="T10" r="T11" b="T12"/>
            <a:pathLst>
              <a:path w="282" h="325">
                <a:moveTo>
                  <a:pt x="0" y="0"/>
                </a:moveTo>
                <a:cubicBezTo>
                  <a:pt x="141" y="70"/>
                  <a:pt x="282" y="140"/>
                  <a:pt x="282" y="194"/>
                </a:cubicBezTo>
                <a:cubicBezTo>
                  <a:pt x="282" y="248"/>
                  <a:pt x="141" y="286"/>
                  <a:pt x="0" y="325"/>
                </a:cubicBezTo>
              </a:path>
            </a:pathLst>
          </a:custGeom>
          <a:noFill/>
          <a:ln w="9525">
            <a:solidFill>
              <a:srgbClr val="000000"/>
            </a:solidFill>
            <a:round/>
            <a:headEnd/>
            <a:tailEnd type="triangle" w="med" len="med"/>
          </a:ln>
        </p:spPr>
        <p:txBody>
          <a:bodyPr>
            <a:prstTxWarp prst="textNoShape">
              <a:avLst/>
            </a:prstTxWarp>
          </a:bodyPr>
          <a:lstStyle/>
          <a:p>
            <a:endParaRPr lang="en-US"/>
          </a:p>
        </p:txBody>
      </p:sp>
      <p:sp>
        <p:nvSpPr>
          <p:cNvPr id="70739" name="Text Box 83"/>
          <p:cNvSpPr txBox="1">
            <a:spLocks noChangeArrowheads="1"/>
          </p:cNvSpPr>
          <p:nvPr/>
        </p:nvSpPr>
        <p:spPr bwMode="auto">
          <a:xfrm>
            <a:off x="7027863" y="6053138"/>
            <a:ext cx="938212" cy="274637"/>
          </a:xfrm>
          <a:prstGeom prst="rect">
            <a:avLst/>
          </a:prstGeom>
          <a:noFill/>
          <a:ln w="9525">
            <a:noFill/>
            <a:miter lim="800000"/>
            <a:headEnd/>
            <a:tailEnd/>
          </a:ln>
        </p:spPr>
        <p:txBody>
          <a:bodyPr wrap="none">
            <a:prstTxWarp prst="textNoShape">
              <a:avLst/>
            </a:prstTxWarp>
            <a:spAutoFit/>
          </a:bodyPr>
          <a:lstStyle/>
          <a:p>
            <a:pPr algn="ctr">
              <a:lnSpc>
                <a:spcPct val="100000"/>
              </a:lnSpc>
              <a:spcBef>
                <a:spcPct val="0"/>
              </a:spcBef>
              <a:buClrTx/>
            </a:pPr>
            <a:r>
              <a:rPr lang="en-US">
                <a:solidFill>
                  <a:schemeClr val="tx1"/>
                </a:solidFill>
              </a:rPr>
              <a:t>Write key k</a:t>
            </a:r>
            <a:endParaRPr lang="en-US" sz="1000" baseline="-25000">
              <a:solidFill>
                <a:schemeClr val="tx1"/>
              </a:solidFill>
            </a:endParaRPr>
          </a:p>
        </p:txBody>
      </p:sp>
      <p:sp>
        <p:nvSpPr>
          <p:cNvPr id="32803" name="Text Box 84"/>
          <p:cNvSpPr txBox="1">
            <a:spLocks noChangeArrowheads="1"/>
          </p:cNvSpPr>
          <p:nvPr/>
        </p:nvSpPr>
        <p:spPr bwMode="auto">
          <a:xfrm>
            <a:off x="2047875" y="3279775"/>
            <a:ext cx="804863" cy="3048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400" i="1">
                <a:solidFill>
                  <a:schemeClr val="tx1"/>
                </a:solidFill>
              </a:rPr>
              <a:t>Routers</a:t>
            </a:r>
          </a:p>
        </p:txBody>
      </p:sp>
      <p:sp>
        <p:nvSpPr>
          <p:cNvPr id="32804" name="Text Box 85"/>
          <p:cNvSpPr txBox="1">
            <a:spLocks noChangeArrowheads="1"/>
          </p:cNvSpPr>
          <p:nvPr/>
        </p:nvSpPr>
        <p:spPr bwMode="auto">
          <a:xfrm>
            <a:off x="7239000" y="3502025"/>
            <a:ext cx="1543050" cy="304800"/>
          </a:xfrm>
          <a:prstGeom prst="rect">
            <a:avLst/>
          </a:prstGeom>
          <a:noFill/>
          <a:ln w="9525">
            <a:noFill/>
            <a:miter lim="800000"/>
            <a:headEnd/>
            <a:tailEnd/>
          </a:ln>
        </p:spPr>
        <p:txBody>
          <a:bodyPr wrap="none">
            <a:prstTxWarp prst="textNoShape">
              <a:avLst/>
            </a:prstTxWarp>
            <a:spAutoFit/>
          </a:bodyPr>
          <a:lstStyle/>
          <a:p>
            <a:pPr>
              <a:lnSpc>
                <a:spcPct val="100000"/>
              </a:lnSpc>
              <a:spcBef>
                <a:spcPct val="0"/>
              </a:spcBef>
              <a:buClrTx/>
            </a:pPr>
            <a:r>
              <a:rPr lang="en-US" sz="1400" i="1">
                <a:solidFill>
                  <a:schemeClr val="tx1"/>
                </a:solidFill>
              </a:rPr>
              <a:t>Message brokers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06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6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7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7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7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7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073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073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07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068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068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069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0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70" grpId="0" animBg="1"/>
      <p:bldP spid="70671" grpId="0"/>
      <p:bldP spid="70683" grpId="0" animBg="1"/>
      <p:bldP spid="70687" grpId="0"/>
      <p:bldP spid="70688" grpId="0" animBg="1"/>
      <p:bldP spid="70692" grpId="0"/>
      <p:bldP spid="70719" grpId="0" animBg="1"/>
      <p:bldP spid="70724" grpId="0"/>
      <p:bldP spid="70726" grpId="0" animBg="1"/>
      <p:bldP spid="70727" grpId="0" animBg="1"/>
      <p:bldP spid="70734" grpId="0"/>
      <p:bldP spid="70735" grpId="0" animBg="1"/>
      <p:bldP spid="7073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Highlights of PNUTS Approach</a:t>
            </a:r>
            <a:endParaRPr lang="en-US" dirty="0">
              <a:solidFill>
                <a:srgbClr val="00B050"/>
              </a:solidFill>
            </a:endParaRPr>
          </a:p>
        </p:txBody>
      </p:sp>
      <p:sp>
        <p:nvSpPr>
          <p:cNvPr id="3" name="Content Placeholder 2"/>
          <p:cNvSpPr>
            <a:spLocks noGrp="1"/>
          </p:cNvSpPr>
          <p:nvPr>
            <p:ph idx="1"/>
          </p:nvPr>
        </p:nvSpPr>
        <p:spPr>
          <a:xfrm>
            <a:off x="457200" y="1600200"/>
            <a:ext cx="8382000" cy="4525963"/>
          </a:xfrm>
        </p:spPr>
        <p:txBody>
          <a:bodyPr/>
          <a:lstStyle/>
          <a:p>
            <a:r>
              <a:rPr lang="en-US" dirty="0" smtClean="0">
                <a:solidFill>
                  <a:srgbClr val="0070C0"/>
                </a:solidFill>
              </a:rPr>
              <a:t>Shared nothing </a:t>
            </a:r>
            <a:r>
              <a:rPr lang="en-US" dirty="0" smtClean="0"/>
              <a:t>architecture</a:t>
            </a:r>
          </a:p>
          <a:p>
            <a:r>
              <a:rPr lang="en-US" dirty="0" smtClean="0">
                <a:solidFill>
                  <a:srgbClr val="0070C0"/>
                </a:solidFill>
              </a:rPr>
              <a:t>Multiple datacenter </a:t>
            </a:r>
            <a:r>
              <a:rPr lang="en-US" dirty="0" smtClean="0"/>
              <a:t>for geographic distribution</a:t>
            </a:r>
          </a:p>
          <a:p>
            <a:r>
              <a:rPr lang="en-US" dirty="0" smtClean="0">
                <a:solidFill>
                  <a:srgbClr val="0070C0"/>
                </a:solidFill>
              </a:rPr>
              <a:t>Time-line consistency </a:t>
            </a:r>
            <a:r>
              <a:rPr lang="en-US" dirty="0" smtClean="0"/>
              <a:t>and access to stale data.</a:t>
            </a:r>
          </a:p>
          <a:p>
            <a:r>
              <a:rPr lang="en-US" dirty="0" smtClean="0"/>
              <a:t>Use a </a:t>
            </a:r>
            <a:r>
              <a:rPr lang="en-US" dirty="0" smtClean="0">
                <a:solidFill>
                  <a:srgbClr val="0070C0"/>
                </a:solidFill>
              </a:rPr>
              <a:t>publish-subscribe system </a:t>
            </a:r>
            <a:r>
              <a:rPr lang="en-US" dirty="0" smtClean="0"/>
              <a:t>for reliable fault-tolerant communication</a:t>
            </a:r>
          </a:p>
          <a:p>
            <a:r>
              <a:rPr lang="en-US" dirty="0" smtClean="0">
                <a:solidFill>
                  <a:srgbClr val="0070C0"/>
                </a:solidFill>
              </a:rPr>
              <a:t>Replication</a:t>
            </a:r>
            <a:r>
              <a:rPr lang="en-US" dirty="0" smtClean="0"/>
              <a:t> with </a:t>
            </a:r>
            <a:r>
              <a:rPr lang="en-US" dirty="0" smtClean="0">
                <a:solidFill>
                  <a:srgbClr val="0070C0"/>
                </a:solidFill>
              </a:rPr>
              <a:t>record-based master</a:t>
            </a:r>
            <a:r>
              <a:rPr lang="en-US" dirty="0" smtClean="0"/>
              <a:t>.</a:t>
            </a:r>
          </a:p>
          <a:p>
            <a:endParaRPr lang="en-US" dirty="0" smtClean="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71480"/>
            <a:ext cx="9286908" cy="619124"/>
          </a:xfrm>
        </p:spPr>
        <p:txBody>
          <a:bodyPr>
            <a:noAutofit/>
          </a:bodyPr>
          <a:lstStyle/>
          <a:p>
            <a:r>
              <a:rPr lang="en-US" altLang="zh-CN" sz="3600" dirty="0" smtClean="0">
                <a:solidFill>
                  <a:srgbClr val="00B050"/>
                </a:solidFill>
              </a:rPr>
              <a:t>(</a:t>
            </a:r>
            <a:r>
              <a:rPr lang="zh-CN" altLang="en-US" sz="3600" dirty="0" smtClean="0">
                <a:solidFill>
                  <a:srgbClr val="00B050"/>
                </a:solidFill>
              </a:rPr>
              <a:t>三</a:t>
            </a:r>
            <a:r>
              <a:rPr lang="en-US" altLang="zh-CN" sz="3600" dirty="0" smtClean="0">
                <a:solidFill>
                  <a:srgbClr val="00B050"/>
                </a:solidFill>
              </a:rPr>
              <a:t>)</a:t>
            </a:r>
            <a:r>
              <a:rPr lang="zh-CN" altLang="en-US" sz="3600" dirty="0" smtClean="0">
                <a:solidFill>
                  <a:srgbClr val="00B050"/>
                </a:solidFill>
              </a:rPr>
              <a:t>：</a:t>
            </a:r>
            <a:r>
              <a:rPr lang="en-US" sz="3600" dirty="0" smtClean="0">
                <a:solidFill>
                  <a:srgbClr val="00B050"/>
                </a:solidFill>
              </a:rPr>
              <a:t>First Generation of Cloud Data Management Systems</a:t>
            </a:r>
            <a:endParaRPr lang="zh-CN" altLang="en-US" sz="3600" dirty="0"/>
          </a:p>
        </p:txBody>
      </p:sp>
      <p:sp>
        <p:nvSpPr>
          <p:cNvPr id="3" name="内容占位符 2"/>
          <p:cNvSpPr>
            <a:spLocks noGrp="1"/>
          </p:cNvSpPr>
          <p:nvPr>
            <p:ph idx="1"/>
          </p:nvPr>
        </p:nvSpPr>
        <p:spPr>
          <a:xfrm>
            <a:off x="428596" y="1857364"/>
            <a:ext cx="8229600" cy="4525963"/>
          </a:xfrm>
        </p:spPr>
        <p:txBody>
          <a:bodyPr/>
          <a:lstStyle/>
          <a:p>
            <a:r>
              <a:rPr lang="en-US" altLang="zh-CN" dirty="0" smtClean="0"/>
              <a:t>1</a:t>
            </a:r>
            <a:r>
              <a:rPr lang="zh-CN" altLang="en-US" dirty="0" smtClean="0"/>
              <a:t>、</a:t>
            </a:r>
            <a:r>
              <a:rPr lang="en-US" altLang="zh-CN" dirty="0" smtClean="0"/>
              <a:t>Google Storage System: </a:t>
            </a:r>
            <a:r>
              <a:rPr lang="en-US" altLang="zh-CN" dirty="0" err="1" smtClean="0"/>
              <a:t>BigTable</a:t>
            </a:r>
            <a:r>
              <a:rPr lang="en-US" altLang="zh-CN" dirty="0" smtClean="0"/>
              <a:t>  +  Google File Systems (GFS)</a:t>
            </a:r>
          </a:p>
          <a:p>
            <a:r>
              <a:rPr lang="en-US" altLang="zh-CN" dirty="0" smtClean="0"/>
              <a:t>2</a:t>
            </a:r>
            <a:r>
              <a:rPr lang="zh-CN" altLang="en-US" dirty="0" smtClean="0"/>
              <a:t>、</a:t>
            </a:r>
            <a:r>
              <a:rPr lang="en-US" altLang="zh-CN" dirty="0" smtClean="0"/>
              <a:t>Yahoo! Key-Value Store: PNUTS</a:t>
            </a:r>
          </a:p>
          <a:p>
            <a:r>
              <a:rPr lang="en-US" altLang="zh-CN" dirty="0" smtClean="0">
                <a:solidFill>
                  <a:srgbClr val="FF0000"/>
                </a:solidFill>
              </a:rPr>
              <a:t>3</a:t>
            </a:r>
            <a:r>
              <a:rPr lang="zh-CN" altLang="en-US" dirty="0" smtClean="0">
                <a:solidFill>
                  <a:srgbClr val="FF0000"/>
                </a:solidFill>
              </a:rPr>
              <a:t>、</a:t>
            </a:r>
            <a:r>
              <a:rPr lang="en-US" altLang="zh-CN" dirty="0" smtClean="0">
                <a:solidFill>
                  <a:srgbClr val="FF0000"/>
                </a:solidFill>
              </a:rPr>
              <a:t>Amazon’s Key-Value Store: Dynamo</a:t>
            </a:r>
          </a:p>
          <a:p>
            <a:pPr>
              <a:buNone/>
            </a:pPr>
            <a:endParaRPr lang="zh-CN" alt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990600" y="381000"/>
            <a:ext cx="7239000" cy="914400"/>
          </a:xfrm>
        </p:spPr>
        <p:txBody>
          <a:bodyPr>
            <a:normAutofit fontScale="90000"/>
          </a:bodyPr>
          <a:lstStyle/>
          <a:p>
            <a:pPr algn="ctr" eaLnBrk="1" hangingPunct="1"/>
            <a:r>
              <a:rPr lang="en-US" sz="3200" b="1" dirty="0">
                <a:solidFill>
                  <a:srgbClr val="00B050"/>
                </a:solidFill>
              </a:rPr>
              <a:t>Summary of techniques used in </a:t>
            </a:r>
            <a:r>
              <a:rPr lang="en-US" sz="3200" b="1" i="1" dirty="0">
                <a:solidFill>
                  <a:srgbClr val="00B050"/>
                </a:solidFill>
              </a:rPr>
              <a:t>Dynamo </a:t>
            </a:r>
            <a:r>
              <a:rPr lang="en-US" sz="3200" b="1" dirty="0">
                <a:solidFill>
                  <a:srgbClr val="00B050"/>
                </a:solidFill>
              </a:rPr>
              <a:t>and their advantages</a:t>
            </a:r>
            <a:r>
              <a:rPr lang="en-US" sz="3200" dirty="0"/>
              <a:t/>
            </a:r>
            <a:br>
              <a:rPr lang="en-US" sz="3200" dirty="0"/>
            </a:br>
            <a:endParaRPr lang="en-US" sz="3200" dirty="0"/>
          </a:p>
        </p:txBody>
      </p:sp>
      <p:graphicFrame>
        <p:nvGraphicFramePr>
          <p:cNvPr id="515168" name="Group 96"/>
          <p:cNvGraphicFramePr>
            <a:graphicFrameLocks noGrp="1"/>
          </p:cNvGraphicFramePr>
          <p:nvPr>
            <p:ph idx="1"/>
            <p:extLst>
              <p:ext uri="{D42A27DB-BD31-4B8C-83A1-F6EECF244321}">
                <p14:modId xmlns:p14="http://schemas.microsoft.com/office/powerpoint/2010/main" xmlns="" val="4286671467"/>
              </p:ext>
            </p:extLst>
          </p:nvPr>
        </p:nvGraphicFramePr>
        <p:xfrm>
          <a:off x="914400" y="1600200"/>
          <a:ext cx="7772400" cy="4737356"/>
        </p:xfrm>
        <a:graphic>
          <a:graphicData uri="http://schemas.openxmlformats.org/drawingml/2006/table">
            <a:tbl>
              <a:tblPr/>
              <a:tblGrid>
                <a:gridCol w="2590800"/>
                <a:gridCol w="2590800"/>
                <a:gridCol w="2590800"/>
              </a:tblGrid>
              <a:tr h="6746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1" i="0" u="none" strike="noStrike" cap="none" normalizeH="0" baseline="0" dirty="0">
                          <a:ln>
                            <a:noFill/>
                          </a:ln>
                          <a:solidFill>
                            <a:schemeClr val="tx1"/>
                          </a:solidFill>
                          <a:effectLst/>
                          <a:latin typeface="Arial" charset="0"/>
                        </a:rPr>
                        <a:t>Problem</a:t>
                      </a:r>
                      <a:endParaRPr kumimoji="0" lang="en-US" sz="1600" b="0" i="0" u="none" strike="noStrike" cap="none" normalizeH="0" baseline="0" dirty="0">
                        <a:ln>
                          <a:noFill/>
                        </a:ln>
                        <a:solidFill>
                          <a:schemeClr val="tx1"/>
                        </a:solidFill>
                        <a:effectLst/>
                        <a:latin typeface="Arial" charset="0"/>
                      </a:endParaRPr>
                    </a:p>
                  </a:txBody>
                  <a:tcPr marT="9144" marB="914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1" i="0" u="none" strike="noStrike" cap="none" normalizeH="0" baseline="0">
                          <a:ln>
                            <a:noFill/>
                          </a:ln>
                          <a:solidFill>
                            <a:schemeClr val="tx1"/>
                          </a:solidFill>
                          <a:effectLst/>
                          <a:latin typeface="Arial" charset="0"/>
                        </a:rPr>
                        <a:t>Technique</a:t>
                      </a:r>
                      <a:endParaRPr kumimoji="0" lang="en-US" sz="1600" b="0" i="0" u="none" strike="noStrike" cap="none" normalizeH="0" baseline="0">
                        <a:ln>
                          <a:noFill/>
                        </a:ln>
                        <a:solidFill>
                          <a:schemeClr val="tx1"/>
                        </a:solidFill>
                        <a:effectLst/>
                        <a:latin typeface="Arial" charset="0"/>
                      </a:endParaRPr>
                    </a:p>
                  </a:txBody>
                  <a:tcPr marT="9144" marB="91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1" i="0" u="none" strike="noStrike" cap="none" normalizeH="0" baseline="0">
                          <a:ln>
                            <a:noFill/>
                          </a:ln>
                          <a:solidFill>
                            <a:schemeClr val="tx1"/>
                          </a:solidFill>
                          <a:effectLst/>
                          <a:latin typeface="Arial" charset="0"/>
                        </a:rPr>
                        <a:t>Advantage</a:t>
                      </a:r>
                      <a:endParaRPr kumimoji="0" lang="en-US" sz="1600" b="0" i="0" u="none" strike="noStrike" cap="none" normalizeH="0" baseline="0">
                        <a:ln>
                          <a:noFill/>
                        </a:ln>
                        <a:solidFill>
                          <a:schemeClr val="tx1"/>
                        </a:solidFill>
                        <a:effectLst/>
                        <a:latin typeface="Arial" charset="0"/>
                      </a:endParaRPr>
                    </a:p>
                  </a:txBody>
                  <a:tcPr marT="9144" marB="914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82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66FF"/>
                          </a:solidFill>
                          <a:effectLst/>
                          <a:latin typeface="Arial" charset="0"/>
                        </a:rPr>
                        <a:t>Partitioning</a:t>
                      </a:r>
                    </a:p>
                  </a:txBody>
                  <a:tcPr marT="9144" marB="914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a:ln>
                            <a:noFill/>
                          </a:ln>
                          <a:solidFill>
                            <a:srgbClr val="0066FF"/>
                          </a:solidFill>
                          <a:effectLst/>
                          <a:latin typeface="Arial" charset="0"/>
                        </a:rPr>
                        <a:t>Consistent Hashing</a:t>
                      </a:r>
                    </a:p>
                  </a:txBody>
                  <a:tcPr marT="9144" marB="91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a:ln>
                            <a:noFill/>
                          </a:ln>
                          <a:solidFill>
                            <a:srgbClr val="0066FF"/>
                          </a:solidFill>
                          <a:effectLst/>
                          <a:latin typeface="Arial" charset="0"/>
                        </a:rPr>
                        <a:t>Incremental Scalability</a:t>
                      </a:r>
                    </a:p>
                  </a:txBody>
                  <a:tcPr marT="9144" marB="914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27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66FF"/>
                          </a:solidFill>
                          <a:effectLst/>
                          <a:latin typeface="Arial" charset="0"/>
                        </a:rPr>
                        <a:t>High Availability for writes</a:t>
                      </a:r>
                    </a:p>
                  </a:txBody>
                  <a:tcPr marT="9144" marB="914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a:ln>
                            <a:noFill/>
                          </a:ln>
                          <a:solidFill>
                            <a:srgbClr val="0066FF"/>
                          </a:solidFill>
                          <a:effectLst/>
                          <a:latin typeface="Arial" charset="0"/>
                        </a:rPr>
                        <a:t>Vector clocks with reconciliation during reads</a:t>
                      </a:r>
                    </a:p>
                  </a:txBody>
                  <a:tcPr marT="9144" marB="91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66FF"/>
                          </a:solidFill>
                          <a:effectLst/>
                          <a:latin typeface="Arial" charset="0"/>
                        </a:rPr>
                        <a:t>Version size is decoupled from update rates.</a:t>
                      </a:r>
                    </a:p>
                  </a:txBody>
                  <a:tcPr marT="9144" marB="914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171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66FF"/>
                          </a:solidFill>
                          <a:effectLst/>
                          <a:latin typeface="Arial" charset="0"/>
                        </a:rPr>
                        <a:t>Handling temporary failures</a:t>
                      </a:r>
                    </a:p>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endParaRPr kumimoji="0" lang="en-US" sz="1600" b="0" i="0" u="none" strike="noStrike" cap="none" normalizeH="0" baseline="0" dirty="0">
                        <a:ln>
                          <a:noFill/>
                        </a:ln>
                        <a:solidFill>
                          <a:srgbClr val="0066FF"/>
                        </a:solidFill>
                        <a:effectLst/>
                        <a:latin typeface="Arial" charset="0"/>
                      </a:endParaRPr>
                    </a:p>
                  </a:txBody>
                  <a:tcPr marT="9144" marB="914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66FF"/>
                          </a:solidFill>
                          <a:effectLst/>
                          <a:latin typeface="Arial" charset="0"/>
                        </a:rPr>
                        <a:t>Sloppy Quorum and hinted handoff</a:t>
                      </a:r>
                    </a:p>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endParaRPr kumimoji="0" lang="en-US" sz="1600" b="0" i="0" u="none" strike="noStrike" cap="none" normalizeH="0" baseline="0" dirty="0">
                        <a:ln>
                          <a:noFill/>
                        </a:ln>
                        <a:solidFill>
                          <a:srgbClr val="0066FF"/>
                        </a:solidFill>
                        <a:effectLst/>
                        <a:latin typeface="Arial" charset="0"/>
                      </a:endParaRPr>
                    </a:p>
                  </a:txBody>
                  <a:tcPr marT="9144" marB="91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66FF"/>
                          </a:solidFill>
                          <a:effectLst/>
                          <a:latin typeface="Arial" charset="0"/>
                        </a:rPr>
                        <a:t>Provides high availability and durability guarantee </a:t>
                      </a:r>
                      <a:r>
                        <a:rPr kumimoji="0" lang="en-US" sz="1600" b="1" i="0" u="none" strike="noStrike" cap="none" normalizeH="0" baseline="0" dirty="0">
                          <a:ln>
                            <a:noFill/>
                          </a:ln>
                          <a:solidFill>
                            <a:srgbClr val="0066FF"/>
                          </a:solidFill>
                          <a:effectLst/>
                          <a:latin typeface="Arial" charset="0"/>
                        </a:rPr>
                        <a:t>when</a:t>
                      </a:r>
                      <a:r>
                        <a:rPr kumimoji="0" lang="en-US" sz="1600" b="0" i="0" u="none" strike="noStrike" cap="none" normalizeH="0" baseline="0" dirty="0">
                          <a:ln>
                            <a:noFill/>
                          </a:ln>
                          <a:solidFill>
                            <a:srgbClr val="0066FF"/>
                          </a:solidFill>
                          <a:effectLst/>
                          <a:latin typeface="Arial" charset="0"/>
                        </a:rPr>
                        <a:t> some of the replicas are not available.</a:t>
                      </a:r>
                    </a:p>
                  </a:txBody>
                  <a:tcPr marT="9144" marB="914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70C0"/>
                          </a:solidFill>
                          <a:effectLst/>
                          <a:latin typeface="Arial" charset="0"/>
                        </a:rPr>
                        <a:t>Recovering from permanent failures</a:t>
                      </a:r>
                    </a:p>
                  </a:txBody>
                  <a:tcPr marT="9144" marB="914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70C0"/>
                          </a:solidFill>
                          <a:effectLst/>
                          <a:latin typeface="Arial" charset="0"/>
                        </a:rPr>
                        <a:t>Anti-entropy using </a:t>
                      </a:r>
                      <a:r>
                        <a:rPr kumimoji="0" lang="en-US" sz="1600" b="0" i="0" u="none" strike="noStrike" cap="none" normalizeH="0" baseline="0" dirty="0" err="1">
                          <a:ln>
                            <a:noFill/>
                          </a:ln>
                          <a:solidFill>
                            <a:srgbClr val="0070C0"/>
                          </a:solidFill>
                          <a:effectLst/>
                          <a:latin typeface="Arial" charset="0"/>
                        </a:rPr>
                        <a:t>Merkle</a:t>
                      </a:r>
                      <a:r>
                        <a:rPr kumimoji="0" lang="en-US" sz="1600" b="0" i="0" u="none" strike="noStrike" cap="none" normalizeH="0" baseline="0" dirty="0">
                          <a:ln>
                            <a:noFill/>
                          </a:ln>
                          <a:solidFill>
                            <a:srgbClr val="0070C0"/>
                          </a:solidFill>
                          <a:effectLst/>
                          <a:latin typeface="Arial" charset="0"/>
                        </a:rPr>
                        <a:t> trees</a:t>
                      </a:r>
                    </a:p>
                  </a:txBody>
                  <a:tcPr marT="9144" marB="91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70C0"/>
                          </a:solidFill>
                          <a:effectLst/>
                          <a:latin typeface="Arial" charset="0"/>
                        </a:rPr>
                        <a:t>Synchronizes divergent replicas </a:t>
                      </a:r>
                      <a:r>
                        <a:rPr kumimoji="0" lang="en-US" sz="1600" b="1" i="0" u="none" strike="noStrike" cap="none" normalizeH="0" baseline="0" dirty="0">
                          <a:ln>
                            <a:noFill/>
                          </a:ln>
                          <a:solidFill>
                            <a:srgbClr val="0070C0"/>
                          </a:solidFill>
                          <a:effectLst/>
                          <a:latin typeface="Arial" charset="0"/>
                        </a:rPr>
                        <a:t>in the background.</a:t>
                      </a:r>
                    </a:p>
                  </a:txBody>
                  <a:tcPr marT="9144" marB="914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54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70C0"/>
                          </a:solidFill>
                          <a:effectLst/>
                          <a:latin typeface="Arial" charset="0"/>
                        </a:rPr>
                        <a:t>Membership and failure detection</a:t>
                      </a:r>
                    </a:p>
                  </a:txBody>
                  <a:tcPr marT="9144" marB="914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70C0"/>
                          </a:solidFill>
                          <a:effectLst/>
                          <a:latin typeface="Arial" charset="0"/>
                        </a:rPr>
                        <a:t>Gossip-based membership protocol and failure detection.</a:t>
                      </a:r>
                    </a:p>
                  </a:txBody>
                  <a:tcPr marT="9144" marB="91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r>
                        <a:rPr kumimoji="0" lang="en-US" sz="1600" b="0" i="0" u="none" strike="noStrike" cap="none" normalizeH="0" baseline="0" dirty="0">
                          <a:ln>
                            <a:noFill/>
                          </a:ln>
                          <a:solidFill>
                            <a:srgbClr val="0070C0"/>
                          </a:solidFill>
                          <a:effectLst/>
                          <a:latin typeface="Arial" charset="0"/>
                        </a:rPr>
                        <a:t>Preserves symmetry and avoids having a centralized registry for storing membership and node </a:t>
                      </a:r>
                      <a:r>
                        <a:rPr kumimoji="0" lang="en-US" sz="1600" b="0" i="0" u="none" strike="noStrike" cap="none" normalizeH="0" baseline="0" dirty="0" err="1">
                          <a:ln>
                            <a:noFill/>
                          </a:ln>
                          <a:solidFill>
                            <a:srgbClr val="0070C0"/>
                          </a:solidFill>
                          <a:effectLst/>
                          <a:latin typeface="Arial" charset="0"/>
                        </a:rPr>
                        <a:t>liveness</a:t>
                      </a:r>
                      <a:r>
                        <a:rPr kumimoji="0" lang="en-US" sz="1600" b="0" i="0" u="none" strike="noStrike" cap="none" normalizeH="0" baseline="0" dirty="0">
                          <a:ln>
                            <a:noFill/>
                          </a:ln>
                          <a:solidFill>
                            <a:srgbClr val="0070C0"/>
                          </a:solidFill>
                          <a:effectLst/>
                          <a:latin typeface="Arial" charset="0"/>
                        </a:rPr>
                        <a:t> information.</a:t>
                      </a:r>
                    </a:p>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charset="2"/>
                        <a:buNone/>
                        <a:tabLst/>
                      </a:pPr>
                      <a:endParaRPr kumimoji="0" lang="en-US" sz="1600" b="0" i="0" u="none" strike="noStrike" cap="none" normalizeH="0" baseline="0" dirty="0">
                        <a:ln>
                          <a:noFill/>
                        </a:ln>
                        <a:solidFill>
                          <a:srgbClr val="0070C0"/>
                        </a:solidFill>
                        <a:effectLst/>
                        <a:latin typeface="Arial" charset="0"/>
                      </a:endParaRPr>
                    </a:p>
                  </a:txBody>
                  <a:tcPr marT="9144" marB="914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Highlights of Dynamo</a:t>
            </a:r>
            <a:endParaRPr lang="en-US" dirty="0">
              <a:solidFill>
                <a:srgbClr val="00B050"/>
              </a:solidFill>
            </a:endParaRPr>
          </a:p>
        </p:txBody>
      </p:sp>
      <p:sp>
        <p:nvSpPr>
          <p:cNvPr id="3" name="Content Placeholder 2"/>
          <p:cNvSpPr>
            <a:spLocks noGrp="1"/>
          </p:cNvSpPr>
          <p:nvPr>
            <p:ph idx="1"/>
          </p:nvPr>
        </p:nvSpPr>
        <p:spPr/>
        <p:txBody>
          <a:bodyPr/>
          <a:lstStyle/>
          <a:p>
            <a:r>
              <a:rPr lang="en-US" dirty="0" smtClean="0">
                <a:solidFill>
                  <a:srgbClr val="0070C0"/>
                </a:solidFill>
              </a:rPr>
              <a:t>High write availability</a:t>
            </a:r>
          </a:p>
          <a:p>
            <a:r>
              <a:rPr lang="en-US" dirty="0" smtClean="0">
                <a:solidFill>
                  <a:srgbClr val="0070C0"/>
                </a:solidFill>
              </a:rPr>
              <a:t>Optimistic: vector clocks for resolution</a:t>
            </a:r>
          </a:p>
          <a:p>
            <a:r>
              <a:rPr lang="en-US" dirty="0" smtClean="0">
                <a:solidFill>
                  <a:srgbClr val="0070C0"/>
                </a:solidFill>
              </a:rPr>
              <a:t>Consistent hashing (Chord) in </a:t>
            </a:r>
            <a:r>
              <a:rPr lang="en-US" dirty="0" err="1" smtClean="0">
                <a:solidFill>
                  <a:srgbClr val="0070C0"/>
                </a:solidFill>
              </a:rPr>
              <a:t>controled</a:t>
            </a:r>
            <a:r>
              <a:rPr lang="en-US" dirty="0" smtClean="0">
                <a:solidFill>
                  <a:srgbClr val="0070C0"/>
                </a:solidFill>
              </a:rPr>
              <a:t> environment</a:t>
            </a:r>
          </a:p>
          <a:p>
            <a:r>
              <a:rPr lang="en-US" dirty="0" smtClean="0">
                <a:solidFill>
                  <a:srgbClr val="0070C0"/>
                </a:solidFill>
              </a:rPr>
              <a:t>Quorums for relaxed consistency.</a:t>
            </a:r>
            <a:endParaRPr lang="en-US" dirty="0">
              <a:solidFill>
                <a:srgbClr val="0070C0"/>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214554"/>
            <a:ext cx="8286808" cy="1714512"/>
          </a:xfrm>
        </p:spPr>
        <p:txBody>
          <a:bodyPr>
            <a:noAutofit/>
          </a:bodyPr>
          <a:lstStyle/>
          <a:p>
            <a:r>
              <a:rPr lang="en-US" sz="4800" dirty="0" smtClean="0">
                <a:solidFill>
                  <a:srgbClr val="00B050"/>
                </a:solidFill>
              </a:rPr>
              <a:t>Highlights of </a:t>
            </a:r>
            <a:br>
              <a:rPr lang="en-US" sz="4800" dirty="0" smtClean="0">
                <a:solidFill>
                  <a:srgbClr val="00B050"/>
                </a:solidFill>
              </a:rPr>
            </a:br>
            <a:r>
              <a:rPr lang="en-US" sz="4800" dirty="0" smtClean="0">
                <a:solidFill>
                  <a:srgbClr val="00B050"/>
                </a:solidFill>
              </a:rPr>
              <a:t>Key value stores</a:t>
            </a:r>
            <a:endParaRPr lang="en-US" sz="4800" dirty="0"/>
          </a:p>
        </p:txBody>
      </p:sp>
      <p:sp>
        <p:nvSpPr>
          <p:cNvPr id="3" name="Text Placeholder 2"/>
          <p:cNvSpPr>
            <a:spLocks noGrp="1"/>
          </p:cNvSpPr>
          <p:nvPr>
            <p:ph type="body" idx="1"/>
          </p:nvPr>
        </p:nvSpPr>
        <p:spPr>
          <a:xfrm>
            <a:off x="685800" y="1428747"/>
            <a:ext cx="5957902" cy="2214567"/>
          </a:xfrm>
        </p:spPr>
        <p:txBody>
          <a:bodyPr/>
          <a:lstStyle/>
          <a:p>
            <a:endParaRPr lang="en-US" dirty="0" smtClean="0"/>
          </a:p>
          <a:p>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571480"/>
            <a:ext cx="8229600" cy="6096000"/>
          </a:xfrm>
        </p:spPr>
        <p:txBody>
          <a:bodyPr>
            <a:normAutofit fontScale="70000" lnSpcReduction="20000"/>
          </a:bodyPr>
          <a:lstStyle/>
          <a:p>
            <a:r>
              <a:rPr lang="en-US" dirty="0" smtClean="0"/>
              <a:t>Key-value support </a:t>
            </a:r>
            <a:r>
              <a:rPr lang="en-US" dirty="0" smtClean="0">
                <a:solidFill>
                  <a:srgbClr val="0070C0"/>
                </a:solidFill>
              </a:rPr>
              <a:t>partitioning</a:t>
            </a:r>
            <a:r>
              <a:rPr lang="en-US" dirty="0" smtClean="0"/>
              <a:t> supporting single node operations.</a:t>
            </a:r>
          </a:p>
          <a:p>
            <a:r>
              <a:rPr lang="en-US" dirty="0" smtClean="0">
                <a:solidFill>
                  <a:srgbClr val="0070C0"/>
                </a:solidFill>
              </a:rPr>
              <a:t>Partitioning approaches</a:t>
            </a:r>
            <a:r>
              <a:rPr lang="en-US" dirty="0" smtClean="0"/>
              <a:t>:</a:t>
            </a:r>
          </a:p>
          <a:p>
            <a:pPr lvl="1"/>
            <a:r>
              <a:rPr lang="en-US" dirty="0" smtClean="0">
                <a:solidFill>
                  <a:srgbClr val="FF0000"/>
                </a:solidFill>
              </a:rPr>
              <a:t>Range partitioning </a:t>
            </a:r>
            <a:r>
              <a:rPr lang="en-US" dirty="0" smtClean="0"/>
              <a:t>(</a:t>
            </a:r>
            <a:r>
              <a:rPr lang="en-US" b="1" dirty="0" smtClean="0"/>
              <a:t>Big Table, PNUTS</a:t>
            </a:r>
            <a:r>
              <a:rPr lang="en-US" dirty="0" smtClean="0"/>
              <a:t>)</a:t>
            </a:r>
          </a:p>
          <a:p>
            <a:pPr lvl="1"/>
            <a:r>
              <a:rPr lang="en-US" dirty="0" smtClean="0">
                <a:solidFill>
                  <a:srgbClr val="FF0000"/>
                </a:solidFill>
              </a:rPr>
              <a:t>Hash Partitioning </a:t>
            </a:r>
            <a:r>
              <a:rPr lang="en-US" dirty="0" smtClean="0"/>
              <a:t>(</a:t>
            </a:r>
            <a:r>
              <a:rPr lang="en-US" b="1" dirty="0" smtClean="0"/>
              <a:t>Dynamo)</a:t>
            </a:r>
          </a:p>
          <a:p>
            <a:r>
              <a:rPr lang="en-US" dirty="0" smtClean="0">
                <a:solidFill>
                  <a:srgbClr val="0070C0"/>
                </a:solidFill>
              </a:rPr>
              <a:t>Fault-tolerance</a:t>
            </a:r>
            <a:r>
              <a:rPr lang="en-US" dirty="0" smtClean="0"/>
              <a:t>:</a:t>
            </a:r>
          </a:p>
          <a:p>
            <a:pPr lvl="1"/>
            <a:r>
              <a:rPr lang="en-US" b="1" dirty="0" smtClean="0"/>
              <a:t>Big Table</a:t>
            </a:r>
            <a:r>
              <a:rPr lang="en-US" dirty="0" smtClean="0"/>
              <a:t>: </a:t>
            </a:r>
            <a:r>
              <a:rPr lang="en-US" dirty="0" smtClean="0">
                <a:solidFill>
                  <a:srgbClr val="FF0000"/>
                </a:solidFill>
              </a:rPr>
              <a:t>Coordination unit </a:t>
            </a:r>
            <a:r>
              <a:rPr lang="en-US" dirty="0" smtClean="0"/>
              <a:t>(</a:t>
            </a:r>
            <a:r>
              <a:rPr lang="en-US" b="1" dirty="0" smtClean="0"/>
              <a:t>Chubby</a:t>
            </a:r>
            <a:r>
              <a:rPr lang="en-US" dirty="0" smtClean="0"/>
              <a:t>), </a:t>
            </a:r>
            <a:r>
              <a:rPr lang="en-US" dirty="0" smtClean="0">
                <a:solidFill>
                  <a:srgbClr val="FF0000"/>
                </a:solidFill>
              </a:rPr>
              <a:t>reliable storage</a:t>
            </a:r>
            <a:r>
              <a:rPr lang="en-US" dirty="0" smtClean="0"/>
              <a:t> (</a:t>
            </a:r>
            <a:r>
              <a:rPr lang="en-US" b="1" dirty="0" smtClean="0"/>
              <a:t>GFS</a:t>
            </a:r>
            <a:r>
              <a:rPr lang="en-US" dirty="0" smtClean="0"/>
              <a:t>)  </a:t>
            </a:r>
          </a:p>
          <a:p>
            <a:pPr lvl="1"/>
            <a:r>
              <a:rPr lang="en-US" b="1" dirty="0" smtClean="0"/>
              <a:t>PNUTS:</a:t>
            </a:r>
            <a:r>
              <a:rPr lang="en-US" dirty="0" smtClean="0"/>
              <a:t> </a:t>
            </a:r>
            <a:r>
              <a:rPr lang="en-US" dirty="0" smtClean="0">
                <a:solidFill>
                  <a:srgbClr val="FF0000"/>
                </a:solidFill>
              </a:rPr>
              <a:t>Publish –Subscribe System </a:t>
            </a:r>
            <a:r>
              <a:rPr lang="en-US" dirty="0" smtClean="0"/>
              <a:t>(</a:t>
            </a:r>
            <a:r>
              <a:rPr lang="en-US" b="1" dirty="0" smtClean="0"/>
              <a:t>YMB</a:t>
            </a:r>
            <a:r>
              <a:rPr lang="en-US" dirty="0" smtClean="0"/>
              <a:t>)</a:t>
            </a:r>
          </a:p>
          <a:p>
            <a:pPr lvl="1"/>
            <a:r>
              <a:rPr lang="en-US" b="1" dirty="0" smtClean="0"/>
              <a:t>Dynamo</a:t>
            </a:r>
            <a:r>
              <a:rPr lang="en-US" dirty="0" smtClean="0"/>
              <a:t>: </a:t>
            </a:r>
            <a:r>
              <a:rPr lang="en-US" dirty="0" smtClean="0">
                <a:solidFill>
                  <a:srgbClr val="FF0000"/>
                </a:solidFill>
              </a:rPr>
              <a:t>Integrated</a:t>
            </a:r>
            <a:r>
              <a:rPr lang="en-US" dirty="0" smtClean="0"/>
              <a:t> (</a:t>
            </a:r>
            <a:r>
              <a:rPr lang="en-US" b="1" dirty="0" smtClean="0"/>
              <a:t>chord</a:t>
            </a:r>
            <a:r>
              <a:rPr lang="en-US" dirty="0" smtClean="0"/>
              <a:t> with </a:t>
            </a:r>
            <a:r>
              <a:rPr lang="en-US" b="1" dirty="0" smtClean="0"/>
              <a:t>replication</a:t>
            </a:r>
            <a:r>
              <a:rPr lang="en-US" dirty="0" smtClean="0"/>
              <a:t> and </a:t>
            </a:r>
            <a:r>
              <a:rPr lang="en-US" b="1" dirty="0" smtClean="0"/>
              <a:t>virtual nodes</a:t>
            </a:r>
            <a:r>
              <a:rPr lang="en-US" dirty="0" smtClean="0"/>
              <a:t>) </a:t>
            </a:r>
          </a:p>
          <a:p>
            <a:r>
              <a:rPr lang="en-US" dirty="0" smtClean="0">
                <a:solidFill>
                  <a:srgbClr val="0070C0"/>
                </a:solidFill>
              </a:rPr>
              <a:t>Consistency</a:t>
            </a:r>
          </a:p>
          <a:p>
            <a:pPr lvl="1"/>
            <a:r>
              <a:rPr lang="en-US" dirty="0" smtClean="0">
                <a:solidFill>
                  <a:srgbClr val="FF0000"/>
                </a:solidFill>
              </a:rPr>
              <a:t>Time line consistency </a:t>
            </a:r>
            <a:r>
              <a:rPr lang="en-US" dirty="0" smtClean="0"/>
              <a:t>(</a:t>
            </a:r>
            <a:r>
              <a:rPr lang="en-US" b="1" dirty="0" smtClean="0"/>
              <a:t>PNUTS</a:t>
            </a:r>
            <a:r>
              <a:rPr lang="en-US" dirty="0" smtClean="0"/>
              <a:t>)</a:t>
            </a:r>
          </a:p>
          <a:p>
            <a:pPr lvl="1"/>
            <a:r>
              <a:rPr lang="en-US" dirty="0" smtClean="0">
                <a:solidFill>
                  <a:srgbClr val="FF0000"/>
                </a:solidFill>
              </a:rPr>
              <a:t>Single item consistency </a:t>
            </a:r>
            <a:r>
              <a:rPr lang="en-US" dirty="0" smtClean="0"/>
              <a:t>(</a:t>
            </a:r>
            <a:r>
              <a:rPr lang="en-US" b="1" dirty="0" smtClean="0"/>
              <a:t>Big Table</a:t>
            </a:r>
            <a:r>
              <a:rPr lang="en-US" dirty="0" smtClean="0"/>
              <a:t>)</a:t>
            </a:r>
          </a:p>
          <a:p>
            <a:pPr lvl="1"/>
            <a:r>
              <a:rPr lang="en-US" dirty="0" smtClean="0">
                <a:solidFill>
                  <a:srgbClr val="FF0000"/>
                </a:solidFill>
              </a:rPr>
              <a:t>Eventual consistency </a:t>
            </a:r>
            <a:r>
              <a:rPr lang="en-US" dirty="0" smtClean="0"/>
              <a:t>with vector clocks for resolution (</a:t>
            </a:r>
            <a:r>
              <a:rPr lang="en-US" b="1" dirty="0" smtClean="0"/>
              <a:t>Dynamo)</a:t>
            </a:r>
            <a:endParaRPr lang="en-US" dirty="0" smtClean="0"/>
          </a:p>
          <a:p>
            <a:r>
              <a:rPr lang="en-US" dirty="0" smtClean="0">
                <a:solidFill>
                  <a:srgbClr val="0070C0"/>
                </a:solidFill>
              </a:rPr>
              <a:t>Replication</a:t>
            </a:r>
          </a:p>
          <a:p>
            <a:pPr lvl="1"/>
            <a:r>
              <a:rPr lang="en-US" dirty="0" smtClean="0">
                <a:solidFill>
                  <a:srgbClr val="FF0000"/>
                </a:solidFill>
              </a:rPr>
              <a:t>Master-based approach </a:t>
            </a:r>
            <a:r>
              <a:rPr lang="en-US" dirty="0" smtClean="0"/>
              <a:t>(</a:t>
            </a:r>
            <a:r>
              <a:rPr lang="en-US" b="1" dirty="0" smtClean="0"/>
              <a:t>PNUTS</a:t>
            </a:r>
            <a:r>
              <a:rPr lang="en-US" dirty="0" smtClean="0"/>
              <a:t>)</a:t>
            </a:r>
          </a:p>
          <a:p>
            <a:pPr lvl="1"/>
            <a:r>
              <a:rPr lang="en-US" dirty="0" smtClean="0">
                <a:solidFill>
                  <a:srgbClr val="FF0000"/>
                </a:solidFill>
              </a:rPr>
              <a:t>Quorums </a:t>
            </a:r>
            <a:r>
              <a:rPr lang="en-US" dirty="0" smtClean="0"/>
              <a:t>(</a:t>
            </a:r>
            <a:r>
              <a:rPr lang="en-US" b="1" dirty="0" smtClean="0"/>
              <a:t>Dynamo)</a:t>
            </a:r>
          </a:p>
          <a:p>
            <a:pPr lvl="1"/>
            <a:r>
              <a:rPr lang="en-US" dirty="0" smtClean="0">
                <a:solidFill>
                  <a:srgbClr val="FF0000"/>
                </a:solidFill>
              </a:rPr>
              <a:t>Transparent </a:t>
            </a:r>
            <a:r>
              <a:rPr lang="en-US" dirty="0" smtClean="0"/>
              <a:t>using underlying file system </a:t>
            </a:r>
            <a:r>
              <a:rPr lang="en-US" b="1" dirty="0" smtClean="0"/>
              <a:t>(Big Table </a:t>
            </a:r>
            <a:r>
              <a:rPr lang="en-US" dirty="0" smtClean="0"/>
              <a:t>with</a:t>
            </a:r>
            <a:r>
              <a:rPr lang="en-US" b="1" dirty="0" smtClean="0"/>
              <a:t> GFS)</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Different Design Goals</a:t>
            </a:r>
            <a:endParaRPr lang="en-US" dirty="0">
              <a:solidFill>
                <a:srgbClr val="00B050"/>
              </a:solidFill>
            </a:endParaRPr>
          </a:p>
        </p:txBody>
      </p:sp>
      <p:sp>
        <p:nvSpPr>
          <p:cNvPr id="3" name="Content Placeholder 2"/>
          <p:cNvSpPr>
            <a:spLocks noGrp="1"/>
          </p:cNvSpPr>
          <p:nvPr>
            <p:ph idx="1"/>
          </p:nvPr>
        </p:nvSpPr>
        <p:spPr/>
        <p:txBody>
          <a:bodyPr/>
          <a:lstStyle/>
          <a:p>
            <a:r>
              <a:rPr lang="en-US" dirty="0" err="1" smtClean="0">
                <a:solidFill>
                  <a:srgbClr val="0070C0"/>
                </a:solidFill>
              </a:rPr>
              <a:t>Bigtable</a:t>
            </a:r>
            <a:r>
              <a:rPr lang="en-US" dirty="0" smtClean="0">
                <a:solidFill>
                  <a:srgbClr val="0070C0"/>
                </a:solidFill>
              </a:rPr>
              <a:t>:</a:t>
            </a:r>
            <a:r>
              <a:rPr lang="en-US" dirty="0" smtClean="0"/>
              <a:t> </a:t>
            </a:r>
          </a:p>
          <a:p>
            <a:pPr lvl="1"/>
            <a:r>
              <a:rPr lang="en-US" dirty="0" smtClean="0">
                <a:solidFill>
                  <a:srgbClr val="FF0000"/>
                </a:solidFill>
              </a:rPr>
              <a:t>Scale-out for single-key reads/writes and range scans. </a:t>
            </a:r>
          </a:p>
          <a:p>
            <a:r>
              <a:rPr lang="en-US" dirty="0" smtClean="0">
                <a:solidFill>
                  <a:srgbClr val="0070C0"/>
                </a:solidFill>
              </a:rPr>
              <a:t>PNUTS: </a:t>
            </a:r>
          </a:p>
          <a:p>
            <a:pPr lvl="1"/>
            <a:r>
              <a:rPr lang="en-US" dirty="0" smtClean="0">
                <a:solidFill>
                  <a:srgbClr val="FF0000"/>
                </a:solidFill>
              </a:rPr>
              <a:t>Geographic replication</a:t>
            </a:r>
            <a:r>
              <a:rPr lang="en-US" dirty="0" smtClean="0"/>
              <a:t>, </a:t>
            </a:r>
          </a:p>
          <a:p>
            <a:r>
              <a:rPr lang="en-US" dirty="0" smtClean="0">
                <a:solidFill>
                  <a:srgbClr val="0070C0"/>
                </a:solidFill>
              </a:rPr>
              <a:t>Dynamo: </a:t>
            </a:r>
          </a:p>
          <a:p>
            <a:pPr lvl="1"/>
            <a:r>
              <a:rPr lang="en-US" dirty="0" smtClean="0">
                <a:solidFill>
                  <a:srgbClr val="FF0000"/>
                </a:solidFill>
              </a:rPr>
              <a:t>High write availability</a:t>
            </a:r>
            <a:endParaRPr lang="en-US"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p:txBody>
          <a:bodyPr/>
          <a:lstStyle/>
          <a:p>
            <a:r>
              <a:rPr lang="en-US" smtClean="0">
                <a:solidFill>
                  <a:srgbClr val="00B050"/>
                </a:solidFill>
              </a:rPr>
              <a:t>Correctness Requirements: </a:t>
            </a:r>
            <a:r>
              <a:rPr lang="en-US" smtClean="0">
                <a:solidFill>
                  <a:srgbClr val="FF0000"/>
                </a:solidFill>
              </a:rPr>
              <a:t>ACID</a:t>
            </a:r>
          </a:p>
        </p:txBody>
      </p:sp>
      <p:sp>
        <p:nvSpPr>
          <p:cNvPr id="6" name="Content Placeholder 5"/>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solidFill>
                  <a:srgbClr val="FF0000"/>
                </a:solidFill>
              </a:rPr>
              <a:t>A</a:t>
            </a:r>
            <a:r>
              <a:rPr lang="en-US" dirty="0" smtClean="0"/>
              <a:t>TOMICITY:</a:t>
            </a:r>
          </a:p>
          <a:p>
            <a:pPr lvl="1" fontAlgn="auto">
              <a:spcAft>
                <a:spcPts val="0"/>
              </a:spcAft>
              <a:buFont typeface="Arial" pitchFamily="34" charset="0"/>
              <a:buChar char="–"/>
              <a:defRPr/>
            </a:pPr>
            <a:r>
              <a:rPr lang="en-US" dirty="0" smtClean="0">
                <a:solidFill>
                  <a:srgbClr val="0070C0"/>
                </a:solidFill>
              </a:rPr>
              <a:t>All-or-none</a:t>
            </a:r>
            <a:r>
              <a:rPr lang="en-US" dirty="0" smtClean="0"/>
              <a:t> property of user programs</a:t>
            </a:r>
          </a:p>
          <a:p>
            <a:pPr fontAlgn="auto">
              <a:spcAft>
                <a:spcPts val="0"/>
              </a:spcAft>
              <a:buFont typeface="Arial" pitchFamily="34" charset="0"/>
              <a:buChar char="•"/>
              <a:defRPr/>
            </a:pPr>
            <a:r>
              <a:rPr lang="en-US" dirty="0" smtClean="0">
                <a:solidFill>
                  <a:srgbClr val="FF0000"/>
                </a:solidFill>
              </a:rPr>
              <a:t>C</a:t>
            </a:r>
            <a:r>
              <a:rPr lang="en-US" dirty="0" smtClean="0"/>
              <a:t>ONSISTENCY</a:t>
            </a:r>
          </a:p>
          <a:p>
            <a:pPr lvl="1" fontAlgn="auto">
              <a:spcAft>
                <a:spcPts val="0"/>
              </a:spcAft>
              <a:buFont typeface="Arial" pitchFamily="34" charset="0"/>
              <a:buChar char="–"/>
              <a:defRPr/>
            </a:pPr>
            <a:r>
              <a:rPr lang="en-US" dirty="0" smtClean="0"/>
              <a:t>User </a:t>
            </a:r>
            <a:r>
              <a:rPr lang="en-US" dirty="0" smtClean="0">
                <a:solidFill>
                  <a:srgbClr val="0070C0"/>
                </a:solidFill>
              </a:rPr>
              <a:t>program is a consistent </a:t>
            </a:r>
            <a:r>
              <a:rPr lang="en-US" dirty="0" smtClean="0"/>
              <a:t>unit of execution</a:t>
            </a:r>
          </a:p>
          <a:p>
            <a:pPr fontAlgn="auto">
              <a:spcAft>
                <a:spcPts val="0"/>
              </a:spcAft>
              <a:buFont typeface="Arial" pitchFamily="34" charset="0"/>
              <a:buChar char="•"/>
              <a:defRPr/>
            </a:pPr>
            <a:r>
              <a:rPr lang="en-US" dirty="0" smtClean="0">
                <a:solidFill>
                  <a:srgbClr val="FF0000"/>
                </a:solidFill>
              </a:rPr>
              <a:t>I</a:t>
            </a:r>
            <a:r>
              <a:rPr lang="en-US" dirty="0" smtClean="0"/>
              <a:t>SOLATION</a:t>
            </a:r>
          </a:p>
          <a:p>
            <a:pPr lvl="1" fontAlgn="auto">
              <a:spcAft>
                <a:spcPts val="0"/>
              </a:spcAft>
              <a:buFont typeface="Arial" pitchFamily="34" charset="0"/>
              <a:buChar char="–"/>
              <a:defRPr/>
            </a:pPr>
            <a:r>
              <a:rPr lang="en-US" dirty="0" smtClean="0"/>
              <a:t>User programs are </a:t>
            </a:r>
            <a:r>
              <a:rPr lang="en-US" dirty="0" smtClean="0">
                <a:solidFill>
                  <a:srgbClr val="0070C0"/>
                </a:solidFill>
              </a:rPr>
              <a:t>isolated from the side-effects </a:t>
            </a:r>
            <a:r>
              <a:rPr lang="en-US" dirty="0" smtClean="0"/>
              <a:t>of other user programs</a:t>
            </a:r>
          </a:p>
          <a:p>
            <a:pPr fontAlgn="auto">
              <a:spcAft>
                <a:spcPts val="0"/>
              </a:spcAft>
              <a:buFont typeface="Arial" pitchFamily="34" charset="0"/>
              <a:buChar char="•"/>
              <a:defRPr/>
            </a:pPr>
            <a:r>
              <a:rPr lang="en-US" dirty="0" smtClean="0">
                <a:solidFill>
                  <a:srgbClr val="FF0000"/>
                </a:solidFill>
              </a:rPr>
              <a:t>D</a:t>
            </a:r>
            <a:r>
              <a:rPr lang="en-US" dirty="0" smtClean="0"/>
              <a:t>URABILITY:</a:t>
            </a:r>
          </a:p>
          <a:p>
            <a:pPr lvl="1" fontAlgn="auto">
              <a:spcAft>
                <a:spcPts val="0"/>
              </a:spcAft>
              <a:buFont typeface="Arial" pitchFamily="34" charset="0"/>
              <a:buChar char="–"/>
              <a:defRPr/>
            </a:pPr>
            <a:r>
              <a:rPr lang="en-US" dirty="0" smtClean="0"/>
              <a:t>Effects of user programs are </a:t>
            </a:r>
            <a:r>
              <a:rPr lang="en-US" dirty="0" smtClean="0">
                <a:solidFill>
                  <a:srgbClr val="0070C0"/>
                </a:solidFill>
              </a:rPr>
              <a:t>persistent forever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714356"/>
            <a:ext cx="8643998" cy="642942"/>
          </a:xfrm>
        </p:spPr>
        <p:txBody>
          <a:bodyPr/>
          <a:lstStyle/>
          <a:p>
            <a:r>
              <a:rPr lang="zh-CN" altLang="en-US" sz="3200" dirty="0" smtClean="0">
                <a:solidFill>
                  <a:srgbClr val="00B050"/>
                </a:solidFill>
              </a:rPr>
              <a:t>（一）</a:t>
            </a:r>
            <a:r>
              <a:rPr lang="en-US" sz="3200" dirty="0" smtClean="0">
                <a:solidFill>
                  <a:srgbClr val="00B050"/>
                </a:solidFill>
              </a:rPr>
              <a:t>: Transactional Management Systems</a:t>
            </a:r>
            <a:endParaRPr lang="zh-CN" altLang="en-US" sz="3200" dirty="0"/>
          </a:p>
        </p:txBody>
      </p:sp>
      <p:sp>
        <p:nvSpPr>
          <p:cNvPr id="3" name="内容占位符 2"/>
          <p:cNvSpPr>
            <a:spLocks noGrp="1"/>
          </p:cNvSpPr>
          <p:nvPr>
            <p:ph idx="1"/>
          </p:nvPr>
        </p:nvSpPr>
        <p:spPr/>
        <p:txBody>
          <a:bodyPr/>
          <a:lstStyle/>
          <a:p>
            <a:r>
              <a:rPr lang="en-US" altLang="zh-CN" dirty="0" smtClean="0">
                <a:solidFill>
                  <a:srgbClr val="FF0000"/>
                </a:solidFill>
              </a:rPr>
              <a:t>1</a:t>
            </a:r>
            <a:r>
              <a:rPr lang="zh-CN" altLang="en-US" dirty="0" smtClean="0">
                <a:solidFill>
                  <a:srgbClr val="FF0000"/>
                </a:solidFill>
              </a:rPr>
              <a:t>、</a:t>
            </a:r>
            <a:r>
              <a:rPr lang="en-US" altLang="zh-CN" dirty="0" err="1" smtClean="0">
                <a:solidFill>
                  <a:srgbClr val="FF0000"/>
                </a:solidFill>
              </a:rPr>
              <a:t>Serializability</a:t>
            </a:r>
            <a:r>
              <a:rPr lang="en-US" altLang="zh-CN" dirty="0" smtClean="0">
                <a:solidFill>
                  <a:srgbClr val="FF0000"/>
                </a:solidFill>
              </a:rPr>
              <a:t> theory</a:t>
            </a:r>
          </a:p>
          <a:p>
            <a:r>
              <a:rPr lang="en-US" altLang="zh-CN" dirty="0" smtClean="0"/>
              <a:t>2</a:t>
            </a:r>
            <a:r>
              <a:rPr lang="zh-CN" altLang="en-US" dirty="0" smtClean="0"/>
              <a:t>、</a:t>
            </a:r>
            <a:r>
              <a:rPr lang="en-US" altLang="zh-CN" dirty="0" smtClean="0"/>
              <a:t>Concurrency control</a:t>
            </a:r>
          </a:p>
          <a:p>
            <a:r>
              <a:rPr lang="en-US" altLang="zh-CN" dirty="0" smtClean="0"/>
              <a:t>3</a:t>
            </a:r>
            <a:r>
              <a:rPr lang="zh-CN" altLang="en-US" dirty="0" smtClean="0"/>
              <a:t>、</a:t>
            </a:r>
            <a:r>
              <a:rPr lang="en-US" altLang="zh-CN" dirty="0" smtClean="0"/>
              <a:t>Recovery</a:t>
            </a:r>
          </a:p>
          <a:p>
            <a:r>
              <a:rPr lang="en-US" altLang="zh-CN" dirty="0" smtClean="0"/>
              <a:t>4</a:t>
            </a:r>
            <a:r>
              <a:rPr lang="zh-CN" altLang="en-US" dirty="0" smtClean="0"/>
              <a:t>、</a:t>
            </a:r>
            <a:r>
              <a:rPr lang="en-US" altLang="zh-CN" dirty="0" smtClean="0"/>
              <a:t>Distributed Databases</a:t>
            </a:r>
          </a:p>
          <a:p>
            <a:r>
              <a:rPr lang="en-US" altLang="zh-CN" dirty="0" smtClean="0"/>
              <a:t>5</a:t>
            </a:r>
            <a:r>
              <a:rPr lang="zh-CN" altLang="en-US" dirty="0" smtClean="0"/>
              <a:t>、</a:t>
            </a:r>
            <a:r>
              <a:rPr lang="en-US" altLang="zh-CN" dirty="0" smtClean="0"/>
              <a:t>Distributed Commitment</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186766" cy="1000132"/>
          </a:xfrm>
        </p:spPr>
        <p:txBody>
          <a:bodyPr>
            <a:normAutofit fontScale="90000"/>
          </a:bodyPr>
          <a:lstStyle/>
          <a:p>
            <a:r>
              <a:rPr lang="en-US" altLang="zh-CN" dirty="0" smtClean="0">
                <a:solidFill>
                  <a:srgbClr val="00B050"/>
                </a:solidFill>
              </a:rPr>
              <a:t>1</a:t>
            </a:r>
            <a:r>
              <a:rPr lang="zh-CN" altLang="en-US" dirty="0" smtClean="0">
                <a:solidFill>
                  <a:srgbClr val="00B050"/>
                </a:solidFill>
              </a:rPr>
              <a:t>、</a:t>
            </a:r>
            <a:r>
              <a:rPr lang="en-US" altLang="zh-CN" dirty="0" err="1" smtClean="0">
                <a:solidFill>
                  <a:srgbClr val="00B050"/>
                </a:solidFill>
              </a:rPr>
              <a:t>Serializability</a:t>
            </a:r>
            <a:r>
              <a:rPr lang="en-US" altLang="zh-CN" dirty="0" smtClean="0">
                <a:solidFill>
                  <a:srgbClr val="00B050"/>
                </a:solidFill>
              </a:rPr>
              <a:t> theory</a:t>
            </a:r>
            <a:r>
              <a:rPr lang="en-US" altLang="zh-CN" dirty="0" smtClean="0">
                <a:solidFill>
                  <a:srgbClr val="FF0000"/>
                </a:solidFill>
              </a:rPr>
              <a:t/>
            </a:r>
            <a:br>
              <a:rPr lang="en-US" altLang="zh-CN" dirty="0" smtClean="0">
                <a:solidFill>
                  <a:srgbClr val="FF0000"/>
                </a:solidFill>
              </a:rPr>
            </a:br>
            <a:endParaRPr lang="zh-CN" altLang="en-US" dirty="0"/>
          </a:p>
        </p:txBody>
      </p:sp>
      <p:sp>
        <p:nvSpPr>
          <p:cNvPr id="3" name="内容占位符 2"/>
          <p:cNvSpPr>
            <a:spLocks noGrp="1"/>
          </p:cNvSpPr>
          <p:nvPr>
            <p:ph idx="1"/>
          </p:nvPr>
        </p:nvSpPr>
        <p:spPr>
          <a:xfrm>
            <a:off x="357158" y="928670"/>
            <a:ext cx="8329642" cy="5643602"/>
          </a:xfrm>
        </p:spPr>
        <p:txBody>
          <a:bodyPr>
            <a:normAutofit fontScale="92500" lnSpcReduction="10000"/>
          </a:bodyPr>
          <a:lstStyle/>
          <a:p>
            <a:r>
              <a:rPr lang="en-US" altLang="zh-CN" dirty="0" smtClean="0"/>
              <a:t>Equivalence</a:t>
            </a:r>
          </a:p>
          <a:p>
            <a:r>
              <a:rPr lang="en-US" altLang="zh-CN" dirty="0" err="1" smtClean="0"/>
              <a:t>Serializability</a:t>
            </a:r>
            <a:endParaRPr lang="en-US" altLang="zh-CN" dirty="0" smtClean="0"/>
          </a:p>
          <a:p>
            <a:r>
              <a:rPr lang="en-US" altLang="zh-CN" dirty="0" smtClean="0"/>
              <a:t>View  </a:t>
            </a:r>
            <a:r>
              <a:rPr lang="en-US" altLang="zh-CN" dirty="0" err="1" smtClean="0"/>
              <a:t>Serializability</a:t>
            </a:r>
            <a:endParaRPr lang="en-US" altLang="zh-CN" dirty="0" smtClean="0"/>
          </a:p>
          <a:p>
            <a:r>
              <a:rPr lang="en-US" altLang="zh-CN" dirty="0" smtClean="0"/>
              <a:t>Conflict  </a:t>
            </a:r>
            <a:r>
              <a:rPr lang="en-US" altLang="zh-CN" dirty="0" err="1" smtClean="0"/>
              <a:t>Serializability</a:t>
            </a:r>
            <a:endParaRPr lang="en-US" altLang="zh-CN" dirty="0" smtClean="0"/>
          </a:p>
          <a:p>
            <a:pPr>
              <a:buNone/>
            </a:pPr>
            <a:endParaRPr lang="en-US" altLang="zh-CN" dirty="0" smtClean="0"/>
          </a:p>
          <a:p>
            <a:pPr>
              <a:buNone/>
            </a:pPr>
            <a:r>
              <a:rPr lang="en-US" dirty="0" smtClean="0">
                <a:solidFill>
                  <a:srgbClr val="FF0000"/>
                </a:solidFill>
              </a:rPr>
              <a:t>    </a:t>
            </a:r>
            <a:r>
              <a:rPr lang="en-US" dirty="0" smtClean="0"/>
              <a:t>schedules based on an intuitive notion:</a:t>
            </a:r>
          </a:p>
          <a:p>
            <a:pPr lvl="1">
              <a:buNone/>
            </a:pPr>
            <a:r>
              <a:rPr lang="en-US" dirty="0" smtClean="0"/>
              <a:t>            Each transaction is a </a:t>
            </a:r>
            <a:r>
              <a:rPr lang="en-US" dirty="0" smtClean="0">
                <a:solidFill>
                  <a:srgbClr val="FF0000"/>
                </a:solidFill>
              </a:rPr>
              <a:t>correct mapping</a:t>
            </a:r>
            <a:r>
              <a:rPr lang="en-US" dirty="0" smtClean="0"/>
              <a:t>, i.e., </a:t>
            </a:r>
          </a:p>
          <a:p>
            <a:pPr lvl="1">
              <a:buFont typeface="Arial" charset="0"/>
              <a:buNone/>
            </a:pPr>
            <a:endParaRPr lang="en-US" dirty="0" smtClean="0"/>
          </a:p>
          <a:p>
            <a:pPr lvl="1">
              <a:buFont typeface="Arial" charset="0"/>
              <a:buNone/>
            </a:pPr>
            <a:endParaRPr lang="en-US" dirty="0" smtClean="0"/>
          </a:p>
          <a:p>
            <a:pPr lvl="1">
              <a:buFont typeface="Arial" charset="0"/>
              <a:buNone/>
            </a:pPr>
            <a:endParaRPr lang="en-US" dirty="0" smtClean="0"/>
          </a:p>
          <a:p>
            <a:pPr lvl="1">
              <a:buFont typeface="Arial" charset="0"/>
              <a:buNone/>
            </a:pPr>
            <a:endParaRPr lang="en-US" dirty="0" smtClean="0"/>
          </a:p>
          <a:p>
            <a:pPr lvl="1">
              <a:buFont typeface="Arial" charset="0"/>
              <a:buNone/>
            </a:pPr>
            <a:r>
              <a:rPr lang="en-US" dirty="0" smtClean="0"/>
              <a:t>Hence, </a:t>
            </a:r>
            <a:r>
              <a:rPr lang="en-US" dirty="0" smtClean="0">
                <a:solidFill>
                  <a:srgbClr val="0070C0"/>
                </a:solidFill>
              </a:rPr>
              <a:t>serial execution </a:t>
            </a:r>
            <a:r>
              <a:rPr lang="en-US" dirty="0" smtClean="0"/>
              <a:t>of transactions will be </a:t>
            </a:r>
            <a:r>
              <a:rPr lang="en-US" dirty="0" smtClean="0">
                <a:solidFill>
                  <a:srgbClr val="FF0000"/>
                </a:solidFill>
              </a:rPr>
              <a:t>correct.</a:t>
            </a:r>
          </a:p>
          <a:p>
            <a:endParaRPr lang="zh-CN" altLang="en-US" dirty="0"/>
          </a:p>
        </p:txBody>
      </p:sp>
      <p:pic>
        <p:nvPicPr>
          <p:cNvPr id="4" name="图片 3" descr="QQ截图未命名11.png"/>
          <p:cNvPicPr>
            <a:picLocks noChangeAspect="1"/>
          </p:cNvPicPr>
          <p:nvPr/>
        </p:nvPicPr>
        <p:blipFill>
          <a:blip r:embed="rId3" cstate="print"/>
          <a:stretch>
            <a:fillRect/>
          </a:stretch>
        </p:blipFill>
        <p:spPr>
          <a:xfrm>
            <a:off x="2143108" y="4500570"/>
            <a:ext cx="4780953" cy="1400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96908"/>
          </a:xfrm>
        </p:spPr>
        <p:txBody>
          <a:bodyPr>
            <a:normAutofit fontScale="90000"/>
          </a:bodyPr>
          <a:lstStyle/>
          <a:p>
            <a:pPr algn="l"/>
            <a:r>
              <a:rPr lang="en-US" altLang="zh-CN" sz="4000" dirty="0" smtClean="0"/>
              <a:t>View  </a:t>
            </a:r>
            <a:r>
              <a:rPr lang="en-US" altLang="zh-CN" sz="4000" dirty="0" err="1" smtClean="0"/>
              <a:t>Serializability</a:t>
            </a:r>
            <a:r>
              <a:rPr lang="en-US" altLang="zh-CN" sz="3200" dirty="0" smtClean="0"/>
              <a:t/>
            </a:r>
            <a:br>
              <a:rPr lang="en-US" altLang="zh-CN" sz="3200" dirty="0" smtClean="0"/>
            </a:br>
            <a:endParaRPr lang="zh-CN" altLang="en-US" sz="3200" dirty="0"/>
          </a:p>
        </p:txBody>
      </p:sp>
      <p:sp>
        <p:nvSpPr>
          <p:cNvPr id="3" name="内容占位符 2"/>
          <p:cNvSpPr>
            <a:spLocks noGrp="1"/>
          </p:cNvSpPr>
          <p:nvPr>
            <p:ph idx="1"/>
          </p:nvPr>
        </p:nvSpPr>
        <p:spPr>
          <a:xfrm>
            <a:off x="642910" y="1071546"/>
            <a:ext cx="8229600" cy="5214974"/>
          </a:xfrm>
        </p:spPr>
        <p:txBody>
          <a:bodyPr/>
          <a:lstStyle/>
          <a:p>
            <a:r>
              <a:rPr lang="en-US" altLang="zh-CN" dirty="0" smtClean="0"/>
              <a:t>View Equivalence(</a:t>
            </a:r>
            <a:r>
              <a:rPr lang="zh-CN" altLang="en-US" dirty="0" smtClean="0"/>
              <a:t>视图等价性</a:t>
            </a:r>
            <a:r>
              <a:rPr lang="en-US" altLang="zh-CN" dirty="0" smtClean="0"/>
              <a:t>)</a:t>
            </a:r>
          </a:p>
          <a:p>
            <a:pPr>
              <a:buNone/>
            </a:pPr>
            <a:r>
              <a:rPr lang="en-US" altLang="zh-CN" sz="2400" dirty="0" smtClean="0"/>
              <a:t>      ---</a:t>
            </a:r>
            <a:r>
              <a:rPr lang="zh-CN" altLang="en-US" sz="2400" dirty="0" smtClean="0"/>
              <a:t>事务集合</a:t>
            </a:r>
            <a:r>
              <a:rPr lang="en-US" altLang="zh-CN" sz="2400" dirty="0" smtClean="0"/>
              <a:t>T={T1,T2</a:t>
            </a:r>
            <a:r>
              <a:rPr lang="zh-CN" altLang="en-US" sz="2400" dirty="0" smtClean="0"/>
              <a:t>，</a:t>
            </a:r>
            <a:r>
              <a:rPr lang="en-US" altLang="zh-CN" sz="2400" dirty="0" smtClean="0"/>
              <a:t>…</a:t>
            </a:r>
            <a:r>
              <a:rPr lang="en-US" altLang="zh-CN" sz="2400" dirty="0" err="1" smtClean="0"/>
              <a:t>Tn</a:t>
            </a:r>
            <a:r>
              <a:rPr lang="en-US" altLang="zh-CN" sz="2400" dirty="0" smtClean="0"/>
              <a:t>},</a:t>
            </a:r>
            <a:r>
              <a:rPr lang="zh-CN" altLang="en-US" sz="2400" dirty="0" smtClean="0"/>
              <a:t>初始事务</a:t>
            </a:r>
            <a:r>
              <a:rPr lang="en-US" altLang="zh-CN" sz="2400" dirty="0" smtClean="0"/>
              <a:t>To,</a:t>
            </a:r>
            <a:r>
              <a:rPr lang="zh-CN" altLang="en-US" sz="2400" dirty="0" smtClean="0"/>
              <a:t>终止事务</a:t>
            </a:r>
            <a:r>
              <a:rPr lang="en-US" altLang="zh-CN" sz="2400" dirty="0" err="1" smtClean="0"/>
              <a:t>Tf</a:t>
            </a:r>
            <a:endParaRPr lang="en-US" altLang="zh-CN" sz="2400" dirty="0" smtClean="0"/>
          </a:p>
          <a:p>
            <a:pPr>
              <a:buNone/>
            </a:pPr>
            <a:r>
              <a:rPr lang="en-US" altLang="zh-CN" sz="2400" dirty="0" smtClean="0"/>
              <a:t>      ---</a:t>
            </a:r>
            <a:r>
              <a:rPr lang="zh-CN" altLang="en-US" sz="2400" dirty="0" smtClean="0"/>
              <a:t>读动作的源：调度中的任何一个读动作</a:t>
            </a:r>
            <a:r>
              <a:rPr lang="en-US" altLang="zh-CN" sz="2400" dirty="0" err="1" smtClean="0"/>
              <a:t>ri</a:t>
            </a:r>
            <a:r>
              <a:rPr lang="en-US" altLang="zh-CN" sz="2400" dirty="0" smtClean="0"/>
              <a:t>(A),</a:t>
            </a:r>
            <a:r>
              <a:rPr lang="zh-CN" altLang="en-US" sz="2400" dirty="0" smtClean="0"/>
              <a:t>都以找到在它之前最靠近它的写动作</a:t>
            </a:r>
            <a:r>
              <a:rPr lang="en-US" altLang="zh-CN" sz="2400" dirty="0" err="1" smtClean="0"/>
              <a:t>wj</a:t>
            </a:r>
            <a:r>
              <a:rPr lang="en-US" altLang="zh-CN" sz="2400" dirty="0" smtClean="0"/>
              <a:t>(A),</a:t>
            </a:r>
            <a:r>
              <a:rPr lang="zh-CN" altLang="en-US" sz="2400" dirty="0" smtClean="0"/>
              <a:t>称</a:t>
            </a:r>
            <a:r>
              <a:rPr lang="en-US" altLang="zh-CN" sz="2400" dirty="0" err="1" smtClean="0"/>
              <a:t>Tj</a:t>
            </a:r>
            <a:r>
              <a:rPr lang="zh-CN" altLang="en-US" sz="2400" dirty="0" smtClean="0"/>
              <a:t>是读动作</a:t>
            </a:r>
            <a:r>
              <a:rPr lang="en-US" altLang="zh-CN" sz="2400" dirty="0" err="1" smtClean="0"/>
              <a:t>ri</a:t>
            </a:r>
            <a:r>
              <a:rPr lang="en-US" altLang="zh-CN" sz="2400" dirty="0" smtClean="0"/>
              <a:t>(A)</a:t>
            </a:r>
            <a:r>
              <a:rPr lang="zh-CN" altLang="en-US" sz="2400" dirty="0" smtClean="0"/>
              <a:t>的源</a:t>
            </a:r>
            <a:endParaRPr lang="en-US" altLang="zh-CN" sz="2400" dirty="0" smtClean="0"/>
          </a:p>
          <a:p>
            <a:pPr>
              <a:buNone/>
            </a:pPr>
            <a:r>
              <a:rPr lang="en-US" altLang="zh-CN" sz="2400" dirty="0" smtClean="0"/>
              <a:t>      ---</a:t>
            </a:r>
            <a:r>
              <a:rPr lang="zh-CN" altLang="en-US" sz="2400" dirty="0" smtClean="0"/>
              <a:t>两个调度，如果在一个调度中每个读动作的源与另外一个调度中相同，这两个调度</a:t>
            </a:r>
            <a:r>
              <a:rPr lang="en-US" altLang="zh-CN" sz="2400" dirty="0" smtClean="0"/>
              <a:t>View Equivalence</a:t>
            </a:r>
          </a:p>
          <a:p>
            <a:r>
              <a:rPr lang="en-US" altLang="zh-CN" dirty="0" smtClean="0"/>
              <a:t>View </a:t>
            </a:r>
            <a:r>
              <a:rPr lang="en-US" altLang="zh-CN" dirty="0" err="1" smtClean="0"/>
              <a:t>Serializability</a:t>
            </a:r>
            <a:r>
              <a:rPr lang="en-US" altLang="zh-CN" dirty="0" smtClean="0"/>
              <a:t>(</a:t>
            </a:r>
            <a:r>
              <a:rPr lang="zh-CN" altLang="en-US" dirty="0" smtClean="0"/>
              <a:t>视图可串行化</a:t>
            </a:r>
            <a:r>
              <a:rPr lang="en-US" altLang="zh-CN" dirty="0" smtClean="0"/>
              <a:t>)</a:t>
            </a:r>
          </a:p>
          <a:p>
            <a:pPr>
              <a:buNone/>
            </a:pPr>
            <a:r>
              <a:rPr lang="en-US" altLang="zh-CN" dirty="0" smtClean="0"/>
              <a:t>     </a:t>
            </a:r>
            <a:r>
              <a:rPr lang="en-US" altLang="zh-CN" sz="2400" dirty="0" smtClean="0"/>
              <a:t>---</a:t>
            </a:r>
            <a:r>
              <a:rPr lang="zh-CN" altLang="en-US" sz="2400" dirty="0" smtClean="0"/>
              <a:t>如果一个调度</a:t>
            </a:r>
            <a:r>
              <a:rPr lang="en-US" altLang="zh-CN" sz="2400" dirty="0" smtClean="0"/>
              <a:t>S</a:t>
            </a:r>
            <a:r>
              <a:rPr lang="zh-CN" altLang="en-US" sz="2400" dirty="0" smtClean="0"/>
              <a:t>视图等价与一个串行调度，那么</a:t>
            </a:r>
            <a:r>
              <a:rPr lang="en-US" altLang="zh-CN" sz="2400" dirty="0" smtClean="0"/>
              <a:t>S</a:t>
            </a:r>
            <a:r>
              <a:rPr lang="zh-CN" altLang="en-US" sz="2400" dirty="0" smtClean="0"/>
              <a:t>是视图可串行化的。</a:t>
            </a:r>
            <a:r>
              <a:rPr lang="en-US" altLang="zh-CN" sz="2400" dirty="0" smtClean="0"/>
              <a:t>                       </a:t>
            </a:r>
            <a:endParaRPr lang="zh-CN" altLang="en-US" sz="24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428604"/>
            <a:ext cx="8229600" cy="725470"/>
          </a:xfrm>
        </p:spPr>
        <p:txBody>
          <a:bodyPr>
            <a:normAutofit fontScale="90000"/>
          </a:bodyPr>
          <a:lstStyle/>
          <a:p>
            <a:pPr algn="l"/>
            <a:r>
              <a:rPr lang="en-US" altLang="zh-CN" sz="4000" dirty="0" smtClean="0"/>
              <a:t>Conflict  </a:t>
            </a:r>
            <a:r>
              <a:rPr lang="en-US" altLang="zh-CN" sz="4000" dirty="0" err="1" smtClean="0"/>
              <a:t>Serializability</a:t>
            </a:r>
            <a:r>
              <a:rPr lang="en-US" altLang="zh-CN" sz="3200" dirty="0" smtClean="0"/>
              <a:t/>
            </a:r>
            <a:br>
              <a:rPr lang="en-US" altLang="zh-CN" sz="3200" dirty="0" smtClean="0"/>
            </a:br>
            <a:endParaRPr lang="zh-CN" altLang="en-US" sz="3200" dirty="0"/>
          </a:p>
        </p:txBody>
      </p:sp>
      <p:sp>
        <p:nvSpPr>
          <p:cNvPr id="3" name="内容占位符 2"/>
          <p:cNvSpPr>
            <a:spLocks noGrp="1"/>
          </p:cNvSpPr>
          <p:nvPr>
            <p:ph idx="1"/>
          </p:nvPr>
        </p:nvSpPr>
        <p:spPr>
          <a:xfrm>
            <a:off x="357158" y="1000108"/>
            <a:ext cx="8329642" cy="5572164"/>
          </a:xfrm>
        </p:spPr>
        <p:txBody>
          <a:bodyPr>
            <a:normAutofit/>
          </a:bodyPr>
          <a:lstStyle/>
          <a:p>
            <a:r>
              <a:rPr lang="en-US" altLang="zh-CN" dirty="0" smtClean="0"/>
              <a:t>Conflict</a:t>
            </a:r>
          </a:p>
          <a:p>
            <a:pPr>
              <a:buNone/>
            </a:pPr>
            <a:r>
              <a:rPr lang="en-US" altLang="zh-CN" sz="2400" dirty="0" smtClean="0"/>
              <a:t>      ---</a:t>
            </a:r>
            <a:r>
              <a:rPr lang="zh-CN" altLang="en-US" sz="2400" dirty="0" smtClean="0"/>
              <a:t>不同事务的两个动作，作用在同一个数据对象上，至少有一个动作是写</a:t>
            </a:r>
            <a:endParaRPr lang="en-US" altLang="zh-CN" sz="2400" dirty="0" smtClean="0"/>
          </a:p>
          <a:p>
            <a:pPr>
              <a:buNone/>
            </a:pPr>
            <a:r>
              <a:rPr lang="en-US" altLang="zh-CN" sz="2400" dirty="0" smtClean="0"/>
              <a:t>      ---</a:t>
            </a:r>
            <a:r>
              <a:rPr lang="en-US" sz="2400" dirty="0" smtClean="0">
                <a:solidFill>
                  <a:srgbClr val="0070C0"/>
                </a:solidFill>
              </a:rPr>
              <a:t>R</a:t>
            </a:r>
            <a:r>
              <a:rPr lang="en-US" sz="2400" baseline="-25000" dirty="0" smtClean="0">
                <a:solidFill>
                  <a:srgbClr val="0070C0"/>
                </a:solidFill>
              </a:rPr>
              <a:t>1</a:t>
            </a:r>
            <a:r>
              <a:rPr lang="en-US" sz="2400" dirty="0" smtClean="0">
                <a:solidFill>
                  <a:srgbClr val="0070C0"/>
                </a:solidFill>
              </a:rPr>
              <a:t>[x]</a:t>
            </a:r>
            <a:r>
              <a:rPr lang="en-US" sz="2400" dirty="0" smtClean="0"/>
              <a:t> and </a:t>
            </a:r>
            <a:r>
              <a:rPr lang="en-US" sz="2400" dirty="0" smtClean="0">
                <a:solidFill>
                  <a:srgbClr val="00B050"/>
                </a:solidFill>
              </a:rPr>
              <a:t>W</a:t>
            </a:r>
            <a:r>
              <a:rPr lang="en-US" sz="2400" baseline="-25000" dirty="0" smtClean="0">
                <a:solidFill>
                  <a:srgbClr val="00B050"/>
                </a:solidFill>
              </a:rPr>
              <a:t>2</a:t>
            </a:r>
            <a:r>
              <a:rPr lang="en-US" sz="2400" dirty="0" smtClean="0">
                <a:solidFill>
                  <a:srgbClr val="00B050"/>
                </a:solidFill>
              </a:rPr>
              <a:t>[x]</a:t>
            </a:r>
            <a:r>
              <a:rPr lang="en-US" sz="2400" dirty="0" smtClean="0"/>
              <a:t>, or</a:t>
            </a:r>
            <a:r>
              <a:rPr lang="en-US" sz="2400" dirty="0" smtClean="0">
                <a:solidFill>
                  <a:srgbClr val="0070C0"/>
                </a:solidFill>
              </a:rPr>
              <a:t>W</a:t>
            </a:r>
            <a:r>
              <a:rPr lang="en-US" sz="2400" baseline="-25000" dirty="0" smtClean="0">
                <a:solidFill>
                  <a:srgbClr val="0070C0"/>
                </a:solidFill>
              </a:rPr>
              <a:t>1</a:t>
            </a:r>
            <a:r>
              <a:rPr lang="en-US" sz="2400" dirty="0" smtClean="0">
                <a:solidFill>
                  <a:srgbClr val="0070C0"/>
                </a:solidFill>
              </a:rPr>
              <a:t>[x]</a:t>
            </a:r>
            <a:r>
              <a:rPr lang="en-US" sz="2400" dirty="0" smtClean="0"/>
              <a:t> and </a:t>
            </a:r>
            <a:r>
              <a:rPr lang="en-US" sz="2400" dirty="0" smtClean="0">
                <a:solidFill>
                  <a:srgbClr val="00B050"/>
                </a:solidFill>
              </a:rPr>
              <a:t>W</a:t>
            </a:r>
            <a:r>
              <a:rPr lang="en-US" sz="2400" baseline="-25000" dirty="0" smtClean="0">
                <a:solidFill>
                  <a:srgbClr val="00B050"/>
                </a:solidFill>
              </a:rPr>
              <a:t>2</a:t>
            </a:r>
            <a:r>
              <a:rPr lang="en-US" sz="2400" dirty="0" smtClean="0">
                <a:solidFill>
                  <a:srgbClr val="00B050"/>
                </a:solidFill>
              </a:rPr>
              <a:t>[x]</a:t>
            </a:r>
            <a:endParaRPr lang="en-US" altLang="zh-CN" dirty="0" smtClean="0"/>
          </a:p>
          <a:p>
            <a:r>
              <a:rPr lang="en-US" altLang="zh-CN" dirty="0" smtClean="0"/>
              <a:t>Conflict Equivalence</a:t>
            </a:r>
          </a:p>
          <a:p>
            <a:pPr>
              <a:buNone/>
            </a:pPr>
            <a:r>
              <a:rPr lang="en-US" altLang="zh-CN" sz="2400" dirty="0" smtClean="0"/>
              <a:t>      ---</a:t>
            </a:r>
            <a:r>
              <a:rPr lang="zh-CN" altLang="en-US" sz="2400" dirty="0" smtClean="0"/>
              <a:t>两个调度，如果通过一系列相邻动作的非冲突交换，能将它们中的一个转换为另外一个，称两个调度是冲突等价的。</a:t>
            </a:r>
            <a:endParaRPr lang="en-US" altLang="zh-CN" sz="2400" dirty="0" smtClean="0"/>
          </a:p>
          <a:p>
            <a:r>
              <a:rPr lang="en-US" altLang="zh-CN" dirty="0" smtClean="0"/>
              <a:t>Conflict </a:t>
            </a:r>
            <a:r>
              <a:rPr lang="en-US" altLang="zh-CN" dirty="0" err="1" smtClean="0"/>
              <a:t>Serializability</a:t>
            </a:r>
            <a:endParaRPr lang="en-US" altLang="zh-CN" dirty="0" smtClean="0"/>
          </a:p>
          <a:p>
            <a:pPr>
              <a:buNone/>
            </a:pPr>
            <a:r>
              <a:rPr lang="en-US" altLang="zh-CN" sz="2400" dirty="0" smtClean="0"/>
              <a:t>     ---</a:t>
            </a:r>
            <a:r>
              <a:rPr lang="zh-CN" altLang="en-US" sz="2400" dirty="0" smtClean="0"/>
              <a:t>如果一个调度，进行任意非冲突的交换，能将该调度转换为一个串行调度，则此调度是可冲突串行化的。</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457200" y="0"/>
            <a:ext cx="8229600" cy="1143000"/>
          </a:xfrm>
        </p:spPr>
        <p:txBody>
          <a:bodyPr/>
          <a:lstStyle/>
          <a:p>
            <a:r>
              <a:rPr lang="en-US" dirty="0" smtClean="0">
                <a:solidFill>
                  <a:srgbClr val="00B050"/>
                </a:solidFill>
              </a:rPr>
              <a:t>Conflict </a:t>
            </a:r>
            <a:r>
              <a:rPr lang="en-US" dirty="0" err="1" smtClean="0">
                <a:solidFill>
                  <a:srgbClr val="00B050"/>
                </a:solidFill>
              </a:rPr>
              <a:t>Serializability</a:t>
            </a:r>
            <a:endParaRPr lang="en-US" dirty="0" smtClean="0">
              <a:solidFill>
                <a:srgbClr val="00B050"/>
              </a:solidFill>
            </a:endParaRPr>
          </a:p>
        </p:txBody>
      </p:sp>
      <p:sp>
        <p:nvSpPr>
          <p:cNvPr id="70659" name="Content Placeholder 2"/>
          <p:cNvSpPr>
            <a:spLocks noGrp="1"/>
          </p:cNvSpPr>
          <p:nvPr>
            <p:ph idx="4294967295"/>
          </p:nvPr>
        </p:nvSpPr>
        <p:spPr>
          <a:xfrm>
            <a:off x="0" y="1066800"/>
            <a:ext cx="8858280" cy="2057400"/>
          </a:xfrm>
        </p:spPr>
        <p:txBody>
          <a:bodyPr>
            <a:normAutofit/>
          </a:bodyPr>
          <a:lstStyle/>
          <a:p>
            <a:r>
              <a:rPr lang="en-US" dirty="0" smtClean="0"/>
              <a:t>Construct a </a:t>
            </a:r>
            <a:r>
              <a:rPr lang="en-US" dirty="0" smtClean="0">
                <a:solidFill>
                  <a:srgbClr val="FF0000"/>
                </a:solidFill>
              </a:rPr>
              <a:t>serialization graph, SG(H):</a:t>
            </a:r>
          </a:p>
          <a:p>
            <a:pPr lvl="1"/>
            <a:r>
              <a:rPr lang="en-US" dirty="0" smtClean="0">
                <a:solidFill>
                  <a:srgbClr val="0070C0"/>
                </a:solidFill>
              </a:rPr>
              <a:t>Vertices</a:t>
            </a:r>
            <a:r>
              <a:rPr lang="en-US" dirty="0" smtClean="0"/>
              <a:t> are the </a:t>
            </a:r>
            <a:r>
              <a:rPr lang="en-US" dirty="0" smtClean="0">
                <a:solidFill>
                  <a:srgbClr val="FF0000"/>
                </a:solidFill>
              </a:rPr>
              <a:t>transaction</a:t>
            </a:r>
            <a:r>
              <a:rPr lang="en-US" dirty="0" smtClean="0"/>
              <a:t> in H</a:t>
            </a:r>
          </a:p>
          <a:p>
            <a:pPr lvl="1"/>
            <a:r>
              <a:rPr lang="en-US" dirty="0" smtClean="0">
                <a:solidFill>
                  <a:srgbClr val="0070C0"/>
                </a:solidFill>
              </a:rPr>
              <a:t>T</a:t>
            </a:r>
            <a:r>
              <a:rPr lang="en-US" baseline="-25000" dirty="0" smtClean="0">
                <a:solidFill>
                  <a:srgbClr val="0070C0"/>
                </a:solidFill>
              </a:rPr>
              <a:t>1</a:t>
            </a:r>
            <a:r>
              <a:rPr lang="en-US" dirty="0" smtClean="0">
                <a:solidFill>
                  <a:srgbClr val="0070C0"/>
                </a:solidFill>
              </a:rPr>
              <a:t> </a:t>
            </a:r>
            <a:r>
              <a:rPr lang="en-US" dirty="0" smtClean="0">
                <a:solidFill>
                  <a:srgbClr val="0070C0"/>
                </a:solidFill>
                <a:sym typeface="Wingdings" pitchFamily="2" charset="2"/>
              </a:rPr>
              <a:t> T</a:t>
            </a:r>
            <a:r>
              <a:rPr lang="en-US" baseline="-25000" dirty="0" smtClean="0">
                <a:solidFill>
                  <a:srgbClr val="0070C0"/>
                </a:solidFill>
                <a:sym typeface="Wingdings" pitchFamily="2" charset="2"/>
              </a:rPr>
              <a:t>2</a:t>
            </a:r>
            <a:r>
              <a:rPr lang="en-US" dirty="0" smtClean="0">
                <a:solidFill>
                  <a:srgbClr val="0070C0"/>
                </a:solidFill>
                <a:sym typeface="Wingdings" pitchFamily="2" charset="2"/>
              </a:rPr>
              <a:t> </a:t>
            </a:r>
            <a:r>
              <a:rPr lang="zh-CN" altLang="en-US" dirty="0" smtClean="0">
                <a:sym typeface="Wingdings" pitchFamily="2" charset="2"/>
              </a:rPr>
              <a:t>（如果</a:t>
            </a:r>
            <a:r>
              <a:rPr lang="en-US" altLang="zh-CN" dirty="0" smtClean="0">
                <a:sym typeface="Wingdings" pitchFamily="2" charset="2"/>
              </a:rPr>
              <a:t>T1</a:t>
            </a:r>
            <a:r>
              <a:rPr lang="zh-CN" altLang="en-US" dirty="0" smtClean="0">
                <a:sym typeface="Wingdings" pitchFamily="2" charset="2"/>
              </a:rPr>
              <a:t>和</a:t>
            </a:r>
            <a:r>
              <a:rPr lang="en-US" altLang="zh-CN" dirty="0" smtClean="0">
                <a:sym typeface="Wingdings" pitchFamily="2" charset="2"/>
              </a:rPr>
              <a:t>T2</a:t>
            </a:r>
            <a:r>
              <a:rPr lang="zh-CN" altLang="en-US" dirty="0" smtClean="0">
                <a:sym typeface="Wingdings" pitchFamily="2" charset="2"/>
              </a:rPr>
              <a:t>中任意两个冲突的动作</a:t>
            </a:r>
            <a:r>
              <a:rPr lang="en-US" altLang="zh-CN" dirty="0" smtClean="0">
                <a:sym typeface="Wingdings" pitchFamily="2" charset="2"/>
              </a:rPr>
              <a:t>A1</a:t>
            </a:r>
            <a:r>
              <a:rPr lang="zh-CN" altLang="en-US" dirty="0" smtClean="0">
                <a:sym typeface="Wingdings" pitchFamily="2" charset="2"/>
              </a:rPr>
              <a:t>和</a:t>
            </a:r>
            <a:r>
              <a:rPr lang="en-US" altLang="zh-CN" dirty="0" smtClean="0">
                <a:sym typeface="Wingdings" pitchFamily="2" charset="2"/>
              </a:rPr>
              <a:t>A2,</a:t>
            </a:r>
            <a:r>
              <a:rPr lang="zh-CN" altLang="en-US" dirty="0" smtClean="0">
                <a:sym typeface="Wingdings" pitchFamily="2" charset="2"/>
              </a:rPr>
              <a:t>在调度中</a:t>
            </a:r>
            <a:r>
              <a:rPr lang="en-US" altLang="zh-CN" dirty="0" smtClean="0">
                <a:sym typeface="Wingdings" pitchFamily="2" charset="2"/>
              </a:rPr>
              <a:t>A1</a:t>
            </a:r>
            <a:r>
              <a:rPr lang="zh-CN" altLang="en-US" dirty="0" smtClean="0">
                <a:sym typeface="Wingdings" pitchFamily="2" charset="2"/>
              </a:rPr>
              <a:t>出现在</a:t>
            </a:r>
            <a:r>
              <a:rPr lang="en-US" altLang="zh-CN" dirty="0" smtClean="0">
                <a:sym typeface="Wingdings" pitchFamily="2" charset="2"/>
              </a:rPr>
              <a:t>A2</a:t>
            </a:r>
            <a:r>
              <a:rPr lang="zh-CN" altLang="en-US" dirty="0" smtClean="0">
                <a:sym typeface="Wingdings" pitchFamily="2" charset="2"/>
              </a:rPr>
              <a:t>之前）</a:t>
            </a:r>
            <a:r>
              <a:rPr lang="en-US" dirty="0" smtClean="0">
                <a:sym typeface="Wingdings" pitchFamily="2" charset="2"/>
              </a:rPr>
              <a:t>.</a:t>
            </a:r>
          </a:p>
          <a:p>
            <a:pPr lvl="1">
              <a:buFont typeface="Arial" charset="0"/>
              <a:buNone/>
            </a:pPr>
            <a:endParaRPr lang="en-US" dirty="0" smtClean="0"/>
          </a:p>
        </p:txBody>
      </p:sp>
      <p:sp>
        <p:nvSpPr>
          <p:cNvPr id="5" name="Text Box 14"/>
          <p:cNvSpPr txBox="1">
            <a:spLocks noChangeArrowheads="1"/>
          </p:cNvSpPr>
          <p:nvPr/>
        </p:nvSpPr>
        <p:spPr bwMode="auto">
          <a:xfrm>
            <a:off x="228600" y="2743200"/>
            <a:ext cx="8915400" cy="892175"/>
          </a:xfrm>
          <a:prstGeom prst="rect">
            <a:avLst/>
          </a:prstGeom>
          <a:noFill/>
          <a:ln w="9525">
            <a:noFill/>
            <a:miter lim="800000"/>
            <a:headEnd/>
            <a:tailEnd/>
          </a:ln>
        </p:spPr>
        <p:txBody>
          <a:bodyPr>
            <a:spAutoFit/>
          </a:bodyPr>
          <a:lstStyle/>
          <a:p>
            <a:endParaRPr lang="en-US" sz="2000" b="1">
              <a:latin typeface="Calibri" pitchFamily="34" charset="0"/>
            </a:endParaRPr>
          </a:p>
          <a:p>
            <a:r>
              <a:rPr lang="en-US" sz="3200">
                <a:solidFill>
                  <a:srgbClr val="FF0000"/>
                </a:solidFill>
                <a:latin typeface="Calibri" pitchFamily="34" charset="0"/>
              </a:rPr>
              <a:t>r</a:t>
            </a:r>
            <a:r>
              <a:rPr lang="en-US" sz="3200" baseline="-25000">
                <a:solidFill>
                  <a:srgbClr val="FF0000"/>
                </a:solidFill>
                <a:latin typeface="Calibri" pitchFamily="34" charset="0"/>
              </a:rPr>
              <a:t>1</a:t>
            </a:r>
            <a:r>
              <a:rPr lang="en-US" sz="3200">
                <a:solidFill>
                  <a:srgbClr val="FF0000"/>
                </a:solidFill>
                <a:latin typeface="Calibri" pitchFamily="34" charset="0"/>
              </a:rPr>
              <a:t>(y)</a:t>
            </a:r>
            <a:r>
              <a:rPr lang="en-US" sz="3200">
                <a:latin typeface="Calibri" pitchFamily="34" charset="0"/>
              </a:rPr>
              <a:t> r</a:t>
            </a:r>
            <a:r>
              <a:rPr lang="en-US" sz="3200" baseline="-25000">
                <a:latin typeface="Calibri" pitchFamily="34" charset="0"/>
              </a:rPr>
              <a:t>3</a:t>
            </a:r>
            <a:r>
              <a:rPr lang="en-US" sz="3200">
                <a:latin typeface="Calibri" pitchFamily="34" charset="0"/>
              </a:rPr>
              <a:t>(w) </a:t>
            </a:r>
            <a:r>
              <a:rPr lang="en-US" sz="3200">
                <a:solidFill>
                  <a:srgbClr val="0070C0"/>
                </a:solidFill>
                <a:latin typeface="Calibri" pitchFamily="34" charset="0"/>
              </a:rPr>
              <a:t>r</a:t>
            </a:r>
            <a:r>
              <a:rPr lang="en-US" sz="3200" baseline="-25000">
                <a:solidFill>
                  <a:srgbClr val="0070C0"/>
                </a:solidFill>
                <a:latin typeface="Calibri" pitchFamily="34" charset="0"/>
              </a:rPr>
              <a:t>2</a:t>
            </a:r>
            <a:r>
              <a:rPr lang="en-US" sz="3200">
                <a:solidFill>
                  <a:srgbClr val="0070C0"/>
                </a:solidFill>
                <a:latin typeface="Calibri" pitchFamily="34" charset="0"/>
              </a:rPr>
              <a:t>(y)</a:t>
            </a:r>
            <a:r>
              <a:rPr lang="en-US" sz="3200">
                <a:latin typeface="Calibri" pitchFamily="34" charset="0"/>
              </a:rPr>
              <a:t> </a:t>
            </a:r>
            <a:r>
              <a:rPr lang="en-US" sz="3200">
                <a:solidFill>
                  <a:srgbClr val="FF0000"/>
                </a:solidFill>
                <a:latin typeface="Calibri" pitchFamily="34" charset="0"/>
              </a:rPr>
              <a:t>w</a:t>
            </a:r>
            <a:r>
              <a:rPr lang="en-US" sz="3200" baseline="-25000">
                <a:solidFill>
                  <a:srgbClr val="FF0000"/>
                </a:solidFill>
                <a:latin typeface="Calibri" pitchFamily="34" charset="0"/>
              </a:rPr>
              <a:t>1</a:t>
            </a:r>
            <a:r>
              <a:rPr lang="en-US" sz="3200">
                <a:solidFill>
                  <a:srgbClr val="FF0000"/>
                </a:solidFill>
                <a:latin typeface="Calibri" pitchFamily="34" charset="0"/>
              </a:rPr>
              <a:t>(y)</a:t>
            </a:r>
            <a:r>
              <a:rPr lang="en-US" sz="3200">
                <a:latin typeface="Calibri" pitchFamily="34" charset="0"/>
              </a:rPr>
              <a:t> </a:t>
            </a:r>
            <a:r>
              <a:rPr lang="en-US" sz="3200">
                <a:solidFill>
                  <a:srgbClr val="FF0000"/>
                </a:solidFill>
                <a:latin typeface="Calibri" pitchFamily="34" charset="0"/>
              </a:rPr>
              <a:t>w</a:t>
            </a:r>
            <a:r>
              <a:rPr lang="en-US" sz="3200" baseline="-25000">
                <a:solidFill>
                  <a:srgbClr val="FF0000"/>
                </a:solidFill>
                <a:latin typeface="Calibri" pitchFamily="34" charset="0"/>
              </a:rPr>
              <a:t>1</a:t>
            </a:r>
            <a:r>
              <a:rPr lang="en-US" sz="3200">
                <a:solidFill>
                  <a:srgbClr val="FF0000"/>
                </a:solidFill>
                <a:latin typeface="Calibri" pitchFamily="34" charset="0"/>
              </a:rPr>
              <a:t>(x)</a:t>
            </a:r>
            <a:r>
              <a:rPr lang="en-US" sz="3200">
                <a:latin typeface="Calibri" pitchFamily="34" charset="0"/>
              </a:rPr>
              <a:t> </a:t>
            </a:r>
            <a:r>
              <a:rPr lang="en-US" sz="3200">
                <a:solidFill>
                  <a:srgbClr val="0070C0"/>
                </a:solidFill>
                <a:latin typeface="Calibri" pitchFamily="34" charset="0"/>
              </a:rPr>
              <a:t>w</a:t>
            </a:r>
            <a:r>
              <a:rPr lang="en-US" sz="3200" baseline="-25000">
                <a:solidFill>
                  <a:srgbClr val="0070C0"/>
                </a:solidFill>
                <a:latin typeface="Calibri" pitchFamily="34" charset="0"/>
              </a:rPr>
              <a:t>2</a:t>
            </a:r>
            <a:r>
              <a:rPr lang="en-US" sz="3200">
                <a:solidFill>
                  <a:srgbClr val="0070C0"/>
                </a:solidFill>
                <a:latin typeface="Calibri" pitchFamily="34" charset="0"/>
              </a:rPr>
              <a:t>(x) w</a:t>
            </a:r>
            <a:r>
              <a:rPr lang="en-US" sz="3200" baseline="-25000">
                <a:solidFill>
                  <a:srgbClr val="0070C0"/>
                </a:solidFill>
                <a:latin typeface="Calibri" pitchFamily="34" charset="0"/>
              </a:rPr>
              <a:t>2</a:t>
            </a:r>
            <a:r>
              <a:rPr lang="en-US" sz="3200">
                <a:solidFill>
                  <a:srgbClr val="0070C0"/>
                </a:solidFill>
                <a:latin typeface="Calibri" pitchFamily="34" charset="0"/>
              </a:rPr>
              <a:t>(z) </a:t>
            </a:r>
            <a:r>
              <a:rPr lang="en-US" sz="3200">
                <a:latin typeface="Calibri" pitchFamily="34" charset="0"/>
              </a:rPr>
              <a:t>w</a:t>
            </a:r>
            <a:r>
              <a:rPr lang="en-US" sz="3200" baseline="-25000">
                <a:latin typeface="Calibri" pitchFamily="34" charset="0"/>
              </a:rPr>
              <a:t>3</a:t>
            </a:r>
            <a:r>
              <a:rPr lang="en-US" sz="3200">
                <a:latin typeface="Calibri" pitchFamily="34" charset="0"/>
              </a:rPr>
              <a:t>(x) </a:t>
            </a:r>
            <a:r>
              <a:rPr lang="en-US" sz="3200">
                <a:solidFill>
                  <a:srgbClr val="FF0000"/>
                </a:solidFill>
                <a:latin typeface="Calibri" pitchFamily="34" charset="0"/>
              </a:rPr>
              <a:t>c</a:t>
            </a:r>
            <a:r>
              <a:rPr lang="en-US" sz="3200" baseline="-25000">
                <a:solidFill>
                  <a:srgbClr val="FF0000"/>
                </a:solidFill>
                <a:latin typeface="Calibri" pitchFamily="34" charset="0"/>
              </a:rPr>
              <a:t>1</a:t>
            </a:r>
            <a:r>
              <a:rPr lang="en-US" sz="3200">
                <a:latin typeface="Calibri" pitchFamily="34" charset="0"/>
              </a:rPr>
              <a:t> c</a:t>
            </a:r>
            <a:r>
              <a:rPr lang="en-US" sz="3200" baseline="-25000">
                <a:latin typeface="Calibri" pitchFamily="34" charset="0"/>
              </a:rPr>
              <a:t>3 </a:t>
            </a:r>
            <a:r>
              <a:rPr lang="en-US" sz="3200">
                <a:solidFill>
                  <a:srgbClr val="0070C0"/>
                </a:solidFill>
                <a:latin typeface="Calibri" pitchFamily="34" charset="0"/>
              </a:rPr>
              <a:t>c</a:t>
            </a:r>
            <a:r>
              <a:rPr lang="en-US" sz="3200" baseline="-25000">
                <a:solidFill>
                  <a:srgbClr val="0070C0"/>
                </a:solidFill>
                <a:latin typeface="Calibri" pitchFamily="34" charset="0"/>
              </a:rPr>
              <a:t>2</a:t>
            </a:r>
          </a:p>
        </p:txBody>
      </p:sp>
      <p:grpSp>
        <p:nvGrpSpPr>
          <p:cNvPr id="2" name="Group 9"/>
          <p:cNvGrpSpPr>
            <a:grpSpLocks/>
          </p:cNvGrpSpPr>
          <p:nvPr/>
        </p:nvGrpSpPr>
        <p:grpSpPr bwMode="auto">
          <a:xfrm>
            <a:off x="1981200" y="4038600"/>
            <a:ext cx="3810000" cy="2209800"/>
            <a:chOff x="1981200" y="4038600"/>
            <a:chExt cx="3810000" cy="2209800"/>
          </a:xfrm>
        </p:grpSpPr>
        <p:sp>
          <p:nvSpPr>
            <p:cNvPr id="7" name="Oval 6"/>
            <p:cNvSpPr/>
            <p:nvPr/>
          </p:nvSpPr>
          <p:spPr>
            <a:xfrm>
              <a:off x="1981200" y="4038600"/>
              <a:ext cx="914400" cy="91440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T1</a:t>
              </a:r>
            </a:p>
          </p:txBody>
        </p:sp>
        <p:sp>
          <p:nvSpPr>
            <p:cNvPr id="8" name="Oval 7"/>
            <p:cNvSpPr/>
            <p:nvPr/>
          </p:nvSpPr>
          <p:spPr>
            <a:xfrm>
              <a:off x="3505200" y="5334000"/>
              <a:ext cx="914400" cy="914400"/>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T3</a:t>
              </a:r>
            </a:p>
          </p:txBody>
        </p:sp>
        <p:sp>
          <p:nvSpPr>
            <p:cNvPr id="9" name="Oval 8"/>
            <p:cNvSpPr/>
            <p:nvPr/>
          </p:nvSpPr>
          <p:spPr>
            <a:xfrm>
              <a:off x="4876800" y="4038600"/>
              <a:ext cx="914400" cy="914400"/>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T2</a:t>
              </a:r>
            </a:p>
          </p:txBody>
        </p:sp>
      </p:grpSp>
      <p:cxnSp>
        <p:nvCxnSpPr>
          <p:cNvPr id="18" name="Straight Arrow Connector 17"/>
          <p:cNvCxnSpPr>
            <a:stCxn id="9" idx="4"/>
          </p:cNvCxnSpPr>
          <p:nvPr/>
        </p:nvCxnSpPr>
        <p:spPr>
          <a:xfrm rot="5400000">
            <a:off x="4419600" y="4953000"/>
            <a:ext cx="914400" cy="914400"/>
          </a:xfrm>
          <a:prstGeom prst="straightConnector1">
            <a:avLst/>
          </a:prstGeom>
          <a:ln w="57150"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7" idx="4"/>
            <a:endCxn id="8" idx="2"/>
          </p:cNvCxnSpPr>
          <p:nvPr/>
        </p:nvCxnSpPr>
        <p:spPr>
          <a:xfrm rot="16200000" flipH="1">
            <a:off x="2552700" y="4838700"/>
            <a:ext cx="838200" cy="1066800"/>
          </a:xfrm>
          <a:prstGeom prst="straightConnector1">
            <a:avLst/>
          </a:prstGeom>
          <a:ln w="57150"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7" idx="0"/>
            <a:endCxn id="9" idx="0"/>
          </p:cNvCxnSpPr>
          <p:nvPr/>
        </p:nvCxnSpPr>
        <p:spPr>
          <a:xfrm rot="5400000" flipH="1" flipV="1">
            <a:off x="3886200" y="2590801"/>
            <a:ext cx="3175" cy="2895600"/>
          </a:xfrm>
          <a:prstGeom prst="straightConnector1">
            <a:avLst/>
          </a:prstGeom>
          <a:ln w="57150"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2"/>
            <a:endCxn id="7" idx="6"/>
          </p:cNvCxnSpPr>
          <p:nvPr/>
        </p:nvCxnSpPr>
        <p:spPr>
          <a:xfrm rot="10800000">
            <a:off x="2895600" y="4495800"/>
            <a:ext cx="1981200" cy="1588"/>
          </a:xfrm>
          <a:prstGeom prst="straightConnector1">
            <a:avLst/>
          </a:prstGeom>
          <a:ln w="57150"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6" name="Rectangle 2"/>
          <p:cNvSpPr/>
          <p:nvPr/>
        </p:nvSpPr>
        <p:spPr>
          <a:xfrm>
            <a:off x="498475" y="2667000"/>
            <a:ext cx="7959725" cy="26670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4000" dirty="0">
                <a:solidFill>
                  <a:srgbClr val="0070C0"/>
                </a:solidFill>
              </a:rPr>
              <a:t>The </a:t>
            </a:r>
            <a:r>
              <a:rPr lang="en-US" sz="4000" dirty="0" err="1">
                <a:solidFill>
                  <a:srgbClr val="0070C0"/>
                </a:solidFill>
              </a:rPr>
              <a:t>Serializability</a:t>
            </a:r>
            <a:r>
              <a:rPr lang="en-US" sz="4000" dirty="0">
                <a:solidFill>
                  <a:srgbClr val="0070C0"/>
                </a:solidFill>
              </a:rPr>
              <a:t> Theorem</a:t>
            </a:r>
            <a:r>
              <a:rPr lang="en-US" sz="3200" dirty="0">
                <a:solidFill>
                  <a:schemeClr val="accent6">
                    <a:lumMod val="60000"/>
                    <a:lumOff val="40000"/>
                  </a:schemeClr>
                </a:solidFill>
              </a:rPr>
              <a:t>.</a:t>
            </a:r>
          </a:p>
          <a:p>
            <a:pPr algn="ctr" fontAlgn="auto">
              <a:spcBef>
                <a:spcPts val="0"/>
              </a:spcBef>
              <a:spcAft>
                <a:spcPts val="0"/>
              </a:spcAft>
              <a:defRPr/>
            </a:pPr>
            <a:r>
              <a:rPr lang="en-US" sz="4000" dirty="0">
                <a:solidFill>
                  <a:srgbClr val="FF0000"/>
                </a:solidFill>
              </a:rPr>
              <a:t>H is CSR if and only if SG(H) is acyclic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10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10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714356"/>
            <a:ext cx="8643998" cy="642942"/>
          </a:xfrm>
        </p:spPr>
        <p:txBody>
          <a:bodyPr/>
          <a:lstStyle/>
          <a:p>
            <a:r>
              <a:rPr lang="zh-CN" altLang="en-US" sz="3200" dirty="0" smtClean="0">
                <a:solidFill>
                  <a:srgbClr val="00B050"/>
                </a:solidFill>
              </a:rPr>
              <a:t>（一）</a:t>
            </a:r>
            <a:r>
              <a:rPr lang="en-US" sz="3200" dirty="0" smtClean="0">
                <a:solidFill>
                  <a:srgbClr val="00B050"/>
                </a:solidFill>
              </a:rPr>
              <a:t>: Transactional Management Systems</a:t>
            </a:r>
            <a:endParaRPr lang="zh-CN" altLang="en-US" sz="3200"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altLang="zh-CN" dirty="0" err="1" smtClean="0"/>
              <a:t>Serializability</a:t>
            </a:r>
            <a:r>
              <a:rPr lang="en-US" altLang="zh-CN" dirty="0" smtClean="0"/>
              <a:t> theory</a:t>
            </a:r>
          </a:p>
          <a:p>
            <a:r>
              <a:rPr lang="en-US" altLang="zh-CN" dirty="0" smtClean="0">
                <a:solidFill>
                  <a:srgbClr val="FF0000"/>
                </a:solidFill>
              </a:rPr>
              <a:t>2</a:t>
            </a:r>
            <a:r>
              <a:rPr lang="zh-CN" altLang="en-US" dirty="0" smtClean="0">
                <a:solidFill>
                  <a:srgbClr val="FF0000"/>
                </a:solidFill>
              </a:rPr>
              <a:t>、</a:t>
            </a:r>
            <a:r>
              <a:rPr lang="en-US" altLang="zh-CN" dirty="0" smtClean="0">
                <a:solidFill>
                  <a:srgbClr val="FF0000"/>
                </a:solidFill>
              </a:rPr>
              <a:t>Concurrency control</a:t>
            </a:r>
          </a:p>
          <a:p>
            <a:r>
              <a:rPr lang="en-US" altLang="zh-CN" dirty="0" smtClean="0"/>
              <a:t>3</a:t>
            </a:r>
            <a:r>
              <a:rPr lang="zh-CN" altLang="en-US" dirty="0" smtClean="0"/>
              <a:t>、</a:t>
            </a:r>
            <a:r>
              <a:rPr lang="en-US" altLang="zh-CN" dirty="0" smtClean="0"/>
              <a:t>Recovery</a:t>
            </a:r>
          </a:p>
          <a:p>
            <a:r>
              <a:rPr lang="en-US" altLang="zh-CN" dirty="0" smtClean="0"/>
              <a:t>4</a:t>
            </a:r>
            <a:r>
              <a:rPr lang="zh-CN" altLang="en-US" dirty="0" smtClean="0"/>
              <a:t>、</a:t>
            </a:r>
            <a:r>
              <a:rPr lang="en-US" altLang="zh-CN" dirty="0" smtClean="0"/>
              <a:t>Distributed Databases</a:t>
            </a:r>
          </a:p>
          <a:p>
            <a:r>
              <a:rPr lang="en-US" altLang="zh-CN" dirty="0" smtClean="0"/>
              <a:t>5</a:t>
            </a:r>
            <a:r>
              <a:rPr lang="zh-CN" altLang="en-US" dirty="0" smtClean="0"/>
              <a:t>、</a:t>
            </a:r>
            <a:r>
              <a:rPr lang="en-US" altLang="zh-CN" dirty="0" smtClean="0"/>
              <a:t>Distributed Commitment</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a:xfrm>
            <a:off x="685800" y="381000"/>
            <a:ext cx="7772400" cy="609600"/>
          </a:xfrm>
        </p:spPr>
        <p:txBody>
          <a:bodyPr/>
          <a:lstStyle/>
          <a:p>
            <a:r>
              <a:rPr lang="de-DE" sz="3200" b="1" smtClean="0">
                <a:solidFill>
                  <a:srgbClr val="00B050"/>
                </a:solidFill>
              </a:rPr>
              <a:t>Transaction Scheduler</a:t>
            </a:r>
          </a:p>
        </p:txBody>
      </p:sp>
      <p:sp>
        <p:nvSpPr>
          <p:cNvPr id="72707" name="AutoShape 3"/>
          <p:cNvSpPr>
            <a:spLocks noChangeArrowheads="1"/>
          </p:cNvSpPr>
          <p:nvPr/>
        </p:nvSpPr>
        <p:spPr bwMode="auto">
          <a:xfrm>
            <a:off x="4141788" y="5408613"/>
            <a:ext cx="1531937" cy="992187"/>
          </a:xfrm>
          <a:prstGeom prst="can">
            <a:avLst>
              <a:gd name="adj" fmla="val 25000"/>
            </a:avLst>
          </a:prstGeom>
          <a:solidFill>
            <a:schemeClr val="folHlink"/>
          </a:solidFill>
          <a:ln w="9525">
            <a:solidFill>
              <a:schemeClr val="tx1"/>
            </a:solidFill>
            <a:round/>
            <a:headEnd/>
            <a:tailEnd/>
          </a:ln>
        </p:spPr>
        <p:txBody>
          <a:bodyPr wrap="none" anchor="ctr"/>
          <a:lstStyle/>
          <a:p>
            <a:pPr algn="ctr"/>
            <a:endParaRPr lang="en-US">
              <a:latin typeface="Calibri" pitchFamily="34" charset="0"/>
            </a:endParaRPr>
          </a:p>
        </p:txBody>
      </p:sp>
      <p:sp>
        <p:nvSpPr>
          <p:cNvPr id="72708" name="Text Box 4"/>
          <p:cNvSpPr txBox="1">
            <a:spLocks noChangeArrowheads="1"/>
          </p:cNvSpPr>
          <p:nvPr/>
        </p:nvSpPr>
        <p:spPr bwMode="auto">
          <a:xfrm>
            <a:off x="2819400" y="5738813"/>
            <a:ext cx="1325563" cy="366712"/>
          </a:xfrm>
          <a:prstGeom prst="rect">
            <a:avLst/>
          </a:prstGeom>
          <a:noFill/>
          <a:ln w="9525">
            <a:noFill/>
            <a:miter lim="800000"/>
            <a:headEnd/>
            <a:tailEnd/>
          </a:ln>
        </p:spPr>
        <p:txBody>
          <a:bodyPr>
            <a:spAutoFit/>
          </a:bodyPr>
          <a:lstStyle/>
          <a:p>
            <a:pPr>
              <a:lnSpc>
                <a:spcPct val="90000"/>
              </a:lnSpc>
            </a:pPr>
            <a:r>
              <a:rPr lang="de-DE" sz="2000">
                <a:latin typeface="Calibri" pitchFamily="34" charset="0"/>
              </a:rPr>
              <a:t>Database</a:t>
            </a:r>
          </a:p>
        </p:txBody>
      </p:sp>
      <p:sp>
        <p:nvSpPr>
          <p:cNvPr id="72709" name="Text Box 5"/>
          <p:cNvSpPr txBox="1">
            <a:spLocks noChangeArrowheads="1"/>
          </p:cNvSpPr>
          <p:nvPr/>
        </p:nvSpPr>
        <p:spPr bwMode="auto">
          <a:xfrm>
            <a:off x="8026400" y="2735263"/>
            <a:ext cx="1004888" cy="650875"/>
          </a:xfrm>
          <a:prstGeom prst="rect">
            <a:avLst/>
          </a:prstGeom>
          <a:noFill/>
          <a:ln w="9525">
            <a:noFill/>
            <a:miter lim="800000"/>
            <a:headEnd/>
            <a:tailEnd/>
          </a:ln>
        </p:spPr>
        <p:txBody>
          <a:bodyPr wrap="none">
            <a:spAutoFit/>
          </a:bodyPr>
          <a:lstStyle/>
          <a:p>
            <a:pPr>
              <a:lnSpc>
                <a:spcPct val="90000"/>
              </a:lnSpc>
            </a:pPr>
            <a:r>
              <a:rPr lang="en-US" sz="2000" b="1">
                <a:latin typeface="Calibri" pitchFamily="34" charset="0"/>
              </a:rPr>
              <a:t>Data</a:t>
            </a:r>
          </a:p>
          <a:p>
            <a:pPr>
              <a:lnSpc>
                <a:spcPct val="90000"/>
              </a:lnSpc>
            </a:pPr>
            <a:r>
              <a:rPr lang="en-US" sz="2000" b="1">
                <a:latin typeface="Calibri" pitchFamily="34" charset="0"/>
              </a:rPr>
              <a:t>Server</a:t>
            </a:r>
          </a:p>
        </p:txBody>
      </p:sp>
      <p:sp>
        <p:nvSpPr>
          <p:cNvPr id="72710" name="Text Box 6"/>
          <p:cNvSpPr txBox="1">
            <a:spLocks noChangeArrowheads="1"/>
          </p:cNvSpPr>
          <p:nvPr/>
        </p:nvSpPr>
        <p:spPr bwMode="auto">
          <a:xfrm>
            <a:off x="7162800" y="1346200"/>
            <a:ext cx="1092200" cy="374650"/>
          </a:xfrm>
          <a:prstGeom prst="rect">
            <a:avLst/>
          </a:prstGeom>
          <a:noFill/>
          <a:ln w="9525">
            <a:noFill/>
            <a:miter lim="800000"/>
            <a:headEnd/>
            <a:tailEnd/>
          </a:ln>
        </p:spPr>
        <p:txBody>
          <a:bodyPr wrap="none">
            <a:spAutoFit/>
          </a:bodyPr>
          <a:lstStyle/>
          <a:p>
            <a:pPr>
              <a:lnSpc>
                <a:spcPct val="90000"/>
              </a:lnSpc>
            </a:pPr>
            <a:r>
              <a:rPr lang="en-US" sz="2000" b="1">
                <a:latin typeface="Calibri" pitchFamily="34" charset="0"/>
              </a:rPr>
              <a:t>Clients</a:t>
            </a:r>
          </a:p>
        </p:txBody>
      </p:sp>
      <p:sp>
        <p:nvSpPr>
          <p:cNvPr id="72711" name="Rectangle 7" descr="25%"/>
          <p:cNvSpPr>
            <a:spLocks noChangeArrowheads="1"/>
          </p:cNvSpPr>
          <p:nvPr/>
        </p:nvSpPr>
        <p:spPr bwMode="auto">
          <a:xfrm>
            <a:off x="2625725" y="1295400"/>
            <a:ext cx="874713" cy="463550"/>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72712" name="Rectangle 8"/>
          <p:cNvSpPr>
            <a:spLocks noChangeArrowheads="1"/>
          </p:cNvSpPr>
          <p:nvPr/>
        </p:nvSpPr>
        <p:spPr bwMode="auto">
          <a:xfrm>
            <a:off x="5673725" y="1308100"/>
            <a:ext cx="947738" cy="461963"/>
          </a:xfrm>
          <a:prstGeom prst="rect">
            <a:avLst/>
          </a:prstGeom>
          <a:solidFill>
            <a:schemeClr val="folHlink"/>
          </a:solidFill>
          <a:ln w="9525">
            <a:solidFill>
              <a:schemeClr val="tx1"/>
            </a:solidFill>
            <a:miter lim="800000"/>
            <a:headEnd/>
            <a:tailEnd/>
          </a:ln>
        </p:spPr>
        <p:txBody>
          <a:bodyPr wrap="none" anchor="ctr"/>
          <a:lstStyle/>
          <a:p>
            <a:endParaRPr lang="en-US">
              <a:latin typeface="Calibri" pitchFamily="34" charset="0"/>
            </a:endParaRPr>
          </a:p>
        </p:txBody>
      </p:sp>
      <p:sp>
        <p:nvSpPr>
          <p:cNvPr id="72713" name="Text Box 9"/>
          <p:cNvSpPr txBox="1">
            <a:spLocks noChangeArrowheads="1"/>
          </p:cNvSpPr>
          <p:nvPr/>
        </p:nvSpPr>
        <p:spPr bwMode="auto">
          <a:xfrm>
            <a:off x="1954213" y="2101850"/>
            <a:ext cx="1085850" cy="396875"/>
          </a:xfrm>
          <a:prstGeom prst="rect">
            <a:avLst/>
          </a:prstGeom>
          <a:noFill/>
          <a:ln w="9525">
            <a:noFill/>
            <a:miter lim="800000"/>
            <a:headEnd/>
            <a:tailEnd/>
          </a:ln>
        </p:spPr>
        <p:txBody>
          <a:bodyPr wrap="none">
            <a:spAutoFit/>
          </a:bodyPr>
          <a:lstStyle/>
          <a:p>
            <a:r>
              <a:rPr lang="en-US" sz="2000" i="1">
                <a:latin typeface="Calibri" pitchFamily="34" charset="0"/>
              </a:rPr>
              <a:t>Requests</a:t>
            </a:r>
          </a:p>
        </p:txBody>
      </p:sp>
      <p:sp>
        <p:nvSpPr>
          <p:cNvPr id="72714" name="Rectangle 10" descr="Horizontale Steine"/>
          <p:cNvSpPr>
            <a:spLocks noChangeArrowheads="1"/>
          </p:cNvSpPr>
          <p:nvPr/>
        </p:nvSpPr>
        <p:spPr bwMode="auto">
          <a:xfrm>
            <a:off x="2027238" y="2762250"/>
            <a:ext cx="5834062" cy="463550"/>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r"/>
            <a:r>
              <a:rPr lang="en-US" sz="2000">
                <a:latin typeface="Calibri" pitchFamily="34" charset="0"/>
              </a:rPr>
              <a:t>  Layer 5</a:t>
            </a:r>
          </a:p>
        </p:txBody>
      </p:sp>
      <p:sp>
        <p:nvSpPr>
          <p:cNvPr id="72715" name="Rectangle 11" descr="Horizontale Steine"/>
          <p:cNvSpPr>
            <a:spLocks noChangeArrowheads="1"/>
          </p:cNvSpPr>
          <p:nvPr/>
        </p:nvSpPr>
        <p:spPr bwMode="auto">
          <a:xfrm>
            <a:off x="2027238" y="3225800"/>
            <a:ext cx="5834062" cy="463550"/>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r">
              <a:lnSpc>
                <a:spcPct val="80000"/>
              </a:lnSpc>
            </a:pPr>
            <a:r>
              <a:rPr lang="en-US" sz="2000">
                <a:latin typeface="Calibri" pitchFamily="34" charset="0"/>
              </a:rPr>
              <a:t>Layer 4</a:t>
            </a:r>
          </a:p>
        </p:txBody>
      </p:sp>
      <p:sp>
        <p:nvSpPr>
          <p:cNvPr id="72716" name="Rectangle 12" descr="Horizontale Steine"/>
          <p:cNvSpPr>
            <a:spLocks noChangeArrowheads="1"/>
          </p:cNvSpPr>
          <p:nvPr/>
        </p:nvSpPr>
        <p:spPr bwMode="auto">
          <a:xfrm>
            <a:off x="2027238" y="3689350"/>
            <a:ext cx="5834062" cy="461963"/>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r"/>
            <a:r>
              <a:rPr lang="en-US" sz="2000">
                <a:latin typeface="Calibri" pitchFamily="34" charset="0"/>
              </a:rPr>
              <a:t>Layer 3</a:t>
            </a:r>
          </a:p>
        </p:txBody>
      </p:sp>
      <p:sp>
        <p:nvSpPr>
          <p:cNvPr id="72717" name="Rectangle 13" descr="Horizontale Steine"/>
          <p:cNvSpPr>
            <a:spLocks noChangeArrowheads="1"/>
          </p:cNvSpPr>
          <p:nvPr/>
        </p:nvSpPr>
        <p:spPr bwMode="auto">
          <a:xfrm>
            <a:off x="2027238" y="4151313"/>
            <a:ext cx="5834062" cy="463550"/>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r"/>
            <a:r>
              <a:rPr lang="en-US" sz="2000">
                <a:latin typeface="Calibri" pitchFamily="34" charset="0"/>
              </a:rPr>
              <a:t>Layer 2</a:t>
            </a:r>
          </a:p>
        </p:txBody>
      </p:sp>
      <p:sp>
        <p:nvSpPr>
          <p:cNvPr id="72718" name="Rectangle 14" descr="Horizontale Steine"/>
          <p:cNvSpPr>
            <a:spLocks noChangeArrowheads="1"/>
          </p:cNvSpPr>
          <p:nvPr/>
        </p:nvSpPr>
        <p:spPr bwMode="auto">
          <a:xfrm>
            <a:off x="2027238" y="4614863"/>
            <a:ext cx="5834062" cy="463550"/>
          </a:xfrm>
          <a:prstGeom prst="rect">
            <a:avLst/>
          </a:prstGeom>
          <a:pattFill prst="horzBrick">
            <a:fgClr>
              <a:srgbClr val="DDDDDD"/>
            </a:fgClr>
            <a:bgClr>
              <a:srgbClr val="FFFFFF"/>
            </a:bgClr>
          </a:pattFill>
          <a:ln w="9525">
            <a:solidFill>
              <a:schemeClr val="tx1"/>
            </a:solidFill>
            <a:prstDash val="dash"/>
            <a:miter lim="800000"/>
            <a:headEnd/>
            <a:tailEnd/>
          </a:ln>
        </p:spPr>
        <p:txBody>
          <a:bodyPr wrap="none" anchor="ctr"/>
          <a:lstStyle/>
          <a:p>
            <a:pPr algn="r"/>
            <a:r>
              <a:rPr lang="en-US" sz="2000">
                <a:latin typeface="Calibri" pitchFamily="34" charset="0"/>
              </a:rPr>
              <a:t> Layer 1</a:t>
            </a:r>
          </a:p>
        </p:txBody>
      </p:sp>
      <p:sp>
        <p:nvSpPr>
          <p:cNvPr id="72719" name="Rectangle 15"/>
          <p:cNvSpPr>
            <a:spLocks noChangeArrowheads="1"/>
          </p:cNvSpPr>
          <p:nvPr/>
        </p:nvSpPr>
        <p:spPr bwMode="auto">
          <a:xfrm>
            <a:off x="4141788" y="1308100"/>
            <a:ext cx="874712" cy="461963"/>
          </a:xfrm>
          <a:prstGeom prst="rect">
            <a:avLst/>
          </a:prstGeom>
          <a:solidFill>
            <a:srgbClr val="DDDDDD"/>
          </a:solidFill>
          <a:ln w="9525">
            <a:solidFill>
              <a:schemeClr val="tx1"/>
            </a:solidFill>
            <a:miter lim="800000"/>
            <a:headEnd/>
            <a:tailEnd/>
          </a:ln>
        </p:spPr>
        <p:txBody>
          <a:bodyPr wrap="none" anchor="ctr"/>
          <a:lstStyle/>
          <a:p>
            <a:pPr algn="ctr"/>
            <a:r>
              <a:rPr lang="en-US" sz="2000">
                <a:latin typeface="Calibri" pitchFamily="34" charset="0"/>
              </a:rPr>
              <a:t>Client 2</a:t>
            </a:r>
          </a:p>
        </p:txBody>
      </p:sp>
      <p:cxnSp>
        <p:nvCxnSpPr>
          <p:cNvPr id="72720" name="AutoShape 16"/>
          <p:cNvCxnSpPr>
            <a:cxnSpLocks noChangeShapeType="1"/>
            <a:stCxn id="72711" idx="2"/>
          </p:cNvCxnSpPr>
          <p:nvPr/>
        </p:nvCxnSpPr>
        <p:spPr bwMode="auto">
          <a:xfrm rot="16200000" flipH="1">
            <a:off x="3021806" y="1801019"/>
            <a:ext cx="871538" cy="787400"/>
          </a:xfrm>
          <a:prstGeom prst="curvedConnector3">
            <a:avLst>
              <a:gd name="adj1" fmla="val 49921"/>
            </a:avLst>
          </a:prstGeom>
          <a:noFill/>
          <a:ln w="9525">
            <a:solidFill>
              <a:schemeClr val="tx1"/>
            </a:solidFill>
            <a:round/>
            <a:headEnd/>
            <a:tailEnd type="triangle" w="med" len="med"/>
          </a:ln>
        </p:spPr>
      </p:cxnSp>
      <p:cxnSp>
        <p:nvCxnSpPr>
          <p:cNvPr id="72721" name="AutoShape 17"/>
          <p:cNvCxnSpPr>
            <a:cxnSpLocks noChangeShapeType="1"/>
            <a:stCxn id="72719" idx="2"/>
          </p:cNvCxnSpPr>
          <p:nvPr/>
        </p:nvCxnSpPr>
        <p:spPr bwMode="auto">
          <a:xfrm rot="5400000">
            <a:off x="4149725" y="2200276"/>
            <a:ext cx="860425" cy="0"/>
          </a:xfrm>
          <a:prstGeom prst="straightConnector1">
            <a:avLst/>
          </a:prstGeom>
          <a:noFill/>
          <a:ln w="9525">
            <a:solidFill>
              <a:schemeClr val="tx1"/>
            </a:solidFill>
            <a:round/>
            <a:headEnd/>
            <a:tailEnd type="triangle" w="med" len="med"/>
          </a:ln>
        </p:spPr>
      </p:cxnSp>
      <p:cxnSp>
        <p:nvCxnSpPr>
          <p:cNvPr id="72722" name="AutoShape 18"/>
          <p:cNvCxnSpPr>
            <a:cxnSpLocks noChangeShapeType="1"/>
            <a:stCxn id="72712" idx="2"/>
          </p:cNvCxnSpPr>
          <p:nvPr/>
        </p:nvCxnSpPr>
        <p:spPr bwMode="auto">
          <a:xfrm rot="5400000">
            <a:off x="5478463" y="1893888"/>
            <a:ext cx="793750" cy="546100"/>
          </a:xfrm>
          <a:prstGeom prst="curvedConnector3">
            <a:avLst>
              <a:gd name="adj1" fmla="val 50000"/>
            </a:avLst>
          </a:prstGeom>
          <a:noFill/>
          <a:ln w="9525">
            <a:solidFill>
              <a:schemeClr val="tx1"/>
            </a:solidFill>
            <a:round/>
            <a:headEnd/>
            <a:tailEnd type="triangle" w="med" len="med"/>
          </a:ln>
        </p:spPr>
      </p:cxnSp>
      <p:sp>
        <p:nvSpPr>
          <p:cNvPr id="72723" name="Rectangle 19"/>
          <p:cNvSpPr>
            <a:spLocks noChangeArrowheads="1"/>
          </p:cNvSpPr>
          <p:nvPr/>
        </p:nvSpPr>
        <p:spPr bwMode="auto">
          <a:xfrm>
            <a:off x="4433888" y="3689350"/>
            <a:ext cx="801687" cy="1389063"/>
          </a:xfrm>
          <a:prstGeom prst="rect">
            <a:avLst/>
          </a:prstGeom>
          <a:solidFill>
            <a:schemeClr val="bg1"/>
          </a:solidFill>
          <a:ln w="9525">
            <a:noFill/>
            <a:miter lim="800000"/>
            <a:headEnd/>
            <a:tailEnd/>
          </a:ln>
        </p:spPr>
        <p:txBody>
          <a:bodyPr wrap="none" anchor="ctr"/>
          <a:lstStyle/>
          <a:p>
            <a:endParaRPr lang="en-US">
              <a:latin typeface="Calibri" pitchFamily="34" charset="0"/>
            </a:endParaRPr>
          </a:p>
        </p:txBody>
      </p:sp>
      <p:sp>
        <p:nvSpPr>
          <p:cNvPr id="72724" name="AutoShape 20"/>
          <p:cNvSpPr>
            <a:spLocks noChangeArrowheads="1"/>
          </p:cNvSpPr>
          <p:nvPr/>
        </p:nvSpPr>
        <p:spPr bwMode="auto">
          <a:xfrm>
            <a:off x="3486150" y="2762250"/>
            <a:ext cx="2697163" cy="927100"/>
          </a:xfrm>
          <a:custGeom>
            <a:avLst/>
            <a:gdLst>
              <a:gd name="T0" fmla="*/ 2210425 w 21600"/>
              <a:gd name="T1" fmla="*/ 463550 h 21600"/>
              <a:gd name="T2" fmla="*/ 1348582 w 21600"/>
              <a:gd name="T3" fmla="*/ 927100 h 21600"/>
              <a:gd name="T4" fmla="*/ 486738 w 21600"/>
              <a:gd name="T5" fmla="*/ 463550 h 21600"/>
              <a:gd name="T6" fmla="*/ 1348582 w 21600"/>
              <a:gd name="T7" fmla="*/ 0 h 21600"/>
              <a:gd name="T8" fmla="*/ 0 60000 65536"/>
              <a:gd name="T9" fmla="*/ 0 60000 65536"/>
              <a:gd name="T10" fmla="*/ 0 60000 65536"/>
              <a:gd name="T11" fmla="*/ 0 60000 65536"/>
              <a:gd name="T12" fmla="*/ 5698 w 21600"/>
              <a:gd name="T13" fmla="*/ 5698 h 21600"/>
              <a:gd name="T14" fmla="*/ 15902 w 21600"/>
              <a:gd name="T15" fmla="*/ 15902 h 21600"/>
            </a:gdLst>
            <a:ahLst/>
            <a:cxnLst>
              <a:cxn ang="T8">
                <a:pos x="T0" y="T1"/>
              </a:cxn>
              <a:cxn ang="T9">
                <a:pos x="T2" y="T3"/>
              </a:cxn>
              <a:cxn ang="T10">
                <a:pos x="T4" y="T5"/>
              </a:cxn>
              <a:cxn ang="T11">
                <a:pos x="T6" y="T7"/>
              </a:cxn>
            </a:cxnLst>
            <a:rect l="T12" t="T13" r="T14" b="T15"/>
            <a:pathLst>
              <a:path w="21600" h="21600">
                <a:moveTo>
                  <a:pt x="0" y="0"/>
                </a:moveTo>
                <a:lnTo>
                  <a:pt x="7796" y="21600"/>
                </a:lnTo>
                <a:lnTo>
                  <a:pt x="13804" y="21600"/>
                </a:lnTo>
                <a:lnTo>
                  <a:pt x="21600" y="0"/>
                </a:lnTo>
                <a:close/>
              </a:path>
            </a:pathLst>
          </a:custGeom>
          <a:solidFill>
            <a:schemeClr val="bg1"/>
          </a:solidFill>
          <a:ln w="9525">
            <a:noFill/>
            <a:miter lim="800000"/>
            <a:headEnd/>
            <a:tailEnd/>
          </a:ln>
        </p:spPr>
        <p:txBody>
          <a:bodyPr wrap="none" anchor="ctr"/>
          <a:lstStyle/>
          <a:p>
            <a:endParaRPr lang="en-US"/>
          </a:p>
        </p:txBody>
      </p:sp>
      <p:sp>
        <p:nvSpPr>
          <p:cNvPr id="72725" name="Line 21"/>
          <p:cNvSpPr>
            <a:spLocks noChangeShapeType="1"/>
          </p:cNvSpPr>
          <p:nvPr/>
        </p:nvSpPr>
        <p:spPr bwMode="auto">
          <a:xfrm>
            <a:off x="3486150" y="2762250"/>
            <a:ext cx="947738" cy="927100"/>
          </a:xfrm>
          <a:prstGeom prst="line">
            <a:avLst/>
          </a:prstGeom>
          <a:noFill/>
          <a:ln w="9525">
            <a:solidFill>
              <a:schemeClr val="tx1"/>
            </a:solidFill>
            <a:round/>
            <a:headEnd/>
            <a:tailEnd/>
          </a:ln>
        </p:spPr>
        <p:txBody>
          <a:bodyPr wrap="none" anchor="ctr"/>
          <a:lstStyle/>
          <a:p>
            <a:endParaRPr lang="en-US"/>
          </a:p>
        </p:txBody>
      </p:sp>
      <p:sp>
        <p:nvSpPr>
          <p:cNvPr id="72726" name="Line 22"/>
          <p:cNvSpPr>
            <a:spLocks noChangeShapeType="1"/>
          </p:cNvSpPr>
          <p:nvPr/>
        </p:nvSpPr>
        <p:spPr bwMode="auto">
          <a:xfrm flipH="1">
            <a:off x="4433888" y="3689350"/>
            <a:ext cx="0" cy="1389063"/>
          </a:xfrm>
          <a:prstGeom prst="line">
            <a:avLst/>
          </a:prstGeom>
          <a:noFill/>
          <a:ln w="9525">
            <a:solidFill>
              <a:schemeClr val="tx1"/>
            </a:solidFill>
            <a:round/>
            <a:headEnd/>
            <a:tailEnd/>
          </a:ln>
        </p:spPr>
        <p:txBody>
          <a:bodyPr wrap="none" anchor="ctr"/>
          <a:lstStyle/>
          <a:p>
            <a:endParaRPr lang="en-US"/>
          </a:p>
        </p:txBody>
      </p:sp>
      <p:sp>
        <p:nvSpPr>
          <p:cNvPr id="72727" name="Line 23"/>
          <p:cNvSpPr>
            <a:spLocks noChangeShapeType="1"/>
          </p:cNvSpPr>
          <p:nvPr/>
        </p:nvSpPr>
        <p:spPr bwMode="auto">
          <a:xfrm>
            <a:off x="5235575" y="3689350"/>
            <a:ext cx="0" cy="1389063"/>
          </a:xfrm>
          <a:prstGeom prst="line">
            <a:avLst/>
          </a:prstGeom>
          <a:noFill/>
          <a:ln w="9525">
            <a:solidFill>
              <a:schemeClr val="tx1"/>
            </a:solidFill>
            <a:round/>
            <a:headEnd/>
            <a:tailEnd/>
          </a:ln>
        </p:spPr>
        <p:txBody>
          <a:bodyPr wrap="none" anchor="ctr"/>
          <a:lstStyle/>
          <a:p>
            <a:endParaRPr lang="en-US"/>
          </a:p>
        </p:txBody>
      </p:sp>
      <p:sp>
        <p:nvSpPr>
          <p:cNvPr id="72728" name="Line 24"/>
          <p:cNvSpPr>
            <a:spLocks noChangeShapeType="1"/>
          </p:cNvSpPr>
          <p:nvPr/>
        </p:nvSpPr>
        <p:spPr bwMode="auto">
          <a:xfrm flipV="1">
            <a:off x="5235575" y="2762250"/>
            <a:ext cx="947738" cy="927100"/>
          </a:xfrm>
          <a:prstGeom prst="line">
            <a:avLst/>
          </a:prstGeom>
          <a:noFill/>
          <a:ln w="9525">
            <a:solidFill>
              <a:schemeClr val="tx1"/>
            </a:solidFill>
            <a:round/>
            <a:headEnd/>
            <a:tailEnd/>
          </a:ln>
        </p:spPr>
        <p:txBody>
          <a:bodyPr wrap="none" anchor="ctr"/>
          <a:lstStyle/>
          <a:p>
            <a:endParaRPr lang="en-US"/>
          </a:p>
        </p:txBody>
      </p:sp>
      <p:sp>
        <p:nvSpPr>
          <p:cNvPr id="72729" name="Text Box 25"/>
          <p:cNvSpPr txBox="1">
            <a:spLocks noChangeArrowheads="1"/>
          </p:cNvSpPr>
          <p:nvPr/>
        </p:nvSpPr>
        <p:spPr bwMode="auto">
          <a:xfrm>
            <a:off x="2611438" y="1373188"/>
            <a:ext cx="993775" cy="396875"/>
          </a:xfrm>
          <a:prstGeom prst="rect">
            <a:avLst/>
          </a:prstGeom>
          <a:noFill/>
          <a:ln w="9525">
            <a:noFill/>
            <a:miter lim="800000"/>
            <a:headEnd/>
            <a:tailEnd/>
          </a:ln>
        </p:spPr>
        <p:txBody>
          <a:bodyPr wrap="none">
            <a:spAutoFit/>
          </a:bodyPr>
          <a:lstStyle/>
          <a:p>
            <a:r>
              <a:rPr lang="en-US" sz="2000">
                <a:latin typeface="Calibri" pitchFamily="34" charset="0"/>
              </a:rPr>
              <a:t>Client 1</a:t>
            </a:r>
          </a:p>
        </p:txBody>
      </p:sp>
      <p:sp>
        <p:nvSpPr>
          <p:cNvPr id="72730" name="Text Box 26"/>
          <p:cNvSpPr txBox="1">
            <a:spLocks noChangeArrowheads="1"/>
          </p:cNvSpPr>
          <p:nvPr/>
        </p:nvSpPr>
        <p:spPr bwMode="auto">
          <a:xfrm>
            <a:off x="5616575" y="1565275"/>
            <a:ext cx="184150" cy="457200"/>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72731" name="Text Box 27"/>
          <p:cNvSpPr txBox="1">
            <a:spLocks noChangeArrowheads="1"/>
          </p:cNvSpPr>
          <p:nvPr/>
        </p:nvSpPr>
        <p:spPr bwMode="auto">
          <a:xfrm>
            <a:off x="5657850" y="1385888"/>
            <a:ext cx="993775" cy="396875"/>
          </a:xfrm>
          <a:prstGeom prst="rect">
            <a:avLst/>
          </a:prstGeom>
          <a:noFill/>
          <a:ln w="9525">
            <a:noFill/>
            <a:miter lim="800000"/>
            <a:headEnd/>
            <a:tailEnd/>
          </a:ln>
        </p:spPr>
        <p:txBody>
          <a:bodyPr wrap="none">
            <a:spAutoFit/>
          </a:bodyPr>
          <a:lstStyle/>
          <a:p>
            <a:r>
              <a:rPr lang="en-US" sz="2000">
                <a:latin typeface="Calibri" pitchFamily="34" charset="0"/>
              </a:rPr>
              <a:t>Client 3</a:t>
            </a:r>
          </a:p>
        </p:txBody>
      </p:sp>
      <p:sp>
        <p:nvSpPr>
          <p:cNvPr id="72732" name="Line 28"/>
          <p:cNvSpPr>
            <a:spLocks noChangeShapeType="1"/>
          </p:cNvSpPr>
          <p:nvPr/>
        </p:nvSpPr>
        <p:spPr bwMode="auto">
          <a:xfrm>
            <a:off x="2027238" y="5078413"/>
            <a:ext cx="5834062" cy="0"/>
          </a:xfrm>
          <a:prstGeom prst="line">
            <a:avLst/>
          </a:prstGeom>
          <a:noFill/>
          <a:ln w="38100">
            <a:solidFill>
              <a:schemeClr val="tx1"/>
            </a:solidFill>
            <a:round/>
            <a:headEnd/>
            <a:tailEnd/>
          </a:ln>
        </p:spPr>
        <p:txBody>
          <a:bodyPr wrap="none" anchor="ctr"/>
          <a:lstStyle/>
          <a:p>
            <a:endParaRPr lang="en-US"/>
          </a:p>
        </p:txBody>
      </p:sp>
      <p:sp>
        <p:nvSpPr>
          <p:cNvPr id="72733" name="Line 29"/>
          <p:cNvSpPr>
            <a:spLocks noChangeShapeType="1"/>
          </p:cNvSpPr>
          <p:nvPr/>
        </p:nvSpPr>
        <p:spPr bwMode="auto">
          <a:xfrm flipV="1">
            <a:off x="2027238" y="2762250"/>
            <a:ext cx="0" cy="2316163"/>
          </a:xfrm>
          <a:prstGeom prst="line">
            <a:avLst/>
          </a:prstGeom>
          <a:noFill/>
          <a:ln w="38100">
            <a:solidFill>
              <a:schemeClr val="tx1"/>
            </a:solidFill>
            <a:round/>
            <a:headEnd/>
            <a:tailEnd/>
          </a:ln>
        </p:spPr>
        <p:txBody>
          <a:bodyPr wrap="none" anchor="ctr"/>
          <a:lstStyle/>
          <a:p>
            <a:endParaRPr lang="en-US"/>
          </a:p>
        </p:txBody>
      </p:sp>
      <p:sp>
        <p:nvSpPr>
          <p:cNvPr id="72734" name="Line 30"/>
          <p:cNvSpPr>
            <a:spLocks noChangeShapeType="1"/>
          </p:cNvSpPr>
          <p:nvPr/>
        </p:nvSpPr>
        <p:spPr bwMode="auto">
          <a:xfrm flipV="1">
            <a:off x="7861300" y="2762250"/>
            <a:ext cx="0" cy="2316163"/>
          </a:xfrm>
          <a:prstGeom prst="line">
            <a:avLst/>
          </a:prstGeom>
          <a:noFill/>
          <a:ln w="38100">
            <a:solidFill>
              <a:schemeClr val="tx1"/>
            </a:solidFill>
            <a:round/>
            <a:headEnd/>
            <a:tailEnd/>
          </a:ln>
        </p:spPr>
        <p:txBody>
          <a:bodyPr wrap="none" anchor="ctr"/>
          <a:lstStyle/>
          <a:p>
            <a:endParaRPr lang="en-US"/>
          </a:p>
        </p:txBody>
      </p:sp>
      <p:sp>
        <p:nvSpPr>
          <p:cNvPr id="72735" name="Line 31"/>
          <p:cNvSpPr>
            <a:spLocks noChangeShapeType="1"/>
          </p:cNvSpPr>
          <p:nvPr/>
        </p:nvSpPr>
        <p:spPr bwMode="auto">
          <a:xfrm>
            <a:off x="6183313" y="2762250"/>
            <a:ext cx="1677987" cy="0"/>
          </a:xfrm>
          <a:prstGeom prst="line">
            <a:avLst/>
          </a:prstGeom>
          <a:noFill/>
          <a:ln w="38100">
            <a:solidFill>
              <a:schemeClr val="tx1"/>
            </a:solidFill>
            <a:round/>
            <a:headEnd/>
            <a:tailEnd/>
          </a:ln>
        </p:spPr>
        <p:txBody>
          <a:bodyPr wrap="none" anchor="ctr"/>
          <a:lstStyle/>
          <a:p>
            <a:endParaRPr lang="en-US"/>
          </a:p>
        </p:txBody>
      </p:sp>
      <p:sp>
        <p:nvSpPr>
          <p:cNvPr id="72736" name="Line 32"/>
          <p:cNvSpPr>
            <a:spLocks noChangeShapeType="1"/>
          </p:cNvSpPr>
          <p:nvPr/>
        </p:nvSpPr>
        <p:spPr bwMode="auto">
          <a:xfrm>
            <a:off x="2027238" y="2762250"/>
            <a:ext cx="1458912" cy="0"/>
          </a:xfrm>
          <a:prstGeom prst="line">
            <a:avLst/>
          </a:prstGeom>
          <a:noFill/>
          <a:ln w="38100">
            <a:solidFill>
              <a:schemeClr val="tx1"/>
            </a:solidFill>
            <a:round/>
            <a:headEnd/>
            <a:tailEnd/>
          </a:ln>
        </p:spPr>
        <p:txBody>
          <a:bodyPr wrap="none" anchor="ctr"/>
          <a:lstStyle/>
          <a:p>
            <a:endParaRPr lang="en-US"/>
          </a:p>
        </p:txBody>
      </p:sp>
      <p:sp>
        <p:nvSpPr>
          <p:cNvPr id="72737" name="Line 33"/>
          <p:cNvSpPr>
            <a:spLocks noChangeShapeType="1"/>
          </p:cNvSpPr>
          <p:nvPr/>
        </p:nvSpPr>
        <p:spPr bwMode="auto">
          <a:xfrm>
            <a:off x="3486150" y="2762250"/>
            <a:ext cx="2697163" cy="0"/>
          </a:xfrm>
          <a:prstGeom prst="line">
            <a:avLst/>
          </a:prstGeom>
          <a:noFill/>
          <a:ln w="38100">
            <a:solidFill>
              <a:schemeClr val="tx1"/>
            </a:solidFill>
            <a:prstDash val="sysDot"/>
            <a:round/>
            <a:headEnd/>
            <a:tailEnd/>
          </a:ln>
        </p:spPr>
        <p:txBody>
          <a:bodyPr wrap="none" anchor="ctr"/>
          <a:lstStyle/>
          <a:p>
            <a:endParaRPr lang="en-US"/>
          </a:p>
        </p:txBody>
      </p:sp>
      <p:sp>
        <p:nvSpPr>
          <p:cNvPr id="72738" name="Rectangle 34" descr="25%"/>
          <p:cNvSpPr>
            <a:spLocks noChangeArrowheads="1"/>
          </p:cNvSpPr>
          <p:nvPr/>
        </p:nvSpPr>
        <p:spPr bwMode="auto">
          <a:xfrm>
            <a:off x="3778250" y="2035175"/>
            <a:ext cx="290513" cy="265113"/>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r>
              <a:rPr lang="en-US">
                <a:latin typeface="Calibri" pitchFamily="34" charset="0"/>
              </a:rPr>
              <a:t>1</a:t>
            </a:r>
          </a:p>
        </p:txBody>
      </p:sp>
      <p:sp>
        <p:nvSpPr>
          <p:cNvPr id="72739" name="Rectangle 35" descr="25%"/>
          <p:cNvSpPr>
            <a:spLocks noChangeArrowheads="1"/>
          </p:cNvSpPr>
          <p:nvPr/>
        </p:nvSpPr>
        <p:spPr bwMode="auto">
          <a:xfrm>
            <a:off x="3995738" y="2630488"/>
            <a:ext cx="292100" cy="265112"/>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r>
              <a:rPr lang="en-US">
                <a:latin typeface="Calibri" pitchFamily="34" charset="0"/>
              </a:rPr>
              <a:t>1</a:t>
            </a:r>
          </a:p>
        </p:txBody>
      </p:sp>
      <p:sp>
        <p:nvSpPr>
          <p:cNvPr id="72740" name="Rectangle 36" descr="25%"/>
          <p:cNvSpPr>
            <a:spLocks noChangeArrowheads="1"/>
          </p:cNvSpPr>
          <p:nvPr/>
        </p:nvSpPr>
        <p:spPr bwMode="auto">
          <a:xfrm>
            <a:off x="3340100" y="1836738"/>
            <a:ext cx="292100" cy="265112"/>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r>
              <a:rPr lang="en-US">
                <a:latin typeface="Calibri" pitchFamily="34" charset="0"/>
              </a:rPr>
              <a:t>1</a:t>
            </a:r>
          </a:p>
        </p:txBody>
      </p:sp>
      <p:sp>
        <p:nvSpPr>
          <p:cNvPr id="72741" name="Rectangle 37" descr="25%"/>
          <p:cNvSpPr>
            <a:spLocks noChangeArrowheads="1"/>
          </p:cNvSpPr>
          <p:nvPr/>
        </p:nvSpPr>
        <p:spPr bwMode="auto">
          <a:xfrm>
            <a:off x="4287838" y="3159125"/>
            <a:ext cx="292100" cy="265113"/>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r>
              <a:rPr lang="en-US">
                <a:latin typeface="Calibri" pitchFamily="34" charset="0"/>
              </a:rPr>
              <a:t>1</a:t>
            </a:r>
          </a:p>
        </p:txBody>
      </p:sp>
      <p:sp>
        <p:nvSpPr>
          <p:cNvPr id="72742" name="Rectangle 38"/>
          <p:cNvSpPr>
            <a:spLocks noChangeArrowheads="1"/>
          </p:cNvSpPr>
          <p:nvPr/>
        </p:nvSpPr>
        <p:spPr bwMode="auto">
          <a:xfrm>
            <a:off x="4725988" y="1836738"/>
            <a:ext cx="290512" cy="265112"/>
          </a:xfrm>
          <a:prstGeom prst="rect">
            <a:avLst/>
          </a:prstGeom>
          <a:solidFill>
            <a:srgbClr val="DDDDDD"/>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72743" name="Rectangle 39"/>
          <p:cNvSpPr>
            <a:spLocks noChangeArrowheads="1"/>
          </p:cNvSpPr>
          <p:nvPr/>
        </p:nvSpPr>
        <p:spPr bwMode="auto">
          <a:xfrm>
            <a:off x="4725988" y="2233613"/>
            <a:ext cx="290512" cy="265112"/>
          </a:xfrm>
          <a:prstGeom prst="rect">
            <a:avLst/>
          </a:prstGeom>
          <a:solidFill>
            <a:srgbClr val="DDDDDD"/>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72744" name="Rectangle 40"/>
          <p:cNvSpPr>
            <a:spLocks noChangeArrowheads="1"/>
          </p:cNvSpPr>
          <p:nvPr/>
        </p:nvSpPr>
        <p:spPr bwMode="auto">
          <a:xfrm>
            <a:off x="4725988" y="2630488"/>
            <a:ext cx="290512" cy="265112"/>
          </a:xfrm>
          <a:prstGeom prst="rect">
            <a:avLst/>
          </a:prstGeom>
          <a:solidFill>
            <a:srgbClr val="DDDDDD"/>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72745" name="Rectangle 41"/>
          <p:cNvSpPr>
            <a:spLocks noChangeArrowheads="1"/>
          </p:cNvSpPr>
          <p:nvPr/>
        </p:nvSpPr>
        <p:spPr bwMode="auto">
          <a:xfrm>
            <a:off x="6256338" y="1836738"/>
            <a:ext cx="292100" cy="265112"/>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46" name="Rectangle 42"/>
          <p:cNvSpPr>
            <a:spLocks noChangeArrowheads="1"/>
          </p:cNvSpPr>
          <p:nvPr/>
        </p:nvSpPr>
        <p:spPr bwMode="auto">
          <a:xfrm>
            <a:off x="6038850" y="2101850"/>
            <a:ext cx="290513" cy="263525"/>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47" name="Rectangle 43"/>
          <p:cNvSpPr>
            <a:spLocks noChangeArrowheads="1"/>
          </p:cNvSpPr>
          <p:nvPr/>
        </p:nvSpPr>
        <p:spPr bwMode="auto">
          <a:xfrm>
            <a:off x="5673725" y="2365375"/>
            <a:ext cx="292100" cy="265113"/>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48" name="Rectangle 44"/>
          <p:cNvSpPr>
            <a:spLocks noChangeArrowheads="1"/>
          </p:cNvSpPr>
          <p:nvPr/>
        </p:nvSpPr>
        <p:spPr bwMode="auto">
          <a:xfrm>
            <a:off x="5527675" y="2697163"/>
            <a:ext cx="292100" cy="263525"/>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49" name="Rectangle 45"/>
          <p:cNvSpPr>
            <a:spLocks noChangeArrowheads="1"/>
          </p:cNvSpPr>
          <p:nvPr/>
        </p:nvSpPr>
        <p:spPr bwMode="auto">
          <a:xfrm>
            <a:off x="5235575" y="3027363"/>
            <a:ext cx="292100" cy="265112"/>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50" name="Text Box 46"/>
          <p:cNvSpPr txBox="1">
            <a:spLocks noChangeArrowheads="1"/>
          </p:cNvSpPr>
          <p:nvPr/>
        </p:nvSpPr>
        <p:spPr bwMode="auto">
          <a:xfrm rot="-5400000">
            <a:off x="4491038" y="3097213"/>
            <a:ext cx="527050" cy="641350"/>
          </a:xfrm>
          <a:prstGeom prst="rect">
            <a:avLst/>
          </a:prstGeom>
          <a:noFill/>
          <a:ln w="9525">
            <a:noFill/>
            <a:miter lim="800000"/>
            <a:headEnd/>
            <a:tailEnd/>
          </a:ln>
        </p:spPr>
        <p:txBody>
          <a:bodyPr wrap="none">
            <a:spAutoFit/>
          </a:bodyPr>
          <a:lstStyle/>
          <a:p>
            <a:r>
              <a:rPr lang="en-US" sz="3600" b="1">
                <a:latin typeface="Calibri" pitchFamily="34" charset="0"/>
              </a:rPr>
              <a:t>...</a:t>
            </a:r>
          </a:p>
        </p:txBody>
      </p:sp>
      <p:sp>
        <p:nvSpPr>
          <p:cNvPr id="72751" name="Text Box 47"/>
          <p:cNvSpPr txBox="1">
            <a:spLocks noChangeArrowheads="1"/>
          </p:cNvSpPr>
          <p:nvPr/>
        </p:nvSpPr>
        <p:spPr bwMode="auto">
          <a:xfrm>
            <a:off x="381000" y="4019550"/>
            <a:ext cx="1114425" cy="915988"/>
          </a:xfrm>
          <a:prstGeom prst="rect">
            <a:avLst/>
          </a:prstGeom>
          <a:noFill/>
          <a:ln w="9525">
            <a:noFill/>
            <a:miter lim="800000"/>
            <a:headEnd/>
            <a:tailEnd/>
          </a:ln>
        </p:spPr>
        <p:txBody>
          <a:bodyPr wrap="none">
            <a:spAutoFit/>
          </a:bodyPr>
          <a:lstStyle/>
          <a:p>
            <a:pPr>
              <a:lnSpc>
                <a:spcPct val="90000"/>
              </a:lnSpc>
            </a:pPr>
            <a:r>
              <a:rPr lang="de-DE" sz="2000" i="1">
                <a:latin typeface="Calibri" pitchFamily="34" charset="0"/>
              </a:rPr>
              <a:t>Data </a:t>
            </a:r>
          </a:p>
          <a:p>
            <a:pPr>
              <a:lnSpc>
                <a:spcPct val="90000"/>
              </a:lnSpc>
            </a:pPr>
            <a:r>
              <a:rPr lang="de-DE" sz="2000" i="1">
                <a:latin typeface="Calibri" pitchFamily="34" charset="0"/>
              </a:rPr>
              <a:t>Manager</a:t>
            </a:r>
          </a:p>
          <a:p>
            <a:pPr>
              <a:lnSpc>
                <a:spcPct val="90000"/>
              </a:lnSpc>
            </a:pPr>
            <a:r>
              <a:rPr lang="de-DE" sz="2000" i="1">
                <a:latin typeface="Calibri" pitchFamily="34" charset="0"/>
              </a:rPr>
              <a:t>(DM)</a:t>
            </a:r>
            <a:endParaRPr lang="en-GB" sz="2000" i="1">
              <a:latin typeface="Calibri" pitchFamily="34" charset="0"/>
            </a:endParaRPr>
          </a:p>
        </p:txBody>
      </p:sp>
      <p:sp>
        <p:nvSpPr>
          <p:cNvPr id="72752" name="Text Box 48"/>
          <p:cNvSpPr txBox="1">
            <a:spLocks noChangeArrowheads="1"/>
          </p:cNvSpPr>
          <p:nvPr/>
        </p:nvSpPr>
        <p:spPr bwMode="auto">
          <a:xfrm>
            <a:off x="381000" y="3159125"/>
            <a:ext cx="1749425" cy="915988"/>
          </a:xfrm>
          <a:prstGeom prst="rect">
            <a:avLst/>
          </a:prstGeom>
          <a:noFill/>
          <a:ln w="9525">
            <a:noFill/>
            <a:miter lim="800000"/>
            <a:headEnd/>
            <a:tailEnd/>
          </a:ln>
        </p:spPr>
        <p:txBody>
          <a:bodyPr>
            <a:spAutoFit/>
          </a:bodyPr>
          <a:lstStyle/>
          <a:p>
            <a:pPr>
              <a:lnSpc>
                <a:spcPct val="90000"/>
              </a:lnSpc>
            </a:pPr>
            <a:r>
              <a:rPr lang="de-DE" sz="2000" i="1">
                <a:latin typeface="Calibri" pitchFamily="34" charset="0"/>
              </a:rPr>
              <a:t>Transaction</a:t>
            </a:r>
          </a:p>
          <a:p>
            <a:pPr>
              <a:lnSpc>
                <a:spcPct val="90000"/>
              </a:lnSpc>
            </a:pPr>
            <a:r>
              <a:rPr lang="de-DE" sz="2000" i="1">
                <a:latin typeface="Calibri" pitchFamily="34" charset="0"/>
              </a:rPr>
              <a:t>Manager </a:t>
            </a:r>
          </a:p>
          <a:p>
            <a:pPr>
              <a:lnSpc>
                <a:spcPct val="90000"/>
              </a:lnSpc>
            </a:pPr>
            <a:r>
              <a:rPr lang="de-DE" sz="2000" i="1">
                <a:latin typeface="Calibri" pitchFamily="34" charset="0"/>
              </a:rPr>
              <a:t>(TM)</a:t>
            </a:r>
            <a:endParaRPr lang="en-GB" sz="2000" i="1">
              <a:latin typeface="Calibri" pitchFamily="34" charset="0"/>
            </a:endParaRPr>
          </a:p>
        </p:txBody>
      </p:sp>
      <p:sp>
        <p:nvSpPr>
          <p:cNvPr id="72753" name="Rectangle 49" descr="25%"/>
          <p:cNvSpPr>
            <a:spLocks noChangeArrowheads="1"/>
          </p:cNvSpPr>
          <p:nvPr/>
        </p:nvSpPr>
        <p:spPr bwMode="auto">
          <a:xfrm>
            <a:off x="4725988" y="4284663"/>
            <a:ext cx="290512" cy="263525"/>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r>
              <a:rPr lang="en-US">
                <a:latin typeface="Calibri" pitchFamily="34" charset="0"/>
              </a:rPr>
              <a:t>1</a:t>
            </a:r>
          </a:p>
        </p:txBody>
      </p:sp>
      <p:sp>
        <p:nvSpPr>
          <p:cNvPr id="72754" name="Rectangle 50" descr="25%"/>
          <p:cNvSpPr>
            <a:spLocks noChangeArrowheads="1"/>
          </p:cNvSpPr>
          <p:nvPr/>
        </p:nvSpPr>
        <p:spPr bwMode="auto">
          <a:xfrm>
            <a:off x="4725988" y="4813300"/>
            <a:ext cx="290512" cy="265113"/>
          </a:xfrm>
          <a:prstGeom prst="rect">
            <a:avLst/>
          </a:prstGeom>
          <a:pattFill prst="pct25">
            <a:fgClr>
              <a:srgbClr val="EAEAEA"/>
            </a:fgClr>
            <a:bgClr>
              <a:srgbClr val="FFFFFF"/>
            </a:bgClr>
          </a:pattFill>
          <a:ln w="9525">
            <a:solidFill>
              <a:schemeClr val="tx1"/>
            </a:solidFill>
            <a:miter lim="800000"/>
            <a:headEnd/>
            <a:tailEnd/>
          </a:ln>
        </p:spPr>
        <p:txBody>
          <a:bodyPr wrap="none" anchor="ctr"/>
          <a:lstStyle/>
          <a:p>
            <a:pPr algn="ctr"/>
            <a:r>
              <a:rPr lang="en-US">
                <a:latin typeface="Calibri" pitchFamily="34" charset="0"/>
              </a:rPr>
              <a:t>1</a:t>
            </a:r>
          </a:p>
        </p:txBody>
      </p:sp>
      <p:sp>
        <p:nvSpPr>
          <p:cNvPr id="72755" name="Rectangle 51"/>
          <p:cNvSpPr>
            <a:spLocks noChangeArrowheads="1"/>
          </p:cNvSpPr>
          <p:nvPr/>
        </p:nvSpPr>
        <p:spPr bwMode="auto">
          <a:xfrm>
            <a:off x="4725988" y="2960688"/>
            <a:ext cx="290512" cy="265112"/>
          </a:xfrm>
          <a:prstGeom prst="rect">
            <a:avLst/>
          </a:prstGeom>
          <a:solidFill>
            <a:srgbClr val="DDDDDD"/>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72756" name="Rectangle 52"/>
          <p:cNvSpPr>
            <a:spLocks noChangeArrowheads="1"/>
          </p:cNvSpPr>
          <p:nvPr/>
        </p:nvSpPr>
        <p:spPr bwMode="auto">
          <a:xfrm>
            <a:off x="4725988" y="4019550"/>
            <a:ext cx="290512" cy="265113"/>
          </a:xfrm>
          <a:prstGeom prst="rect">
            <a:avLst/>
          </a:prstGeom>
          <a:solidFill>
            <a:srgbClr val="DDDDDD"/>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72757" name="Rectangle 53"/>
          <p:cNvSpPr>
            <a:spLocks noChangeArrowheads="1"/>
          </p:cNvSpPr>
          <p:nvPr/>
        </p:nvSpPr>
        <p:spPr bwMode="auto">
          <a:xfrm>
            <a:off x="4725988" y="3754438"/>
            <a:ext cx="290512" cy="265112"/>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58" name="Rectangle 54"/>
          <p:cNvSpPr>
            <a:spLocks noChangeArrowheads="1"/>
          </p:cNvSpPr>
          <p:nvPr/>
        </p:nvSpPr>
        <p:spPr bwMode="auto">
          <a:xfrm>
            <a:off x="4725988" y="4548188"/>
            <a:ext cx="290512" cy="265112"/>
          </a:xfrm>
          <a:prstGeom prst="rect">
            <a:avLst/>
          </a:prstGeom>
          <a:solidFill>
            <a:schemeClr val="folHlink"/>
          </a:solidFill>
          <a:ln w="9525">
            <a:solidFill>
              <a:schemeClr val="tx1"/>
            </a:solidFill>
            <a:miter lim="800000"/>
            <a:headEnd/>
            <a:tailEnd/>
          </a:ln>
        </p:spPr>
        <p:txBody>
          <a:bodyPr wrap="none" anchor="ctr"/>
          <a:lstStyle/>
          <a:p>
            <a:pPr algn="ctr"/>
            <a:r>
              <a:rPr lang="en-US">
                <a:latin typeface="Calibri" pitchFamily="34" charset="0"/>
              </a:rPr>
              <a:t>3</a:t>
            </a:r>
          </a:p>
        </p:txBody>
      </p:sp>
      <p:sp>
        <p:nvSpPr>
          <p:cNvPr id="72759" name="Line 55"/>
          <p:cNvSpPr>
            <a:spLocks noChangeShapeType="1"/>
          </p:cNvSpPr>
          <p:nvPr/>
        </p:nvSpPr>
        <p:spPr bwMode="auto">
          <a:xfrm>
            <a:off x="4872038" y="5078413"/>
            <a:ext cx="0" cy="330200"/>
          </a:xfrm>
          <a:prstGeom prst="line">
            <a:avLst/>
          </a:prstGeom>
          <a:noFill/>
          <a:ln w="9525">
            <a:solidFill>
              <a:schemeClr val="tx1"/>
            </a:solidFill>
            <a:round/>
            <a:headEnd/>
            <a:tailEnd/>
          </a:ln>
        </p:spPr>
        <p:txBody>
          <a:bodyPr wrap="none" anchor="ctr"/>
          <a:lstStyle/>
          <a:p>
            <a:endParaRPr lang="en-US"/>
          </a:p>
        </p:txBody>
      </p:sp>
      <p:grpSp>
        <p:nvGrpSpPr>
          <p:cNvPr id="2" name="Group 56"/>
          <p:cNvGrpSpPr>
            <a:grpSpLocks/>
          </p:cNvGrpSpPr>
          <p:nvPr/>
        </p:nvGrpSpPr>
        <p:grpSpPr bwMode="auto">
          <a:xfrm>
            <a:off x="1839913" y="3689350"/>
            <a:ext cx="6197600" cy="1520825"/>
            <a:chOff x="1152" y="1872"/>
            <a:chExt cx="4080" cy="1104"/>
          </a:xfrm>
        </p:grpSpPr>
        <p:sp>
          <p:nvSpPr>
            <p:cNvPr id="72766" name="AutoShape 57"/>
            <p:cNvSpPr>
              <a:spLocks noChangeArrowheads="1"/>
            </p:cNvSpPr>
            <p:nvPr/>
          </p:nvSpPr>
          <p:spPr bwMode="auto">
            <a:xfrm rot="-5400000">
              <a:off x="4646" y="2342"/>
              <a:ext cx="1056" cy="116"/>
            </a:xfrm>
            <a:prstGeom prst="roundRect">
              <a:avLst>
                <a:gd name="adj" fmla="val 16667"/>
              </a:avLst>
            </a:prstGeom>
            <a:solidFill>
              <a:srgbClr val="3366CC">
                <a:alpha val="50195"/>
              </a:srgbClr>
            </a:solidFill>
            <a:ln w="9525">
              <a:noFill/>
              <a:round/>
              <a:headEnd/>
              <a:tailEnd/>
            </a:ln>
          </p:spPr>
          <p:txBody>
            <a:bodyPr wrap="none" anchor="ctr"/>
            <a:lstStyle/>
            <a:p>
              <a:endParaRPr lang="en-US">
                <a:latin typeface="Calibri" pitchFamily="34" charset="0"/>
              </a:endParaRPr>
            </a:p>
          </p:txBody>
        </p:sp>
        <p:sp>
          <p:nvSpPr>
            <p:cNvPr id="72767" name="AutoShape 58"/>
            <p:cNvSpPr>
              <a:spLocks noChangeArrowheads="1"/>
            </p:cNvSpPr>
            <p:nvPr/>
          </p:nvSpPr>
          <p:spPr bwMode="auto">
            <a:xfrm rot="-5400000">
              <a:off x="662" y="2362"/>
              <a:ext cx="1104" cy="124"/>
            </a:xfrm>
            <a:prstGeom prst="roundRect">
              <a:avLst>
                <a:gd name="adj" fmla="val 16667"/>
              </a:avLst>
            </a:prstGeom>
            <a:solidFill>
              <a:srgbClr val="3366CC">
                <a:alpha val="50195"/>
              </a:srgbClr>
            </a:solidFill>
            <a:ln w="9525">
              <a:noFill/>
              <a:round/>
              <a:headEnd/>
              <a:tailEnd/>
            </a:ln>
          </p:spPr>
          <p:txBody>
            <a:bodyPr wrap="none" anchor="ctr"/>
            <a:lstStyle/>
            <a:p>
              <a:endParaRPr lang="en-US">
                <a:latin typeface="Calibri" pitchFamily="34" charset="0"/>
              </a:endParaRPr>
            </a:p>
          </p:txBody>
        </p:sp>
        <p:sp>
          <p:nvSpPr>
            <p:cNvPr id="72768" name="AutoShape 59"/>
            <p:cNvSpPr>
              <a:spLocks noChangeArrowheads="1"/>
            </p:cNvSpPr>
            <p:nvPr/>
          </p:nvSpPr>
          <p:spPr bwMode="auto">
            <a:xfrm>
              <a:off x="1180" y="1872"/>
              <a:ext cx="4032" cy="96"/>
            </a:xfrm>
            <a:prstGeom prst="roundRect">
              <a:avLst>
                <a:gd name="adj" fmla="val 16667"/>
              </a:avLst>
            </a:prstGeom>
            <a:solidFill>
              <a:srgbClr val="3366CC">
                <a:alpha val="50195"/>
              </a:srgbClr>
            </a:solidFill>
            <a:ln w="9525">
              <a:noFill/>
              <a:round/>
              <a:headEnd/>
              <a:tailEnd/>
            </a:ln>
          </p:spPr>
          <p:txBody>
            <a:bodyPr wrap="none" anchor="ctr"/>
            <a:lstStyle/>
            <a:p>
              <a:endParaRPr lang="en-US">
                <a:latin typeface="Calibri" pitchFamily="34" charset="0"/>
              </a:endParaRPr>
            </a:p>
          </p:txBody>
        </p:sp>
        <p:sp>
          <p:nvSpPr>
            <p:cNvPr id="72769" name="AutoShape 60"/>
            <p:cNvSpPr>
              <a:spLocks noChangeArrowheads="1"/>
            </p:cNvSpPr>
            <p:nvPr/>
          </p:nvSpPr>
          <p:spPr bwMode="auto">
            <a:xfrm>
              <a:off x="1180" y="2880"/>
              <a:ext cx="4032" cy="96"/>
            </a:xfrm>
            <a:prstGeom prst="roundRect">
              <a:avLst>
                <a:gd name="adj" fmla="val 16667"/>
              </a:avLst>
            </a:prstGeom>
            <a:solidFill>
              <a:srgbClr val="3366CC">
                <a:alpha val="50195"/>
              </a:srgbClr>
            </a:solidFill>
            <a:ln w="9525">
              <a:noFill/>
              <a:round/>
              <a:headEnd/>
              <a:tailEnd/>
            </a:ln>
          </p:spPr>
          <p:txBody>
            <a:bodyPr wrap="none" anchor="ctr"/>
            <a:lstStyle/>
            <a:p>
              <a:endParaRPr lang="en-US">
                <a:latin typeface="Calibri" pitchFamily="34" charset="0"/>
              </a:endParaRPr>
            </a:p>
          </p:txBody>
        </p:sp>
      </p:grpSp>
      <p:sp>
        <p:nvSpPr>
          <p:cNvPr id="72761" name="AutoShape 61"/>
          <p:cNvSpPr>
            <a:spLocks noChangeArrowheads="1"/>
          </p:cNvSpPr>
          <p:nvPr/>
        </p:nvSpPr>
        <p:spPr bwMode="auto">
          <a:xfrm>
            <a:off x="1693863" y="3490913"/>
            <a:ext cx="6489700" cy="198437"/>
          </a:xfrm>
          <a:prstGeom prst="roundRect">
            <a:avLst>
              <a:gd name="adj" fmla="val 16667"/>
            </a:avLst>
          </a:prstGeom>
          <a:solidFill>
            <a:srgbClr val="CC66FF">
              <a:alpha val="50195"/>
            </a:srgbClr>
          </a:solidFill>
          <a:ln w="9525">
            <a:noFill/>
            <a:round/>
            <a:headEnd/>
            <a:tailEnd/>
          </a:ln>
        </p:spPr>
        <p:txBody>
          <a:bodyPr wrap="none" anchor="ctr"/>
          <a:lstStyle/>
          <a:p>
            <a:endParaRPr lang="en-US">
              <a:latin typeface="Calibri" pitchFamily="34" charset="0"/>
            </a:endParaRPr>
          </a:p>
        </p:txBody>
      </p:sp>
      <p:sp>
        <p:nvSpPr>
          <p:cNvPr id="72762" name="Line 62"/>
          <p:cNvSpPr>
            <a:spLocks noChangeShapeType="1"/>
          </p:cNvSpPr>
          <p:nvPr/>
        </p:nvSpPr>
        <p:spPr bwMode="auto">
          <a:xfrm flipH="1">
            <a:off x="1474788" y="3556000"/>
            <a:ext cx="219075" cy="0"/>
          </a:xfrm>
          <a:prstGeom prst="line">
            <a:avLst/>
          </a:prstGeom>
          <a:noFill/>
          <a:ln w="6350">
            <a:solidFill>
              <a:schemeClr val="tx1"/>
            </a:solidFill>
            <a:round/>
            <a:headEnd/>
            <a:tailEnd/>
          </a:ln>
        </p:spPr>
        <p:txBody>
          <a:bodyPr wrap="none" anchor="ctr"/>
          <a:lstStyle/>
          <a:p>
            <a:endParaRPr lang="en-US"/>
          </a:p>
        </p:txBody>
      </p:sp>
      <p:sp>
        <p:nvSpPr>
          <p:cNvPr id="72763" name="AutoShape 63"/>
          <p:cNvSpPr>
            <a:spLocks/>
          </p:cNvSpPr>
          <p:nvPr/>
        </p:nvSpPr>
        <p:spPr bwMode="auto">
          <a:xfrm>
            <a:off x="1474788" y="3754438"/>
            <a:ext cx="292100" cy="1389062"/>
          </a:xfrm>
          <a:prstGeom prst="leftBrace">
            <a:avLst>
              <a:gd name="adj1" fmla="val 39629"/>
              <a:gd name="adj2" fmla="val 50000"/>
            </a:avLst>
          </a:prstGeom>
          <a:noFill/>
          <a:ln w="9525">
            <a:solidFill>
              <a:schemeClr val="tx1"/>
            </a:solidFill>
            <a:round/>
            <a:headEnd/>
            <a:tailEnd/>
          </a:ln>
        </p:spPr>
        <p:txBody>
          <a:bodyPr wrap="none" anchor="ctr"/>
          <a:lstStyle/>
          <a:p>
            <a:endParaRPr lang="en-US">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142852"/>
            <a:ext cx="8229600" cy="868346"/>
          </a:xfrm>
        </p:spPr>
        <p:txBody>
          <a:bodyPr>
            <a:normAutofit/>
          </a:bodyPr>
          <a:lstStyle/>
          <a:p>
            <a:r>
              <a:rPr lang="zh-CN" altLang="en-US" sz="3800" dirty="0" smtClean="0">
                <a:latin typeface="黑体" pitchFamily="2" charset="-122"/>
                <a:ea typeface="黑体" pitchFamily="2" charset="-122"/>
              </a:rPr>
              <a:t>学习内容</a:t>
            </a:r>
            <a:endParaRPr lang="zh-CN" altLang="en-US" sz="3800" dirty="0">
              <a:latin typeface="黑体" pitchFamily="2" charset="-122"/>
              <a:ea typeface="黑体" pitchFamily="2" charset="-122"/>
            </a:endParaRPr>
          </a:p>
        </p:txBody>
      </p:sp>
      <p:sp>
        <p:nvSpPr>
          <p:cNvPr id="3" name="内容占位符 2"/>
          <p:cNvSpPr>
            <a:spLocks noGrp="1"/>
          </p:cNvSpPr>
          <p:nvPr>
            <p:ph idx="1"/>
          </p:nvPr>
        </p:nvSpPr>
        <p:spPr>
          <a:xfrm>
            <a:off x="142844" y="1142984"/>
            <a:ext cx="8786874" cy="5072098"/>
          </a:xfrm>
        </p:spPr>
        <p:txBody>
          <a:bodyPr>
            <a:normAutofit fontScale="92500" lnSpcReduction="10000"/>
          </a:bodyPr>
          <a:lstStyle/>
          <a:p>
            <a:r>
              <a:rPr lang="en-US" altLang="zh-CN" sz="3400" dirty="0" smtClean="0">
                <a:solidFill>
                  <a:schemeClr val="tx1"/>
                </a:solidFill>
              </a:rPr>
              <a:t>Foundations of Large Scale and Elastic Data Management in the Cloud</a:t>
            </a:r>
          </a:p>
          <a:p>
            <a:pPr lvl="1"/>
            <a:r>
              <a:rPr lang="zh-CN" altLang="en-US" dirty="0" smtClean="0"/>
              <a:t>主讲人：</a:t>
            </a:r>
            <a:r>
              <a:rPr lang="en-US" altLang="zh-CN" sz="2000" dirty="0" smtClean="0"/>
              <a:t> </a:t>
            </a:r>
            <a:r>
              <a:rPr lang="en-US" altLang="zh-CN" sz="2000" dirty="0" err="1" smtClean="0"/>
              <a:t>Amr</a:t>
            </a:r>
            <a:r>
              <a:rPr lang="en-US" altLang="zh-CN" sz="2000" dirty="0" smtClean="0"/>
              <a:t> EI </a:t>
            </a:r>
            <a:r>
              <a:rPr lang="en-US" altLang="zh-CN" sz="2000" dirty="0" err="1" smtClean="0"/>
              <a:t>Abbadi</a:t>
            </a:r>
            <a:endParaRPr lang="en-US" altLang="zh-CN" sz="2000" dirty="0" smtClean="0"/>
          </a:p>
          <a:p>
            <a:pPr lvl="1"/>
            <a:r>
              <a:rPr lang="zh-CN" altLang="en-US" dirty="0" smtClean="0"/>
              <a:t>主讲内容</a:t>
            </a:r>
            <a:endParaRPr lang="en-US" altLang="zh-CN" dirty="0" smtClean="0"/>
          </a:p>
          <a:p>
            <a:pPr lvl="2">
              <a:buClrTx/>
              <a:buFont typeface="Wingdings" pitchFamily="2" charset="2"/>
              <a:buChar char="Ø"/>
            </a:pPr>
            <a:r>
              <a:rPr lang="en-US" altLang="zh-CN" sz="1600" dirty="0" smtClean="0"/>
              <a:t>Foundations of Transaction Management Systems</a:t>
            </a:r>
          </a:p>
          <a:p>
            <a:pPr lvl="2">
              <a:buClrTx/>
              <a:buFont typeface="Wingdings" pitchFamily="2" charset="2"/>
              <a:buChar char="Ø"/>
            </a:pPr>
            <a:r>
              <a:rPr lang="en-US" altLang="zh-CN" sz="1600" dirty="0" smtClean="0"/>
              <a:t>Foundations of Distributed Systems</a:t>
            </a:r>
          </a:p>
          <a:p>
            <a:pPr lvl="2">
              <a:buClrTx/>
              <a:buFont typeface="Wingdings" pitchFamily="2" charset="2"/>
              <a:buChar char="Ø"/>
            </a:pPr>
            <a:r>
              <a:rPr lang="en-US" altLang="zh-CN" sz="1600" dirty="0" smtClean="0"/>
              <a:t>First generation of Cloud-based data management systems</a:t>
            </a:r>
          </a:p>
          <a:p>
            <a:pPr lvl="2">
              <a:buClrTx/>
              <a:buFont typeface="Wingdings" pitchFamily="2" charset="2"/>
              <a:buChar char="Ø"/>
            </a:pPr>
            <a:r>
              <a:rPr lang="en-US" altLang="zh-CN" sz="1600" dirty="0" smtClean="0"/>
              <a:t>Second generation of Cloud-based data management systems</a:t>
            </a:r>
          </a:p>
          <a:p>
            <a:pPr lvl="2">
              <a:buClrTx/>
              <a:buFont typeface="Wingdings" pitchFamily="2" charset="2"/>
              <a:buChar char="Ø"/>
            </a:pPr>
            <a:r>
              <a:rPr lang="en-US" altLang="zh-CN" sz="1600" dirty="0" smtClean="0"/>
              <a:t>State of the art topics in Cloud-based data management systems</a:t>
            </a:r>
            <a:endParaRPr lang="zh-CN" altLang="en-US" sz="1600" dirty="0" smtClean="0"/>
          </a:p>
          <a:p>
            <a:pPr lvl="1"/>
            <a:r>
              <a:rPr lang="zh-CN" altLang="en-US" dirty="0" smtClean="0"/>
              <a:t>汇报人：李晓娜</a:t>
            </a:r>
            <a:endParaRPr lang="en-US" altLang="zh-CN" dirty="0" smtClean="0"/>
          </a:p>
          <a:p>
            <a:r>
              <a:rPr lang="en-US" altLang="zh-CN" dirty="0" smtClean="0">
                <a:solidFill>
                  <a:schemeClr val="tx1"/>
                </a:solidFill>
              </a:rPr>
              <a:t>Information Theory for Data Management</a:t>
            </a:r>
          </a:p>
          <a:p>
            <a:pPr lvl="1"/>
            <a:r>
              <a:rPr lang="zh-CN" altLang="en-US" dirty="0" smtClean="0"/>
              <a:t>主讲人：</a:t>
            </a:r>
            <a:r>
              <a:rPr lang="en-US" altLang="zh-CN" dirty="0" err="1" smtClean="0"/>
              <a:t>Divesh</a:t>
            </a:r>
            <a:r>
              <a:rPr lang="en-US" altLang="zh-CN" dirty="0" smtClean="0"/>
              <a:t> </a:t>
            </a:r>
            <a:r>
              <a:rPr lang="en-US" altLang="zh-CN" dirty="0" err="1" smtClean="0"/>
              <a:t>Srivastava</a:t>
            </a:r>
            <a:endParaRPr lang="en-US" altLang="zh-CN" dirty="0" smtClean="0"/>
          </a:p>
          <a:p>
            <a:pPr lvl="1"/>
            <a:r>
              <a:rPr lang="zh-CN" altLang="en-US" dirty="0" smtClean="0"/>
              <a:t>汇报人：邹立达</a:t>
            </a:r>
            <a:endParaRPr lang="en-US" altLang="zh-CN" dirty="0" smtClean="0"/>
          </a:p>
          <a:p>
            <a:endParaRPr lang="en-US" altLang="zh-CN" dirty="0" smtClean="0">
              <a:solidFill>
                <a:schemeClr val="tx1"/>
              </a:solidFill>
            </a:endParaRPr>
          </a:p>
          <a:p>
            <a:pPr>
              <a:buNone/>
            </a:pPr>
            <a:endParaRPr lang="en-US" altLang="zh-CN" dirty="0" smtClean="0">
              <a:solidFill>
                <a:schemeClr val="tx1"/>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1000" fill="hold"/>
                                        <p:tgtEl>
                                          <p:spTgt spid="3">
                                            <p:txEl>
                                              <p:pRg st="3" end="3"/>
                                            </p:txEl>
                                          </p:spTgt>
                                        </p:tgtEl>
                                        <p:attrNameLst>
                                          <p:attrName>style.color</p:attrName>
                                        </p:attrNameLst>
                                      </p:cBhvr>
                                      <p:to>
                                        <p:clrVal>
                                          <a:srgbClr val="FF0000"/>
                                        </p:clrVal>
                                      </p:to>
                                    </p:set>
                                    <p:set>
                                      <p:cBhvr>
                                        <p:cTn id="7" dur="1000" fill="hold"/>
                                        <p:tgtEl>
                                          <p:spTgt spid="3">
                                            <p:txEl>
                                              <p:pRg st="3" end="3"/>
                                            </p:txEl>
                                          </p:spTgt>
                                        </p:tgtEl>
                                        <p:attrNameLst>
                                          <p:attrName>fillcolor</p:attrName>
                                        </p:attrNameLst>
                                      </p:cBhvr>
                                      <p:to>
                                        <p:clrVal>
                                          <a:srgbClr val="FF0000"/>
                                        </p:clrVal>
                                      </p:to>
                                    </p:set>
                                    <p:set>
                                      <p:cBhvr>
                                        <p:cTn id="8" dur="1000" fill="hold"/>
                                        <p:tgtEl>
                                          <p:spTgt spid="3">
                                            <p:txEl>
                                              <p:pRg st="3" end="3"/>
                                            </p:txEl>
                                          </p:spTgt>
                                        </p:tgtEl>
                                        <p:attrNameLst>
                                          <p:attrName>fill.type</p:attrName>
                                        </p:attrNameLst>
                                      </p:cBhvr>
                                      <p:to>
                                        <p:strVal val="solid"/>
                                      </p:to>
                                    </p:set>
                                  </p:childTnLst>
                                </p:cTn>
                              </p:par>
                              <p:par>
                                <p:cTn id="9" presetID="16" presetClass="emph" presetSubtype="0" fill="hold" nodeType="withEffect">
                                  <p:stCondLst>
                                    <p:cond delay="0"/>
                                  </p:stCondLst>
                                  <p:iterate type="lt">
                                    <p:tmPct val="4000"/>
                                  </p:iterate>
                                  <p:childTnLst>
                                    <p:set>
                                      <p:cBhvr override="childStyle">
                                        <p:cTn id="10" dur="1000" fill="hold"/>
                                        <p:tgtEl>
                                          <p:spTgt spid="3">
                                            <p:txEl>
                                              <p:pRg st="4" end="4"/>
                                            </p:txEl>
                                          </p:spTgt>
                                        </p:tgtEl>
                                        <p:attrNameLst>
                                          <p:attrName>style.color</p:attrName>
                                        </p:attrNameLst>
                                      </p:cBhvr>
                                      <p:to>
                                        <p:clrVal>
                                          <a:srgbClr val="FF0000"/>
                                        </p:clrVal>
                                      </p:to>
                                    </p:set>
                                    <p:set>
                                      <p:cBhvr>
                                        <p:cTn id="11" dur="1000" fill="hold"/>
                                        <p:tgtEl>
                                          <p:spTgt spid="3">
                                            <p:txEl>
                                              <p:pRg st="4" end="4"/>
                                            </p:txEl>
                                          </p:spTgt>
                                        </p:tgtEl>
                                        <p:attrNameLst>
                                          <p:attrName>fillcolor</p:attrName>
                                        </p:attrNameLst>
                                      </p:cBhvr>
                                      <p:to>
                                        <p:clrVal>
                                          <a:srgbClr val="FF0000"/>
                                        </p:clrVal>
                                      </p:to>
                                    </p:set>
                                    <p:set>
                                      <p:cBhvr>
                                        <p:cTn id="12" dur="1000" fill="hold"/>
                                        <p:tgtEl>
                                          <p:spTgt spid="3">
                                            <p:txEl>
                                              <p:pRg st="4" end="4"/>
                                            </p:txEl>
                                          </p:spTgt>
                                        </p:tgtEl>
                                        <p:attrNameLst>
                                          <p:attrName>fill.type</p:attrName>
                                        </p:attrNameLst>
                                      </p:cBhvr>
                                      <p:to>
                                        <p:strVal val="solid"/>
                                      </p:to>
                                    </p:set>
                                  </p:childTnLst>
                                </p:cTn>
                              </p:par>
                              <p:par>
                                <p:cTn id="13" presetID="16" presetClass="emph" presetSubtype="0" fill="hold" nodeType="withEffect">
                                  <p:stCondLst>
                                    <p:cond delay="0"/>
                                  </p:stCondLst>
                                  <p:iterate type="lt">
                                    <p:tmPct val="4000"/>
                                  </p:iterate>
                                  <p:childTnLst>
                                    <p:set>
                                      <p:cBhvr override="childStyle">
                                        <p:cTn id="14" dur="1000" fill="hold"/>
                                        <p:tgtEl>
                                          <p:spTgt spid="3">
                                            <p:txEl>
                                              <p:pRg st="5" end="5"/>
                                            </p:txEl>
                                          </p:spTgt>
                                        </p:tgtEl>
                                        <p:attrNameLst>
                                          <p:attrName>style.color</p:attrName>
                                        </p:attrNameLst>
                                      </p:cBhvr>
                                      <p:to>
                                        <p:clrVal>
                                          <a:srgbClr val="FF0000"/>
                                        </p:clrVal>
                                      </p:to>
                                    </p:set>
                                    <p:set>
                                      <p:cBhvr>
                                        <p:cTn id="15" dur="1000" fill="hold"/>
                                        <p:tgtEl>
                                          <p:spTgt spid="3">
                                            <p:txEl>
                                              <p:pRg st="5" end="5"/>
                                            </p:txEl>
                                          </p:spTgt>
                                        </p:tgtEl>
                                        <p:attrNameLst>
                                          <p:attrName>fillcolor</p:attrName>
                                        </p:attrNameLst>
                                      </p:cBhvr>
                                      <p:to>
                                        <p:clrVal>
                                          <a:srgbClr val="FF0000"/>
                                        </p:clrVal>
                                      </p:to>
                                    </p:set>
                                    <p:set>
                                      <p:cBhvr>
                                        <p:cTn id="16" dur="1000" fill="hold"/>
                                        <p:tgtEl>
                                          <p:spTgt spid="3">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lstStyle/>
          <a:p>
            <a:r>
              <a:rPr lang="en-US" smtClean="0">
                <a:solidFill>
                  <a:srgbClr val="00B050"/>
                </a:solidFill>
              </a:rPr>
              <a:t>Concurrency Control Variants</a:t>
            </a:r>
          </a:p>
        </p:txBody>
      </p:sp>
      <p:sp>
        <p:nvSpPr>
          <p:cNvPr id="86018" name="Content Placeholder 2"/>
          <p:cNvSpPr>
            <a:spLocks noGrp="1"/>
          </p:cNvSpPr>
          <p:nvPr>
            <p:ph idx="1"/>
          </p:nvPr>
        </p:nvSpPr>
        <p:spPr/>
        <p:txBody>
          <a:bodyPr/>
          <a:lstStyle/>
          <a:p>
            <a:r>
              <a:rPr lang="en-US" dirty="0" smtClean="0">
                <a:solidFill>
                  <a:srgbClr val="0070C0"/>
                </a:solidFill>
              </a:rPr>
              <a:t>Two-phase locking  Protocol</a:t>
            </a:r>
          </a:p>
          <a:p>
            <a:pPr>
              <a:buNone/>
            </a:pPr>
            <a:r>
              <a:rPr lang="en-US" dirty="0" smtClean="0">
                <a:solidFill>
                  <a:srgbClr val="0070C0"/>
                </a:solidFill>
              </a:rPr>
              <a:t>      (</a:t>
            </a:r>
            <a:r>
              <a:rPr lang="en-US" altLang="zh-CN" dirty="0" smtClean="0">
                <a:solidFill>
                  <a:srgbClr val="0070C0"/>
                </a:solidFill>
              </a:rPr>
              <a:t>Strict two-phase locking</a:t>
            </a:r>
            <a:r>
              <a:rPr lang="en-US" dirty="0" smtClean="0">
                <a:solidFill>
                  <a:srgbClr val="0070C0"/>
                </a:solidFill>
              </a:rPr>
              <a:t>)</a:t>
            </a:r>
          </a:p>
          <a:p>
            <a:r>
              <a:rPr lang="en-US" dirty="0" smtClean="0">
                <a:solidFill>
                  <a:srgbClr val="0070C0"/>
                </a:solidFill>
              </a:rPr>
              <a:t>Timestamp Ordering</a:t>
            </a:r>
          </a:p>
          <a:p>
            <a:r>
              <a:rPr lang="en-US" dirty="0" smtClean="0">
                <a:solidFill>
                  <a:srgbClr val="0070C0"/>
                </a:solidFill>
              </a:rPr>
              <a:t>Optimistic Concurrency Control</a:t>
            </a:r>
          </a:p>
          <a:p>
            <a:pPr>
              <a:buFont typeface="Arial" charset="0"/>
              <a:buNone/>
            </a:pP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Content Placeholder 2"/>
          <p:cNvSpPr>
            <a:spLocks noGrp="1"/>
          </p:cNvSpPr>
          <p:nvPr>
            <p:ph idx="1"/>
          </p:nvPr>
        </p:nvSpPr>
        <p:spPr>
          <a:xfrm>
            <a:off x="228600" y="836712"/>
            <a:ext cx="8915400" cy="5449808"/>
          </a:xfrm>
        </p:spPr>
        <p:txBody>
          <a:bodyPr>
            <a:normAutofit/>
          </a:bodyPr>
          <a:lstStyle/>
          <a:p>
            <a:pPr>
              <a:buNone/>
            </a:pPr>
            <a:r>
              <a:rPr lang="en-US" sz="3600" dirty="0" smtClean="0">
                <a:solidFill>
                  <a:srgbClr val="0070C0"/>
                </a:solidFill>
              </a:rPr>
              <a:t>The 2PL protocol</a:t>
            </a:r>
          </a:p>
          <a:p>
            <a:pPr>
              <a:buNone/>
            </a:pPr>
            <a:endParaRPr lang="en-US" sz="3600" dirty="0" smtClean="0"/>
          </a:p>
          <a:p>
            <a:r>
              <a:rPr lang="zh-CN" altLang="en-US" dirty="0" smtClean="0"/>
              <a:t>在每个事务中，所有封锁请求先于所有解锁请求。</a:t>
            </a:r>
            <a:endParaRPr lang="en-US" dirty="0" smtClean="0"/>
          </a:p>
          <a:p>
            <a:pPr marL="342900" lvl="1" indent="-342900">
              <a:buClr>
                <a:schemeClr val="accent1"/>
              </a:buClr>
              <a:buFont typeface="Wingdings 2"/>
              <a:buChar char=""/>
            </a:pPr>
            <a:r>
              <a:rPr lang="zh-CN" altLang="en-US" sz="3200" dirty="0" smtClean="0"/>
              <a:t>定理：使用</a:t>
            </a:r>
            <a:r>
              <a:rPr lang="en-US" altLang="zh-CN" sz="3200" dirty="0" smtClean="0"/>
              <a:t>2PL</a:t>
            </a:r>
            <a:r>
              <a:rPr lang="zh-CN" altLang="en-US" sz="3200" dirty="0" smtClean="0"/>
              <a:t>的并发控制可以产生串行的调度。</a:t>
            </a:r>
            <a:endParaRPr lang="en-US" sz="32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a:xfrm>
            <a:off x="457200" y="0"/>
            <a:ext cx="8229600" cy="1143000"/>
          </a:xfrm>
        </p:spPr>
        <p:txBody>
          <a:bodyPr/>
          <a:lstStyle/>
          <a:p>
            <a:r>
              <a:rPr lang="de-DE" b="1" dirty="0" smtClean="0">
                <a:solidFill>
                  <a:srgbClr val="00B050"/>
                </a:solidFill>
              </a:rPr>
              <a:t>Dealing with Deadlocks</a:t>
            </a:r>
            <a:endParaRPr lang="en-US" dirty="0" smtClean="0">
              <a:solidFill>
                <a:srgbClr val="00B050"/>
              </a:solidFill>
            </a:endParaRPr>
          </a:p>
        </p:txBody>
      </p:sp>
      <p:sp>
        <p:nvSpPr>
          <p:cNvPr id="3" name="Content Placeholder 2"/>
          <p:cNvSpPr>
            <a:spLocks noGrp="1"/>
          </p:cNvSpPr>
          <p:nvPr>
            <p:ph idx="1"/>
          </p:nvPr>
        </p:nvSpPr>
        <p:spPr>
          <a:xfrm>
            <a:off x="142844" y="928670"/>
            <a:ext cx="9001156" cy="5786478"/>
          </a:xfrm>
        </p:spPr>
        <p:txBody>
          <a:bodyPr rtlCol="0">
            <a:normAutofit fontScale="85000" lnSpcReduction="20000"/>
          </a:bodyPr>
          <a:lstStyle/>
          <a:p>
            <a:pPr marL="514350" indent="-514350">
              <a:buNone/>
              <a:defRPr/>
            </a:pPr>
            <a:r>
              <a:rPr lang="de-DE" dirty="0" smtClean="0">
                <a:latin typeface="Calibri" pitchFamily="34" charset="0"/>
              </a:rPr>
              <a:t>      Deadlocks are caused by </a:t>
            </a:r>
            <a:r>
              <a:rPr lang="de-DE" dirty="0" smtClean="0">
                <a:solidFill>
                  <a:srgbClr val="FF0000"/>
                </a:solidFill>
                <a:latin typeface="Calibri" pitchFamily="34" charset="0"/>
              </a:rPr>
              <a:t>cyclic lock waits</a:t>
            </a:r>
            <a:r>
              <a:rPr lang="de-DE" dirty="0" smtClean="0">
                <a:latin typeface="Calibri" pitchFamily="34" charset="0"/>
              </a:rPr>
              <a:t>.</a:t>
            </a:r>
            <a:endParaRPr lang="de-DE" dirty="0" smtClean="0"/>
          </a:p>
          <a:p>
            <a:pPr marL="514350" indent="-514350" fontAlgn="auto">
              <a:spcAft>
                <a:spcPts val="0"/>
              </a:spcAft>
              <a:buFont typeface="+mj-lt"/>
              <a:buAutoNum type="arabicPeriod"/>
              <a:defRPr/>
            </a:pPr>
            <a:r>
              <a:rPr lang="de-DE" sz="3000" dirty="0" smtClean="0"/>
              <a:t>Maintain dynamic </a:t>
            </a:r>
            <a:r>
              <a:rPr lang="de-DE" sz="3000" b="1" dirty="0" smtClean="0">
                <a:solidFill>
                  <a:srgbClr val="FF0000"/>
                </a:solidFill>
              </a:rPr>
              <a:t>waits-for graph (WFG)</a:t>
            </a:r>
            <a:r>
              <a:rPr lang="de-DE" sz="3000" dirty="0" smtClean="0"/>
              <a:t> for deadlock </a:t>
            </a:r>
            <a:r>
              <a:rPr lang="de-DE" sz="3000" dirty="0" smtClean="0">
                <a:solidFill>
                  <a:srgbClr val="0070C0"/>
                </a:solidFill>
              </a:rPr>
              <a:t>detection:</a:t>
            </a:r>
            <a:endParaRPr lang="de-DE" sz="2600" dirty="0" smtClean="0"/>
          </a:p>
          <a:p>
            <a:pPr marL="914400" lvl="1" indent="-514350" fontAlgn="auto">
              <a:spcAft>
                <a:spcPts val="0"/>
              </a:spcAft>
              <a:buFont typeface="Arial" pitchFamily="34" charset="0"/>
              <a:buChar char="–"/>
              <a:defRPr/>
            </a:pPr>
            <a:r>
              <a:rPr lang="de-DE" sz="2600" dirty="0" smtClean="0"/>
              <a:t>Test WFG for </a:t>
            </a:r>
            <a:r>
              <a:rPr lang="de-DE" sz="2600" dirty="0" smtClean="0">
                <a:solidFill>
                  <a:srgbClr val="FF0000"/>
                </a:solidFill>
              </a:rPr>
              <a:t>cycles </a:t>
            </a:r>
            <a:r>
              <a:rPr lang="de-DE" sz="2600" dirty="0" smtClean="0">
                <a:solidFill>
                  <a:srgbClr val="0070C0"/>
                </a:solidFill>
              </a:rPr>
              <a:t>continuously</a:t>
            </a:r>
            <a:r>
              <a:rPr lang="de-DE" sz="2600" dirty="0" smtClean="0"/>
              <a:t> (i.e., upon each lock wait) or </a:t>
            </a:r>
            <a:r>
              <a:rPr lang="de-DE" sz="2600" dirty="0" smtClean="0">
                <a:solidFill>
                  <a:srgbClr val="0070C0"/>
                </a:solidFill>
              </a:rPr>
              <a:t>periodically</a:t>
            </a:r>
            <a:r>
              <a:rPr lang="de-DE" sz="2600" dirty="0" smtClean="0"/>
              <a:t>.</a:t>
            </a:r>
          </a:p>
          <a:p>
            <a:pPr marL="571500" indent="-514350" fontAlgn="auto">
              <a:spcAft>
                <a:spcPts val="0"/>
              </a:spcAft>
              <a:buFont typeface="+mj-lt"/>
              <a:buAutoNum type="arabicPeriod"/>
              <a:defRPr/>
            </a:pPr>
            <a:r>
              <a:rPr lang="de-DE" sz="3000" dirty="0" smtClean="0"/>
              <a:t>Use </a:t>
            </a:r>
            <a:r>
              <a:rPr lang="de-DE" sz="3000" dirty="0" smtClean="0">
                <a:solidFill>
                  <a:srgbClr val="FF0000"/>
                </a:solidFill>
              </a:rPr>
              <a:t>timestamps</a:t>
            </a:r>
            <a:r>
              <a:rPr lang="de-DE" sz="3000" dirty="0" smtClean="0"/>
              <a:t> (ts) for deadlock </a:t>
            </a:r>
            <a:r>
              <a:rPr lang="de-DE" sz="3000" dirty="0" smtClean="0">
                <a:solidFill>
                  <a:srgbClr val="0070C0"/>
                </a:solidFill>
              </a:rPr>
              <a:t>prevention</a:t>
            </a:r>
            <a:r>
              <a:rPr lang="de-DE" sz="3000" dirty="0" smtClean="0"/>
              <a:t>:</a:t>
            </a:r>
          </a:p>
          <a:p>
            <a:pPr marL="971550" lvl="1" indent="-514350" fontAlgn="auto">
              <a:spcAft>
                <a:spcPts val="0"/>
              </a:spcAft>
              <a:buFont typeface="Arial" pitchFamily="34" charset="0"/>
              <a:buChar char="–"/>
              <a:defRPr/>
            </a:pPr>
            <a:r>
              <a:rPr lang="de-DE" sz="2600" dirty="0" smtClean="0">
                <a:solidFill>
                  <a:srgbClr val="00B050"/>
                </a:solidFill>
              </a:rPr>
              <a:t>Wait-die</a:t>
            </a:r>
            <a:r>
              <a:rPr lang="en-US" sz="2600" dirty="0" smtClean="0">
                <a:solidFill>
                  <a:srgbClr val="00B050"/>
                </a:solidFill>
              </a:rPr>
              <a:t>(</a:t>
            </a:r>
            <a:r>
              <a:rPr lang="zh-CN" altLang="en-US" sz="2600" dirty="0" smtClean="0">
                <a:solidFill>
                  <a:srgbClr val="00B050"/>
                </a:solidFill>
              </a:rPr>
              <a:t>非抢占</a:t>
            </a:r>
            <a:r>
              <a:rPr lang="en-US" altLang="zh-CN" sz="2600" dirty="0" smtClean="0">
                <a:solidFill>
                  <a:srgbClr val="00B050"/>
                </a:solidFill>
              </a:rPr>
              <a:t>)</a:t>
            </a:r>
            <a:r>
              <a:rPr lang="de-DE" sz="2600" dirty="0" smtClean="0"/>
              <a:t>: </a:t>
            </a:r>
            <a:r>
              <a:rPr lang="en-US" sz="2600" dirty="0" smtClean="0">
                <a:solidFill>
                  <a:srgbClr val="0070C0"/>
                </a:solidFill>
              </a:rPr>
              <a:t>T</a:t>
            </a:r>
            <a:r>
              <a:rPr lang="en-US" sz="2600" baseline="-25000" dirty="0" smtClean="0">
                <a:solidFill>
                  <a:srgbClr val="0070C0"/>
                </a:solidFill>
              </a:rPr>
              <a:t>i</a:t>
            </a:r>
            <a:r>
              <a:rPr lang="de-DE" sz="2600" dirty="0" smtClean="0"/>
              <a:t> </a:t>
            </a:r>
            <a:r>
              <a:rPr lang="zh-CN" altLang="en-US" sz="2600" dirty="0" smtClean="0"/>
              <a:t>对已被</a:t>
            </a:r>
            <a:r>
              <a:rPr lang="en-US" sz="2600" dirty="0" err="1" smtClean="0">
                <a:solidFill>
                  <a:srgbClr val="00B050"/>
                </a:solidFill>
                <a:sym typeface="Wingdings"/>
              </a:rPr>
              <a:t>T</a:t>
            </a:r>
            <a:r>
              <a:rPr lang="en-US" sz="2600" baseline="-25000" dirty="0" err="1" smtClean="0">
                <a:solidFill>
                  <a:srgbClr val="00B050"/>
                </a:solidFill>
                <a:sym typeface="Wingdings"/>
              </a:rPr>
              <a:t>j</a:t>
            </a:r>
            <a:r>
              <a:rPr lang="en-US" sz="2600" baseline="-25000" dirty="0" smtClean="0">
                <a:solidFill>
                  <a:srgbClr val="00B050"/>
                </a:solidFill>
                <a:sym typeface="Wingdings"/>
              </a:rPr>
              <a:t> </a:t>
            </a:r>
            <a:r>
              <a:rPr lang="zh-CN" altLang="en-US" sz="2600" dirty="0" smtClean="0"/>
              <a:t>封锁的数据项请求封锁</a:t>
            </a:r>
            <a:endParaRPr lang="de-DE" sz="2600" dirty="0" smtClean="0"/>
          </a:p>
          <a:p>
            <a:pPr marL="1371600" lvl="2" indent="-514350" fontAlgn="auto">
              <a:spcAft>
                <a:spcPts val="0"/>
              </a:spcAft>
              <a:buFont typeface="Arial" pitchFamily="34" charset="0"/>
              <a:buChar char="•"/>
              <a:defRPr/>
            </a:pPr>
            <a:r>
              <a:rPr lang="zh-CN" altLang="en-US" sz="2300" dirty="0" smtClean="0"/>
              <a:t>只有在</a:t>
            </a:r>
            <a:r>
              <a:rPr lang="en-US" altLang="zh-CN" sz="2300" dirty="0" smtClean="0"/>
              <a:t>Ti</a:t>
            </a:r>
            <a:r>
              <a:rPr lang="zh-CN" altLang="en-US" sz="2300" dirty="0" smtClean="0"/>
              <a:t>比</a:t>
            </a:r>
            <a:r>
              <a:rPr lang="en-US" altLang="zh-CN" sz="2300" dirty="0" err="1" smtClean="0"/>
              <a:t>Tj</a:t>
            </a:r>
            <a:r>
              <a:rPr lang="zh-CN" altLang="en-US" sz="2300" dirty="0" smtClean="0"/>
              <a:t>年老时（</a:t>
            </a:r>
            <a:r>
              <a:rPr lang="de-DE" sz="2300" dirty="0" smtClean="0"/>
              <a:t>ts(</a:t>
            </a:r>
            <a:r>
              <a:rPr lang="en-US" sz="2300" dirty="0" smtClean="0"/>
              <a:t>T</a:t>
            </a:r>
            <a:r>
              <a:rPr lang="en-US" sz="2300" baseline="-25000" dirty="0" smtClean="0"/>
              <a:t>i</a:t>
            </a:r>
            <a:r>
              <a:rPr lang="de-DE" sz="2300" dirty="0" smtClean="0"/>
              <a:t>) &lt; ts(</a:t>
            </a:r>
            <a:r>
              <a:rPr lang="en-US" sz="2300" dirty="0" err="1" smtClean="0">
                <a:sym typeface="Wingdings"/>
              </a:rPr>
              <a:t>T</a:t>
            </a:r>
            <a:r>
              <a:rPr lang="en-US" sz="2300" baseline="-25000" dirty="0" err="1" smtClean="0">
                <a:sym typeface="Wingdings"/>
              </a:rPr>
              <a:t>j</a:t>
            </a:r>
            <a:r>
              <a:rPr lang="de-DE" sz="2300" dirty="0" smtClean="0"/>
              <a:t>)</a:t>
            </a:r>
            <a:r>
              <a:rPr lang="zh-CN" altLang="en-US" sz="2300" dirty="0" smtClean="0"/>
              <a:t>），才允许</a:t>
            </a:r>
            <a:r>
              <a:rPr lang="de-DE" sz="2300" dirty="0" smtClean="0"/>
              <a:t>  </a:t>
            </a:r>
            <a:r>
              <a:rPr lang="en-US" sz="2300" dirty="0" smtClean="0"/>
              <a:t>T</a:t>
            </a:r>
            <a:r>
              <a:rPr lang="en-US" sz="2300" baseline="-25000" dirty="0" smtClean="0"/>
              <a:t>i</a:t>
            </a:r>
            <a:r>
              <a:rPr lang="de-DE" sz="2300" dirty="0"/>
              <a:t> </a:t>
            </a:r>
            <a:r>
              <a:rPr lang="zh-CN" altLang="en-US" sz="2300" dirty="0" smtClean="0"/>
              <a:t>等待</a:t>
            </a:r>
            <a:endParaRPr lang="en-US" altLang="zh-CN" sz="2300" dirty="0" smtClean="0"/>
          </a:p>
          <a:p>
            <a:pPr marL="1371600" lvl="2" indent="-514350" fontAlgn="auto">
              <a:spcAft>
                <a:spcPts val="0"/>
              </a:spcAft>
              <a:buFont typeface="Arial" pitchFamily="34" charset="0"/>
              <a:buChar char="•"/>
              <a:defRPr/>
            </a:pPr>
            <a:r>
              <a:rPr lang="zh-CN" altLang="en-US" sz="2300" dirty="0" smtClean="0"/>
              <a:t>如果</a:t>
            </a:r>
            <a:r>
              <a:rPr lang="en-US" altLang="zh-CN" sz="2300" dirty="0" smtClean="0"/>
              <a:t>Ti</a:t>
            </a:r>
            <a:r>
              <a:rPr lang="zh-CN" altLang="en-US" sz="2300" dirty="0" smtClean="0"/>
              <a:t>比</a:t>
            </a:r>
            <a:r>
              <a:rPr lang="en-US" altLang="zh-CN" sz="2300" dirty="0" err="1" smtClean="0"/>
              <a:t>Tj</a:t>
            </a:r>
            <a:r>
              <a:rPr lang="zh-CN" altLang="en-US" sz="2300" dirty="0" smtClean="0"/>
              <a:t>年轻（</a:t>
            </a:r>
            <a:r>
              <a:rPr lang="de-DE" sz="2300" dirty="0" smtClean="0"/>
              <a:t>ts(</a:t>
            </a:r>
            <a:r>
              <a:rPr lang="en-US" sz="2300" dirty="0" smtClean="0"/>
              <a:t>T</a:t>
            </a:r>
            <a:r>
              <a:rPr lang="en-US" sz="2300" baseline="-25000" dirty="0" smtClean="0"/>
              <a:t>i</a:t>
            </a:r>
            <a:r>
              <a:rPr lang="de-DE" sz="2300" dirty="0" smtClean="0"/>
              <a:t>) </a:t>
            </a:r>
            <a:r>
              <a:rPr lang="en-US" sz="2300" dirty="0" smtClean="0"/>
              <a:t>&gt;</a:t>
            </a:r>
            <a:r>
              <a:rPr lang="de-DE" sz="2300" dirty="0" smtClean="0"/>
              <a:t> ts(</a:t>
            </a:r>
            <a:r>
              <a:rPr lang="en-US" sz="2300" dirty="0" err="1" smtClean="0">
                <a:sym typeface="Wingdings"/>
              </a:rPr>
              <a:t>T</a:t>
            </a:r>
            <a:r>
              <a:rPr lang="en-US" sz="2300" baseline="-25000" dirty="0" err="1" smtClean="0">
                <a:sym typeface="Wingdings"/>
              </a:rPr>
              <a:t>j</a:t>
            </a:r>
            <a:r>
              <a:rPr lang="de-DE" sz="2300" dirty="0" smtClean="0"/>
              <a:t>)</a:t>
            </a:r>
            <a:r>
              <a:rPr lang="zh-CN" altLang="en-US" sz="2300" dirty="0" smtClean="0"/>
              <a:t>），则</a:t>
            </a:r>
            <a:r>
              <a:rPr lang="en-US" altLang="zh-CN" sz="2300" dirty="0" smtClean="0"/>
              <a:t>Ti</a:t>
            </a:r>
            <a:r>
              <a:rPr lang="zh-CN" altLang="en-US" sz="2300" dirty="0" smtClean="0"/>
              <a:t>被终止并带有同一时间戳重新启动</a:t>
            </a:r>
            <a:endParaRPr lang="en-US" altLang="zh-CN" sz="2300" dirty="0" smtClean="0"/>
          </a:p>
          <a:p>
            <a:pPr marL="1371600" lvl="2" indent="-514350" fontAlgn="auto">
              <a:spcAft>
                <a:spcPts val="0"/>
              </a:spcAft>
              <a:buFont typeface="Arial" pitchFamily="34" charset="0"/>
              <a:buChar char="•"/>
              <a:defRPr/>
            </a:pPr>
            <a:r>
              <a:rPr lang="zh-CN" altLang="en-US" sz="2300" dirty="0" smtClean="0"/>
              <a:t>老事务等待新事务给资源，新事务需要老事务资源时新事物回滚</a:t>
            </a:r>
            <a:endParaRPr lang="en-US" altLang="zh-CN" sz="2300" dirty="0" smtClean="0"/>
          </a:p>
          <a:p>
            <a:pPr marL="971550" lvl="1" indent="-514350" fontAlgn="auto">
              <a:spcAft>
                <a:spcPts val="0"/>
              </a:spcAft>
              <a:buFont typeface="Arial" pitchFamily="34" charset="0"/>
              <a:buChar char="–"/>
              <a:defRPr/>
            </a:pPr>
            <a:r>
              <a:rPr lang="de-DE" dirty="0" smtClean="0">
                <a:solidFill>
                  <a:srgbClr val="00B050"/>
                </a:solidFill>
              </a:rPr>
              <a:t>Wound-wait</a:t>
            </a:r>
            <a:r>
              <a:rPr lang="en-US" dirty="0" smtClean="0">
                <a:solidFill>
                  <a:srgbClr val="00B050"/>
                </a:solidFill>
              </a:rPr>
              <a:t>(</a:t>
            </a:r>
            <a:r>
              <a:rPr lang="zh-CN" altLang="en-US" dirty="0" smtClean="0">
                <a:solidFill>
                  <a:srgbClr val="00B050"/>
                </a:solidFill>
              </a:rPr>
              <a:t>抢占</a:t>
            </a:r>
            <a:r>
              <a:rPr lang="en-US" altLang="zh-CN" dirty="0" smtClean="0">
                <a:solidFill>
                  <a:srgbClr val="00B050"/>
                </a:solidFill>
              </a:rPr>
              <a:t>)</a:t>
            </a:r>
            <a:r>
              <a:rPr lang="de-DE" dirty="0" smtClean="0"/>
              <a:t>: </a:t>
            </a:r>
            <a:r>
              <a:rPr lang="en-US" dirty="0" smtClean="0">
                <a:solidFill>
                  <a:srgbClr val="0070C0"/>
                </a:solidFill>
              </a:rPr>
              <a:t>T</a:t>
            </a:r>
            <a:r>
              <a:rPr lang="en-US" baseline="-25000" dirty="0" smtClean="0">
                <a:solidFill>
                  <a:srgbClr val="0070C0"/>
                </a:solidFill>
              </a:rPr>
              <a:t>i</a:t>
            </a:r>
            <a:r>
              <a:rPr lang="de-DE" dirty="0" smtClean="0"/>
              <a:t> </a:t>
            </a:r>
            <a:r>
              <a:rPr lang="zh-CN" altLang="en-US" dirty="0" smtClean="0"/>
              <a:t>对已被</a:t>
            </a:r>
            <a:r>
              <a:rPr lang="en-US" dirty="0" err="1" smtClean="0">
                <a:solidFill>
                  <a:srgbClr val="00B050"/>
                </a:solidFill>
                <a:sym typeface="Wingdings"/>
              </a:rPr>
              <a:t>T</a:t>
            </a:r>
            <a:r>
              <a:rPr lang="en-US" baseline="-25000" dirty="0" err="1" smtClean="0">
                <a:solidFill>
                  <a:srgbClr val="00B050"/>
                </a:solidFill>
                <a:sym typeface="Wingdings"/>
              </a:rPr>
              <a:t>j</a:t>
            </a:r>
            <a:r>
              <a:rPr lang="en-US" baseline="-25000" dirty="0" smtClean="0">
                <a:solidFill>
                  <a:srgbClr val="00B050"/>
                </a:solidFill>
                <a:sym typeface="Wingdings"/>
              </a:rPr>
              <a:t> </a:t>
            </a:r>
            <a:r>
              <a:rPr lang="zh-CN" altLang="en-US" dirty="0" smtClean="0"/>
              <a:t>封锁的数据项请求封锁</a:t>
            </a:r>
            <a:endParaRPr lang="de-DE" dirty="0" smtClean="0"/>
          </a:p>
          <a:p>
            <a:pPr marL="1371600" lvl="2" indent="-514350" fontAlgn="auto">
              <a:spcAft>
                <a:spcPts val="0"/>
              </a:spcAft>
              <a:buFont typeface="Arial" pitchFamily="34" charset="0"/>
              <a:buChar char="•"/>
              <a:defRPr/>
            </a:pPr>
            <a:r>
              <a:rPr lang="zh-CN" altLang="en-US" dirty="0" smtClean="0"/>
              <a:t>只有在</a:t>
            </a:r>
            <a:r>
              <a:rPr lang="en-US" altLang="zh-CN" dirty="0" smtClean="0"/>
              <a:t>Ti</a:t>
            </a:r>
            <a:r>
              <a:rPr lang="zh-CN" altLang="en-US" dirty="0" smtClean="0"/>
              <a:t>比</a:t>
            </a:r>
            <a:r>
              <a:rPr lang="en-US" altLang="zh-CN" dirty="0" err="1" smtClean="0"/>
              <a:t>Tj</a:t>
            </a:r>
            <a:r>
              <a:rPr lang="zh-CN" altLang="en-US" dirty="0" smtClean="0"/>
              <a:t>年轻时（</a:t>
            </a:r>
            <a:r>
              <a:rPr lang="de-DE" dirty="0" smtClean="0"/>
              <a:t>ts(</a:t>
            </a:r>
            <a:r>
              <a:rPr lang="en-US" dirty="0" smtClean="0"/>
              <a:t>T</a:t>
            </a:r>
            <a:r>
              <a:rPr lang="en-US" baseline="-25000" dirty="0" smtClean="0"/>
              <a:t>i</a:t>
            </a:r>
            <a:r>
              <a:rPr lang="de-DE" dirty="0" smtClean="0"/>
              <a:t>) </a:t>
            </a:r>
            <a:r>
              <a:rPr lang="en-US" dirty="0" smtClean="0"/>
              <a:t>&gt;</a:t>
            </a:r>
            <a:r>
              <a:rPr lang="de-DE" dirty="0" smtClean="0"/>
              <a:t> ts(</a:t>
            </a:r>
            <a:r>
              <a:rPr lang="en-US" dirty="0" err="1" smtClean="0">
                <a:sym typeface="Wingdings"/>
              </a:rPr>
              <a:t>T</a:t>
            </a:r>
            <a:r>
              <a:rPr lang="en-US" baseline="-25000" dirty="0" err="1" smtClean="0">
                <a:sym typeface="Wingdings"/>
              </a:rPr>
              <a:t>j</a:t>
            </a:r>
            <a:r>
              <a:rPr lang="de-DE" dirty="0" smtClean="0"/>
              <a:t>)</a:t>
            </a:r>
            <a:r>
              <a:rPr lang="zh-CN" altLang="en-US" dirty="0" smtClean="0"/>
              <a:t>），才允许</a:t>
            </a:r>
            <a:r>
              <a:rPr lang="en-US" altLang="zh-CN" dirty="0" smtClean="0"/>
              <a:t>Ti</a:t>
            </a:r>
            <a:r>
              <a:rPr lang="zh-CN" altLang="en-US" dirty="0" smtClean="0"/>
              <a:t>等待</a:t>
            </a:r>
            <a:endParaRPr lang="en-US" altLang="zh-CN" dirty="0" smtClean="0"/>
          </a:p>
          <a:p>
            <a:pPr marL="1371600" lvl="2" indent="-514350" fontAlgn="auto">
              <a:spcAft>
                <a:spcPts val="0"/>
              </a:spcAft>
              <a:buFont typeface="Arial" pitchFamily="34" charset="0"/>
              <a:buChar char="•"/>
              <a:defRPr/>
            </a:pPr>
            <a:r>
              <a:rPr lang="zh-CN" altLang="en-US" dirty="0" smtClean="0"/>
              <a:t>否则，</a:t>
            </a:r>
            <a:r>
              <a:rPr lang="en-US" altLang="zh-CN" dirty="0" smtClean="0"/>
              <a:t>Ti</a:t>
            </a:r>
            <a:r>
              <a:rPr lang="zh-CN" altLang="en-US" dirty="0" smtClean="0"/>
              <a:t>比</a:t>
            </a:r>
            <a:r>
              <a:rPr lang="en-US" altLang="zh-CN" dirty="0" err="1" smtClean="0"/>
              <a:t>Tj</a:t>
            </a:r>
            <a:r>
              <a:rPr lang="zh-CN" altLang="en-US" dirty="0" smtClean="0"/>
              <a:t>年老时（</a:t>
            </a:r>
            <a:r>
              <a:rPr lang="de-DE" dirty="0" smtClean="0"/>
              <a:t>ts(</a:t>
            </a:r>
            <a:r>
              <a:rPr lang="en-US" dirty="0" smtClean="0"/>
              <a:t>T</a:t>
            </a:r>
            <a:r>
              <a:rPr lang="en-US" baseline="-25000" dirty="0" smtClean="0"/>
              <a:t>i</a:t>
            </a:r>
            <a:r>
              <a:rPr lang="de-DE" dirty="0" smtClean="0"/>
              <a:t>) &lt; ts(</a:t>
            </a:r>
            <a:r>
              <a:rPr lang="en-US" dirty="0" err="1" smtClean="0">
                <a:sym typeface="Wingdings"/>
              </a:rPr>
              <a:t>T</a:t>
            </a:r>
            <a:r>
              <a:rPr lang="en-US" baseline="-25000" dirty="0" err="1" smtClean="0">
                <a:sym typeface="Wingdings"/>
              </a:rPr>
              <a:t>j</a:t>
            </a:r>
            <a:r>
              <a:rPr lang="de-DE" dirty="0" smtClean="0"/>
              <a:t>)</a:t>
            </a:r>
            <a:r>
              <a:rPr lang="zh-CN" altLang="en-US" dirty="0" smtClean="0"/>
              <a:t>），则</a:t>
            </a:r>
            <a:r>
              <a:rPr lang="en-US" altLang="zh-CN" dirty="0" err="1" smtClean="0"/>
              <a:t>Tj</a:t>
            </a:r>
            <a:r>
              <a:rPr lang="zh-CN" altLang="en-US" dirty="0" smtClean="0"/>
              <a:t>被终止并带有同一时间戳重新启动，而</a:t>
            </a:r>
            <a:r>
              <a:rPr lang="en-US" altLang="zh-CN" dirty="0" smtClean="0"/>
              <a:t>Ti</a:t>
            </a:r>
            <a:r>
              <a:rPr lang="zh-CN" altLang="en-US" dirty="0" smtClean="0"/>
              <a:t>得锁执行</a:t>
            </a:r>
            <a:endParaRPr lang="en-US" altLang="zh-CN" dirty="0" smtClean="0"/>
          </a:p>
          <a:p>
            <a:pPr marL="1371600" lvl="2" indent="-514350" fontAlgn="auto">
              <a:spcAft>
                <a:spcPts val="0"/>
              </a:spcAft>
              <a:buFont typeface="Arial" pitchFamily="34" charset="0"/>
              <a:buChar char="•"/>
              <a:defRPr/>
            </a:pPr>
            <a:r>
              <a:rPr lang="zh-CN" altLang="en-US" sz="2500" dirty="0" smtClean="0"/>
              <a:t>老事务需要新事务资源时，直接抢占新事物的资源，并且新事务回滚</a:t>
            </a:r>
            <a:endParaRPr lang="de-DE" altLang="zh-CN" sz="2500"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type="body" idx="1"/>
          </p:nvPr>
        </p:nvSpPr>
        <p:spPr>
          <a:xfrm>
            <a:off x="0" y="1285860"/>
            <a:ext cx="9144000" cy="5286412"/>
          </a:xfrm>
        </p:spPr>
        <p:txBody>
          <a:bodyPr/>
          <a:lstStyle/>
          <a:p>
            <a:pPr algn="just">
              <a:lnSpc>
                <a:spcPct val="90000"/>
              </a:lnSpc>
            </a:pPr>
            <a:r>
              <a:rPr lang="zh-CN" altLang="en-US" sz="2000" dirty="0" smtClean="0">
                <a:latin typeface="黑体" pitchFamily="2" charset="-122"/>
                <a:ea typeface="黑体" pitchFamily="2" charset="-122"/>
              </a:rPr>
              <a:t>为区别</a:t>
            </a:r>
            <a:r>
              <a:rPr lang="zh-CN" altLang="en-US" sz="2000" dirty="0">
                <a:latin typeface="黑体" pitchFamily="2" charset="-122"/>
                <a:ea typeface="黑体" pitchFamily="2" charset="-122"/>
              </a:rPr>
              <a:t>事务开始执行的先后，每个事务在开始执行时，都由系统赋予一个唯一的、随时间增长的整数，称为时间戳（</a:t>
            </a:r>
            <a:r>
              <a:rPr lang="en-US" altLang="zh-CN" sz="2000" dirty="0">
                <a:latin typeface="黑体" pitchFamily="2" charset="-122"/>
                <a:ea typeface="黑体" pitchFamily="2" charset="-122"/>
              </a:rPr>
              <a:t>Time Stamp</a:t>
            </a:r>
            <a:r>
              <a:rPr lang="zh-CN" altLang="en-US" sz="2000" dirty="0">
                <a:latin typeface="黑体" pitchFamily="2" charset="-122"/>
                <a:ea typeface="黑体" pitchFamily="2" charset="-122"/>
              </a:rPr>
              <a:t>，简称</a:t>
            </a:r>
            <a:r>
              <a:rPr lang="en-US" altLang="zh-CN" sz="2000" dirty="0">
                <a:latin typeface="黑体" pitchFamily="2" charset="-122"/>
                <a:ea typeface="黑体" pitchFamily="2" charset="-122"/>
              </a:rPr>
              <a:t>TS</a:t>
            </a:r>
            <a:r>
              <a:rPr lang="zh-CN" altLang="en-US" sz="2000" dirty="0">
                <a:latin typeface="黑体" pitchFamily="2" charset="-122"/>
                <a:ea typeface="黑体" pitchFamily="2" charset="-122"/>
              </a:rPr>
              <a:t>）</a:t>
            </a:r>
            <a:r>
              <a:rPr lang="zh-CN" altLang="en-US" sz="2000" dirty="0" smtClean="0">
                <a:latin typeface="黑体" pitchFamily="2" charset="-122"/>
                <a:ea typeface="黑体" pitchFamily="2" charset="-122"/>
              </a:rPr>
              <a:t>。</a:t>
            </a:r>
            <a:endParaRPr lang="en-US" altLang="zh-CN" sz="2000" dirty="0" smtClean="0">
              <a:latin typeface="黑体" pitchFamily="2" charset="-122"/>
              <a:ea typeface="黑体" pitchFamily="2" charset="-122"/>
            </a:endParaRPr>
          </a:p>
          <a:p>
            <a:pPr algn="just">
              <a:lnSpc>
                <a:spcPct val="90000"/>
              </a:lnSpc>
            </a:pPr>
            <a:r>
              <a:rPr lang="zh-CN" altLang="en-US" sz="2000" dirty="0" smtClean="0">
                <a:latin typeface="黑体" pitchFamily="2" charset="-122"/>
                <a:ea typeface="黑体" pitchFamily="2" charset="-122"/>
              </a:rPr>
              <a:t>基于</a:t>
            </a:r>
            <a:r>
              <a:rPr lang="zh-CN" altLang="en-US" sz="2000" dirty="0">
                <a:latin typeface="黑体" pitchFamily="2" charset="-122"/>
                <a:ea typeface="黑体" pitchFamily="2" charset="-122"/>
              </a:rPr>
              <a:t>时间戳的并发控制</a:t>
            </a:r>
            <a:r>
              <a:rPr lang="zh-CN" altLang="en-US" sz="2000" dirty="0" smtClean="0">
                <a:latin typeface="黑体" pitchFamily="2" charset="-122"/>
                <a:ea typeface="黑体" pitchFamily="2" charset="-122"/>
              </a:rPr>
              <a:t>思想：</a:t>
            </a:r>
            <a:r>
              <a:rPr lang="zh-CN" altLang="en-US" sz="2000" dirty="0">
                <a:latin typeface="黑体" pitchFamily="2" charset="-122"/>
                <a:ea typeface="黑体" pitchFamily="2" charset="-122"/>
              </a:rPr>
              <a:t>以时间戳的顺序处理冲突</a:t>
            </a:r>
            <a:r>
              <a:rPr lang="zh-CN" altLang="en-US" sz="2000" dirty="0" smtClean="0">
                <a:latin typeface="黑体" pitchFamily="2" charset="-122"/>
                <a:ea typeface="黑体" pitchFamily="2" charset="-122"/>
              </a:rPr>
              <a:t>，其</a:t>
            </a:r>
            <a:r>
              <a:rPr lang="zh-CN" altLang="en-US" sz="2000" dirty="0">
                <a:latin typeface="黑体" pitchFamily="2" charset="-122"/>
                <a:ea typeface="黑体" pitchFamily="2" charset="-122"/>
              </a:rPr>
              <a:t>目的是保证冲突的读操作和写操作按照时间戳的顺序</a:t>
            </a:r>
            <a:r>
              <a:rPr lang="zh-CN" altLang="en-US" sz="2000" dirty="0" smtClean="0">
                <a:latin typeface="黑体" pitchFamily="2" charset="-122"/>
                <a:ea typeface="黑体" pitchFamily="2" charset="-122"/>
              </a:rPr>
              <a:t>执行，使一组事务的交叉执行等价于一个由时间戳确定的串行序列。</a:t>
            </a:r>
            <a:endParaRPr lang="en-US" altLang="zh-CN" sz="2000" dirty="0" smtClean="0">
              <a:latin typeface="黑体" pitchFamily="2" charset="-122"/>
              <a:ea typeface="黑体" pitchFamily="2" charset="-122"/>
            </a:endParaRPr>
          </a:p>
          <a:p>
            <a:pPr algn="just">
              <a:lnSpc>
                <a:spcPct val="90000"/>
              </a:lnSpc>
            </a:pPr>
            <a:r>
              <a:rPr lang="zh-CN" altLang="en-US" sz="2000" dirty="0" smtClean="0">
                <a:latin typeface="黑体" pitchFamily="2" charset="-122"/>
                <a:ea typeface="黑体" pitchFamily="2" charset="-122"/>
              </a:rPr>
              <a:t>时间</a:t>
            </a:r>
            <a:r>
              <a:rPr lang="zh-CN" altLang="en-US" sz="2000" dirty="0">
                <a:latin typeface="黑体" pitchFamily="2" charset="-122"/>
                <a:ea typeface="黑体" pitchFamily="2" charset="-122"/>
              </a:rPr>
              <a:t>戳法遵循以下准则</a:t>
            </a:r>
            <a:r>
              <a:rPr lang="zh-CN" altLang="en-US" sz="2000" dirty="0" smtClean="0">
                <a:latin typeface="黑体" pitchFamily="2" charset="-122"/>
                <a:ea typeface="黑体" pitchFamily="2" charset="-122"/>
              </a:rPr>
              <a:t>：</a:t>
            </a:r>
            <a:endParaRPr lang="en-US" altLang="zh-CN" sz="2000" dirty="0" smtClean="0">
              <a:latin typeface="黑体" pitchFamily="2" charset="-122"/>
              <a:ea typeface="黑体" pitchFamily="2" charset="-122"/>
            </a:endParaRPr>
          </a:p>
          <a:p>
            <a:pPr lvl="1" algn="just">
              <a:lnSpc>
                <a:spcPct val="90000"/>
              </a:lnSpc>
              <a:buNone/>
            </a:pP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1</a:t>
            </a:r>
            <a:r>
              <a:rPr lang="zh-CN" altLang="en-US" sz="1600" dirty="0" smtClean="0">
                <a:latin typeface="黑体" pitchFamily="2" charset="-122"/>
                <a:ea typeface="黑体" pitchFamily="2" charset="-122"/>
              </a:rPr>
              <a:t>）事务开始时，赋予事务一个时间戳。</a:t>
            </a:r>
            <a:endParaRPr lang="en-US" altLang="zh-CN" sz="1600" dirty="0" smtClean="0">
              <a:latin typeface="黑体" pitchFamily="2" charset="-122"/>
              <a:ea typeface="黑体" pitchFamily="2" charset="-122"/>
            </a:endParaRPr>
          </a:p>
          <a:p>
            <a:pPr lvl="1" algn="just">
              <a:lnSpc>
                <a:spcPct val="90000"/>
              </a:lnSpc>
              <a:buNone/>
            </a:pP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2</a:t>
            </a:r>
            <a:r>
              <a:rPr lang="zh-CN" altLang="en-US" sz="1600" dirty="0" smtClean="0">
                <a:latin typeface="黑体" pitchFamily="2" charset="-122"/>
                <a:ea typeface="黑体" pitchFamily="2" charset="-122"/>
              </a:rPr>
              <a:t>）事务的每个读、写操作都带有该事务的时间戳。</a:t>
            </a:r>
            <a:endParaRPr lang="en-US" altLang="zh-CN" sz="1600" dirty="0" smtClean="0">
              <a:latin typeface="黑体" pitchFamily="2" charset="-122"/>
              <a:ea typeface="黑体" pitchFamily="2" charset="-122"/>
            </a:endParaRPr>
          </a:p>
          <a:p>
            <a:pPr lvl="1" algn="just">
              <a:lnSpc>
                <a:spcPct val="90000"/>
              </a:lnSpc>
              <a:buNone/>
            </a:pP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3</a:t>
            </a:r>
            <a:r>
              <a:rPr lang="zh-CN" altLang="en-US" sz="1600" dirty="0" smtClean="0">
                <a:latin typeface="黑体" pitchFamily="2" charset="-122"/>
                <a:ea typeface="黑体" pitchFamily="2" charset="-122"/>
              </a:rPr>
              <a:t>）对每个数据项</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，记录读过和写过</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的所有事务的最大时间戳值分别为</a:t>
            </a:r>
            <a:r>
              <a:rPr lang="en-US" altLang="zh-CN" sz="1600" dirty="0" smtClean="0">
                <a:latin typeface="黑体" pitchFamily="2" charset="-122"/>
                <a:ea typeface="黑体" pitchFamily="2" charset="-122"/>
              </a:rPr>
              <a:t>RTM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）和</a:t>
            </a:r>
            <a:r>
              <a:rPr lang="en-US" altLang="zh-CN" sz="1600" dirty="0" smtClean="0">
                <a:latin typeface="黑体" pitchFamily="2" charset="-122"/>
                <a:ea typeface="黑体" pitchFamily="2" charset="-122"/>
              </a:rPr>
              <a:t>WTM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a:t>
            </a:r>
            <a:endParaRPr lang="en-US" altLang="zh-CN" sz="1600" dirty="0" smtClean="0">
              <a:latin typeface="黑体" pitchFamily="2" charset="-122"/>
              <a:ea typeface="黑体" pitchFamily="2" charset="-122"/>
            </a:endParaRPr>
          </a:p>
          <a:p>
            <a:pPr lvl="1" algn="just">
              <a:lnSpc>
                <a:spcPct val="90000"/>
              </a:lnSpc>
              <a:buNone/>
            </a:pP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4</a:t>
            </a:r>
            <a:r>
              <a:rPr lang="zh-CN" altLang="en-US" sz="1600" dirty="0" smtClean="0">
                <a:latin typeface="黑体" pitchFamily="2" charset="-122"/>
                <a:ea typeface="黑体" pitchFamily="2" charset="-122"/>
              </a:rPr>
              <a:t>）当事务对数据项</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请求读操作时</a:t>
            </a:r>
            <a:r>
              <a:rPr lang="en-US" altLang="zh-CN" sz="1600" dirty="0" smtClean="0">
                <a:latin typeface="黑体" pitchFamily="2" charset="-122"/>
                <a:ea typeface="黑体" pitchFamily="2" charset="-122"/>
              </a:rPr>
              <a:t>:</a:t>
            </a:r>
            <a:r>
              <a:rPr lang="zh-CN" altLang="en-US" sz="1600" dirty="0" smtClean="0">
                <a:latin typeface="黑体" pitchFamily="2" charset="-122"/>
                <a:ea typeface="黑体" pitchFamily="2" charset="-122"/>
              </a:rPr>
              <a:t>事务时间戳为</a:t>
            </a:r>
            <a:r>
              <a:rPr lang="en-US" altLang="zh-CN" sz="1600" dirty="0" smtClean="0">
                <a:latin typeface="黑体" pitchFamily="2" charset="-122"/>
                <a:ea typeface="黑体" pitchFamily="2" charset="-122"/>
              </a:rPr>
              <a:t>TS</a:t>
            </a:r>
            <a:r>
              <a:rPr lang="zh-CN" altLang="en-US" sz="1600" dirty="0" smtClean="0">
                <a:latin typeface="黑体" pitchFamily="2" charset="-122"/>
                <a:ea typeface="黑体" pitchFamily="2" charset="-122"/>
              </a:rPr>
              <a:t>，如果</a:t>
            </a:r>
            <a:r>
              <a:rPr lang="en-US" altLang="zh-CN" sz="1600" dirty="0" smtClean="0">
                <a:latin typeface="黑体" pitchFamily="2" charset="-122"/>
                <a:ea typeface="黑体" pitchFamily="2" charset="-122"/>
              </a:rPr>
              <a:t>TS&lt;WTM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）则拒绝该读操作</a:t>
            </a:r>
            <a:r>
              <a:rPr lang="en-US" altLang="zh-CN" sz="1600" dirty="0" smtClean="0">
                <a:latin typeface="黑体" pitchFamily="2" charset="-122"/>
                <a:ea typeface="黑体" pitchFamily="2" charset="-122"/>
              </a:rPr>
              <a:t>(</a:t>
            </a:r>
            <a:r>
              <a:rPr lang="zh-CN" altLang="en-US" sz="1600" dirty="0" smtClean="0">
                <a:latin typeface="黑体" pitchFamily="2" charset="-122"/>
                <a:ea typeface="黑体" pitchFamily="2" charset="-122"/>
              </a:rPr>
              <a:t>因为事务去读一个已经不存在的值，此值已经被写覆盖</a:t>
            </a:r>
            <a:r>
              <a:rPr lang="en-US" altLang="zh-CN" sz="1600" dirty="0" smtClean="0">
                <a:latin typeface="黑体" pitchFamily="2" charset="-122"/>
                <a:ea typeface="黑体" pitchFamily="2" charset="-122"/>
              </a:rPr>
              <a:t>)</a:t>
            </a:r>
            <a:r>
              <a:rPr lang="zh-CN" altLang="en-US" sz="1600" dirty="0" smtClean="0">
                <a:latin typeface="黑体" pitchFamily="2" charset="-122"/>
                <a:ea typeface="黑体" pitchFamily="2" charset="-122"/>
              </a:rPr>
              <a:t>，并用新的时间戳重新启动该事务，否则执行读操作并把</a:t>
            </a:r>
            <a:r>
              <a:rPr lang="en-US" altLang="zh-CN" sz="1600" dirty="0" smtClean="0">
                <a:latin typeface="黑体" pitchFamily="2" charset="-122"/>
                <a:ea typeface="黑体" pitchFamily="2" charset="-122"/>
              </a:rPr>
              <a:t>RTM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）设置成</a:t>
            </a:r>
            <a:r>
              <a:rPr lang="en-US" altLang="zh-CN" sz="1600" dirty="0" smtClean="0">
                <a:latin typeface="黑体" pitchFamily="2" charset="-122"/>
                <a:ea typeface="黑体" pitchFamily="2" charset="-122"/>
              </a:rPr>
              <a:t>TS</a:t>
            </a:r>
            <a:r>
              <a:rPr lang="zh-CN" altLang="en-US" sz="1600" dirty="0" smtClean="0">
                <a:latin typeface="黑体" pitchFamily="2" charset="-122"/>
                <a:ea typeface="黑体" pitchFamily="2" charset="-122"/>
              </a:rPr>
              <a:t>。</a:t>
            </a:r>
            <a:endParaRPr lang="en-US" altLang="zh-CN" sz="1600" dirty="0" smtClean="0">
              <a:latin typeface="黑体" pitchFamily="2" charset="-122"/>
              <a:ea typeface="黑体" pitchFamily="2" charset="-122"/>
            </a:endParaRPr>
          </a:p>
          <a:p>
            <a:pPr lvl="1" algn="just">
              <a:lnSpc>
                <a:spcPct val="90000"/>
              </a:lnSpc>
              <a:buNone/>
            </a:pP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5</a:t>
            </a:r>
            <a:r>
              <a:rPr lang="zh-CN" altLang="en-US" sz="1600" dirty="0" smtClean="0">
                <a:latin typeface="黑体" pitchFamily="2" charset="-122"/>
                <a:ea typeface="黑体" pitchFamily="2" charset="-122"/>
              </a:rPr>
              <a:t>）当事务对数据项</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请求写操作时，若</a:t>
            </a:r>
            <a:r>
              <a:rPr lang="en-US" altLang="zh-CN" sz="1600" dirty="0" smtClean="0">
                <a:latin typeface="黑体" pitchFamily="2" charset="-122"/>
                <a:ea typeface="黑体" pitchFamily="2" charset="-122"/>
              </a:rPr>
              <a:t>TS&lt;RTM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）或</a:t>
            </a:r>
            <a:r>
              <a:rPr lang="en-US" altLang="zh-CN" sz="1600" dirty="0" smtClean="0">
                <a:latin typeface="黑体" pitchFamily="2" charset="-122"/>
                <a:ea typeface="黑体" pitchFamily="2" charset="-122"/>
              </a:rPr>
              <a:t>TS&lt;WTM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）则拒绝该写操作（因为事务太老，已经不能允许它再去写）并用新的时间戳重新启动该事务，否则执行写操作并把</a:t>
            </a:r>
            <a:r>
              <a:rPr lang="en-US" altLang="zh-CN" sz="1600" dirty="0" smtClean="0">
                <a:latin typeface="黑体" pitchFamily="2" charset="-122"/>
                <a:ea typeface="黑体" pitchFamily="2" charset="-122"/>
              </a:rPr>
              <a:t>WTM</a:t>
            </a:r>
            <a:r>
              <a:rPr lang="zh-CN" altLang="en-US" sz="1600" dirty="0" smtClean="0">
                <a:latin typeface="黑体" pitchFamily="2" charset="-122"/>
                <a:ea typeface="黑体" pitchFamily="2" charset="-122"/>
              </a:rPr>
              <a:t>（</a:t>
            </a:r>
            <a:r>
              <a:rPr lang="en-US" altLang="zh-CN" sz="1600" dirty="0" smtClean="0">
                <a:latin typeface="黑体" pitchFamily="2" charset="-122"/>
                <a:ea typeface="黑体" pitchFamily="2" charset="-122"/>
              </a:rPr>
              <a:t>R</a:t>
            </a:r>
            <a:r>
              <a:rPr lang="zh-CN" altLang="en-US" sz="1600" dirty="0" smtClean="0">
                <a:latin typeface="黑体" pitchFamily="2" charset="-122"/>
                <a:ea typeface="黑体" pitchFamily="2" charset="-122"/>
              </a:rPr>
              <a:t>）置成</a:t>
            </a:r>
            <a:r>
              <a:rPr lang="en-US" altLang="zh-CN" sz="1600" dirty="0" smtClean="0">
                <a:latin typeface="黑体" pitchFamily="2" charset="-122"/>
                <a:ea typeface="黑体" pitchFamily="2" charset="-122"/>
              </a:rPr>
              <a:t>TS</a:t>
            </a:r>
            <a:r>
              <a:rPr lang="zh-CN" altLang="en-US" sz="1600" dirty="0" smtClean="0">
                <a:latin typeface="黑体" pitchFamily="2" charset="-122"/>
                <a:ea typeface="黑体" pitchFamily="2" charset="-122"/>
              </a:rPr>
              <a:t>。</a:t>
            </a:r>
          </a:p>
          <a:p>
            <a:pPr>
              <a:lnSpc>
                <a:spcPct val="90000"/>
              </a:lnSpc>
            </a:pPr>
            <a:r>
              <a:rPr lang="en-US" sz="2000" u="sng" dirty="0" smtClean="0">
                <a:solidFill>
                  <a:srgbClr val="FF0000"/>
                </a:solidFill>
              </a:rPr>
              <a:t>Thomas Write Rule</a:t>
            </a:r>
            <a:r>
              <a:rPr lang="en-US" sz="2000" dirty="0" smtClean="0"/>
              <a:t>: if </a:t>
            </a:r>
            <a:r>
              <a:rPr lang="en-US" sz="2000" dirty="0" smtClean="0">
                <a:solidFill>
                  <a:srgbClr val="00B050"/>
                </a:solidFill>
              </a:rPr>
              <a:t>write operation </a:t>
            </a:r>
            <a:r>
              <a:rPr lang="en-US" sz="2000" dirty="0" smtClean="0"/>
              <a:t>has </a:t>
            </a:r>
            <a:r>
              <a:rPr lang="en-US" sz="2000" dirty="0" smtClean="0">
                <a:solidFill>
                  <a:srgbClr val="00B050"/>
                </a:solidFill>
              </a:rPr>
              <a:t>time(</a:t>
            </a:r>
            <a:r>
              <a:rPr lang="en-US" sz="2000" dirty="0" err="1" smtClean="0">
                <a:solidFill>
                  <a:srgbClr val="00B050"/>
                </a:solidFill>
              </a:rPr>
              <a:t>t</a:t>
            </a:r>
            <a:r>
              <a:rPr lang="en-US" sz="2000" baseline="-25000" dirty="0" err="1" smtClean="0">
                <a:solidFill>
                  <a:srgbClr val="00B050"/>
                </a:solidFill>
              </a:rPr>
              <a:t>i</a:t>
            </a:r>
            <a:r>
              <a:rPr lang="en-US" sz="2000" dirty="0" smtClean="0">
                <a:solidFill>
                  <a:srgbClr val="00B050"/>
                </a:solidFill>
              </a:rPr>
              <a:t>)</a:t>
            </a:r>
            <a:r>
              <a:rPr lang="en-US" sz="2000" dirty="0" smtClean="0"/>
              <a:t> &lt; </a:t>
            </a:r>
            <a:r>
              <a:rPr lang="en-US" sz="2000" dirty="0" err="1" smtClean="0">
                <a:solidFill>
                  <a:srgbClr val="FF0000"/>
                </a:solidFill>
              </a:rPr>
              <a:t>max_write</a:t>
            </a:r>
            <a:r>
              <a:rPr lang="en-US" sz="2000" dirty="0" smtClean="0"/>
              <a:t> then </a:t>
            </a:r>
            <a:r>
              <a:rPr lang="en-US" sz="2000" dirty="0" smtClean="0">
                <a:solidFill>
                  <a:srgbClr val="FF0000"/>
                </a:solidFill>
              </a:rPr>
              <a:t>ignore</a:t>
            </a:r>
            <a:r>
              <a:rPr lang="en-US" sz="2000" dirty="0" smtClean="0"/>
              <a:t> write operation.</a:t>
            </a:r>
          </a:p>
          <a:p>
            <a:pPr>
              <a:lnSpc>
                <a:spcPct val="90000"/>
              </a:lnSpc>
            </a:pPr>
            <a:endParaRPr lang="en-US" altLang="zh-CN" sz="2000" dirty="0" smtClean="0">
              <a:latin typeface="黑体" pitchFamily="2" charset="-122"/>
              <a:ea typeface="黑体" pitchFamily="2" charset="-122"/>
            </a:endParaRPr>
          </a:p>
        </p:txBody>
      </p:sp>
      <p:sp>
        <p:nvSpPr>
          <p:cNvPr id="104452" name="Rectangle 4"/>
          <p:cNvSpPr>
            <a:spLocks noGrp="1" noChangeArrowheads="1"/>
          </p:cNvSpPr>
          <p:nvPr>
            <p:ph type="title"/>
          </p:nvPr>
        </p:nvSpPr>
        <p:spPr>
          <a:xfrm>
            <a:off x="428596" y="228600"/>
            <a:ext cx="7573992" cy="633413"/>
          </a:xfrm>
          <a:noFill/>
          <a:ln/>
        </p:spPr>
        <p:txBody>
          <a:bodyPr>
            <a:normAutofit/>
          </a:bodyPr>
          <a:lstStyle/>
          <a:p>
            <a:pPr algn="l"/>
            <a:r>
              <a:rPr lang="en-US" sz="3200" dirty="0" smtClean="0">
                <a:solidFill>
                  <a:srgbClr val="0070C0"/>
                </a:solidFill>
              </a:rPr>
              <a:t>Timestamp Ordering</a:t>
            </a:r>
            <a:endParaRPr lang="zh-CN" altLang="en-US" sz="3200" b="1"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a:xfrm>
            <a:off x="179512" y="260648"/>
            <a:ext cx="8229600" cy="1143000"/>
          </a:xfrm>
        </p:spPr>
        <p:txBody>
          <a:bodyPr rtlCol="0">
            <a:normAutofit/>
          </a:bodyPr>
          <a:lstStyle/>
          <a:p>
            <a:pPr algn="l" fontAlgn="auto">
              <a:spcAft>
                <a:spcPts val="0"/>
              </a:spcAft>
              <a:defRPr/>
            </a:pPr>
            <a:r>
              <a:rPr lang="en-US" sz="3600" dirty="0">
                <a:solidFill>
                  <a:srgbClr val="0070C0"/>
                </a:solidFill>
              </a:rPr>
              <a:t>Optimistic Concurrency Control </a:t>
            </a:r>
          </a:p>
        </p:txBody>
      </p:sp>
      <p:sp>
        <p:nvSpPr>
          <p:cNvPr id="337923" name="Rectangle 3"/>
          <p:cNvSpPr>
            <a:spLocks noGrp="1" noChangeArrowheads="1"/>
          </p:cNvSpPr>
          <p:nvPr>
            <p:ph idx="1"/>
          </p:nvPr>
        </p:nvSpPr>
        <p:spPr>
          <a:xfrm>
            <a:off x="142844" y="1428736"/>
            <a:ext cx="8858312" cy="5143536"/>
          </a:xfrm>
        </p:spPr>
        <p:txBody>
          <a:bodyPr rtlCol="0">
            <a:normAutofit fontScale="70000" lnSpcReduction="20000"/>
          </a:bodyPr>
          <a:lstStyle/>
          <a:p>
            <a:pPr fontAlgn="auto">
              <a:spcAft>
                <a:spcPts val="0"/>
              </a:spcAft>
              <a:buFont typeface="Arial" pitchFamily="34" charset="0"/>
              <a:buChar char="•"/>
              <a:defRPr/>
            </a:pPr>
            <a:r>
              <a:rPr lang="zh-CN" altLang="en-US" sz="3100" dirty="0" smtClean="0">
                <a:latin typeface="宋体" pitchFamily="2" charset="-122"/>
                <a:cs typeface="Times New Roman" pitchFamily="18" charset="0"/>
              </a:rPr>
              <a:t>乐观方法基于这样的假设：数据库操作的大部分都不会发生冲突。</a:t>
            </a:r>
            <a:endParaRPr lang="en-US" sz="3100" dirty="0" smtClean="0"/>
          </a:p>
          <a:p>
            <a:pPr fontAlgn="auto">
              <a:spcAft>
                <a:spcPts val="0"/>
              </a:spcAft>
              <a:buFont typeface="Arial" pitchFamily="34" charset="0"/>
              <a:buChar char="•"/>
              <a:defRPr/>
            </a:pPr>
            <a:r>
              <a:rPr lang="en-US" sz="3100" dirty="0" smtClean="0"/>
              <a:t>Transactions </a:t>
            </a:r>
            <a:r>
              <a:rPr lang="en-US" sz="3100" dirty="0"/>
              <a:t>execute in </a:t>
            </a:r>
            <a:r>
              <a:rPr lang="en-US" sz="3100" dirty="0">
                <a:solidFill>
                  <a:srgbClr val="FF0000"/>
                </a:solidFill>
              </a:rPr>
              <a:t>3 phases</a:t>
            </a:r>
            <a:r>
              <a:rPr lang="en-US" sz="3100" dirty="0" smtClean="0"/>
              <a:t>:</a:t>
            </a:r>
          </a:p>
          <a:p>
            <a:pPr fontAlgn="auto">
              <a:spcAft>
                <a:spcPts val="0"/>
              </a:spcAft>
              <a:buNone/>
              <a:defRPr/>
            </a:pPr>
            <a:r>
              <a:rPr lang="en-US" sz="3100" dirty="0" smtClean="0"/>
              <a:t>     </a:t>
            </a:r>
            <a:r>
              <a:rPr lang="zh-CN" altLang="en-US" sz="3100" dirty="0" smtClean="0"/>
              <a:t>每个事务</a:t>
            </a:r>
            <a:r>
              <a:rPr lang="en-US" altLang="zh-CN" sz="3100" dirty="0" smtClean="0"/>
              <a:t>T</a:t>
            </a:r>
            <a:r>
              <a:rPr lang="zh-CN" altLang="en-US" sz="3100" dirty="0" smtClean="0"/>
              <a:t>所读、写的数据库元素集合为</a:t>
            </a:r>
            <a:r>
              <a:rPr lang="en-US" sz="3100" dirty="0" err="1" smtClean="0">
                <a:solidFill>
                  <a:srgbClr val="FF0000"/>
                </a:solidFill>
              </a:rPr>
              <a:t>readset</a:t>
            </a:r>
            <a:r>
              <a:rPr lang="en-US" sz="3100" dirty="0" smtClean="0">
                <a:solidFill>
                  <a:srgbClr val="FF0000"/>
                </a:solidFill>
              </a:rPr>
              <a:t> (T) </a:t>
            </a:r>
            <a:r>
              <a:rPr lang="zh-CN" altLang="en-US" sz="3100" dirty="0" smtClean="0">
                <a:solidFill>
                  <a:srgbClr val="FF0000"/>
                </a:solidFill>
              </a:rPr>
              <a:t>、</a:t>
            </a:r>
            <a:r>
              <a:rPr lang="en-US" sz="3100" dirty="0" err="1" smtClean="0">
                <a:solidFill>
                  <a:srgbClr val="FF0000"/>
                </a:solidFill>
              </a:rPr>
              <a:t>writeset</a:t>
            </a:r>
            <a:r>
              <a:rPr lang="en-US" sz="3100" dirty="0" smtClean="0">
                <a:solidFill>
                  <a:srgbClr val="FF0000"/>
                </a:solidFill>
              </a:rPr>
              <a:t>(T)</a:t>
            </a:r>
            <a:endParaRPr lang="en-US" sz="3100" dirty="0"/>
          </a:p>
          <a:p>
            <a:pPr lvl="1" fontAlgn="auto">
              <a:spcAft>
                <a:spcPts val="0"/>
              </a:spcAft>
              <a:buFont typeface="Arial" pitchFamily="34" charset="0"/>
              <a:buChar char="–"/>
              <a:defRPr/>
            </a:pPr>
            <a:r>
              <a:rPr lang="en-US" u="sng" dirty="0">
                <a:solidFill>
                  <a:srgbClr val="0070C0"/>
                </a:solidFill>
              </a:rPr>
              <a:t>Read phase</a:t>
            </a:r>
            <a:r>
              <a:rPr lang="en-US" dirty="0"/>
              <a:t>: </a:t>
            </a:r>
            <a:r>
              <a:rPr lang="zh-CN" altLang="en-US" dirty="0" smtClean="0"/>
              <a:t>事务从数据库中读取它的读集合中的所有元素，在其局部地址空间计算它将要写的所有值。</a:t>
            </a:r>
            <a:endParaRPr lang="en-US" dirty="0"/>
          </a:p>
          <a:p>
            <a:pPr lvl="1" fontAlgn="auto">
              <a:spcAft>
                <a:spcPts val="0"/>
              </a:spcAft>
              <a:buFont typeface="Arial" pitchFamily="34" charset="0"/>
              <a:buChar char="–"/>
              <a:defRPr/>
            </a:pPr>
            <a:r>
              <a:rPr lang="en-US" u="sng" dirty="0">
                <a:solidFill>
                  <a:srgbClr val="0070C0"/>
                </a:solidFill>
              </a:rPr>
              <a:t>Validation phase</a:t>
            </a:r>
            <a:r>
              <a:rPr lang="en-US" dirty="0"/>
              <a:t>: </a:t>
            </a:r>
            <a:r>
              <a:rPr lang="zh-CN" altLang="en-US" dirty="0" smtClean="0"/>
              <a:t>调度器通过比较该事务与其他事务的读写集合来确认该事务的有效性。</a:t>
            </a:r>
            <a:endParaRPr lang="en-US" dirty="0"/>
          </a:p>
          <a:p>
            <a:pPr lvl="1" fontAlgn="auto">
              <a:spcAft>
                <a:spcPts val="0"/>
              </a:spcAft>
              <a:buFont typeface="Arial" pitchFamily="34" charset="0"/>
              <a:buChar char="–"/>
              <a:defRPr/>
            </a:pPr>
            <a:r>
              <a:rPr lang="en-US" u="sng" dirty="0">
                <a:solidFill>
                  <a:srgbClr val="0070C0"/>
                </a:solidFill>
              </a:rPr>
              <a:t>Write phase</a:t>
            </a:r>
            <a:r>
              <a:rPr lang="en-US" dirty="0"/>
              <a:t>: </a:t>
            </a:r>
            <a:r>
              <a:rPr lang="zh-CN" altLang="en-US" dirty="0" smtClean="0"/>
              <a:t>成功验证后，事务往数据库中写入其写集合中元素的值。</a:t>
            </a:r>
            <a:endParaRPr lang="en-US" dirty="0"/>
          </a:p>
          <a:p>
            <a:pPr fontAlgn="auto">
              <a:spcAft>
                <a:spcPts val="0"/>
              </a:spcAft>
              <a:buFont typeface="Arial" pitchFamily="34" charset="0"/>
              <a:buChar char="•"/>
              <a:defRPr/>
            </a:pPr>
            <a:r>
              <a:rPr lang="en-US" dirty="0">
                <a:solidFill>
                  <a:srgbClr val="FF0000"/>
                </a:solidFill>
              </a:rPr>
              <a:t>Validation of transaction </a:t>
            </a:r>
            <a:r>
              <a:rPr lang="en-US" dirty="0">
                <a:solidFill>
                  <a:schemeClr val="bg2">
                    <a:lumMod val="50000"/>
                  </a:schemeClr>
                </a:solidFill>
              </a:rPr>
              <a:t>t</a:t>
            </a:r>
            <a:r>
              <a:rPr lang="en-US" baseline="-25000" dirty="0">
                <a:solidFill>
                  <a:schemeClr val="bg2">
                    <a:lumMod val="50000"/>
                  </a:schemeClr>
                </a:solidFill>
              </a:rPr>
              <a:t>1</a:t>
            </a:r>
            <a:r>
              <a:rPr lang="en-US" dirty="0"/>
              <a:t>:</a:t>
            </a:r>
          </a:p>
          <a:p>
            <a:pPr lvl="1" fontAlgn="auto">
              <a:spcAft>
                <a:spcPts val="0"/>
              </a:spcAft>
              <a:buFont typeface="Arial" pitchFamily="34" charset="0"/>
              <a:buChar char="–"/>
              <a:defRPr/>
            </a:pPr>
            <a:r>
              <a:rPr lang="en-US" dirty="0"/>
              <a:t>Check all </a:t>
            </a:r>
            <a:r>
              <a:rPr lang="en-US" dirty="0" smtClean="0"/>
              <a:t>concurrent   </a:t>
            </a:r>
            <a:r>
              <a:rPr lang="en-US" dirty="0"/>
              <a:t>transactions </a:t>
            </a:r>
            <a:r>
              <a:rPr lang="en-US" dirty="0">
                <a:solidFill>
                  <a:srgbClr val="00B050"/>
                </a:solidFill>
              </a:rPr>
              <a:t>t</a:t>
            </a:r>
            <a:r>
              <a:rPr lang="en-US" baseline="-25000" dirty="0">
                <a:solidFill>
                  <a:srgbClr val="00B050"/>
                </a:solidFill>
              </a:rPr>
              <a:t>2</a:t>
            </a:r>
            <a:r>
              <a:rPr lang="en-US" dirty="0"/>
              <a:t>, i.e., the write phase of </a:t>
            </a:r>
            <a:r>
              <a:rPr lang="en-US" dirty="0">
                <a:solidFill>
                  <a:srgbClr val="00B050"/>
                </a:solidFill>
              </a:rPr>
              <a:t>t</a:t>
            </a:r>
            <a:r>
              <a:rPr lang="en-US" baseline="-25000" dirty="0">
                <a:solidFill>
                  <a:srgbClr val="00B050"/>
                </a:solidFill>
              </a:rPr>
              <a:t>2</a:t>
            </a:r>
            <a:r>
              <a:rPr lang="en-US" dirty="0"/>
              <a:t> overlaps with read phase of </a:t>
            </a:r>
            <a:r>
              <a:rPr lang="en-US" dirty="0">
                <a:solidFill>
                  <a:srgbClr val="FF0000"/>
                </a:solidFill>
              </a:rPr>
              <a:t>t</a:t>
            </a:r>
            <a:r>
              <a:rPr lang="en-US" baseline="-25000" dirty="0">
                <a:solidFill>
                  <a:srgbClr val="FF0000"/>
                </a:solidFill>
              </a:rPr>
              <a:t>1</a:t>
            </a:r>
            <a:r>
              <a:rPr lang="en-US" dirty="0"/>
              <a:t>:</a:t>
            </a:r>
          </a:p>
          <a:p>
            <a:pPr lvl="2" fontAlgn="auto">
              <a:spcAft>
                <a:spcPts val="0"/>
              </a:spcAft>
              <a:buFont typeface="Arial" pitchFamily="34" charset="0"/>
              <a:buChar char="•"/>
              <a:defRPr/>
            </a:pPr>
            <a:r>
              <a:rPr lang="en-US" dirty="0"/>
              <a:t>if </a:t>
            </a:r>
            <a:r>
              <a:rPr lang="en-US" dirty="0" err="1">
                <a:solidFill>
                  <a:srgbClr val="FF0000"/>
                </a:solidFill>
              </a:rPr>
              <a:t>readset</a:t>
            </a:r>
            <a:r>
              <a:rPr lang="en-US" dirty="0">
                <a:solidFill>
                  <a:srgbClr val="FF0000"/>
                </a:solidFill>
              </a:rPr>
              <a:t> (t</a:t>
            </a:r>
            <a:r>
              <a:rPr lang="en-US" baseline="-25000" dirty="0">
                <a:solidFill>
                  <a:srgbClr val="FF0000"/>
                </a:solidFill>
              </a:rPr>
              <a:t>1</a:t>
            </a:r>
            <a:r>
              <a:rPr lang="en-US" dirty="0">
                <a:solidFill>
                  <a:srgbClr val="FF0000"/>
                </a:solidFill>
              </a:rPr>
              <a:t>)  </a:t>
            </a:r>
            <a:r>
              <a:rPr lang="en-US" dirty="0"/>
              <a:t>overlaps with </a:t>
            </a:r>
            <a:r>
              <a:rPr lang="en-US" dirty="0" err="1">
                <a:solidFill>
                  <a:srgbClr val="00B050"/>
                </a:solidFill>
              </a:rPr>
              <a:t>writeset</a:t>
            </a:r>
            <a:r>
              <a:rPr lang="en-US" dirty="0">
                <a:solidFill>
                  <a:srgbClr val="00B050"/>
                </a:solidFill>
              </a:rPr>
              <a:t> (t</a:t>
            </a:r>
            <a:r>
              <a:rPr lang="en-US" baseline="-25000" dirty="0">
                <a:solidFill>
                  <a:srgbClr val="00B050"/>
                </a:solidFill>
              </a:rPr>
              <a:t>2</a:t>
            </a:r>
            <a:r>
              <a:rPr lang="en-US" dirty="0">
                <a:solidFill>
                  <a:srgbClr val="00B050"/>
                </a:solidFill>
              </a:rPr>
              <a:t>) </a:t>
            </a:r>
            <a:r>
              <a:rPr lang="en-US" dirty="0"/>
              <a:t>then </a:t>
            </a:r>
            <a:r>
              <a:rPr lang="en-US" b="1" dirty="0"/>
              <a:t>abort</a:t>
            </a:r>
            <a:r>
              <a:rPr lang="en-US" dirty="0"/>
              <a:t> </a:t>
            </a:r>
            <a:r>
              <a:rPr lang="en-US" dirty="0">
                <a:solidFill>
                  <a:srgbClr val="FF0000"/>
                </a:solidFill>
              </a:rPr>
              <a:t>t</a:t>
            </a:r>
            <a:r>
              <a:rPr lang="en-US" baseline="-25000" dirty="0">
                <a:solidFill>
                  <a:srgbClr val="FF0000"/>
                </a:solidFill>
              </a:rPr>
              <a:t>1</a:t>
            </a:r>
            <a:r>
              <a:rPr lang="en-US" dirty="0"/>
              <a:t>.</a:t>
            </a:r>
          </a:p>
          <a:p>
            <a:pPr fontAlgn="auto">
              <a:spcAft>
                <a:spcPts val="0"/>
              </a:spcAft>
              <a:buFont typeface="Arial" pitchFamily="34" charset="0"/>
              <a:buChar char="•"/>
              <a:defRPr/>
            </a:pPr>
            <a:r>
              <a:rPr lang="en-US" dirty="0"/>
              <a:t>Further optimizations have been explored.</a:t>
            </a:r>
          </a:p>
          <a:p>
            <a:pPr fontAlgn="auto">
              <a:spcAft>
                <a:spcPts val="0"/>
              </a:spcAft>
              <a:buFont typeface="Arial" pitchFamily="34" charset="0"/>
              <a:buChar char="•"/>
              <a:defRPr/>
            </a:pPr>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714356"/>
            <a:ext cx="8643998" cy="642942"/>
          </a:xfrm>
        </p:spPr>
        <p:txBody>
          <a:bodyPr/>
          <a:lstStyle/>
          <a:p>
            <a:r>
              <a:rPr lang="zh-CN" altLang="en-US" sz="3200" dirty="0" smtClean="0">
                <a:solidFill>
                  <a:srgbClr val="00B050"/>
                </a:solidFill>
              </a:rPr>
              <a:t>（一）</a:t>
            </a:r>
            <a:r>
              <a:rPr lang="en-US" sz="3200" dirty="0" smtClean="0">
                <a:solidFill>
                  <a:srgbClr val="00B050"/>
                </a:solidFill>
              </a:rPr>
              <a:t>: Transactional Management Systems</a:t>
            </a:r>
            <a:endParaRPr lang="zh-CN" altLang="en-US" sz="3200"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altLang="zh-CN" dirty="0" err="1" smtClean="0"/>
              <a:t>Serializability</a:t>
            </a:r>
            <a:r>
              <a:rPr lang="en-US" altLang="zh-CN" dirty="0" smtClean="0"/>
              <a:t> theory</a:t>
            </a:r>
          </a:p>
          <a:p>
            <a:r>
              <a:rPr lang="en-US" altLang="zh-CN" dirty="0" smtClean="0"/>
              <a:t>2</a:t>
            </a:r>
            <a:r>
              <a:rPr lang="zh-CN" altLang="en-US" dirty="0" smtClean="0"/>
              <a:t>、</a:t>
            </a:r>
            <a:r>
              <a:rPr lang="en-US" altLang="zh-CN" dirty="0" smtClean="0"/>
              <a:t>Concurrency control</a:t>
            </a:r>
          </a:p>
          <a:p>
            <a:r>
              <a:rPr lang="en-US" altLang="zh-CN" dirty="0" smtClean="0">
                <a:solidFill>
                  <a:srgbClr val="FF0000"/>
                </a:solidFill>
              </a:rPr>
              <a:t>3</a:t>
            </a:r>
            <a:r>
              <a:rPr lang="zh-CN" altLang="en-US" dirty="0" smtClean="0">
                <a:solidFill>
                  <a:srgbClr val="FF0000"/>
                </a:solidFill>
              </a:rPr>
              <a:t>、</a:t>
            </a:r>
            <a:r>
              <a:rPr lang="en-US" altLang="zh-CN" dirty="0" smtClean="0">
                <a:solidFill>
                  <a:srgbClr val="FF0000"/>
                </a:solidFill>
              </a:rPr>
              <a:t>Recovery</a:t>
            </a:r>
          </a:p>
          <a:p>
            <a:r>
              <a:rPr lang="en-US" altLang="zh-CN" dirty="0" smtClean="0"/>
              <a:t>4</a:t>
            </a:r>
            <a:r>
              <a:rPr lang="zh-CN" altLang="en-US" dirty="0" smtClean="0"/>
              <a:t>、</a:t>
            </a:r>
            <a:r>
              <a:rPr lang="en-US" altLang="zh-CN" dirty="0" smtClean="0"/>
              <a:t>Distributed Databases</a:t>
            </a:r>
          </a:p>
          <a:p>
            <a:r>
              <a:rPr lang="en-US" altLang="zh-CN" dirty="0" smtClean="0"/>
              <a:t>5</a:t>
            </a:r>
            <a:r>
              <a:rPr lang="zh-CN" altLang="en-US" dirty="0" smtClean="0"/>
              <a:t>、</a:t>
            </a:r>
            <a:r>
              <a:rPr lang="en-US" altLang="zh-CN" dirty="0" smtClean="0"/>
              <a:t>Distributed Commitment</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solidFill>
                  <a:srgbClr val="00B050"/>
                </a:solidFill>
              </a:rPr>
              <a:t>Recovery</a:t>
            </a:r>
            <a:r>
              <a:rPr lang="en-US" altLang="zh-CN" dirty="0" smtClean="0">
                <a:solidFill>
                  <a:srgbClr val="FF0000"/>
                </a:solidFill>
              </a:rPr>
              <a:t/>
            </a:r>
            <a:br>
              <a:rPr lang="en-US" altLang="zh-CN" dirty="0" smtClean="0">
                <a:solidFill>
                  <a:srgbClr val="FF0000"/>
                </a:solidFill>
              </a:rPr>
            </a:br>
            <a:endParaRPr lang="zh-CN" altLang="en-US" dirty="0"/>
          </a:p>
        </p:txBody>
      </p:sp>
      <p:sp>
        <p:nvSpPr>
          <p:cNvPr id="3" name="内容占位符 2"/>
          <p:cNvSpPr>
            <a:spLocks noGrp="1"/>
          </p:cNvSpPr>
          <p:nvPr>
            <p:ph idx="1"/>
          </p:nvPr>
        </p:nvSpPr>
        <p:spPr>
          <a:xfrm>
            <a:off x="285720" y="1142984"/>
            <a:ext cx="8643998" cy="5429288"/>
          </a:xfrm>
        </p:spPr>
        <p:txBody>
          <a:bodyPr>
            <a:normAutofit/>
          </a:bodyPr>
          <a:lstStyle/>
          <a:p>
            <a:r>
              <a:rPr lang="en-US" altLang="zh-CN" sz="3000" dirty="0" smtClean="0"/>
              <a:t>Recoverable(</a:t>
            </a:r>
            <a:r>
              <a:rPr lang="zh-CN" altLang="en-US" sz="3000" dirty="0" smtClean="0"/>
              <a:t>可恢复的</a:t>
            </a:r>
            <a:r>
              <a:rPr lang="en-US" altLang="zh-CN" sz="3000" dirty="0" smtClean="0"/>
              <a:t>)</a:t>
            </a:r>
          </a:p>
          <a:p>
            <a:pPr>
              <a:buNone/>
            </a:pPr>
            <a:r>
              <a:rPr lang="zh-CN" altLang="en-US" sz="2400" dirty="0" smtClean="0"/>
              <a:t>     如果每个事务只在改变其所使用的事务提交后才提交，则称此调度是</a:t>
            </a:r>
            <a:r>
              <a:rPr lang="en-US" altLang="zh-CN" sz="2400" dirty="0" smtClean="0"/>
              <a:t>recoverable</a:t>
            </a:r>
            <a:r>
              <a:rPr lang="zh-CN" altLang="en-US" sz="2400" dirty="0" smtClean="0"/>
              <a:t>。</a:t>
            </a:r>
            <a:endParaRPr lang="en-US" altLang="zh-CN" sz="2400" dirty="0" smtClean="0"/>
          </a:p>
          <a:p>
            <a:r>
              <a:rPr lang="en-US" altLang="zh-CN" sz="3000" dirty="0" smtClean="0"/>
              <a:t>Cascading Aborts</a:t>
            </a:r>
            <a:r>
              <a:rPr lang="zh-CN" altLang="en-US" sz="3000" dirty="0" smtClean="0"/>
              <a:t>（级联回滚</a:t>
            </a:r>
            <a:r>
              <a:rPr lang="zh-CN" altLang="en-US" dirty="0" smtClean="0"/>
              <a:t>）</a:t>
            </a:r>
            <a:endParaRPr lang="en-US" altLang="zh-CN" dirty="0" smtClean="0"/>
          </a:p>
          <a:p>
            <a:pPr>
              <a:buNone/>
            </a:pPr>
            <a:r>
              <a:rPr lang="zh-CN" altLang="en-US" sz="2400" dirty="0" smtClean="0"/>
              <a:t>    当事务</a:t>
            </a:r>
            <a:r>
              <a:rPr lang="en-US" altLang="zh-CN" sz="2400" dirty="0" smtClean="0"/>
              <a:t>T</a:t>
            </a:r>
            <a:r>
              <a:rPr lang="zh-CN" altLang="en-US" sz="2400" dirty="0" smtClean="0"/>
              <a:t>中止时，必须确定哪些事务读了由</a:t>
            </a:r>
            <a:r>
              <a:rPr lang="en-US" altLang="zh-CN" sz="2400" dirty="0" smtClean="0"/>
              <a:t>T</a:t>
            </a:r>
            <a:r>
              <a:rPr lang="zh-CN" altLang="en-US" sz="2400" dirty="0" smtClean="0"/>
              <a:t>写入的数据，中止这些事务，然后递归的中止读了由被终止事务所写的数据的所有事务</a:t>
            </a:r>
            <a:r>
              <a:rPr lang="zh-CN" altLang="en-US" dirty="0" smtClean="0"/>
              <a:t>。</a:t>
            </a:r>
            <a:endParaRPr lang="en-US" altLang="zh-CN" dirty="0" smtClean="0"/>
          </a:p>
          <a:p>
            <a:pPr>
              <a:buNone/>
            </a:pPr>
            <a:r>
              <a:rPr lang="en-US" altLang="zh-CN" sz="2800" dirty="0" smtClean="0"/>
              <a:t>    </a:t>
            </a:r>
            <a:r>
              <a:rPr lang="en-US" sz="2400" dirty="0" smtClean="0">
                <a:solidFill>
                  <a:srgbClr val="FF3300"/>
                </a:solidFill>
              </a:rPr>
              <a:t>w</a:t>
            </a:r>
            <a:r>
              <a:rPr lang="en-US" sz="2400" baseline="-25000" dirty="0" smtClean="0">
                <a:solidFill>
                  <a:srgbClr val="FF3300"/>
                </a:solidFill>
              </a:rPr>
              <a:t>1</a:t>
            </a:r>
            <a:r>
              <a:rPr lang="en-US" sz="2400" dirty="0" smtClean="0">
                <a:solidFill>
                  <a:srgbClr val="FF3300"/>
                </a:solidFill>
              </a:rPr>
              <a:t>[x,2]</a:t>
            </a:r>
            <a:r>
              <a:rPr lang="en-US" sz="2400" dirty="0" smtClean="0"/>
              <a:t> </a:t>
            </a:r>
            <a:r>
              <a:rPr lang="en-US" sz="2400" dirty="0" smtClean="0">
                <a:solidFill>
                  <a:schemeClr val="hlink"/>
                </a:solidFill>
              </a:rPr>
              <a:t>r</a:t>
            </a:r>
            <a:r>
              <a:rPr lang="en-US" sz="2400" baseline="-25000" dirty="0" smtClean="0">
                <a:solidFill>
                  <a:schemeClr val="hlink"/>
                </a:solidFill>
              </a:rPr>
              <a:t>2</a:t>
            </a:r>
            <a:r>
              <a:rPr lang="en-US" sz="2400" dirty="0" smtClean="0">
                <a:solidFill>
                  <a:schemeClr val="hlink"/>
                </a:solidFill>
              </a:rPr>
              <a:t>[x] w</a:t>
            </a:r>
            <a:r>
              <a:rPr lang="en-US" sz="2400" baseline="-25000" dirty="0" smtClean="0">
                <a:solidFill>
                  <a:schemeClr val="hlink"/>
                </a:solidFill>
              </a:rPr>
              <a:t>2</a:t>
            </a:r>
            <a:r>
              <a:rPr lang="en-US" sz="2400" dirty="0" smtClean="0">
                <a:solidFill>
                  <a:schemeClr val="hlink"/>
                </a:solidFill>
              </a:rPr>
              <a:t>[y,3]</a:t>
            </a:r>
            <a:r>
              <a:rPr lang="en-US" sz="2400" dirty="0" smtClean="0"/>
              <a:t>  </a:t>
            </a:r>
            <a:r>
              <a:rPr lang="en-US" sz="2400" dirty="0" smtClean="0">
                <a:solidFill>
                  <a:srgbClr val="FF3300"/>
                </a:solidFill>
              </a:rPr>
              <a:t>a</a:t>
            </a:r>
            <a:r>
              <a:rPr lang="en-US" sz="2400" baseline="-25000" dirty="0" smtClean="0">
                <a:solidFill>
                  <a:srgbClr val="FF3300"/>
                </a:solidFill>
              </a:rPr>
              <a:t>1</a:t>
            </a:r>
            <a:r>
              <a:rPr lang="en-US" altLang="en-US" sz="2400" dirty="0" smtClean="0"/>
              <a:t>              </a:t>
            </a:r>
          </a:p>
          <a:p>
            <a:pPr>
              <a:buNone/>
            </a:pPr>
            <a:r>
              <a:rPr lang="en-US" sz="2400" dirty="0" smtClean="0"/>
              <a:t>     Cascading aborts:  </a:t>
            </a:r>
            <a:r>
              <a:rPr lang="en-US" sz="2400" b="1" dirty="0" smtClean="0"/>
              <a:t>abort</a:t>
            </a:r>
            <a:r>
              <a:rPr lang="en-US" sz="2400" dirty="0" smtClean="0"/>
              <a:t> </a:t>
            </a:r>
            <a:r>
              <a:rPr lang="en-US" sz="2400" dirty="0" smtClean="0">
                <a:solidFill>
                  <a:schemeClr val="hlink"/>
                </a:solidFill>
              </a:rPr>
              <a:t>t</a:t>
            </a:r>
            <a:r>
              <a:rPr lang="en-US" sz="2400" baseline="-25000" dirty="0" smtClean="0">
                <a:solidFill>
                  <a:schemeClr val="hlink"/>
                </a:solidFill>
              </a:rPr>
              <a:t>2</a:t>
            </a:r>
            <a:endParaRPr lang="en-US" altLang="zh-CN" sz="2400" dirty="0" smtClean="0"/>
          </a:p>
          <a:p>
            <a:r>
              <a:rPr lang="en-US" altLang="zh-CN" sz="3000" dirty="0" smtClean="0"/>
              <a:t>avoids cascading aborts  (ACA)</a:t>
            </a:r>
          </a:p>
          <a:p>
            <a:pPr>
              <a:buNone/>
            </a:pPr>
            <a:r>
              <a:rPr lang="en-US" altLang="zh-CN" dirty="0" smtClean="0"/>
              <a:t>    </a:t>
            </a:r>
            <a:r>
              <a:rPr lang="zh-CN" altLang="en-US" sz="2400" dirty="0" smtClean="0"/>
              <a:t>调度中的事务仅仅读取已提交事务所写的值。</a:t>
            </a:r>
            <a:endParaRPr lang="en-US" altLang="zh-CN" sz="2400" dirty="0" smtClean="0"/>
          </a:p>
          <a:p>
            <a:pPr>
              <a:buNone/>
            </a:pP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p:nvPr>
        </p:nvSpPr>
        <p:spPr>
          <a:xfrm>
            <a:off x="428596" y="214290"/>
            <a:ext cx="8229600" cy="868346"/>
          </a:xfrm>
        </p:spPr>
        <p:txBody>
          <a:bodyPr/>
          <a:lstStyle/>
          <a:p>
            <a:r>
              <a:rPr lang="en-US" dirty="0" smtClean="0">
                <a:solidFill>
                  <a:srgbClr val="33CC33"/>
                </a:solidFill>
              </a:rPr>
              <a:t>Goal of Crash Recovery</a:t>
            </a:r>
          </a:p>
        </p:txBody>
      </p:sp>
      <p:sp>
        <p:nvSpPr>
          <p:cNvPr id="94211" name="Text Box 3"/>
          <p:cNvSpPr txBox="1">
            <a:spLocks noChangeArrowheads="1"/>
          </p:cNvSpPr>
          <p:nvPr/>
        </p:nvSpPr>
        <p:spPr bwMode="auto">
          <a:xfrm>
            <a:off x="285720" y="1000108"/>
            <a:ext cx="8643998" cy="1938992"/>
          </a:xfrm>
          <a:prstGeom prst="rect">
            <a:avLst/>
          </a:prstGeom>
          <a:noFill/>
          <a:ln w="9525">
            <a:noFill/>
            <a:miter lim="800000"/>
            <a:headEnd/>
            <a:tailEnd/>
          </a:ln>
        </p:spPr>
        <p:txBody>
          <a:bodyPr wrap="square">
            <a:spAutoFit/>
          </a:bodyPr>
          <a:lstStyle/>
          <a:p>
            <a:r>
              <a:rPr lang="en-US" sz="2400" b="1" dirty="0">
                <a:solidFill>
                  <a:schemeClr val="accent2"/>
                </a:solidFill>
                <a:latin typeface="Calibri" pitchFamily="34" charset="0"/>
              </a:rPr>
              <a:t>Failure-resilience:</a:t>
            </a:r>
          </a:p>
          <a:p>
            <a:pPr>
              <a:buFontTx/>
              <a:buChar char="•"/>
            </a:pPr>
            <a:r>
              <a:rPr lang="en-US" sz="2400" dirty="0">
                <a:latin typeface="Calibri" pitchFamily="34" charset="0"/>
              </a:rPr>
              <a:t> </a:t>
            </a:r>
            <a:r>
              <a:rPr lang="en-US" sz="2400" b="1" dirty="0">
                <a:solidFill>
                  <a:schemeClr val="hlink"/>
                </a:solidFill>
                <a:latin typeface="Calibri" pitchFamily="34" charset="0"/>
              </a:rPr>
              <a:t>redo</a:t>
            </a:r>
            <a:r>
              <a:rPr lang="en-US" sz="2400" dirty="0">
                <a:solidFill>
                  <a:schemeClr val="hlink"/>
                </a:solidFill>
                <a:latin typeface="Calibri" pitchFamily="34" charset="0"/>
              </a:rPr>
              <a:t> recovery</a:t>
            </a:r>
            <a:r>
              <a:rPr lang="en-US" sz="2400" dirty="0">
                <a:latin typeface="Calibri" pitchFamily="34" charset="0"/>
              </a:rPr>
              <a:t> for </a:t>
            </a:r>
            <a:r>
              <a:rPr lang="en-US" sz="2400" dirty="0">
                <a:solidFill>
                  <a:srgbClr val="FF3300"/>
                </a:solidFill>
                <a:latin typeface="Calibri" pitchFamily="34" charset="0"/>
              </a:rPr>
              <a:t>committed</a:t>
            </a:r>
            <a:r>
              <a:rPr lang="en-US" sz="2400" dirty="0">
                <a:latin typeface="Calibri" pitchFamily="34" charset="0"/>
              </a:rPr>
              <a:t> </a:t>
            </a:r>
            <a:r>
              <a:rPr lang="en-US" sz="2400" dirty="0" smtClean="0">
                <a:latin typeface="Calibri" pitchFamily="34" charset="0"/>
              </a:rPr>
              <a:t>transactions</a:t>
            </a:r>
            <a:r>
              <a:rPr lang="zh-CN" altLang="en-US" sz="2400" dirty="0" smtClean="0">
                <a:latin typeface="Calibri" pitchFamily="34" charset="0"/>
              </a:rPr>
              <a:t>（</a:t>
            </a:r>
            <a:r>
              <a:rPr lang="zh-CN" altLang="en-US" sz="2400" dirty="0" smtClean="0">
                <a:latin typeface="宋体" pitchFamily="2" charset="-122"/>
                <a:cs typeface="Times New Roman" pitchFamily="18" charset="0"/>
              </a:rPr>
              <a:t>对已经提交事务进行重做）</a:t>
            </a:r>
            <a:endParaRPr lang="en-US" sz="2400" dirty="0">
              <a:latin typeface="Calibri" pitchFamily="34" charset="0"/>
            </a:endParaRPr>
          </a:p>
          <a:p>
            <a:pPr>
              <a:buFontTx/>
              <a:buChar char="•"/>
            </a:pPr>
            <a:r>
              <a:rPr lang="en-US" sz="2400" dirty="0">
                <a:latin typeface="Calibri" pitchFamily="34" charset="0"/>
              </a:rPr>
              <a:t> </a:t>
            </a:r>
            <a:r>
              <a:rPr lang="en-US" sz="2400" b="1" dirty="0">
                <a:solidFill>
                  <a:schemeClr val="hlink"/>
                </a:solidFill>
                <a:latin typeface="Calibri" pitchFamily="34" charset="0"/>
              </a:rPr>
              <a:t>undo</a:t>
            </a:r>
            <a:r>
              <a:rPr lang="en-US" sz="2400" dirty="0">
                <a:solidFill>
                  <a:schemeClr val="hlink"/>
                </a:solidFill>
                <a:latin typeface="Calibri" pitchFamily="34" charset="0"/>
              </a:rPr>
              <a:t> recovery</a:t>
            </a:r>
            <a:r>
              <a:rPr lang="en-US" sz="2400" dirty="0">
                <a:latin typeface="Calibri" pitchFamily="34" charset="0"/>
              </a:rPr>
              <a:t> for </a:t>
            </a:r>
            <a:r>
              <a:rPr lang="en-US" sz="2400" dirty="0">
                <a:solidFill>
                  <a:srgbClr val="FF3300"/>
                </a:solidFill>
                <a:latin typeface="Calibri" pitchFamily="34" charset="0"/>
              </a:rPr>
              <a:t>uncommitted</a:t>
            </a:r>
            <a:r>
              <a:rPr lang="en-US" sz="2400" dirty="0">
                <a:latin typeface="Calibri" pitchFamily="34" charset="0"/>
              </a:rPr>
              <a:t> </a:t>
            </a:r>
            <a:r>
              <a:rPr lang="en-US" sz="2400" dirty="0" smtClean="0">
                <a:latin typeface="Calibri" pitchFamily="34" charset="0"/>
              </a:rPr>
              <a:t>transaction</a:t>
            </a:r>
            <a:r>
              <a:rPr lang="zh-CN" altLang="en-US" sz="2400" dirty="0" smtClean="0">
                <a:latin typeface="Calibri" pitchFamily="34" charset="0"/>
              </a:rPr>
              <a:t>（</a:t>
            </a:r>
            <a:r>
              <a:rPr lang="zh-CN" altLang="en-US" sz="2400" dirty="0" smtClean="0">
                <a:latin typeface="宋体" pitchFamily="2" charset="-122"/>
                <a:cs typeface="Times New Roman" pitchFamily="18" charset="0"/>
              </a:rPr>
              <a:t>对未提交事务进行撤消）</a:t>
            </a:r>
            <a:endParaRPr lang="en-US" sz="2400" dirty="0">
              <a:latin typeface="Calibri" pitchFamily="34" charset="0"/>
            </a:endParaRPr>
          </a:p>
        </p:txBody>
      </p:sp>
      <p:sp>
        <p:nvSpPr>
          <p:cNvPr id="160773" name="Text Box 5"/>
          <p:cNvSpPr txBox="1">
            <a:spLocks noChangeArrowheads="1"/>
          </p:cNvSpPr>
          <p:nvPr/>
        </p:nvSpPr>
        <p:spPr bwMode="auto">
          <a:xfrm>
            <a:off x="214282" y="3071810"/>
            <a:ext cx="8715436" cy="1569660"/>
          </a:xfrm>
          <a:prstGeom prst="rect">
            <a:avLst/>
          </a:prstGeom>
          <a:noFill/>
          <a:ln w="9525">
            <a:noFill/>
            <a:miter lim="800000"/>
            <a:headEnd/>
            <a:tailEnd/>
          </a:ln>
        </p:spPr>
        <p:txBody>
          <a:bodyPr wrap="square">
            <a:spAutoFit/>
          </a:bodyPr>
          <a:lstStyle/>
          <a:p>
            <a:r>
              <a:rPr lang="en-US" sz="2400" b="1" dirty="0">
                <a:solidFill>
                  <a:schemeClr val="accent2"/>
                </a:solidFill>
                <a:latin typeface="Calibri" pitchFamily="34" charset="0"/>
              </a:rPr>
              <a:t>Requirements:</a:t>
            </a:r>
          </a:p>
          <a:p>
            <a:pPr>
              <a:buFontTx/>
              <a:buChar char="•"/>
            </a:pPr>
            <a:r>
              <a:rPr lang="en-US" sz="2400" dirty="0">
                <a:latin typeface="Calibri" pitchFamily="34" charset="0"/>
              </a:rPr>
              <a:t> </a:t>
            </a:r>
            <a:r>
              <a:rPr lang="en-US" sz="2400" dirty="0">
                <a:solidFill>
                  <a:schemeClr val="hlink"/>
                </a:solidFill>
                <a:latin typeface="Calibri" pitchFamily="34" charset="0"/>
              </a:rPr>
              <a:t>fast restart for high availability</a:t>
            </a:r>
            <a:r>
              <a:rPr lang="en-US" sz="2400" dirty="0">
                <a:latin typeface="Calibri" pitchFamily="34" charset="0"/>
              </a:rPr>
              <a:t> (= </a:t>
            </a:r>
            <a:r>
              <a:rPr lang="en-US" sz="2400" dirty="0">
                <a:solidFill>
                  <a:srgbClr val="FF3300"/>
                </a:solidFill>
                <a:latin typeface="Calibri" pitchFamily="34" charset="0"/>
              </a:rPr>
              <a:t>MTTF / (MTTF + MTTR)</a:t>
            </a:r>
            <a:r>
              <a:rPr lang="en-US" sz="2400" dirty="0">
                <a:latin typeface="Calibri" pitchFamily="34" charset="0"/>
              </a:rPr>
              <a:t> )</a:t>
            </a:r>
          </a:p>
          <a:p>
            <a:pPr>
              <a:buFontTx/>
              <a:buChar char="•"/>
            </a:pPr>
            <a:r>
              <a:rPr lang="en-US" sz="2400" dirty="0">
                <a:latin typeface="Calibri" pitchFamily="34" charset="0"/>
              </a:rPr>
              <a:t> </a:t>
            </a:r>
            <a:r>
              <a:rPr lang="en-US" sz="2400" dirty="0">
                <a:solidFill>
                  <a:srgbClr val="FF3300"/>
                </a:solidFill>
                <a:latin typeface="Calibri" pitchFamily="34" charset="0"/>
              </a:rPr>
              <a:t>low overhead</a:t>
            </a:r>
            <a:r>
              <a:rPr lang="en-US" sz="2400" dirty="0">
                <a:latin typeface="Calibri" pitchFamily="34" charset="0"/>
              </a:rPr>
              <a:t> during </a:t>
            </a:r>
            <a:r>
              <a:rPr lang="en-US" sz="2400" dirty="0">
                <a:solidFill>
                  <a:schemeClr val="hlink"/>
                </a:solidFill>
                <a:latin typeface="Calibri" pitchFamily="34" charset="0"/>
              </a:rPr>
              <a:t>normal operation</a:t>
            </a:r>
          </a:p>
          <a:p>
            <a:pPr>
              <a:buFontTx/>
              <a:buChar char="•"/>
            </a:pPr>
            <a:r>
              <a:rPr lang="en-US" sz="2400" dirty="0">
                <a:latin typeface="Calibri" pitchFamily="34" charset="0"/>
              </a:rPr>
              <a:t> simplicity, testability, very high confidence in correctness</a:t>
            </a:r>
          </a:p>
        </p:txBody>
      </p:sp>
      <p:sp>
        <p:nvSpPr>
          <p:cNvPr id="10" name="Text Box 5"/>
          <p:cNvSpPr txBox="1">
            <a:spLocks noChangeArrowheads="1"/>
          </p:cNvSpPr>
          <p:nvPr/>
        </p:nvSpPr>
        <p:spPr bwMode="auto">
          <a:xfrm>
            <a:off x="285720" y="5072074"/>
            <a:ext cx="8715436" cy="1569660"/>
          </a:xfrm>
          <a:prstGeom prst="rect">
            <a:avLst/>
          </a:prstGeom>
          <a:noFill/>
          <a:ln w="9525">
            <a:noFill/>
            <a:miter lim="800000"/>
            <a:headEnd/>
            <a:tailEnd/>
          </a:ln>
        </p:spPr>
        <p:txBody>
          <a:bodyPr wrap="square">
            <a:spAutoFit/>
          </a:bodyPr>
          <a:lstStyle/>
          <a:p>
            <a:r>
              <a:rPr lang="en-US" sz="2400" b="1" dirty="0" smtClean="0">
                <a:solidFill>
                  <a:schemeClr val="accent2"/>
                </a:solidFill>
                <a:latin typeface="Calibri" pitchFamily="34" charset="0"/>
              </a:rPr>
              <a:t>Examples:</a:t>
            </a:r>
          </a:p>
          <a:p>
            <a:pPr>
              <a:buFontTx/>
              <a:buChar char="•"/>
            </a:pPr>
            <a:r>
              <a:rPr lang="en-US" sz="2400" dirty="0" smtClean="0"/>
              <a:t>Server fails </a:t>
            </a:r>
            <a:r>
              <a:rPr lang="en-US" sz="2400" dirty="0" smtClean="0">
                <a:solidFill>
                  <a:srgbClr val="FF3300"/>
                </a:solidFill>
              </a:rPr>
              <a:t>once a month</a:t>
            </a:r>
            <a:r>
              <a:rPr lang="en-US" sz="2400" dirty="0" smtClean="0"/>
              <a:t>, recovery takes 2 hours</a:t>
            </a:r>
            <a:br>
              <a:rPr lang="en-US" sz="2400" dirty="0" smtClean="0"/>
            </a:br>
            <a:r>
              <a:rPr lang="en-US" sz="2400" dirty="0" smtClean="0">
                <a:sym typeface="Wingdings" pitchFamily="2" charset="2"/>
              </a:rPr>
              <a:t> 720/722 = 0.997</a:t>
            </a:r>
            <a:br>
              <a:rPr lang="en-US" sz="2400" dirty="0" smtClean="0">
                <a:sym typeface="Wingdings" pitchFamily="2" charset="2"/>
              </a:rPr>
            </a:br>
            <a:r>
              <a:rPr lang="en-US" sz="2400" dirty="0" smtClean="0">
                <a:sym typeface="Wingdings" pitchFamily="2" charset="2"/>
              </a:rPr>
              <a:t>i.e., server availability is </a:t>
            </a:r>
            <a:r>
              <a:rPr lang="en-US" sz="2400" dirty="0" smtClean="0">
                <a:solidFill>
                  <a:srgbClr val="FF3300"/>
                </a:solidFill>
                <a:sym typeface="Wingdings" pitchFamily="2" charset="2"/>
              </a:rPr>
              <a:t>99.7%</a:t>
            </a:r>
            <a:endParaRPr lang="en-US" sz="2400" dirty="0" smtClean="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0773"/>
                                        </p:tgtEl>
                                        <p:attrNameLst>
                                          <p:attrName>style.visibility</p:attrName>
                                        </p:attrNameLst>
                                      </p:cBhvr>
                                      <p:to>
                                        <p:strVal val="visible"/>
                                      </p:to>
                                    </p:set>
                                    <p:anim calcmode="lin" valueType="num">
                                      <p:cBhvr additive="base">
                                        <p:cTn id="7" dur="500" fill="hold"/>
                                        <p:tgtEl>
                                          <p:spTgt spid="160773"/>
                                        </p:tgtEl>
                                        <p:attrNameLst>
                                          <p:attrName>ppt_x</p:attrName>
                                        </p:attrNameLst>
                                      </p:cBhvr>
                                      <p:tavLst>
                                        <p:tav tm="0">
                                          <p:val>
                                            <p:strVal val="#ppt_x"/>
                                          </p:val>
                                        </p:tav>
                                        <p:tav tm="100000">
                                          <p:val>
                                            <p:strVal val="#ppt_x"/>
                                          </p:val>
                                        </p:tav>
                                      </p:tavLst>
                                    </p:anim>
                                    <p:anim calcmode="lin" valueType="num">
                                      <p:cBhvr additive="base">
                                        <p:cTn id="8" dur="500" fill="hold"/>
                                        <p:tgtEl>
                                          <p:spTgt spid="1607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3" grpId="0" autoUpdateAnimBg="0"/>
      <p:bldP spid="1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de-DE" smtClean="0">
                <a:solidFill>
                  <a:srgbClr val="33CC33"/>
                </a:solidFill>
              </a:rPr>
              <a:t>Overview of System Architecture</a:t>
            </a:r>
          </a:p>
        </p:txBody>
      </p:sp>
      <p:grpSp>
        <p:nvGrpSpPr>
          <p:cNvPr id="2" name="Group 3"/>
          <p:cNvGrpSpPr>
            <a:grpSpLocks/>
          </p:cNvGrpSpPr>
          <p:nvPr/>
        </p:nvGrpSpPr>
        <p:grpSpPr bwMode="auto">
          <a:xfrm>
            <a:off x="201613" y="1606550"/>
            <a:ext cx="8399462" cy="4718050"/>
            <a:chOff x="-10" y="144"/>
            <a:chExt cx="5610" cy="4032"/>
          </a:xfrm>
        </p:grpSpPr>
        <p:sp>
          <p:nvSpPr>
            <p:cNvPr id="97286" name="Rectangle 4" descr="Horizontale Steine"/>
            <p:cNvSpPr>
              <a:spLocks noChangeArrowheads="1"/>
            </p:cNvSpPr>
            <p:nvPr/>
          </p:nvSpPr>
          <p:spPr bwMode="auto">
            <a:xfrm>
              <a:off x="560" y="144"/>
              <a:ext cx="5040" cy="1962"/>
            </a:xfrm>
            <a:prstGeom prst="rect">
              <a:avLst/>
            </a:prstGeom>
            <a:pattFill prst="horzBrick">
              <a:fgClr>
                <a:srgbClr val="DDDDDD"/>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97287" name="Line 5"/>
            <p:cNvSpPr>
              <a:spLocks noChangeShapeType="1"/>
            </p:cNvSpPr>
            <p:nvPr/>
          </p:nvSpPr>
          <p:spPr bwMode="auto">
            <a:xfrm>
              <a:off x="768" y="1669"/>
              <a:ext cx="3024" cy="0"/>
            </a:xfrm>
            <a:prstGeom prst="line">
              <a:avLst/>
            </a:prstGeom>
            <a:noFill/>
            <a:ln w="9525">
              <a:solidFill>
                <a:schemeClr val="tx1"/>
              </a:solidFill>
              <a:round/>
              <a:headEnd/>
              <a:tailEnd type="triangle" w="lg" len="lg"/>
            </a:ln>
          </p:spPr>
          <p:txBody>
            <a:bodyPr wrap="none" anchor="ctr"/>
            <a:lstStyle/>
            <a:p>
              <a:endParaRPr lang="en-US"/>
            </a:p>
          </p:txBody>
        </p:sp>
        <p:sp>
          <p:nvSpPr>
            <p:cNvPr id="97288" name="AutoShape 6"/>
            <p:cNvSpPr>
              <a:spLocks noChangeArrowheads="1"/>
            </p:cNvSpPr>
            <p:nvPr/>
          </p:nvSpPr>
          <p:spPr bwMode="auto">
            <a:xfrm>
              <a:off x="960" y="2400"/>
              <a:ext cx="1536" cy="1776"/>
            </a:xfrm>
            <a:prstGeom prst="can">
              <a:avLst>
                <a:gd name="adj" fmla="val 28906"/>
              </a:avLst>
            </a:prstGeom>
            <a:solidFill>
              <a:schemeClr val="folHlink"/>
            </a:solidFill>
            <a:ln w="9525">
              <a:solidFill>
                <a:schemeClr val="tx1"/>
              </a:solidFill>
              <a:round/>
              <a:headEnd/>
              <a:tailEnd/>
            </a:ln>
          </p:spPr>
          <p:txBody>
            <a:bodyPr wrap="none" anchor="ctr"/>
            <a:lstStyle/>
            <a:p>
              <a:pPr algn="ctr"/>
              <a:endParaRPr lang="en-US">
                <a:latin typeface="Calibri" pitchFamily="34" charset="0"/>
              </a:endParaRPr>
            </a:p>
          </p:txBody>
        </p:sp>
        <p:sp>
          <p:nvSpPr>
            <p:cNvPr id="162823" name="Rectangle 7"/>
            <p:cNvSpPr>
              <a:spLocks noChangeArrowheads="1"/>
            </p:cNvSpPr>
            <p:nvPr/>
          </p:nvSpPr>
          <p:spPr bwMode="auto">
            <a:xfrm>
              <a:off x="944" y="570"/>
              <a:ext cx="1600" cy="1292"/>
            </a:xfrm>
            <a:prstGeom prst="rect">
              <a:avLst/>
            </a:prstGeom>
            <a:gradFill rotWithShape="0">
              <a:gsLst>
                <a:gs pos="0">
                  <a:schemeClr val="folHlink">
                    <a:gamma/>
                    <a:tint val="10588"/>
                    <a:invGamma/>
                  </a:schemeClr>
                </a:gs>
                <a:gs pos="100000">
                  <a:schemeClr val="folHlink"/>
                </a:gs>
              </a:gsLst>
              <a:lin ang="18900000" scaled="1"/>
            </a:gra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endParaRPr lang="en-US">
                <a:latin typeface="+mn-lt"/>
              </a:endParaRPr>
            </a:p>
          </p:txBody>
        </p:sp>
        <p:sp>
          <p:nvSpPr>
            <p:cNvPr id="97290" name="Line 8"/>
            <p:cNvSpPr>
              <a:spLocks noChangeShapeType="1"/>
            </p:cNvSpPr>
            <p:nvPr/>
          </p:nvSpPr>
          <p:spPr bwMode="auto">
            <a:xfrm>
              <a:off x="288" y="2256"/>
              <a:ext cx="5232" cy="0"/>
            </a:xfrm>
            <a:prstGeom prst="line">
              <a:avLst/>
            </a:prstGeom>
            <a:noFill/>
            <a:ln w="38100">
              <a:solidFill>
                <a:schemeClr val="tx1"/>
              </a:solidFill>
              <a:prstDash val="dash"/>
              <a:round/>
              <a:headEnd/>
              <a:tailEnd/>
            </a:ln>
          </p:spPr>
          <p:txBody>
            <a:bodyPr wrap="none" anchor="ctr"/>
            <a:lstStyle/>
            <a:p>
              <a:endParaRPr lang="en-US"/>
            </a:p>
          </p:txBody>
        </p:sp>
        <p:sp>
          <p:nvSpPr>
            <p:cNvPr id="97291" name="AutoShape 9"/>
            <p:cNvSpPr>
              <a:spLocks noChangeArrowheads="1"/>
            </p:cNvSpPr>
            <p:nvPr/>
          </p:nvSpPr>
          <p:spPr bwMode="auto">
            <a:xfrm flipV="1">
              <a:off x="1584" y="1621"/>
              <a:ext cx="192" cy="1344"/>
            </a:xfrm>
            <a:prstGeom prst="downArrow">
              <a:avLst>
                <a:gd name="adj1" fmla="val 50000"/>
                <a:gd name="adj2" fmla="val 175000"/>
              </a:avLst>
            </a:prstGeom>
            <a:solidFill>
              <a:schemeClr val="bg1"/>
            </a:solidFill>
            <a:ln w="9525">
              <a:solidFill>
                <a:schemeClr val="tx1"/>
              </a:solidFill>
              <a:miter lim="800000"/>
              <a:headEnd/>
              <a:tailEnd/>
            </a:ln>
          </p:spPr>
          <p:txBody>
            <a:bodyPr wrap="none" anchor="ctr"/>
            <a:lstStyle/>
            <a:p>
              <a:endParaRPr lang="en-US">
                <a:latin typeface="Calibri" pitchFamily="34" charset="0"/>
              </a:endParaRPr>
            </a:p>
          </p:txBody>
        </p:sp>
        <p:sp>
          <p:nvSpPr>
            <p:cNvPr id="97292" name="AutoShape 10"/>
            <p:cNvSpPr>
              <a:spLocks noChangeArrowheads="1"/>
            </p:cNvSpPr>
            <p:nvPr/>
          </p:nvSpPr>
          <p:spPr bwMode="auto">
            <a:xfrm>
              <a:off x="1872" y="1429"/>
              <a:ext cx="192" cy="1488"/>
            </a:xfrm>
            <a:prstGeom prst="downArrow">
              <a:avLst>
                <a:gd name="adj1" fmla="val 50000"/>
                <a:gd name="adj2" fmla="val 193750"/>
              </a:avLst>
            </a:prstGeom>
            <a:solidFill>
              <a:schemeClr val="bg1"/>
            </a:solidFill>
            <a:ln w="9525">
              <a:solidFill>
                <a:schemeClr val="tx1"/>
              </a:solidFill>
              <a:miter lim="800000"/>
              <a:headEnd/>
              <a:tailEnd/>
            </a:ln>
          </p:spPr>
          <p:txBody>
            <a:bodyPr wrap="none" anchor="ctr"/>
            <a:lstStyle/>
            <a:p>
              <a:endParaRPr lang="en-US">
                <a:latin typeface="Calibri" pitchFamily="34" charset="0"/>
              </a:endParaRPr>
            </a:p>
          </p:txBody>
        </p:sp>
        <p:sp>
          <p:nvSpPr>
            <p:cNvPr id="97293" name="AutoShape 11"/>
            <p:cNvSpPr>
              <a:spLocks noChangeArrowheads="1"/>
            </p:cNvSpPr>
            <p:nvPr/>
          </p:nvSpPr>
          <p:spPr bwMode="auto">
            <a:xfrm>
              <a:off x="3888" y="2448"/>
              <a:ext cx="1632" cy="1728"/>
            </a:xfrm>
            <a:prstGeom prst="can">
              <a:avLst>
                <a:gd name="adj" fmla="val 26471"/>
              </a:avLst>
            </a:prstGeom>
            <a:solidFill>
              <a:schemeClr val="folHlink"/>
            </a:solidFill>
            <a:ln w="9525">
              <a:solidFill>
                <a:schemeClr val="tx1"/>
              </a:solidFill>
              <a:round/>
              <a:headEnd/>
              <a:tailEnd/>
            </a:ln>
          </p:spPr>
          <p:txBody>
            <a:bodyPr wrap="none" anchor="ctr"/>
            <a:lstStyle/>
            <a:p>
              <a:pPr algn="ctr"/>
              <a:endParaRPr lang="en-US">
                <a:latin typeface="Calibri" pitchFamily="34" charset="0"/>
              </a:endParaRPr>
            </a:p>
          </p:txBody>
        </p:sp>
        <p:sp>
          <p:nvSpPr>
            <p:cNvPr id="162828" name="Rectangle 12"/>
            <p:cNvSpPr>
              <a:spLocks noChangeArrowheads="1"/>
            </p:cNvSpPr>
            <p:nvPr/>
          </p:nvSpPr>
          <p:spPr bwMode="auto">
            <a:xfrm>
              <a:off x="4512" y="3215"/>
              <a:ext cx="912"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29" name="Rectangle 13"/>
            <p:cNvSpPr>
              <a:spLocks noChangeArrowheads="1"/>
            </p:cNvSpPr>
            <p:nvPr/>
          </p:nvSpPr>
          <p:spPr bwMode="auto">
            <a:xfrm>
              <a:off x="4416" y="3312"/>
              <a:ext cx="912"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30" name="Rectangle 14"/>
            <p:cNvSpPr>
              <a:spLocks noChangeArrowheads="1"/>
            </p:cNvSpPr>
            <p:nvPr/>
          </p:nvSpPr>
          <p:spPr bwMode="auto">
            <a:xfrm>
              <a:off x="4273" y="3408"/>
              <a:ext cx="912"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31" name="Rectangle 15"/>
            <p:cNvSpPr>
              <a:spLocks noChangeArrowheads="1"/>
            </p:cNvSpPr>
            <p:nvPr/>
          </p:nvSpPr>
          <p:spPr bwMode="auto">
            <a:xfrm>
              <a:off x="1488" y="2917"/>
              <a:ext cx="912" cy="72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32" name="Rectangle 16"/>
            <p:cNvSpPr>
              <a:spLocks noChangeArrowheads="1"/>
            </p:cNvSpPr>
            <p:nvPr/>
          </p:nvSpPr>
          <p:spPr bwMode="auto">
            <a:xfrm>
              <a:off x="1392" y="3013"/>
              <a:ext cx="912" cy="719"/>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97299" name="AutoShape 17"/>
            <p:cNvSpPr>
              <a:spLocks noChangeArrowheads="1"/>
            </p:cNvSpPr>
            <p:nvPr/>
          </p:nvSpPr>
          <p:spPr bwMode="auto">
            <a:xfrm>
              <a:off x="4704" y="1717"/>
              <a:ext cx="192" cy="1488"/>
            </a:xfrm>
            <a:prstGeom prst="downArrow">
              <a:avLst>
                <a:gd name="adj1" fmla="val 50000"/>
                <a:gd name="adj2" fmla="val 193750"/>
              </a:avLst>
            </a:prstGeom>
            <a:solidFill>
              <a:schemeClr val="bg1"/>
            </a:solidFill>
            <a:ln w="9525">
              <a:solidFill>
                <a:schemeClr val="tx1"/>
              </a:solidFill>
              <a:miter lim="800000"/>
              <a:headEnd/>
              <a:tailEnd/>
            </a:ln>
          </p:spPr>
          <p:txBody>
            <a:bodyPr wrap="none" anchor="ctr"/>
            <a:lstStyle/>
            <a:p>
              <a:endParaRPr lang="en-US">
                <a:latin typeface="Calibri" pitchFamily="34" charset="0"/>
              </a:endParaRPr>
            </a:p>
          </p:txBody>
        </p:sp>
        <p:sp>
          <p:nvSpPr>
            <p:cNvPr id="162834" name="Rectangle 18"/>
            <p:cNvSpPr>
              <a:spLocks noChangeArrowheads="1"/>
            </p:cNvSpPr>
            <p:nvPr/>
          </p:nvSpPr>
          <p:spPr bwMode="auto">
            <a:xfrm>
              <a:off x="3792" y="1048"/>
              <a:ext cx="1728" cy="719"/>
            </a:xfrm>
            <a:prstGeom prst="rect">
              <a:avLst/>
            </a:prstGeom>
            <a:gradFill rotWithShape="0">
              <a:gsLst>
                <a:gs pos="0">
                  <a:schemeClr val="folHlink">
                    <a:gamma/>
                    <a:tint val="10588"/>
                    <a:invGamma/>
                  </a:schemeClr>
                </a:gs>
                <a:gs pos="100000">
                  <a:schemeClr val="folHlink"/>
                </a:gs>
              </a:gsLst>
              <a:lin ang="18900000" scaled="1"/>
            </a:gra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endParaRPr lang="en-US">
                <a:latin typeface="+mn-lt"/>
              </a:endParaRPr>
            </a:p>
          </p:txBody>
        </p:sp>
        <p:sp>
          <p:nvSpPr>
            <p:cNvPr id="97301" name="Rectangle 19"/>
            <p:cNvSpPr>
              <a:spLocks noChangeArrowheads="1"/>
            </p:cNvSpPr>
            <p:nvPr/>
          </p:nvSpPr>
          <p:spPr bwMode="auto">
            <a:xfrm>
              <a:off x="1200" y="325"/>
              <a:ext cx="1144" cy="269"/>
            </a:xfrm>
            <a:prstGeom prst="rect">
              <a:avLst/>
            </a:prstGeom>
            <a:noFill/>
            <a:ln w="9525">
              <a:noFill/>
              <a:miter lim="800000"/>
              <a:headEnd/>
              <a:tailEnd/>
            </a:ln>
          </p:spPr>
          <p:txBody>
            <a:bodyPr wrap="none">
              <a:spAutoFit/>
            </a:bodyPr>
            <a:lstStyle/>
            <a:p>
              <a:r>
                <a:rPr lang="de-DE" b="1">
                  <a:latin typeface="Calibri" pitchFamily="34" charset="0"/>
                </a:rPr>
                <a:t>Database Cache</a:t>
              </a:r>
            </a:p>
          </p:txBody>
        </p:sp>
        <p:sp>
          <p:nvSpPr>
            <p:cNvPr id="97302" name="Rectangle 20"/>
            <p:cNvSpPr>
              <a:spLocks noChangeArrowheads="1"/>
            </p:cNvSpPr>
            <p:nvPr/>
          </p:nvSpPr>
          <p:spPr bwMode="auto">
            <a:xfrm>
              <a:off x="3984" y="709"/>
              <a:ext cx="820" cy="269"/>
            </a:xfrm>
            <a:prstGeom prst="rect">
              <a:avLst/>
            </a:prstGeom>
            <a:noFill/>
            <a:ln w="9525">
              <a:noFill/>
              <a:miter lim="800000"/>
              <a:headEnd/>
              <a:tailEnd/>
            </a:ln>
          </p:spPr>
          <p:txBody>
            <a:bodyPr wrap="none">
              <a:spAutoFit/>
            </a:bodyPr>
            <a:lstStyle/>
            <a:p>
              <a:r>
                <a:rPr lang="de-DE" b="1">
                  <a:latin typeface="Calibri" pitchFamily="34" charset="0"/>
                </a:rPr>
                <a:t>Log Buffer</a:t>
              </a:r>
            </a:p>
          </p:txBody>
        </p:sp>
        <p:sp>
          <p:nvSpPr>
            <p:cNvPr id="97303" name="Text Box 21"/>
            <p:cNvSpPr txBox="1">
              <a:spLocks noChangeArrowheads="1"/>
            </p:cNvSpPr>
            <p:nvPr/>
          </p:nvSpPr>
          <p:spPr bwMode="auto">
            <a:xfrm>
              <a:off x="272" y="3498"/>
              <a:ext cx="708" cy="472"/>
            </a:xfrm>
            <a:prstGeom prst="rect">
              <a:avLst/>
            </a:prstGeom>
            <a:noFill/>
            <a:ln w="9525">
              <a:noFill/>
              <a:miter lim="800000"/>
              <a:headEnd/>
              <a:tailEnd/>
            </a:ln>
          </p:spPr>
          <p:txBody>
            <a:bodyPr wrap="none">
              <a:spAutoFit/>
            </a:bodyPr>
            <a:lstStyle/>
            <a:p>
              <a:r>
                <a:rPr lang="de-DE" b="1">
                  <a:latin typeface="Calibri" pitchFamily="34" charset="0"/>
                </a:rPr>
                <a:t>Stable </a:t>
              </a:r>
            </a:p>
            <a:p>
              <a:r>
                <a:rPr lang="de-DE" b="1">
                  <a:latin typeface="Calibri" pitchFamily="34" charset="0"/>
                </a:rPr>
                <a:t>Database</a:t>
              </a:r>
            </a:p>
          </p:txBody>
        </p:sp>
        <p:sp>
          <p:nvSpPr>
            <p:cNvPr id="97304" name="Text Box 22"/>
            <p:cNvSpPr txBox="1">
              <a:spLocks noChangeArrowheads="1"/>
            </p:cNvSpPr>
            <p:nvPr/>
          </p:nvSpPr>
          <p:spPr bwMode="auto">
            <a:xfrm>
              <a:off x="3296" y="3498"/>
              <a:ext cx="555" cy="472"/>
            </a:xfrm>
            <a:prstGeom prst="rect">
              <a:avLst/>
            </a:prstGeom>
            <a:noFill/>
            <a:ln w="9525">
              <a:noFill/>
              <a:miter lim="800000"/>
              <a:headEnd/>
              <a:tailEnd/>
            </a:ln>
          </p:spPr>
          <p:txBody>
            <a:bodyPr wrap="none">
              <a:spAutoFit/>
            </a:bodyPr>
            <a:lstStyle/>
            <a:p>
              <a:r>
                <a:rPr lang="de-DE" b="1">
                  <a:latin typeface="Calibri" pitchFamily="34" charset="0"/>
                </a:rPr>
                <a:t>Stable </a:t>
              </a:r>
            </a:p>
            <a:p>
              <a:r>
                <a:rPr lang="de-DE" b="1">
                  <a:latin typeface="Calibri" pitchFamily="34" charset="0"/>
                </a:rPr>
                <a:t>Log</a:t>
              </a:r>
            </a:p>
          </p:txBody>
        </p:sp>
        <p:sp>
          <p:nvSpPr>
            <p:cNvPr id="162839" name="Rectangle 23"/>
            <p:cNvSpPr>
              <a:spLocks noChangeArrowheads="1"/>
            </p:cNvSpPr>
            <p:nvPr/>
          </p:nvSpPr>
          <p:spPr bwMode="auto">
            <a:xfrm>
              <a:off x="1392" y="708"/>
              <a:ext cx="912" cy="72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0" name="Rectangle 24"/>
            <p:cNvSpPr>
              <a:spLocks noChangeArrowheads="1"/>
            </p:cNvSpPr>
            <p:nvPr/>
          </p:nvSpPr>
          <p:spPr bwMode="auto">
            <a:xfrm>
              <a:off x="1296" y="805"/>
              <a:ext cx="912" cy="72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1" name="Rectangle 25"/>
            <p:cNvSpPr>
              <a:spLocks noChangeArrowheads="1"/>
            </p:cNvSpPr>
            <p:nvPr/>
          </p:nvSpPr>
          <p:spPr bwMode="auto">
            <a:xfrm>
              <a:off x="1200" y="901"/>
              <a:ext cx="912" cy="72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r>
                <a:rPr lang="de-DE">
                  <a:latin typeface="+mn-lt"/>
                </a:rPr>
                <a:t>Database</a:t>
              </a:r>
            </a:p>
            <a:p>
              <a:pPr algn="ctr" fontAlgn="auto">
                <a:spcBef>
                  <a:spcPts val="0"/>
                </a:spcBef>
                <a:spcAft>
                  <a:spcPts val="0"/>
                </a:spcAft>
                <a:defRPr/>
              </a:pPr>
              <a:r>
                <a:rPr lang="de-DE">
                  <a:latin typeface="+mn-lt"/>
                </a:rPr>
                <a:t>Page</a:t>
              </a:r>
            </a:p>
          </p:txBody>
        </p:sp>
        <p:sp>
          <p:nvSpPr>
            <p:cNvPr id="162842" name="Rectangle 26"/>
            <p:cNvSpPr>
              <a:spLocks noChangeArrowheads="1"/>
            </p:cNvSpPr>
            <p:nvPr/>
          </p:nvSpPr>
          <p:spPr bwMode="auto">
            <a:xfrm>
              <a:off x="1296" y="3110"/>
              <a:ext cx="912" cy="719"/>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3" name="Rectangle 27"/>
            <p:cNvSpPr>
              <a:spLocks noChangeArrowheads="1"/>
            </p:cNvSpPr>
            <p:nvPr/>
          </p:nvSpPr>
          <p:spPr bwMode="auto">
            <a:xfrm>
              <a:off x="1200" y="3205"/>
              <a:ext cx="912" cy="72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4" name="Rectangle 28"/>
            <p:cNvSpPr>
              <a:spLocks noChangeArrowheads="1"/>
            </p:cNvSpPr>
            <p:nvPr/>
          </p:nvSpPr>
          <p:spPr bwMode="auto">
            <a:xfrm>
              <a:off x="1104" y="3301"/>
              <a:ext cx="912" cy="72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r>
                <a:rPr lang="de-DE">
                  <a:latin typeface="+mn-lt"/>
                </a:rPr>
                <a:t>Database</a:t>
              </a:r>
            </a:p>
            <a:p>
              <a:pPr algn="ctr" fontAlgn="auto">
                <a:spcBef>
                  <a:spcPts val="0"/>
                </a:spcBef>
                <a:spcAft>
                  <a:spcPts val="0"/>
                </a:spcAft>
                <a:defRPr/>
              </a:pPr>
              <a:r>
                <a:rPr lang="de-DE">
                  <a:latin typeface="+mn-lt"/>
                </a:rPr>
                <a:t>Page</a:t>
              </a:r>
            </a:p>
          </p:txBody>
        </p:sp>
        <p:sp>
          <p:nvSpPr>
            <p:cNvPr id="162845" name="Rectangle 29"/>
            <p:cNvSpPr>
              <a:spLocks noChangeArrowheads="1"/>
            </p:cNvSpPr>
            <p:nvPr/>
          </p:nvSpPr>
          <p:spPr bwMode="auto">
            <a:xfrm>
              <a:off x="4273" y="1191"/>
              <a:ext cx="912"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6" name="Rectangle 30"/>
            <p:cNvSpPr>
              <a:spLocks noChangeArrowheads="1"/>
            </p:cNvSpPr>
            <p:nvPr/>
          </p:nvSpPr>
          <p:spPr bwMode="auto">
            <a:xfrm>
              <a:off x="4176" y="1288"/>
              <a:ext cx="912" cy="239"/>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7" name="Rectangle 31"/>
            <p:cNvSpPr>
              <a:spLocks noChangeArrowheads="1"/>
            </p:cNvSpPr>
            <p:nvPr/>
          </p:nvSpPr>
          <p:spPr bwMode="auto">
            <a:xfrm>
              <a:off x="4080" y="1383"/>
              <a:ext cx="913"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r>
                <a:rPr lang="de-DE">
                  <a:latin typeface="+mn-lt"/>
                </a:rPr>
                <a:t>Log Entry</a:t>
              </a:r>
            </a:p>
          </p:txBody>
        </p:sp>
        <p:sp>
          <p:nvSpPr>
            <p:cNvPr id="162848" name="Rectangle 32"/>
            <p:cNvSpPr>
              <a:spLocks noChangeArrowheads="1"/>
            </p:cNvSpPr>
            <p:nvPr/>
          </p:nvSpPr>
          <p:spPr bwMode="auto">
            <a:xfrm>
              <a:off x="4176" y="3504"/>
              <a:ext cx="912"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49" name="Rectangle 33"/>
            <p:cNvSpPr>
              <a:spLocks noChangeArrowheads="1"/>
            </p:cNvSpPr>
            <p:nvPr/>
          </p:nvSpPr>
          <p:spPr bwMode="auto">
            <a:xfrm>
              <a:off x="4080" y="3599"/>
              <a:ext cx="913"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62850" name="Rectangle 34"/>
            <p:cNvSpPr>
              <a:spLocks noChangeArrowheads="1"/>
            </p:cNvSpPr>
            <p:nvPr/>
          </p:nvSpPr>
          <p:spPr bwMode="auto">
            <a:xfrm>
              <a:off x="3984" y="3696"/>
              <a:ext cx="912" cy="240"/>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lgn="ctr" fontAlgn="auto">
                <a:spcBef>
                  <a:spcPts val="0"/>
                </a:spcBef>
                <a:spcAft>
                  <a:spcPts val="0"/>
                </a:spcAft>
                <a:defRPr/>
              </a:pPr>
              <a:r>
                <a:rPr lang="de-DE">
                  <a:latin typeface="+mn-lt"/>
                </a:rPr>
                <a:t>Log Entry</a:t>
              </a:r>
            </a:p>
          </p:txBody>
        </p:sp>
        <p:sp>
          <p:nvSpPr>
            <p:cNvPr id="97317" name="Line 35"/>
            <p:cNvSpPr>
              <a:spLocks noChangeShapeType="1"/>
            </p:cNvSpPr>
            <p:nvPr/>
          </p:nvSpPr>
          <p:spPr bwMode="auto">
            <a:xfrm flipV="1">
              <a:off x="656" y="1141"/>
              <a:ext cx="544" cy="5"/>
            </a:xfrm>
            <a:prstGeom prst="line">
              <a:avLst/>
            </a:prstGeom>
            <a:noFill/>
            <a:ln w="9525">
              <a:solidFill>
                <a:schemeClr val="tx1"/>
              </a:solidFill>
              <a:round/>
              <a:headEnd/>
              <a:tailEnd type="triangle" w="lg" len="lg"/>
            </a:ln>
          </p:spPr>
          <p:txBody>
            <a:bodyPr wrap="none" anchor="ctr"/>
            <a:lstStyle/>
            <a:p>
              <a:endParaRPr lang="en-US"/>
            </a:p>
          </p:txBody>
        </p:sp>
        <p:sp>
          <p:nvSpPr>
            <p:cNvPr id="97318" name="Line 36"/>
            <p:cNvSpPr>
              <a:spLocks noChangeShapeType="1"/>
            </p:cNvSpPr>
            <p:nvPr/>
          </p:nvSpPr>
          <p:spPr bwMode="auto">
            <a:xfrm flipV="1">
              <a:off x="656" y="1429"/>
              <a:ext cx="544" cy="5"/>
            </a:xfrm>
            <a:prstGeom prst="line">
              <a:avLst/>
            </a:prstGeom>
            <a:noFill/>
            <a:ln w="9525">
              <a:solidFill>
                <a:schemeClr val="tx1"/>
              </a:solidFill>
              <a:round/>
              <a:headEnd/>
              <a:tailEnd type="triangle" w="lg" len="lg"/>
            </a:ln>
          </p:spPr>
          <p:txBody>
            <a:bodyPr wrap="none" anchor="ctr"/>
            <a:lstStyle/>
            <a:p>
              <a:endParaRPr lang="en-US"/>
            </a:p>
          </p:txBody>
        </p:sp>
        <p:sp>
          <p:nvSpPr>
            <p:cNvPr id="97319" name="Line 37"/>
            <p:cNvSpPr>
              <a:spLocks noChangeShapeType="1"/>
            </p:cNvSpPr>
            <p:nvPr/>
          </p:nvSpPr>
          <p:spPr bwMode="auto">
            <a:xfrm>
              <a:off x="3168" y="1141"/>
              <a:ext cx="624" cy="0"/>
            </a:xfrm>
            <a:prstGeom prst="line">
              <a:avLst/>
            </a:prstGeom>
            <a:noFill/>
            <a:ln w="9525">
              <a:solidFill>
                <a:schemeClr val="tx1"/>
              </a:solidFill>
              <a:round/>
              <a:headEnd/>
              <a:tailEnd type="triangle" w="lg" len="lg"/>
            </a:ln>
          </p:spPr>
          <p:txBody>
            <a:bodyPr wrap="none" anchor="ctr"/>
            <a:lstStyle/>
            <a:p>
              <a:endParaRPr lang="en-US"/>
            </a:p>
          </p:txBody>
        </p:sp>
        <p:sp>
          <p:nvSpPr>
            <p:cNvPr id="97320" name="Line 38"/>
            <p:cNvSpPr>
              <a:spLocks noChangeShapeType="1"/>
            </p:cNvSpPr>
            <p:nvPr/>
          </p:nvSpPr>
          <p:spPr bwMode="auto">
            <a:xfrm>
              <a:off x="3168" y="1429"/>
              <a:ext cx="624" cy="0"/>
            </a:xfrm>
            <a:prstGeom prst="line">
              <a:avLst/>
            </a:prstGeom>
            <a:noFill/>
            <a:ln w="9525">
              <a:solidFill>
                <a:schemeClr val="tx1"/>
              </a:solidFill>
              <a:round/>
              <a:headEnd/>
              <a:tailEnd type="triangle" w="lg" len="lg"/>
            </a:ln>
          </p:spPr>
          <p:txBody>
            <a:bodyPr wrap="none" anchor="ctr"/>
            <a:lstStyle/>
            <a:p>
              <a:endParaRPr lang="en-US"/>
            </a:p>
          </p:txBody>
        </p:sp>
        <p:sp>
          <p:nvSpPr>
            <p:cNvPr id="97321" name="Text Box 39"/>
            <p:cNvSpPr txBox="1">
              <a:spLocks noChangeArrowheads="1"/>
            </p:cNvSpPr>
            <p:nvPr/>
          </p:nvSpPr>
          <p:spPr bwMode="auto">
            <a:xfrm>
              <a:off x="559" y="906"/>
              <a:ext cx="377" cy="269"/>
            </a:xfrm>
            <a:prstGeom prst="rect">
              <a:avLst/>
            </a:prstGeom>
            <a:noFill/>
            <a:ln w="9525">
              <a:noFill/>
              <a:miter lim="800000"/>
              <a:headEnd/>
              <a:tailEnd type="none" w="lg" len="lg"/>
            </a:ln>
          </p:spPr>
          <p:txBody>
            <a:bodyPr wrap="none">
              <a:spAutoFit/>
            </a:bodyPr>
            <a:lstStyle/>
            <a:p>
              <a:r>
                <a:rPr lang="de-DE">
                  <a:latin typeface="Calibri" pitchFamily="34" charset="0"/>
                </a:rPr>
                <a:t>read</a:t>
              </a:r>
            </a:p>
          </p:txBody>
        </p:sp>
        <p:sp>
          <p:nvSpPr>
            <p:cNvPr id="97322" name="Text Box 40"/>
            <p:cNvSpPr txBox="1">
              <a:spLocks noChangeArrowheads="1"/>
            </p:cNvSpPr>
            <p:nvPr/>
          </p:nvSpPr>
          <p:spPr bwMode="auto">
            <a:xfrm>
              <a:off x="559" y="1194"/>
              <a:ext cx="427" cy="270"/>
            </a:xfrm>
            <a:prstGeom prst="rect">
              <a:avLst/>
            </a:prstGeom>
            <a:noFill/>
            <a:ln w="9525">
              <a:noFill/>
              <a:miter lim="800000"/>
              <a:headEnd/>
              <a:tailEnd type="none" w="lg" len="lg"/>
            </a:ln>
          </p:spPr>
          <p:txBody>
            <a:bodyPr wrap="none">
              <a:spAutoFit/>
            </a:bodyPr>
            <a:lstStyle/>
            <a:p>
              <a:r>
                <a:rPr lang="de-DE">
                  <a:latin typeface="Calibri" pitchFamily="34" charset="0"/>
                </a:rPr>
                <a:t>write</a:t>
              </a:r>
            </a:p>
          </p:txBody>
        </p:sp>
        <p:sp>
          <p:nvSpPr>
            <p:cNvPr id="97323" name="Text Box 41"/>
            <p:cNvSpPr txBox="1">
              <a:spLocks noChangeArrowheads="1"/>
            </p:cNvSpPr>
            <p:nvPr/>
          </p:nvSpPr>
          <p:spPr bwMode="auto">
            <a:xfrm>
              <a:off x="2976" y="901"/>
              <a:ext cx="452" cy="270"/>
            </a:xfrm>
            <a:prstGeom prst="rect">
              <a:avLst/>
            </a:prstGeom>
            <a:noFill/>
            <a:ln w="9525">
              <a:noFill/>
              <a:miter lim="800000"/>
              <a:headEnd/>
              <a:tailEnd type="none" w="lg" len="lg"/>
            </a:ln>
          </p:spPr>
          <p:txBody>
            <a:bodyPr wrap="none">
              <a:spAutoFit/>
            </a:bodyPr>
            <a:lstStyle/>
            <a:p>
              <a:r>
                <a:rPr lang="de-DE">
                  <a:latin typeface="Calibri" pitchFamily="34" charset="0"/>
                </a:rPr>
                <a:t>begin</a:t>
              </a:r>
            </a:p>
          </p:txBody>
        </p:sp>
        <p:sp>
          <p:nvSpPr>
            <p:cNvPr id="97324" name="Text Box 42"/>
            <p:cNvSpPr txBox="1">
              <a:spLocks noChangeArrowheads="1"/>
            </p:cNvSpPr>
            <p:nvPr/>
          </p:nvSpPr>
          <p:spPr bwMode="auto">
            <a:xfrm>
              <a:off x="2688" y="1189"/>
              <a:ext cx="1139" cy="270"/>
            </a:xfrm>
            <a:prstGeom prst="rect">
              <a:avLst/>
            </a:prstGeom>
            <a:noFill/>
            <a:ln w="9525">
              <a:noFill/>
              <a:miter lim="800000"/>
              <a:headEnd/>
              <a:tailEnd type="none" w="lg" len="lg"/>
            </a:ln>
          </p:spPr>
          <p:txBody>
            <a:bodyPr wrap="none">
              <a:spAutoFit/>
            </a:bodyPr>
            <a:lstStyle/>
            <a:p>
              <a:r>
                <a:rPr lang="de-DE">
                  <a:latin typeface="Calibri" pitchFamily="34" charset="0"/>
                </a:rPr>
                <a:t>commit, rollback</a:t>
              </a:r>
            </a:p>
          </p:txBody>
        </p:sp>
        <p:sp>
          <p:nvSpPr>
            <p:cNvPr id="97325" name="Line 43"/>
            <p:cNvSpPr>
              <a:spLocks noChangeShapeType="1"/>
            </p:cNvSpPr>
            <p:nvPr/>
          </p:nvSpPr>
          <p:spPr bwMode="auto">
            <a:xfrm flipV="1">
              <a:off x="768" y="1429"/>
              <a:ext cx="0" cy="240"/>
            </a:xfrm>
            <a:prstGeom prst="line">
              <a:avLst/>
            </a:prstGeom>
            <a:noFill/>
            <a:ln w="9525">
              <a:solidFill>
                <a:schemeClr val="tx1"/>
              </a:solidFill>
              <a:round/>
              <a:headEnd/>
              <a:tailEnd type="none" w="lg" len="lg"/>
            </a:ln>
          </p:spPr>
          <p:txBody>
            <a:bodyPr wrap="none" anchor="ctr"/>
            <a:lstStyle/>
            <a:p>
              <a:endParaRPr lang="en-US"/>
            </a:p>
          </p:txBody>
        </p:sp>
        <p:sp>
          <p:nvSpPr>
            <p:cNvPr id="97326" name="Text Box 44"/>
            <p:cNvSpPr txBox="1">
              <a:spLocks noChangeArrowheads="1"/>
            </p:cNvSpPr>
            <p:nvPr/>
          </p:nvSpPr>
          <p:spPr bwMode="auto">
            <a:xfrm>
              <a:off x="3024" y="1478"/>
              <a:ext cx="426" cy="269"/>
            </a:xfrm>
            <a:prstGeom prst="rect">
              <a:avLst/>
            </a:prstGeom>
            <a:noFill/>
            <a:ln w="9525">
              <a:noFill/>
              <a:miter lim="800000"/>
              <a:headEnd/>
              <a:tailEnd type="none" w="lg" len="lg"/>
            </a:ln>
          </p:spPr>
          <p:txBody>
            <a:bodyPr wrap="none">
              <a:spAutoFit/>
            </a:bodyPr>
            <a:lstStyle/>
            <a:p>
              <a:r>
                <a:rPr lang="de-DE">
                  <a:latin typeface="Calibri" pitchFamily="34" charset="0"/>
                </a:rPr>
                <a:t>write</a:t>
              </a:r>
            </a:p>
          </p:txBody>
        </p:sp>
        <p:sp>
          <p:nvSpPr>
            <p:cNvPr id="97327" name="Text Box 45"/>
            <p:cNvSpPr txBox="1">
              <a:spLocks noChangeArrowheads="1"/>
            </p:cNvSpPr>
            <p:nvPr/>
          </p:nvSpPr>
          <p:spPr bwMode="auto">
            <a:xfrm>
              <a:off x="1177" y="1847"/>
              <a:ext cx="418" cy="270"/>
            </a:xfrm>
            <a:prstGeom prst="rect">
              <a:avLst/>
            </a:prstGeom>
            <a:noFill/>
            <a:ln w="9525">
              <a:noFill/>
              <a:miter lim="800000"/>
              <a:headEnd/>
              <a:tailEnd/>
            </a:ln>
          </p:spPr>
          <p:txBody>
            <a:bodyPr wrap="none" anchor="ctr">
              <a:spAutoFit/>
            </a:bodyPr>
            <a:lstStyle/>
            <a:p>
              <a:pPr algn="ctr"/>
              <a:r>
                <a:rPr lang="de-DE">
                  <a:latin typeface="Calibri" pitchFamily="34" charset="0"/>
                </a:rPr>
                <a:t>fetch</a:t>
              </a:r>
            </a:p>
          </p:txBody>
        </p:sp>
        <p:sp>
          <p:nvSpPr>
            <p:cNvPr id="97328" name="Text Box 46"/>
            <p:cNvSpPr txBox="1">
              <a:spLocks noChangeArrowheads="1"/>
            </p:cNvSpPr>
            <p:nvPr/>
          </p:nvSpPr>
          <p:spPr bwMode="auto">
            <a:xfrm>
              <a:off x="2041" y="1847"/>
              <a:ext cx="419" cy="270"/>
            </a:xfrm>
            <a:prstGeom prst="rect">
              <a:avLst/>
            </a:prstGeom>
            <a:noFill/>
            <a:ln w="9525">
              <a:noFill/>
              <a:miter lim="800000"/>
              <a:headEnd/>
              <a:tailEnd/>
            </a:ln>
          </p:spPr>
          <p:txBody>
            <a:bodyPr wrap="none" anchor="ctr">
              <a:spAutoFit/>
            </a:bodyPr>
            <a:lstStyle/>
            <a:p>
              <a:pPr algn="ctr"/>
              <a:r>
                <a:rPr lang="de-DE">
                  <a:latin typeface="Calibri" pitchFamily="34" charset="0"/>
                </a:rPr>
                <a:t>flush</a:t>
              </a:r>
            </a:p>
          </p:txBody>
        </p:sp>
        <p:sp>
          <p:nvSpPr>
            <p:cNvPr id="97329" name="Text Box 47"/>
            <p:cNvSpPr txBox="1">
              <a:spLocks noChangeArrowheads="1"/>
            </p:cNvSpPr>
            <p:nvPr/>
          </p:nvSpPr>
          <p:spPr bwMode="auto">
            <a:xfrm>
              <a:off x="4296" y="1847"/>
              <a:ext cx="427" cy="270"/>
            </a:xfrm>
            <a:prstGeom prst="rect">
              <a:avLst/>
            </a:prstGeom>
            <a:noFill/>
            <a:ln w="9525">
              <a:noFill/>
              <a:miter lim="800000"/>
              <a:headEnd/>
              <a:tailEnd/>
            </a:ln>
          </p:spPr>
          <p:txBody>
            <a:bodyPr wrap="none" anchor="ctr">
              <a:spAutoFit/>
            </a:bodyPr>
            <a:lstStyle/>
            <a:p>
              <a:pPr algn="ctr"/>
              <a:r>
                <a:rPr lang="de-DE">
                  <a:latin typeface="Calibri" pitchFamily="34" charset="0"/>
                </a:rPr>
                <a:t>force</a:t>
              </a:r>
            </a:p>
          </p:txBody>
        </p:sp>
        <p:sp>
          <p:nvSpPr>
            <p:cNvPr id="97330" name="Text Box 48"/>
            <p:cNvSpPr txBox="1">
              <a:spLocks noChangeArrowheads="1"/>
            </p:cNvSpPr>
            <p:nvPr/>
          </p:nvSpPr>
          <p:spPr bwMode="auto">
            <a:xfrm>
              <a:off x="-10" y="1790"/>
              <a:ext cx="617" cy="472"/>
            </a:xfrm>
            <a:prstGeom prst="rect">
              <a:avLst/>
            </a:prstGeom>
            <a:noFill/>
            <a:ln w="9525">
              <a:noFill/>
              <a:miter lim="800000"/>
              <a:headEnd/>
              <a:tailEnd/>
            </a:ln>
          </p:spPr>
          <p:txBody>
            <a:bodyPr wrap="none" anchor="ctr">
              <a:spAutoFit/>
            </a:bodyPr>
            <a:lstStyle/>
            <a:p>
              <a:pPr algn="ctr"/>
              <a:r>
                <a:rPr lang="de-DE" i="1">
                  <a:latin typeface="Calibri" pitchFamily="34" charset="0"/>
                </a:rPr>
                <a:t>Volatile</a:t>
              </a:r>
            </a:p>
            <a:p>
              <a:pPr algn="ctr"/>
              <a:r>
                <a:rPr lang="de-DE" i="1">
                  <a:latin typeface="Calibri" pitchFamily="34" charset="0"/>
                </a:rPr>
                <a:t>Memory</a:t>
              </a:r>
            </a:p>
          </p:txBody>
        </p:sp>
        <p:sp>
          <p:nvSpPr>
            <p:cNvPr id="97331" name="Text Box 49"/>
            <p:cNvSpPr txBox="1">
              <a:spLocks noChangeArrowheads="1"/>
            </p:cNvSpPr>
            <p:nvPr/>
          </p:nvSpPr>
          <p:spPr bwMode="auto">
            <a:xfrm>
              <a:off x="-9" y="2223"/>
              <a:ext cx="584" cy="471"/>
            </a:xfrm>
            <a:prstGeom prst="rect">
              <a:avLst/>
            </a:prstGeom>
            <a:noFill/>
            <a:ln w="9525">
              <a:noFill/>
              <a:miter lim="800000"/>
              <a:headEnd/>
              <a:tailEnd/>
            </a:ln>
          </p:spPr>
          <p:txBody>
            <a:bodyPr wrap="none" anchor="ctr">
              <a:spAutoFit/>
            </a:bodyPr>
            <a:lstStyle/>
            <a:p>
              <a:pPr algn="ctr"/>
              <a:r>
                <a:rPr lang="de-DE" i="1">
                  <a:latin typeface="Calibri" pitchFamily="34" charset="0"/>
                </a:rPr>
                <a:t>Stable</a:t>
              </a:r>
            </a:p>
            <a:p>
              <a:pPr algn="ctr"/>
              <a:r>
                <a:rPr lang="de-DE" i="1">
                  <a:latin typeface="Calibri" pitchFamily="34" charset="0"/>
                </a:rPr>
                <a:t>Storage</a:t>
              </a:r>
            </a:p>
          </p:txBody>
        </p:sp>
        <p:sp>
          <p:nvSpPr>
            <p:cNvPr id="97332" name="Text Box 50"/>
            <p:cNvSpPr txBox="1">
              <a:spLocks noChangeArrowheads="1"/>
            </p:cNvSpPr>
            <p:nvPr/>
          </p:nvSpPr>
          <p:spPr bwMode="auto">
            <a:xfrm>
              <a:off x="4176" y="192"/>
              <a:ext cx="1417" cy="336"/>
            </a:xfrm>
            <a:prstGeom prst="rect">
              <a:avLst/>
            </a:prstGeom>
            <a:noFill/>
            <a:ln w="9525">
              <a:noFill/>
              <a:miter lim="800000"/>
              <a:headEnd/>
              <a:tailEnd/>
            </a:ln>
          </p:spPr>
          <p:txBody>
            <a:bodyPr wrap="none">
              <a:spAutoFit/>
            </a:bodyPr>
            <a:lstStyle/>
            <a:p>
              <a:r>
                <a:rPr lang="en-US">
                  <a:latin typeface="Calibri" pitchFamily="34" charset="0"/>
                </a:rPr>
                <a:t>Database Server</a:t>
              </a: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714356"/>
            <a:ext cx="8643998" cy="642942"/>
          </a:xfrm>
        </p:spPr>
        <p:txBody>
          <a:bodyPr/>
          <a:lstStyle/>
          <a:p>
            <a:r>
              <a:rPr lang="zh-CN" altLang="en-US" sz="3200" dirty="0" smtClean="0">
                <a:solidFill>
                  <a:srgbClr val="00B050"/>
                </a:solidFill>
              </a:rPr>
              <a:t>（一）</a:t>
            </a:r>
            <a:r>
              <a:rPr lang="en-US" sz="3200" dirty="0" smtClean="0">
                <a:solidFill>
                  <a:srgbClr val="00B050"/>
                </a:solidFill>
              </a:rPr>
              <a:t>: Transactional Management Systems</a:t>
            </a:r>
            <a:endParaRPr lang="zh-CN" altLang="en-US" sz="3200"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altLang="zh-CN" dirty="0" err="1" smtClean="0"/>
              <a:t>Serializability</a:t>
            </a:r>
            <a:r>
              <a:rPr lang="en-US" altLang="zh-CN" dirty="0" smtClean="0"/>
              <a:t> theory</a:t>
            </a:r>
          </a:p>
          <a:p>
            <a:r>
              <a:rPr lang="en-US" altLang="zh-CN" dirty="0" smtClean="0"/>
              <a:t>2</a:t>
            </a:r>
            <a:r>
              <a:rPr lang="zh-CN" altLang="en-US" dirty="0" smtClean="0"/>
              <a:t>、</a:t>
            </a:r>
            <a:r>
              <a:rPr lang="en-US" altLang="zh-CN" dirty="0" smtClean="0"/>
              <a:t>Concurrency control</a:t>
            </a:r>
          </a:p>
          <a:p>
            <a:r>
              <a:rPr lang="en-US" altLang="zh-CN" dirty="0" smtClean="0"/>
              <a:t>3</a:t>
            </a:r>
            <a:r>
              <a:rPr lang="zh-CN" altLang="en-US" dirty="0" smtClean="0"/>
              <a:t>、</a:t>
            </a:r>
            <a:r>
              <a:rPr lang="en-US" altLang="zh-CN" dirty="0" smtClean="0"/>
              <a:t>Recovery</a:t>
            </a:r>
          </a:p>
          <a:p>
            <a:r>
              <a:rPr lang="en-US" altLang="zh-CN" dirty="0" smtClean="0">
                <a:solidFill>
                  <a:srgbClr val="FF0000"/>
                </a:solidFill>
              </a:rPr>
              <a:t>4</a:t>
            </a:r>
            <a:r>
              <a:rPr lang="zh-CN" altLang="en-US" dirty="0" smtClean="0">
                <a:solidFill>
                  <a:srgbClr val="FF0000"/>
                </a:solidFill>
              </a:rPr>
              <a:t>、</a:t>
            </a:r>
            <a:r>
              <a:rPr lang="en-US" altLang="zh-CN" dirty="0" smtClean="0">
                <a:solidFill>
                  <a:srgbClr val="FF0000"/>
                </a:solidFill>
              </a:rPr>
              <a:t>Distributed Databases</a:t>
            </a:r>
          </a:p>
          <a:p>
            <a:r>
              <a:rPr lang="en-US" altLang="zh-CN" dirty="0" smtClean="0"/>
              <a:t>5</a:t>
            </a:r>
            <a:r>
              <a:rPr lang="zh-CN" altLang="en-US" dirty="0" smtClean="0"/>
              <a:t>、</a:t>
            </a:r>
            <a:r>
              <a:rPr lang="en-US" altLang="zh-CN" dirty="0" smtClean="0"/>
              <a:t>Distributed Commitment</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714348" y="1214422"/>
            <a:ext cx="7931175" cy="2290770"/>
          </a:xfrm>
        </p:spPr>
        <p:txBody>
          <a:bodyPr>
            <a:normAutofit/>
          </a:bodyPr>
          <a:lstStyle/>
          <a:p>
            <a:r>
              <a:rPr lang="en-US" sz="4400" dirty="0" smtClean="0">
                <a:solidFill>
                  <a:srgbClr val="00B050"/>
                </a:solidFill>
              </a:rPr>
              <a:t>Managing Data in the CLOUD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68"/>
          <p:cNvSpPr>
            <a:spLocks noGrp="1"/>
          </p:cNvSpPr>
          <p:nvPr>
            <p:ph type="title"/>
          </p:nvPr>
        </p:nvSpPr>
        <p:spPr/>
        <p:txBody>
          <a:bodyPr/>
          <a:lstStyle/>
          <a:p>
            <a:r>
              <a:rPr lang="en-US" smtClean="0">
                <a:solidFill>
                  <a:srgbClr val="33CC33"/>
                </a:solidFill>
              </a:rPr>
              <a:t>Distributed Transactions</a:t>
            </a:r>
          </a:p>
        </p:txBody>
      </p:sp>
      <p:grpSp>
        <p:nvGrpSpPr>
          <p:cNvPr id="2" name="Group 3"/>
          <p:cNvGrpSpPr>
            <a:grpSpLocks/>
          </p:cNvGrpSpPr>
          <p:nvPr/>
        </p:nvGrpSpPr>
        <p:grpSpPr bwMode="auto">
          <a:xfrm>
            <a:off x="285720" y="1142984"/>
            <a:ext cx="8305800" cy="5334000"/>
            <a:chOff x="144" y="240"/>
            <a:chExt cx="5328" cy="3696"/>
          </a:xfrm>
        </p:grpSpPr>
        <p:sp>
          <p:nvSpPr>
            <p:cNvPr id="104454" name="Rectangle 4" descr="Horizontale Steine"/>
            <p:cNvSpPr>
              <a:spLocks noChangeArrowheads="1"/>
            </p:cNvSpPr>
            <p:nvPr/>
          </p:nvSpPr>
          <p:spPr bwMode="auto">
            <a:xfrm>
              <a:off x="1290" y="2220"/>
              <a:ext cx="960" cy="720"/>
            </a:xfrm>
            <a:prstGeom prst="rect">
              <a:avLst/>
            </a:prstGeom>
            <a:pattFill prst="horzBrick">
              <a:fgClr>
                <a:srgbClr val="DDDDDD"/>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104455" name="AutoShape 5"/>
            <p:cNvSpPr>
              <a:spLocks noChangeArrowheads="1"/>
            </p:cNvSpPr>
            <p:nvPr/>
          </p:nvSpPr>
          <p:spPr bwMode="auto">
            <a:xfrm>
              <a:off x="1440" y="3216"/>
              <a:ext cx="720" cy="720"/>
            </a:xfrm>
            <a:prstGeom prst="can">
              <a:avLst>
                <a:gd name="adj" fmla="val 25000"/>
              </a:avLst>
            </a:prstGeom>
            <a:solidFill>
              <a:schemeClr val="folHlink"/>
            </a:solidFill>
            <a:ln w="9525">
              <a:solidFill>
                <a:schemeClr val="tx1"/>
              </a:solidFill>
              <a:round/>
              <a:headEnd/>
              <a:tailEnd/>
            </a:ln>
          </p:spPr>
          <p:txBody>
            <a:bodyPr wrap="none" anchor="ctr"/>
            <a:lstStyle/>
            <a:p>
              <a:pPr algn="ctr"/>
              <a:endParaRPr lang="en-US">
                <a:latin typeface="Calibri" pitchFamily="34" charset="0"/>
              </a:endParaRPr>
            </a:p>
          </p:txBody>
        </p:sp>
        <p:sp>
          <p:nvSpPr>
            <p:cNvPr id="104456" name="Text Box 6"/>
            <p:cNvSpPr txBox="1">
              <a:spLocks noChangeArrowheads="1"/>
            </p:cNvSpPr>
            <p:nvPr/>
          </p:nvSpPr>
          <p:spPr bwMode="auto">
            <a:xfrm>
              <a:off x="144" y="2304"/>
              <a:ext cx="800" cy="413"/>
            </a:xfrm>
            <a:prstGeom prst="rect">
              <a:avLst/>
            </a:prstGeom>
            <a:noFill/>
            <a:ln w="9525">
              <a:noFill/>
              <a:miter lim="800000"/>
              <a:headEnd/>
              <a:tailEnd/>
            </a:ln>
          </p:spPr>
          <p:txBody>
            <a:bodyPr wrap="none">
              <a:spAutoFit/>
            </a:bodyPr>
            <a:lstStyle/>
            <a:p>
              <a:pPr>
                <a:lnSpc>
                  <a:spcPct val="90000"/>
                </a:lnSpc>
              </a:pPr>
              <a:r>
                <a:rPr lang="en-US" b="1">
                  <a:latin typeface="Calibri" pitchFamily="34" charset="0"/>
                </a:rPr>
                <a:t>Database</a:t>
              </a:r>
            </a:p>
            <a:p>
              <a:pPr>
                <a:lnSpc>
                  <a:spcPct val="90000"/>
                </a:lnSpc>
              </a:pPr>
              <a:r>
                <a:rPr lang="en-US" b="1">
                  <a:latin typeface="Calibri" pitchFamily="34" charset="0"/>
                </a:rPr>
                <a:t>Servers</a:t>
              </a:r>
            </a:p>
          </p:txBody>
        </p:sp>
        <p:sp>
          <p:nvSpPr>
            <p:cNvPr id="104457" name="Text Box 7"/>
            <p:cNvSpPr txBox="1">
              <a:spLocks noChangeArrowheads="1"/>
            </p:cNvSpPr>
            <p:nvPr/>
          </p:nvSpPr>
          <p:spPr bwMode="auto">
            <a:xfrm>
              <a:off x="144" y="1200"/>
              <a:ext cx="990" cy="413"/>
            </a:xfrm>
            <a:prstGeom prst="rect">
              <a:avLst/>
            </a:prstGeom>
            <a:noFill/>
            <a:ln w="9525">
              <a:noFill/>
              <a:miter lim="800000"/>
              <a:headEnd/>
              <a:tailEnd/>
            </a:ln>
          </p:spPr>
          <p:txBody>
            <a:bodyPr wrap="none">
              <a:spAutoFit/>
            </a:bodyPr>
            <a:lstStyle/>
            <a:p>
              <a:pPr>
                <a:lnSpc>
                  <a:spcPct val="90000"/>
                </a:lnSpc>
              </a:pPr>
              <a:r>
                <a:rPr lang="en-US" b="1">
                  <a:latin typeface="Calibri" pitchFamily="34" charset="0"/>
                </a:rPr>
                <a:t>Transaction</a:t>
              </a:r>
            </a:p>
            <a:p>
              <a:pPr>
                <a:lnSpc>
                  <a:spcPct val="90000"/>
                </a:lnSpc>
              </a:pPr>
              <a:r>
                <a:rPr lang="en-US" b="1">
                  <a:latin typeface="Calibri" pitchFamily="34" charset="0"/>
                </a:rPr>
                <a:t>Managers</a:t>
              </a:r>
            </a:p>
          </p:txBody>
        </p:sp>
        <p:sp>
          <p:nvSpPr>
            <p:cNvPr id="104458" name="Text Box 8"/>
            <p:cNvSpPr txBox="1">
              <a:spLocks noChangeArrowheads="1"/>
            </p:cNvSpPr>
            <p:nvPr/>
          </p:nvSpPr>
          <p:spPr bwMode="auto">
            <a:xfrm>
              <a:off x="178" y="537"/>
              <a:ext cx="705" cy="291"/>
            </a:xfrm>
            <a:prstGeom prst="rect">
              <a:avLst/>
            </a:prstGeom>
            <a:noFill/>
            <a:ln w="9525">
              <a:noFill/>
              <a:miter lim="800000"/>
              <a:headEnd/>
              <a:tailEnd/>
            </a:ln>
          </p:spPr>
          <p:txBody>
            <a:bodyPr wrap="none">
              <a:spAutoFit/>
            </a:bodyPr>
            <a:lstStyle/>
            <a:p>
              <a:pPr>
                <a:lnSpc>
                  <a:spcPct val="90000"/>
                </a:lnSpc>
              </a:pPr>
              <a:r>
                <a:rPr lang="en-US" b="1" dirty="0">
                  <a:latin typeface="Calibri" pitchFamily="34" charset="0"/>
                </a:rPr>
                <a:t>Clients</a:t>
              </a:r>
            </a:p>
          </p:txBody>
        </p:sp>
        <p:sp>
          <p:nvSpPr>
            <p:cNvPr id="104459" name="Rectangle 9"/>
            <p:cNvSpPr>
              <a:spLocks noChangeArrowheads="1"/>
            </p:cNvSpPr>
            <p:nvPr/>
          </p:nvSpPr>
          <p:spPr bwMode="auto">
            <a:xfrm>
              <a:off x="1248" y="528"/>
              <a:ext cx="480" cy="336"/>
            </a:xfrm>
            <a:prstGeom prst="rect">
              <a:avLst/>
            </a:prstGeom>
            <a:solidFill>
              <a:srgbClr val="EAEAEA"/>
            </a:solidFill>
            <a:ln w="9525">
              <a:solidFill>
                <a:schemeClr val="tx1"/>
              </a:solidFill>
              <a:miter lim="800000"/>
              <a:headEnd/>
              <a:tailEnd/>
            </a:ln>
          </p:spPr>
          <p:txBody>
            <a:bodyPr wrap="none" anchor="ctr"/>
            <a:lstStyle/>
            <a:p>
              <a:endParaRPr lang="en-US">
                <a:latin typeface="Calibri" pitchFamily="34" charset="0"/>
              </a:endParaRPr>
            </a:p>
          </p:txBody>
        </p:sp>
        <p:sp>
          <p:nvSpPr>
            <p:cNvPr id="104460" name="Text Box 10"/>
            <p:cNvSpPr txBox="1">
              <a:spLocks noChangeArrowheads="1"/>
            </p:cNvSpPr>
            <p:nvPr/>
          </p:nvSpPr>
          <p:spPr bwMode="auto">
            <a:xfrm>
              <a:off x="144" y="288"/>
              <a:ext cx="586" cy="292"/>
            </a:xfrm>
            <a:prstGeom prst="rect">
              <a:avLst/>
            </a:prstGeom>
            <a:noFill/>
            <a:ln w="9525">
              <a:noFill/>
              <a:miter lim="800000"/>
              <a:headEnd/>
              <a:tailEnd/>
            </a:ln>
          </p:spPr>
          <p:txBody>
            <a:bodyPr wrap="none">
              <a:spAutoFit/>
            </a:bodyPr>
            <a:lstStyle/>
            <a:p>
              <a:pPr>
                <a:lnSpc>
                  <a:spcPct val="90000"/>
                </a:lnSpc>
              </a:pPr>
              <a:r>
                <a:rPr lang="en-US" b="1">
                  <a:latin typeface="Calibri" pitchFamily="34" charset="0"/>
                </a:rPr>
                <a:t>Users</a:t>
              </a:r>
            </a:p>
          </p:txBody>
        </p:sp>
        <p:grpSp>
          <p:nvGrpSpPr>
            <p:cNvPr id="3" name="Group 11"/>
            <p:cNvGrpSpPr>
              <a:grpSpLocks/>
            </p:cNvGrpSpPr>
            <p:nvPr/>
          </p:nvGrpSpPr>
          <p:grpSpPr bwMode="auto">
            <a:xfrm>
              <a:off x="1776" y="240"/>
              <a:ext cx="192" cy="432"/>
              <a:chOff x="1824" y="2976"/>
              <a:chExt cx="288" cy="624"/>
            </a:xfrm>
          </p:grpSpPr>
          <p:sp>
            <p:nvSpPr>
              <p:cNvPr id="104507" name="Oval 12"/>
              <p:cNvSpPr>
                <a:spLocks noChangeArrowheads="1"/>
              </p:cNvSpPr>
              <p:nvPr/>
            </p:nvSpPr>
            <p:spPr bwMode="auto">
              <a:xfrm>
                <a:off x="1848" y="2976"/>
                <a:ext cx="240" cy="192"/>
              </a:xfrm>
              <a:prstGeom prst="ellipse">
                <a:avLst/>
              </a:prstGeom>
              <a:noFill/>
              <a:ln w="9525">
                <a:solidFill>
                  <a:schemeClr val="tx1"/>
                </a:solidFill>
                <a:round/>
                <a:headEnd/>
                <a:tailEnd/>
              </a:ln>
            </p:spPr>
            <p:txBody>
              <a:bodyPr wrap="none" anchor="ctr"/>
              <a:lstStyle/>
              <a:p>
                <a:endParaRPr lang="en-US">
                  <a:latin typeface="Calibri" pitchFamily="34" charset="0"/>
                </a:endParaRPr>
              </a:p>
            </p:txBody>
          </p:sp>
          <p:sp>
            <p:nvSpPr>
              <p:cNvPr id="104508" name="Line 13"/>
              <p:cNvSpPr>
                <a:spLocks noChangeShapeType="1"/>
              </p:cNvSpPr>
              <p:nvPr/>
            </p:nvSpPr>
            <p:spPr bwMode="auto">
              <a:xfrm flipH="1">
                <a:off x="1968" y="3168"/>
                <a:ext cx="0" cy="240"/>
              </a:xfrm>
              <a:prstGeom prst="line">
                <a:avLst/>
              </a:prstGeom>
              <a:noFill/>
              <a:ln w="9525">
                <a:solidFill>
                  <a:schemeClr val="tx1"/>
                </a:solidFill>
                <a:round/>
                <a:headEnd/>
                <a:tailEnd/>
              </a:ln>
            </p:spPr>
            <p:txBody>
              <a:bodyPr wrap="none" anchor="ctr"/>
              <a:lstStyle/>
              <a:p>
                <a:endParaRPr lang="en-US"/>
              </a:p>
            </p:txBody>
          </p:sp>
          <p:sp>
            <p:nvSpPr>
              <p:cNvPr id="104509" name="Line 14"/>
              <p:cNvSpPr>
                <a:spLocks noChangeShapeType="1"/>
              </p:cNvSpPr>
              <p:nvPr/>
            </p:nvSpPr>
            <p:spPr bwMode="auto">
              <a:xfrm>
                <a:off x="1968" y="3408"/>
                <a:ext cx="144" cy="192"/>
              </a:xfrm>
              <a:prstGeom prst="line">
                <a:avLst/>
              </a:prstGeom>
              <a:noFill/>
              <a:ln w="9525">
                <a:solidFill>
                  <a:schemeClr val="tx1"/>
                </a:solidFill>
                <a:round/>
                <a:headEnd/>
                <a:tailEnd/>
              </a:ln>
            </p:spPr>
            <p:txBody>
              <a:bodyPr wrap="none" anchor="ctr"/>
              <a:lstStyle/>
              <a:p>
                <a:endParaRPr lang="en-US"/>
              </a:p>
            </p:txBody>
          </p:sp>
          <p:sp>
            <p:nvSpPr>
              <p:cNvPr id="104510" name="Line 15"/>
              <p:cNvSpPr>
                <a:spLocks noChangeShapeType="1"/>
              </p:cNvSpPr>
              <p:nvPr/>
            </p:nvSpPr>
            <p:spPr bwMode="auto">
              <a:xfrm flipH="1">
                <a:off x="1872" y="3408"/>
                <a:ext cx="96" cy="192"/>
              </a:xfrm>
              <a:prstGeom prst="line">
                <a:avLst/>
              </a:prstGeom>
              <a:noFill/>
              <a:ln w="9525">
                <a:solidFill>
                  <a:schemeClr val="tx1"/>
                </a:solidFill>
                <a:round/>
                <a:headEnd/>
                <a:tailEnd/>
              </a:ln>
            </p:spPr>
            <p:txBody>
              <a:bodyPr wrap="none" anchor="ctr"/>
              <a:lstStyle/>
              <a:p>
                <a:endParaRPr lang="en-US"/>
              </a:p>
            </p:txBody>
          </p:sp>
          <p:sp>
            <p:nvSpPr>
              <p:cNvPr id="104511" name="Line 16"/>
              <p:cNvSpPr>
                <a:spLocks noChangeShapeType="1"/>
              </p:cNvSpPr>
              <p:nvPr/>
            </p:nvSpPr>
            <p:spPr bwMode="auto">
              <a:xfrm flipV="1">
                <a:off x="1968" y="3264"/>
                <a:ext cx="144" cy="48"/>
              </a:xfrm>
              <a:prstGeom prst="line">
                <a:avLst/>
              </a:prstGeom>
              <a:noFill/>
              <a:ln w="9525">
                <a:solidFill>
                  <a:schemeClr val="tx1"/>
                </a:solidFill>
                <a:round/>
                <a:headEnd/>
                <a:tailEnd/>
              </a:ln>
            </p:spPr>
            <p:txBody>
              <a:bodyPr wrap="none" anchor="ctr"/>
              <a:lstStyle/>
              <a:p>
                <a:endParaRPr lang="en-US"/>
              </a:p>
            </p:txBody>
          </p:sp>
          <p:sp>
            <p:nvSpPr>
              <p:cNvPr id="104512" name="Line 17"/>
              <p:cNvSpPr>
                <a:spLocks noChangeShapeType="1"/>
              </p:cNvSpPr>
              <p:nvPr/>
            </p:nvSpPr>
            <p:spPr bwMode="auto">
              <a:xfrm flipH="1" flipV="1">
                <a:off x="1824" y="3264"/>
                <a:ext cx="144" cy="48"/>
              </a:xfrm>
              <a:prstGeom prst="line">
                <a:avLst/>
              </a:prstGeom>
              <a:noFill/>
              <a:ln w="9525">
                <a:solidFill>
                  <a:schemeClr val="tx1"/>
                </a:solidFill>
                <a:round/>
                <a:headEnd/>
                <a:tailEnd/>
              </a:ln>
            </p:spPr>
            <p:txBody>
              <a:bodyPr wrap="none" anchor="ctr"/>
              <a:lstStyle/>
              <a:p>
                <a:endParaRPr lang="en-US"/>
              </a:p>
            </p:txBody>
          </p:sp>
        </p:grpSp>
        <p:sp>
          <p:nvSpPr>
            <p:cNvPr id="104462" name="Text Box 18"/>
            <p:cNvSpPr txBox="1">
              <a:spLocks noChangeArrowheads="1"/>
            </p:cNvSpPr>
            <p:nvPr/>
          </p:nvSpPr>
          <p:spPr bwMode="auto">
            <a:xfrm>
              <a:off x="2112" y="384"/>
              <a:ext cx="526" cy="486"/>
            </a:xfrm>
            <a:prstGeom prst="rect">
              <a:avLst/>
            </a:prstGeom>
            <a:noFill/>
            <a:ln w="9525">
              <a:noFill/>
              <a:miter lim="800000"/>
              <a:headEnd/>
              <a:tailEnd/>
            </a:ln>
          </p:spPr>
          <p:txBody>
            <a:bodyPr wrap="none">
              <a:spAutoFit/>
            </a:bodyPr>
            <a:lstStyle/>
            <a:p>
              <a:r>
                <a:rPr lang="en-US" sz="4000" b="1">
                  <a:latin typeface="Calibri" pitchFamily="34" charset="0"/>
                </a:rPr>
                <a:t>. . .</a:t>
              </a:r>
            </a:p>
          </p:txBody>
        </p:sp>
        <p:sp>
          <p:nvSpPr>
            <p:cNvPr id="104463" name="Rectangle 19" descr="Welle"/>
            <p:cNvSpPr>
              <a:spLocks noChangeArrowheads="1"/>
            </p:cNvSpPr>
            <p:nvPr/>
          </p:nvSpPr>
          <p:spPr bwMode="auto">
            <a:xfrm>
              <a:off x="1248" y="1152"/>
              <a:ext cx="1296" cy="480"/>
            </a:xfrm>
            <a:prstGeom prst="rect">
              <a:avLst/>
            </a:prstGeom>
            <a:pattFill prst="wave">
              <a:fgClr>
                <a:srgbClr val="DDDDDD"/>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104464" name="Oval 20"/>
            <p:cNvSpPr>
              <a:spLocks noChangeArrowheads="1"/>
            </p:cNvSpPr>
            <p:nvPr/>
          </p:nvSpPr>
          <p:spPr bwMode="auto">
            <a:xfrm>
              <a:off x="1536" y="1248"/>
              <a:ext cx="318" cy="240"/>
            </a:xfrm>
            <a:prstGeom prst="ellipse">
              <a:avLst/>
            </a:prstGeom>
            <a:solidFill>
              <a:srgbClr val="EAEAEA"/>
            </a:solidFill>
            <a:ln w="9525">
              <a:solidFill>
                <a:schemeClr val="tx1"/>
              </a:solidFill>
              <a:round/>
              <a:headEnd/>
              <a:tailEnd/>
            </a:ln>
          </p:spPr>
          <p:txBody>
            <a:bodyPr wrap="none" anchor="ctr"/>
            <a:lstStyle/>
            <a:p>
              <a:endParaRPr lang="en-US">
                <a:latin typeface="Calibri" pitchFamily="34" charset="0"/>
              </a:endParaRPr>
            </a:p>
          </p:txBody>
        </p:sp>
        <p:sp>
          <p:nvSpPr>
            <p:cNvPr id="104465" name="Oval 21"/>
            <p:cNvSpPr>
              <a:spLocks noChangeArrowheads="1"/>
            </p:cNvSpPr>
            <p:nvPr/>
          </p:nvSpPr>
          <p:spPr bwMode="auto">
            <a:xfrm>
              <a:off x="1344" y="1296"/>
              <a:ext cx="336" cy="240"/>
            </a:xfrm>
            <a:prstGeom prst="ellipse">
              <a:avLst/>
            </a:prstGeom>
            <a:solidFill>
              <a:srgbClr val="EAEAEA"/>
            </a:solidFill>
            <a:ln w="9525">
              <a:solidFill>
                <a:schemeClr val="tx1"/>
              </a:solidFill>
              <a:round/>
              <a:headEnd/>
              <a:tailEnd/>
            </a:ln>
          </p:spPr>
          <p:txBody>
            <a:bodyPr wrap="none" anchor="ctr"/>
            <a:lstStyle/>
            <a:p>
              <a:pPr algn="ctr"/>
              <a:endParaRPr lang="en-US" sz="2000">
                <a:latin typeface="Calibri" pitchFamily="34" charset="0"/>
              </a:endParaRPr>
            </a:p>
          </p:txBody>
        </p:sp>
        <p:sp>
          <p:nvSpPr>
            <p:cNvPr id="104466" name="Oval 22"/>
            <p:cNvSpPr>
              <a:spLocks noChangeArrowheads="1"/>
            </p:cNvSpPr>
            <p:nvPr/>
          </p:nvSpPr>
          <p:spPr bwMode="auto">
            <a:xfrm>
              <a:off x="2016" y="1296"/>
              <a:ext cx="336" cy="240"/>
            </a:xfrm>
            <a:prstGeom prst="ellipse">
              <a:avLst/>
            </a:prstGeom>
            <a:solidFill>
              <a:srgbClr val="EAEAEA"/>
            </a:solidFill>
            <a:ln w="9525">
              <a:solidFill>
                <a:schemeClr val="tx1"/>
              </a:solidFill>
              <a:round/>
              <a:headEnd/>
              <a:tailEnd/>
            </a:ln>
          </p:spPr>
          <p:txBody>
            <a:bodyPr wrap="none" anchor="ctr"/>
            <a:lstStyle/>
            <a:p>
              <a:pPr algn="ctr"/>
              <a:endParaRPr lang="en-US" sz="2000">
                <a:latin typeface="Calibri" pitchFamily="34" charset="0"/>
              </a:endParaRPr>
            </a:p>
          </p:txBody>
        </p:sp>
        <p:sp>
          <p:nvSpPr>
            <p:cNvPr id="130079" name="Rectangle 31"/>
            <p:cNvSpPr>
              <a:spLocks noChangeArrowheads="1"/>
            </p:cNvSpPr>
            <p:nvPr/>
          </p:nvSpPr>
          <p:spPr bwMode="auto">
            <a:xfrm>
              <a:off x="1840" y="2468"/>
              <a:ext cx="176" cy="144"/>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04469" name="Text Box 32"/>
            <p:cNvSpPr txBox="1">
              <a:spLocks noChangeArrowheads="1"/>
            </p:cNvSpPr>
            <p:nvPr/>
          </p:nvSpPr>
          <p:spPr bwMode="auto">
            <a:xfrm>
              <a:off x="3936" y="2256"/>
              <a:ext cx="363" cy="487"/>
            </a:xfrm>
            <a:prstGeom prst="rect">
              <a:avLst/>
            </a:prstGeom>
            <a:noFill/>
            <a:ln w="9525">
              <a:noFill/>
              <a:miter lim="800000"/>
              <a:headEnd/>
              <a:tailEnd/>
            </a:ln>
          </p:spPr>
          <p:txBody>
            <a:bodyPr wrap="none">
              <a:spAutoFit/>
            </a:bodyPr>
            <a:lstStyle/>
            <a:p>
              <a:r>
                <a:rPr lang="en-US" sz="4000" b="1">
                  <a:latin typeface="Calibri" pitchFamily="34" charset="0"/>
                </a:rPr>
                <a:t>...</a:t>
              </a:r>
            </a:p>
          </p:txBody>
        </p:sp>
        <p:sp>
          <p:nvSpPr>
            <p:cNvPr id="104470" name="Line 33"/>
            <p:cNvSpPr>
              <a:spLocks noChangeShapeType="1"/>
            </p:cNvSpPr>
            <p:nvPr/>
          </p:nvSpPr>
          <p:spPr bwMode="auto">
            <a:xfrm>
              <a:off x="1776" y="2928"/>
              <a:ext cx="0" cy="288"/>
            </a:xfrm>
            <a:prstGeom prst="line">
              <a:avLst/>
            </a:prstGeom>
            <a:noFill/>
            <a:ln w="9525">
              <a:solidFill>
                <a:schemeClr val="tx1"/>
              </a:solidFill>
              <a:round/>
              <a:headEnd/>
              <a:tailEnd/>
            </a:ln>
          </p:spPr>
          <p:txBody>
            <a:bodyPr wrap="none" anchor="ctr"/>
            <a:lstStyle/>
            <a:p>
              <a:endParaRPr lang="en-US"/>
            </a:p>
          </p:txBody>
        </p:sp>
        <p:sp>
          <p:nvSpPr>
            <p:cNvPr id="104471" name="Rectangle 34" descr="Horizontale Steine"/>
            <p:cNvSpPr>
              <a:spLocks noChangeArrowheads="1"/>
            </p:cNvSpPr>
            <p:nvPr/>
          </p:nvSpPr>
          <p:spPr bwMode="auto">
            <a:xfrm>
              <a:off x="2688" y="2208"/>
              <a:ext cx="960" cy="720"/>
            </a:xfrm>
            <a:prstGeom prst="rect">
              <a:avLst/>
            </a:prstGeom>
            <a:pattFill prst="horzBrick">
              <a:fgClr>
                <a:srgbClr val="DDDDDD"/>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104472" name="AutoShape 35"/>
            <p:cNvSpPr>
              <a:spLocks noChangeArrowheads="1"/>
            </p:cNvSpPr>
            <p:nvPr/>
          </p:nvSpPr>
          <p:spPr bwMode="auto">
            <a:xfrm>
              <a:off x="2832" y="3216"/>
              <a:ext cx="720" cy="720"/>
            </a:xfrm>
            <a:prstGeom prst="can">
              <a:avLst>
                <a:gd name="adj" fmla="val 25000"/>
              </a:avLst>
            </a:prstGeom>
            <a:solidFill>
              <a:schemeClr val="folHlink"/>
            </a:solidFill>
            <a:ln w="9525">
              <a:solidFill>
                <a:schemeClr val="tx1"/>
              </a:solidFill>
              <a:round/>
              <a:headEnd/>
              <a:tailEnd/>
            </a:ln>
          </p:spPr>
          <p:txBody>
            <a:bodyPr wrap="none" anchor="ctr"/>
            <a:lstStyle/>
            <a:p>
              <a:pPr algn="ctr"/>
              <a:endParaRPr lang="en-US">
                <a:latin typeface="Calibri" pitchFamily="34" charset="0"/>
              </a:endParaRPr>
            </a:p>
          </p:txBody>
        </p:sp>
        <p:sp>
          <p:nvSpPr>
            <p:cNvPr id="104473" name="Line 36"/>
            <p:cNvSpPr>
              <a:spLocks noChangeShapeType="1"/>
            </p:cNvSpPr>
            <p:nvPr/>
          </p:nvSpPr>
          <p:spPr bwMode="auto">
            <a:xfrm>
              <a:off x="3168" y="2928"/>
              <a:ext cx="0" cy="288"/>
            </a:xfrm>
            <a:prstGeom prst="line">
              <a:avLst/>
            </a:prstGeom>
            <a:noFill/>
            <a:ln w="9525">
              <a:solidFill>
                <a:schemeClr val="tx1"/>
              </a:solidFill>
              <a:round/>
              <a:headEnd/>
              <a:tailEnd/>
            </a:ln>
          </p:spPr>
          <p:txBody>
            <a:bodyPr wrap="none" anchor="ctr"/>
            <a:lstStyle/>
            <a:p>
              <a:endParaRPr lang="en-US"/>
            </a:p>
          </p:txBody>
        </p:sp>
        <p:sp>
          <p:nvSpPr>
            <p:cNvPr id="104474" name="Rectangle 37" descr="Horizontale Steine"/>
            <p:cNvSpPr>
              <a:spLocks noChangeArrowheads="1"/>
            </p:cNvSpPr>
            <p:nvPr/>
          </p:nvSpPr>
          <p:spPr bwMode="auto">
            <a:xfrm>
              <a:off x="4512" y="2208"/>
              <a:ext cx="960" cy="720"/>
            </a:xfrm>
            <a:prstGeom prst="rect">
              <a:avLst/>
            </a:prstGeom>
            <a:pattFill prst="horzBrick">
              <a:fgClr>
                <a:srgbClr val="DDDDDD"/>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104475" name="AutoShape 38"/>
            <p:cNvSpPr>
              <a:spLocks noChangeArrowheads="1"/>
            </p:cNvSpPr>
            <p:nvPr/>
          </p:nvSpPr>
          <p:spPr bwMode="auto">
            <a:xfrm>
              <a:off x="4656" y="3216"/>
              <a:ext cx="720" cy="720"/>
            </a:xfrm>
            <a:prstGeom prst="can">
              <a:avLst>
                <a:gd name="adj" fmla="val 25000"/>
              </a:avLst>
            </a:prstGeom>
            <a:solidFill>
              <a:schemeClr val="folHlink"/>
            </a:solidFill>
            <a:ln w="9525">
              <a:solidFill>
                <a:schemeClr val="tx1"/>
              </a:solidFill>
              <a:round/>
              <a:headEnd/>
              <a:tailEnd/>
            </a:ln>
          </p:spPr>
          <p:txBody>
            <a:bodyPr wrap="none" anchor="ctr"/>
            <a:lstStyle/>
            <a:p>
              <a:pPr algn="ctr"/>
              <a:endParaRPr lang="en-US">
                <a:latin typeface="Calibri" pitchFamily="34" charset="0"/>
              </a:endParaRPr>
            </a:p>
          </p:txBody>
        </p:sp>
        <p:sp>
          <p:nvSpPr>
            <p:cNvPr id="130089" name="Rectangle 41"/>
            <p:cNvSpPr>
              <a:spLocks noChangeArrowheads="1"/>
            </p:cNvSpPr>
            <p:nvPr/>
          </p:nvSpPr>
          <p:spPr bwMode="auto">
            <a:xfrm>
              <a:off x="5047" y="2666"/>
              <a:ext cx="229" cy="149"/>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30095" name="Rectangle 47"/>
            <p:cNvSpPr>
              <a:spLocks noChangeArrowheads="1"/>
            </p:cNvSpPr>
            <p:nvPr/>
          </p:nvSpPr>
          <p:spPr bwMode="auto">
            <a:xfrm>
              <a:off x="2880" y="2592"/>
              <a:ext cx="176" cy="144"/>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30096" name="Rectangle 48"/>
            <p:cNvSpPr>
              <a:spLocks noChangeArrowheads="1"/>
            </p:cNvSpPr>
            <p:nvPr/>
          </p:nvSpPr>
          <p:spPr bwMode="auto">
            <a:xfrm>
              <a:off x="2880" y="2352"/>
              <a:ext cx="176" cy="144"/>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04479" name="Line 49"/>
            <p:cNvSpPr>
              <a:spLocks noChangeShapeType="1"/>
            </p:cNvSpPr>
            <p:nvPr/>
          </p:nvSpPr>
          <p:spPr bwMode="auto">
            <a:xfrm>
              <a:off x="4992" y="2928"/>
              <a:ext cx="0" cy="288"/>
            </a:xfrm>
            <a:prstGeom prst="line">
              <a:avLst/>
            </a:prstGeom>
            <a:noFill/>
            <a:ln w="9525">
              <a:solidFill>
                <a:schemeClr val="tx1"/>
              </a:solidFill>
              <a:round/>
              <a:headEnd/>
              <a:tailEnd/>
            </a:ln>
          </p:spPr>
          <p:txBody>
            <a:bodyPr wrap="none" anchor="ctr"/>
            <a:lstStyle/>
            <a:p>
              <a:endParaRPr lang="en-US"/>
            </a:p>
          </p:txBody>
        </p:sp>
        <p:sp>
          <p:nvSpPr>
            <p:cNvPr id="104480" name="Rectangle 50" descr="Welle"/>
            <p:cNvSpPr>
              <a:spLocks noChangeArrowheads="1"/>
            </p:cNvSpPr>
            <p:nvPr/>
          </p:nvSpPr>
          <p:spPr bwMode="auto">
            <a:xfrm>
              <a:off x="4176" y="1152"/>
              <a:ext cx="1296" cy="480"/>
            </a:xfrm>
            <a:prstGeom prst="rect">
              <a:avLst/>
            </a:prstGeom>
            <a:pattFill prst="wave">
              <a:fgClr>
                <a:srgbClr val="DDDDDD"/>
              </a:fgClr>
              <a:bgClr>
                <a:srgbClr val="FFFFFF"/>
              </a:bgClr>
            </a:pattFill>
            <a:ln w="9525">
              <a:solidFill>
                <a:schemeClr val="tx1"/>
              </a:solidFill>
              <a:miter lim="800000"/>
              <a:headEnd/>
              <a:tailEnd/>
            </a:ln>
          </p:spPr>
          <p:txBody>
            <a:bodyPr wrap="none" anchor="ctr"/>
            <a:lstStyle/>
            <a:p>
              <a:pPr algn="ctr"/>
              <a:endParaRPr lang="en-US">
                <a:latin typeface="Calibri" pitchFamily="34" charset="0"/>
              </a:endParaRPr>
            </a:p>
          </p:txBody>
        </p:sp>
        <p:sp>
          <p:nvSpPr>
            <p:cNvPr id="104481" name="Oval 51"/>
            <p:cNvSpPr>
              <a:spLocks noChangeArrowheads="1"/>
            </p:cNvSpPr>
            <p:nvPr/>
          </p:nvSpPr>
          <p:spPr bwMode="auto">
            <a:xfrm>
              <a:off x="4272" y="1296"/>
              <a:ext cx="336" cy="240"/>
            </a:xfrm>
            <a:prstGeom prst="ellipse">
              <a:avLst/>
            </a:prstGeom>
            <a:solidFill>
              <a:srgbClr val="EAEAEA"/>
            </a:solidFill>
            <a:ln w="9525">
              <a:solidFill>
                <a:schemeClr val="tx1"/>
              </a:solidFill>
              <a:round/>
              <a:headEnd/>
              <a:tailEnd/>
            </a:ln>
          </p:spPr>
          <p:txBody>
            <a:bodyPr wrap="none" anchor="ctr"/>
            <a:lstStyle/>
            <a:p>
              <a:pPr algn="ctr"/>
              <a:endParaRPr lang="en-US" sz="2000">
                <a:latin typeface="Calibri" pitchFamily="34" charset="0"/>
              </a:endParaRPr>
            </a:p>
          </p:txBody>
        </p:sp>
        <p:sp>
          <p:nvSpPr>
            <p:cNvPr id="104482" name="Oval 52"/>
            <p:cNvSpPr>
              <a:spLocks noChangeArrowheads="1"/>
            </p:cNvSpPr>
            <p:nvPr/>
          </p:nvSpPr>
          <p:spPr bwMode="auto">
            <a:xfrm>
              <a:off x="5040" y="1296"/>
              <a:ext cx="336" cy="240"/>
            </a:xfrm>
            <a:prstGeom prst="ellipse">
              <a:avLst/>
            </a:prstGeom>
            <a:solidFill>
              <a:srgbClr val="EAEAEA"/>
            </a:solidFill>
            <a:ln w="9525">
              <a:solidFill>
                <a:schemeClr val="tx1"/>
              </a:solidFill>
              <a:round/>
              <a:headEnd/>
              <a:tailEnd/>
            </a:ln>
          </p:spPr>
          <p:txBody>
            <a:bodyPr wrap="none" anchor="ctr"/>
            <a:lstStyle/>
            <a:p>
              <a:pPr algn="ctr"/>
              <a:endParaRPr lang="en-US" sz="2000">
                <a:latin typeface="Calibri" pitchFamily="34" charset="0"/>
              </a:endParaRPr>
            </a:p>
          </p:txBody>
        </p:sp>
        <p:sp>
          <p:nvSpPr>
            <p:cNvPr id="104483" name="Text Box 53"/>
            <p:cNvSpPr txBox="1">
              <a:spLocks noChangeArrowheads="1"/>
            </p:cNvSpPr>
            <p:nvPr/>
          </p:nvSpPr>
          <p:spPr bwMode="auto">
            <a:xfrm>
              <a:off x="3168" y="1104"/>
              <a:ext cx="363" cy="486"/>
            </a:xfrm>
            <a:prstGeom prst="rect">
              <a:avLst/>
            </a:prstGeom>
            <a:noFill/>
            <a:ln w="9525">
              <a:noFill/>
              <a:miter lim="800000"/>
              <a:headEnd/>
              <a:tailEnd/>
            </a:ln>
          </p:spPr>
          <p:txBody>
            <a:bodyPr wrap="none">
              <a:spAutoFit/>
            </a:bodyPr>
            <a:lstStyle/>
            <a:p>
              <a:r>
                <a:rPr lang="en-US" sz="4000" b="1">
                  <a:latin typeface="Calibri" pitchFamily="34" charset="0"/>
                </a:rPr>
                <a:t>...</a:t>
              </a:r>
            </a:p>
          </p:txBody>
        </p:sp>
        <p:sp>
          <p:nvSpPr>
            <p:cNvPr id="104484" name="Line 54"/>
            <p:cNvSpPr>
              <a:spLocks noChangeShapeType="1"/>
            </p:cNvSpPr>
            <p:nvPr/>
          </p:nvSpPr>
          <p:spPr bwMode="auto">
            <a:xfrm>
              <a:off x="1488" y="864"/>
              <a:ext cx="0" cy="432"/>
            </a:xfrm>
            <a:prstGeom prst="line">
              <a:avLst/>
            </a:prstGeom>
            <a:noFill/>
            <a:ln w="9525">
              <a:solidFill>
                <a:schemeClr val="tx1"/>
              </a:solidFill>
              <a:round/>
              <a:headEnd/>
              <a:tailEnd type="triangle" w="med" len="med"/>
            </a:ln>
          </p:spPr>
          <p:txBody>
            <a:bodyPr wrap="none" anchor="ctr"/>
            <a:lstStyle/>
            <a:p>
              <a:endParaRPr lang="en-US"/>
            </a:p>
          </p:txBody>
        </p:sp>
        <p:sp>
          <p:nvSpPr>
            <p:cNvPr id="104485" name="Oval 55"/>
            <p:cNvSpPr>
              <a:spLocks noChangeArrowheads="1"/>
            </p:cNvSpPr>
            <p:nvPr/>
          </p:nvSpPr>
          <p:spPr bwMode="auto">
            <a:xfrm>
              <a:off x="4656" y="1296"/>
              <a:ext cx="336" cy="240"/>
            </a:xfrm>
            <a:prstGeom prst="ellipse">
              <a:avLst/>
            </a:prstGeom>
            <a:solidFill>
              <a:srgbClr val="EAEAEA"/>
            </a:solidFill>
            <a:ln w="9525">
              <a:solidFill>
                <a:schemeClr val="tx1"/>
              </a:solidFill>
              <a:round/>
              <a:headEnd/>
              <a:tailEnd/>
            </a:ln>
          </p:spPr>
          <p:txBody>
            <a:bodyPr wrap="none" anchor="ctr"/>
            <a:lstStyle/>
            <a:p>
              <a:pPr algn="ctr"/>
              <a:endParaRPr lang="en-US" sz="2000">
                <a:latin typeface="Calibri" pitchFamily="34" charset="0"/>
              </a:endParaRPr>
            </a:p>
          </p:txBody>
        </p:sp>
        <p:sp>
          <p:nvSpPr>
            <p:cNvPr id="130104" name="Rectangle 56"/>
            <p:cNvSpPr>
              <a:spLocks noChangeArrowheads="1"/>
            </p:cNvSpPr>
            <p:nvPr/>
          </p:nvSpPr>
          <p:spPr bwMode="auto">
            <a:xfrm>
              <a:off x="3168" y="2592"/>
              <a:ext cx="175" cy="144"/>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30105" name="Rectangle 57"/>
            <p:cNvSpPr>
              <a:spLocks noChangeArrowheads="1"/>
            </p:cNvSpPr>
            <p:nvPr/>
          </p:nvSpPr>
          <p:spPr bwMode="auto">
            <a:xfrm>
              <a:off x="3168" y="2352"/>
              <a:ext cx="175" cy="144"/>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104488" name="Line 58"/>
            <p:cNvSpPr>
              <a:spLocks noChangeShapeType="1"/>
            </p:cNvSpPr>
            <p:nvPr/>
          </p:nvSpPr>
          <p:spPr bwMode="auto">
            <a:xfrm>
              <a:off x="1584" y="864"/>
              <a:ext cx="2688" cy="528"/>
            </a:xfrm>
            <a:prstGeom prst="line">
              <a:avLst/>
            </a:prstGeom>
            <a:noFill/>
            <a:ln w="9525">
              <a:solidFill>
                <a:schemeClr val="tx1"/>
              </a:solidFill>
              <a:round/>
              <a:headEnd/>
              <a:tailEnd type="triangle" w="med" len="med"/>
            </a:ln>
          </p:spPr>
          <p:txBody>
            <a:bodyPr wrap="none" anchor="ctr"/>
            <a:lstStyle/>
            <a:p>
              <a:endParaRPr lang="en-US"/>
            </a:p>
          </p:txBody>
        </p:sp>
        <p:sp>
          <p:nvSpPr>
            <p:cNvPr id="104489" name="Line 59"/>
            <p:cNvSpPr>
              <a:spLocks noChangeShapeType="1"/>
            </p:cNvSpPr>
            <p:nvPr/>
          </p:nvSpPr>
          <p:spPr bwMode="auto">
            <a:xfrm>
              <a:off x="1488" y="1536"/>
              <a:ext cx="0" cy="672"/>
            </a:xfrm>
            <a:prstGeom prst="line">
              <a:avLst/>
            </a:prstGeom>
            <a:noFill/>
            <a:ln w="9525">
              <a:solidFill>
                <a:schemeClr val="tx1"/>
              </a:solidFill>
              <a:round/>
              <a:headEnd/>
              <a:tailEnd type="triangle" w="med" len="med"/>
            </a:ln>
          </p:spPr>
          <p:txBody>
            <a:bodyPr wrap="none" anchor="ctr"/>
            <a:lstStyle/>
            <a:p>
              <a:endParaRPr lang="en-US"/>
            </a:p>
          </p:txBody>
        </p:sp>
        <p:sp>
          <p:nvSpPr>
            <p:cNvPr id="104490" name="Line 60"/>
            <p:cNvSpPr>
              <a:spLocks noChangeShapeType="1"/>
            </p:cNvSpPr>
            <p:nvPr/>
          </p:nvSpPr>
          <p:spPr bwMode="auto">
            <a:xfrm>
              <a:off x="1736" y="1477"/>
              <a:ext cx="1421" cy="743"/>
            </a:xfrm>
            <a:prstGeom prst="line">
              <a:avLst/>
            </a:prstGeom>
            <a:noFill/>
            <a:ln w="9525">
              <a:solidFill>
                <a:schemeClr val="tx1"/>
              </a:solidFill>
              <a:round/>
              <a:headEnd/>
              <a:tailEnd type="triangle" w="med" len="med"/>
            </a:ln>
          </p:spPr>
          <p:txBody>
            <a:bodyPr wrap="none" anchor="ctr"/>
            <a:lstStyle/>
            <a:p>
              <a:endParaRPr lang="en-US"/>
            </a:p>
          </p:txBody>
        </p:sp>
        <p:sp>
          <p:nvSpPr>
            <p:cNvPr id="104491" name="Line 61"/>
            <p:cNvSpPr>
              <a:spLocks noChangeShapeType="1"/>
            </p:cNvSpPr>
            <p:nvPr/>
          </p:nvSpPr>
          <p:spPr bwMode="auto">
            <a:xfrm flipH="1">
              <a:off x="3264" y="1536"/>
              <a:ext cx="1152" cy="672"/>
            </a:xfrm>
            <a:prstGeom prst="line">
              <a:avLst/>
            </a:prstGeom>
            <a:noFill/>
            <a:ln w="9525">
              <a:solidFill>
                <a:schemeClr val="tx1"/>
              </a:solidFill>
              <a:round/>
              <a:headEnd/>
              <a:tailEnd type="triangle" w="med" len="med"/>
            </a:ln>
          </p:spPr>
          <p:txBody>
            <a:bodyPr wrap="none" anchor="ctr"/>
            <a:lstStyle/>
            <a:p>
              <a:endParaRPr lang="en-US"/>
            </a:p>
          </p:txBody>
        </p:sp>
        <p:sp>
          <p:nvSpPr>
            <p:cNvPr id="104492" name="Line 62"/>
            <p:cNvSpPr>
              <a:spLocks noChangeShapeType="1"/>
            </p:cNvSpPr>
            <p:nvPr/>
          </p:nvSpPr>
          <p:spPr bwMode="auto">
            <a:xfrm>
              <a:off x="4848" y="1536"/>
              <a:ext cx="0" cy="672"/>
            </a:xfrm>
            <a:prstGeom prst="line">
              <a:avLst/>
            </a:prstGeom>
            <a:noFill/>
            <a:ln w="9525">
              <a:solidFill>
                <a:schemeClr val="tx1"/>
              </a:solidFill>
              <a:round/>
              <a:headEnd/>
              <a:tailEnd type="triangle" w="med" len="med"/>
            </a:ln>
          </p:spPr>
          <p:txBody>
            <a:bodyPr wrap="none" anchor="ctr"/>
            <a:lstStyle/>
            <a:p>
              <a:endParaRPr lang="en-US"/>
            </a:p>
          </p:txBody>
        </p:sp>
      </p:grpSp>
      <p:sp>
        <p:nvSpPr>
          <p:cNvPr id="63" name="Rectangle 31"/>
          <p:cNvSpPr>
            <a:spLocks noChangeArrowheads="1"/>
          </p:cNvSpPr>
          <p:nvPr/>
        </p:nvSpPr>
        <p:spPr bwMode="auto">
          <a:xfrm>
            <a:off x="2357422" y="4143380"/>
            <a:ext cx="274366" cy="207818"/>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64" name="Rectangle 31"/>
          <p:cNvSpPr>
            <a:spLocks noChangeArrowheads="1"/>
          </p:cNvSpPr>
          <p:nvPr/>
        </p:nvSpPr>
        <p:spPr bwMode="auto">
          <a:xfrm>
            <a:off x="2357422" y="4500570"/>
            <a:ext cx="274366" cy="207818"/>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65" name="Rectangle 31"/>
          <p:cNvSpPr>
            <a:spLocks noChangeArrowheads="1"/>
          </p:cNvSpPr>
          <p:nvPr/>
        </p:nvSpPr>
        <p:spPr bwMode="auto">
          <a:xfrm>
            <a:off x="7358082" y="4143380"/>
            <a:ext cx="274366" cy="207818"/>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66" name="Rectangle 31"/>
          <p:cNvSpPr>
            <a:spLocks noChangeArrowheads="1"/>
          </p:cNvSpPr>
          <p:nvPr/>
        </p:nvSpPr>
        <p:spPr bwMode="auto">
          <a:xfrm>
            <a:off x="7358082" y="4643446"/>
            <a:ext cx="274366" cy="207818"/>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
        <p:nvSpPr>
          <p:cNvPr id="67" name="Rectangle 31"/>
          <p:cNvSpPr>
            <a:spLocks noChangeArrowheads="1"/>
          </p:cNvSpPr>
          <p:nvPr/>
        </p:nvSpPr>
        <p:spPr bwMode="auto">
          <a:xfrm>
            <a:off x="7929586" y="4143380"/>
            <a:ext cx="274366" cy="207818"/>
          </a:xfrm>
          <a:prstGeom prst="rect">
            <a:avLst/>
          </a:prstGeom>
          <a:solidFill>
            <a:schemeClr val="bg1"/>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fontAlgn="auto">
              <a:spcBef>
                <a:spcPts val="0"/>
              </a:spcBef>
              <a:spcAft>
                <a:spcPts val="0"/>
              </a:spcAft>
              <a:defRPr/>
            </a:pPr>
            <a:endParaRPr lang="en-US">
              <a:latin typeface="+mn-lt"/>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p:txBody>
          <a:bodyPr/>
          <a:lstStyle/>
          <a:p>
            <a:r>
              <a:rPr lang="en-US" smtClean="0">
                <a:solidFill>
                  <a:srgbClr val="33CC33"/>
                </a:solidFill>
              </a:rPr>
              <a:t>Transaction Types</a:t>
            </a:r>
          </a:p>
        </p:txBody>
      </p:sp>
      <p:sp>
        <p:nvSpPr>
          <p:cNvPr id="3" name="Content Placeholder 2"/>
          <p:cNvSpPr>
            <a:spLocks noGrp="1"/>
          </p:cNvSpPr>
          <p:nvPr>
            <p:ph idx="1"/>
          </p:nvPr>
        </p:nvSpPr>
        <p:spPr/>
        <p:txBody>
          <a:bodyPr>
            <a:normAutofit lnSpcReduction="10000"/>
          </a:bodyPr>
          <a:lstStyle/>
          <a:p>
            <a:pPr>
              <a:lnSpc>
                <a:spcPct val="90000"/>
              </a:lnSpc>
            </a:pPr>
            <a:r>
              <a:rPr lang="en-US" sz="3000" dirty="0" smtClean="0">
                <a:solidFill>
                  <a:schemeClr val="hlink"/>
                </a:solidFill>
              </a:rPr>
              <a:t>Local Transactions</a:t>
            </a:r>
            <a:r>
              <a:rPr lang="en-US" sz="3000" dirty="0" smtClean="0">
                <a:solidFill>
                  <a:schemeClr val="accent2"/>
                </a:solidFill>
              </a:rPr>
              <a:t>:</a:t>
            </a:r>
          </a:p>
          <a:p>
            <a:pPr lvl="1">
              <a:lnSpc>
                <a:spcPct val="90000"/>
              </a:lnSpc>
            </a:pPr>
            <a:r>
              <a:rPr lang="en-US" sz="2600" dirty="0" smtClean="0"/>
              <a:t>Run exclusively on a </a:t>
            </a:r>
            <a:r>
              <a:rPr lang="en-US" sz="2600" dirty="0" smtClean="0">
                <a:solidFill>
                  <a:srgbClr val="FF3300"/>
                </a:solidFill>
              </a:rPr>
              <a:t>single</a:t>
            </a:r>
            <a:r>
              <a:rPr lang="en-US" sz="2600" dirty="0" smtClean="0"/>
              <a:t> database servers</a:t>
            </a:r>
          </a:p>
          <a:p>
            <a:pPr lvl="1">
              <a:lnSpc>
                <a:spcPct val="90000"/>
              </a:lnSpc>
            </a:pPr>
            <a:endParaRPr lang="en-US" sz="2600" dirty="0" smtClean="0"/>
          </a:p>
          <a:p>
            <a:pPr>
              <a:lnSpc>
                <a:spcPct val="90000"/>
              </a:lnSpc>
            </a:pPr>
            <a:r>
              <a:rPr lang="en-US" sz="3000" dirty="0" smtClean="0">
                <a:solidFill>
                  <a:schemeClr val="hlink"/>
                </a:solidFill>
              </a:rPr>
              <a:t>Global Transactions</a:t>
            </a:r>
            <a:r>
              <a:rPr lang="en-US" sz="3000" dirty="0" smtClean="0">
                <a:solidFill>
                  <a:srgbClr val="330F42"/>
                </a:solidFill>
              </a:rPr>
              <a:t>:</a:t>
            </a:r>
          </a:p>
          <a:p>
            <a:pPr lvl="1">
              <a:lnSpc>
                <a:spcPct val="90000"/>
              </a:lnSpc>
            </a:pPr>
            <a:r>
              <a:rPr lang="en-US" sz="2600" dirty="0" smtClean="0"/>
              <a:t>Execute by reading and writing data on </a:t>
            </a:r>
            <a:r>
              <a:rPr lang="en-US" sz="2600" dirty="0" smtClean="0">
                <a:solidFill>
                  <a:srgbClr val="FF3300"/>
                </a:solidFill>
              </a:rPr>
              <a:t>multiple</a:t>
            </a:r>
            <a:r>
              <a:rPr lang="en-US" sz="2600" dirty="0" smtClean="0"/>
              <a:t> database servers</a:t>
            </a:r>
          </a:p>
          <a:p>
            <a:pPr lvl="1">
              <a:lnSpc>
                <a:spcPct val="90000"/>
              </a:lnSpc>
            </a:pPr>
            <a:endParaRPr lang="en-US" sz="2600" dirty="0" smtClean="0"/>
          </a:p>
          <a:p>
            <a:pPr>
              <a:lnSpc>
                <a:spcPct val="90000"/>
              </a:lnSpc>
            </a:pPr>
            <a:r>
              <a:rPr lang="en-US" sz="3000" dirty="0" smtClean="0">
                <a:solidFill>
                  <a:schemeClr val="hlink"/>
                </a:solidFill>
              </a:rPr>
              <a:t>Database servers</a:t>
            </a:r>
            <a:r>
              <a:rPr lang="en-US" sz="3000" dirty="0" smtClean="0"/>
              <a:t>:</a:t>
            </a:r>
          </a:p>
          <a:p>
            <a:pPr lvl="1">
              <a:lnSpc>
                <a:spcPct val="90000"/>
              </a:lnSpc>
            </a:pPr>
            <a:r>
              <a:rPr lang="en-US" sz="2600" dirty="0" smtClean="0"/>
              <a:t>Need to ensure that the </a:t>
            </a:r>
            <a:r>
              <a:rPr lang="en-US" sz="2600" dirty="0" smtClean="0">
                <a:solidFill>
                  <a:srgbClr val="FF3300"/>
                </a:solidFill>
              </a:rPr>
              <a:t>combined execution</a:t>
            </a:r>
            <a:r>
              <a:rPr lang="en-US" sz="2600" dirty="0" smtClean="0"/>
              <a:t> of </a:t>
            </a:r>
            <a:r>
              <a:rPr lang="en-US" sz="2600" b="1" i="1" dirty="0" smtClean="0">
                <a:solidFill>
                  <a:srgbClr val="330F42"/>
                </a:solidFill>
              </a:rPr>
              <a:t>local</a:t>
            </a:r>
            <a:r>
              <a:rPr lang="en-US" sz="2600" dirty="0" smtClean="0"/>
              <a:t> and </a:t>
            </a:r>
            <a:r>
              <a:rPr lang="en-US" sz="2600" b="1" i="1" dirty="0" smtClean="0">
                <a:solidFill>
                  <a:srgbClr val="330F42"/>
                </a:solidFill>
              </a:rPr>
              <a:t>global</a:t>
            </a:r>
            <a:r>
              <a:rPr lang="en-US" sz="2600" dirty="0" smtClean="0"/>
              <a:t> transaction remains </a:t>
            </a:r>
            <a:r>
              <a:rPr lang="en-US" sz="2600" dirty="0" smtClean="0">
                <a:solidFill>
                  <a:srgbClr val="FF3300"/>
                </a:solidFill>
              </a:rPr>
              <a:t>correct</a:t>
            </a:r>
            <a:r>
              <a:rPr lang="en-US" sz="2600" dirty="0" smtClean="0"/>
              <a:t> as before.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p:txBody>
          <a:bodyPr/>
          <a:lstStyle/>
          <a:p>
            <a:r>
              <a:rPr lang="en-US" dirty="0" smtClean="0">
                <a:solidFill>
                  <a:srgbClr val="33CC33"/>
                </a:solidFill>
              </a:rPr>
              <a:t>Global vs. Local </a:t>
            </a:r>
            <a:r>
              <a:rPr lang="en-US" dirty="0" err="1" smtClean="0">
                <a:solidFill>
                  <a:srgbClr val="33CC33"/>
                </a:solidFill>
              </a:rPr>
              <a:t>Serializability</a:t>
            </a:r>
            <a:endParaRPr lang="en-US" dirty="0" smtClean="0">
              <a:solidFill>
                <a:srgbClr val="33CC33"/>
              </a:solidFill>
            </a:endParaRPr>
          </a:p>
        </p:txBody>
      </p:sp>
      <p:sp>
        <p:nvSpPr>
          <p:cNvPr id="137219" name="Text Box 3"/>
          <p:cNvSpPr txBox="1">
            <a:spLocks noChangeArrowheads="1"/>
          </p:cNvSpPr>
          <p:nvPr/>
        </p:nvSpPr>
        <p:spPr bwMode="auto">
          <a:xfrm>
            <a:off x="500034" y="1928802"/>
            <a:ext cx="7624786" cy="3631763"/>
          </a:xfrm>
          <a:prstGeom prst="rect">
            <a:avLst/>
          </a:prstGeom>
          <a:noFill/>
          <a:ln w="9525">
            <a:noFill/>
            <a:miter lim="800000"/>
            <a:headEnd/>
            <a:tailEnd/>
          </a:ln>
        </p:spPr>
        <p:txBody>
          <a:bodyPr wrap="square">
            <a:spAutoFit/>
          </a:bodyPr>
          <a:lstStyle/>
          <a:p>
            <a:r>
              <a:rPr lang="en-US" sz="2400" b="1" dirty="0">
                <a:solidFill>
                  <a:schemeClr val="hlink"/>
                </a:solidFill>
                <a:latin typeface="Calibri" pitchFamily="34" charset="0"/>
              </a:rPr>
              <a:t>Example</a:t>
            </a:r>
            <a:r>
              <a:rPr lang="en-US" sz="2400" dirty="0">
                <a:latin typeface="Calibri" pitchFamily="34" charset="0"/>
              </a:rPr>
              <a:t>:</a:t>
            </a:r>
            <a:br>
              <a:rPr lang="en-US" sz="2400" dirty="0">
                <a:latin typeface="Calibri" pitchFamily="34" charset="0"/>
              </a:rPr>
            </a:br>
            <a:r>
              <a:rPr lang="en-US" sz="2400" dirty="0" smtClean="0">
                <a:latin typeface="Calibri" pitchFamily="34" charset="0"/>
              </a:rPr>
              <a:t> </a:t>
            </a:r>
            <a:r>
              <a:rPr lang="en-US" sz="2400" dirty="0">
                <a:latin typeface="Calibri" pitchFamily="34" charset="0"/>
              </a:rPr>
              <a:t>2 sites, one holds </a:t>
            </a:r>
            <a:r>
              <a:rPr lang="en-US" sz="2400" b="1" dirty="0">
                <a:latin typeface="Calibri" pitchFamily="34" charset="0"/>
              </a:rPr>
              <a:t>x</a:t>
            </a:r>
            <a:r>
              <a:rPr lang="en-US" sz="2400" dirty="0">
                <a:latin typeface="Calibri" pitchFamily="34" charset="0"/>
              </a:rPr>
              <a:t>, the other </a:t>
            </a:r>
            <a:r>
              <a:rPr lang="en-US" sz="2400" b="1" dirty="0">
                <a:latin typeface="Calibri" pitchFamily="34" charset="0"/>
              </a:rPr>
              <a:t>y</a:t>
            </a:r>
            <a:r>
              <a:rPr lang="en-US" sz="2400" dirty="0">
                <a:latin typeface="Calibri" pitchFamily="34" charset="0"/>
              </a:rPr>
              <a:t>:</a:t>
            </a:r>
            <a:br>
              <a:rPr lang="en-US" sz="2400" dirty="0">
                <a:latin typeface="Calibri" pitchFamily="34" charset="0"/>
              </a:rPr>
            </a:br>
            <a:r>
              <a:rPr lang="en-US" sz="2400" dirty="0">
                <a:latin typeface="Calibri" pitchFamily="34" charset="0"/>
              </a:rPr>
              <a:t/>
            </a:r>
            <a:br>
              <a:rPr lang="en-US" sz="2400" dirty="0">
                <a:latin typeface="Calibri" pitchFamily="34" charset="0"/>
              </a:rPr>
            </a:br>
            <a:r>
              <a:rPr lang="en-US" sz="2400" dirty="0">
                <a:latin typeface="Calibri" pitchFamily="34" charset="0"/>
              </a:rPr>
              <a:t>	Server 1:	</a:t>
            </a:r>
            <a:r>
              <a:rPr lang="en-US" sz="2400" dirty="0">
                <a:solidFill>
                  <a:srgbClr val="33CC33"/>
                </a:solidFill>
                <a:latin typeface="Calibri" pitchFamily="34" charset="0"/>
              </a:rPr>
              <a:t>r</a:t>
            </a:r>
            <a:r>
              <a:rPr lang="en-US" sz="2400" baseline="-25000" dirty="0">
                <a:solidFill>
                  <a:srgbClr val="33CC33"/>
                </a:solidFill>
                <a:latin typeface="Calibri" pitchFamily="34" charset="0"/>
              </a:rPr>
              <a:t>1</a:t>
            </a:r>
            <a:r>
              <a:rPr lang="en-US" sz="2400" dirty="0">
                <a:solidFill>
                  <a:srgbClr val="33CC33"/>
                </a:solidFill>
                <a:latin typeface="Calibri" pitchFamily="34" charset="0"/>
              </a:rPr>
              <a:t>(x)</a:t>
            </a:r>
            <a:r>
              <a:rPr lang="en-US" sz="2400" dirty="0">
                <a:latin typeface="Calibri" pitchFamily="34" charset="0"/>
              </a:rPr>
              <a:t>           </a:t>
            </a:r>
            <a:r>
              <a:rPr lang="en-US" sz="2400" dirty="0">
                <a:solidFill>
                  <a:srgbClr val="FF3300"/>
                </a:solidFill>
                <a:latin typeface="Calibri" pitchFamily="34" charset="0"/>
              </a:rPr>
              <a:t>w</a:t>
            </a:r>
            <a:r>
              <a:rPr lang="en-US" sz="2400" baseline="-25000" dirty="0">
                <a:solidFill>
                  <a:srgbClr val="FF3300"/>
                </a:solidFill>
                <a:latin typeface="Calibri" pitchFamily="34" charset="0"/>
              </a:rPr>
              <a:t>2</a:t>
            </a:r>
            <a:r>
              <a:rPr lang="en-US" sz="2400" dirty="0">
                <a:solidFill>
                  <a:srgbClr val="FF3300"/>
                </a:solidFill>
                <a:latin typeface="Calibri" pitchFamily="34" charset="0"/>
              </a:rPr>
              <a:t>(x)</a:t>
            </a:r>
            <a:r>
              <a:rPr lang="en-US" sz="2400" dirty="0">
                <a:solidFill>
                  <a:schemeClr val="accent2"/>
                </a:solidFill>
                <a:latin typeface="Calibri" pitchFamily="34" charset="0"/>
              </a:rPr>
              <a:t> </a:t>
            </a:r>
            <a:r>
              <a:rPr lang="en-US" sz="2400" dirty="0">
                <a:solidFill>
                  <a:srgbClr val="33CC33"/>
                </a:solidFill>
                <a:latin typeface="Calibri" pitchFamily="34" charset="0"/>
              </a:rPr>
              <a:t>c</a:t>
            </a:r>
            <a:r>
              <a:rPr lang="en-US" sz="2400" baseline="-25000" dirty="0">
                <a:solidFill>
                  <a:srgbClr val="33CC33"/>
                </a:solidFill>
                <a:latin typeface="Calibri" pitchFamily="34" charset="0"/>
              </a:rPr>
              <a:t>1</a:t>
            </a:r>
            <a:r>
              <a:rPr lang="en-US" sz="2400" dirty="0">
                <a:solidFill>
                  <a:schemeClr val="accent2"/>
                </a:solidFill>
                <a:latin typeface="Calibri" pitchFamily="34" charset="0"/>
              </a:rPr>
              <a:t> </a:t>
            </a:r>
            <a:r>
              <a:rPr lang="en-US" sz="2400" dirty="0">
                <a:latin typeface="Calibri" pitchFamily="34" charset="0"/>
              </a:rPr>
              <a:t>                  </a:t>
            </a:r>
            <a:r>
              <a:rPr lang="en-US" sz="2400" dirty="0">
                <a:solidFill>
                  <a:srgbClr val="FF3300"/>
                </a:solidFill>
                <a:latin typeface="Calibri" pitchFamily="34" charset="0"/>
              </a:rPr>
              <a:t>c</a:t>
            </a:r>
            <a:r>
              <a:rPr lang="en-US" sz="2400" baseline="-25000" dirty="0">
                <a:solidFill>
                  <a:srgbClr val="FF3300"/>
                </a:solidFill>
                <a:latin typeface="Calibri" pitchFamily="34" charset="0"/>
              </a:rPr>
              <a:t>2</a:t>
            </a:r>
          </a:p>
          <a:p>
            <a:r>
              <a:rPr lang="en-US" sz="2400" dirty="0">
                <a:latin typeface="Calibri" pitchFamily="34" charset="0"/>
              </a:rPr>
              <a:t>	Server 2:	         </a:t>
            </a:r>
            <a:r>
              <a:rPr lang="en-US" sz="2400" dirty="0">
                <a:solidFill>
                  <a:srgbClr val="FF3300"/>
                </a:solidFill>
                <a:latin typeface="Calibri" pitchFamily="34" charset="0"/>
              </a:rPr>
              <a:t>r</a:t>
            </a:r>
            <a:r>
              <a:rPr lang="en-US" sz="2400" baseline="-25000" dirty="0">
                <a:solidFill>
                  <a:srgbClr val="FF3300"/>
                </a:solidFill>
                <a:latin typeface="Calibri" pitchFamily="34" charset="0"/>
              </a:rPr>
              <a:t>2</a:t>
            </a:r>
            <a:r>
              <a:rPr lang="en-US" sz="2400" dirty="0">
                <a:solidFill>
                  <a:srgbClr val="FF3300"/>
                </a:solidFill>
                <a:latin typeface="Calibri" pitchFamily="34" charset="0"/>
              </a:rPr>
              <a:t>(y)               c</a:t>
            </a:r>
            <a:r>
              <a:rPr lang="en-US" sz="2400" baseline="-25000" dirty="0">
                <a:solidFill>
                  <a:srgbClr val="FF3300"/>
                </a:solidFill>
                <a:latin typeface="Calibri" pitchFamily="34" charset="0"/>
              </a:rPr>
              <a:t>2</a:t>
            </a:r>
            <a:r>
              <a:rPr lang="en-US" sz="2400" baseline="-25000" dirty="0">
                <a:latin typeface="Calibri" pitchFamily="34" charset="0"/>
              </a:rPr>
              <a:t> </a:t>
            </a:r>
            <a:r>
              <a:rPr lang="en-US" sz="2400" dirty="0">
                <a:solidFill>
                  <a:srgbClr val="33CC33"/>
                </a:solidFill>
                <a:latin typeface="Calibri" pitchFamily="34" charset="0"/>
              </a:rPr>
              <a:t>w</a:t>
            </a:r>
            <a:r>
              <a:rPr lang="en-US" sz="2400" baseline="-25000" dirty="0">
                <a:solidFill>
                  <a:srgbClr val="33CC33"/>
                </a:solidFill>
                <a:latin typeface="Calibri" pitchFamily="34" charset="0"/>
              </a:rPr>
              <a:t>1</a:t>
            </a:r>
            <a:r>
              <a:rPr lang="en-US" sz="2400" dirty="0">
                <a:solidFill>
                  <a:srgbClr val="33CC33"/>
                </a:solidFill>
                <a:latin typeface="Calibri" pitchFamily="34" charset="0"/>
              </a:rPr>
              <a:t>(y) </a:t>
            </a:r>
            <a:r>
              <a:rPr lang="en-US" sz="2400" dirty="0" smtClean="0">
                <a:solidFill>
                  <a:srgbClr val="33CC33"/>
                </a:solidFill>
                <a:latin typeface="Calibri" pitchFamily="34" charset="0"/>
              </a:rPr>
              <a:t>c</a:t>
            </a:r>
            <a:r>
              <a:rPr lang="en-US" sz="2400" baseline="-25000" dirty="0" smtClean="0">
                <a:solidFill>
                  <a:srgbClr val="33CC33"/>
                </a:solidFill>
                <a:latin typeface="Calibri" pitchFamily="34" charset="0"/>
              </a:rPr>
              <a:t>1</a:t>
            </a:r>
          </a:p>
          <a:p>
            <a:endParaRPr lang="en-US" sz="2400" baseline="-25000" dirty="0" smtClean="0">
              <a:solidFill>
                <a:srgbClr val="33CC33"/>
              </a:solidFill>
              <a:latin typeface="Calibri" pitchFamily="34" charset="0"/>
            </a:endParaRPr>
          </a:p>
          <a:p>
            <a:r>
              <a:rPr lang="en-US" sz="2400" dirty="0" smtClean="0">
                <a:latin typeface="Calibri" pitchFamily="34" charset="0"/>
              </a:rPr>
              <a:t>   Global history:        s = </a:t>
            </a:r>
            <a:r>
              <a:rPr lang="en-US" sz="2400" dirty="0" smtClean="0">
                <a:solidFill>
                  <a:srgbClr val="33CC33"/>
                </a:solidFill>
                <a:latin typeface="Calibri" pitchFamily="34" charset="0"/>
              </a:rPr>
              <a:t>r</a:t>
            </a:r>
            <a:r>
              <a:rPr lang="en-US" sz="2400" baseline="-25000" dirty="0" smtClean="0">
                <a:solidFill>
                  <a:srgbClr val="33CC33"/>
                </a:solidFill>
                <a:latin typeface="Calibri" pitchFamily="34" charset="0"/>
              </a:rPr>
              <a:t>1</a:t>
            </a:r>
            <a:r>
              <a:rPr lang="en-US" sz="2400" dirty="0" smtClean="0">
                <a:solidFill>
                  <a:srgbClr val="33CC33"/>
                </a:solidFill>
                <a:latin typeface="Calibri" pitchFamily="34" charset="0"/>
              </a:rPr>
              <a:t>(x) w</a:t>
            </a:r>
            <a:r>
              <a:rPr lang="en-US" sz="2400" baseline="-25000" dirty="0" smtClean="0">
                <a:solidFill>
                  <a:srgbClr val="33CC33"/>
                </a:solidFill>
                <a:latin typeface="Calibri" pitchFamily="34" charset="0"/>
              </a:rPr>
              <a:t>1</a:t>
            </a:r>
            <a:r>
              <a:rPr lang="en-US" sz="2400" dirty="0" smtClean="0">
                <a:solidFill>
                  <a:srgbClr val="33CC33"/>
                </a:solidFill>
                <a:latin typeface="Calibri" pitchFamily="34" charset="0"/>
              </a:rPr>
              <a:t>(y)</a:t>
            </a:r>
            <a:r>
              <a:rPr lang="en-US" sz="2400" dirty="0" smtClean="0">
                <a:latin typeface="Calibri" pitchFamily="34" charset="0"/>
              </a:rPr>
              <a:t> </a:t>
            </a:r>
            <a:r>
              <a:rPr lang="en-US" sz="2400" dirty="0" smtClean="0">
                <a:solidFill>
                  <a:srgbClr val="CC0000"/>
                </a:solidFill>
                <a:latin typeface="Calibri" pitchFamily="34" charset="0"/>
              </a:rPr>
              <a:t>w</a:t>
            </a:r>
            <a:r>
              <a:rPr lang="en-US" sz="2400" baseline="-25000" dirty="0" smtClean="0">
                <a:solidFill>
                  <a:srgbClr val="CC0000"/>
                </a:solidFill>
                <a:latin typeface="Calibri" pitchFamily="34" charset="0"/>
              </a:rPr>
              <a:t>2</a:t>
            </a:r>
            <a:r>
              <a:rPr lang="en-US" sz="2400" dirty="0" smtClean="0">
                <a:solidFill>
                  <a:srgbClr val="CC0000"/>
                </a:solidFill>
                <a:latin typeface="Calibri" pitchFamily="34" charset="0"/>
              </a:rPr>
              <a:t>(x)</a:t>
            </a:r>
            <a:r>
              <a:rPr lang="en-US" sz="2400" dirty="0" smtClean="0">
                <a:latin typeface="Calibri" pitchFamily="34" charset="0"/>
              </a:rPr>
              <a:t> </a:t>
            </a:r>
            <a:r>
              <a:rPr lang="en-US" sz="2400" dirty="0" smtClean="0">
                <a:solidFill>
                  <a:srgbClr val="33CC33"/>
                </a:solidFill>
                <a:latin typeface="Calibri" pitchFamily="34" charset="0"/>
              </a:rPr>
              <a:t>c</a:t>
            </a:r>
            <a:r>
              <a:rPr lang="en-US" sz="2400" baseline="-25000" dirty="0" smtClean="0">
                <a:solidFill>
                  <a:srgbClr val="33CC33"/>
                </a:solidFill>
                <a:latin typeface="Calibri" pitchFamily="34" charset="0"/>
              </a:rPr>
              <a:t>1</a:t>
            </a:r>
            <a:r>
              <a:rPr lang="en-US" sz="2400" dirty="0" smtClean="0">
                <a:latin typeface="Calibri" pitchFamily="34" charset="0"/>
              </a:rPr>
              <a:t> </a:t>
            </a:r>
            <a:r>
              <a:rPr lang="en-US" sz="2400" dirty="0" smtClean="0">
                <a:solidFill>
                  <a:srgbClr val="CC0000"/>
                </a:solidFill>
                <a:latin typeface="Calibri" pitchFamily="34" charset="0"/>
              </a:rPr>
              <a:t>r</a:t>
            </a:r>
            <a:r>
              <a:rPr lang="en-US" sz="2400" baseline="-25000" dirty="0" smtClean="0">
                <a:solidFill>
                  <a:srgbClr val="CC0000"/>
                </a:solidFill>
                <a:latin typeface="Calibri" pitchFamily="34" charset="0"/>
              </a:rPr>
              <a:t>2</a:t>
            </a:r>
            <a:r>
              <a:rPr lang="en-US" sz="2400" dirty="0" smtClean="0">
                <a:solidFill>
                  <a:srgbClr val="CC0000"/>
                </a:solidFill>
                <a:latin typeface="Calibri" pitchFamily="34" charset="0"/>
              </a:rPr>
              <a:t>(y) c</a:t>
            </a:r>
            <a:r>
              <a:rPr lang="en-US" sz="2400" baseline="-25000" dirty="0" smtClean="0">
                <a:solidFill>
                  <a:srgbClr val="CC0000"/>
                </a:solidFill>
                <a:latin typeface="Calibri" pitchFamily="34" charset="0"/>
              </a:rPr>
              <a:t>2</a:t>
            </a:r>
            <a:endParaRPr lang="en-US" sz="2400" baseline="-25000" dirty="0" smtClean="0">
              <a:solidFill>
                <a:srgbClr val="33CC33"/>
              </a:solidFill>
              <a:latin typeface="Calibri" pitchFamily="34" charset="0"/>
            </a:endParaRPr>
          </a:p>
          <a:p>
            <a:endParaRPr lang="en-US" sz="2400" baseline="-25000" dirty="0" smtClean="0">
              <a:solidFill>
                <a:srgbClr val="33CC33"/>
              </a:solidFill>
              <a:latin typeface="Calibri" pitchFamily="34" charset="0"/>
            </a:endParaRPr>
          </a:p>
          <a:p>
            <a:r>
              <a:rPr lang="en-US" dirty="0">
                <a:latin typeface="Calibri" pitchFamily="34" charset="0"/>
              </a:rPr>
              <a:t/>
            </a:r>
            <a:br>
              <a:rPr lang="en-US" dirty="0">
                <a:latin typeface="Calibri" pitchFamily="34" charset="0"/>
              </a:rPr>
            </a:br>
            <a:r>
              <a:rPr lang="en-US" dirty="0">
                <a:latin typeface="Calibri" pitchFamily="34" charset="0"/>
              </a:rPr>
              <a:t/>
            </a:r>
            <a:br>
              <a:rPr lang="en-US" dirty="0">
                <a:latin typeface="Calibri" pitchFamily="34" charset="0"/>
              </a:rPr>
            </a:br>
            <a:endParaRPr lang="en-US" dirty="0">
              <a:latin typeface="Calibri" pitchFamily="34" charset="0"/>
            </a:endParaRPr>
          </a:p>
        </p:txBody>
      </p:sp>
      <p:sp>
        <p:nvSpPr>
          <p:cNvPr id="108548" name="Text Box 4"/>
          <p:cNvSpPr txBox="1">
            <a:spLocks noChangeArrowheads="1"/>
          </p:cNvSpPr>
          <p:nvPr/>
        </p:nvSpPr>
        <p:spPr bwMode="auto">
          <a:xfrm>
            <a:off x="304800" y="1295400"/>
            <a:ext cx="8839200" cy="461665"/>
          </a:xfrm>
          <a:prstGeom prst="rect">
            <a:avLst/>
          </a:prstGeom>
          <a:noFill/>
          <a:ln w="9525">
            <a:noFill/>
            <a:miter lim="800000"/>
            <a:headEnd/>
            <a:tailEnd/>
          </a:ln>
        </p:spPr>
        <p:txBody>
          <a:bodyPr wrap="square">
            <a:spAutoFit/>
          </a:bodyPr>
          <a:lstStyle/>
          <a:p>
            <a:r>
              <a:rPr lang="en-US" sz="2400" dirty="0">
                <a:solidFill>
                  <a:srgbClr val="FF3300"/>
                </a:solidFill>
                <a:latin typeface="Calibri" pitchFamily="34" charset="0"/>
              </a:rPr>
              <a:t>Problem: local CSR </a:t>
            </a:r>
            <a:r>
              <a:rPr lang="en-US" sz="2400" b="1" dirty="0">
                <a:solidFill>
                  <a:srgbClr val="FF3300"/>
                </a:solidFill>
                <a:latin typeface="Calibri" pitchFamily="34" charset="0"/>
              </a:rPr>
              <a:t>on all involved servers </a:t>
            </a:r>
            <a:r>
              <a:rPr lang="en-US" sz="2400" dirty="0">
                <a:solidFill>
                  <a:srgbClr val="FF3300"/>
                </a:solidFill>
                <a:latin typeface="Calibri" pitchFamily="34" charset="0"/>
              </a:rPr>
              <a:t>does not imply global CSR</a:t>
            </a:r>
          </a:p>
        </p:txBody>
      </p:sp>
      <p:sp>
        <p:nvSpPr>
          <p:cNvPr id="137221" name="Text Box 5"/>
          <p:cNvSpPr txBox="1">
            <a:spLocks noChangeArrowheads="1"/>
          </p:cNvSpPr>
          <p:nvPr/>
        </p:nvSpPr>
        <p:spPr bwMode="auto">
          <a:xfrm>
            <a:off x="714348" y="5000636"/>
            <a:ext cx="7080250" cy="1187450"/>
          </a:xfrm>
          <a:prstGeom prst="rect">
            <a:avLst/>
          </a:prstGeom>
          <a:noFill/>
          <a:ln w="9525">
            <a:noFill/>
            <a:miter lim="800000"/>
            <a:headEnd/>
            <a:tailEnd/>
          </a:ln>
        </p:spPr>
        <p:txBody>
          <a:bodyPr wrap="none">
            <a:spAutoFit/>
          </a:bodyPr>
          <a:lstStyle/>
          <a:p>
            <a:r>
              <a:rPr lang="en-US" sz="2400" dirty="0">
                <a:solidFill>
                  <a:schemeClr val="hlink"/>
                </a:solidFill>
                <a:latin typeface="Calibri" pitchFamily="34" charset="0"/>
              </a:rPr>
              <a:t>CSR on Server 1</a:t>
            </a:r>
            <a:r>
              <a:rPr lang="en-US" sz="2400" dirty="0">
                <a:latin typeface="Calibri" pitchFamily="34" charset="0"/>
              </a:rPr>
              <a:t> with equivalence to </a:t>
            </a:r>
            <a:r>
              <a:rPr lang="en-US" sz="2400" dirty="0">
                <a:solidFill>
                  <a:srgbClr val="33CC33"/>
                </a:solidFill>
                <a:latin typeface="Calibri" pitchFamily="34" charset="0"/>
              </a:rPr>
              <a:t>t</a:t>
            </a:r>
            <a:r>
              <a:rPr lang="en-US" sz="2400" baseline="-25000" dirty="0">
                <a:solidFill>
                  <a:srgbClr val="33CC33"/>
                </a:solidFill>
                <a:latin typeface="Calibri" pitchFamily="34" charset="0"/>
              </a:rPr>
              <a:t>1</a:t>
            </a:r>
            <a:r>
              <a:rPr lang="en-US" sz="2400" dirty="0">
                <a:latin typeface="Calibri" pitchFamily="34" charset="0"/>
              </a:rPr>
              <a:t> &lt; </a:t>
            </a:r>
            <a:r>
              <a:rPr lang="en-US" sz="2400" dirty="0">
                <a:solidFill>
                  <a:srgbClr val="FF3300"/>
                </a:solidFill>
                <a:latin typeface="Calibri" pitchFamily="34" charset="0"/>
              </a:rPr>
              <a:t>t</a:t>
            </a:r>
            <a:r>
              <a:rPr lang="en-US" sz="2400" baseline="-25000" dirty="0">
                <a:solidFill>
                  <a:srgbClr val="FF3300"/>
                </a:solidFill>
                <a:latin typeface="Calibri" pitchFamily="34" charset="0"/>
              </a:rPr>
              <a:t>2</a:t>
            </a:r>
            <a:r>
              <a:rPr lang="en-US" sz="2400" dirty="0">
                <a:latin typeface="Calibri" pitchFamily="34" charset="0"/>
              </a:rPr>
              <a:t>,</a:t>
            </a:r>
            <a:br>
              <a:rPr lang="en-US" sz="2400" dirty="0">
                <a:latin typeface="Calibri" pitchFamily="34" charset="0"/>
              </a:rPr>
            </a:br>
            <a:r>
              <a:rPr lang="en-US" sz="2400" dirty="0">
                <a:solidFill>
                  <a:schemeClr val="hlink"/>
                </a:solidFill>
                <a:latin typeface="Calibri" pitchFamily="34" charset="0"/>
              </a:rPr>
              <a:t>CSR on Server 2</a:t>
            </a:r>
            <a:r>
              <a:rPr lang="en-US" sz="2400" dirty="0">
                <a:latin typeface="Calibri" pitchFamily="34" charset="0"/>
              </a:rPr>
              <a:t> with equivalence to </a:t>
            </a:r>
            <a:r>
              <a:rPr lang="en-US" sz="2400" dirty="0">
                <a:solidFill>
                  <a:srgbClr val="FF3300"/>
                </a:solidFill>
                <a:latin typeface="Calibri" pitchFamily="34" charset="0"/>
              </a:rPr>
              <a:t>t</a:t>
            </a:r>
            <a:r>
              <a:rPr lang="en-US" sz="2400" baseline="-25000" dirty="0">
                <a:solidFill>
                  <a:srgbClr val="FF3300"/>
                </a:solidFill>
                <a:latin typeface="Calibri" pitchFamily="34" charset="0"/>
              </a:rPr>
              <a:t>2</a:t>
            </a:r>
            <a:r>
              <a:rPr lang="en-US" sz="2400" dirty="0">
                <a:latin typeface="Calibri" pitchFamily="34" charset="0"/>
              </a:rPr>
              <a:t> &lt; </a:t>
            </a:r>
            <a:r>
              <a:rPr lang="en-US" sz="2400" dirty="0">
                <a:solidFill>
                  <a:srgbClr val="33CC33"/>
                </a:solidFill>
                <a:latin typeface="Calibri" pitchFamily="34" charset="0"/>
              </a:rPr>
              <a:t>t</a:t>
            </a:r>
            <a:r>
              <a:rPr lang="en-US" sz="2400" baseline="-25000" dirty="0">
                <a:solidFill>
                  <a:srgbClr val="33CC33"/>
                </a:solidFill>
                <a:latin typeface="Calibri" pitchFamily="34" charset="0"/>
              </a:rPr>
              <a:t>1</a:t>
            </a:r>
            <a:r>
              <a:rPr lang="en-US" sz="2400" dirty="0">
                <a:latin typeface="Calibri" pitchFamily="34" charset="0"/>
              </a:rPr>
              <a:t>,</a:t>
            </a:r>
          </a:p>
          <a:p>
            <a:r>
              <a:rPr lang="en-US" sz="2400" dirty="0">
                <a:latin typeface="Calibri" pitchFamily="34" charset="0"/>
              </a:rPr>
              <a:t>but </a:t>
            </a:r>
            <a:r>
              <a:rPr lang="en-US" sz="2400" dirty="0">
                <a:solidFill>
                  <a:schemeClr val="hlink"/>
                </a:solidFill>
                <a:latin typeface="Calibri" pitchFamily="34" charset="0"/>
              </a:rPr>
              <a:t>not globally CSR</a:t>
            </a:r>
            <a:r>
              <a:rPr lang="en-US" sz="2400" dirty="0">
                <a:latin typeface="Calibri" pitchFamily="34" charset="0"/>
              </a:rPr>
              <a:t>, since global conflict graph is cyclic.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72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37221"/>
                                        </p:tgtEl>
                                        <p:attrNameLst>
                                          <p:attrName>style.visibility</p:attrName>
                                        </p:attrNameLst>
                                      </p:cBhvr>
                                      <p:to>
                                        <p:strVal val="visible"/>
                                      </p:to>
                                    </p:set>
                                    <p:anim calcmode="lin" valueType="num">
                                      <p:cBhvr additive="base">
                                        <p:cTn id="11" dur="500" fill="hold"/>
                                        <p:tgtEl>
                                          <p:spTgt spid="137221"/>
                                        </p:tgtEl>
                                        <p:attrNameLst>
                                          <p:attrName>ppt_x</p:attrName>
                                        </p:attrNameLst>
                                      </p:cBhvr>
                                      <p:tavLst>
                                        <p:tav tm="0">
                                          <p:val>
                                            <p:strVal val="#ppt_x"/>
                                          </p:val>
                                        </p:tav>
                                        <p:tav tm="100000">
                                          <p:val>
                                            <p:strVal val="#ppt_x"/>
                                          </p:val>
                                        </p:tav>
                                      </p:tavLst>
                                    </p:anim>
                                    <p:anim calcmode="lin" valueType="num">
                                      <p:cBhvr additive="base">
                                        <p:cTn id="12" dur="500" fill="hold"/>
                                        <p:tgtEl>
                                          <p:spTgt spid="137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autoUpdateAnimBg="0"/>
      <p:bldP spid="13722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normAutofit fontScale="90000"/>
          </a:bodyPr>
          <a:lstStyle/>
          <a:p>
            <a:r>
              <a:rPr lang="en-US" sz="4000" smtClean="0">
                <a:solidFill>
                  <a:srgbClr val="33CC33"/>
                </a:solidFill>
              </a:rPr>
              <a:t>How to Achieve Global Conflict Serializability</a:t>
            </a:r>
          </a:p>
        </p:txBody>
      </p:sp>
      <p:sp>
        <p:nvSpPr>
          <p:cNvPr id="109571" name="Text Box 3"/>
          <p:cNvSpPr txBox="1">
            <a:spLocks noChangeArrowheads="1"/>
          </p:cNvSpPr>
          <p:nvPr/>
        </p:nvSpPr>
        <p:spPr bwMode="auto">
          <a:xfrm>
            <a:off x="1066800" y="1785926"/>
            <a:ext cx="7077100" cy="2677656"/>
          </a:xfrm>
          <a:prstGeom prst="rect">
            <a:avLst/>
          </a:prstGeom>
          <a:solidFill>
            <a:srgbClr val="FFCC99"/>
          </a:solidFill>
          <a:ln w="9525">
            <a:solidFill>
              <a:schemeClr val="tx1"/>
            </a:solidFill>
            <a:miter lim="800000"/>
            <a:headEnd/>
            <a:tailEnd/>
          </a:ln>
        </p:spPr>
        <p:txBody>
          <a:bodyPr wrap="square">
            <a:spAutoFit/>
          </a:bodyPr>
          <a:lstStyle/>
          <a:p>
            <a:r>
              <a:rPr lang="en-US" sz="2400" b="1" dirty="0">
                <a:latin typeface="Calibri" pitchFamily="34" charset="0"/>
              </a:rPr>
              <a:t>Theorem</a:t>
            </a:r>
            <a:r>
              <a:rPr lang="en-US" sz="2400" dirty="0">
                <a:latin typeface="Calibri" pitchFamily="34" charset="0"/>
              </a:rPr>
              <a:t>:</a:t>
            </a:r>
            <a:r>
              <a:rPr lang="en-US" dirty="0">
                <a:latin typeface="Calibri" pitchFamily="34" charset="0"/>
              </a:rPr>
              <a:t/>
            </a:r>
            <a:br>
              <a:rPr lang="en-US" dirty="0">
                <a:latin typeface="Calibri" pitchFamily="34" charset="0"/>
              </a:rPr>
            </a:br>
            <a:r>
              <a:rPr lang="zh-CN" altLang="en-US" sz="2400" dirty="0" smtClean="0">
                <a:latin typeface="Calibri" pitchFamily="34" charset="0"/>
              </a:rPr>
              <a:t>令</a:t>
            </a:r>
            <a:r>
              <a:rPr lang="en-US" altLang="zh-CN" sz="2400" dirty="0" smtClean="0">
                <a:latin typeface="Calibri" pitchFamily="34" charset="0"/>
              </a:rPr>
              <a:t>T1</a:t>
            </a:r>
            <a:r>
              <a:rPr lang="zh-CN" altLang="en-US" sz="2400" dirty="0" smtClean="0">
                <a:latin typeface="Calibri" pitchFamily="34" charset="0"/>
              </a:rPr>
              <a:t>、</a:t>
            </a:r>
            <a:r>
              <a:rPr lang="en-US" altLang="zh-CN" sz="2400" dirty="0" smtClean="0">
                <a:latin typeface="Calibri" pitchFamily="34" charset="0"/>
              </a:rPr>
              <a:t>T2…</a:t>
            </a:r>
            <a:r>
              <a:rPr lang="en-US" altLang="zh-CN" sz="2400" dirty="0" err="1" smtClean="0">
                <a:latin typeface="Calibri" pitchFamily="34" charset="0"/>
              </a:rPr>
              <a:t>Tn</a:t>
            </a:r>
            <a:r>
              <a:rPr lang="zh-CN" altLang="en-US" sz="2400" dirty="0" smtClean="0">
                <a:latin typeface="Calibri" pitchFamily="34" charset="0"/>
              </a:rPr>
              <a:t>是一组事务，</a:t>
            </a:r>
            <a:r>
              <a:rPr lang="en-US" altLang="zh-CN" sz="2400" dirty="0" smtClean="0">
                <a:latin typeface="Calibri" pitchFamily="34" charset="0"/>
              </a:rPr>
              <a:t>E</a:t>
            </a:r>
            <a:r>
              <a:rPr lang="zh-CN" altLang="en-US" sz="2400" dirty="0" smtClean="0">
                <a:latin typeface="Calibri" pitchFamily="34" charset="0"/>
              </a:rPr>
              <a:t>是这组事务的一个调度，</a:t>
            </a:r>
            <a:r>
              <a:rPr lang="en-US" sz="2400" dirty="0" smtClean="0">
                <a:latin typeface="Calibri" pitchFamily="34" charset="0"/>
              </a:rPr>
              <a:t> </a:t>
            </a:r>
            <a:r>
              <a:rPr lang="en-US" sz="2400" dirty="0">
                <a:latin typeface="Calibri" pitchFamily="34" charset="0"/>
              </a:rPr>
              <a:t>s</a:t>
            </a:r>
            <a:r>
              <a:rPr lang="en-US" sz="2400" baseline="-25000" dirty="0">
                <a:latin typeface="Calibri" pitchFamily="34" charset="0"/>
              </a:rPr>
              <a:t>1</a:t>
            </a:r>
            <a:r>
              <a:rPr lang="en-US" sz="2400" dirty="0">
                <a:latin typeface="Calibri" pitchFamily="34" charset="0"/>
              </a:rPr>
              <a:t> , ... , </a:t>
            </a:r>
            <a:r>
              <a:rPr lang="en-US" sz="2400" dirty="0" err="1" smtClean="0">
                <a:latin typeface="Calibri" pitchFamily="34" charset="0"/>
              </a:rPr>
              <a:t>s</a:t>
            </a:r>
            <a:r>
              <a:rPr lang="en-US" sz="2400" baseline="-25000" dirty="0" err="1">
                <a:latin typeface="Calibri" pitchFamily="34" charset="0"/>
              </a:rPr>
              <a:t>m</a:t>
            </a:r>
            <a:r>
              <a:rPr lang="en-US" sz="2400" dirty="0" smtClean="0">
                <a:latin typeface="Calibri" pitchFamily="34" charset="0"/>
              </a:rPr>
              <a:t> </a:t>
            </a:r>
            <a:r>
              <a:rPr lang="zh-CN" altLang="en-US" sz="2400" dirty="0" smtClean="0">
                <a:latin typeface="Calibri" pitchFamily="34" charset="0"/>
              </a:rPr>
              <a:t>对应着各个场地上的调度序列，且都是可串行化调度，则</a:t>
            </a:r>
            <a:r>
              <a:rPr lang="en-US" altLang="zh-CN" sz="2400" dirty="0" smtClean="0">
                <a:latin typeface="Calibri" pitchFamily="34" charset="0"/>
              </a:rPr>
              <a:t>E</a:t>
            </a:r>
            <a:r>
              <a:rPr lang="zh-CN" altLang="en-US" sz="2400" dirty="0" smtClean="0">
                <a:latin typeface="Calibri" pitchFamily="34" charset="0"/>
              </a:rPr>
              <a:t>是全局可冲突串行化调度的条件为：</a:t>
            </a:r>
            <a:r>
              <a:rPr lang="en-US" sz="2400" dirty="0">
                <a:latin typeface="Calibri" pitchFamily="34" charset="0"/>
              </a:rPr>
              <a:t/>
            </a:r>
            <a:br>
              <a:rPr lang="en-US" sz="2400" dirty="0">
                <a:latin typeface="Calibri" pitchFamily="34" charset="0"/>
              </a:rPr>
            </a:br>
            <a:r>
              <a:rPr lang="zh-CN" altLang="en-US" sz="2400" dirty="0" smtClean="0">
                <a:latin typeface="Calibri" pitchFamily="34" charset="0"/>
              </a:rPr>
              <a:t>如果这些事务存在一个总次序，当且仅当此总次序中</a:t>
            </a:r>
            <a:r>
              <a:rPr lang="en-US" altLang="zh-CN" sz="2400" dirty="0" smtClean="0">
                <a:latin typeface="Calibri" pitchFamily="34" charset="0"/>
              </a:rPr>
              <a:t>Ti</a:t>
            </a:r>
            <a:r>
              <a:rPr lang="zh-CN" altLang="en-US" sz="2400" dirty="0" smtClean="0">
                <a:latin typeface="Calibri" pitchFamily="34" charset="0"/>
              </a:rPr>
              <a:t>先于</a:t>
            </a:r>
            <a:r>
              <a:rPr lang="en-US" altLang="zh-CN" sz="2400" dirty="0" err="1" smtClean="0">
                <a:latin typeface="Calibri" pitchFamily="34" charset="0"/>
              </a:rPr>
              <a:t>Tj</a:t>
            </a:r>
            <a:r>
              <a:rPr lang="zh-CN" altLang="en-US" sz="2400" dirty="0" smtClean="0">
                <a:latin typeface="Calibri" pitchFamily="34" charset="0"/>
              </a:rPr>
              <a:t>，则事务</a:t>
            </a:r>
            <a:r>
              <a:rPr lang="en-US" altLang="zh-CN" sz="2400" dirty="0" smtClean="0">
                <a:latin typeface="Calibri" pitchFamily="34" charset="0"/>
              </a:rPr>
              <a:t>Ti</a:t>
            </a:r>
            <a:r>
              <a:rPr lang="zh-CN" altLang="en-US" sz="2400" dirty="0" smtClean="0">
                <a:latin typeface="Calibri" pitchFamily="34" charset="0"/>
              </a:rPr>
              <a:t>和</a:t>
            </a:r>
            <a:r>
              <a:rPr lang="en-US" altLang="zh-CN" sz="2400" dirty="0" err="1" smtClean="0">
                <a:latin typeface="Calibri" pitchFamily="34" charset="0"/>
              </a:rPr>
              <a:t>Tj</a:t>
            </a:r>
            <a:r>
              <a:rPr lang="zh-CN" altLang="en-US" sz="2400" dirty="0" smtClean="0">
                <a:latin typeface="Calibri" pitchFamily="34" charset="0"/>
              </a:rPr>
              <a:t>的每一对冲突操作</a:t>
            </a:r>
            <a:r>
              <a:rPr lang="en-US" altLang="zh-CN" sz="2400" dirty="0" err="1" smtClean="0">
                <a:latin typeface="Calibri" pitchFamily="34" charset="0"/>
              </a:rPr>
              <a:t>Oi</a:t>
            </a:r>
            <a:r>
              <a:rPr lang="zh-CN" altLang="en-US" sz="2400" dirty="0" smtClean="0">
                <a:latin typeface="Calibri" pitchFamily="34" charset="0"/>
              </a:rPr>
              <a:t>和</a:t>
            </a:r>
            <a:r>
              <a:rPr lang="en-US" altLang="zh-CN" sz="2400" dirty="0" err="1" smtClean="0">
                <a:latin typeface="Calibri" pitchFamily="34" charset="0"/>
              </a:rPr>
              <a:t>Oj</a:t>
            </a:r>
            <a:r>
              <a:rPr lang="zh-CN" altLang="en-US" sz="2400" dirty="0" smtClean="0">
                <a:latin typeface="Calibri" pitchFamily="34" charset="0"/>
              </a:rPr>
              <a:t>在相应的局部调度中</a:t>
            </a:r>
            <a:r>
              <a:rPr lang="en-US" altLang="zh-CN" sz="2400" dirty="0" err="1" smtClean="0">
                <a:latin typeface="Calibri" pitchFamily="34" charset="0"/>
              </a:rPr>
              <a:t>Oi</a:t>
            </a:r>
            <a:r>
              <a:rPr lang="zh-CN" altLang="en-US" sz="2400" dirty="0" smtClean="0">
                <a:latin typeface="Calibri" pitchFamily="34" charset="0"/>
              </a:rPr>
              <a:t>总是先于</a:t>
            </a:r>
            <a:r>
              <a:rPr lang="en-US" altLang="zh-CN" sz="2400" dirty="0" err="1" smtClean="0">
                <a:latin typeface="Calibri" pitchFamily="34" charset="0"/>
              </a:rPr>
              <a:t>Oj</a:t>
            </a:r>
            <a:r>
              <a:rPr lang="zh-CN" altLang="en-US" sz="2400" dirty="0" smtClean="0">
                <a:latin typeface="Calibri" pitchFamily="34" charset="0"/>
              </a:rPr>
              <a:t>执行。</a:t>
            </a:r>
            <a:endParaRPr lang="en-US" sz="2400" dirty="0">
              <a:latin typeface="Calibri"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p:txBody>
          <a:bodyPr/>
          <a:lstStyle/>
          <a:p>
            <a:r>
              <a:rPr lang="en-US" smtClean="0">
                <a:solidFill>
                  <a:srgbClr val="33CC33"/>
                </a:solidFill>
              </a:rPr>
              <a:t>Concurrency Control Protocols</a:t>
            </a:r>
          </a:p>
        </p:txBody>
      </p:sp>
      <p:sp>
        <p:nvSpPr>
          <p:cNvPr id="110594" name="Content Placeholder 2"/>
          <p:cNvSpPr>
            <a:spLocks noGrp="1"/>
          </p:cNvSpPr>
          <p:nvPr>
            <p:ph idx="1"/>
          </p:nvPr>
        </p:nvSpPr>
        <p:spPr/>
        <p:txBody>
          <a:bodyPr/>
          <a:lstStyle/>
          <a:p>
            <a:r>
              <a:rPr lang="en-US" dirty="0" smtClean="0"/>
              <a:t>Any of the centralized solutions can be extended for the distributed setting:</a:t>
            </a:r>
          </a:p>
          <a:p>
            <a:pPr lvl="1"/>
            <a:r>
              <a:rPr lang="en-US" dirty="0" smtClean="0">
                <a:solidFill>
                  <a:schemeClr val="hlink"/>
                </a:solidFill>
              </a:rPr>
              <a:t>Distributed</a:t>
            </a:r>
            <a:r>
              <a:rPr lang="en-US" dirty="0" smtClean="0"/>
              <a:t> Two-phase Locking</a:t>
            </a:r>
          </a:p>
          <a:p>
            <a:pPr lvl="1"/>
            <a:r>
              <a:rPr lang="en-US" dirty="0" smtClean="0">
                <a:solidFill>
                  <a:schemeClr val="hlink"/>
                </a:solidFill>
              </a:rPr>
              <a:t>Distributed </a:t>
            </a:r>
            <a:r>
              <a:rPr lang="en-US" dirty="0" smtClean="0"/>
              <a:t>Timestamp Ordering</a:t>
            </a:r>
          </a:p>
          <a:p>
            <a:pPr lvl="1"/>
            <a:r>
              <a:rPr lang="en-US" dirty="0" smtClean="0">
                <a:solidFill>
                  <a:schemeClr val="hlink"/>
                </a:solidFill>
              </a:rPr>
              <a:t>Distributed</a:t>
            </a:r>
            <a:r>
              <a:rPr lang="en-US" dirty="0" smtClean="0"/>
              <a:t> Optimistic Protocols</a:t>
            </a:r>
          </a:p>
          <a:p>
            <a:pPr lvl="1">
              <a:buFont typeface="Arial" charset="0"/>
              <a:buNone/>
            </a:pPr>
            <a:endParaRPr lang="en-US" dirty="0" smtClean="0"/>
          </a:p>
          <a:p>
            <a:r>
              <a:rPr lang="en-US" dirty="0" smtClean="0">
                <a:solidFill>
                  <a:srgbClr val="FF3300"/>
                </a:solidFill>
              </a:rPr>
              <a:t>Every database server runs the same instance of the protocol.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p:txBody>
          <a:bodyPr/>
          <a:lstStyle/>
          <a:p>
            <a:r>
              <a:rPr lang="en-US" smtClean="0">
                <a:solidFill>
                  <a:srgbClr val="33CC33"/>
                </a:solidFill>
              </a:rPr>
              <a:t>Global Deadlocks</a:t>
            </a:r>
          </a:p>
        </p:txBody>
      </p:sp>
      <p:sp>
        <p:nvSpPr>
          <p:cNvPr id="112643" name="Text Box 3"/>
          <p:cNvSpPr txBox="1">
            <a:spLocks noChangeArrowheads="1"/>
          </p:cNvSpPr>
          <p:nvPr/>
        </p:nvSpPr>
        <p:spPr bwMode="auto">
          <a:xfrm>
            <a:off x="609600" y="1190625"/>
            <a:ext cx="5762625" cy="1190625"/>
          </a:xfrm>
          <a:prstGeom prst="rect">
            <a:avLst/>
          </a:prstGeom>
          <a:noFill/>
          <a:ln w="9525">
            <a:noFill/>
            <a:miter lim="800000"/>
            <a:headEnd/>
            <a:tailEnd/>
          </a:ln>
        </p:spPr>
        <p:txBody>
          <a:bodyPr wrap="none">
            <a:spAutoFit/>
          </a:bodyPr>
          <a:lstStyle/>
          <a:p>
            <a:pPr>
              <a:tabLst>
                <a:tab pos="190500" algn="l"/>
              </a:tabLst>
            </a:pPr>
            <a:r>
              <a:rPr lang="en-US" b="1" dirty="0">
                <a:solidFill>
                  <a:schemeClr val="accent2"/>
                </a:solidFill>
                <a:latin typeface="Calibri" pitchFamily="34" charset="0"/>
              </a:rPr>
              <a:t>Problem:</a:t>
            </a:r>
          </a:p>
          <a:p>
            <a:pPr>
              <a:buFontTx/>
              <a:buChar char="•"/>
              <a:tabLst>
                <a:tab pos="190500" algn="l"/>
              </a:tabLst>
            </a:pPr>
            <a:r>
              <a:rPr lang="en-US" dirty="0">
                <a:latin typeface="Calibri" pitchFamily="34" charset="0"/>
              </a:rPr>
              <a:t> global deadlocks can arise because of combinations of</a:t>
            </a:r>
          </a:p>
          <a:p>
            <a:pPr>
              <a:tabLst>
                <a:tab pos="190500" algn="l"/>
              </a:tabLst>
            </a:pPr>
            <a:r>
              <a:rPr lang="en-US" dirty="0">
                <a:latin typeface="Calibri" pitchFamily="34" charset="0"/>
              </a:rPr>
              <a:t>  	</a:t>
            </a:r>
            <a:r>
              <a:rPr lang="en-US" dirty="0">
                <a:solidFill>
                  <a:schemeClr val="hlink"/>
                </a:solidFill>
                <a:latin typeface="Calibri" pitchFamily="34" charset="0"/>
              </a:rPr>
              <a:t>local lock waits</a:t>
            </a:r>
            <a:r>
              <a:rPr lang="en-US" dirty="0">
                <a:latin typeface="Calibri" pitchFamily="34" charset="0"/>
              </a:rPr>
              <a:t> and inter-server </a:t>
            </a:r>
            <a:r>
              <a:rPr lang="en-US" dirty="0">
                <a:solidFill>
                  <a:schemeClr val="hlink"/>
                </a:solidFill>
                <a:latin typeface="Calibri" pitchFamily="34" charset="0"/>
              </a:rPr>
              <a:t>communication waits</a:t>
            </a:r>
          </a:p>
          <a:p>
            <a:pPr>
              <a:buFontTx/>
              <a:buChar char="•"/>
              <a:tabLst>
                <a:tab pos="190500" algn="l"/>
              </a:tabLst>
            </a:pPr>
            <a:r>
              <a:rPr lang="en-US" dirty="0">
                <a:latin typeface="Calibri" pitchFamily="34" charset="0"/>
              </a:rPr>
              <a:t> global deadlocks </a:t>
            </a:r>
            <a:r>
              <a:rPr lang="en-US" dirty="0">
                <a:solidFill>
                  <a:srgbClr val="FF3300"/>
                </a:solidFill>
                <a:latin typeface="Calibri" pitchFamily="34" charset="0"/>
              </a:rPr>
              <a:t>cannot be detected by local</a:t>
            </a:r>
            <a:r>
              <a:rPr lang="en-US" dirty="0">
                <a:latin typeface="Calibri" pitchFamily="34" charset="0"/>
              </a:rPr>
              <a:t> means alone</a:t>
            </a:r>
          </a:p>
        </p:txBody>
      </p:sp>
      <p:sp>
        <p:nvSpPr>
          <p:cNvPr id="147460" name="Text Box 4"/>
          <p:cNvSpPr txBox="1">
            <a:spLocks noChangeArrowheads="1"/>
          </p:cNvSpPr>
          <p:nvPr/>
        </p:nvSpPr>
        <p:spPr bwMode="auto">
          <a:xfrm>
            <a:off x="609600" y="2514600"/>
            <a:ext cx="1054100" cy="366713"/>
          </a:xfrm>
          <a:prstGeom prst="rect">
            <a:avLst/>
          </a:prstGeom>
          <a:noFill/>
          <a:ln w="9525">
            <a:noFill/>
            <a:miter lim="800000"/>
            <a:headEnd/>
            <a:tailEnd/>
          </a:ln>
        </p:spPr>
        <p:txBody>
          <a:bodyPr wrap="none">
            <a:spAutoFit/>
          </a:bodyPr>
          <a:lstStyle/>
          <a:p>
            <a:r>
              <a:rPr lang="en-US" b="1">
                <a:solidFill>
                  <a:schemeClr val="hlink"/>
                </a:solidFill>
                <a:latin typeface="Calibri" pitchFamily="34" charset="0"/>
              </a:rPr>
              <a:t>Example:</a:t>
            </a:r>
          </a:p>
        </p:txBody>
      </p:sp>
      <p:grpSp>
        <p:nvGrpSpPr>
          <p:cNvPr id="2" name="Group 11"/>
          <p:cNvGrpSpPr>
            <a:grpSpLocks/>
          </p:cNvGrpSpPr>
          <p:nvPr/>
        </p:nvGrpSpPr>
        <p:grpSpPr bwMode="auto">
          <a:xfrm>
            <a:off x="1447800" y="2514600"/>
            <a:ext cx="2438400" cy="1905000"/>
            <a:chOff x="912" y="1584"/>
            <a:chExt cx="1536" cy="1200"/>
          </a:xfrm>
        </p:grpSpPr>
        <p:sp>
          <p:nvSpPr>
            <p:cNvPr id="112671" name="Oval 12"/>
            <p:cNvSpPr>
              <a:spLocks noChangeArrowheads="1"/>
            </p:cNvSpPr>
            <p:nvPr/>
          </p:nvSpPr>
          <p:spPr bwMode="auto">
            <a:xfrm>
              <a:off x="1728" y="1584"/>
              <a:ext cx="720" cy="1200"/>
            </a:xfrm>
            <a:prstGeom prst="ellipse">
              <a:avLst/>
            </a:prstGeom>
            <a:solidFill>
              <a:srgbClr val="EAEAEA"/>
            </a:solidFill>
            <a:ln w="9525">
              <a:solidFill>
                <a:schemeClr val="tx1"/>
              </a:solidFill>
              <a:round/>
              <a:headEnd/>
              <a:tailEnd/>
            </a:ln>
          </p:spPr>
          <p:txBody>
            <a:bodyPr wrap="none" anchor="ctr"/>
            <a:lstStyle/>
            <a:p>
              <a:endParaRPr lang="en-US">
                <a:latin typeface="Calibri" pitchFamily="34" charset="0"/>
              </a:endParaRPr>
            </a:p>
          </p:txBody>
        </p:sp>
        <p:sp>
          <p:nvSpPr>
            <p:cNvPr id="112672" name="Text Box 13"/>
            <p:cNvSpPr txBox="1">
              <a:spLocks noChangeArrowheads="1"/>
            </p:cNvSpPr>
            <p:nvPr/>
          </p:nvSpPr>
          <p:spPr bwMode="auto">
            <a:xfrm>
              <a:off x="2006" y="1632"/>
              <a:ext cx="233" cy="288"/>
            </a:xfrm>
            <a:prstGeom prst="rect">
              <a:avLst/>
            </a:prstGeom>
            <a:noFill/>
            <a:ln w="9525">
              <a:noFill/>
              <a:miter lim="800000"/>
              <a:headEnd/>
              <a:tailEnd/>
            </a:ln>
          </p:spPr>
          <p:txBody>
            <a:bodyPr wrap="none">
              <a:spAutoFit/>
            </a:bodyPr>
            <a:lstStyle/>
            <a:p>
              <a:r>
                <a:rPr lang="en-US">
                  <a:latin typeface="Calibri" pitchFamily="34" charset="0"/>
                </a:rPr>
                <a:t>t</a:t>
              </a:r>
              <a:r>
                <a:rPr lang="en-US" baseline="-25000">
                  <a:latin typeface="Calibri" pitchFamily="34" charset="0"/>
                </a:rPr>
                <a:t>1</a:t>
              </a:r>
            </a:p>
          </p:txBody>
        </p:sp>
        <p:sp>
          <p:nvSpPr>
            <p:cNvPr id="112673" name="Text Box 14"/>
            <p:cNvSpPr txBox="1">
              <a:spLocks noChangeArrowheads="1"/>
            </p:cNvSpPr>
            <p:nvPr/>
          </p:nvSpPr>
          <p:spPr bwMode="auto">
            <a:xfrm>
              <a:off x="2006" y="2400"/>
              <a:ext cx="233" cy="288"/>
            </a:xfrm>
            <a:prstGeom prst="rect">
              <a:avLst/>
            </a:prstGeom>
            <a:noFill/>
            <a:ln w="9525">
              <a:noFill/>
              <a:miter lim="800000"/>
              <a:headEnd/>
              <a:tailEnd/>
            </a:ln>
          </p:spPr>
          <p:txBody>
            <a:bodyPr wrap="none">
              <a:spAutoFit/>
            </a:bodyPr>
            <a:lstStyle/>
            <a:p>
              <a:r>
                <a:rPr lang="en-US">
                  <a:latin typeface="Calibri" pitchFamily="34" charset="0"/>
                </a:rPr>
                <a:t>t</a:t>
              </a:r>
              <a:r>
                <a:rPr lang="en-US" baseline="-25000">
                  <a:latin typeface="Calibri" pitchFamily="34" charset="0"/>
                </a:rPr>
                <a:t>2</a:t>
              </a:r>
            </a:p>
          </p:txBody>
        </p:sp>
        <p:sp>
          <p:nvSpPr>
            <p:cNvPr id="112674" name="Line 15"/>
            <p:cNvSpPr>
              <a:spLocks noChangeShapeType="1"/>
            </p:cNvSpPr>
            <p:nvPr/>
          </p:nvSpPr>
          <p:spPr bwMode="auto">
            <a:xfrm>
              <a:off x="2112" y="1920"/>
              <a:ext cx="0" cy="528"/>
            </a:xfrm>
            <a:prstGeom prst="line">
              <a:avLst/>
            </a:prstGeom>
            <a:noFill/>
            <a:ln w="9525">
              <a:solidFill>
                <a:schemeClr val="tx1"/>
              </a:solidFill>
              <a:round/>
              <a:headEnd/>
              <a:tailEnd type="triangle" w="med" len="med"/>
            </a:ln>
          </p:spPr>
          <p:txBody>
            <a:bodyPr/>
            <a:lstStyle/>
            <a:p>
              <a:endParaRPr lang="en-US"/>
            </a:p>
          </p:txBody>
        </p:sp>
        <p:sp>
          <p:nvSpPr>
            <p:cNvPr id="112675" name="Text Box 16"/>
            <p:cNvSpPr txBox="1">
              <a:spLocks noChangeArrowheads="1"/>
            </p:cNvSpPr>
            <p:nvPr/>
          </p:nvSpPr>
          <p:spPr bwMode="auto">
            <a:xfrm>
              <a:off x="1728" y="1920"/>
              <a:ext cx="420" cy="472"/>
            </a:xfrm>
            <a:prstGeom prst="rect">
              <a:avLst/>
            </a:prstGeom>
            <a:noFill/>
            <a:ln w="9525">
              <a:noFill/>
              <a:miter lim="800000"/>
              <a:headEnd/>
              <a:tailEnd/>
            </a:ln>
          </p:spPr>
          <p:txBody>
            <a:bodyPr wrap="none">
              <a:spAutoFit/>
            </a:bodyPr>
            <a:lstStyle/>
            <a:p>
              <a:pPr>
                <a:lnSpc>
                  <a:spcPct val="80000"/>
                </a:lnSpc>
              </a:pPr>
              <a:r>
                <a:rPr lang="en-US">
                  <a:latin typeface="Calibri" pitchFamily="34" charset="0"/>
                </a:rPr>
                <a:t>waits</a:t>
              </a:r>
            </a:p>
            <a:p>
              <a:pPr>
                <a:lnSpc>
                  <a:spcPct val="80000"/>
                </a:lnSpc>
              </a:pPr>
              <a:r>
                <a:rPr lang="en-US">
                  <a:latin typeface="Calibri" pitchFamily="34" charset="0"/>
                </a:rPr>
                <a:t>for</a:t>
              </a:r>
            </a:p>
            <a:p>
              <a:pPr>
                <a:lnSpc>
                  <a:spcPct val="80000"/>
                </a:lnSpc>
              </a:pPr>
              <a:r>
                <a:rPr lang="en-US">
                  <a:latin typeface="Calibri" pitchFamily="34" charset="0"/>
                </a:rPr>
                <a:t>lock</a:t>
              </a:r>
            </a:p>
          </p:txBody>
        </p:sp>
        <p:sp>
          <p:nvSpPr>
            <p:cNvPr id="112676" name="Text Box 17"/>
            <p:cNvSpPr txBox="1">
              <a:spLocks noChangeArrowheads="1"/>
            </p:cNvSpPr>
            <p:nvPr/>
          </p:nvSpPr>
          <p:spPr bwMode="auto">
            <a:xfrm>
              <a:off x="912" y="2016"/>
              <a:ext cx="772" cy="288"/>
            </a:xfrm>
            <a:prstGeom prst="rect">
              <a:avLst/>
            </a:prstGeom>
            <a:noFill/>
            <a:ln w="9525">
              <a:noFill/>
              <a:miter lim="800000"/>
              <a:headEnd/>
              <a:tailEnd/>
            </a:ln>
          </p:spPr>
          <p:txBody>
            <a:bodyPr wrap="none">
              <a:spAutoFit/>
            </a:bodyPr>
            <a:lstStyle/>
            <a:p>
              <a:r>
                <a:rPr lang="en-US">
                  <a:latin typeface="Calibri" pitchFamily="34" charset="0"/>
                </a:rPr>
                <a:t>server A</a:t>
              </a:r>
            </a:p>
          </p:txBody>
        </p:sp>
      </p:grpSp>
      <p:grpSp>
        <p:nvGrpSpPr>
          <p:cNvPr id="3" name="Group 18"/>
          <p:cNvGrpSpPr>
            <a:grpSpLocks/>
          </p:cNvGrpSpPr>
          <p:nvPr/>
        </p:nvGrpSpPr>
        <p:grpSpPr bwMode="auto">
          <a:xfrm>
            <a:off x="6172200" y="2590800"/>
            <a:ext cx="2497138" cy="1905000"/>
            <a:chOff x="3888" y="1632"/>
            <a:chExt cx="1573" cy="1200"/>
          </a:xfrm>
        </p:grpSpPr>
        <p:sp>
          <p:nvSpPr>
            <p:cNvPr id="112665" name="Oval 19"/>
            <p:cNvSpPr>
              <a:spLocks noChangeArrowheads="1"/>
            </p:cNvSpPr>
            <p:nvPr/>
          </p:nvSpPr>
          <p:spPr bwMode="auto">
            <a:xfrm>
              <a:off x="3888" y="1632"/>
              <a:ext cx="720" cy="1200"/>
            </a:xfrm>
            <a:prstGeom prst="ellipse">
              <a:avLst/>
            </a:prstGeom>
            <a:solidFill>
              <a:srgbClr val="EAEAEA"/>
            </a:solidFill>
            <a:ln w="9525">
              <a:solidFill>
                <a:schemeClr val="tx1"/>
              </a:solidFill>
              <a:round/>
              <a:headEnd/>
              <a:tailEnd/>
            </a:ln>
          </p:spPr>
          <p:txBody>
            <a:bodyPr wrap="none" anchor="ctr"/>
            <a:lstStyle/>
            <a:p>
              <a:endParaRPr lang="en-US">
                <a:latin typeface="Calibri" pitchFamily="34" charset="0"/>
              </a:endParaRPr>
            </a:p>
          </p:txBody>
        </p:sp>
        <p:sp>
          <p:nvSpPr>
            <p:cNvPr id="112666" name="Text Box 20"/>
            <p:cNvSpPr txBox="1">
              <a:spLocks noChangeArrowheads="1"/>
            </p:cNvSpPr>
            <p:nvPr/>
          </p:nvSpPr>
          <p:spPr bwMode="auto">
            <a:xfrm>
              <a:off x="4080" y="1632"/>
              <a:ext cx="233" cy="288"/>
            </a:xfrm>
            <a:prstGeom prst="rect">
              <a:avLst/>
            </a:prstGeom>
            <a:noFill/>
            <a:ln w="9525">
              <a:noFill/>
              <a:miter lim="800000"/>
              <a:headEnd/>
              <a:tailEnd/>
            </a:ln>
          </p:spPr>
          <p:txBody>
            <a:bodyPr wrap="none">
              <a:spAutoFit/>
            </a:bodyPr>
            <a:lstStyle/>
            <a:p>
              <a:r>
                <a:rPr lang="en-US">
                  <a:latin typeface="Calibri" pitchFamily="34" charset="0"/>
                </a:rPr>
                <a:t>t</a:t>
              </a:r>
              <a:r>
                <a:rPr lang="en-US" baseline="-25000">
                  <a:latin typeface="Calibri" pitchFamily="34" charset="0"/>
                </a:rPr>
                <a:t>1</a:t>
              </a:r>
            </a:p>
          </p:txBody>
        </p:sp>
        <p:sp>
          <p:nvSpPr>
            <p:cNvPr id="112667" name="Text Box 21"/>
            <p:cNvSpPr txBox="1">
              <a:spLocks noChangeArrowheads="1"/>
            </p:cNvSpPr>
            <p:nvPr/>
          </p:nvSpPr>
          <p:spPr bwMode="auto">
            <a:xfrm>
              <a:off x="4080" y="2400"/>
              <a:ext cx="265" cy="288"/>
            </a:xfrm>
            <a:prstGeom prst="rect">
              <a:avLst/>
            </a:prstGeom>
            <a:noFill/>
            <a:ln w="9525">
              <a:noFill/>
              <a:miter lim="800000"/>
              <a:headEnd/>
              <a:tailEnd/>
            </a:ln>
          </p:spPr>
          <p:txBody>
            <a:bodyPr>
              <a:spAutoFit/>
            </a:bodyPr>
            <a:lstStyle/>
            <a:p>
              <a:r>
                <a:rPr lang="en-US">
                  <a:latin typeface="Calibri" pitchFamily="34" charset="0"/>
                </a:rPr>
                <a:t>t</a:t>
              </a:r>
              <a:r>
                <a:rPr lang="en-US" baseline="-25000">
                  <a:latin typeface="Calibri" pitchFamily="34" charset="0"/>
                </a:rPr>
                <a:t>3</a:t>
              </a:r>
            </a:p>
          </p:txBody>
        </p:sp>
        <p:sp>
          <p:nvSpPr>
            <p:cNvPr id="112668" name="Line 22"/>
            <p:cNvSpPr>
              <a:spLocks noChangeShapeType="1"/>
            </p:cNvSpPr>
            <p:nvPr/>
          </p:nvSpPr>
          <p:spPr bwMode="auto">
            <a:xfrm flipV="1">
              <a:off x="4176" y="1872"/>
              <a:ext cx="0" cy="528"/>
            </a:xfrm>
            <a:prstGeom prst="line">
              <a:avLst/>
            </a:prstGeom>
            <a:noFill/>
            <a:ln w="9525">
              <a:solidFill>
                <a:schemeClr val="tx1"/>
              </a:solidFill>
              <a:round/>
              <a:headEnd/>
              <a:tailEnd type="triangle" w="med" len="med"/>
            </a:ln>
          </p:spPr>
          <p:txBody>
            <a:bodyPr/>
            <a:lstStyle/>
            <a:p>
              <a:endParaRPr lang="en-US"/>
            </a:p>
          </p:txBody>
        </p:sp>
        <p:sp>
          <p:nvSpPr>
            <p:cNvPr id="112669" name="Text Box 23"/>
            <p:cNvSpPr txBox="1">
              <a:spLocks noChangeArrowheads="1"/>
            </p:cNvSpPr>
            <p:nvPr/>
          </p:nvSpPr>
          <p:spPr bwMode="auto">
            <a:xfrm>
              <a:off x="4176" y="1920"/>
              <a:ext cx="420" cy="472"/>
            </a:xfrm>
            <a:prstGeom prst="rect">
              <a:avLst/>
            </a:prstGeom>
            <a:noFill/>
            <a:ln w="9525">
              <a:noFill/>
              <a:miter lim="800000"/>
              <a:headEnd/>
              <a:tailEnd/>
            </a:ln>
          </p:spPr>
          <p:txBody>
            <a:bodyPr wrap="none">
              <a:spAutoFit/>
            </a:bodyPr>
            <a:lstStyle/>
            <a:p>
              <a:pPr>
                <a:lnSpc>
                  <a:spcPct val="80000"/>
                </a:lnSpc>
              </a:pPr>
              <a:r>
                <a:rPr lang="en-US">
                  <a:latin typeface="Calibri" pitchFamily="34" charset="0"/>
                </a:rPr>
                <a:t>waits</a:t>
              </a:r>
            </a:p>
            <a:p>
              <a:pPr>
                <a:lnSpc>
                  <a:spcPct val="80000"/>
                </a:lnSpc>
              </a:pPr>
              <a:r>
                <a:rPr lang="en-US">
                  <a:latin typeface="Calibri" pitchFamily="34" charset="0"/>
                </a:rPr>
                <a:t>for</a:t>
              </a:r>
            </a:p>
            <a:p>
              <a:pPr>
                <a:lnSpc>
                  <a:spcPct val="80000"/>
                </a:lnSpc>
              </a:pPr>
              <a:r>
                <a:rPr lang="en-US">
                  <a:latin typeface="Calibri" pitchFamily="34" charset="0"/>
                </a:rPr>
                <a:t>lock</a:t>
              </a:r>
            </a:p>
          </p:txBody>
        </p:sp>
        <p:sp>
          <p:nvSpPr>
            <p:cNvPr id="112670" name="Text Box 24"/>
            <p:cNvSpPr txBox="1">
              <a:spLocks noChangeArrowheads="1"/>
            </p:cNvSpPr>
            <p:nvPr/>
          </p:nvSpPr>
          <p:spPr bwMode="auto">
            <a:xfrm>
              <a:off x="4700" y="2016"/>
              <a:ext cx="761" cy="288"/>
            </a:xfrm>
            <a:prstGeom prst="rect">
              <a:avLst/>
            </a:prstGeom>
            <a:noFill/>
            <a:ln w="9525">
              <a:noFill/>
              <a:miter lim="800000"/>
              <a:headEnd/>
              <a:tailEnd/>
            </a:ln>
          </p:spPr>
          <p:txBody>
            <a:bodyPr wrap="none">
              <a:spAutoFit/>
            </a:bodyPr>
            <a:lstStyle/>
            <a:p>
              <a:r>
                <a:rPr lang="en-US">
                  <a:latin typeface="Calibri" pitchFamily="34" charset="0"/>
                </a:rPr>
                <a:t>server C</a:t>
              </a:r>
            </a:p>
          </p:txBody>
        </p:sp>
      </p:grpSp>
      <p:grpSp>
        <p:nvGrpSpPr>
          <p:cNvPr id="4" name="Group 25"/>
          <p:cNvGrpSpPr>
            <a:grpSpLocks/>
          </p:cNvGrpSpPr>
          <p:nvPr/>
        </p:nvGrpSpPr>
        <p:grpSpPr bwMode="auto">
          <a:xfrm>
            <a:off x="3352800" y="4495800"/>
            <a:ext cx="2362200" cy="1905000"/>
            <a:chOff x="2112" y="2832"/>
            <a:chExt cx="1488" cy="1200"/>
          </a:xfrm>
        </p:grpSpPr>
        <p:sp>
          <p:nvSpPr>
            <p:cNvPr id="112659" name="Oval 26"/>
            <p:cNvSpPr>
              <a:spLocks noChangeArrowheads="1"/>
            </p:cNvSpPr>
            <p:nvPr/>
          </p:nvSpPr>
          <p:spPr bwMode="auto">
            <a:xfrm>
              <a:off x="2880" y="2832"/>
              <a:ext cx="720" cy="1200"/>
            </a:xfrm>
            <a:prstGeom prst="ellipse">
              <a:avLst/>
            </a:prstGeom>
            <a:solidFill>
              <a:srgbClr val="EAEAEA"/>
            </a:solidFill>
            <a:ln w="9525">
              <a:solidFill>
                <a:schemeClr val="tx1"/>
              </a:solidFill>
              <a:round/>
              <a:headEnd/>
              <a:tailEnd/>
            </a:ln>
          </p:spPr>
          <p:txBody>
            <a:bodyPr wrap="none" anchor="ctr"/>
            <a:lstStyle/>
            <a:p>
              <a:endParaRPr lang="en-US">
                <a:latin typeface="Calibri" pitchFamily="34" charset="0"/>
              </a:endParaRPr>
            </a:p>
          </p:txBody>
        </p:sp>
        <p:sp>
          <p:nvSpPr>
            <p:cNvPr id="112660" name="Text Box 27"/>
            <p:cNvSpPr txBox="1">
              <a:spLocks noChangeArrowheads="1"/>
            </p:cNvSpPr>
            <p:nvPr/>
          </p:nvSpPr>
          <p:spPr bwMode="auto">
            <a:xfrm>
              <a:off x="3168" y="2976"/>
              <a:ext cx="233" cy="288"/>
            </a:xfrm>
            <a:prstGeom prst="rect">
              <a:avLst/>
            </a:prstGeom>
            <a:noFill/>
            <a:ln w="9525">
              <a:noFill/>
              <a:miter lim="800000"/>
              <a:headEnd/>
              <a:tailEnd/>
            </a:ln>
          </p:spPr>
          <p:txBody>
            <a:bodyPr wrap="none">
              <a:spAutoFit/>
            </a:bodyPr>
            <a:lstStyle/>
            <a:p>
              <a:r>
                <a:rPr lang="en-US">
                  <a:latin typeface="Calibri" pitchFamily="34" charset="0"/>
                </a:rPr>
                <a:t>t</a:t>
              </a:r>
              <a:r>
                <a:rPr lang="en-US" baseline="-25000">
                  <a:latin typeface="Calibri" pitchFamily="34" charset="0"/>
                </a:rPr>
                <a:t>2</a:t>
              </a:r>
            </a:p>
          </p:txBody>
        </p:sp>
        <p:sp>
          <p:nvSpPr>
            <p:cNvPr id="112661" name="Text Box 28"/>
            <p:cNvSpPr txBox="1">
              <a:spLocks noChangeArrowheads="1"/>
            </p:cNvSpPr>
            <p:nvPr/>
          </p:nvSpPr>
          <p:spPr bwMode="auto">
            <a:xfrm>
              <a:off x="3168" y="3744"/>
              <a:ext cx="233" cy="288"/>
            </a:xfrm>
            <a:prstGeom prst="rect">
              <a:avLst/>
            </a:prstGeom>
            <a:noFill/>
            <a:ln w="9525">
              <a:noFill/>
              <a:miter lim="800000"/>
              <a:headEnd/>
              <a:tailEnd/>
            </a:ln>
          </p:spPr>
          <p:txBody>
            <a:bodyPr wrap="none">
              <a:spAutoFit/>
            </a:bodyPr>
            <a:lstStyle/>
            <a:p>
              <a:r>
                <a:rPr lang="en-US">
                  <a:latin typeface="Calibri" pitchFamily="34" charset="0"/>
                </a:rPr>
                <a:t>t</a:t>
              </a:r>
              <a:r>
                <a:rPr lang="en-US" baseline="-25000">
                  <a:latin typeface="Calibri" pitchFamily="34" charset="0"/>
                </a:rPr>
                <a:t>3</a:t>
              </a:r>
            </a:p>
          </p:txBody>
        </p:sp>
        <p:sp>
          <p:nvSpPr>
            <p:cNvPr id="112662" name="Line 29"/>
            <p:cNvSpPr>
              <a:spLocks noChangeShapeType="1"/>
            </p:cNvSpPr>
            <p:nvPr/>
          </p:nvSpPr>
          <p:spPr bwMode="auto">
            <a:xfrm>
              <a:off x="3264" y="3264"/>
              <a:ext cx="0" cy="528"/>
            </a:xfrm>
            <a:prstGeom prst="line">
              <a:avLst/>
            </a:prstGeom>
            <a:noFill/>
            <a:ln w="9525">
              <a:solidFill>
                <a:schemeClr val="tx1"/>
              </a:solidFill>
              <a:round/>
              <a:headEnd/>
              <a:tailEnd type="triangle" w="med" len="med"/>
            </a:ln>
          </p:spPr>
          <p:txBody>
            <a:bodyPr/>
            <a:lstStyle/>
            <a:p>
              <a:endParaRPr lang="en-US"/>
            </a:p>
          </p:txBody>
        </p:sp>
        <p:sp>
          <p:nvSpPr>
            <p:cNvPr id="112663" name="Text Box 30"/>
            <p:cNvSpPr txBox="1">
              <a:spLocks noChangeArrowheads="1"/>
            </p:cNvSpPr>
            <p:nvPr/>
          </p:nvSpPr>
          <p:spPr bwMode="auto">
            <a:xfrm>
              <a:off x="2880" y="3216"/>
              <a:ext cx="420" cy="472"/>
            </a:xfrm>
            <a:prstGeom prst="rect">
              <a:avLst/>
            </a:prstGeom>
            <a:noFill/>
            <a:ln w="9525">
              <a:noFill/>
              <a:miter lim="800000"/>
              <a:headEnd/>
              <a:tailEnd/>
            </a:ln>
          </p:spPr>
          <p:txBody>
            <a:bodyPr wrap="none">
              <a:spAutoFit/>
            </a:bodyPr>
            <a:lstStyle/>
            <a:p>
              <a:pPr>
                <a:lnSpc>
                  <a:spcPct val="80000"/>
                </a:lnSpc>
              </a:pPr>
              <a:r>
                <a:rPr lang="en-US">
                  <a:latin typeface="Calibri" pitchFamily="34" charset="0"/>
                </a:rPr>
                <a:t>waits</a:t>
              </a:r>
            </a:p>
            <a:p>
              <a:pPr>
                <a:lnSpc>
                  <a:spcPct val="80000"/>
                </a:lnSpc>
              </a:pPr>
              <a:r>
                <a:rPr lang="en-US">
                  <a:latin typeface="Calibri" pitchFamily="34" charset="0"/>
                </a:rPr>
                <a:t>for</a:t>
              </a:r>
            </a:p>
            <a:p>
              <a:pPr>
                <a:lnSpc>
                  <a:spcPct val="80000"/>
                </a:lnSpc>
              </a:pPr>
              <a:r>
                <a:rPr lang="en-US">
                  <a:latin typeface="Calibri" pitchFamily="34" charset="0"/>
                </a:rPr>
                <a:t>lock</a:t>
              </a:r>
            </a:p>
          </p:txBody>
        </p:sp>
        <p:sp>
          <p:nvSpPr>
            <p:cNvPr id="112664" name="Text Box 31"/>
            <p:cNvSpPr txBox="1">
              <a:spLocks noChangeArrowheads="1"/>
            </p:cNvSpPr>
            <p:nvPr/>
          </p:nvSpPr>
          <p:spPr bwMode="auto">
            <a:xfrm>
              <a:off x="2112" y="3696"/>
              <a:ext cx="761" cy="288"/>
            </a:xfrm>
            <a:prstGeom prst="rect">
              <a:avLst/>
            </a:prstGeom>
            <a:noFill/>
            <a:ln w="9525">
              <a:noFill/>
              <a:miter lim="800000"/>
              <a:headEnd/>
              <a:tailEnd/>
            </a:ln>
          </p:spPr>
          <p:txBody>
            <a:bodyPr wrap="none">
              <a:spAutoFit/>
            </a:bodyPr>
            <a:lstStyle/>
            <a:p>
              <a:r>
                <a:rPr lang="en-US">
                  <a:latin typeface="Calibri" pitchFamily="34" charset="0"/>
                </a:rPr>
                <a:t>server B</a:t>
              </a:r>
            </a:p>
          </p:txBody>
        </p:sp>
      </p:grpSp>
      <p:grpSp>
        <p:nvGrpSpPr>
          <p:cNvPr id="5" name="Group 32"/>
          <p:cNvGrpSpPr>
            <a:grpSpLocks/>
          </p:cNvGrpSpPr>
          <p:nvPr/>
        </p:nvGrpSpPr>
        <p:grpSpPr bwMode="auto">
          <a:xfrm>
            <a:off x="3505200" y="2576513"/>
            <a:ext cx="2895600" cy="587375"/>
            <a:chOff x="2208" y="1623"/>
            <a:chExt cx="1824" cy="370"/>
          </a:xfrm>
        </p:grpSpPr>
        <p:sp>
          <p:nvSpPr>
            <p:cNvPr id="112657" name="Line 33"/>
            <p:cNvSpPr>
              <a:spLocks noChangeShapeType="1"/>
            </p:cNvSpPr>
            <p:nvPr/>
          </p:nvSpPr>
          <p:spPr bwMode="auto">
            <a:xfrm flipH="1">
              <a:off x="2208" y="1776"/>
              <a:ext cx="1824" cy="0"/>
            </a:xfrm>
            <a:prstGeom prst="line">
              <a:avLst/>
            </a:prstGeom>
            <a:noFill/>
            <a:ln w="9525">
              <a:solidFill>
                <a:schemeClr val="tx1"/>
              </a:solidFill>
              <a:round/>
              <a:headEnd/>
              <a:tailEnd type="triangle" w="med" len="med"/>
            </a:ln>
          </p:spPr>
          <p:txBody>
            <a:bodyPr/>
            <a:lstStyle/>
            <a:p>
              <a:endParaRPr lang="en-US"/>
            </a:p>
          </p:txBody>
        </p:sp>
        <p:sp>
          <p:nvSpPr>
            <p:cNvPr id="112658" name="Text Box 34"/>
            <p:cNvSpPr txBox="1">
              <a:spLocks noChangeArrowheads="1"/>
            </p:cNvSpPr>
            <p:nvPr/>
          </p:nvSpPr>
          <p:spPr bwMode="auto">
            <a:xfrm>
              <a:off x="2784" y="1623"/>
              <a:ext cx="624" cy="370"/>
            </a:xfrm>
            <a:prstGeom prst="rect">
              <a:avLst/>
            </a:prstGeom>
            <a:noFill/>
            <a:ln w="9525">
              <a:noFill/>
              <a:miter lim="800000"/>
              <a:headEnd/>
              <a:tailEnd/>
            </a:ln>
          </p:spPr>
          <p:txBody>
            <a:bodyPr wrap="none">
              <a:spAutoFit/>
            </a:bodyPr>
            <a:lstStyle/>
            <a:p>
              <a:pPr>
                <a:lnSpc>
                  <a:spcPct val="90000"/>
                </a:lnSpc>
              </a:pPr>
              <a:r>
                <a:rPr lang="en-US">
                  <a:latin typeface="Calibri" pitchFamily="34" charset="0"/>
                </a:rPr>
                <a:t>waits for</a:t>
              </a:r>
            </a:p>
            <a:p>
              <a:pPr>
                <a:lnSpc>
                  <a:spcPct val="90000"/>
                </a:lnSpc>
              </a:pPr>
              <a:r>
                <a:rPr lang="en-US">
                  <a:latin typeface="Calibri" pitchFamily="34" charset="0"/>
                </a:rPr>
                <a:t>message</a:t>
              </a:r>
            </a:p>
          </p:txBody>
        </p:sp>
      </p:grpSp>
      <p:grpSp>
        <p:nvGrpSpPr>
          <p:cNvPr id="6" name="Group 5"/>
          <p:cNvGrpSpPr>
            <a:grpSpLocks/>
          </p:cNvGrpSpPr>
          <p:nvPr/>
        </p:nvGrpSpPr>
        <p:grpSpPr bwMode="auto">
          <a:xfrm>
            <a:off x="5410200" y="4267200"/>
            <a:ext cx="1676400" cy="1905000"/>
            <a:chOff x="3408" y="2688"/>
            <a:chExt cx="1056" cy="1200"/>
          </a:xfrm>
        </p:grpSpPr>
        <p:sp>
          <p:nvSpPr>
            <p:cNvPr id="112655" name="Line 6"/>
            <p:cNvSpPr>
              <a:spLocks noChangeShapeType="1"/>
            </p:cNvSpPr>
            <p:nvPr/>
          </p:nvSpPr>
          <p:spPr bwMode="auto">
            <a:xfrm flipV="1">
              <a:off x="3408" y="2688"/>
              <a:ext cx="768" cy="1200"/>
            </a:xfrm>
            <a:prstGeom prst="line">
              <a:avLst/>
            </a:prstGeom>
            <a:noFill/>
            <a:ln w="9525">
              <a:solidFill>
                <a:schemeClr val="tx1"/>
              </a:solidFill>
              <a:round/>
              <a:headEnd/>
              <a:tailEnd type="triangle" w="med" len="med"/>
            </a:ln>
          </p:spPr>
          <p:txBody>
            <a:bodyPr/>
            <a:lstStyle/>
            <a:p>
              <a:endParaRPr lang="en-US"/>
            </a:p>
          </p:txBody>
        </p:sp>
        <p:sp>
          <p:nvSpPr>
            <p:cNvPr id="112656" name="Text Box 7"/>
            <p:cNvSpPr txBox="1">
              <a:spLocks noChangeArrowheads="1"/>
            </p:cNvSpPr>
            <p:nvPr/>
          </p:nvSpPr>
          <p:spPr bwMode="auto">
            <a:xfrm>
              <a:off x="3840" y="3120"/>
              <a:ext cx="624" cy="370"/>
            </a:xfrm>
            <a:prstGeom prst="rect">
              <a:avLst/>
            </a:prstGeom>
            <a:noFill/>
            <a:ln w="9525">
              <a:noFill/>
              <a:miter lim="800000"/>
              <a:headEnd/>
              <a:tailEnd/>
            </a:ln>
          </p:spPr>
          <p:txBody>
            <a:bodyPr wrap="none">
              <a:spAutoFit/>
            </a:bodyPr>
            <a:lstStyle/>
            <a:p>
              <a:pPr>
                <a:lnSpc>
                  <a:spcPct val="90000"/>
                </a:lnSpc>
              </a:pPr>
              <a:r>
                <a:rPr lang="en-US">
                  <a:latin typeface="Calibri" pitchFamily="34" charset="0"/>
                </a:rPr>
                <a:t>waits for</a:t>
              </a:r>
            </a:p>
            <a:p>
              <a:pPr>
                <a:lnSpc>
                  <a:spcPct val="90000"/>
                </a:lnSpc>
              </a:pPr>
              <a:r>
                <a:rPr lang="en-US">
                  <a:latin typeface="Calibri" pitchFamily="34" charset="0"/>
                </a:rPr>
                <a:t>message</a:t>
              </a:r>
            </a:p>
          </p:txBody>
        </p:sp>
      </p:grpSp>
      <p:grpSp>
        <p:nvGrpSpPr>
          <p:cNvPr id="7" name="Group 8"/>
          <p:cNvGrpSpPr>
            <a:grpSpLocks/>
          </p:cNvGrpSpPr>
          <p:nvPr/>
        </p:nvGrpSpPr>
        <p:grpSpPr bwMode="auto">
          <a:xfrm>
            <a:off x="3200400" y="4267200"/>
            <a:ext cx="1828800" cy="892175"/>
            <a:chOff x="2016" y="2688"/>
            <a:chExt cx="1152" cy="562"/>
          </a:xfrm>
        </p:grpSpPr>
        <p:sp>
          <p:nvSpPr>
            <p:cNvPr id="112653" name="Line 9"/>
            <p:cNvSpPr>
              <a:spLocks noChangeShapeType="1"/>
            </p:cNvSpPr>
            <p:nvPr/>
          </p:nvSpPr>
          <p:spPr bwMode="auto">
            <a:xfrm>
              <a:off x="2112" y="2688"/>
              <a:ext cx="1056" cy="432"/>
            </a:xfrm>
            <a:prstGeom prst="line">
              <a:avLst/>
            </a:prstGeom>
            <a:noFill/>
            <a:ln w="9525">
              <a:solidFill>
                <a:schemeClr val="tx1"/>
              </a:solidFill>
              <a:round/>
              <a:headEnd/>
              <a:tailEnd type="triangle" w="med" len="med"/>
            </a:ln>
          </p:spPr>
          <p:txBody>
            <a:bodyPr/>
            <a:lstStyle/>
            <a:p>
              <a:endParaRPr lang="en-US"/>
            </a:p>
          </p:txBody>
        </p:sp>
        <p:sp>
          <p:nvSpPr>
            <p:cNvPr id="112654" name="Text Box 10"/>
            <p:cNvSpPr txBox="1">
              <a:spLocks noChangeArrowheads="1"/>
            </p:cNvSpPr>
            <p:nvPr/>
          </p:nvSpPr>
          <p:spPr bwMode="auto">
            <a:xfrm>
              <a:off x="2016" y="2880"/>
              <a:ext cx="624" cy="370"/>
            </a:xfrm>
            <a:prstGeom prst="rect">
              <a:avLst/>
            </a:prstGeom>
            <a:noFill/>
            <a:ln w="9525">
              <a:noFill/>
              <a:miter lim="800000"/>
              <a:headEnd/>
              <a:tailEnd/>
            </a:ln>
          </p:spPr>
          <p:txBody>
            <a:bodyPr wrap="none">
              <a:spAutoFit/>
            </a:bodyPr>
            <a:lstStyle/>
            <a:p>
              <a:pPr>
                <a:lnSpc>
                  <a:spcPct val="90000"/>
                </a:lnSpc>
              </a:pPr>
              <a:r>
                <a:rPr lang="en-US">
                  <a:latin typeface="Calibri" pitchFamily="34" charset="0"/>
                </a:rPr>
                <a:t>waits for</a:t>
              </a:r>
            </a:p>
            <a:p>
              <a:pPr>
                <a:lnSpc>
                  <a:spcPct val="90000"/>
                </a:lnSpc>
              </a:pPr>
              <a:r>
                <a:rPr lang="en-US">
                  <a:latin typeface="Calibri" pitchFamily="34" charset="0"/>
                </a:rPr>
                <a:t>message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746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1000"/>
                                  </p:stCondLst>
                                  <p:childTnLst>
                                    <p:set>
                                      <p:cBhvr>
                                        <p:cTn id="9" dur="1" fill="hold">
                                          <p:stCondLst>
                                            <p:cond delay="499"/>
                                          </p:stCondLst>
                                        </p:cTn>
                                        <p:tgtEl>
                                          <p:spTgt spid="2"/>
                                        </p:tgtEl>
                                        <p:attrNameLst>
                                          <p:attrName>style.visibility</p:attrName>
                                        </p:attrNameLst>
                                      </p:cBhvr>
                                      <p:to>
                                        <p:strVal val="visible"/>
                                      </p:to>
                                    </p:set>
                                  </p:childTnLst>
                                </p:cTn>
                              </p:par>
                            </p:childTnLst>
                          </p:cTn>
                        </p:par>
                        <p:par>
                          <p:cTn id="10" fill="hold">
                            <p:stCondLst>
                              <p:cond delay="2000"/>
                            </p:stCondLst>
                            <p:childTnLst>
                              <p:par>
                                <p:cTn id="11" presetID="17" presetClass="entr" presetSubtype="8" fill="hold" nodeType="afterEffect">
                                  <p:stCondLst>
                                    <p:cond delay="10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ppt_w/2"/>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childTnLst>
                          </p:cTn>
                        </p:par>
                        <p:par>
                          <p:cTn id="17" fill="hold">
                            <p:stCondLst>
                              <p:cond delay="3500"/>
                            </p:stCondLst>
                            <p:childTnLst>
                              <p:par>
                                <p:cTn id="18" presetID="1" presetClass="entr" presetSubtype="0" fill="hold" nodeType="afterEffect">
                                  <p:stCondLst>
                                    <p:cond delay="1000"/>
                                  </p:stCondLst>
                                  <p:childTnLst>
                                    <p:set>
                                      <p:cBhvr>
                                        <p:cTn id="19" dur="1" fill="hold">
                                          <p:stCondLst>
                                            <p:cond delay="499"/>
                                          </p:stCondLst>
                                        </p:cTn>
                                        <p:tgtEl>
                                          <p:spTgt spid="4"/>
                                        </p:tgtEl>
                                        <p:attrNameLst>
                                          <p:attrName>style.visibility</p:attrName>
                                        </p:attrNameLst>
                                      </p:cBhvr>
                                      <p:to>
                                        <p:strVal val="visible"/>
                                      </p:to>
                                    </p:set>
                                  </p:childTnLst>
                                </p:cTn>
                              </p:par>
                            </p:childTnLst>
                          </p:cTn>
                        </p:par>
                        <p:par>
                          <p:cTn id="20" fill="hold">
                            <p:stCondLst>
                              <p:cond delay="5000"/>
                            </p:stCondLst>
                            <p:childTnLst>
                              <p:par>
                                <p:cTn id="21" presetID="17" presetClass="entr" presetSubtype="8" fill="hold" nodeType="after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ppt_w/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par>
                          <p:cTn id="27" fill="hold">
                            <p:stCondLst>
                              <p:cond delay="6500"/>
                            </p:stCondLst>
                            <p:childTnLst>
                              <p:par>
                                <p:cTn id="28" presetID="1" presetClass="entr" presetSubtype="0" fill="hold" nodeType="afterEffect">
                                  <p:stCondLst>
                                    <p:cond delay="1000"/>
                                  </p:stCondLst>
                                  <p:childTnLst>
                                    <p:set>
                                      <p:cBhvr>
                                        <p:cTn id="29" dur="1" fill="hold">
                                          <p:stCondLst>
                                            <p:cond delay="499"/>
                                          </p:stCondLst>
                                        </p:cTn>
                                        <p:tgtEl>
                                          <p:spTgt spid="3"/>
                                        </p:tgtEl>
                                        <p:attrNameLst>
                                          <p:attrName>style.visibility</p:attrName>
                                        </p:attrNameLst>
                                      </p:cBhvr>
                                      <p:to>
                                        <p:strVal val="visible"/>
                                      </p:to>
                                    </p:set>
                                  </p:childTnLst>
                                </p:cTn>
                              </p:par>
                            </p:childTnLst>
                          </p:cTn>
                        </p:par>
                        <p:par>
                          <p:cTn id="30" fill="hold">
                            <p:stCondLst>
                              <p:cond delay="8000"/>
                            </p:stCondLst>
                            <p:childTnLst>
                              <p:par>
                                <p:cTn id="31" presetID="17" presetClass="entr" presetSubtype="2" fill="hold" nodeType="afterEffect">
                                  <p:stCondLst>
                                    <p:cond delay="100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ppt_w/2"/>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714356"/>
            <a:ext cx="8643998" cy="642942"/>
          </a:xfrm>
        </p:spPr>
        <p:txBody>
          <a:bodyPr/>
          <a:lstStyle/>
          <a:p>
            <a:r>
              <a:rPr lang="zh-CN" altLang="en-US" sz="3200" dirty="0" smtClean="0">
                <a:solidFill>
                  <a:srgbClr val="00B050"/>
                </a:solidFill>
              </a:rPr>
              <a:t>（一）</a:t>
            </a:r>
            <a:r>
              <a:rPr lang="en-US" sz="3200" dirty="0" smtClean="0">
                <a:solidFill>
                  <a:srgbClr val="00B050"/>
                </a:solidFill>
              </a:rPr>
              <a:t>: Transactional Management Systems</a:t>
            </a:r>
            <a:endParaRPr lang="zh-CN" altLang="en-US" sz="3200"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altLang="zh-CN" dirty="0" err="1" smtClean="0"/>
              <a:t>Serializability</a:t>
            </a:r>
            <a:r>
              <a:rPr lang="en-US" altLang="zh-CN" dirty="0" smtClean="0"/>
              <a:t> theory</a:t>
            </a:r>
          </a:p>
          <a:p>
            <a:r>
              <a:rPr lang="en-US" altLang="zh-CN" dirty="0" smtClean="0"/>
              <a:t>2</a:t>
            </a:r>
            <a:r>
              <a:rPr lang="zh-CN" altLang="en-US" dirty="0" smtClean="0"/>
              <a:t>、</a:t>
            </a:r>
            <a:r>
              <a:rPr lang="en-US" altLang="zh-CN" dirty="0" smtClean="0"/>
              <a:t>Concurrency control</a:t>
            </a:r>
          </a:p>
          <a:p>
            <a:r>
              <a:rPr lang="en-US" altLang="zh-CN" dirty="0" smtClean="0"/>
              <a:t>3</a:t>
            </a:r>
            <a:r>
              <a:rPr lang="zh-CN" altLang="en-US" dirty="0" smtClean="0"/>
              <a:t>、</a:t>
            </a:r>
            <a:r>
              <a:rPr lang="en-US" altLang="zh-CN" dirty="0" smtClean="0"/>
              <a:t>Recovery</a:t>
            </a:r>
          </a:p>
          <a:p>
            <a:r>
              <a:rPr lang="en-US" altLang="zh-CN" dirty="0" smtClean="0"/>
              <a:t>4</a:t>
            </a:r>
            <a:r>
              <a:rPr lang="zh-CN" altLang="en-US" dirty="0" smtClean="0"/>
              <a:t>、</a:t>
            </a:r>
            <a:r>
              <a:rPr lang="en-US" altLang="zh-CN" dirty="0" smtClean="0"/>
              <a:t>Distributed Databases</a:t>
            </a:r>
          </a:p>
          <a:p>
            <a:r>
              <a:rPr lang="en-US" altLang="zh-CN" dirty="0" smtClean="0">
                <a:solidFill>
                  <a:srgbClr val="FF0000"/>
                </a:solidFill>
              </a:rPr>
              <a:t>5</a:t>
            </a:r>
            <a:r>
              <a:rPr lang="zh-CN" altLang="en-US" dirty="0" smtClean="0">
                <a:solidFill>
                  <a:srgbClr val="FF0000"/>
                </a:solidFill>
              </a:rPr>
              <a:t>、</a:t>
            </a:r>
            <a:r>
              <a:rPr lang="en-US" altLang="zh-CN" dirty="0" smtClean="0">
                <a:solidFill>
                  <a:srgbClr val="FF0000"/>
                </a:solidFill>
              </a:rPr>
              <a:t>Distributed Commitment</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2"/>
          <p:cNvSpPr>
            <a:spLocks noGrp="1"/>
          </p:cNvSpPr>
          <p:nvPr>
            <p:ph type="title"/>
          </p:nvPr>
        </p:nvSpPr>
        <p:spPr/>
        <p:txBody>
          <a:bodyPr/>
          <a:lstStyle/>
          <a:p>
            <a:r>
              <a:rPr lang="en-US" smtClean="0">
                <a:solidFill>
                  <a:srgbClr val="33CC33"/>
                </a:solidFill>
              </a:rPr>
              <a:t>Distributed Transaction Commit</a:t>
            </a:r>
          </a:p>
        </p:txBody>
      </p:sp>
      <p:sp>
        <p:nvSpPr>
          <p:cNvPr id="4" name="Content Placeholder 3"/>
          <p:cNvSpPr>
            <a:spLocks noGrp="1"/>
          </p:cNvSpPr>
          <p:nvPr>
            <p:ph idx="1"/>
          </p:nvPr>
        </p:nvSpPr>
        <p:spPr/>
        <p:txBody>
          <a:bodyPr>
            <a:normAutofit/>
          </a:bodyPr>
          <a:lstStyle/>
          <a:p>
            <a:pPr>
              <a:lnSpc>
                <a:spcPct val="80000"/>
              </a:lnSpc>
            </a:pPr>
            <a:r>
              <a:rPr lang="en-US" sz="3000" b="1" dirty="0" smtClean="0">
                <a:solidFill>
                  <a:schemeClr val="hlink"/>
                </a:solidFill>
              </a:rPr>
              <a:t>Fundamental Problem</a:t>
            </a:r>
            <a:r>
              <a:rPr lang="en-US" sz="3000" b="1" dirty="0" smtClean="0">
                <a:solidFill>
                  <a:srgbClr val="663366"/>
                </a:solidFill>
              </a:rPr>
              <a:t>:</a:t>
            </a:r>
          </a:p>
          <a:p>
            <a:pPr lvl="1">
              <a:lnSpc>
                <a:spcPct val="80000"/>
              </a:lnSpc>
            </a:pPr>
            <a:r>
              <a:rPr lang="en-US" sz="2600" dirty="0" smtClean="0"/>
              <a:t>Transaction operates on </a:t>
            </a:r>
            <a:r>
              <a:rPr lang="en-US" sz="2600" dirty="0" smtClean="0">
                <a:solidFill>
                  <a:srgbClr val="FF3300"/>
                </a:solidFill>
              </a:rPr>
              <a:t>multiple servers</a:t>
            </a:r>
            <a:r>
              <a:rPr lang="en-US" sz="2600" dirty="0" smtClean="0"/>
              <a:t> (</a:t>
            </a:r>
            <a:r>
              <a:rPr lang="en-US" sz="2600" b="1" dirty="0" smtClean="0"/>
              <a:t>resource managers</a:t>
            </a:r>
            <a:r>
              <a:rPr lang="en-US" sz="2600" dirty="0" smtClean="0"/>
              <a:t>)</a:t>
            </a:r>
          </a:p>
          <a:p>
            <a:pPr lvl="1">
              <a:lnSpc>
                <a:spcPct val="80000"/>
              </a:lnSpc>
            </a:pPr>
            <a:r>
              <a:rPr lang="en-US" sz="2600" dirty="0" smtClean="0"/>
              <a:t>Global commit needs </a:t>
            </a:r>
            <a:r>
              <a:rPr lang="en-US" sz="2600" dirty="0" smtClean="0">
                <a:solidFill>
                  <a:srgbClr val="FF3300"/>
                </a:solidFill>
              </a:rPr>
              <a:t>unanimous local commits</a:t>
            </a:r>
            <a:r>
              <a:rPr lang="en-US" sz="2600" dirty="0" smtClean="0"/>
              <a:t> of all </a:t>
            </a:r>
            <a:r>
              <a:rPr lang="en-US" sz="2600" b="1" dirty="0" smtClean="0"/>
              <a:t>participants (agents)</a:t>
            </a:r>
          </a:p>
          <a:p>
            <a:pPr>
              <a:lnSpc>
                <a:spcPct val="80000"/>
              </a:lnSpc>
            </a:pPr>
            <a:r>
              <a:rPr lang="en-US" sz="3000" dirty="0" smtClean="0"/>
              <a:t>Distributed system may fail </a:t>
            </a:r>
            <a:r>
              <a:rPr lang="en-US" sz="3000" dirty="0" smtClean="0">
                <a:solidFill>
                  <a:srgbClr val="FF3300"/>
                </a:solidFill>
              </a:rPr>
              <a:t>partially</a:t>
            </a:r>
            <a:r>
              <a:rPr lang="en-US" sz="3000" dirty="0" smtClean="0"/>
              <a:t>:</a:t>
            </a:r>
          </a:p>
          <a:p>
            <a:pPr lvl="1">
              <a:lnSpc>
                <a:spcPct val="80000"/>
              </a:lnSpc>
            </a:pPr>
            <a:r>
              <a:rPr lang="en-US" sz="2600" dirty="0" smtClean="0"/>
              <a:t>Server Crashes</a:t>
            </a:r>
          </a:p>
          <a:p>
            <a:pPr lvl="1">
              <a:lnSpc>
                <a:spcPct val="80000"/>
              </a:lnSpc>
            </a:pPr>
            <a:r>
              <a:rPr lang="en-US" sz="2600" dirty="0" smtClean="0"/>
              <a:t>Network failures</a:t>
            </a:r>
          </a:p>
          <a:p>
            <a:pPr>
              <a:lnSpc>
                <a:spcPct val="80000"/>
              </a:lnSpc>
            </a:pPr>
            <a:r>
              <a:rPr lang="en-US" sz="3000" dirty="0" smtClean="0"/>
              <a:t>Potential danger of </a:t>
            </a:r>
            <a:r>
              <a:rPr lang="en-US" sz="3000" dirty="0" smtClean="0">
                <a:solidFill>
                  <a:srgbClr val="FF3300"/>
                </a:solidFill>
              </a:rPr>
              <a:t>inconsistent decision</a:t>
            </a:r>
            <a:r>
              <a:rPr lang="en-US" sz="3000" dirty="0" smtClean="0"/>
              <a:t>:</a:t>
            </a:r>
          </a:p>
          <a:p>
            <a:pPr lvl="1">
              <a:lnSpc>
                <a:spcPct val="80000"/>
              </a:lnSpc>
            </a:pPr>
            <a:r>
              <a:rPr lang="en-US" sz="2600" dirty="0" smtClean="0"/>
              <a:t>A Transaction </a:t>
            </a:r>
            <a:r>
              <a:rPr lang="en-US" sz="2600" dirty="0" smtClean="0">
                <a:solidFill>
                  <a:schemeClr val="hlink"/>
                </a:solidFill>
              </a:rPr>
              <a:t>commits</a:t>
            </a:r>
            <a:r>
              <a:rPr lang="en-US" sz="2600" dirty="0" smtClean="0"/>
              <a:t> at some servers</a:t>
            </a:r>
          </a:p>
          <a:p>
            <a:pPr lvl="1">
              <a:lnSpc>
                <a:spcPct val="80000"/>
              </a:lnSpc>
            </a:pPr>
            <a:r>
              <a:rPr lang="en-US" sz="2600" dirty="0" smtClean="0"/>
              <a:t>But is </a:t>
            </a:r>
            <a:r>
              <a:rPr lang="en-US" sz="2600" dirty="0" smtClean="0">
                <a:solidFill>
                  <a:schemeClr val="hlink"/>
                </a:solidFill>
              </a:rPr>
              <a:t>aborted</a:t>
            </a:r>
            <a:r>
              <a:rPr lang="en-US" sz="2600" dirty="0" smtClean="0"/>
              <a:t> at some other servers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p:txBody>
          <a:bodyPr/>
          <a:lstStyle/>
          <a:p>
            <a:r>
              <a:rPr lang="en-US" smtClean="0">
                <a:solidFill>
                  <a:srgbClr val="33CC33"/>
                </a:solidFill>
              </a:rPr>
              <a:t>Two Phase Commit (2PC)</a:t>
            </a:r>
          </a:p>
        </p:txBody>
      </p:sp>
      <p:sp>
        <p:nvSpPr>
          <p:cNvPr id="120834" name="Rectangle 3"/>
          <p:cNvSpPr>
            <a:spLocks noGrp="1" noChangeArrowheads="1"/>
          </p:cNvSpPr>
          <p:nvPr>
            <p:ph sz="half" idx="1"/>
          </p:nvPr>
        </p:nvSpPr>
        <p:spPr>
          <a:xfrm>
            <a:off x="682625" y="1641475"/>
            <a:ext cx="4270375" cy="4149725"/>
          </a:xfrm>
        </p:spPr>
        <p:txBody>
          <a:bodyPr/>
          <a:lstStyle/>
          <a:p>
            <a:r>
              <a:rPr lang="en-US" sz="2400" u="sng" dirty="0" smtClean="0">
                <a:solidFill>
                  <a:schemeClr val="hlink"/>
                </a:solidFill>
              </a:rPr>
              <a:t>Coordinator</a:t>
            </a:r>
            <a:endParaRPr lang="en-US" sz="2400" dirty="0" smtClean="0">
              <a:solidFill>
                <a:schemeClr val="hlink"/>
              </a:solidFill>
            </a:endParaRPr>
          </a:p>
          <a:p>
            <a:pPr lvl="1"/>
            <a:r>
              <a:rPr lang="en-US" dirty="0" smtClean="0"/>
              <a:t>send </a:t>
            </a:r>
            <a:r>
              <a:rPr lang="en-US" dirty="0" smtClean="0">
                <a:solidFill>
                  <a:srgbClr val="FF3300"/>
                </a:solidFill>
              </a:rPr>
              <a:t>vote-request</a:t>
            </a:r>
          </a:p>
          <a:p>
            <a:pPr lvl="1"/>
            <a:endParaRPr lang="en-US" dirty="0" smtClean="0"/>
          </a:p>
          <a:p>
            <a:pPr lvl="1"/>
            <a:endParaRPr lang="en-US" dirty="0" smtClean="0"/>
          </a:p>
          <a:p>
            <a:pPr lvl="1"/>
            <a:r>
              <a:rPr lang="en-US" dirty="0" smtClean="0">
                <a:solidFill>
                  <a:schemeClr val="hlink"/>
                </a:solidFill>
              </a:rPr>
              <a:t>Collect votes</a:t>
            </a:r>
            <a:r>
              <a:rPr lang="en-US" dirty="0" smtClean="0"/>
              <a:t>. If </a:t>
            </a:r>
            <a:r>
              <a:rPr lang="en-US" b="1" dirty="0" smtClean="0">
                <a:solidFill>
                  <a:srgbClr val="33CC33"/>
                </a:solidFill>
              </a:rPr>
              <a:t>all Yes</a:t>
            </a:r>
            <a:r>
              <a:rPr lang="en-US" dirty="0" smtClean="0"/>
              <a:t>, then  </a:t>
            </a:r>
            <a:r>
              <a:rPr lang="en-US" dirty="0" smtClean="0">
                <a:solidFill>
                  <a:srgbClr val="FF3300"/>
                </a:solidFill>
              </a:rPr>
              <a:t>Commit</a:t>
            </a:r>
            <a:r>
              <a:rPr lang="en-US" dirty="0" smtClean="0"/>
              <a:t>, else </a:t>
            </a:r>
            <a:r>
              <a:rPr lang="en-US" dirty="0" smtClean="0">
                <a:solidFill>
                  <a:srgbClr val="FF3300"/>
                </a:solidFill>
              </a:rPr>
              <a:t>Abort</a:t>
            </a:r>
            <a:r>
              <a:rPr lang="en-US" dirty="0" smtClean="0"/>
              <a:t>.</a:t>
            </a:r>
          </a:p>
          <a:p>
            <a:pPr lvl="1"/>
            <a:r>
              <a:rPr lang="en-US" dirty="0" smtClean="0"/>
              <a:t>Send </a:t>
            </a:r>
            <a:r>
              <a:rPr lang="en-US" dirty="0" smtClean="0">
                <a:solidFill>
                  <a:srgbClr val="FF3300"/>
                </a:solidFill>
              </a:rPr>
              <a:t>decision</a:t>
            </a:r>
          </a:p>
          <a:p>
            <a:pPr lvl="1"/>
            <a:endParaRPr lang="en-US" dirty="0" smtClean="0"/>
          </a:p>
          <a:p>
            <a:pPr lvl="1"/>
            <a:endParaRPr lang="en-US" sz="2000" dirty="0" smtClean="0"/>
          </a:p>
        </p:txBody>
      </p:sp>
      <p:sp>
        <p:nvSpPr>
          <p:cNvPr id="120835" name="Rectangle 4"/>
          <p:cNvSpPr>
            <a:spLocks noGrp="1" noChangeArrowheads="1"/>
          </p:cNvSpPr>
          <p:nvPr>
            <p:ph sz="half" idx="2"/>
          </p:nvPr>
        </p:nvSpPr>
        <p:spPr/>
        <p:txBody>
          <a:bodyPr/>
          <a:lstStyle/>
          <a:p>
            <a:r>
              <a:rPr lang="en-US" sz="2400" u="sng" smtClean="0">
                <a:solidFill>
                  <a:schemeClr val="hlink"/>
                </a:solidFill>
              </a:rPr>
              <a:t>Participant</a:t>
            </a:r>
            <a:endParaRPr lang="en-US" sz="2400" smtClean="0">
              <a:solidFill>
                <a:schemeClr val="hlink"/>
              </a:solidFill>
            </a:endParaRPr>
          </a:p>
          <a:p>
            <a:endParaRPr lang="en-US" sz="2400" smtClean="0">
              <a:solidFill>
                <a:schemeClr val="hlink"/>
              </a:solidFill>
            </a:endParaRPr>
          </a:p>
          <a:p>
            <a:pPr lvl="1"/>
            <a:r>
              <a:rPr lang="en-US" smtClean="0">
                <a:solidFill>
                  <a:schemeClr val="hlink"/>
                </a:solidFill>
              </a:rPr>
              <a:t>receive vote-request</a:t>
            </a:r>
          </a:p>
          <a:p>
            <a:pPr lvl="1"/>
            <a:r>
              <a:rPr lang="en-US" smtClean="0"/>
              <a:t>send </a:t>
            </a:r>
            <a:r>
              <a:rPr lang="en-US" smtClean="0">
                <a:solidFill>
                  <a:srgbClr val="FF3300"/>
                </a:solidFill>
              </a:rPr>
              <a:t>Yes or No</a:t>
            </a:r>
          </a:p>
          <a:p>
            <a:pPr lvl="1"/>
            <a:endParaRPr lang="en-US" smtClean="0"/>
          </a:p>
          <a:p>
            <a:pPr lvl="1"/>
            <a:endParaRPr lang="en-US" smtClean="0"/>
          </a:p>
          <a:p>
            <a:pPr lvl="1"/>
            <a:endParaRPr lang="en-US" smtClean="0"/>
          </a:p>
          <a:p>
            <a:pPr lvl="1"/>
            <a:r>
              <a:rPr lang="en-US" smtClean="0">
                <a:solidFill>
                  <a:schemeClr val="hlink"/>
                </a:solidFill>
              </a:rPr>
              <a:t>receive  decision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2"/>
          <p:cNvSpPr>
            <a:spLocks noGrp="1" noChangeArrowheads="1"/>
          </p:cNvSpPr>
          <p:nvPr>
            <p:ph type="title"/>
          </p:nvPr>
        </p:nvSpPr>
        <p:spPr/>
        <p:txBody>
          <a:bodyPr/>
          <a:lstStyle/>
          <a:p>
            <a:r>
              <a:rPr lang="en-US" smtClean="0">
                <a:solidFill>
                  <a:srgbClr val="33CC33"/>
                </a:solidFill>
              </a:rPr>
              <a:t>Failures and Blocking</a:t>
            </a:r>
          </a:p>
        </p:txBody>
      </p:sp>
      <p:sp>
        <p:nvSpPr>
          <p:cNvPr id="345091" name="Rectangle 3"/>
          <p:cNvSpPr>
            <a:spLocks noGrp="1" noChangeArrowheads="1"/>
          </p:cNvSpPr>
          <p:nvPr>
            <p:ph idx="1"/>
          </p:nvPr>
        </p:nvSpPr>
        <p:spPr>
          <a:xfrm>
            <a:off x="214282" y="1600200"/>
            <a:ext cx="8786874" cy="4525963"/>
          </a:xfrm>
        </p:spPr>
        <p:txBody>
          <a:bodyPr>
            <a:normAutofit/>
          </a:bodyPr>
          <a:lstStyle/>
          <a:p>
            <a:pPr>
              <a:lnSpc>
                <a:spcPct val="90000"/>
              </a:lnSpc>
            </a:pPr>
            <a:r>
              <a:rPr lang="en-US" sz="3000" dirty="0" smtClean="0"/>
              <a:t>What does a process do if it does not receive a message it is expecting?  I.e., </a:t>
            </a:r>
            <a:r>
              <a:rPr lang="en-US" sz="3000" dirty="0" smtClean="0">
                <a:solidFill>
                  <a:srgbClr val="FF3300"/>
                </a:solidFill>
              </a:rPr>
              <a:t>on </a:t>
            </a:r>
            <a:r>
              <a:rPr lang="en-US" sz="3000" i="1" dirty="0" smtClean="0">
                <a:solidFill>
                  <a:srgbClr val="FF3300"/>
                </a:solidFill>
              </a:rPr>
              <a:t>timeout</a:t>
            </a:r>
            <a:r>
              <a:rPr lang="en-US" sz="3000" dirty="0" smtClean="0"/>
              <a:t>?</a:t>
            </a:r>
          </a:p>
          <a:p>
            <a:pPr>
              <a:lnSpc>
                <a:spcPct val="90000"/>
              </a:lnSpc>
            </a:pPr>
            <a:endParaRPr lang="en-US" sz="3000" dirty="0" smtClean="0"/>
          </a:p>
          <a:p>
            <a:pPr>
              <a:lnSpc>
                <a:spcPct val="90000"/>
              </a:lnSpc>
            </a:pPr>
            <a:r>
              <a:rPr lang="en-US" sz="3000" dirty="0" smtClean="0"/>
              <a:t>3 cases:</a:t>
            </a:r>
          </a:p>
          <a:p>
            <a:pPr lvl="1">
              <a:lnSpc>
                <a:spcPct val="90000"/>
              </a:lnSpc>
            </a:pPr>
            <a:r>
              <a:rPr lang="en-US" sz="2600" dirty="0" smtClean="0"/>
              <a:t>participant waiting for </a:t>
            </a:r>
            <a:r>
              <a:rPr lang="en-US" sz="2600" dirty="0" smtClean="0">
                <a:solidFill>
                  <a:schemeClr val="hlink"/>
                </a:solidFill>
              </a:rPr>
              <a:t>vote-request</a:t>
            </a:r>
            <a:r>
              <a:rPr lang="en-US" sz="2600" dirty="0" smtClean="0"/>
              <a:t>              </a:t>
            </a:r>
            <a:r>
              <a:rPr lang="en-US" sz="2600" dirty="0" smtClean="0">
                <a:solidFill>
                  <a:srgbClr val="FF3300"/>
                </a:solidFill>
              </a:rPr>
              <a:t>abort</a:t>
            </a:r>
          </a:p>
          <a:p>
            <a:pPr lvl="1">
              <a:lnSpc>
                <a:spcPct val="90000"/>
              </a:lnSpc>
            </a:pPr>
            <a:r>
              <a:rPr lang="en-US" sz="2600" dirty="0" smtClean="0"/>
              <a:t>coordinator waiting for </a:t>
            </a:r>
            <a:r>
              <a:rPr lang="en-US" sz="2600" dirty="0" smtClean="0">
                <a:solidFill>
                  <a:schemeClr val="hlink"/>
                </a:solidFill>
              </a:rPr>
              <a:t>vote</a:t>
            </a:r>
            <a:r>
              <a:rPr lang="en-US" sz="2600" dirty="0" smtClean="0"/>
              <a:t>                          </a:t>
            </a:r>
            <a:r>
              <a:rPr lang="en-US" sz="2600" dirty="0" smtClean="0">
                <a:solidFill>
                  <a:srgbClr val="FF3300"/>
                </a:solidFill>
              </a:rPr>
              <a:t>abort</a:t>
            </a:r>
          </a:p>
          <a:p>
            <a:pPr lvl="1">
              <a:lnSpc>
                <a:spcPct val="90000"/>
              </a:lnSpc>
            </a:pPr>
            <a:r>
              <a:rPr lang="en-US" sz="2600" dirty="0" smtClean="0"/>
              <a:t>participant waiting for </a:t>
            </a:r>
            <a:r>
              <a:rPr lang="en-US" sz="2600" dirty="0" smtClean="0">
                <a:solidFill>
                  <a:schemeClr val="hlink"/>
                </a:solidFill>
              </a:rPr>
              <a:t>decision</a:t>
            </a:r>
            <a:r>
              <a:rPr lang="en-US" sz="2600" dirty="0" smtClean="0"/>
              <a:t>                    </a:t>
            </a:r>
            <a:r>
              <a:rPr lang="en-US" sz="2600" b="1" dirty="0" smtClean="0">
                <a:solidFill>
                  <a:srgbClr val="FF3300"/>
                </a:solidFill>
              </a:rPr>
              <a:t>uncertain</a:t>
            </a:r>
          </a:p>
          <a:p>
            <a:pPr>
              <a:lnSpc>
                <a:spcPct val="90000"/>
              </a:lnSpc>
            </a:pPr>
            <a:endParaRPr lang="en-US" sz="3000" dirty="0" smtClean="0"/>
          </a:p>
          <a:p>
            <a:pPr>
              <a:lnSpc>
                <a:spcPct val="90000"/>
              </a:lnSpc>
            </a:pPr>
            <a:r>
              <a:rPr lang="en-US" sz="3000" dirty="0" smtClean="0"/>
              <a:t>Note:  </a:t>
            </a:r>
            <a:r>
              <a:rPr lang="en-US" sz="3000" dirty="0" smtClean="0">
                <a:solidFill>
                  <a:srgbClr val="FF3300"/>
                </a:solidFill>
              </a:rPr>
              <a:t>coordinator never uncertain</a:t>
            </a:r>
          </a:p>
        </p:txBody>
      </p:sp>
      <p:sp>
        <p:nvSpPr>
          <p:cNvPr id="123908" name="Line 4"/>
          <p:cNvSpPr>
            <a:spLocks noChangeShapeType="1"/>
          </p:cNvSpPr>
          <p:nvPr/>
        </p:nvSpPr>
        <p:spPr bwMode="auto">
          <a:xfrm>
            <a:off x="6248400" y="3733800"/>
            <a:ext cx="723900" cy="0"/>
          </a:xfrm>
          <a:prstGeom prst="line">
            <a:avLst/>
          </a:prstGeom>
          <a:noFill/>
          <a:ln w="28575">
            <a:solidFill>
              <a:schemeClr val="tx1"/>
            </a:solidFill>
            <a:round/>
            <a:headEnd/>
            <a:tailEnd type="triangle" w="med" len="med"/>
          </a:ln>
        </p:spPr>
        <p:txBody>
          <a:bodyPr wrap="none" anchor="ctr"/>
          <a:lstStyle/>
          <a:p>
            <a:endParaRPr lang="en-US"/>
          </a:p>
        </p:txBody>
      </p:sp>
      <p:sp>
        <p:nvSpPr>
          <p:cNvPr id="123909" name="Line 5"/>
          <p:cNvSpPr>
            <a:spLocks noChangeShapeType="1"/>
          </p:cNvSpPr>
          <p:nvPr/>
        </p:nvSpPr>
        <p:spPr bwMode="auto">
          <a:xfrm>
            <a:off x="6061075" y="4191000"/>
            <a:ext cx="723900" cy="0"/>
          </a:xfrm>
          <a:prstGeom prst="line">
            <a:avLst/>
          </a:prstGeom>
          <a:noFill/>
          <a:ln w="28575">
            <a:solidFill>
              <a:schemeClr val="tx1"/>
            </a:solidFill>
            <a:round/>
            <a:headEnd/>
            <a:tailEnd type="triangle" w="med" len="med"/>
          </a:ln>
        </p:spPr>
        <p:txBody>
          <a:bodyPr wrap="none" anchor="ctr"/>
          <a:lstStyle/>
          <a:p>
            <a:endParaRPr lang="en-US"/>
          </a:p>
        </p:txBody>
      </p:sp>
      <p:sp>
        <p:nvSpPr>
          <p:cNvPr id="123910" name="Line 6"/>
          <p:cNvSpPr>
            <a:spLocks noChangeShapeType="1"/>
          </p:cNvSpPr>
          <p:nvPr/>
        </p:nvSpPr>
        <p:spPr bwMode="auto">
          <a:xfrm>
            <a:off x="5905500" y="4648200"/>
            <a:ext cx="723900" cy="0"/>
          </a:xfrm>
          <a:prstGeom prst="line">
            <a:avLst/>
          </a:prstGeom>
          <a:noFill/>
          <a:ln w="28575">
            <a:solidFill>
              <a:schemeClr val="tx1"/>
            </a:solidFill>
            <a:round/>
            <a:headEnd/>
            <a:tailEnd type="triangle" w="med" len="med"/>
          </a:ln>
        </p:spPr>
        <p:txBody>
          <a:bodyPr wrap="none" anchor="ct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207360" y="1244292"/>
            <a:ext cx="6428160" cy="40900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81623" tIns="40811" rIns="81623" bIns="40811"/>
          <a:lstStyle>
            <a:lvl1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1pPr>
            <a:lvl2pPr marL="431800" indent="-21590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2pPr>
            <a:lvl3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3pPr>
            <a:lvl4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4pPr>
            <a:lvl5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5pPr>
            <a:lvl6pPr marL="25146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6pPr>
            <a:lvl7pPr marL="29718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7pPr>
            <a:lvl8pPr marL="34290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8pPr>
            <a:lvl9pPr marL="38862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9pPr>
          </a:lstStyle>
          <a:p>
            <a:pPr lvl="1">
              <a:buSzPct val="45000"/>
              <a:buFont typeface="Wingdings" charset="2"/>
              <a:buNone/>
            </a:pPr>
            <a:r>
              <a:rPr lang="en-US" sz="2000" b="1" dirty="0">
                <a:solidFill>
                  <a:srgbClr val="0070C0"/>
                </a:solidFill>
              </a:rPr>
              <a:t>Infrastructure as a Service</a:t>
            </a:r>
            <a:r>
              <a:rPr lang="en-US" sz="2000" dirty="0">
                <a:solidFill>
                  <a:srgbClr val="0070C0"/>
                </a:solidFill>
              </a:rPr>
              <a:t> (</a:t>
            </a:r>
            <a:r>
              <a:rPr lang="en-US" sz="2000" dirty="0" err="1">
                <a:solidFill>
                  <a:srgbClr val="0070C0"/>
                </a:solidFill>
              </a:rPr>
              <a:t>IaaS</a:t>
            </a:r>
            <a:r>
              <a:rPr lang="en-US" sz="2000" dirty="0">
                <a:solidFill>
                  <a:srgbClr val="0070C0"/>
                </a:solidFill>
              </a:rPr>
              <a:t>)</a:t>
            </a:r>
          </a:p>
        </p:txBody>
      </p:sp>
      <p:pic>
        <p:nvPicPr>
          <p:cNvPr id="819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40480" y="1659057"/>
            <a:ext cx="1347840" cy="544377"/>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195"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662560" y="1693618"/>
            <a:ext cx="2073600" cy="457968"/>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196"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943520" y="1625931"/>
            <a:ext cx="1399680" cy="57030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197" name="Picture 5"/>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635520" y="1693618"/>
            <a:ext cx="1252800" cy="38020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8198" name="Line 6"/>
          <p:cNvSpPr>
            <a:spLocks noChangeShapeType="1"/>
          </p:cNvSpPr>
          <p:nvPr/>
        </p:nvSpPr>
        <p:spPr bwMode="auto">
          <a:xfrm>
            <a:off x="829440" y="2346007"/>
            <a:ext cx="7257600" cy="1440"/>
          </a:xfrm>
          <a:prstGeom prst="line">
            <a:avLst/>
          </a:prstGeom>
          <a:noFill/>
          <a:ln w="3672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82927" tIns="41464" rIns="82927" bIns="41464"/>
          <a:lstStyle/>
          <a:p>
            <a:endParaRPr lang="en-US"/>
          </a:p>
        </p:txBody>
      </p:sp>
      <p:sp>
        <p:nvSpPr>
          <p:cNvPr id="8199" name="Text Box 7"/>
          <p:cNvSpPr txBox="1">
            <a:spLocks noChangeArrowheads="1"/>
          </p:cNvSpPr>
          <p:nvPr/>
        </p:nvSpPr>
        <p:spPr bwMode="auto">
          <a:xfrm>
            <a:off x="207360" y="2518827"/>
            <a:ext cx="6428160" cy="40900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81623" tIns="40811" rIns="81623" bIns="40811"/>
          <a:lstStyle>
            <a:lvl1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1pPr>
            <a:lvl2pPr marL="431800" indent="-21590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2pPr>
            <a:lvl3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3pPr>
            <a:lvl4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4pPr>
            <a:lvl5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5pPr>
            <a:lvl6pPr marL="25146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6pPr>
            <a:lvl7pPr marL="29718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7pPr>
            <a:lvl8pPr marL="34290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8pPr>
            <a:lvl9pPr marL="38862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9pPr>
          </a:lstStyle>
          <a:p>
            <a:pPr lvl="1">
              <a:buSzPct val="45000"/>
              <a:buFont typeface="Wingdings" charset="2"/>
              <a:buNone/>
            </a:pPr>
            <a:r>
              <a:rPr lang="en-US" sz="2000" b="1" dirty="0">
                <a:solidFill>
                  <a:srgbClr val="0070C0"/>
                </a:solidFill>
              </a:rPr>
              <a:t>Platform as a Service</a:t>
            </a:r>
            <a:r>
              <a:rPr lang="en-US" sz="2000" dirty="0">
                <a:solidFill>
                  <a:srgbClr val="0070C0"/>
                </a:solidFill>
              </a:rPr>
              <a:t> (</a:t>
            </a:r>
            <a:r>
              <a:rPr lang="en-US" sz="2000" dirty="0" err="1">
                <a:solidFill>
                  <a:srgbClr val="0070C0"/>
                </a:solidFill>
              </a:rPr>
              <a:t>PaaS</a:t>
            </a:r>
            <a:r>
              <a:rPr lang="en-US" sz="2000" dirty="0">
                <a:solidFill>
                  <a:srgbClr val="0070C0"/>
                </a:solidFill>
              </a:rPr>
              <a:t>)</a:t>
            </a:r>
          </a:p>
        </p:txBody>
      </p:sp>
      <p:pic>
        <p:nvPicPr>
          <p:cNvPr id="8200" name="Picture 8"/>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750240" y="2903347"/>
            <a:ext cx="1105920" cy="1036909"/>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01" name="Picture 9"/>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965600" y="3077605"/>
            <a:ext cx="2073600" cy="639427"/>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02" name="Picture 10"/>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4137120" y="3067522"/>
            <a:ext cx="2073600" cy="66535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03" name="Picture 11"/>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6400803" y="3187057"/>
            <a:ext cx="1926720" cy="414764"/>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8204" name="Line 12"/>
          <p:cNvSpPr>
            <a:spLocks noChangeShapeType="1"/>
          </p:cNvSpPr>
          <p:nvPr/>
        </p:nvSpPr>
        <p:spPr bwMode="auto">
          <a:xfrm>
            <a:off x="829440" y="4241246"/>
            <a:ext cx="7257600" cy="1440"/>
          </a:xfrm>
          <a:prstGeom prst="line">
            <a:avLst/>
          </a:prstGeom>
          <a:noFill/>
          <a:ln w="3672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82927" tIns="41464" rIns="82927" bIns="41464"/>
          <a:lstStyle/>
          <a:p>
            <a:endParaRPr lang="en-US"/>
          </a:p>
        </p:txBody>
      </p:sp>
      <p:sp>
        <p:nvSpPr>
          <p:cNvPr id="8205" name="Text Box 13"/>
          <p:cNvSpPr txBox="1">
            <a:spLocks noChangeArrowheads="1"/>
          </p:cNvSpPr>
          <p:nvPr/>
        </p:nvSpPr>
        <p:spPr bwMode="auto">
          <a:xfrm>
            <a:off x="207360" y="4347819"/>
            <a:ext cx="6428160" cy="40900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81623" tIns="40811" rIns="81623" bIns="40811"/>
          <a:lstStyle>
            <a:lvl1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1pPr>
            <a:lvl2pPr marL="431800" indent="-21590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2pPr>
            <a:lvl3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3pPr>
            <a:lvl4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4pPr>
            <a:lvl5pP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5pPr>
            <a:lvl6pPr marL="25146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6pPr>
            <a:lvl7pPr marL="29718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7pPr>
            <a:lvl8pPr marL="34290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8pPr>
            <a:lvl9pPr marL="3886200" indent="-228600" defTabSz="449263" fontAlgn="base" hangingPunct="0">
              <a:lnSpc>
                <a:spcPct val="104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charset="0"/>
                <a:ea typeface="方正明體" charset="0"/>
                <a:cs typeface="方正明體" charset="0"/>
              </a:defRPr>
            </a:lvl9pPr>
          </a:lstStyle>
          <a:p>
            <a:pPr lvl="1">
              <a:buSzPct val="45000"/>
              <a:buFont typeface="Wingdings" charset="2"/>
              <a:buNone/>
            </a:pPr>
            <a:r>
              <a:rPr lang="en-US" sz="2000" b="1" dirty="0">
                <a:solidFill>
                  <a:srgbClr val="0070C0"/>
                </a:solidFill>
              </a:rPr>
              <a:t>Software as a Service</a:t>
            </a:r>
            <a:r>
              <a:rPr lang="en-US" sz="2000" dirty="0">
                <a:solidFill>
                  <a:srgbClr val="0070C0"/>
                </a:solidFill>
              </a:rPr>
              <a:t> (</a:t>
            </a:r>
            <a:r>
              <a:rPr lang="en-US" sz="2000" dirty="0" err="1">
                <a:solidFill>
                  <a:srgbClr val="0070C0"/>
                </a:solidFill>
              </a:rPr>
              <a:t>SaaS</a:t>
            </a:r>
            <a:r>
              <a:rPr lang="en-US" sz="2000" dirty="0">
                <a:solidFill>
                  <a:srgbClr val="0070C0"/>
                </a:solidFill>
              </a:rPr>
              <a:t>)</a:t>
            </a:r>
          </a:p>
        </p:txBody>
      </p:sp>
      <p:pic>
        <p:nvPicPr>
          <p:cNvPr id="8206" name="Picture 14"/>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691200" y="4726579"/>
            <a:ext cx="1382400" cy="1080113"/>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07" name="Picture 15"/>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2216161" y="4977163"/>
            <a:ext cx="1723680" cy="589022"/>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08" name="Picture 16"/>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4082400" y="5041970"/>
            <a:ext cx="1658880" cy="414764"/>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09" name="Picture 17"/>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5915520" y="5041970"/>
            <a:ext cx="1244160" cy="414764"/>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8210" name="Picture 18"/>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7257600" y="4562401"/>
            <a:ext cx="1464480" cy="1244291"/>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23" name="TextBox 22"/>
          <p:cNvSpPr txBox="1"/>
          <p:nvPr/>
        </p:nvSpPr>
        <p:spPr>
          <a:xfrm>
            <a:off x="3584160" y="5666562"/>
            <a:ext cx="552960" cy="360755"/>
          </a:xfrm>
          <a:prstGeom prst="rect">
            <a:avLst/>
          </a:prstGeom>
          <a:noFill/>
        </p:spPr>
        <p:txBody>
          <a:bodyPr wrap="square" lIns="82945" tIns="41473" rIns="82945" bIns="41473" rtlCol="0">
            <a:spAutoFit/>
          </a:bodyPr>
          <a:lstStyle/>
          <a:p>
            <a:r>
              <a:rPr lang="en-US" dirty="0" smtClean="0"/>
              <a:t> </a:t>
            </a:r>
            <a:endParaRPr lang="en-US" dirty="0"/>
          </a:p>
        </p:txBody>
      </p:sp>
      <p:sp>
        <p:nvSpPr>
          <p:cNvPr id="24" name="Title 5"/>
          <p:cNvSpPr txBox="1">
            <a:spLocks/>
          </p:cNvSpPr>
          <p:nvPr/>
        </p:nvSpPr>
        <p:spPr>
          <a:xfrm>
            <a:off x="500034" y="571480"/>
            <a:ext cx="8229600" cy="571504"/>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00B050"/>
                </a:solidFill>
                <a:effectLst/>
                <a:uLnTx/>
                <a:uFillTx/>
                <a:latin typeface="+mj-lt"/>
                <a:ea typeface="+mj-ea"/>
                <a:cs typeface="+mj-cs"/>
              </a:rPr>
              <a:t>Cloud Computing</a:t>
            </a:r>
            <a:r>
              <a:rPr kumimoji="0" lang="en-US" sz="3600" b="0" i="0" u="none" strike="noStrike" kern="1200" cap="none" spc="0" normalizeH="0" noProof="0" dirty="0" smtClean="0">
                <a:ln>
                  <a:noFill/>
                </a:ln>
                <a:solidFill>
                  <a:srgbClr val="00B050"/>
                </a:solidFill>
                <a:effectLst/>
                <a:uLnTx/>
                <a:uFillTx/>
                <a:latin typeface="+mj-lt"/>
                <a:ea typeface="+mj-ea"/>
                <a:cs typeface="+mj-cs"/>
              </a:rPr>
              <a:t> as a Service</a:t>
            </a:r>
            <a:endParaRPr kumimoji="0" lang="en-US" sz="3600" b="0" i="0" u="none" strike="noStrike" kern="1200" cap="none" spc="0" normalizeH="0" baseline="0" noProof="0" dirty="0" smtClean="0">
              <a:ln>
                <a:noFill/>
              </a:ln>
              <a:solidFill>
                <a:srgbClr val="00B050"/>
              </a:solidFill>
              <a:effectLst/>
              <a:uLnTx/>
              <a:uFillTx/>
              <a:latin typeface="+mj-lt"/>
              <a:ea typeface="+mj-ea"/>
              <a:cs typeface="+mj-cs"/>
            </a:endParaRP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p:nvPr>
        </p:nvSpPr>
        <p:spPr>
          <a:xfrm>
            <a:off x="1143000" y="222250"/>
            <a:ext cx="7772400" cy="1247775"/>
          </a:xfrm>
        </p:spPr>
        <p:txBody>
          <a:bodyPr/>
          <a:lstStyle/>
          <a:p>
            <a:r>
              <a:rPr lang="en-US" smtClean="0">
                <a:solidFill>
                  <a:srgbClr val="33CC33"/>
                </a:solidFill>
              </a:rPr>
              <a:t>Termination Protocol</a:t>
            </a:r>
          </a:p>
        </p:txBody>
      </p:sp>
      <p:sp>
        <p:nvSpPr>
          <p:cNvPr id="346115" name="Rectangle 3"/>
          <p:cNvSpPr>
            <a:spLocks noGrp="1" noChangeArrowheads="1"/>
          </p:cNvSpPr>
          <p:nvPr>
            <p:ph idx="1"/>
          </p:nvPr>
        </p:nvSpPr>
        <p:spPr>
          <a:xfrm>
            <a:off x="357158" y="1285861"/>
            <a:ext cx="8572560" cy="5429288"/>
          </a:xfrm>
        </p:spPr>
        <p:txBody>
          <a:bodyPr>
            <a:normAutofit/>
          </a:bodyPr>
          <a:lstStyle/>
          <a:p>
            <a:pPr>
              <a:lnSpc>
                <a:spcPct val="90000"/>
              </a:lnSpc>
            </a:pPr>
            <a:r>
              <a:rPr lang="en-US" sz="2400" dirty="0" smtClean="0"/>
              <a:t>Can participant find </a:t>
            </a:r>
            <a:r>
              <a:rPr lang="en-US" sz="2400" dirty="0" smtClean="0">
                <a:solidFill>
                  <a:srgbClr val="FF3300"/>
                </a:solidFill>
              </a:rPr>
              <a:t>help</a:t>
            </a:r>
            <a:r>
              <a:rPr lang="en-US" sz="2400" dirty="0" smtClean="0"/>
              <a:t> from </a:t>
            </a:r>
            <a:r>
              <a:rPr lang="en-US" sz="2400" dirty="0" smtClean="0">
                <a:solidFill>
                  <a:schemeClr val="hlink"/>
                </a:solidFill>
              </a:rPr>
              <a:t>other participants</a:t>
            </a:r>
            <a:r>
              <a:rPr lang="en-US" sz="2400" dirty="0" smtClean="0"/>
              <a:t>?</a:t>
            </a:r>
          </a:p>
          <a:p>
            <a:pPr>
              <a:lnSpc>
                <a:spcPct val="90000"/>
              </a:lnSpc>
            </a:pPr>
            <a:r>
              <a:rPr lang="en-US" sz="2400" dirty="0" smtClean="0"/>
              <a:t>Send to all participants:   </a:t>
            </a:r>
            <a:r>
              <a:rPr lang="en-US" sz="2400" dirty="0" smtClean="0">
                <a:solidFill>
                  <a:srgbClr val="FF3300"/>
                </a:solidFill>
              </a:rPr>
              <a:t>``Help!  What is decision?’’</a:t>
            </a:r>
          </a:p>
          <a:p>
            <a:pPr lvl="1">
              <a:lnSpc>
                <a:spcPct val="90000"/>
              </a:lnSpc>
            </a:pPr>
            <a:r>
              <a:rPr lang="en-US" sz="2000" dirty="0" smtClean="0"/>
              <a:t>if any participant has </a:t>
            </a:r>
            <a:r>
              <a:rPr lang="en-US" sz="2000" dirty="0" smtClean="0">
                <a:solidFill>
                  <a:schemeClr val="hlink"/>
                </a:solidFill>
              </a:rPr>
              <a:t>committed or aborted</a:t>
            </a:r>
          </a:p>
          <a:p>
            <a:pPr lvl="1">
              <a:lnSpc>
                <a:spcPct val="90000"/>
              </a:lnSpc>
              <a:buFont typeface="Monotype Sorts"/>
              <a:buNone/>
            </a:pPr>
            <a:r>
              <a:rPr lang="en-US" sz="2000" dirty="0" smtClean="0"/>
              <a:t>                                  send </a:t>
            </a:r>
            <a:r>
              <a:rPr lang="en-US" sz="2000" dirty="0" smtClean="0">
                <a:solidFill>
                  <a:srgbClr val="FF3300"/>
                </a:solidFill>
              </a:rPr>
              <a:t>commit or abort decision</a:t>
            </a:r>
            <a:r>
              <a:rPr lang="en-US" sz="2000" dirty="0" smtClean="0"/>
              <a:t>.</a:t>
            </a:r>
          </a:p>
          <a:p>
            <a:pPr lvl="1">
              <a:lnSpc>
                <a:spcPct val="90000"/>
              </a:lnSpc>
            </a:pPr>
            <a:r>
              <a:rPr lang="en-US" sz="2000" dirty="0" smtClean="0"/>
              <a:t>If a participant has </a:t>
            </a:r>
            <a:r>
              <a:rPr lang="en-US" sz="2000" dirty="0" smtClean="0">
                <a:solidFill>
                  <a:schemeClr val="hlink"/>
                </a:solidFill>
              </a:rPr>
              <a:t>not yet voted</a:t>
            </a:r>
            <a:r>
              <a:rPr lang="en-US" sz="2000" dirty="0" smtClean="0"/>
              <a:t>  </a:t>
            </a:r>
          </a:p>
          <a:p>
            <a:pPr lvl="1">
              <a:lnSpc>
                <a:spcPct val="90000"/>
              </a:lnSpc>
              <a:buFont typeface="Monotype Sorts"/>
              <a:buNone/>
            </a:pPr>
            <a:r>
              <a:rPr lang="en-US" sz="2000" dirty="0" smtClean="0"/>
              <a:t>                                 </a:t>
            </a:r>
            <a:r>
              <a:rPr lang="en-US" sz="2000" dirty="0" smtClean="0">
                <a:solidFill>
                  <a:srgbClr val="FF3300"/>
                </a:solidFill>
              </a:rPr>
              <a:t>abort</a:t>
            </a:r>
            <a:r>
              <a:rPr lang="en-US" sz="2000" dirty="0" smtClean="0"/>
              <a:t> and </a:t>
            </a:r>
            <a:r>
              <a:rPr lang="en-US" sz="2000" dirty="0" smtClean="0">
                <a:solidFill>
                  <a:srgbClr val="FF3300"/>
                </a:solidFill>
              </a:rPr>
              <a:t>send abort decision</a:t>
            </a:r>
            <a:r>
              <a:rPr lang="en-US" sz="2000" dirty="0" smtClean="0"/>
              <a:t>.</a:t>
            </a:r>
          </a:p>
          <a:p>
            <a:pPr lvl="1">
              <a:lnSpc>
                <a:spcPct val="90000"/>
              </a:lnSpc>
            </a:pPr>
            <a:r>
              <a:rPr lang="en-US" sz="2000" dirty="0" smtClean="0"/>
              <a:t>If all participants </a:t>
            </a:r>
            <a:r>
              <a:rPr lang="en-US" sz="2000" dirty="0" smtClean="0">
                <a:solidFill>
                  <a:schemeClr val="hlink"/>
                </a:solidFill>
              </a:rPr>
              <a:t>voted Yes</a:t>
            </a:r>
          </a:p>
          <a:p>
            <a:pPr lvl="1">
              <a:lnSpc>
                <a:spcPct val="90000"/>
              </a:lnSpc>
              <a:buFont typeface="Monotype Sorts"/>
              <a:buNone/>
            </a:pPr>
            <a:r>
              <a:rPr lang="en-US" sz="2000" dirty="0" smtClean="0"/>
              <a:t>                                   all live participants</a:t>
            </a:r>
            <a:r>
              <a:rPr lang="en-US" sz="2000" dirty="0" smtClean="0">
                <a:solidFill>
                  <a:srgbClr val="FF3300"/>
                </a:solidFill>
              </a:rPr>
              <a:t> uncertain</a:t>
            </a:r>
          </a:p>
          <a:p>
            <a:pPr>
              <a:lnSpc>
                <a:spcPct val="90000"/>
              </a:lnSpc>
            </a:pPr>
            <a:r>
              <a:rPr lang="en-US" sz="2400" dirty="0" smtClean="0"/>
              <a:t>Transaction </a:t>
            </a:r>
            <a:r>
              <a:rPr lang="en-US" sz="2400" b="1" dirty="0" smtClean="0">
                <a:solidFill>
                  <a:srgbClr val="FF3300"/>
                </a:solidFill>
              </a:rPr>
              <a:t>BLOCKED</a:t>
            </a:r>
            <a:r>
              <a:rPr lang="en-US" sz="2400" dirty="0" smtClean="0"/>
              <a:t>!  </a:t>
            </a:r>
            <a:r>
              <a:rPr lang="en-US" sz="2400" dirty="0" smtClean="0">
                <a:sym typeface="Wingdings" pitchFamily="2" charset="2"/>
              </a:rPr>
              <a:t></a:t>
            </a:r>
          </a:p>
          <a:p>
            <a:pPr>
              <a:lnSpc>
                <a:spcPct val="90000"/>
              </a:lnSpc>
              <a:buNone/>
            </a:pPr>
            <a:r>
              <a:rPr lang="zh-CN" altLang="en-US" sz="2000" dirty="0" smtClean="0">
                <a:sym typeface="Wingdings" pitchFamily="2" charset="2"/>
              </a:rPr>
              <a:t>       </a:t>
            </a:r>
            <a:endParaRPr lang="en-US" altLang="zh-CN" sz="2000" dirty="0" smtClean="0">
              <a:sym typeface="Wingdings" pitchFamily="2" charset="2"/>
            </a:endParaRPr>
          </a:p>
          <a:p>
            <a:pPr>
              <a:lnSpc>
                <a:spcPct val="90000"/>
              </a:lnSpc>
              <a:buNone/>
            </a:pPr>
            <a:r>
              <a:rPr lang="en-US" altLang="zh-CN" sz="2000" dirty="0" smtClean="0">
                <a:sym typeface="Wingdings" pitchFamily="2" charset="2"/>
              </a:rPr>
              <a:t>      </a:t>
            </a:r>
            <a:r>
              <a:rPr lang="zh-CN" altLang="en-US" sz="2000" dirty="0" smtClean="0">
                <a:sym typeface="Wingdings" pitchFamily="2" charset="2"/>
              </a:rPr>
              <a:t>阻塞降低了事务的可用性，如何使提交协议成为非阻塞的提交协议？</a:t>
            </a:r>
            <a:endParaRPr lang="en-US" sz="2000" dirty="0" smtClean="0"/>
          </a:p>
        </p:txBody>
      </p:sp>
      <p:sp>
        <p:nvSpPr>
          <p:cNvPr id="9" name="Slide Number Placeholder 5"/>
          <p:cNvSpPr>
            <a:spLocks noGrp="1"/>
          </p:cNvSpPr>
          <p:nvPr>
            <p:ph type="sldNum" sz="quarter" idx="12"/>
          </p:nvPr>
        </p:nvSpPr>
        <p:spPr/>
        <p:txBody>
          <a:bodyPr/>
          <a:lstStyle/>
          <a:p>
            <a:pPr>
              <a:defRPr/>
            </a:pPr>
            <a:fld id="{E4E7F668-7352-4AEB-8FB3-41C18E5CFCF4}" type="slidenum">
              <a:rPr lang="en-US"/>
              <a:pPr>
                <a:defRPr/>
              </a:pPr>
              <a:t>40</a:t>
            </a:fld>
            <a:endParaRPr lang="en-US"/>
          </a:p>
        </p:txBody>
      </p:sp>
      <p:sp>
        <p:nvSpPr>
          <p:cNvPr id="124932" name="Line 4"/>
          <p:cNvSpPr>
            <a:spLocks noChangeShapeType="1"/>
          </p:cNvSpPr>
          <p:nvPr/>
        </p:nvSpPr>
        <p:spPr bwMode="auto">
          <a:xfrm>
            <a:off x="2214546" y="2643182"/>
            <a:ext cx="600075" cy="0"/>
          </a:xfrm>
          <a:prstGeom prst="line">
            <a:avLst/>
          </a:prstGeom>
          <a:noFill/>
          <a:ln w="28575">
            <a:solidFill>
              <a:schemeClr val="tx1"/>
            </a:solidFill>
            <a:round/>
            <a:headEnd/>
            <a:tailEnd type="triangle" w="med" len="med"/>
          </a:ln>
        </p:spPr>
        <p:txBody>
          <a:bodyPr wrap="none" anchor="ctr"/>
          <a:lstStyle/>
          <a:p>
            <a:endParaRPr lang="en-US"/>
          </a:p>
        </p:txBody>
      </p:sp>
      <p:sp>
        <p:nvSpPr>
          <p:cNvPr id="124933" name="Line 5"/>
          <p:cNvSpPr>
            <a:spLocks noChangeShapeType="1"/>
          </p:cNvSpPr>
          <p:nvPr/>
        </p:nvSpPr>
        <p:spPr bwMode="auto">
          <a:xfrm>
            <a:off x="2143108" y="3286124"/>
            <a:ext cx="600075" cy="0"/>
          </a:xfrm>
          <a:prstGeom prst="line">
            <a:avLst/>
          </a:prstGeom>
          <a:noFill/>
          <a:ln w="28575">
            <a:solidFill>
              <a:schemeClr val="tx1"/>
            </a:solidFill>
            <a:round/>
            <a:headEnd/>
            <a:tailEnd type="triangle" w="med" len="med"/>
          </a:ln>
        </p:spPr>
        <p:txBody>
          <a:bodyPr wrap="none" anchor="ctr"/>
          <a:lstStyle/>
          <a:p>
            <a:endParaRPr lang="en-US"/>
          </a:p>
        </p:txBody>
      </p:sp>
      <p:sp>
        <p:nvSpPr>
          <p:cNvPr id="124934" name="Line 6"/>
          <p:cNvSpPr>
            <a:spLocks noChangeShapeType="1"/>
          </p:cNvSpPr>
          <p:nvPr/>
        </p:nvSpPr>
        <p:spPr bwMode="auto">
          <a:xfrm>
            <a:off x="2143108" y="3929066"/>
            <a:ext cx="600075" cy="0"/>
          </a:xfrm>
          <a:prstGeom prst="line">
            <a:avLst/>
          </a:prstGeom>
          <a:noFill/>
          <a:ln w="28575">
            <a:solidFill>
              <a:schemeClr val="tx1"/>
            </a:solidFill>
            <a:round/>
            <a:headEnd/>
            <a:tailEnd type="triangle" w="med" len="med"/>
          </a:ln>
        </p:spPr>
        <p:txBody>
          <a:bodyPr wrap="none" anchor="ctr"/>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a:xfrm>
            <a:off x="1143000" y="-406400"/>
            <a:ext cx="7772400" cy="1752600"/>
          </a:xfrm>
        </p:spPr>
        <p:txBody>
          <a:bodyPr/>
          <a:lstStyle/>
          <a:p>
            <a:r>
              <a:rPr lang="en-US" dirty="0" smtClean="0">
                <a:solidFill>
                  <a:srgbClr val="33CC33"/>
                </a:solidFill>
              </a:rPr>
              <a:t>Three Phase Commit (3PC)</a:t>
            </a:r>
          </a:p>
        </p:txBody>
      </p:sp>
      <p:sp>
        <p:nvSpPr>
          <p:cNvPr id="126978" name="Rectangle 3"/>
          <p:cNvSpPr>
            <a:spLocks noGrp="1" noChangeArrowheads="1"/>
          </p:cNvSpPr>
          <p:nvPr>
            <p:ph sz="half" idx="1"/>
          </p:nvPr>
        </p:nvSpPr>
        <p:spPr>
          <a:xfrm>
            <a:off x="682625" y="838200"/>
            <a:ext cx="4270375" cy="5173663"/>
          </a:xfrm>
        </p:spPr>
        <p:txBody>
          <a:bodyPr/>
          <a:lstStyle/>
          <a:p>
            <a:r>
              <a:rPr lang="en-US" sz="2400" u="sng" dirty="0" smtClean="0"/>
              <a:t>Coordinator</a:t>
            </a:r>
            <a:endParaRPr lang="en-US" sz="2400" dirty="0" smtClean="0"/>
          </a:p>
          <a:p>
            <a:pPr lvl="1"/>
            <a:r>
              <a:rPr lang="en-US" dirty="0" smtClean="0"/>
              <a:t>send </a:t>
            </a:r>
            <a:r>
              <a:rPr lang="en-US" dirty="0" smtClean="0">
                <a:solidFill>
                  <a:srgbClr val="FF3300"/>
                </a:solidFill>
              </a:rPr>
              <a:t>vote-request</a:t>
            </a:r>
          </a:p>
          <a:p>
            <a:pPr lvl="1"/>
            <a:endParaRPr lang="en-US" dirty="0" smtClean="0"/>
          </a:p>
          <a:p>
            <a:pPr lvl="1"/>
            <a:r>
              <a:rPr lang="en-US" dirty="0" smtClean="0">
                <a:solidFill>
                  <a:schemeClr val="hlink"/>
                </a:solidFill>
              </a:rPr>
              <a:t>Collect votes</a:t>
            </a:r>
            <a:r>
              <a:rPr lang="en-US" dirty="0" smtClean="0"/>
              <a:t>.  If </a:t>
            </a:r>
            <a:r>
              <a:rPr lang="en-US" dirty="0" smtClean="0">
                <a:solidFill>
                  <a:srgbClr val="33CC33"/>
                </a:solidFill>
              </a:rPr>
              <a:t>all Yes</a:t>
            </a:r>
            <a:r>
              <a:rPr lang="en-US" dirty="0" smtClean="0"/>
              <a:t>, then send  </a:t>
            </a:r>
            <a:r>
              <a:rPr lang="en-US" dirty="0" smtClean="0">
                <a:solidFill>
                  <a:srgbClr val="FF3300"/>
                </a:solidFill>
              </a:rPr>
              <a:t>Pre-Commit</a:t>
            </a:r>
            <a:r>
              <a:rPr lang="en-US" dirty="0" smtClean="0"/>
              <a:t>,          else send</a:t>
            </a:r>
            <a:r>
              <a:rPr lang="en-US" dirty="0" smtClean="0">
                <a:solidFill>
                  <a:srgbClr val="FF3300"/>
                </a:solidFill>
              </a:rPr>
              <a:t> Abort</a:t>
            </a:r>
            <a:r>
              <a:rPr lang="en-US" dirty="0" smtClean="0"/>
              <a:t>.</a:t>
            </a:r>
          </a:p>
          <a:p>
            <a:pPr lvl="1"/>
            <a:endParaRPr lang="en-US" dirty="0" smtClean="0"/>
          </a:p>
          <a:p>
            <a:pPr lvl="1"/>
            <a:r>
              <a:rPr lang="en-US" dirty="0" smtClean="0">
                <a:solidFill>
                  <a:schemeClr val="hlink"/>
                </a:solidFill>
              </a:rPr>
              <a:t>Collect all </a:t>
            </a:r>
            <a:r>
              <a:rPr lang="en-US" dirty="0" err="1" smtClean="0">
                <a:solidFill>
                  <a:schemeClr val="hlink"/>
                </a:solidFill>
              </a:rPr>
              <a:t>Acks</a:t>
            </a:r>
            <a:r>
              <a:rPr lang="en-US" dirty="0" smtClean="0"/>
              <a:t>, and send </a:t>
            </a:r>
            <a:r>
              <a:rPr lang="en-US" dirty="0" smtClean="0">
                <a:solidFill>
                  <a:srgbClr val="FF3300"/>
                </a:solidFill>
              </a:rPr>
              <a:t>Commit</a:t>
            </a:r>
          </a:p>
          <a:p>
            <a:pPr lvl="1"/>
            <a:endParaRPr lang="en-US" dirty="0" smtClean="0">
              <a:solidFill>
                <a:srgbClr val="FF3300"/>
              </a:solidFill>
            </a:endParaRPr>
          </a:p>
          <a:p>
            <a:pPr lvl="1"/>
            <a:endParaRPr lang="en-US" dirty="0" smtClean="0"/>
          </a:p>
          <a:p>
            <a:pPr lvl="1"/>
            <a:endParaRPr lang="en-US" sz="2000" dirty="0" smtClean="0"/>
          </a:p>
        </p:txBody>
      </p:sp>
      <p:sp>
        <p:nvSpPr>
          <p:cNvPr id="126979" name="Rectangle 4"/>
          <p:cNvSpPr>
            <a:spLocks noGrp="1" noChangeArrowheads="1"/>
          </p:cNvSpPr>
          <p:nvPr>
            <p:ph sz="half" idx="2"/>
          </p:nvPr>
        </p:nvSpPr>
        <p:spPr>
          <a:xfrm>
            <a:off x="5070475" y="904875"/>
            <a:ext cx="3810000" cy="4838700"/>
          </a:xfrm>
        </p:spPr>
        <p:txBody>
          <a:bodyPr/>
          <a:lstStyle/>
          <a:p>
            <a:r>
              <a:rPr lang="en-US" sz="2400" u="sng" dirty="0" smtClean="0"/>
              <a:t>Participant</a:t>
            </a:r>
            <a:endParaRPr lang="en-US" sz="2400" dirty="0" smtClean="0"/>
          </a:p>
          <a:p>
            <a:pPr lvl="1"/>
            <a:r>
              <a:rPr lang="en-US" dirty="0" smtClean="0"/>
              <a:t>receive </a:t>
            </a:r>
            <a:r>
              <a:rPr lang="en-US" dirty="0" smtClean="0">
                <a:solidFill>
                  <a:schemeClr val="hlink"/>
                </a:solidFill>
              </a:rPr>
              <a:t>vote-request</a:t>
            </a:r>
          </a:p>
          <a:p>
            <a:pPr lvl="1"/>
            <a:r>
              <a:rPr lang="en-US" dirty="0" smtClean="0"/>
              <a:t>send </a:t>
            </a:r>
            <a:r>
              <a:rPr lang="en-US" dirty="0" smtClean="0">
                <a:solidFill>
                  <a:srgbClr val="FF3300"/>
                </a:solidFill>
              </a:rPr>
              <a:t>Yes or No</a:t>
            </a:r>
          </a:p>
          <a:p>
            <a:pPr lvl="1"/>
            <a:endParaRPr lang="en-US" dirty="0" smtClean="0"/>
          </a:p>
          <a:p>
            <a:pPr lvl="1"/>
            <a:endParaRPr lang="en-US" dirty="0" smtClean="0"/>
          </a:p>
          <a:p>
            <a:pPr lvl="1"/>
            <a:r>
              <a:rPr lang="en-US" dirty="0" smtClean="0"/>
              <a:t>if receive </a:t>
            </a:r>
            <a:r>
              <a:rPr lang="en-US" dirty="0" smtClean="0">
                <a:solidFill>
                  <a:schemeClr val="hlink"/>
                </a:solidFill>
              </a:rPr>
              <a:t>abort</a:t>
            </a:r>
            <a:r>
              <a:rPr lang="en-US" dirty="0" smtClean="0"/>
              <a:t>, then </a:t>
            </a:r>
            <a:r>
              <a:rPr lang="en-US" dirty="0" smtClean="0">
                <a:solidFill>
                  <a:srgbClr val="FF3300"/>
                </a:solidFill>
              </a:rPr>
              <a:t>Abort</a:t>
            </a:r>
            <a:r>
              <a:rPr lang="en-US" dirty="0" smtClean="0"/>
              <a:t>, else, send </a:t>
            </a:r>
            <a:r>
              <a:rPr lang="en-US" dirty="0" err="1" smtClean="0">
                <a:solidFill>
                  <a:srgbClr val="FF3300"/>
                </a:solidFill>
              </a:rPr>
              <a:t>Ack</a:t>
            </a:r>
            <a:endParaRPr lang="en-US" dirty="0" smtClean="0">
              <a:solidFill>
                <a:srgbClr val="FF3300"/>
              </a:solidFill>
            </a:endParaRPr>
          </a:p>
          <a:p>
            <a:pPr lvl="1"/>
            <a:endParaRPr lang="en-US" dirty="0" smtClean="0"/>
          </a:p>
          <a:p>
            <a:pPr lvl="1"/>
            <a:r>
              <a:rPr lang="en-US" dirty="0" smtClean="0"/>
              <a:t>If receive </a:t>
            </a:r>
            <a:r>
              <a:rPr lang="en-US" dirty="0" smtClean="0">
                <a:solidFill>
                  <a:schemeClr val="hlink"/>
                </a:solidFill>
              </a:rPr>
              <a:t>commit</a:t>
            </a:r>
            <a:r>
              <a:rPr lang="en-US" dirty="0" smtClean="0"/>
              <a:t>, then </a:t>
            </a:r>
            <a:r>
              <a:rPr lang="en-US" dirty="0" smtClean="0">
                <a:solidFill>
                  <a:srgbClr val="FF3300"/>
                </a:solidFill>
              </a:rPr>
              <a:t>Commit</a:t>
            </a:r>
            <a:r>
              <a:rPr lang="en-US" dirty="0" smtClean="0"/>
              <a:t>.</a:t>
            </a:r>
          </a:p>
          <a:p>
            <a:pPr lvl="1"/>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026"/>
          <p:cNvSpPr>
            <a:spLocks noGrp="1" noChangeArrowheads="1"/>
          </p:cNvSpPr>
          <p:nvPr>
            <p:ph type="title"/>
          </p:nvPr>
        </p:nvSpPr>
        <p:spPr/>
        <p:txBody>
          <a:bodyPr/>
          <a:lstStyle/>
          <a:p>
            <a:r>
              <a:rPr lang="en-US" smtClean="0">
                <a:solidFill>
                  <a:srgbClr val="33CC33"/>
                </a:solidFill>
              </a:rPr>
              <a:t>Failure handling in 3PC</a:t>
            </a:r>
          </a:p>
        </p:txBody>
      </p:sp>
      <p:sp>
        <p:nvSpPr>
          <p:cNvPr id="349187" name="Rectangle 1027"/>
          <p:cNvSpPr>
            <a:spLocks noGrp="1" noChangeArrowheads="1"/>
          </p:cNvSpPr>
          <p:nvPr>
            <p:ph idx="1"/>
          </p:nvPr>
        </p:nvSpPr>
        <p:spPr>
          <a:xfrm>
            <a:off x="457200" y="1981200"/>
            <a:ext cx="8458200" cy="4114800"/>
          </a:xfrm>
        </p:spPr>
        <p:txBody>
          <a:bodyPr>
            <a:normAutofit/>
          </a:bodyPr>
          <a:lstStyle/>
          <a:p>
            <a:pPr marL="609600" indent="-609600">
              <a:lnSpc>
                <a:spcPct val="90000"/>
              </a:lnSpc>
              <a:buFont typeface="Monotype Sorts"/>
              <a:buNone/>
            </a:pPr>
            <a:r>
              <a:rPr lang="en-US" sz="2700" dirty="0" smtClean="0">
                <a:solidFill>
                  <a:schemeClr val="hlink"/>
                </a:solidFill>
              </a:rPr>
              <a:t>5 cases</a:t>
            </a:r>
            <a:r>
              <a:rPr lang="en-US" sz="2700" dirty="0" smtClean="0"/>
              <a:t>:</a:t>
            </a:r>
          </a:p>
          <a:p>
            <a:pPr marL="990600" lvl="1" indent="-533400">
              <a:lnSpc>
                <a:spcPct val="90000"/>
              </a:lnSpc>
              <a:buFont typeface="Arial" charset="0"/>
              <a:buAutoNum type="arabicPeriod"/>
            </a:pPr>
            <a:r>
              <a:rPr lang="en-US" sz="2400" dirty="0" smtClean="0"/>
              <a:t>participant waiting for </a:t>
            </a:r>
            <a:r>
              <a:rPr lang="en-US" sz="2400" dirty="0" smtClean="0">
                <a:solidFill>
                  <a:schemeClr val="hlink"/>
                </a:solidFill>
              </a:rPr>
              <a:t>vote-request</a:t>
            </a:r>
            <a:r>
              <a:rPr lang="en-US" sz="2400" dirty="0" smtClean="0"/>
              <a:t>              </a:t>
            </a:r>
            <a:r>
              <a:rPr lang="en-US" sz="2400" dirty="0" smtClean="0">
                <a:solidFill>
                  <a:srgbClr val="FF3300"/>
                </a:solidFill>
              </a:rPr>
              <a:t>abort</a:t>
            </a:r>
          </a:p>
          <a:p>
            <a:pPr marL="990600" lvl="1" indent="-533400">
              <a:lnSpc>
                <a:spcPct val="90000"/>
              </a:lnSpc>
              <a:buFont typeface="Arial" charset="0"/>
              <a:buAutoNum type="arabicPeriod"/>
            </a:pPr>
            <a:r>
              <a:rPr lang="en-US" sz="2400" dirty="0" smtClean="0"/>
              <a:t>coordinator waiting for </a:t>
            </a:r>
            <a:r>
              <a:rPr lang="en-US" sz="2400" dirty="0" smtClean="0">
                <a:solidFill>
                  <a:schemeClr val="hlink"/>
                </a:solidFill>
              </a:rPr>
              <a:t>vote</a:t>
            </a:r>
            <a:r>
              <a:rPr lang="en-US" sz="2400" dirty="0" smtClean="0"/>
              <a:t>                          </a:t>
            </a:r>
            <a:r>
              <a:rPr lang="en-US" sz="2400" dirty="0" smtClean="0">
                <a:solidFill>
                  <a:srgbClr val="FF3300"/>
                </a:solidFill>
              </a:rPr>
              <a:t>abort</a:t>
            </a:r>
          </a:p>
          <a:p>
            <a:pPr marL="990600" lvl="1" indent="-533400">
              <a:lnSpc>
                <a:spcPct val="90000"/>
              </a:lnSpc>
              <a:buFont typeface="Arial" charset="0"/>
              <a:buAutoNum type="arabicPeriod"/>
            </a:pPr>
            <a:r>
              <a:rPr lang="en-US" sz="2400" dirty="0" smtClean="0"/>
              <a:t>coordinator waiting for </a:t>
            </a:r>
            <a:r>
              <a:rPr lang="en-US" sz="2400" dirty="0" err="1" smtClean="0">
                <a:solidFill>
                  <a:schemeClr val="hlink"/>
                </a:solidFill>
              </a:rPr>
              <a:t>Ack</a:t>
            </a:r>
            <a:r>
              <a:rPr lang="en-US" sz="2400" dirty="0" smtClean="0"/>
              <a:t>                           </a:t>
            </a:r>
            <a:r>
              <a:rPr lang="en-US" sz="2400" dirty="0" smtClean="0">
                <a:solidFill>
                  <a:srgbClr val="FF3300"/>
                </a:solidFill>
              </a:rPr>
              <a:t>commit</a:t>
            </a:r>
          </a:p>
          <a:p>
            <a:pPr marL="990600" lvl="1" indent="-533400">
              <a:lnSpc>
                <a:spcPct val="90000"/>
              </a:lnSpc>
              <a:buFont typeface="Arial" charset="0"/>
              <a:buAutoNum type="arabicPeriod"/>
            </a:pPr>
            <a:r>
              <a:rPr lang="en-US" sz="2400" dirty="0" smtClean="0"/>
              <a:t>participant waiting for </a:t>
            </a:r>
            <a:r>
              <a:rPr lang="en-US" sz="2400" dirty="0" smtClean="0">
                <a:solidFill>
                  <a:schemeClr val="hlink"/>
                </a:solidFill>
              </a:rPr>
              <a:t>decision</a:t>
            </a:r>
            <a:r>
              <a:rPr lang="en-US" sz="2400" dirty="0" smtClean="0"/>
              <a:t>             </a:t>
            </a:r>
            <a:r>
              <a:rPr lang="en-US" sz="2400" dirty="0" smtClean="0">
                <a:solidFill>
                  <a:srgbClr val="FF3300"/>
                </a:solidFill>
              </a:rPr>
              <a:t>elect new leader</a:t>
            </a:r>
          </a:p>
          <a:p>
            <a:pPr marL="990600" lvl="1" indent="-533400">
              <a:lnSpc>
                <a:spcPct val="90000"/>
              </a:lnSpc>
              <a:buFont typeface="Arial" charset="0"/>
              <a:buAutoNum type="arabicPeriod"/>
            </a:pPr>
            <a:r>
              <a:rPr lang="en-US" sz="2400" dirty="0" smtClean="0"/>
              <a:t> participant waiting for </a:t>
            </a:r>
            <a:r>
              <a:rPr lang="en-US" sz="2400" dirty="0" smtClean="0">
                <a:solidFill>
                  <a:schemeClr val="hlink"/>
                </a:solidFill>
              </a:rPr>
              <a:t>commit</a:t>
            </a:r>
            <a:r>
              <a:rPr lang="en-US" sz="2400" dirty="0" smtClean="0"/>
              <a:t>              </a:t>
            </a:r>
            <a:r>
              <a:rPr lang="en-US" sz="2400" dirty="0" smtClean="0">
                <a:solidFill>
                  <a:srgbClr val="FF3300"/>
                </a:solidFill>
              </a:rPr>
              <a:t>elect new leader</a:t>
            </a:r>
            <a:r>
              <a:rPr lang="en-US" sz="2400" dirty="0" smtClean="0"/>
              <a:t>           </a:t>
            </a:r>
            <a:endParaRPr lang="en-US" sz="2400" b="1" dirty="0" smtClean="0"/>
          </a:p>
          <a:p>
            <a:pPr marL="609600" indent="-609600">
              <a:lnSpc>
                <a:spcPct val="90000"/>
              </a:lnSpc>
            </a:pPr>
            <a:endParaRPr lang="en-US" sz="2700" dirty="0" smtClean="0"/>
          </a:p>
        </p:txBody>
      </p:sp>
      <p:sp>
        <p:nvSpPr>
          <p:cNvPr id="128004" name="Line 1028"/>
          <p:cNvSpPr>
            <a:spLocks noChangeShapeType="1"/>
          </p:cNvSpPr>
          <p:nvPr/>
        </p:nvSpPr>
        <p:spPr bwMode="auto">
          <a:xfrm>
            <a:off x="6096000" y="2679700"/>
            <a:ext cx="723900" cy="0"/>
          </a:xfrm>
          <a:prstGeom prst="line">
            <a:avLst/>
          </a:prstGeom>
          <a:noFill/>
          <a:ln w="28575">
            <a:solidFill>
              <a:schemeClr val="tx1"/>
            </a:solidFill>
            <a:round/>
            <a:headEnd/>
            <a:tailEnd type="triangle" w="med" len="med"/>
          </a:ln>
        </p:spPr>
        <p:txBody>
          <a:bodyPr wrap="none" anchor="ctr"/>
          <a:lstStyle/>
          <a:p>
            <a:endParaRPr lang="en-US"/>
          </a:p>
        </p:txBody>
      </p:sp>
      <p:sp>
        <p:nvSpPr>
          <p:cNvPr id="128005" name="Line 1029"/>
          <p:cNvSpPr>
            <a:spLocks noChangeShapeType="1"/>
          </p:cNvSpPr>
          <p:nvPr/>
        </p:nvSpPr>
        <p:spPr bwMode="auto">
          <a:xfrm>
            <a:off x="5638800" y="3059113"/>
            <a:ext cx="723900" cy="0"/>
          </a:xfrm>
          <a:prstGeom prst="line">
            <a:avLst/>
          </a:prstGeom>
          <a:noFill/>
          <a:ln w="28575">
            <a:solidFill>
              <a:schemeClr val="tx1"/>
            </a:solidFill>
            <a:round/>
            <a:headEnd/>
            <a:tailEnd type="triangle" w="med" len="med"/>
          </a:ln>
        </p:spPr>
        <p:txBody>
          <a:bodyPr wrap="none" anchor="ctr"/>
          <a:lstStyle/>
          <a:p>
            <a:endParaRPr lang="en-US"/>
          </a:p>
        </p:txBody>
      </p:sp>
      <p:sp>
        <p:nvSpPr>
          <p:cNvPr id="128006" name="Line 1030"/>
          <p:cNvSpPr>
            <a:spLocks noChangeShapeType="1"/>
          </p:cNvSpPr>
          <p:nvPr/>
        </p:nvSpPr>
        <p:spPr bwMode="auto">
          <a:xfrm>
            <a:off x="5638800" y="3429000"/>
            <a:ext cx="723900" cy="0"/>
          </a:xfrm>
          <a:prstGeom prst="line">
            <a:avLst/>
          </a:prstGeom>
          <a:noFill/>
          <a:ln w="28575">
            <a:solidFill>
              <a:schemeClr val="tx1"/>
            </a:solidFill>
            <a:round/>
            <a:headEnd/>
            <a:tailEnd type="triangle" w="med" len="med"/>
          </a:ln>
        </p:spPr>
        <p:txBody>
          <a:bodyPr wrap="none" anchor="ctr"/>
          <a:lstStyle/>
          <a:p>
            <a:endParaRPr lang="en-US"/>
          </a:p>
        </p:txBody>
      </p:sp>
      <p:sp>
        <p:nvSpPr>
          <p:cNvPr id="128007" name="Line 1031"/>
          <p:cNvSpPr>
            <a:spLocks noChangeShapeType="1"/>
          </p:cNvSpPr>
          <p:nvPr/>
        </p:nvSpPr>
        <p:spPr bwMode="auto">
          <a:xfrm>
            <a:off x="5562600" y="4191000"/>
            <a:ext cx="723900" cy="0"/>
          </a:xfrm>
          <a:prstGeom prst="line">
            <a:avLst/>
          </a:prstGeom>
          <a:noFill/>
          <a:ln w="28575">
            <a:solidFill>
              <a:schemeClr val="tx1"/>
            </a:solidFill>
            <a:round/>
            <a:headEnd/>
            <a:tailEnd type="triangle" w="med" len="med"/>
          </a:ln>
        </p:spPr>
        <p:txBody>
          <a:bodyPr wrap="none" anchor="ctr"/>
          <a:lstStyle/>
          <a:p>
            <a:endParaRPr lang="en-US"/>
          </a:p>
        </p:txBody>
      </p:sp>
      <p:sp>
        <p:nvSpPr>
          <p:cNvPr id="128008" name="Line 1032"/>
          <p:cNvSpPr>
            <a:spLocks noChangeShapeType="1"/>
          </p:cNvSpPr>
          <p:nvPr/>
        </p:nvSpPr>
        <p:spPr bwMode="auto">
          <a:xfrm>
            <a:off x="5486400" y="3810000"/>
            <a:ext cx="723900" cy="0"/>
          </a:xfrm>
          <a:prstGeom prst="line">
            <a:avLst/>
          </a:prstGeom>
          <a:noFill/>
          <a:ln w="28575">
            <a:solidFill>
              <a:schemeClr val="tx1"/>
            </a:solidFill>
            <a:round/>
            <a:headEnd/>
            <a:tailEnd type="triangle" w="med" len="med"/>
          </a:ln>
        </p:spPr>
        <p:txBody>
          <a:bodyPr wrap="none" anchor="ct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noChangeArrowheads="1"/>
          </p:cNvSpPr>
          <p:nvPr>
            <p:ph type="title"/>
          </p:nvPr>
        </p:nvSpPr>
        <p:spPr>
          <a:xfrm>
            <a:off x="1125538" y="0"/>
            <a:ext cx="7772400" cy="1143000"/>
          </a:xfrm>
        </p:spPr>
        <p:txBody>
          <a:bodyPr/>
          <a:lstStyle/>
          <a:p>
            <a:r>
              <a:rPr lang="en-US" smtClean="0">
                <a:solidFill>
                  <a:srgbClr val="33CC33"/>
                </a:solidFill>
              </a:rPr>
              <a:t>Commit Protocols Summary</a:t>
            </a:r>
          </a:p>
        </p:txBody>
      </p:sp>
      <p:sp>
        <p:nvSpPr>
          <p:cNvPr id="351235" name="Rectangle 3"/>
          <p:cNvSpPr>
            <a:spLocks noGrp="1" noChangeArrowheads="1"/>
          </p:cNvSpPr>
          <p:nvPr>
            <p:ph idx="1"/>
          </p:nvPr>
        </p:nvSpPr>
        <p:spPr>
          <a:xfrm>
            <a:off x="1143000" y="1257300"/>
            <a:ext cx="7772400" cy="4838700"/>
          </a:xfrm>
        </p:spPr>
        <p:txBody>
          <a:bodyPr>
            <a:normAutofit/>
          </a:bodyPr>
          <a:lstStyle/>
          <a:p>
            <a:pPr>
              <a:lnSpc>
                <a:spcPct val="90000"/>
              </a:lnSpc>
            </a:pPr>
            <a:r>
              <a:rPr lang="en-US" sz="2700" dirty="0" smtClean="0">
                <a:solidFill>
                  <a:srgbClr val="FF3300"/>
                </a:solidFill>
              </a:rPr>
              <a:t>2 PC blocks</a:t>
            </a:r>
            <a:r>
              <a:rPr lang="en-US" sz="2700" dirty="0" smtClean="0"/>
              <a:t> with failures</a:t>
            </a:r>
          </a:p>
          <a:p>
            <a:pPr>
              <a:lnSpc>
                <a:spcPct val="90000"/>
              </a:lnSpc>
            </a:pPr>
            <a:r>
              <a:rPr lang="en-US" sz="2700" dirty="0" smtClean="0">
                <a:solidFill>
                  <a:srgbClr val="FF3300"/>
                </a:solidFill>
              </a:rPr>
              <a:t>3PC is non-blocking</a:t>
            </a:r>
            <a:r>
              <a:rPr lang="en-US" sz="2700" dirty="0" smtClean="0"/>
              <a:t> with </a:t>
            </a:r>
            <a:r>
              <a:rPr lang="en-US" sz="2700" dirty="0" smtClean="0">
                <a:solidFill>
                  <a:srgbClr val="FF3300"/>
                </a:solidFill>
              </a:rPr>
              <a:t>site</a:t>
            </a:r>
            <a:r>
              <a:rPr lang="en-US" sz="2700" dirty="0" smtClean="0"/>
              <a:t> failures only.</a:t>
            </a:r>
          </a:p>
          <a:p>
            <a:pPr>
              <a:lnSpc>
                <a:spcPct val="90000"/>
              </a:lnSpc>
            </a:pPr>
            <a:r>
              <a:rPr lang="en-US" sz="2700" dirty="0" smtClean="0">
                <a:solidFill>
                  <a:srgbClr val="FF3300"/>
                </a:solidFill>
              </a:rPr>
              <a:t>3PC blocks</a:t>
            </a:r>
            <a:r>
              <a:rPr lang="en-US" sz="2700" dirty="0" smtClean="0"/>
              <a:t> with </a:t>
            </a:r>
            <a:r>
              <a:rPr lang="en-US" sz="2700" dirty="0" smtClean="0">
                <a:solidFill>
                  <a:srgbClr val="FF3300"/>
                </a:solidFill>
              </a:rPr>
              <a:t>partitioning</a:t>
            </a:r>
            <a:r>
              <a:rPr lang="en-US" sz="2700" dirty="0" smtClean="0"/>
              <a:t> failures.</a:t>
            </a:r>
          </a:p>
          <a:p>
            <a:pPr>
              <a:lnSpc>
                <a:spcPct val="90000"/>
              </a:lnSpc>
            </a:pPr>
            <a:endParaRPr lang="en-US" sz="2700" dirty="0" smtClean="0"/>
          </a:p>
          <a:p>
            <a:pPr>
              <a:lnSpc>
                <a:spcPct val="90000"/>
              </a:lnSpc>
            </a:pPr>
            <a:endParaRPr lang="en-US" sz="2700" dirty="0" smtClean="0"/>
          </a:p>
          <a:p>
            <a:pPr>
              <a:lnSpc>
                <a:spcPct val="90000"/>
              </a:lnSpc>
            </a:pPr>
            <a:endParaRPr lang="en-US" sz="2700" dirty="0" smtClean="0"/>
          </a:p>
          <a:p>
            <a:pPr>
              <a:lnSpc>
                <a:spcPct val="90000"/>
              </a:lnSpc>
            </a:pPr>
            <a:endParaRPr lang="en-US" sz="2700" dirty="0" smtClean="0"/>
          </a:p>
          <a:p>
            <a:pPr>
              <a:lnSpc>
                <a:spcPct val="90000"/>
              </a:lnSpc>
              <a:buFont typeface="Monotype Sorts"/>
              <a:buNone/>
            </a:pPr>
            <a:r>
              <a:rPr lang="en-US" sz="2700" dirty="0" smtClean="0"/>
              <a:t>Partition 1                                                 Partition 2</a:t>
            </a:r>
          </a:p>
          <a:p>
            <a:pPr>
              <a:lnSpc>
                <a:spcPct val="90000"/>
              </a:lnSpc>
            </a:pPr>
            <a:r>
              <a:rPr lang="en-US" sz="2700" u="sng" dirty="0" smtClean="0"/>
              <a:t>Theorem [Skeen83</a:t>
            </a:r>
            <a:r>
              <a:rPr lang="en-US" sz="2700" dirty="0" smtClean="0"/>
              <a:t>]:  </a:t>
            </a:r>
            <a:r>
              <a:rPr lang="en-US" sz="2700" dirty="0" smtClean="0">
                <a:solidFill>
                  <a:srgbClr val="FF3300"/>
                </a:solidFill>
              </a:rPr>
              <a:t>There is no non-blocking atomic commitment protocol in the presence of partitioning failures.</a:t>
            </a:r>
          </a:p>
        </p:txBody>
      </p:sp>
      <p:sp>
        <p:nvSpPr>
          <p:cNvPr id="130052" name="Oval 11"/>
          <p:cNvSpPr>
            <a:spLocks noChangeArrowheads="1"/>
          </p:cNvSpPr>
          <p:nvPr/>
        </p:nvSpPr>
        <p:spPr bwMode="auto">
          <a:xfrm>
            <a:off x="1693863" y="2874963"/>
            <a:ext cx="352425" cy="334962"/>
          </a:xfrm>
          <a:prstGeom prst="ellipse">
            <a:avLst/>
          </a:prstGeom>
          <a:solidFill>
            <a:srgbClr val="FFFFFF"/>
          </a:solidFill>
          <a:ln w="28575">
            <a:solidFill>
              <a:schemeClr val="tx1"/>
            </a:solidFill>
            <a:round/>
            <a:headEnd/>
            <a:tailEnd/>
          </a:ln>
        </p:spPr>
        <p:txBody>
          <a:bodyPr wrap="none" anchor="ctr"/>
          <a:lstStyle/>
          <a:p>
            <a:endParaRPr lang="en-US">
              <a:latin typeface="Calibri" pitchFamily="34" charset="0"/>
            </a:endParaRPr>
          </a:p>
        </p:txBody>
      </p:sp>
      <p:sp>
        <p:nvSpPr>
          <p:cNvPr id="130053" name="Oval 13"/>
          <p:cNvSpPr>
            <a:spLocks noChangeArrowheads="1"/>
          </p:cNvSpPr>
          <p:nvPr/>
        </p:nvSpPr>
        <p:spPr bwMode="auto">
          <a:xfrm>
            <a:off x="2339975" y="3838575"/>
            <a:ext cx="352425" cy="334963"/>
          </a:xfrm>
          <a:prstGeom prst="ellipse">
            <a:avLst/>
          </a:prstGeom>
          <a:solidFill>
            <a:srgbClr val="FFFFFF"/>
          </a:solidFill>
          <a:ln w="28575">
            <a:solidFill>
              <a:schemeClr val="tx1"/>
            </a:solidFill>
            <a:round/>
            <a:headEnd/>
            <a:tailEnd/>
          </a:ln>
        </p:spPr>
        <p:txBody>
          <a:bodyPr wrap="none" anchor="ctr"/>
          <a:lstStyle/>
          <a:p>
            <a:endParaRPr lang="en-US">
              <a:latin typeface="Calibri" pitchFamily="34" charset="0"/>
            </a:endParaRPr>
          </a:p>
        </p:txBody>
      </p:sp>
      <p:sp>
        <p:nvSpPr>
          <p:cNvPr id="130054" name="Oval 14"/>
          <p:cNvSpPr>
            <a:spLocks noChangeArrowheads="1"/>
          </p:cNvSpPr>
          <p:nvPr/>
        </p:nvSpPr>
        <p:spPr bwMode="auto">
          <a:xfrm>
            <a:off x="3109913" y="2897188"/>
            <a:ext cx="352425" cy="334962"/>
          </a:xfrm>
          <a:prstGeom prst="ellipse">
            <a:avLst/>
          </a:prstGeom>
          <a:solidFill>
            <a:srgbClr val="FFFFFF"/>
          </a:solidFill>
          <a:ln w="28575">
            <a:solidFill>
              <a:schemeClr val="tx1"/>
            </a:solidFill>
            <a:round/>
            <a:headEnd/>
            <a:tailEnd/>
          </a:ln>
        </p:spPr>
        <p:txBody>
          <a:bodyPr wrap="none" anchor="ctr"/>
          <a:lstStyle/>
          <a:p>
            <a:endParaRPr lang="en-US">
              <a:latin typeface="Calibri" pitchFamily="34" charset="0"/>
            </a:endParaRPr>
          </a:p>
        </p:txBody>
      </p:sp>
      <p:sp>
        <p:nvSpPr>
          <p:cNvPr id="130055" name="Oval 15"/>
          <p:cNvSpPr>
            <a:spLocks noChangeArrowheads="1"/>
          </p:cNvSpPr>
          <p:nvPr/>
        </p:nvSpPr>
        <p:spPr bwMode="auto">
          <a:xfrm>
            <a:off x="5484813" y="3949700"/>
            <a:ext cx="352425" cy="334963"/>
          </a:xfrm>
          <a:prstGeom prst="ellipse">
            <a:avLst/>
          </a:prstGeom>
          <a:solidFill>
            <a:srgbClr val="FFFFFF"/>
          </a:solidFill>
          <a:ln w="28575">
            <a:solidFill>
              <a:schemeClr val="tx1"/>
            </a:solidFill>
            <a:round/>
            <a:headEnd/>
            <a:tailEnd/>
          </a:ln>
        </p:spPr>
        <p:txBody>
          <a:bodyPr wrap="none" anchor="ctr"/>
          <a:lstStyle/>
          <a:p>
            <a:endParaRPr lang="en-US">
              <a:latin typeface="Calibri" pitchFamily="34" charset="0"/>
            </a:endParaRPr>
          </a:p>
        </p:txBody>
      </p:sp>
      <p:sp>
        <p:nvSpPr>
          <p:cNvPr id="130056" name="Oval 16"/>
          <p:cNvSpPr>
            <a:spLocks noChangeArrowheads="1"/>
          </p:cNvSpPr>
          <p:nvPr/>
        </p:nvSpPr>
        <p:spPr bwMode="auto">
          <a:xfrm>
            <a:off x="6783388" y="2725738"/>
            <a:ext cx="352425" cy="334962"/>
          </a:xfrm>
          <a:prstGeom prst="ellipse">
            <a:avLst/>
          </a:prstGeom>
          <a:solidFill>
            <a:srgbClr val="FFFFFF"/>
          </a:solidFill>
          <a:ln w="28575">
            <a:solidFill>
              <a:schemeClr val="tx1"/>
            </a:solidFill>
            <a:round/>
            <a:headEnd/>
            <a:tailEnd/>
          </a:ln>
        </p:spPr>
        <p:txBody>
          <a:bodyPr wrap="none" anchor="ctr"/>
          <a:lstStyle/>
          <a:p>
            <a:endParaRPr lang="en-US">
              <a:latin typeface="Calibri" pitchFamily="34" charset="0"/>
            </a:endParaRPr>
          </a:p>
        </p:txBody>
      </p:sp>
      <p:sp>
        <p:nvSpPr>
          <p:cNvPr id="130057" name="Line 17"/>
          <p:cNvSpPr>
            <a:spLocks noChangeShapeType="1"/>
          </p:cNvSpPr>
          <p:nvPr/>
        </p:nvSpPr>
        <p:spPr bwMode="auto">
          <a:xfrm>
            <a:off x="1922463" y="3033713"/>
            <a:ext cx="1323975" cy="0"/>
          </a:xfrm>
          <a:prstGeom prst="line">
            <a:avLst/>
          </a:prstGeom>
          <a:noFill/>
          <a:ln w="28575">
            <a:solidFill>
              <a:schemeClr val="tx1"/>
            </a:solidFill>
            <a:round/>
            <a:headEnd/>
            <a:tailEnd/>
          </a:ln>
        </p:spPr>
        <p:txBody>
          <a:bodyPr wrap="none" anchor="ctr"/>
          <a:lstStyle/>
          <a:p>
            <a:endParaRPr lang="en-US"/>
          </a:p>
        </p:txBody>
      </p:sp>
      <p:sp>
        <p:nvSpPr>
          <p:cNvPr id="130058" name="Line 18"/>
          <p:cNvSpPr>
            <a:spLocks noChangeShapeType="1"/>
          </p:cNvSpPr>
          <p:nvPr/>
        </p:nvSpPr>
        <p:spPr bwMode="auto">
          <a:xfrm>
            <a:off x="1905000" y="3157538"/>
            <a:ext cx="617538" cy="793750"/>
          </a:xfrm>
          <a:prstGeom prst="line">
            <a:avLst/>
          </a:prstGeom>
          <a:noFill/>
          <a:ln w="28575">
            <a:solidFill>
              <a:schemeClr val="tx1"/>
            </a:solidFill>
            <a:round/>
            <a:headEnd/>
            <a:tailEnd/>
          </a:ln>
        </p:spPr>
        <p:txBody>
          <a:bodyPr wrap="none" anchor="ctr"/>
          <a:lstStyle/>
          <a:p>
            <a:endParaRPr lang="en-US"/>
          </a:p>
        </p:txBody>
      </p:sp>
      <p:sp>
        <p:nvSpPr>
          <p:cNvPr id="130059" name="Line 19"/>
          <p:cNvSpPr>
            <a:spLocks noChangeShapeType="1"/>
          </p:cNvSpPr>
          <p:nvPr/>
        </p:nvSpPr>
        <p:spPr bwMode="auto">
          <a:xfrm flipH="1">
            <a:off x="2487613" y="3033713"/>
            <a:ext cx="811212" cy="917575"/>
          </a:xfrm>
          <a:prstGeom prst="line">
            <a:avLst/>
          </a:prstGeom>
          <a:noFill/>
          <a:ln w="28575">
            <a:solidFill>
              <a:schemeClr val="tx1"/>
            </a:solidFill>
            <a:round/>
            <a:headEnd/>
            <a:tailEnd/>
          </a:ln>
        </p:spPr>
        <p:txBody>
          <a:bodyPr wrap="none" anchor="ctr"/>
          <a:lstStyle/>
          <a:p>
            <a:endParaRPr lang="en-US"/>
          </a:p>
        </p:txBody>
      </p:sp>
      <p:sp>
        <p:nvSpPr>
          <p:cNvPr id="130060" name="Line 20"/>
          <p:cNvSpPr>
            <a:spLocks noChangeShapeType="1"/>
          </p:cNvSpPr>
          <p:nvPr/>
        </p:nvSpPr>
        <p:spPr bwMode="auto">
          <a:xfrm flipV="1">
            <a:off x="3333750" y="2927350"/>
            <a:ext cx="3740150" cy="123825"/>
          </a:xfrm>
          <a:prstGeom prst="line">
            <a:avLst/>
          </a:prstGeom>
          <a:noFill/>
          <a:ln w="28575">
            <a:solidFill>
              <a:schemeClr val="tx1"/>
            </a:solidFill>
            <a:round/>
            <a:headEnd/>
            <a:tailEnd/>
          </a:ln>
        </p:spPr>
        <p:txBody>
          <a:bodyPr wrap="none" anchor="ctr"/>
          <a:lstStyle/>
          <a:p>
            <a:endParaRPr lang="en-US"/>
          </a:p>
        </p:txBody>
      </p:sp>
      <p:sp>
        <p:nvSpPr>
          <p:cNvPr id="130061" name="Line 21"/>
          <p:cNvSpPr>
            <a:spLocks noChangeShapeType="1"/>
          </p:cNvSpPr>
          <p:nvPr/>
        </p:nvSpPr>
        <p:spPr bwMode="auto">
          <a:xfrm>
            <a:off x="3298825" y="3016250"/>
            <a:ext cx="2346325" cy="1057275"/>
          </a:xfrm>
          <a:prstGeom prst="line">
            <a:avLst/>
          </a:prstGeom>
          <a:noFill/>
          <a:ln w="28575">
            <a:solidFill>
              <a:schemeClr val="tx1"/>
            </a:solidFill>
            <a:round/>
            <a:headEnd/>
            <a:tailEnd/>
          </a:ln>
        </p:spPr>
        <p:txBody>
          <a:bodyPr wrap="none" anchor="ctr"/>
          <a:lstStyle/>
          <a:p>
            <a:endParaRPr lang="en-US"/>
          </a:p>
        </p:txBody>
      </p:sp>
      <p:sp>
        <p:nvSpPr>
          <p:cNvPr id="130062" name="AutoShape 23"/>
          <p:cNvSpPr>
            <a:spLocks noChangeArrowheads="1"/>
          </p:cNvSpPr>
          <p:nvPr/>
        </p:nvSpPr>
        <p:spPr bwMode="auto">
          <a:xfrm>
            <a:off x="4498975" y="2663825"/>
            <a:ext cx="300038" cy="1763713"/>
          </a:xfrm>
          <a:prstGeom prst="lightningBolt">
            <a:avLst/>
          </a:prstGeom>
          <a:solidFill>
            <a:srgbClr val="FFFFFF"/>
          </a:solidFill>
          <a:ln w="28575">
            <a:solidFill>
              <a:schemeClr val="tx1"/>
            </a:solidFill>
            <a:miter lim="800000"/>
            <a:headEnd/>
            <a:tailEnd/>
          </a:ln>
        </p:spPr>
        <p:txBody>
          <a:bodyPr wrap="none" anchor="ctr"/>
          <a:lstStyle/>
          <a:p>
            <a:endParaRPr lang="en-US">
              <a:latin typeface="Calibri"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332656"/>
            <a:ext cx="8786874" cy="762000"/>
          </a:xfrm>
        </p:spPr>
        <p:txBody>
          <a:bodyPr>
            <a:normAutofit fontScale="90000"/>
          </a:bodyPr>
          <a:lstStyle/>
          <a:p>
            <a:r>
              <a:rPr lang="zh-CN" altLang="en-US" sz="4000" dirty="0" smtClean="0">
                <a:solidFill>
                  <a:srgbClr val="00B050"/>
                </a:solidFill>
              </a:rPr>
              <a:t>（二）</a:t>
            </a:r>
            <a:r>
              <a:rPr lang="en-US" sz="4000" dirty="0" smtClean="0">
                <a:solidFill>
                  <a:srgbClr val="00B050"/>
                </a:solidFill>
              </a:rPr>
              <a:t>:Distributed Systems Foundations</a:t>
            </a:r>
            <a:endParaRPr lang="zh-CN" altLang="en-US" sz="4000" dirty="0"/>
          </a:p>
        </p:txBody>
      </p:sp>
      <p:sp>
        <p:nvSpPr>
          <p:cNvPr id="3" name="内容占位符 2"/>
          <p:cNvSpPr>
            <a:spLocks noGrp="1"/>
          </p:cNvSpPr>
          <p:nvPr>
            <p:ph idx="1"/>
          </p:nvPr>
        </p:nvSpPr>
        <p:spPr>
          <a:ln>
            <a:solidFill>
              <a:schemeClr val="bg1">
                <a:lumMod val="75000"/>
              </a:schemeClr>
            </a:solidFill>
          </a:ln>
        </p:spPr>
        <p:txBody>
          <a:bodyPr>
            <a:normAutofit fontScale="92500"/>
          </a:bodyPr>
          <a:lstStyle/>
          <a:p>
            <a:r>
              <a:rPr lang="en-US" altLang="zh-CN" dirty="0" smtClean="0"/>
              <a:t>1</a:t>
            </a:r>
            <a:r>
              <a:rPr lang="zh-CN" altLang="en-US" dirty="0" smtClean="0"/>
              <a:t>、</a:t>
            </a:r>
            <a:r>
              <a:rPr lang="en-US" altLang="zh-CN" dirty="0" smtClean="0"/>
              <a:t>Causality and Time</a:t>
            </a:r>
          </a:p>
          <a:p>
            <a:r>
              <a:rPr lang="en-US" altLang="zh-CN" dirty="0" smtClean="0"/>
              <a:t>2</a:t>
            </a:r>
            <a:r>
              <a:rPr lang="zh-CN" altLang="en-US" dirty="0" smtClean="0"/>
              <a:t>、</a:t>
            </a:r>
            <a:r>
              <a:rPr lang="en-US" altLang="zh-CN" dirty="0" smtClean="0"/>
              <a:t>Mutual Exclusion </a:t>
            </a:r>
          </a:p>
          <a:p>
            <a:r>
              <a:rPr lang="en-US" altLang="zh-CN" dirty="0" smtClean="0">
                <a:solidFill>
                  <a:schemeClr val="bg1">
                    <a:lumMod val="50000"/>
                  </a:schemeClr>
                </a:solidFill>
              </a:rPr>
              <a:t>Replicated Dictionary and Log</a:t>
            </a:r>
          </a:p>
          <a:p>
            <a:r>
              <a:rPr lang="en-US" altLang="zh-CN" dirty="0" smtClean="0">
                <a:solidFill>
                  <a:schemeClr val="bg1">
                    <a:lumMod val="50000"/>
                  </a:schemeClr>
                </a:solidFill>
              </a:rPr>
              <a:t>Global States and Checkpoints</a:t>
            </a:r>
          </a:p>
          <a:p>
            <a:r>
              <a:rPr lang="en-US" altLang="zh-CN" dirty="0" smtClean="0"/>
              <a:t>3</a:t>
            </a:r>
            <a:r>
              <a:rPr lang="zh-CN" altLang="en-US" dirty="0" smtClean="0"/>
              <a:t>、</a:t>
            </a:r>
            <a:r>
              <a:rPr lang="en-US" altLang="zh-CN" dirty="0" smtClean="0"/>
              <a:t>Leader Election</a:t>
            </a:r>
          </a:p>
          <a:p>
            <a:r>
              <a:rPr lang="en-US" altLang="zh-CN" dirty="0" smtClean="0">
                <a:solidFill>
                  <a:schemeClr val="bg1">
                    <a:lumMod val="50000"/>
                  </a:schemeClr>
                </a:solidFill>
              </a:rPr>
              <a:t>Broadcast Protocols</a:t>
            </a:r>
          </a:p>
          <a:p>
            <a:r>
              <a:rPr lang="en-US" altLang="zh-CN" dirty="0" smtClean="0">
                <a:solidFill>
                  <a:schemeClr val="bg1">
                    <a:lumMod val="50000"/>
                  </a:schemeClr>
                </a:solidFill>
              </a:rPr>
              <a:t>Consensus and Byzantine Agreement</a:t>
            </a:r>
          </a:p>
          <a:p>
            <a:r>
              <a:rPr lang="en-US" altLang="zh-CN" dirty="0" smtClean="0"/>
              <a:t>4</a:t>
            </a:r>
            <a:r>
              <a:rPr lang="zh-CN" altLang="en-US" dirty="0" smtClean="0"/>
              <a:t>、</a:t>
            </a:r>
            <a:r>
              <a:rPr lang="en-US" altLang="zh-CN" dirty="0" smtClean="0"/>
              <a:t>Peer to Peer and Distributed Hash Tables</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2"/>
          </p:nvPr>
        </p:nvSpPr>
        <p:spPr/>
        <p:txBody>
          <a:bodyPr/>
          <a:lstStyle/>
          <a:p>
            <a:fld id="{AB531CF7-3826-45F6-8B9B-3F6020F4BB10}" type="slidenum">
              <a:rPr lang="en-US" altLang="zh-CN"/>
              <a:pPr/>
              <a:t>45</a:t>
            </a:fld>
            <a:endParaRPr lang="en-US" altLang="zh-CN"/>
          </a:p>
        </p:txBody>
      </p:sp>
      <p:sp>
        <p:nvSpPr>
          <p:cNvPr id="16388" name="Text Box 1028"/>
          <p:cNvSpPr txBox="1">
            <a:spLocks noChangeArrowheads="1"/>
          </p:cNvSpPr>
          <p:nvPr/>
        </p:nvSpPr>
        <p:spPr bwMode="auto">
          <a:xfrm>
            <a:off x="1066800" y="1905000"/>
            <a:ext cx="7239000" cy="3378200"/>
          </a:xfrm>
          <a:prstGeom prst="rect">
            <a:avLst/>
          </a:prstGeom>
          <a:noFill/>
          <a:ln w="9525">
            <a:noFill/>
            <a:miter lim="800000"/>
            <a:headEnd/>
            <a:tailEnd/>
          </a:ln>
          <a:effectLst/>
        </p:spPr>
        <p:txBody>
          <a:bodyPr>
            <a:spAutoFit/>
          </a:bodyPr>
          <a:lstStyle/>
          <a:p>
            <a:pPr algn="l">
              <a:spcBef>
                <a:spcPct val="50000"/>
              </a:spcBef>
            </a:pPr>
            <a:r>
              <a:rPr lang="en-US" altLang="zh-CN" dirty="0">
                <a:latin typeface="宋体" charset="-122"/>
              </a:rPr>
              <a:t>    </a:t>
            </a:r>
            <a:r>
              <a:rPr lang="en-US" altLang="zh-CN" dirty="0">
                <a:latin typeface="Times New Roman"/>
              </a:rPr>
              <a:t>“</a:t>
            </a:r>
            <a:r>
              <a:rPr lang="zh-CN" altLang="en-US" b="1" dirty="0">
                <a:solidFill>
                  <a:srgbClr val="0066FF"/>
                </a:solidFill>
                <a:latin typeface="宋体" charset="-122"/>
              </a:rPr>
              <a:t>一个分布式系统是若干个独立的计算机的集合，但是对该系统的用户来说，感觉该系统就像一台计算机一样。</a:t>
            </a:r>
            <a:r>
              <a:rPr lang="zh-CN" altLang="en-US" dirty="0">
                <a:latin typeface="Times New Roman"/>
              </a:rPr>
              <a:t>”</a:t>
            </a:r>
            <a:endParaRPr lang="zh-CN" altLang="en-US" dirty="0">
              <a:latin typeface="宋体" charset="-122"/>
            </a:endParaRPr>
          </a:p>
          <a:p>
            <a:pPr lvl="1" algn="l">
              <a:spcBef>
                <a:spcPct val="50000"/>
              </a:spcBef>
              <a:buFontTx/>
              <a:buChar char="•"/>
            </a:pPr>
            <a:r>
              <a:rPr lang="zh-CN" altLang="en-US" dirty="0"/>
              <a:t> 硬件方面：每台计算机都是独立、自主的计算机</a:t>
            </a:r>
          </a:p>
          <a:p>
            <a:pPr lvl="1" algn="l">
              <a:spcBef>
                <a:spcPct val="50000"/>
              </a:spcBef>
              <a:buFontTx/>
              <a:buChar char="•"/>
            </a:pPr>
            <a:r>
              <a:rPr lang="zh-CN" altLang="en-US" dirty="0"/>
              <a:t> 软件方面：用户感觉在独占系统</a:t>
            </a:r>
          </a:p>
          <a:p>
            <a:pPr algn="l">
              <a:spcBef>
                <a:spcPct val="50000"/>
              </a:spcBef>
            </a:pPr>
            <a:endParaRPr lang="zh-CN" altLang="en-US" dirty="0">
              <a:latin typeface="宋体" charset="-122"/>
            </a:endParaRPr>
          </a:p>
          <a:p>
            <a:pPr algn="l">
              <a:spcBef>
                <a:spcPct val="50000"/>
              </a:spcBef>
            </a:pPr>
            <a:endParaRPr lang="en-US" altLang="zh-CN" dirty="0"/>
          </a:p>
        </p:txBody>
      </p:sp>
      <p:sp>
        <p:nvSpPr>
          <p:cNvPr id="16390" name="Rectangle 1030"/>
          <p:cNvSpPr>
            <a:spLocks noChangeArrowheads="1"/>
          </p:cNvSpPr>
          <p:nvPr/>
        </p:nvSpPr>
        <p:spPr bwMode="auto">
          <a:xfrm>
            <a:off x="1066800" y="381000"/>
            <a:ext cx="7620000" cy="1143000"/>
          </a:xfrm>
          <a:prstGeom prst="rect">
            <a:avLst/>
          </a:prstGeom>
          <a:noFill/>
          <a:ln w="9525">
            <a:noFill/>
            <a:miter lim="800000"/>
            <a:headEnd/>
            <a:tailEnd/>
          </a:ln>
          <a:effectLst/>
        </p:spPr>
        <p:txBody>
          <a:bodyPr anchor="ctr"/>
          <a:lstStyle/>
          <a:p>
            <a:pPr algn="l">
              <a:spcBef>
                <a:spcPct val="50000"/>
              </a:spcBef>
            </a:pPr>
            <a:r>
              <a:rPr lang="zh-CN" altLang="en-US" sz="3200" dirty="0" smtClean="0">
                <a:solidFill>
                  <a:schemeClr val="tx2"/>
                </a:solidFill>
              </a:rPr>
              <a:t>分布式</a:t>
            </a:r>
            <a:r>
              <a:rPr lang="zh-CN" altLang="en-US" sz="3200" dirty="0">
                <a:solidFill>
                  <a:schemeClr val="tx2"/>
                </a:solidFill>
              </a:rPr>
              <a:t>系统概念</a:t>
            </a:r>
          </a:p>
        </p:txBody>
      </p:sp>
      <p:pic>
        <p:nvPicPr>
          <p:cNvPr id="41341" name="Picture 3453" descr="j0250297"/>
          <p:cNvPicPr>
            <a:picLocks noChangeAspect="1" noChangeArrowheads="1"/>
          </p:cNvPicPr>
          <p:nvPr/>
        </p:nvPicPr>
        <p:blipFill>
          <a:blip r:embed="rId2" cstate="print"/>
          <a:srcRect/>
          <a:stretch>
            <a:fillRect/>
          </a:stretch>
        </p:blipFill>
        <p:spPr bwMode="auto">
          <a:xfrm>
            <a:off x="1981200" y="4114800"/>
            <a:ext cx="2092325" cy="2057400"/>
          </a:xfrm>
          <a:prstGeom prst="rect">
            <a:avLst/>
          </a:prstGeom>
          <a:noFill/>
        </p:spPr>
      </p:pic>
      <p:pic>
        <p:nvPicPr>
          <p:cNvPr id="41342" name="Picture 3454" descr="j0250297"/>
          <p:cNvPicPr>
            <a:picLocks noChangeAspect="1" noChangeArrowheads="1"/>
          </p:cNvPicPr>
          <p:nvPr/>
        </p:nvPicPr>
        <p:blipFill>
          <a:blip r:embed="rId2" cstate="print"/>
          <a:srcRect/>
          <a:stretch>
            <a:fillRect/>
          </a:stretch>
        </p:blipFill>
        <p:spPr bwMode="auto">
          <a:xfrm>
            <a:off x="5867400" y="4114800"/>
            <a:ext cx="2092325" cy="2057400"/>
          </a:xfrm>
          <a:prstGeom prst="rect">
            <a:avLst/>
          </a:prstGeom>
          <a:noFill/>
        </p:spPr>
      </p:pic>
      <p:pic>
        <p:nvPicPr>
          <p:cNvPr id="41346" name="Picture 3458" descr="bd19818_"/>
          <p:cNvPicPr>
            <a:picLocks noChangeAspect="1" noChangeArrowheads="1"/>
          </p:cNvPicPr>
          <p:nvPr/>
        </p:nvPicPr>
        <p:blipFill>
          <a:blip r:embed="rId3" cstate="print"/>
          <a:srcRect/>
          <a:stretch>
            <a:fillRect/>
          </a:stretch>
        </p:blipFill>
        <p:spPr bwMode="auto">
          <a:xfrm>
            <a:off x="3810000" y="4343400"/>
            <a:ext cx="2286000" cy="160020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dirty="0" smtClean="0">
                <a:solidFill>
                  <a:srgbClr val="00B050"/>
                </a:solidFill>
              </a:rPr>
              <a:t>Distributed System Models</a:t>
            </a:r>
          </a:p>
        </p:txBody>
      </p:sp>
      <p:sp>
        <p:nvSpPr>
          <p:cNvPr id="20482" name="Content Placeholder 2"/>
          <p:cNvSpPr>
            <a:spLocks noGrp="1"/>
          </p:cNvSpPr>
          <p:nvPr>
            <p:ph idx="1"/>
          </p:nvPr>
        </p:nvSpPr>
        <p:spPr>
          <a:xfrm>
            <a:off x="90454" y="1285860"/>
            <a:ext cx="9053546" cy="4830763"/>
          </a:xfrm>
        </p:spPr>
        <p:txBody>
          <a:bodyPr>
            <a:normAutofit/>
          </a:bodyPr>
          <a:lstStyle/>
          <a:p>
            <a:r>
              <a:rPr lang="en-US" dirty="0" smtClean="0">
                <a:solidFill>
                  <a:srgbClr val="0070C0"/>
                </a:solidFill>
              </a:rPr>
              <a:t>Synchronous System</a:t>
            </a:r>
            <a:r>
              <a:rPr lang="en-US" dirty="0" smtClean="0"/>
              <a:t>:</a:t>
            </a:r>
            <a:endParaRPr lang="en-US" altLang="zh-CN" sz="2400" dirty="0" smtClean="0">
              <a:solidFill>
                <a:srgbClr val="000000"/>
              </a:solidFill>
            </a:endParaRPr>
          </a:p>
          <a:p>
            <a:pPr lvl="1"/>
            <a:r>
              <a:rPr lang="zh-CN" altLang="en-US" sz="2000" dirty="0" smtClean="0">
                <a:solidFill>
                  <a:srgbClr val="000000"/>
                </a:solidFill>
              </a:rPr>
              <a:t>进程每一步执行的时间有已知的下和上界；</a:t>
            </a:r>
            <a:endParaRPr lang="en-US" altLang="zh-CN" sz="2000" dirty="0" smtClean="0">
              <a:solidFill>
                <a:srgbClr val="000000"/>
              </a:solidFill>
            </a:endParaRPr>
          </a:p>
          <a:p>
            <a:pPr lvl="1"/>
            <a:r>
              <a:rPr lang="zh-CN" altLang="en-US" sz="2000" dirty="0" smtClean="0">
                <a:solidFill>
                  <a:srgbClr val="000000"/>
                </a:solidFill>
              </a:rPr>
              <a:t>通道上传送的每一封信在一个已知的有限的时间内被接收到；</a:t>
            </a:r>
            <a:endParaRPr lang="en-US" altLang="zh-CN" sz="2000" b="1" dirty="0" smtClean="0">
              <a:solidFill>
                <a:srgbClr val="000000"/>
              </a:solidFill>
              <a:latin typeface="Verdana" pitchFamily="34" charset="0"/>
            </a:endParaRPr>
          </a:p>
          <a:p>
            <a:pPr lvl="1"/>
            <a:r>
              <a:rPr lang="zh-CN" altLang="en-US" sz="2000" dirty="0" smtClean="0">
                <a:solidFill>
                  <a:srgbClr val="000000"/>
                </a:solidFill>
              </a:rPr>
              <a:t>每一个进程有一个局部时钟，其相对于标准时间的偏移率有一个已知的界限</a:t>
            </a:r>
            <a:endParaRPr lang="en-US" altLang="zh-CN" sz="2000" dirty="0" smtClean="0">
              <a:solidFill>
                <a:srgbClr val="000000"/>
              </a:solidFill>
            </a:endParaRPr>
          </a:p>
          <a:p>
            <a:pPr lvl="1"/>
            <a:r>
              <a:rPr lang="en-US" sz="2000" dirty="0" smtClean="0"/>
              <a:t>Can use </a:t>
            </a:r>
            <a:r>
              <a:rPr lang="en-US" sz="2000" dirty="0" smtClean="0">
                <a:solidFill>
                  <a:srgbClr val="FF0000"/>
                </a:solidFill>
              </a:rPr>
              <a:t>timeouts</a:t>
            </a:r>
            <a:endParaRPr lang="zh-CN" altLang="en-US" sz="2000" b="1" dirty="0" smtClean="0">
              <a:solidFill>
                <a:srgbClr val="000000"/>
              </a:solidFill>
              <a:latin typeface="Verdana" pitchFamily="34" charset="0"/>
            </a:endParaRPr>
          </a:p>
          <a:p>
            <a:r>
              <a:rPr lang="en-US" dirty="0" smtClean="0">
                <a:solidFill>
                  <a:srgbClr val="0070C0"/>
                </a:solidFill>
              </a:rPr>
              <a:t>Asynchronous</a:t>
            </a:r>
            <a:r>
              <a:rPr lang="en-US" dirty="0" smtClean="0"/>
              <a:t> </a:t>
            </a:r>
            <a:r>
              <a:rPr lang="en-US" dirty="0" smtClean="0">
                <a:solidFill>
                  <a:srgbClr val="0070C0"/>
                </a:solidFill>
              </a:rPr>
              <a:t>System</a:t>
            </a:r>
            <a:r>
              <a:rPr lang="en-US" dirty="0" smtClean="0"/>
              <a:t>:</a:t>
            </a:r>
          </a:p>
          <a:p>
            <a:pPr lvl="1"/>
            <a:r>
              <a:rPr lang="zh-CN" altLang="en-US" sz="2000" dirty="0" smtClean="0">
                <a:solidFill>
                  <a:srgbClr val="000000"/>
                </a:solidFill>
              </a:rPr>
              <a:t>进程执行的时间没有上下界；</a:t>
            </a:r>
            <a:endParaRPr lang="en-US" altLang="zh-CN" sz="2000" b="1" dirty="0" smtClean="0">
              <a:solidFill>
                <a:srgbClr val="000000"/>
              </a:solidFill>
              <a:latin typeface="Verdana" pitchFamily="34" charset="0"/>
            </a:endParaRPr>
          </a:p>
          <a:p>
            <a:pPr lvl="1"/>
            <a:r>
              <a:rPr lang="zh-CN" altLang="en-US" sz="2000" dirty="0" smtClean="0">
                <a:solidFill>
                  <a:srgbClr val="000000"/>
                </a:solidFill>
              </a:rPr>
              <a:t>消息可以在任意长的时间后被接受到；</a:t>
            </a:r>
            <a:endParaRPr lang="en-US" altLang="zh-CN" sz="2000" b="1" dirty="0" smtClean="0">
              <a:solidFill>
                <a:srgbClr val="000000"/>
              </a:solidFill>
              <a:latin typeface="Verdana" pitchFamily="34" charset="0"/>
            </a:endParaRPr>
          </a:p>
          <a:p>
            <a:pPr lvl="1"/>
            <a:r>
              <a:rPr lang="zh-CN" altLang="en-US" sz="2000" dirty="0" smtClean="0">
                <a:latin typeface="宋体" charset="-122"/>
              </a:rPr>
              <a:t>时钟偏移率：时钟的偏移率是任意的。</a:t>
            </a:r>
            <a:endParaRPr lang="en-US" altLang="zh-CN" sz="2000" dirty="0" smtClean="0">
              <a:latin typeface="宋体" charset="-122"/>
            </a:endParaRPr>
          </a:p>
          <a:p>
            <a:pPr lvl="1"/>
            <a:r>
              <a:rPr lang="en-US" sz="2000" dirty="0" smtClean="0"/>
              <a:t>More realistic, practical, but </a:t>
            </a:r>
            <a:r>
              <a:rPr lang="en-US" sz="2000" dirty="0" smtClean="0">
                <a:solidFill>
                  <a:srgbClr val="FF0000"/>
                </a:solidFill>
              </a:rPr>
              <a:t>no timeout</a:t>
            </a:r>
            <a:r>
              <a:rPr lang="en-US" sz="2000" dirty="0" smtClean="0"/>
              <a: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457200" y="274638"/>
            <a:ext cx="8229600" cy="939784"/>
          </a:xfrm>
        </p:spPr>
        <p:txBody>
          <a:bodyPr/>
          <a:lstStyle/>
          <a:p>
            <a:r>
              <a:rPr lang="en-US" dirty="0" smtClean="0">
                <a:solidFill>
                  <a:srgbClr val="00B050"/>
                </a:solidFill>
              </a:rPr>
              <a:t>What is a Distributed System?</a:t>
            </a:r>
          </a:p>
        </p:txBody>
      </p:sp>
      <p:sp>
        <p:nvSpPr>
          <p:cNvPr id="22530" name="Content Placeholder 2"/>
          <p:cNvSpPr>
            <a:spLocks noGrp="1"/>
          </p:cNvSpPr>
          <p:nvPr>
            <p:ph idx="1"/>
          </p:nvPr>
        </p:nvSpPr>
        <p:spPr>
          <a:xfrm>
            <a:off x="357158" y="1285860"/>
            <a:ext cx="8358246" cy="5429288"/>
          </a:xfrm>
        </p:spPr>
        <p:txBody>
          <a:bodyPr>
            <a:normAutofit fontScale="85000" lnSpcReduction="20000"/>
          </a:bodyPr>
          <a:lstStyle/>
          <a:p>
            <a:pPr>
              <a:buNone/>
            </a:pPr>
            <a:r>
              <a:rPr lang="en-US" dirty="0" smtClean="0"/>
              <a:t>           A simple model of a distributed system proposed by </a:t>
            </a:r>
            <a:r>
              <a:rPr lang="en-US" dirty="0" err="1" smtClean="0">
                <a:solidFill>
                  <a:srgbClr val="0070C0"/>
                </a:solidFill>
              </a:rPr>
              <a:t>Lamport</a:t>
            </a:r>
            <a:r>
              <a:rPr lang="en-US" dirty="0" smtClean="0"/>
              <a:t> in a landmark 1978 paper</a:t>
            </a:r>
            <a:r>
              <a:rPr lang="zh-CN" altLang="en-US" dirty="0" smtClean="0"/>
              <a:t>：</a:t>
            </a:r>
            <a:r>
              <a:rPr lang="en-US" dirty="0" smtClean="0">
                <a:solidFill>
                  <a:srgbClr val="FF0000"/>
                </a:solidFill>
              </a:rPr>
              <a:t>“Time, Clocks and the Ordering of Events in a Distributed System” Communications of the ACM</a:t>
            </a:r>
          </a:p>
          <a:p>
            <a:pPr>
              <a:buNone/>
            </a:pPr>
            <a:endParaRPr lang="en-US" dirty="0" smtClean="0"/>
          </a:p>
          <a:p>
            <a:r>
              <a:rPr lang="en-US" dirty="0" smtClean="0"/>
              <a:t>A set of </a:t>
            </a:r>
            <a:r>
              <a:rPr lang="en-US" dirty="0" smtClean="0">
                <a:solidFill>
                  <a:srgbClr val="0070C0"/>
                </a:solidFill>
              </a:rPr>
              <a:t>processes</a:t>
            </a:r>
            <a:r>
              <a:rPr lang="en-US" dirty="0" smtClean="0"/>
              <a:t> that </a:t>
            </a:r>
            <a:r>
              <a:rPr lang="en-US" dirty="0" smtClean="0">
                <a:solidFill>
                  <a:srgbClr val="0070C0"/>
                </a:solidFill>
              </a:rPr>
              <a:t>communicate</a:t>
            </a:r>
            <a:r>
              <a:rPr lang="en-US" dirty="0" smtClean="0"/>
              <a:t> using </a:t>
            </a:r>
            <a:r>
              <a:rPr lang="en-US" dirty="0" smtClean="0">
                <a:solidFill>
                  <a:srgbClr val="FF0000"/>
                </a:solidFill>
              </a:rPr>
              <a:t>message passing</a:t>
            </a:r>
            <a:r>
              <a:rPr lang="en-US" dirty="0" smtClean="0"/>
              <a:t>.</a:t>
            </a:r>
          </a:p>
          <a:p>
            <a:r>
              <a:rPr lang="en-US" dirty="0" smtClean="0"/>
              <a:t>A </a:t>
            </a:r>
            <a:r>
              <a:rPr lang="en-US" dirty="0" smtClean="0">
                <a:solidFill>
                  <a:srgbClr val="0070C0"/>
                </a:solidFill>
              </a:rPr>
              <a:t>process</a:t>
            </a:r>
            <a:r>
              <a:rPr lang="en-US" dirty="0" smtClean="0"/>
              <a:t> is a sequence of </a:t>
            </a:r>
            <a:r>
              <a:rPr lang="en-US" dirty="0" smtClean="0">
                <a:solidFill>
                  <a:srgbClr val="0070C0"/>
                </a:solidFill>
              </a:rPr>
              <a:t>events</a:t>
            </a:r>
          </a:p>
          <a:p>
            <a:r>
              <a:rPr lang="en-US" dirty="0" smtClean="0"/>
              <a:t>3 kinds of events:</a:t>
            </a:r>
          </a:p>
          <a:p>
            <a:pPr lvl="1"/>
            <a:r>
              <a:rPr lang="en-US" dirty="0" smtClean="0">
                <a:solidFill>
                  <a:srgbClr val="0070C0"/>
                </a:solidFill>
              </a:rPr>
              <a:t>Local</a:t>
            </a:r>
            <a:r>
              <a:rPr lang="en-US" dirty="0" smtClean="0"/>
              <a:t> events</a:t>
            </a:r>
            <a:r>
              <a:rPr lang="zh-CN" altLang="en-US" dirty="0" smtClean="0"/>
              <a:t>：只改变本地进程的状态</a:t>
            </a:r>
            <a:endParaRPr lang="en-US" dirty="0" smtClean="0"/>
          </a:p>
          <a:p>
            <a:pPr lvl="1"/>
            <a:r>
              <a:rPr lang="en-US" dirty="0" smtClean="0">
                <a:solidFill>
                  <a:srgbClr val="0070C0"/>
                </a:solidFill>
              </a:rPr>
              <a:t>Send</a:t>
            </a:r>
            <a:r>
              <a:rPr lang="en-US" dirty="0" smtClean="0"/>
              <a:t> events</a:t>
            </a:r>
            <a:r>
              <a:rPr lang="zh-CN" altLang="en-US" dirty="0" smtClean="0"/>
              <a:t>：把消息发送到目标进程</a:t>
            </a:r>
            <a:endParaRPr lang="en-US" dirty="0" smtClean="0"/>
          </a:p>
          <a:p>
            <a:pPr lvl="1"/>
            <a:r>
              <a:rPr lang="en-US" dirty="0" smtClean="0">
                <a:solidFill>
                  <a:srgbClr val="0070C0"/>
                </a:solidFill>
              </a:rPr>
              <a:t>Receive</a:t>
            </a:r>
            <a:r>
              <a:rPr lang="en-US" dirty="0" smtClean="0"/>
              <a:t> events</a:t>
            </a:r>
            <a:r>
              <a:rPr lang="zh-CN" altLang="en-US" dirty="0" smtClean="0"/>
              <a:t>：从源进程接受消息</a:t>
            </a:r>
            <a:endParaRPr lang="en-US" dirty="0" smtClean="0"/>
          </a:p>
          <a:p>
            <a:r>
              <a:rPr lang="en-US" dirty="0" smtClean="0">
                <a:solidFill>
                  <a:srgbClr val="0070C0"/>
                </a:solidFill>
              </a:rPr>
              <a:t>Local events </a:t>
            </a:r>
            <a:r>
              <a:rPr lang="en-US" dirty="0" smtClean="0"/>
              <a:t>on a process for a </a:t>
            </a:r>
            <a:r>
              <a:rPr lang="en-US" dirty="0" smtClean="0">
                <a:solidFill>
                  <a:srgbClr val="FF0000"/>
                </a:solidFill>
              </a:rPr>
              <a:t>total order</a:t>
            </a:r>
            <a:r>
              <a:rPr lang="en-US" dirty="0" smtClean="0"/>
              <a:t>.</a:t>
            </a:r>
          </a:p>
          <a:p>
            <a:pPr>
              <a:buNone/>
            </a:pPr>
            <a:r>
              <a:rPr lang="en-US" altLang="zh-CN" dirty="0" smtClean="0"/>
              <a:t>       </a:t>
            </a:r>
            <a:endParaRPr lang="en-US" dirty="0" smtClean="0"/>
          </a:p>
          <a:p>
            <a:endParaRPr lang="en-US" dirty="0" smtClean="0"/>
          </a:p>
          <a:p>
            <a:pPr>
              <a:buFont typeface="Arial" charset="0"/>
              <a:buNone/>
            </a:pPr>
            <a:endParaRPr lang="en-US" dirty="0" smtClean="0">
              <a:solidFill>
                <a:srgbClr val="FF0000"/>
              </a:solidFill>
            </a:endParaRPr>
          </a:p>
          <a:p>
            <a:pPr>
              <a:buFont typeface="Arial" charset="0"/>
              <a:buNone/>
            </a:pPr>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762000" y="533400"/>
            <a:ext cx="7697788" cy="1144588"/>
          </a:xfrm>
        </p:spPr>
        <p:txBody>
          <a:bodyPr lIns="0" tIns="0" rIns="0" bIns="0">
            <a:normAutofit fontScale="90000"/>
          </a:bodyPr>
          <a:lstStyle/>
          <a:p>
            <a:pPr defTabSz="457200">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smtClean="0">
                <a:solidFill>
                  <a:srgbClr val="00B050"/>
                </a:solidFill>
              </a:rPr>
              <a:t>Example of a Distributed System</a:t>
            </a:r>
            <a:endParaRPr lang="en-GB" smtClean="0"/>
          </a:p>
        </p:txBody>
      </p:sp>
      <p:pic>
        <p:nvPicPr>
          <p:cNvPr id="23554" name="Picture 3"/>
          <p:cNvPicPr>
            <a:picLocks noChangeAspect="1" noChangeArrowheads="1"/>
          </p:cNvPicPr>
          <p:nvPr/>
        </p:nvPicPr>
        <p:blipFill>
          <a:blip r:embed="rId3" cstate="print"/>
          <a:srcRect/>
          <a:stretch>
            <a:fillRect/>
          </a:stretch>
        </p:blipFill>
        <p:spPr bwMode="auto">
          <a:xfrm>
            <a:off x="1209675" y="2133600"/>
            <a:ext cx="7416800" cy="37338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457200"/>
            <a:ext cx="7772400" cy="971536"/>
          </a:xfrm>
        </p:spPr>
        <p:txBody>
          <a:bodyPr>
            <a:normAutofit fontScale="90000"/>
          </a:bodyPr>
          <a:lstStyle/>
          <a:p>
            <a:pPr algn="l"/>
            <a:r>
              <a:rPr lang="en-US" altLang="zh-CN" dirty="0" smtClean="0">
                <a:solidFill>
                  <a:srgbClr val="FF0000"/>
                </a:solidFill>
              </a:rPr>
              <a:t>        1</a:t>
            </a:r>
            <a:r>
              <a:rPr lang="zh-CN" altLang="en-US" dirty="0" smtClean="0">
                <a:solidFill>
                  <a:srgbClr val="FF0000"/>
                </a:solidFill>
              </a:rPr>
              <a:t>、</a:t>
            </a:r>
            <a:r>
              <a:rPr lang="en-US" altLang="zh-CN" dirty="0" smtClean="0">
                <a:solidFill>
                  <a:srgbClr val="FF0000"/>
                </a:solidFill>
              </a:rPr>
              <a:t>Causality and Time</a:t>
            </a:r>
            <a:br>
              <a:rPr lang="en-US" altLang="zh-CN" dirty="0" smtClean="0">
                <a:solidFill>
                  <a:srgbClr val="FF0000"/>
                </a:solidFill>
              </a:rPr>
            </a:br>
            <a:r>
              <a:rPr lang="zh-CN" altLang="en-US" b="1" dirty="0" smtClean="0">
                <a:solidFill>
                  <a:srgbClr val="000000"/>
                </a:solidFill>
              </a:rPr>
              <a:t>事件</a:t>
            </a:r>
            <a:r>
              <a:rPr lang="zh-CN" altLang="en-US" b="1" dirty="0">
                <a:solidFill>
                  <a:srgbClr val="000000"/>
                </a:solidFill>
              </a:rPr>
              <a:t>定序</a:t>
            </a:r>
            <a:endParaRPr lang="zh-CN" altLang="en-US" b="1" dirty="0">
              <a:solidFill>
                <a:srgbClr val="000000"/>
              </a:solidFill>
              <a:latin typeface="Verdana" pitchFamily="34" charset="0"/>
            </a:endParaRPr>
          </a:p>
        </p:txBody>
      </p:sp>
      <p:sp>
        <p:nvSpPr>
          <p:cNvPr id="50179" name="Rectangle 3"/>
          <p:cNvSpPr>
            <a:spLocks noGrp="1" noChangeArrowheads="1"/>
          </p:cNvSpPr>
          <p:nvPr>
            <p:ph type="body" idx="1"/>
          </p:nvPr>
        </p:nvSpPr>
        <p:spPr>
          <a:xfrm>
            <a:off x="457200" y="1428736"/>
            <a:ext cx="8229600" cy="5168616"/>
          </a:xfrm>
        </p:spPr>
        <p:txBody>
          <a:bodyPr>
            <a:normAutofit fontScale="85000" lnSpcReduction="10000"/>
          </a:bodyPr>
          <a:lstStyle/>
          <a:p>
            <a:pPr marL="579438" indent="-579438" algn="just">
              <a:buClr>
                <a:srgbClr val="006666"/>
              </a:buClr>
              <a:buFont typeface="Wingdings" pitchFamily="2" charset="2"/>
              <a:buChar char="Ø"/>
            </a:pPr>
            <a:r>
              <a:rPr lang="zh-CN" altLang="en-US" dirty="0">
                <a:solidFill>
                  <a:srgbClr val="000000"/>
                </a:solidFill>
              </a:rPr>
              <a:t>在许多情况下</a:t>
            </a:r>
            <a:r>
              <a:rPr lang="zh-CN" altLang="en-US" dirty="0" smtClean="0">
                <a:solidFill>
                  <a:srgbClr val="000000"/>
                </a:solidFill>
              </a:rPr>
              <a:t>，需要确定一</a:t>
            </a:r>
            <a:r>
              <a:rPr lang="zh-CN" altLang="en-US" dirty="0">
                <a:solidFill>
                  <a:srgbClr val="000000"/>
                </a:solidFill>
              </a:rPr>
              <a:t>个进程中的一个事件（发送或接收一个消息）是发生在另一个进程中的另一个事件之前、之后或是并发地发生。</a:t>
            </a:r>
          </a:p>
          <a:p>
            <a:pPr marL="579438" indent="-579438" algn="just">
              <a:buClr>
                <a:srgbClr val="006666"/>
              </a:buClr>
              <a:buFont typeface="Wingdings" pitchFamily="2" charset="2"/>
              <a:buChar char="Ø"/>
            </a:pPr>
            <a:r>
              <a:rPr lang="zh-CN" altLang="en-US" dirty="0">
                <a:solidFill>
                  <a:srgbClr val="000000"/>
                </a:solidFill>
              </a:rPr>
              <a:t>一个系统的</a:t>
            </a:r>
            <a:r>
              <a:rPr lang="zh-CN" altLang="en-US" dirty="0" smtClean="0">
                <a:solidFill>
                  <a:srgbClr val="000000"/>
                </a:solidFill>
              </a:rPr>
              <a:t>执行就可以</a:t>
            </a:r>
            <a:r>
              <a:rPr lang="zh-CN" altLang="en-US" dirty="0">
                <a:solidFill>
                  <a:srgbClr val="000000"/>
                </a:solidFill>
              </a:rPr>
              <a:t>用事件及其顺序（</a:t>
            </a:r>
            <a:r>
              <a:rPr lang="en-US" altLang="zh-CN" dirty="0">
                <a:solidFill>
                  <a:srgbClr val="000000"/>
                </a:solidFill>
                <a:latin typeface="Verdana" pitchFamily="34" charset="0"/>
              </a:rPr>
              <a:t>ordering</a:t>
            </a:r>
            <a:r>
              <a:rPr lang="zh-CN" altLang="en-US" dirty="0">
                <a:solidFill>
                  <a:srgbClr val="000000"/>
                </a:solidFill>
              </a:rPr>
              <a:t>）来</a:t>
            </a:r>
            <a:r>
              <a:rPr lang="zh-CN" altLang="en-US" dirty="0" smtClean="0">
                <a:solidFill>
                  <a:srgbClr val="000000"/>
                </a:solidFill>
              </a:rPr>
              <a:t>描述。</a:t>
            </a:r>
            <a:endParaRPr lang="en-US" altLang="zh-CN" dirty="0" smtClean="0">
              <a:solidFill>
                <a:srgbClr val="000000"/>
              </a:solidFill>
            </a:endParaRPr>
          </a:p>
          <a:p>
            <a:pPr marL="579438" indent="-579438" algn="just">
              <a:buClr>
                <a:srgbClr val="006666"/>
              </a:buClr>
              <a:buFont typeface="Wingdings" pitchFamily="2" charset="2"/>
              <a:buChar char="Ø"/>
            </a:pPr>
            <a:r>
              <a:rPr lang="zh-CN" altLang="en-US" dirty="0" smtClean="0">
                <a:solidFill>
                  <a:srgbClr val="000000"/>
                </a:solidFill>
              </a:rPr>
              <a:t>在分布式系统中，</a:t>
            </a:r>
            <a:r>
              <a:rPr lang="en-US" altLang="zh-CN" dirty="0" err="1" smtClean="0">
                <a:solidFill>
                  <a:srgbClr val="000000"/>
                </a:solidFill>
                <a:latin typeface="Verdana" pitchFamily="34" charset="0"/>
              </a:rPr>
              <a:t>Lamport</a:t>
            </a:r>
            <a:r>
              <a:rPr lang="zh-CN" altLang="en-US" dirty="0" smtClean="0">
                <a:solidFill>
                  <a:srgbClr val="000000"/>
                </a:solidFill>
              </a:rPr>
              <a:t>提出了一种逻辑时钟模型，可以用来对运行在分布式系统不同的计算机上的进程中的事件提供一种定序（</a:t>
            </a:r>
            <a:r>
              <a:rPr lang="en-US" altLang="zh-CN" dirty="0" smtClean="0">
                <a:solidFill>
                  <a:srgbClr val="000000"/>
                </a:solidFill>
                <a:latin typeface="Verdana" pitchFamily="34" charset="0"/>
              </a:rPr>
              <a:t>ordering</a:t>
            </a:r>
            <a:r>
              <a:rPr lang="zh-CN" altLang="en-US" dirty="0" smtClean="0">
                <a:solidFill>
                  <a:srgbClr val="000000"/>
                </a:solidFill>
              </a:rPr>
              <a:t>）。逻辑时钟不需要求助于物理时钟而推断出消息出现的次序。</a:t>
            </a:r>
            <a:endParaRPr lang="en-US" altLang="zh-CN" dirty="0" smtClean="0">
              <a:solidFill>
                <a:srgbClr val="000000"/>
              </a:solidFill>
            </a:endParaRPr>
          </a:p>
          <a:p>
            <a:pPr marL="579438" indent="-579438" algn="just">
              <a:buClr>
                <a:srgbClr val="006666"/>
              </a:buClr>
              <a:buFont typeface="Wingdings" pitchFamily="2" charset="2"/>
              <a:buChar char="Ø"/>
            </a:pPr>
            <a:r>
              <a:rPr lang="zh-CN" altLang="en-US" b="1" dirty="0" smtClean="0">
                <a:solidFill>
                  <a:srgbClr val="000000"/>
                </a:solidFill>
                <a:latin typeface="Verdana" pitchFamily="34" charset="0"/>
              </a:rPr>
              <a:t>为了同步逻辑时钟，</a:t>
            </a:r>
            <a:r>
              <a:rPr lang="en-US" altLang="zh-CN" b="1" dirty="0" err="1" smtClean="0">
                <a:solidFill>
                  <a:srgbClr val="000000"/>
                </a:solidFill>
                <a:latin typeface="Verdana" pitchFamily="34" charset="0"/>
              </a:rPr>
              <a:t>Lamport</a:t>
            </a:r>
            <a:r>
              <a:rPr lang="zh-CN" altLang="en-US" b="1" dirty="0" smtClean="0">
                <a:solidFill>
                  <a:srgbClr val="000000"/>
                </a:solidFill>
                <a:latin typeface="Verdana" pitchFamily="34" charset="0"/>
              </a:rPr>
              <a:t>定义了一个“</a:t>
            </a:r>
            <a:r>
              <a:rPr lang="zh-CN" altLang="en-US" dirty="0" smtClean="0">
                <a:solidFill>
                  <a:srgbClr val="000000"/>
                </a:solidFill>
              </a:rPr>
              <a:t>发生在前（</a:t>
            </a:r>
            <a:r>
              <a:rPr lang="en-US" altLang="zh-CN" dirty="0" smtClean="0">
                <a:solidFill>
                  <a:srgbClr val="000000"/>
                </a:solidFill>
              </a:rPr>
              <a:t>Happen-before</a:t>
            </a:r>
            <a:r>
              <a:rPr lang="zh-CN" altLang="en-US" dirty="0" smtClean="0">
                <a:solidFill>
                  <a:srgbClr val="000000"/>
                </a:solidFill>
              </a:rPr>
              <a:t>）</a:t>
            </a:r>
            <a:r>
              <a:rPr lang="en-US" altLang="zh-CN" dirty="0" smtClean="0">
                <a:solidFill>
                  <a:srgbClr val="000000"/>
                </a:solidFill>
              </a:rPr>
              <a:t>/</a:t>
            </a:r>
            <a:r>
              <a:rPr lang="zh-CN" altLang="en-US" dirty="0" smtClean="0">
                <a:solidFill>
                  <a:srgbClr val="000000"/>
                </a:solidFill>
              </a:rPr>
              <a:t>因果序（</a:t>
            </a:r>
            <a:r>
              <a:rPr lang="en-US" altLang="zh-CN" i="1" dirty="0" smtClean="0">
                <a:solidFill>
                  <a:srgbClr val="FF0000"/>
                </a:solidFill>
              </a:rPr>
              <a:t>causally precedes </a:t>
            </a:r>
            <a:r>
              <a:rPr lang="zh-CN" altLang="en-US" dirty="0" smtClean="0">
                <a:solidFill>
                  <a:srgbClr val="000000"/>
                </a:solidFill>
              </a:rPr>
              <a:t>）”关系</a:t>
            </a:r>
            <a:endParaRPr lang="zh-CN" altLang="en-US" b="1" dirty="0" smtClean="0">
              <a:solidFill>
                <a:srgbClr val="000000"/>
              </a:solidFill>
              <a:latin typeface="Verdana" pitchFamily="34" charset="0"/>
            </a:endParaRPr>
          </a:p>
          <a:p>
            <a:pPr marL="579438" indent="-579438" algn="just">
              <a:buClr>
                <a:srgbClr val="006666"/>
              </a:buClr>
              <a:buFont typeface="Wingdings" pitchFamily="2" charset="2"/>
              <a:buChar char="Ø"/>
            </a:pPr>
            <a:endParaRPr lang="zh-CN" altLang="en-US" b="1" dirty="0">
              <a:solidFill>
                <a:srgbClr val="000000"/>
              </a:solidFill>
              <a:latin typeface="Verdana" pitchFamily="34" charset="0"/>
            </a:endParaRPr>
          </a:p>
          <a:p>
            <a:pPr marL="579438" indent="-579438">
              <a:buFontTx/>
              <a:buNone/>
            </a:pPr>
            <a:endParaRPr lang="en-US" altLang="zh-CN"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5281" y="762000"/>
            <a:ext cx="8567047" cy="541020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36720">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457200" y="152400"/>
            <a:ext cx="8229600" cy="1143000"/>
          </a:xfrm>
        </p:spPr>
        <p:txBody>
          <a:bodyPr rtlCol="0">
            <a:normAutofit fontScale="90000"/>
          </a:bodyPr>
          <a:lstStyle/>
          <a:p>
            <a:pPr fontAlgn="auto">
              <a:spcAft>
                <a:spcPts val="0"/>
              </a:spcAft>
              <a:defRPr/>
            </a:pPr>
            <a:r>
              <a:rPr lang="en-US" dirty="0" smtClean="0">
                <a:solidFill>
                  <a:srgbClr val="00B050"/>
                </a:solidFill>
              </a:rPr>
              <a:t>Happens Before or Causal Order </a:t>
            </a:r>
            <a:br>
              <a:rPr lang="en-US" dirty="0" smtClean="0">
                <a:solidFill>
                  <a:srgbClr val="00B050"/>
                </a:solidFill>
              </a:rPr>
            </a:br>
            <a:r>
              <a:rPr lang="en-US" dirty="0" smtClean="0">
                <a:solidFill>
                  <a:srgbClr val="00B050"/>
                </a:solidFill>
              </a:rPr>
              <a:t>on Events</a:t>
            </a:r>
            <a:endParaRPr lang="en-US" sz="3600" dirty="0" smtClean="0">
              <a:solidFill>
                <a:srgbClr val="00B050"/>
              </a:solidFill>
            </a:endParaRPr>
          </a:p>
        </p:txBody>
      </p:sp>
      <p:sp>
        <p:nvSpPr>
          <p:cNvPr id="25603" name="AutoShape 3"/>
          <p:cNvSpPr>
            <a:spLocks noGrp="1" noChangeAspect="1" noChangeArrowheads="1"/>
          </p:cNvSpPr>
          <p:nvPr>
            <p:ph type="body" idx="1"/>
          </p:nvPr>
        </p:nvSpPr>
        <p:spPr>
          <a:xfrm>
            <a:off x="685800" y="1752600"/>
            <a:ext cx="7772400" cy="5029200"/>
          </a:xfrm>
        </p:spPr>
        <p:txBody>
          <a:bodyPr/>
          <a:lstStyle/>
          <a:p>
            <a:r>
              <a:rPr lang="en-US" dirty="0" smtClean="0"/>
              <a:t>Event </a:t>
            </a:r>
            <a:r>
              <a:rPr lang="en-US" i="1" dirty="0" smtClean="0"/>
              <a:t>e  </a:t>
            </a:r>
            <a:r>
              <a:rPr lang="en-US" i="1" dirty="0" smtClean="0">
                <a:solidFill>
                  <a:srgbClr val="FF0000"/>
                </a:solidFill>
              </a:rPr>
              <a:t>happens before (causally precedes)</a:t>
            </a:r>
            <a:r>
              <a:rPr lang="en-US" dirty="0" smtClean="0">
                <a:solidFill>
                  <a:srgbClr val="FF0000"/>
                </a:solidFill>
              </a:rPr>
              <a:t> </a:t>
            </a:r>
            <a:r>
              <a:rPr lang="en-US" dirty="0" smtClean="0"/>
              <a:t>event </a:t>
            </a:r>
            <a:r>
              <a:rPr lang="en-US" i="1" dirty="0" smtClean="0"/>
              <a:t>f, </a:t>
            </a:r>
            <a:r>
              <a:rPr lang="en-US" dirty="0" smtClean="0"/>
              <a:t>denoted </a:t>
            </a:r>
            <a:r>
              <a:rPr lang="en-US" i="1" dirty="0" smtClean="0">
                <a:solidFill>
                  <a:srgbClr val="0070C0"/>
                </a:solidFill>
              </a:rPr>
              <a:t>e → f  </a:t>
            </a:r>
            <a:r>
              <a:rPr lang="en-US" dirty="0" smtClean="0"/>
              <a:t>if:</a:t>
            </a:r>
            <a:endParaRPr lang="en-US" i="1" dirty="0" smtClean="0"/>
          </a:p>
          <a:p>
            <a:pPr marL="914400" lvl="1" indent="-457200">
              <a:buFont typeface="Times New Roman" pitchFamily="18" charset="0"/>
              <a:buAutoNum type="arabicPeriod"/>
            </a:pPr>
            <a:r>
              <a:rPr lang="en-US" dirty="0" smtClean="0"/>
              <a:t>The </a:t>
            </a:r>
            <a:r>
              <a:rPr lang="en-US" dirty="0" smtClean="0">
                <a:solidFill>
                  <a:srgbClr val="FF0000"/>
                </a:solidFill>
              </a:rPr>
              <a:t>same</a:t>
            </a:r>
            <a:r>
              <a:rPr lang="en-US" dirty="0" smtClean="0"/>
              <a:t> process executes </a:t>
            </a:r>
            <a:r>
              <a:rPr lang="en-US" i="1" dirty="0" smtClean="0">
                <a:solidFill>
                  <a:srgbClr val="0070C0"/>
                </a:solidFill>
              </a:rPr>
              <a:t>e </a:t>
            </a:r>
            <a:r>
              <a:rPr lang="en-US" dirty="0" smtClean="0">
                <a:solidFill>
                  <a:srgbClr val="0070C0"/>
                </a:solidFill>
              </a:rPr>
              <a:t>before </a:t>
            </a:r>
            <a:r>
              <a:rPr lang="en-US" i="1" dirty="0" smtClean="0">
                <a:solidFill>
                  <a:srgbClr val="0070C0"/>
                </a:solidFill>
              </a:rPr>
              <a:t>f </a:t>
            </a:r>
            <a:r>
              <a:rPr lang="en-US" i="1" dirty="0" smtClean="0"/>
              <a:t>; </a:t>
            </a:r>
            <a:r>
              <a:rPr lang="en-US" dirty="0" smtClean="0"/>
              <a:t>or</a:t>
            </a:r>
          </a:p>
          <a:p>
            <a:pPr marL="914400" lvl="1" indent="-457200">
              <a:buFont typeface="Times New Roman" pitchFamily="18" charset="0"/>
              <a:buAutoNum type="arabicPeriod"/>
            </a:pPr>
            <a:r>
              <a:rPr lang="en-US" i="1" dirty="0" smtClean="0">
                <a:solidFill>
                  <a:srgbClr val="0070C0"/>
                </a:solidFill>
              </a:rPr>
              <a:t>e</a:t>
            </a:r>
            <a:r>
              <a:rPr lang="en-US" dirty="0" smtClean="0"/>
              <a:t> is </a:t>
            </a:r>
            <a:r>
              <a:rPr lang="en-US" dirty="0" smtClean="0">
                <a:solidFill>
                  <a:srgbClr val="FF0000"/>
                </a:solidFill>
              </a:rPr>
              <a:t>send(</a:t>
            </a:r>
            <a:r>
              <a:rPr lang="en-US" i="1" dirty="0" smtClean="0">
                <a:solidFill>
                  <a:srgbClr val="FF0000"/>
                </a:solidFill>
              </a:rPr>
              <a:t>m</a:t>
            </a:r>
            <a:r>
              <a:rPr lang="en-US" dirty="0" smtClean="0">
                <a:solidFill>
                  <a:srgbClr val="FF0000"/>
                </a:solidFill>
              </a:rPr>
              <a:t>)</a:t>
            </a:r>
            <a:r>
              <a:rPr lang="en-US" i="1" dirty="0" smtClean="0"/>
              <a:t> </a:t>
            </a:r>
            <a:r>
              <a:rPr lang="en-US" dirty="0" smtClean="0"/>
              <a:t>and </a:t>
            </a:r>
            <a:r>
              <a:rPr lang="en-US" i="1" dirty="0" smtClean="0">
                <a:solidFill>
                  <a:srgbClr val="0070C0"/>
                </a:solidFill>
              </a:rPr>
              <a:t>f</a:t>
            </a:r>
            <a:r>
              <a:rPr lang="en-US" dirty="0" smtClean="0"/>
              <a:t> is </a:t>
            </a:r>
            <a:r>
              <a:rPr lang="en-US" dirty="0" smtClean="0">
                <a:solidFill>
                  <a:srgbClr val="FF0000"/>
                </a:solidFill>
              </a:rPr>
              <a:t>receive(</a:t>
            </a:r>
            <a:r>
              <a:rPr lang="en-US" i="1" dirty="0" smtClean="0">
                <a:solidFill>
                  <a:srgbClr val="FF0000"/>
                </a:solidFill>
              </a:rPr>
              <a:t>m</a:t>
            </a:r>
            <a:r>
              <a:rPr lang="en-US" dirty="0" smtClean="0">
                <a:solidFill>
                  <a:srgbClr val="FF0000"/>
                </a:solidFill>
              </a:rPr>
              <a:t>)</a:t>
            </a:r>
            <a:r>
              <a:rPr lang="en-US" dirty="0" smtClean="0"/>
              <a:t>;</a:t>
            </a:r>
            <a:r>
              <a:rPr lang="en-US" i="1" dirty="0" smtClean="0"/>
              <a:t> </a:t>
            </a:r>
            <a:r>
              <a:rPr lang="en-US" dirty="0" smtClean="0"/>
              <a:t>or</a:t>
            </a:r>
          </a:p>
          <a:p>
            <a:pPr marL="914400" lvl="1" indent="-457200">
              <a:buFont typeface="Times New Roman" pitchFamily="18" charset="0"/>
              <a:buAutoNum type="arabicPeriod"/>
            </a:pPr>
            <a:r>
              <a:rPr lang="en-US" dirty="0" smtClean="0"/>
              <a:t>Exists</a:t>
            </a:r>
            <a:r>
              <a:rPr lang="en-US" i="1" dirty="0" smtClean="0"/>
              <a:t> </a:t>
            </a:r>
            <a:r>
              <a:rPr lang="en-US" i="1" dirty="0" smtClean="0">
                <a:solidFill>
                  <a:srgbClr val="0070C0"/>
                </a:solidFill>
              </a:rPr>
              <a:t>h</a:t>
            </a:r>
            <a:r>
              <a:rPr lang="en-US" i="1" dirty="0" smtClean="0"/>
              <a:t> </a:t>
            </a:r>
            <a:r>
              <a:rPr lang="en-US" dirty="0" smtClean="0"/>
              <a:t>so that</a:t>
            </a:r>
            <a:r>
              <a:rPr lang="en-US" i="1" dirty="0" smtClean="0"/>
              <a:t> </a:t>
            </a:r>
            <a:r>
              <a:rPr lang="en-US" i="1" dirty="0" smtClean="0">
                <a:solidFill>
                  <a:srgbClr val="0070C0"/>
                </a:solidFill>
              </a:rPr>
              <a:t>e → h </a:t>
            </a:r>
            <a:r>
              <a:rPr lang="en-US" dirty="0" smtClean="0">
                <a:solidFill>
                  <a:srgbClr val="0070C0"/>
                </a:solidFill>
              </a:rPr>
              <a:t>and </a:t>
            </a:r>
            <a:r>
              <a:rPr lang="en-US" i="1" dirty="0" smtClean="0">
                <a:solidFill>
                  <a:srgbClr val="0070C0"/>
                </a:solidFill>
              </a:rPr>
              <a:t>h → f </a:t>
            </a:r>
          </a:p>
          <a:p>
            <a:r>
              <a:rPr lang="en-US" dirty="0" smtClean="0"/>
              <a:t>We define </a:t>
            </a:r>
            <a:r>
              <a:rPr lang="en-US" i="1" dirty="0" smtClean="0">
                <a:solidFill>
                  <a:srgbClr val="FF0000"/>
                </a:solidFill>
              </a:rPr>
              <a:t>concurrent</a:t>
            </a:r>
            <a:r>
              <a:rPr lang="en-US" dirty="0" smtClean="0"/>
              <a:t>, </a:t>
            </a:r>
            <a:r>
              <a:rPr lang="en-US" i="1" dirty="0" smtClean="0">
                <a:solidFill>
                  <a:srgbClr val="0070C0"/>
                </a:solidFill>
              </a:rPr>
              <a:t>e </a:t>
            </a:r>
            <a:r>
              <a:rPr lang="en-US" dirty="0" smtClean="0">
                <a:solidFill>
                  <a:srgbClr val="0070C0"/>
                </a:solidFill>
              </a:rPr>
              <a:t>|| </a:t>
            </a:r>
            <a:r>
              <a:rPr lang="en-US" i="1" dirty="0" smtClean="0">
                <a:solidFill>
                  <a:srgbClr val="0070C0"/>
                </a:solidFill>
              </a:rPr>
              <a:t>f</a:t>
            </a:r>
            <a:r>
              <a:rPr lang="en-US" i="1" dirty="0" smtClean="0"/>
              <a:t>,</a:t>
            </a:r>
            <a:r>
              <a:rPr lang="en-US" dirty="0" smtClean="0"/>
              <a:t> as: </a:t>
            </a:r>
            <a:br>
              <a:rPr lang="en-US" dirty="0" smtClean="0"/>
            </a:br>
            <a:r>
              <a:rPr lang="en-US" dirty="0" smtClean="0"/>
              <a:t>		</a:t>
            </a:r>
            <a:r>
              <a:rPr lang="en-US" dirty="0" smtClean="0">
                <a:solidFill>
                  <a:srgbClr val="FF0000"/>
                </a:solidFill>
              </a:rPr>
              <a:t>¬(</a:t>
            </a:r>
            <a:r>
              <a:rPr lang="en-US" i="1" dirty="0" smtClean="0">
                <a:solidFill>
                  <a:srgbClr val="FF0000"/>
                </a:solidFill>
              </a:rPr>
              <a:t>e → f  </a:t>
            </a:r>
            <a:r>
              <a:rPr lang="en-US" dirty="0" smtClean="0">
                <a:solidFill>
                  <a:srgbClr val="FF0000"/>
                </a:solidFill>
                <a:sym typeface="Symbol" pitchFamily="18" charset="2"/>
              </a:rPr>
              <a:t></a:t>
            </a:r>
            <a:r>
              <a:rPr lang="en-US" dirty="0" smtClean="0">
                <a:solidFill>
                  <a:srgbClr val="FF0000"/>
                </a:solidFill>
              </a:rPr>
              <a:t> </a:t>
            </a:r>
            <a:r>
              <a:rPr lang="en-US" i="1" dirty="0" smtClean="0">
                <a:solidFill>
                  <a:srgbClr val="FF0000"/>
                </a:solidFill>
              </a:rPr>
              <a:t>f → 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smtClean="0">
                <a:solidFill>
                  <a:srgbClr val="00B050"/>
                </a:solidFill>
              </a:rPr>
              <a:t>Lamport Logical Clocks</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pitchFamily="34" charset="0"/>
              <a:buChar char="•"/>
              <a:defRPr/>
            </a:pPr>
            <a:r>
              <a:rPr lang="en-US" dirty="0" smtClean="0"/>
              <a:t> Assign “clock” value to each event</a:t>
            </a:r>
          </a:p>
          <a:p>
            <a:pPr lvl="1" fontAlgn="auto">
              <a:spcAft>
                <a:spcPts val="0"/>
              </a:spcAft>
              <a:buFont typeface="Arial" pitchFamily="34" charset="0"/>
              <a:buChar char="–"/>
              <a:defRPr/>
            </a:pPr>
            <a:r>
              <a:rPr lang="en-US" dirty="0" smtClean="0"/>
              <a:t>if  </a:t>
            </a:r>
            <a:r>
              <a:rPr lang="en-US" b="1" i="1" dirty="0" err="1" smtClean="0">
                <a:solidFill>
                  <a:srgbClr val="FF0000"/>
                </a:solidFill>
              </a:rPr>
              <a:t>a</a:t>
            </a:r>
            <a:r>
              <a:rPr lang="en-US" b="1" i="1" dirty="0" err="1" smtClean="0">
                <a:solidFill>
                  <a:srgbClr val="FF0000"/>
                </a:solidFill>
                <a:sym typeface="Symbol" pitchFamily="18" charset="2"/>
              </a:rPr>
              <a:t>b</a:t>
            </a:r>
            <a:r>
              <a:rPr lang="en-US" dirty="0" smtClean="0">
                <a:sym typeface="Symbol" pitchFamily="18" charset="2"/>
              </a:rPr>
              <a:t>  then  </a:t>
            </a:r>
            <a:r>
              <a:rPr lang="en-US" b="1" dirty="0" smtClean="0">
                <a:solidFill>
                  <a:srgbClr val="FF0000"/>
                </a:solidFill>
                <a:sym typeface="Symbol" pitchFamily="18" charset="2"/>
              </a:rPr>
              <a:t>clock(</a:t>
            </a:r>
            <a:r>
              <a:rPr lang="en-US" b="1" i="1" dirty="0" smtClean="0">
                <a:solidFill>
                  <a:srgbClr val="FF0000"/>
                </a:solidFill>
                <a:sym typeface="Symbol" pitchFamily="18" charset="2"/>
              </a:rPr>
              <a:t>a</a:t>
            </a:r>
            <a:r>
              <a:rPr lang="en-US" b="1" dirty="0" smtClean="0">
                <a:solidFill>
                  <a:srgbClr val="FF0000"/>
                </a:solidFill>
                <a:sym typeface="Symbol" pitchFamily="18" charset="2"/>
              </a:rPr>
              <a:t>) &lt; clock(</a:t>
            </a:r>
            <a:r>
              <a:rPr lang="en-US" b="1" i="1" dirty="0" smtClean="0">
                <a:solidFill>
                  <a:srgbClr val="FF0000"/>
                </a:solidFill>
                <a:sym typeface="Symbol" pitchFamily="18" charset="2"/>
              </a:rPr>
              <a:t>b</a:t>
            </a:r>
            <a:r>
              <a:rPr lang="en-US" b="1" dirty="0" smtClean="0">
                <a:solidFill>
                  <a:srgbClr val="FF0000"/>
                </a:solidFill>
                <a:sym typeface="Symbol" pitchFamily="18" charset="2"/>
              </a:rPr>
              <a:t>)</a:t>
            </a:r>
          </a:p>
          <a:p>
            <a:pPr fontAlgn="auto">
              <a:spcAft>
                <a:spcPts val="0"/>
              </a:spcAft>
              <a:buFont typeface="Arial" pitchFamily="34" charset="0"/>
              <a:buChar char="•"/>
              <a:defRPr/>
            </a:pPr>
            <a:r>
              <a:rPr lang="en-US" dirty="0" smtClean="0">
                <a:sym typeface="Symbol" pitchFamily="18" charset="2"/>
              </a:rPr>
              <a:t>Assign </a:t>
            </a:r>
            <a:r>
              <a:rPr lang="en-US" dirty="0" smtClean="0">
                <a:solidFill>
                  <a:srgbClr val="FF0000"/>
                </a:solidFill>
                <a:sym typeface="Symbol" pitchFamily="18" charset="2"/>
              </a:rPr>
              <a:t>each</a:t>
            </a:r>
            <a:r>
              <a:rPr lang="en-US" dirty="0" smtClean="0">
                <a:sym typeface="Symbol" pitchFamily="18" charset="2"/>
              </a:rPr>
              <a:t> process a </a:t>
            </a:r>
            <a:r>
              <a:rPr lang="en-US" dirty="0" smtClean="0">
                <a:solidFill>
                  <a:srgbClr val="0070C0"/>
                </a:solidFill>
                <a:sym typeface="Symbol" pitchFamily="18" charset="2"/>
              </a:rPr>
              <a:t>clock “counter”.</a:t>
            </a:r>
          </a:p>
          <a:p>
            <a:pPr lvl="1" fontAlgn="auto">
              <a:spcAft>
                <a:spcPts val="0"/>
              </a:spcAft>
              <a:buFont typeface="Arial" pitchFamily="34" charset="0"/>
              <a:buChar char="–"/>
              <a:defRPr/>
            </a:pPr>
            <a:r>
              <a:rPr lang="en-US" dirty="0" smtClean="0"/>
              <a:t>Clock must be </a:t>
            </a:r>
            <a:r>
              <a:rPr lang="en-US" dirty="0" smtClean="0">
                <a:solidFill>
                  <a:srgbClr val="FF0000"/>
                </a:solidFill>
              </a:rPr>
              <a:t>incremented</a:t>
            </a:r>
            <a:r>
              <a:rPr lang="en-US" dirty="0" smtClean="0"/>
              <a:t> between any </a:t>
            </a:r>
            <a:r>
              <a:rPr lang="en-US" dirty="0" smtClean="0">
                <a:solidFill>
                  <a:srgbClr val="0070C0"/>
                </a:solidFill>
              </a:rPr>
              <a:t>two events in the same process</a:t>
            </a:r>
          </a:p>
          <a:p>
            <a:pPr lvl="1" fontAlgn="auto">
              <a:spcAft>
                <a:spcPts val="0"/>
              </a:spcAft>
              <a:buFont typeface="Arial" pitchFamily="34" charset="0"/>
              <a:buChar char="–"/>
              <a:defRPr/>
            </a:pPr>
            <a:r>
              <a:rPr lang="en-US" dirty="0" smtClean="0"/>
              <a:t>Each </a:t>
            </a:r>
            <a:r>
              <a:rPr lang="en-US" dirty="0" smtClean="0">
                <a:solidFill>
                  <a:srgbClr val="FF0000"/>
                </a:solidFill>
              </a:rPr>
              <a:t>message </a:t>
            </a:r>
            <a:r>
              <a:rPr lang="en-US" dirty="0" smtClean="0"/>
              <a:t>carries the </a:t>
            </a:r>
            <a:r>
              <a:rPr lang="en-US" dirty="0" smtClean="0">
                <a:solidFill>
                  <a:srgbClr val="0070C0"/>
                </a:solidFill>
              </a:rPr>
              <a:t>sender’s clock value</a:t>
            </a:r>
          </a:p>
          <a:p>
            <a:pPr fontAlgn="auto">
              <a:spcAft>
                <a:spcPts val="0"/>
              </a:spcAft>
              <a:buFont typeface="Arial" pitchFamily="34" charset="0"/>
              <a:buChar char="•"/>
              <a:defRPr/>
            </a:pPr>
            <a:r>
              <a:rPr lang="en-US" dirty="0" smtClean="0"/>
              <a:t>When a message </a:t>
            </a:r>
            <a:r>
              <a:rPr lang="en-US" dirty="0" smtClean="0">
                <a:solidFill>
                  <a:srgbClr val="FF0000"/>
                </a:solidFill>
              </a:rPr>
              <a:t>arrives</a:t>
            </a:r>
            <a:r>
              <a:rPr lang="en-US" dirty="0" smtClean="0"/>
              <a:t> set local clock to:</a:t>
            </a:r>
          </a:p>
          <a:p>
            <a:pPr lvl="1" fontAlgn="auto">
              <a:spcAft>
                <a:spcPts val="0"/>
              </a:spcAft>
              <a:buFont typeface="Arial" pitchFamily="34" charset="0"/>
              <a:buChar char="–"/>
              <a:defRPr/>
            </a:pPr>
            <a:r>
              <a:rPr lang="en-US" dirty="0" smtClean="0"/>
              <a:t> </a:t>
            </a:r>
            <a:r>
              <a:rPr lang="en-US" dirty="0" smtClean="0">
                <a:solidFill>
                  <a:srgbClr val="0070C0"/>
                </a:solidFill>
              </a:rPr>
              <a:t>max(local value, message timestamp + 1)</a:t>
            </a:r>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smtClean="0">
              <a:sym typeface="Symbol" pitchFamily="18" charset="2"/>
            </a:endParaRPr>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smtClean="0">
                <a:solidFill>
                  <a:srgbClr val="00B050"/>
                </a:solidFill>
              </a:rPr>
              <a:t>Example of a Logical Clock</a:t>
            </a:r>
          </a:p>
        </p:txBody>
      </p:sp>
      <p:pic>
        <p:nvPicPr>
          <p:cNvPr id="28674" name="Content Placeholder 3" descr="lamportdiagram.gif"/>
          <p:cNvPicPr>
            <a:picLocks noGrp="1" noChangeAspect="1"/>
          </p:cNvPicPr>
          <p:nvPr>
            <p:ph idx="1"/>
          </p:nvPr>
        </p:nvPicPr>
        <p:blipFill>
          <a:blip r:embed="rId3" cstate="print"/>
          <a:srcRect/>
          <a:stretch>
            <a:fillRect/>
          </a:stretch>
        </p:blipFill>
        <p:spPr>
          <a:xfrm>
            <a:off x="914400" y="1371600"/>
            <a:ext cx="6981825" cy="4443413"/>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609600"/>
            <a:ext cx="8786874" cy="762000"/>
          </a:xfrm>
        </p:spPr>
        <p:txBody>
          <a:bodyPr>
            <a:normAutofit fontScale="90000"/>
          </a:bodyPr>
          <a:lstStyle/>
          <a:p>
            <a:r>
              <a:rPr lang="zh-CN" altLang="en-US" sz="4000" dirty="0" smtClean="0">
                <a:solidFill>
                  <a:srgbClr val="00B050"/>
                </a:solidFill>
              </a:rPr>
              <a:t>（二）</a:t>
            </a:r>
            <a:r>
              <a:rPr lang="en-US" sz="4000" dirty="0" smtClean="0">
                <a:solidFill>
                  <a:srgbClr val="00B050"/>
                </a:solidFill>
              </a:rPr>
              <a:t>:Distributed Systems Foundations</a:t>
            </a:r>
            <a:endParaRPr lang="zh-CN" altLang="en-US" sz="4000" dirty="0"/>
          </a:p>
        </p:txBody>
      </p:sp>
      <p:sp>
        <p:nvSpPr>
          <p:cNvPr id="3" name="内容占位符 2"/>
          <p:cNvSpPr>
            <a:spLocks noGrp="1"/>
          </p:cNvSpPr>
          <p:nvPr>
            <p:ph idx="1"/>
          </p:nvPr>
        </p:nvSpPr>
        <p:spPr>
          <a:ln>
            <a:solidFill>
              <a:schemeClr val="bg1">
                <a:lumMod val="75000"/>
              </a:schemeClr>
            </a:solidFill>
          </a:ln>
        </p:spPr>
        <p:txBody>
          <a:bodyPr>
            <a:normAutofit/>
          </a:bodyPr>
          <a:lstStyle/>
          <a:p>
            <a:r>
              <a:rPr lang="en-US" altLang="zh-CN" dirty="0" smtClean="0"/>
              <a:t>1</a:t>
            </a:r>
            <a:r>
              <a:rPr lang="zh-CN" altLang="en-US" dirty="0" smtClean="0"/>
              <a:t>、</a:t>
            </a:r>
            <a:r>
              <a:rPr lang="en-US" altLang="zh-CN" dirty="0" smtClean="0"/>
              <a:t>Causality and Time</a:t>
            </a:r>
          </a:p>
          <a:p>
            <a:r>
              <a:rPr lang="en-US" altLang="zh-CN" dirty="0" smtClean="0">
                <a:solidFill>
                  <a:srgbClr val="FF0000"/>
                </a:solidFill>
              </a:rPr>
              <a:t>2</a:t>
            </a:r>
            <a:r>
              <a:rPr lang="zh-CN" altLang="en-US" dirty="0" smtClean="0">
                <a:solidFill>
                  <a:srgbClr val="FF0000"/>
                </a:solidFill>
              </a:rPr>
              <a:t>、</a:t>
            </a:r>
            <a:r>
              <a:rPr lang="en-US" altLang="zh-CN" dirty="0" smtClean="0">
                <a:solidFill>
                  <a:srgbClr val="FF0000"/>
                </a:solidFill>
              </a:rPr>
              <a:t>Mutual Exclusion </a:t>
            </a:r>
          </a:p>
          <a:p>
            <a:r>
              <a:rPr lang="en-US" altLang="zh-CN" dirty="0" smtClean="0"/>
              <a:t>3</a:t>
            </a:r>
            <a:r>
              <a:rPr lang="zh-CN" altLang="en-US" dirty="0" smtClean="0"/>
              <a:t>、</a:t>
            </a:r>
            <a:r>
              <a:rPr lang="en-US" altLang="zh-CN" dirty="0" smtClean="0"/>
              <a:t>Leader Election</a:t>
            </a:r>
          </a:p>
          <a:p>
            <a:r>
              <a:rPr lang="en-US" altLang="zh-CN" dirty="0" smtClean="0"/>
              <a:t>4</a:t>
            </a:r>
            <a:r>
              <a:rPr lang="zh-CN" altLang="en-US" dirty="0" smtClean="0"/>
              <a:t>、</a:t>
            </a:r>
            <a:r>
              <a:rPr lang="en-US" altLang="zh-CN" dirty="0" smtClean="0"/>
              <a:t>Peer to Peer and Distributed Hash Tables</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US" smtClean="0">
                <a:solidFill>
                  <a:srgbClr val="00B050"/>
                </a:solidFill>
              </a:rPr>
              <a:t>Distributed Mutual Exclusion</a:t>
            </a:r>
          </a:p>
        </p:txBody>
      </p:sp>
      <p:sp>
        <p:nvSpPr>
          <p:cNvPr id="34818" name="Content Placeholder 2"/>
          <p:cNvSpPr>
            <a:spLocks noGrp="1"/>
          </p:cNvSpPr>
          <p:nvPr>
            <p:ph idx="1"/>
          </p:nvPr>
        </p:nvSpPr>
        <p:spPr/>
        <p:txBody>
          <a:bodyPr/>
          <a:lstStyle/>
          <a:p>
            <a:r>
              <a:rPr lang="en-US" dirty="0" smtClean="0"/>
              <a:t>Given a </a:t>
            </a:r>
            <a:r>
              <a:rPr lang="en-US" dirty="0" smtClean="0">
                <a:solidFill>
                  <a:srgbClr val="0070C0"/>
                </a:solidFill>
              </a:rPr>
              <a:t>set of processes </a:t>
            </a:r>
            <a:r>
              <a:rPr lang="en-US" dirty="0" smtClean="0"/>
              <a:t>and a </a:t>
            </a:r>
            <a:r>
              <a:rPr lang="en-US" dirty="0" smtClean="0">
                <a:solidFill>
                  <a:srgbClr val="0070C0"/>
                </a:solidFill>
              </a:rPr>
              <a:t>single resource</a:t>
            </a:r>
            <a:r>
              <a:rPr lang="en-US" dirty="0" smtClean="0"/>
              <a:t>, develop a protocol to ensure </a:t>
            </a:r>
            <a:r>
              <a:rPr lang="en-US" dirty="0" smtClean="0">
                <a:solidFill>
                  <a:srgbClr val="FF0000"/>
                </a:solidFill>
              </a:rPr>
              <a:t>exclusive access </a:t>
            </a:r>
            <a:r>
              <a:rPr lang="en-US" dirty="0" smtClean="0"/>
              <a:t>to the resource by a </a:t>
            </a:r>
            <a:r>
              <a:rPr lang="en-US" dirty="0" smtClean="0">
                <a:solidFill>
                  <a:srgbClr val="0070C0"/>
                </a:solidFill>
              </a:rPr>
              <a:t>single process at a time</a:t>
            </a:r>
            <a:r>
              <a:rPr lang="en-US" dirty="0" smtClean="0"/>
              <a:t>.</a:t>
            </a:r>
          </a:p>
          <a:p>
            <a:endParaRPr lang="en-US" dirty="0" smtClean="0"/>
          </a:p>
          <a:p>
            <a:r>
              <a:rPr lang="en-US" dirty="0" smtClean="0"/>
              <a:t>Two  Solution</a:t>
            </a:r>
          </a:p>
          <a:p>
            <a:pPr lvl="1"/>
            <a:r>
              <a:rPr lang="en-US" dirty="0" smtClean="0"/>
              <a:t>Centralized Solution </a:t>
            </a:r>
          </a:p>
          <a:p>
            <a:pPr lvl="1"/>
            <a:r>
              <a:rPr lang="en-US" dirty="0" smtClean="0"/>
              <a:t>Distributed Solution</a:t>
            </a:r>
          </a:p>
          <a:p>
            <a:endParaRPr lang="en-US"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dirty="0" smtClean="0">
                <a:solidFill>
                  <a:srgbClr val="00B050"/>
                </a:solidFill>
              </a:rPr>
              <a:t>Centralized Solution</a:t>
            </a:r>
          </a:p>
        </p:txBody>
      </p:sp>
      <p:sp>
        <p:nvSpPr>
          <p:cNvPr id="3" name="Content Placeholder 2"/>
          <p:cNvSpPr>
            <a:spLocks noGrp="1"/>
          </p:cNvSpPr>
          <p:nvPr>
            <p:ph idx="1"/>
          </p:nvPr>
        </p:nvSpPr>
        <p:spPr/>
        <p:txBody>
          <a:bodyPr rtlCol="0">
            <a:normAutofit fontScale="92500" lnSpcReduction="10000"/>
          </a:bodyPr>
          <a:lstStyle/>
          <a:p>
            <a:pPr fontAlgn="auto">
              <a:spcAft>
                <a:spcPts val="0"/>
              </a:spcAft>
              <a:buFont typeface="Arial" pitchFamily="34" charset="0"/>
              <a:buChar char="•"/>
              <a:defRPr/>
            </a:pPr>
            <a:r>
              <a:rPr lang="en-US" dirty="0" smtClean="0"/>
              <a:t>Choose a special </a:t>
            </a:r>
            <a:r>
              <a:rPr lang="en-US" dirty="0" smtClean="0">
                <a:solidFill>
                  <a:srgbClr val="0070C0"/>
                </a:solidFill>
              </a:rPr>
              <a:t>coordinator</a:t>
            </a:r>
            <a:r>
              <a:rPr lang="en-US" dirty="0" smtClean="0"/>
              <a:t> site, </a:t>
            </a:r>
            <a:r>
              <a:rPr lang="en-US" dirty="0" err="1" smtClean="0">
                <a:solidFill>
                  <a:srgbClr val="FF0000"/>
                </a:solidFill>
              </a:rPr>
              <a:t>coord</a:t>
            </a:r>
            <a:r>
              <a:rPr lang="en-US" dirty="0" smtClean="0"/>
              <a:t>.</a:t>
            </a:r>
          </a:p>
          <a:p>
            <a:pPr fontAlgn="auto">
              <a:spcAft>
                <a:spcPts val="0"/>
              </a:spcAft>
              <a:buFont typeface="Arial" pitchFamily="34" charset="0"/>
              <a:buChar char="•"/>
              <a:defRPr/>
            </a:pPr>
            <a:r>
              <a:rPr lang="en-US" dirty="0" err="1" smtClean="0"/>
              <a:t>Coord</a:t>
            </a:r>
            <a:r>
              <a:rPr lang="en-US" dirty="0" smtClean="0"/>
              <a:t> maintains a </a:t>
            </a:r>
            <a:r>
              <a:rPr lang="en-US" dirty="0" smtClean="0">
                <a:solidFill>
                  <a:srgbClr val="FF0000"/>
                </a:solidFill>
              </a:rPr>
              <a:t>queue</a:t>
            </a:r>
            <a:r>
              <a:rPr lang="en-US" dirty="0" smtClean="0"/>
              <a:t> of </a:t>
            </a:r>
            <a:r>
              <a:rPr lang="en-US" dirty="0" smtClean="0">
                <a:solidFill>
                  <a:srgbClr val="0070C0"/>
                </a:solidFill>
              </a:rPr>
              <a:t>pending requests</a:t>
            </a:r>
            <a:r>
              <a:rPr lang="en-US" dirty="0" smtClean="0"/>
              <a:t>.</a:t>
            </a:r>
          </a:p>
          <a:p>
            <a:pPr fontAlgn="auto">
              <a:spcAft>
                <a:spcPts val="0"/>
              </a:spcAft>
              <a:buFont typeface="Arial" pitchFamily="34" charset="0"/>
              <a:buChar char="•"/>
              <a:defRPr/>
            </a:pPr>
            <a:r>
              <a:rPr lang="en-US" dirty="0" smtClean="0">
                <a:solidFill>
                  <a:srgbClr val="00B050"/>
                </a:solidFill>
              </a:rPr>
              <a:t>Protocol:</a:t>
            </a:r>
          </a:p>
          <a:p>
            <a:pPr lvl="1" fontAlgn="auto">
              <a:spcAft>
                <a:spcPts val="0"/>
              </a:spcAft>
              <a:buFont typeface="Arial" pitchFamily="34" charset="0"/>
              <a:buChar char="–"/>
              <a:defRPr/>
            </a:pPr>
            <a:r>
              <a:rPr lang="en-US" dirty="0" smtClean="0"/>
              <a:t>Process send </a:t>
            </a:r>
            <a:r>
              <a:rPr lang="en-US" dirty="0" smtClean="0">
                <a:solidFill>
                  <a:srgbClr val="FF0000"/>
                </a:solidFill>
              </a:rPr>
              <a:t>request</a:t>
            </a:r>
            <a:r>
              <a:rPr lang="en-US" dirty="0" smtClean="0"/>
              <a:t> to </a:t>
            </a:r>
            <a:r>
              <a:rPr lang="en-US" dirty="0" err="1" smtClean="0">
                <a:solidFill>
                  <a:srgbClr val="0070C0"/>
                </a:solidFill>
              </a:rPr>
              <a:t>coord</a:t>
            </a:r>
            <a:r>
              <a:rPr lang="en-US" dirty="0" smtClean="0"/>
              <a:t>.</a:t>
            </a:r>
          </a:p>
          <a:p>
            <a:pPr lvl="1" fontAlgn="auto">
              <a:spcAft>
                <a:spcPts val="0"/>
              </a:spcAft>
              <a:buFont typeface="Arial" pitchFamily="34" charset="0"/>
              <a:buChar char="–"/>
              <a:defRPr/>
            </a:pPr>
            <a:r>
              <a:rPr lang="en-US" dirty="0" smtClean="0"/>
              <a:t>If no other request, </a:t>
            </a:r>
            <a:r>
              <a:rPr lang="en-US" dirty="0" err="1" smtClean="0">
                <a:solidFill>
                  <a:srgbClr val="0070C0"/>
                </a:solidFill>
              </a:rPr>
              <a:t>coord</a:t>
            </a:r>
            <a:r>
              <a:rPr lang="en-US" dirty="0" smtClean="0"/>
              <a:t> sends back </a:t>
            </a:r>
            <a:r>
              <a:rPr lang="en-US" dirty="0" smtClean="0">
                <a:solidFill>
                  <a:srgbClr val="FF0000"/>
                </a:solidFill>
              </a:rPr>
              <a:t>reply</a:t>
            </a:r>
            <a:r>
              <a:rPr lang="en-US" dirty="0" smtClean="0"/>
              <a:t>.</a:t>
            </a:r>
          </a:p>
          <a:p>
            <a:pPr lvl="2" fontAlgn="auto">
              <a:spcAft>
                <a:spcPts val="0"/>
              </a:spcAft>
              <a:buFont typeface="Arial" pitchFamily="34" charset="0"/>
              <a:buChar char="•"/>
              <a:defRPr/>
            </a:pPr>
            <a:r>
              <a:rPr lang="en-US" dirty="0" smtClean="0"/>
              <a:t>Otherwise, </a:t>
            </a:r>
            <a:r>
              <a:rPr lang="en-US" dirty="0" smtClean="0">
                <a:solidFill>
                  <a:srgbClr val="0070C0"/>
                </a:solidFill>
              </a:rPr>
              <a:t>put request in queue</a:t>
            </a:r>
          </a:p>
          <a:p>
            <a:pPr lvl="1" fontAlgn="auto">
              <a:spcAft>
                <a:spcPts val="0"/>
              </a:spcAft>
              <a:buFont typeface="Arial" pitchFamily="34" charset="0"/>
              <a:buChar char="–"/>
              <a:defRPr/>
            </a:pPr>
            <a:r>
              <a:rPr lang="en-US" dirty="0" smtClean="0"/>
              <a:t>On receipt of </a:t>
            </a:r>
            <a:r>
              <a:rPr lang="en-US" dirty="0" smtClean="0">
                <a:solidFill>
                  <a:srgbClr val="FF0000"/>
                </a:solidFill>
              </a:rPr>
              <a:t>reply</a:t>
            </a:r>
            <a:r>
              <a:rPr lang="en-US" dirty="0" smtClean="0"/>
              <a:t>, process </a:t>
            </a:r>
            <a:r>
              <a:rPr lang="en-US" dirty="0" smtClean="0">
                <a:solidFill>
                  <a:srgbClr val="0070C0"/>
                </a:solidFill>
              </a:rPr>
              <a:t>accesses resource</a:t>
            </a:r>
            <a:r>
              <a:rPr lang="en-US" dirty="0" smtClean="0"/>
              <a:t>.</a:t>
            </a:r>
          </a:p>
          <a:p>
            <a:pPr lvl="1" fontAlgn="auto">
              <a:spcAft>
                <a:spcPts val="0"/>
              </a:spcAft>
              <a:buFont typeface="Arial" pitchFamily="34" charset="0"/>
              <a:buChar char="–"/>
              <a:defRPr/>
            </a:pPr>
            <a:r>
              <a:rPr lang="en-US" dirty="0" smtClean="0"/>
              <a:t>Once done, process sends </a:t>
            </a:r>
            <a:r>
              <a:rPr lang="en-US" dirty="0" smtClean="0">
                <a:solidFill>
                  <a:srgbClr val="FF0000"/>
                </a:solidFill>
              </a:rPr>
              <a:t>release</a:t>
            </a:r>
            <a:r>
              <a:rPr lang="en-US" dirty="0" smtClean="0"/>
              <a:t> to </a:t>
            </a:r>
            <a:r>
              <a:rPr lang="en-US" dirty="0" err="1" smtClean="0">
                <a:solidFill>
                  <a:srgbClr val="0070C0"/>
                </a:solidFill>
              </a:rPr>
              <a:t>coord</a:t>
            </a:r>
            <a:r>
              <a:rPr lang="en-US" dirty="0" smtClean="0"/>
              <a:t>.</a:t>
            </a:r>
          </a:p>
          <a:p>
            <a:pPr lvl="1" fontAlgn="auto">
              <a:spcAft>
                <a:spcPts val="0"/>
              </a:spcAft>
              <a:buFont typeface="Arial" pitchFamily="34" charset="0"/>
              <a:buChar char="–"/>
              <a:defRPr/>
            </a:pPr>
            <a:r>
              <a:rPr lang="en-US" dirty="0" smtClean="0"/>
              <a:t>On receipt of release, </a:t>
            </a:r>
            <a:r>
              <a:rPr lang="en-US" dirty="0" err="1" smtClean="0">
                <a:solidFill>
                  <a:srgbClr val="0070C0"/>
                </a:solidFill>
              </a:rPr>
              <a:t>coord</a:t>
            </a:r>
            <a:r>
              <a:rPr lang="en-US" dirty="0" smtClean="0"/>
              <a:t> checks queue for any pending requests.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rtlCol="0">
            <a:normAutofit fontScale="90000"/>
          </a:bodyPr>
          <a:lstStyle/>
          <a:p>
            <a:pPr fontAlgn="auto">
              <a:spcAft>
                <a:spcPts val="0"/>
              </a:spcAft>
              <a:defRPr/>
            </a:pPr>
            <a:r>
              <a:rPr lang="en-US" sz="4900" dirty="0" smtClean="0">
                <a:solidFill>
                  <a:srgbClr val="00B050"/>
                </a:solidFill>
              </a:rPr>
              <a:t>Centralized Solution</a:t>
            </a:r>
            <a:r>
              <a:rPr lang="en-US" sz="4900" dirty="0" smtClean="0"/>
              <a:t/>
            </a:r>
            <a:br>
              <a:rPr lang="en-US" sz="4900" dirty="0" smtClean="0"/>
            </a:br>
            <a:endParaRPr lang="en-US" dirty="0" smtClean="0"/>
          </a:p>
        </p:txBody>
      </p:sp>
      <p:sp>
        <p:nvSpPr>
          <p:cNvPr id="36866" name="Rectangle 3"/>
          <p:cNvSpPr>
            <a:spLocks noGrp="1" noChangeArrowheads="1"/>
          </p:cNvSpPr>
          <p:nvPr>
            <p:ph type="body" idx="1"/>
          </p:nvPr>
        </p:nvSpPr>
        <p:spPr>
          <a:xfrm>
            <a:off x="457200" y="1371600"/>
            <a:ext cx="8229600" cy="4876800"/>
          </a:xfrm>
        </p:spPr>
        <p:txBody>
          <a:bodyPr/>
          <a:lstStyle/>
          <a:p>
            <a:pPr>
              <a:buFontTx/>
              <a:buNone/>
            </a:pPr>
            <a:endParaRPr lang="en-US" sz="2000" dirty="0" smtClean="0"/>
          </a:p>
        </p:txBody>
      </p:sp>
      <p:sp>
        <p:nvSpPr>
          <p:cNvPr id="36867" name="Oval 4"/>
          <p:cNvSpPr>
            <a:spLocks noChangeArrowheads="1"/>
          </p:cNvSpPr>
          <p:nvPr/>
        </p:nvSpPr>
        <p:spPr bwMode="auto">
          <a:xfrm>
            <a:off x="2438400" y="4191000"/>
            <a:ext cx="685800" cy="685800"/>
          </a:xfrm>
          <a:prstGeom prst="ellipse">
            <a:avLst/>
          </a:prstGeom>
          <a:solidFill>
            <a:srgbClr val="FFFF99"/>
          </a:solidFill>
          <a:ln w="25400">
            <a:solidFill>
              <a:schemeClr val="tx1"/>
            </a:solidFill>
            <a:round/>
            <a:headEnd/>
            <a:tailEnd type="none" w="med" len="lg"/>
          </a:ln>
        </p:spPr>
        <p:txBody>
          <a:bodyPr wrap="none" anchor="ctr"/>
          <a:lstStyle/>
          <a:p>
            <a:pPr algn="ctr" eaLnBrk="0" hangingPunct="0"/>
            <a:r>
              <a:rPr lang="en-US" sz="2800">
                <a:latin typeface="Calibri" pitchFamily="34" charset="0"/>
              </a:rPr>
              <a:t>P</a:t>
            </a:r>
            <a:r>
              <a:rPr lang="en-US" sz="2800" baseline="-25000">
                <a:latin typeface="Calibri" pitchFamily="34" charset="0"/>
              </a:rPr>
              <a:t>0</a:t>
            </a:r>
          </a:p>
        </p:txBody>
      </p:sp>
      <p:sp>
        <p:nvSpPr>
          <p:cNvPr id="36868" name="Oval 5"/>
          <p:cNvSpPr>
            <a:spLocks noChangeArrowheads="1"/>
          </p:cNvSpPr>
          <p:nvPr/>
        </p:nvSpPr>
        <p:spPr bwMode="auto">
          <a:xfrm>
            <a:off x="4648200" y="3200400"/>
            <a:ext cx="685800" cy="685800"/>
          </a:xfrm>
          <a:prstGeom prst="ellipse">
            <a:avLst/>
          </a:prstGeom>
          <a:solidFill>
            <a:srgbClr val="FFFF99"/>
          </a:solidFill>
          <a:ln w="25400">
            <a:solidFill>
              <a:schemeClr val="tx1"/>
            </a:solidFill>
            <a:round/>
            <a:headEnd/>
            <a:tailEnd type="none" w="med" len="lg"/>
          </a:ln>
        </p:spPr>
        <p:txBody>
          <a:bodyPr wrap="none" anchor="ctr"/>
          <a:lstStyle/>
          <a:p>
            <a:pPr algn="ctr" eaLnBrk="0" hangingPunct="0"/>
            <a:r>
              <a:rPr lang="en-US" sz="2800">
                <a:latin typeface="Calibri" pitchFamily="34" charset="0"/>
              </a:rPr>
              <a:t>C</a:t>
            </a:r>
          </a:p>
        </p:txBody>
      </p:sp>
      <p:cxnSp>
        <p:nvCxnSpPr>
          <p:cNvPr id="992262" name="AutoShape 6"/>
          <p:cNvCxnSpPr>
            <a:cxnSpLocks noChangeShapeType="1"/>
            <a:stCxn id="36867" idx="7"/>
            <a:endCxn id="36868" idx="2"/>
          </p:cNvCxnSpPr>
          <p:nvPr/>
        </p:nvCxnSpPr>
        <p:spPr bwMode="auto">
          <a:xfrm rot="-5400000">
            <a:off x="3462338" y="3105150"/>
            <a:ext cx="735012" cy="1611312"/>
          </a:xfrm>
          <a:prstGeom prst="curvedConnector2">
            <a:avLst/>
          </a:prstGeom>
          <a:noFill/>
          <a:ln w="34925">
            <a:solidFill>
              <a:schemeClr val="tx1"/>
            </a:solidFill>
            <a:round/>
            <a:headEnd/>
            <a:tailEnd type="stealth" w="med" len="lg"/>
          </a:ln>
        </p:spPr>
      </p:cxnSp>
      <p:cxnSp>
        <p:nvCxnSpPr>
          <p:cNvPr id="992263" name="AutoShape 7"/>
          <p:cNvCxnSpPr>
            <a:cxnSpLocks noChangeShapeType="1"/>
            <a:stCxn id="36868" idx="4"/>
            <a:endCxn id="36867" idx="6"/>
          </p:cNvCxnSpPr>
          <p:nvPr/>
        </p:nvCxnSpPr>
        <p:spPr bwMode="auto">
          <a:xfrm rot="5400000">
            <a:off x="3746500" y="3289300"/>
            <a:ext cx="635000" cy="1854200"/>
          </a:xfrm>
          <a:prstGeom prst="curvedConnector2">
            <a:avLst/>
          </a:prstGeom>
          <a:noFill/>
          <a:ln w="34925">
            <a:solidFill>
              <a:schemeClr val="tx1"/>
            </a:solidFill>
            <a:round/>
            <a:headEnd/>
            <a:tailEnd type="stealth" w="med" len="lg"/>
          </a:ln>
        </p:spPr>
      </p:cxnSp>
      <p:sp>
        <p:nvSpPr>
          <p:cNvPr id="992264" name="Text Box 8"/>
          <p:cNvSpPr txBox="1">
            <a:spLocks noChangeArrowheads="1"/>
          </p:cNvSpPr>
          <p:nvPr/>
        </p:nvSpPr>
        <p:spPr bwMode="auto">
          <a:xfrm>
            <a:off x="2743200" y="3062287"/>
            <a:ext cx="1166813" cy="369888"/>
          </a:xfrm>
          <a:prstGeom prst="rect">
            <a:avLst/>
          </a:prstGeom>
          <a:noFill/>
          <a:ln w="25400">
            <a:noFill/>
            <a:miter lim="800000"/>
            <a:headEnd/>
            <a:tailEnd type="none" w="med" len="lg"/>
          </a:ln>
        </p:spPr>
        <p:txBody>
          <a:bodyPr wrap="none">
            <a:spAutoFit/>
          </a:bodyPr>
          <a:lstStyle/>
          <a:p>
            <a:pPr eaLnBrk="0" hangingPunct="0"/>
            <a:r>
              <a:rPr lang="en-US" dirty="0">
                <a:solidFill>
                  <a:srgbClr val="FF0000"/>
                </a:solidFill>
                <a:latin typeface="Calibri" pitchFamily="34" charset="0"/>
              </a:rPr>
              <a:t>request(R)</a:t>
            </a:r>
          </a:p>
        </p:txBody>
      </p:sp>
      <p:sp>
        <p:nvSpPr>
          <p:cNvPr id="992265" name="Text Box 9"/>
          <p:cNvSpPr txBox="1">
            <a:spLocks noChangeArrowheads="1"/>
          </p:cNvSpPr>
          <p:nvPr/>
        </p:nvSpPr>
        <p:spPr bwMode="auto">
          <a:xfrm>
            <a:off x="3276600" y="3824287"/>
            <a:ext cx="922338" cy="369888"/>
          </a:xfrm>
          <a:prstGeom prst="rect">
            <a:avLst/>
          </a:prstGeom>
          <a:noFill/>
          <a:ln w="25400">
            <a:noFill/>
            <a:miter lim="800000"/>
            <a:headEnd/>
            <a:tailEnd type="none" w="med" len="lg"/>
          </a:ln>
        </p:spPr>
        <p:txBody>
          <a:bodyPr wrap="none">
            <a:spAutoFit/>
          </a:bodyPr>
          <a:lstStyle/>
          <a:p>
            <a:pPr eaLnBrk="0" hangingPunct="0"/>
            <a:r>
              <a:rPr lang="en-US">
                <a:solidFill>
                  <a:srgbClr val="FF0000"/>
                </a:solidFill>
                <a:latin typeface="Calibri" pitchFamily="34" charset="0"/>
              </a:rPr>
              <a:t>reply(R)</a:t>
            </a:r>
          </a:p>
        </p:txBody>
      </p:sp>
      <p:cxnSp>
        <p:nvCxnSpPr>
          <p:cNvPr id="992266" name="AutoShape 10"/>
          <p:cNvCxnSpPr>
            <a:cxnSpLocks noChangeShapeType="1"/>
            <a:stCxn id="36867" idx="5"/>
            <a:endCxn id="36868" idx="5"/>
          </p:cNvCxnSpPr>
          <p:nvPr/>
        </p:nvCxnSpPr>
        <p:spPr bwMode="auto">
          <a:xfrm rot="5400000" flipH="1" flipV="1">
            <a:off x="3633788" y="3189287"/>
            <a:ext cx="990600" cy="2209800"/>
          </a:xfrm>
          <a:prstGeom prst="curvedConnector3">
            <a:avLst>
              <a:gd name="adj1" fmla="val -31889"/>
            </a:avLst>
          </a:prstGeom>
          <a:noFill/>
          <a:ln w="34925">
            <a:solidFill>
              <a:schemeClr val="tx1"/>
            </a:solidFill>
            <a:round/>
            <a:headEnd/>
            <a:tailEnd type="stealth" w="med" len="lg"/>
          </a:ln>
        </p:spPr>
      </p:cxnSp>
      <p:sp>
        <p:nvSpPr>
          <p:cNvPr id="992267" name="Text Box 11"/>
          <p:cNvSpPr txBox="1">
            <a:spLocks noChangeArrowheads="1"/>
          </p:cNvSpPr>
          <p:nvPr/>
        </p:nvSpPr>
        <p:spPr bwMode="auto">
          <a:xfrm>
            <a:off x="3276600" y="5043487"/>
            <a:ext cx="1127125" cy="369888"/>
          </a:xfrm>
          <a:prstGeom prst="rect">
            <a:avLst/>
          </a:prstGeom>
          <a:noFill/>
          <a:ln w="25400">
            <a:noFill/>
            <a:miter lim="800000"/>
            <a:headEnd/>
            <a:tailEnd type="none" w="med" len="lg"/>
          </a:ln>
        </p:spPr>
        <p:txBody>
          <a:bodyPr wrap="none">
            <a:spAutoFit/>
          </a:bodyPr>
          <a:lstStyle/>
          <a:p>
            <a:pPr eaLnBrk="0" hangingPunct="0"/>
            <a:r>
              <a:rPr lang="en-US">
                <a:solidFill>
                  <a:srgbClr val="FF0000"/>
                </a:solidFill>
                <a:latin typeface="Calibri" pitchFamily="34" charset="0"/>
              </a:rPr>
              <a:t>release(R)</a:t>
            </a:r>
          </a:p>
        </p:txBody>
      </p:sp>
      <p:sp>
        <p:nvSpPr>
          <p:cNvPr id="36875" name="Oval 12"/>
          <p:cNvSpPr>
            <a:spLocks noChangeArrowheads="1"/>
          </p:cNvSpPr>
          <p:nvPr/>
        </p:nvSpPr>
        <p:spPr bwMode="auto">
          <a:xfrm>
            <a:off x="6096000" y="4800600"/>
            <a:ext cx="685800" cy="685800"/>
          </a:xfrm>
          <a:prstGeom prst="ellipse">
            <a:avLst/>
          </a:prstGeom>
          <a:solidFill>
            <a:srgbClr val="FFFF99"/>
          </a:solidFill>
          <a:ln w="25400">
            <a:solidFill>
              <a:schemeClr val="tx1"/>
            </a:solidFill>
            <a:round/>
            <a:headEnd/>
            <a:tailEnd type="none" w="med" len="lg"/>
          </a:ln>
        </p:spPr>
        <p:txBody>
          <a:bodyPr wrap="none" anchor="ctr"/>
          <a:lstStyle/>
          <a:p>
            <a:pPr algn="ctr" eaLnBrk="0" hangingPunct="0"/>
            <a:r>
              <a:rPr lang="en-US" sz="2800">
                <a:latin typeface="Calibri" pitchFamily="34" charset="0"/>
              </a:rPr>
              <a:t>P</a:t>
            </a:r>
            <a:r>
              <a:rPr lang="en-US" sz="2800" baseline="-25000">
                <a:latin typeface="Calibri" pitchFamily="34" charset="0"/>
              </a:rPr>
              <a:t>1</a:t>
            </a:r>
          </a:p>
        </p:txBody>
      </p:sp>
      <p:sp>
        <p:nvSpPr>
          <p:cNvPr id="36876" name="Oval 13"/>
          <p:cNvSpPr>
            <a:spLocks noChangeArrowheads="1"/>
          </p:cNvSpPr>
          <p:nvPr/>
        </p:nvSpPr>
        <p:spPr bwMode="auto">
          <a:xfrm>
            <a:off x="7543800" y="2438400"/>
            <a:ext cx="685800" cy="685800"/>
          </a:xfrm>
          <a:prstGeom prst="ellipse">
            <a:avLst/>
          </a:prstGeom>
          <a:solidFill>
            <a:srgbClr val="FFFF99"/>
          </a:solidFill>
          <a:ln w="25400">
            <a:solidFill>
              <a:schemeClr val="tx1"/>
            </a:solidFill>
            <a:round/>
            <a:headEnd/>
            <a:tailEnd type="none" w="med" len="lg"/>
          </a:ln>
        </p:spPr>
        <p:txBody>
          <a:bodyPr wrap="none" anchor="ctr"/>
          <a:lstStyle/>
          <a:p>
            <a:pPr algn="ctr" eaLnBrk="0" hangingPunct="0"/>
            <a:r>
              <a:rPr lang="en-US" sz="2800">
                <a:latin typeface="Calibri" pitchFamily="34" charset="0"/>
              </a:rPr>
              <a:t>P</a:t>
            </a:r>
            <a:r>
              <a:rPr lang="en-US" sz="2800" baseline="-25000">
                <a:latin typeface="Calibri" pitchFamily="34" charset="0"/>
              </a:rPr>
              <a:t>2</a:t>
            </a:r>
          </a:p>
        </p:txBody>
      </p:sp>
      <p:cxnSp>
        <p:nvCxnSpPr>
          <p:cNvPr id="992270" name="AutoShape 14"/>
          <p:cNvCxnSpPr>
            <a:cxnSpLocks noChangeShapeType="1"/>
            <a:stCxn id="36875" idx="0"/>
            <a:endCxn id="36868" idx="5"/>
          </p:cNvCxnSpPr>
          <p:nvPr/>
        </p:nvCxnSpPr>
        <p:spPr bwMode="auto">
          <a:xfrm rot="5400000" flipH="1">
            <a:off x="5341937" y="3690938"/>
            <a:ext cx="989013" cy="1204912"/>
          </a:xfrm>
          <a:prstGeom prst="curvedConnector3">
            <a:avLst>
              <a:gd name="adj1" fmla="val 44944"/>
            </a:avLst>
          </a:prstGeom>
          <a:noFill/>
          <a:ln w="34925">
            <a:solidFill>
              <a:schemeClr val="tx1"/>
            </a:solidFill>
            <a:round/>
            <a:headEnd/>
            <a:tailEnd type="stealth" w="med" len="lg"/>
          </a:ln>
        </p:spPr>
      </p:cxnSp>
      <p:sp>
        <p:nvSpPr>
          <p:cNvPr id="992271" name="Text Box 15"/>
          <p:cNvSpPr txBox="1">
            <a:spLocks noChangeArrowheads="1"/>
          </p:cNvSpPr>
          <p:nvPr/>
        </p:nvSpPr>
        <p:spPr bwMode="auto">
          <a:xfrm>
            <a:off x="5562600" y="3900487"/>
            <a:ext cx="1166813" cy="369888"/>
          </a:xfrm>
          <a:prstGeom prst="rect">
            <a:avLst/>
          </a:prstGeom>
          <a:noFill/>
          <a:ln w="25400">
            <a:noFill/>
            <a:miter lim="800000"/>
            <a:headEnd/>
            <a:tailEnd type="none" w="med" len="lg"/>
          </a:ln>
        </p:spPr>
        <p:txBody>
          <a:bodyPr wrap="none">
            <a:spAutoFit/>
          </a:bodyPr>
          <a:lstStyle/>
          <a:p>
            <a:pPr eaLnBrk="0" hangingPunct="0"/>
            <a:r>
              <a:rPr lang="en-US">
                <a:solidFill>
                  <a:srgbClr val="FF0000"/>
                </a:solidFill>
                <a:latin typeface="Calibri" pitchFamily="34" charset="0"/>
              </a:rPr>
              <a:t>request(R)</a:t>
            </a:r>
          </a:p>
        </p:txBody>
      </p:sp>
      <p:sp>
        <p:nvSpPr>
          <p:cNvPr id="992272" name="Text Box 16"/>
          <p:cNvSpPr txBox="1">
            <a:spLocks noChangeArrowheads="1"/>
          </p:cNvSpPr>
          <p:nvPr/>
        </p:nvSpPr>
        <p:spPr bwMode="auto">
          <a:xfrm>
            <a:off x="914400" y="2767012"/>
            <a:ext cx="884238" cy="400050"/>
          </a:xfrm>
          <a:prstGeom prst="rect">
            <a:avLst/>
          </a:prstGeom>
          <a:noFill/>
          <a:ln w="25400">
            <a:noFill/>
            <a:miter lim="800000"/>
            <a:headEnd/>
            <a:tailEnd type="none" w="med" len="lg"/>
          </a:ln>
        </p:spPr>
        <p:txBody>
          <a:bodyPr wrap="none">
            <a:spAutoFit/>
          </a:bodyPr>
          <a:lstStyle/>
          <a:p>
            <a:pPr eaLnBrk="0" hangingPunct="0"/>
            <a:r>
              <a:rPr lang="en-US" sz="2000" u="sng">
                <a:solidFill>
                  <a:srgbClr val="0070C0"/>
                </a:solidFill>
                <a:latin typeface="Calibri" pitchFamily="34" charset="0"/>
              </a:rPr>
              <a:t>Queue</a:t>
            </a:r>
          </a:p>
        </p:txBody>
      </p:sp>
      <p:sp>
        <p:nvSpPr>
          <p:cNvPr id="992273" name="Text Box 17"/>
          <p:cNvSpPr txBox="1">
            <a:spLocks noChangeArrowheads="1"/>
          </p:cNvSpPr>
          <p:nvPr/>
        </p:nvSpPr>
        <p:spPr bwMode="auto">
          <a:xfrm>
            <a:off x="1123950" y="3149600"/>
            <a:ext cx="520700" cy="584200"/>
          </a:xfrm>
          <a:prstGeom prst="rect">
            <a:avLst/>
          </a:prstGeom>
          <a:noFill/>
          <a:ln w="25400">
            <a:noFill/>
            <a:miter lim="800000"/>
            <a:headEnd/>
            <a:tailEnd type="none" w="med" len="lg"/>
          </a:ln>
        </p:spPr>
        <p:txBody>
          <a:bodyPr wrap="none">
            <a:spAutoFit/>
          </a:bodyPr>
          <a:lstStyle/>
          <a:p>
            <a:pPr eaLnBrk="0" hangingPunct="0"/>
            <a:r>
              <a:rPr lang="en-US" sz="3200">
                <a:latin typeface="Calibri" pitchFamily="34" charset="0"/>
              </a:rPr>
              <a:t>P</a:t>
            </a:r>
            <a:r>
              <a:rPr lang="en-US" sz="3200" baseline="-25000">
                <a:latin typeface="Calibri" pitchFamily="34" charset="0"/>
              </a:rPr>
              <a:t>1</a:t>
            </a:r>
          </a:p>
        </p:txBody>
      </p:sp>
      <p:cxnSp>
        <p:nvCxnSpPr>
          <p:cNvPr id="992274" name="AutoShape 18"/>
          <p:cNvCxnSpPr>
            <a:cxnSpLocks noChangeShapeType="1"/>
            <a:stCxn id="36876" idx="2"/>
            <a:endCxn id="36868" idx="7"/>
          </p:cNvCxnSpPr>
          <p:nvPr/>
        </p:nvCxnSpPr>
        <p:spPr bwMode="auto">
          <a:xfrm rot="10800000" flipV="1">
            <a:off x="5233988" y="2781300"/>
            <a:ext cx="2297112" cy="506412"/>
          </a:xfrm>
          <a:prstGeom prst="curvedConnector2">
            <a:avLst/>
          </a:prstGeom>
          <a:noFill/>
          <a:ln w="34925">
            <a:solidFill>
              <a:schemeClr val="tx1"/>
            </a:solidFill>
            <a:round/>
            <a:headEnd/>
            <a:tailEnd type="stealth" w="med" len="lg"/>
          </a:ln>
        </p:spPr>
      </p:cxnSp>
      <p:sp>
        <p:nvSpPr>
          <p:cNvPr id="992275" name="Text Box 19"/>
          <p:cNvSpPr txBox="1">
            <a:spLocks noChangeArrowheads="1"/>
          </p:cNvSpPr>
          <p:nvPr/>
        </p:nvSpPr>
        <p:spPr bwMode="auto">
          <a:xfrm>
            <a:off x="5638800" y="2833687"/>
            <a:ext cx="1166813" cy="369888"/>
          </a:xfrm>
          <a:prstGeom prst="rect">
            <a:avLst/>
          </a:prstGeom>
          <a:noFill/>
          <a:ln w="25400">
            <a:noFill/>
            <a:miter lim="800000"/>
            <a:headEnd/>
            <a:tailEnd type="none" w="med" len="lg"/>
          </a:ln>
        </p:spPr>
        <p:txBody>
          <a:bodyPr wrap="none">
            <a:spAutoFit/>
          </a:bodyPr>
          <a:lstStyle/>
          <a:p>
            <a:pPr eaLnBrk="0" hangingPunct="0"/>
            <a:r>
              <a:rPr lang="en-US">
                <a:solidFill>
                  <a:srgbClr val="FF0000"/>
                </a:solidFill>
                <a:latin typeface="Calibri" pitchFamily="34" charset="0"/>
              </a:rPr>
              <a:t>request(R)</a:t>
            </a:r>
          </a:p>
        </p:txBody>
      </p:sp>
      <p:sp>
        <p:nvSpPr>
          <p:cNvPr id="992276" name="Text Box 20"/>
          <p:cNvSpPr txBox="1">
            <a:spLocks noChangeArrowheads="1"/>
          </p:cNvSpPr>
          <p:nvPr/>
        </p:nvSpPr>
        <p:spPr bwMode="auto">
          <a:xfrm>
            <a:off x="1123950" y="3621087"/>
            <a:ext cx="565150" cy="584200"/>
          </a:xfrm>
          <a:prstGeom prst="rect">
            <a:avLst/>
          </a:prstGeom>
          <a:noFill/>
          <a:ln w="25400">
            <a:noFill/>
            <a:miter lim="800000"/>
            <a:headEnd/>
            <a:tailEnd type="none" w="med" len="lg"/>
          </a:ln>
        </p:spPr>
        <p:txBody>
          <a:bodyPr wrap="none">
            <a:spAutoFit/>
          </a:bodyPr>
          <a:lstStyle/>
          <a:p>
            <a:pPr eaLnBrk="0" hangingPunct="0"/>
            <a:r>
              <a:rPr lang="en-US" sz="3200">
                <a:latin typeface="Calibri" pitchFamily="34" charset="0"/>
              </a:rPr>
              <a:t>P</a:t>
            </a:r>
            <a:r>
              <a:rPr lang="en-US" sz="3200" baseline="-25000">
                <a:latin typeface="Calibri" pitchFamily="34" charset="0"/>
              </a:rPr>
              <a:t>2</a:t>
            </a:r>
          </a:p>
        </p:txBody>
      </p:sp>
      <p:cxnSp>
        <p:nvCxnSpPr>
          <p:cNvPr id="992277" name="AutoShape 21"/>
          <p:cNvCxnSpPr>
            <a:cxnSpLocks noChangeShapeType="1"/>
            <a:stCxn id="36868" idx="5"/>
            <a:endCxn id="36875" idx="2"/>
          </p:cNvCxnSpPr>
          <p:nvPr/>
        </p:nvCxnSpPr>
        <p:spPr bwMode="auto">
          <a:xfrm rot="16200000" flipH="1">
            <a:off x="4986337" y="4046538"/>
            <a:ext cx="1344613" cy="849312"/>
          </a:xfrm>
          <a:prstGeom prst="curvedConnector2">
            <a:avLst/>
          </a:prstGeom>
          <a:noFill/>
          <a:ln w="34925">
            <a:solidFill>
              <a:schemeClr val="tx1"/>
            </a:solidFill>
            <a:round/>
            <a:headEnd/>
            <a:tailEnd type="stealth" w="med" len="lg"/>
          </a:ln>
        </p:spPr>
      </p:cxnSp>
      <p:sp>
        <p:nvSpPr>
          <p:cNvPr id="992278" name="Text Box 22"/>
          <p:cNvSpPr txBox="1">
            <a:spLocks noChangeArrowheads="1"/>
          </p:cNvSpPr>
          <p:nvPr/>
        </p:nvSpPr>
        <p:spPr bwMode="auto">
          <a:xfrm>
            <a:off x="4038600" y="4433887"/>
            <a:ext cx="922338" cy="369888"/>
          </a:xfrm>
          <a:prstGeom prst="rect">
            <a:avLst/>
          </a:prstGeom>
          <a:noFill/>
          <a:ln w="25400">
            <a:noFill/>
            <a:miter lim="800000"/>
            <a:headEnd/>
            <a:tailEnd type="none" w="med" len="lg"/>
          </a:ln>
        </p:spPr>
        <p:txBody>
          <a:bodyPr wrap="none">
            <a:spAutoFit/>
          </a:bodyPr>
          <a:lstStyle/>
          <a:p>
            <a:pPr eaLnBrk="0" hangingPunct="0"/>
            <a:r>
              <a:rPr lang="en-US">
                <a:solidFill>
                  <a:srgbClr val="FF0000"/>
                </a:solidFill>
                <a:latin typeface="Calibri" pitchFamily="34" charset="0"/>
              </a:rPr>
              <a:t>reply(R)</a:t>
            </a:r>
          </a:p>
        </p:txBody>
      </p:sp>
      <p:sp>
        <p:nvSpPr>
          <p:cNvPr id="25" name="TextBox 24"/>
          <p:cNvSpPr txBox="1"/>
          <p:nvPr/>
        </p:nvSpPr>
        <p:spPr>
          <a:xfrm>
            <a:off x="228600" y="5867400"/>
            <a:ext cx="3206327" cy="615553"/>
          </a:xfrm>
          <a:prstGeom prst="rect">
            <a:avLst/>
          </a:prstGeom>
          <a:noFill/>
        </p:spPr>
        <p:txBody>
          <a:bodyPr wrap="none" rtlCol="0">
            <a:spAutoFit/>
          </a:bodyPr>
          <a:lstStyle/>
          <a:p>
            <a:r>
              <a:rPr lang="en-US" sz="1600" dirty="0" smtClean="0">
                <a:solidFill>
                  <a:srgbClr val="00B050"/>
                </a:solidFill>
              </a:rPr>
              <a:t>thanks </a:t>
            </a:r>
            <a:r>
              <a:rPr lang="en-US" sz="1600" dirty="0" err="1" smtClean="0">
                <a:solidFill>
                  <a:srgbClr val="00B050"/>
                </a:solidFill>
              </a:rPr>
              <a:t>paul</a:t>
            </a:r>
            <a:r>
              <a:rPr lang="en-US" sz="1600" dirty="0" smtClean="0">
                <a:solidFill>
                  <a:srgbClr val="00B050"/>
                </a:solidFill>
              </a:rPr>
              <a:t> </a:t>
            </a:r>
            <a:r>
              <a:rPr lang="en-US" sz="1600" dirty="0" err="1" smtClean="0">
                <a:solidFill>
                  <a:srgbClr val="00B050"/>
                </a:solidFill>
              </a:rPr>
              <a:t>krzyzanowski</a:t>
            </a:r>
            <a:r>
              <a:rPr lang="en-US" sz="1600" dirty="0" smtClean="0">
                <a:solidFill>
                  <a:srgbClr val="00B050"/>
                </a:solidFill>
              </a:rPr>
              <a:t> </a:t>
            </a:r>
            <a:r>
              <a:rPr lang="en-US" sz="1600" dirty="0" err="1" smtClean="0">
                <a:solidFill>
                  <a:srgbClr val="00B050"/>
                </a:solidFill>
              </a:rPr>
              <a:t>rutgers</a:t>
            </a:r>
            <a:endParaRPr lang="en-US" sz="1600"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92262"/>
                                        </p:tgtEl>
                                        <p:attrNameLst>
                                          <p:attrName>style.visibility</p:attrName>
                                        </p:attrNameLst>
                                      </p:cBhvr>
                                      <p:to>
                                        <p:strVal val="visible"/>
                                      </p:to>
                                    </p:set>
                                    <p:animEffect transition="in" filter="wipe(left)">
                                      <p:cBhvr>
                                        <p:cTn id="7" dur="500"/>
                                        <p:tgtEl>
                                          <p:spTgt spid="992262"/>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992264"/>
                                        </p:tgtEl>
                                        <p:attrNameLst>
                                          <p:attrName>style.visibility</p:attrName>
                                        </p:attrNameLst>
                                      </p:cBhvr>
                                      <p:to>
                                        <p:strVal val="visible"/>
                                      </p:to>
                                    </p:set>
                                    <p:anim calcmode="lin" valueType="num">
                                      <p:cBhvr>
                                        <p:cTn id="11" dur="500" fill="hold"/>
                                        <p:tgtEl>
                                          <p:spTgt spid="992264"/>
                                        </p:tgtEl>
                                        <p:attrNameLst>
                                          <p:attrName>ppt_w</p:attrName>
                                        </p:attrNameLst>
                                      </p:cBhvr>
                                      <p:tavLst>
                                        <p:tav tm="0">
                                          <p:val>
                                            <p:fltVal val="0"/>
                                          </p:val>
                                        </p:tav>
                                        <p:tav tm="100000">
                                          <p:val>
                                            <p:strVal val="#ppt_w"/>
                                          </p:val>
                                        </p:tav>
                                      </p:tavLst>
                                    </p:anim>
                                    <p:anim calcmode="lin" valueType="num">
                                      <p:cBhvr>
                                        <p:cTn id="12" dur="500" fill="hold"/>
                                        <p:tgtEl>
                                          <p:spTgt spid="992264"/>
                                        </p:tgtEl>
                                        <p:attrNameLst>
                                          <p:attrName>ppt_h</p:attrName>
                                        </p:attrNameLst>
                                      </p:cBhvr>
                                      <p:tavLst>
                                        <p:tav tm="0">
                                          <p:val>
                                            <p:fltVal val="0"/>
                                          </p:val>
                                        </p:tav>
                                        <p:tav tm="100000">
                                          <p:val>
                                            <p:strVal val="#ppt_h"/>
                                          </p:val>
                                        </p:tav>
                                      </p:tavLst>
                                    </p:anim>
                                    <p:animEffect transition="in" filter="fade">
                                      <p:cBhvr>
                                        <p:cTn id="13" dur="500"/>
                                        <p:tgtEl>
                                          <p:spTgt spid="99226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992263"/>
                                        </p:tgtEl>
                                        <p:attrNameLst>
                                          <p:attrName>style.visibility</p:attrName>
                                        </p:attrNameLst>
                                      </p:cBhvr>
                                      <p:to>
                                        <p:strVal val="visible"/>
                                      </p:to>
                                    </p:set>
                                    <p:animEffect transition="in" filter="wipe(right)">
                                      <p:cBhvr>
                                        <p:cTn id="18" dur="500"/>
                                        <p:tgtEl>
                                          <p:spTgt spid="992263"/>
                                        </p:tgtEl>
                                      </p:cBhvr>
                                    </p:animEffect>
                                  </p:childTnLst>
                                </p:cTn>
                              </p:par>
                            </p:childTnLst>
                          </p:cTn>
                        </p:par>
                        <p:par>
                          <p:cTn id="19" fill="hold">
                            <p:stCondLst>
                              <p:cond delay="500"/>
                            </p:stCondLst>
                            <p:childTnLst>
                              <p:par>
                                <p:cTn id="20" presetID="53" presetClass="entr" presetSubtype="0" fill="hold" grpId="0" nodeType="afterEffect">
                                  <p:stCondLst>
                                    <p:cond delay="0"/>
                                  </p:stCondLst>
                                  <p:childTnLst>
                                    <p:set>
                                      <p:cBhvr>
                                        <p:cTn id="21" dur="1" fill="hold">
                                          <p:stCondLst>
                                            <p:cond delay="0"/>
                                          </p:stCondLst>
                                        </p:cTn>
                                        <p:tgtEl>
                                          <p:spTgt spid="992265"/>
                                        </p:tgtEl>
                                        <p:attrNameLst>
                                          <p:attrName>style.visibility</p:attrName>
                                        </p:attrNameLst>
                                      </p:cBhvr>
                                      <p:to>
                                        <p:strVal val="visible"/>
                                      </p:to>
                                    </p:set>
                                    <p:anim calcmode="lin" valueType="num">
                                      <p:cBhvr>
                                        <p:cTn id="22" dur="500" fill="hold"/>
                                        <p:tgtEl>
                                          <p:spTgt spid="992265"/>
                                        </p:tgtEl>
                                        <p:attrNameLst>
                                          <p:attrName>ppt_w</p:attrName>
                                        </p:attrNameLst>
                                      </p:cBhvr>
                                      <p:tavLst>
                                        <p:tav tm="0">
                                          <p:val>
                                            <p:fltVal val="0"/>
                                          </p:val>
                                        </p:tav>
                                        <p:tav tm="100000">
                                          <p:val>
                                            <p:strVal val="#ppt_w"/>
                                          </p:val>
                                        </p:tav>
                                      </p:tavLst>
                                    </p:anim>
                                    <p:anim calcmode="lin" valueType="num">
                                      <p:cBhvr>
                                        <p:cTn id="23" dur="500" fill="hold"/>
                                        <p:tgtEl>
                                          <p:spTgt spid="992265"/>
                                        </p:tgtEl>
                                        <p:attrNameLst>
                                          <p:attrName>ppt_h</p:attrName>
                                        </p:attrNameLst>
                                      </p:cBhvr>
                                      <p:tavLst>
                                        <p:tav tm="0">
                                          <p:val>
                                            <p:fltVal val="0"/>
                                          </p:val>
                                        </p:tav>
                                        <p:tav tm="100000">
                                          <p:val>
                                            <p:strVal val="#ppt_h"/>
                                          </p:val>
                                        </p:tav>
                                      </p:tavLst>
                                    </p:anim>
                                    <p:animEffect transition="in" filter="fade">
                                      <p:cBhvr>
                                        <p:cTn id="24" dur="500"/>
                                        <p:tgtEl>
                                          <p:spTgt spid="99226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992270"/>
                                        </p:tgtEl>
                                        <p:attrNameLst>
                                          <p:attrName>style.visibility</p:attrName>
                                        </p:attrNameLst>
                                      </p:cBhvr>
                                      <p:to>
                                        <p:strVal val="visible"/>
                                      </p:to>
                                    </p:set>
                                    <p:animEffect transition="in" filter="wipe(down)">
                                      <p:cBhvr>
                                        <p:cTn id="29" dur="500"/>
                                        <p:tgtEl>
                                          <p:spTgt spid="992270"/>
                                        </p:tgtEl>
                                      </p:cBhvr>
                                    </p:animEffect>
                                  </p:childTnLst>
                                </p:cTn>
                              </p:par>
                            </p:childTnLst>
                          </p:cTn>
                        </p:par>
                        <p:par>
                          <p:cTn id="30" fill="hold">
                            <p:stCondLst>
                              <p:cond delay="500"/>
                            </p:stCondLst>
                            <p:childTnLst>
                              <p:par>
                                <p:cTn id="31" presetID="53" presetClass="entr" presetSubtype="0" fill="hold" grpId="0" nodeType="afterEffect">
                                  <p:stCondLst>
                                    <p:cond delay="0"/>
                                  </p:stCondLst>
                                  <p:childTnLst>
                                    <p:set>
                                      <p:cBhvr>
                                        <p:cTn id="32" dur="1" fill="hold">
                                          <p:stCondLst>
                                            <p:cond delay="0"/>
                                          </p:stCondLst>
                                        </p:cTn>
                                        <p:tgtEl>
                                          <p:spTgt spid="992271"/>
                                        </p:tgtEl>
                                        <p:attrNameLst>
                                          <p:attrName>style.visibility</p:attrName>
                                        </p:attrNameLst>
                                      </p:cBhvr>
                                      <p:to>
                                        <p:strVal val="visible"/>
                                      </p:to>
                                    </p:set>
                                    <p:anim calcmode="lin" valueType="num">
                                      <p:cBhvr>
                                        <p:cTn id="33" dur="500" fill="hold"/>
                                        <p:tgtEl>
                                          <p:spTgt spid="992271"/>
                                        </p:tgtEl>
                                        <p:attrNameLst>
                                          <p:attrName>ppt_w</p:attrName>
                                        </p:attrNameLst>
                                      </p:cBhvr>
                                      <p:tavLst>
                                        <p:tav tm="0">
                                          <p:val>
                                            <p:fltVal val="0"/>
                                          </p:val>
                                        </p:tav>
                                        <p:tav tm="100000">
                                          <p:val>
                                            <p:strVal val="#ppt_w"/>
                                          </p:val>
                                        </p:tav>
                                      </p:tavLst>
                                    </p:anim>
                                    <p:anim calcmode="lin" valueType="num">
                                      <p:cBhvr>
                                        <p:cTn id="34" dur="500" fill="hold"/>
                                        <p:tgtEl>
                                          <p:spTgt spid="992271"/>
                                        </p:tgtEl>
                                        <p:attrNameLst>
                                          <p:attrName>ppt_h</p:attrName>
                                        </p:attrNameLst>
                                      </p:cBhvr>
                                      <p:tavLst>
                                        <p:tav tm="0">
                                          <p:val>
                                            <p:fltVal val="0"/>
                                          </p:val>
                                        </p:tav>
                                        <p:tav tm="100000">
                                          <p:val>
                                            <p:strVal val="#ppt_h"/>
                                          </p:val>
                                        </p:tav>
                                      </p:tavLst>
                                    </p:anim>
                                    <p:animEffect transition="in" filter="fade">
                                      <p:cBhvr>
                                        <p:cTn id="35" dur="500"/>
                                        <p:tgtEl>
                                          <p:spTgt spid="992271"/>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992272"/>
                                        </p:tgtEl>
                                        <p:attrNameLst>
                                          <p:attrName>style.visibility</p:attrName>
                                        </p:attrNameLst>
                                      </p:cBhvr>
                                      <p:to>
                                        <p:strVal val="visible"/>
                                      </p:to>
                                    </p:set>
                                    <p:anim calcmode="lin" valueType="num">
                                      <p:cBhvr additive="base">
                                        <p:cTn id="38" dur="500" fill="hold"/>
                                        <p:tgtEl>
                                          <p:spTgt spid="992272"/>
                                        </p:tgtEl>
                                        <p:attrNameLst>
                                          <p:attrName>ppt_x</p:attrName>
                                        </p:attrNameLst>
                                      </p:cBhvr>
                                      <p:tavLst>
                                        <p:tav tm="0">
                                          <p:val>
                                            <p:strVal val="0-#ppt_w/2"/>
                                          </p:val>
                                        </p:tav>
                                        <p:tav tm="100000">
                                          <p:val>
                                            <p:strVal val="#ppt_x"/>
                                          </p:val>
                                        </p:tav>
                                      </p:tavLst>
                                    </p:anim>
                                    <p:anim calcmode="lin" valueType="num">
                                      <p:cBhvr additive="base">
                                        <p:cTn id="39" dur="500" fill="hold"/>
                                        <p:tgtEl>
                                          <p:spTgt spid="992272"/>
                                        </p:tgtEl>
                                        <p:attrNameLst>
                                          <p:attrName>ppt_y</p:attrName>
                                        </p:attrNameLst>
                                      </p:cBhvr>
                                      <p:tavLst>
                                        <p:tav tm="0">
                                          <p:val>
                                            <p:strVal val="#ppt_y"/>
                                          </p:val>
                                        </p:tav>
                                        <p:tav tm="100000">
                                          <p:val>
                                            <p:strVal val="#ppt_y"/>
                                          </p:val>
                                        </p:tav>
                                      </p:tavLst>
                                    </p:anim>
                                  </p:childTnLst>
                                </p:cTn>
                              </p:par>
                            </p:childTnLst>
                          </p:cTn>
                        </p:par>
                        <p:par>
                          <p:cTn id="40" fill="hold">
                            <p:stCondLst>
                              <p:cond delay="1000"/>
                            </p:stCondLst>
                            <p:childTnLst>
                              <p:par>
                                <p:cTn id="41" presetID="1" presetClass="entr" presetSubtype="0" fill="hold" grpId="0" nodeType="afterEffect">
                                  <p:stCondLst>
                                    <p:cond delay="0"/>
                                  </p:stCondLst>
                                  <p:childTnLst>
                                    <p:set>
                                      <p:cBhvr>
                                        <p:cTn id="42" dur="1" fill="hold">
                                          <p:stCondLst>
                                            <p:cond delay="0"/>
                                          </p:stCondLst>
                                        </p:cTn>
                                        <p:tgtEl>
                                          <p:spTgt spid="99227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992274"/>
                                        </p:tgtEl>
                                        <p:attrNameLst>
                                          <p:attrName>style.visibility</p:attrName>
                                        </p:attrNameLst>
                                      </p:cBhvr>
                                      <p:to>
                                        <p:strVal val="visible"/>
                                      </p:to>
                                    </p:set>
                                    <p:animEffect transition="in" filter="wipe(right)">
                                      <p:cBhvr>
                                        <p:cTn id="47" dur="500"/>
                                        <p:tgtEl>
                                          <p:spTgt spid="992274"/>
                                        </p:tgtEl>
                                      </p:cBhvr>
                                    </p:animEffect>
                                  </p:childTnLst>
                                </p:cTn>
                              </p:par>
                            </p:childTnLst>
                          </p:cTn>
                        </p:par>
                        <p:par>
                          <p:cTn id="48" fill="hold">
                            <p:stCondLst>
                              <p:cond delay="500"/>
                            </p:stCondLst>
                            <p:childTnLst>
                              <p:par>
                                <p:cTn id="49" presetID="53" presetClass="entr" presetSubtype="0" fill="hold" grpId="0" nodeType="afterEffect">
                                  <p:stCondLst>
                                    <p:cond delay="0"/>
                                  </p:stCondLst>
                                  <p:childTnLst>
                                    <p:set>
                                      <p:cBhvr>
                                        <p:cTn id="50" dur="1" fill="hold">
                                          <p:stCondLst>
                                            <p:cond delay="0"/>
                                          </p:stCondLst>
                                        </p:cTn>
                                        <p:tgtEl>
                                          <p:spTgt spid="992275"/>
                                        </p:tgtEl>
                                        <p:attrNameLst>
                                          <p:attrName>style.visibility</p:attrName>
                                        </p:attrNameLst>
                                      </p:cBhvr>
                                      <p:to>
                                        <p:strVal val="visible"/>
                                      </p:to>
                                    </p:set>
                                    <p:anim calcmode="lin" valueType="num">
                                      <p:cBhvr>
                                        <p:cTn id="51" dur="500" fill="hold"/>
                                        <p:tgtEl>
                                          <p:spTgt spid="992275"/>
                                        </p:tgtEl>
                                        <p:attrNameLst>
                                          <p:attrName>ppt_w</p:attrName>
                                        </p:attrNameLst>
                                      </p:cBhvr>
                                      <p:tavLst>
                                        <p:tav tm="0">
                                          <p:val>
                                            <p:fltVal val="0"/>
                                          </p:val>
                                        </p:tav>
                                        <p:tav tm="100000">
                                          <p:val>
                                            <p:strVal val="#ppt_w"/>
                                          </p:val>
                                        </p:tav>
                                      </p:tavLst>
                                    </p:anim>
                                    <p:anim calcmode="lin" valueType="num">
                                      <p:cBhvr>
                                        <p:cTn id="52" dur="500" fill="hold"/>
                                        <p:tgtEl>
                                          <p:spTgt spid="992275"/>
                                        </p:tgtEl>
                                        <p:attrNameLst>
                                          <p:attrName>ppt_h</p:attrName>
                                        </p:attrNameLst>
                                      </p:cBhvr>
                                      <p:tavLst>
                                        <p:tav tm="0">
                                          <p:val>
                                            <p:fltVal val="0"/>
                                          </p:val>
                                        </p:tav>
                                        <p:tav tm="100000">
                                          <p:val>
                                            <p:strVal val="#ppt_h"/>
                                          </p:val>
                                        </p:tav>
                                      </p:tavLst>
                                    </p:anim>
                                    <p:animEffect transition="in" filter="fade">
                                      <p:cBhvr>
                                        <p:cTn id="53" dur="500"/>
                                        <p:tgtEl>
                                          <p:spTgt spid="992275"/>
                                        </p:tgtEl>
                                      </p:cBhvr>
                                    </p:animEffect>
                                  </p:childTnLst>
                                </p:cTn>
                              </p:par>
                            </p:childTnLst>
                          </p:cTn>
                        </p:par>
                        <p:par>
                          <p:cTn id="54" fill="hold">
                            <p:stCondLst>
                              <p:cond delay="1000"/>
                            </p:stCondLst>
                            <p:childTnLst>
                              <p:par>
                                <p:cTn id="55" presetID="1" presetClass="entr" presetSubtype="0" fill="hold" grpId="0" nodeType="afterEffect">
                                  <p:stCondLst>
                                    <p:cond delay="0"/>
                                  </p:stCondLst>
                                  <p:childTnLst>
                                    <p:set>
                                      <p:cBhvr>
                                        <p:cTn id="56" dur="1" fill="hold">
                                          <p:stCondLst>
                                            <p:cond delay="0"/>
                                          </p:stCondLst>
                                        </p:cTn>
                                        <p:tgtEl>
                                          <p:spTgt spid="992276"/>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99227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992266"/>
                                        </p:tgtEl>
                                        <p:attrNameLst>
                                          <p:attrName>style.visibility</p:attrName>
                                        </p:attrNameLst>
                                      </p:cBhvr>
                                      <p:to>
                                        <p:strVal val="visible"/>
                                      </p:to>
                                    </p:set>
                                    <p:animEffect transition="in" filter="wipe(left)">
                                      <p:cBhvr>
                                        <p:cTn id="63" dur="500"/>
                                        <p:tgtEl>
                                          <p:spTgt spid="992266"/>
                                        </p:tgtEl>
                                      </p:cBhvr>
                                    </p:animEffect>
                                  </p:childTnLst>
                                </p:cTn>
                              </p:par>
                            </p:childTnLst>
                          </p:cTn>
                        </p:par>
                        <p:par>
                          <p:cTn id="64" fill="hold">
                            <p:stCondLst>
                              <p:cond delay="500"/>
                            </p:stCondLst>
                            <p:childTnLst>
                              <p:par>
                                <p:cTn id="65" presetID="53" presetClass="entr" presetSubtype="0" fill="hold" grpId="0" nodeType="afterEffect">
                                  <p:stCondLst>
                                    <p:cond delay="0"/>
                                  </p:stCondLst>
                                  <p:childTnLst>
                                    <p:set>
                                      <p:cBhvr>
                                        <p:cTn id="66" dur="1" fill="hold">
                                          <p:stCondLst>
                                            <p:cond delay="0"/>
                                          </p:stCondLst>
                                        </p:cTn>
                                        <p:tgtEl>
                                          <p:spTgt spid="992267"/>
                                        </p:tgtEl>
                                        <p:attrNameLst>
                                          <p:attrName>style.visibility</p:attrName>
                                        </p:attrNameLst>
                                      </p:cBhvr>
                                      <p:to>
                                        <p:strVal val="visible"/>
                                      </p:to>
                                    </p:set>
                                    <p:anim calcmode="lin" valueType="num">
                                      <p:cBhvr>
                                        <p:cTn id="67" dur="500" fill="hold"/>
                                        <p:tgtEl>
                                          <p:spTgt spid="992267"/>
                                        </p:tgtEl>
                                        <p:attrNameLst>
                                          <p:attrName>ppt_w</p:attrName>
                                        </p:attrNameLst>
                                      </p:cBhvr>
                                      <p:tavLst>
                                        <p:tav tm="0">
                                          <p:val>
                                            <p:fltVal val="0"/>
                                          </p:val>
                                        </p:tav>
                                        <p:tav tm="100000">
                                          <p:val>
                                            <p:strVal val="#ppt_w"/>
                                          </p:val>
                                        </p:tav>
                                      </p:tavLst>
                                    </p:anim>
                                    <p:anim calcmode="lin" valueType="num">
                                      <p:cBhvr>
                                        <p:cTn id="68" dur="500" fill="hold"/>
                                        <p:tgtEl>
                                          <p:spTgt spid="992267"/>
                                        </p:tgtEl>
                                        <p:attrNameLst>
                                          <p:attrName>ppt_h</p:attrName>
                                        </p:attrNameLst>
                                      </p:cBhvr>
                                      <p:tavLst>
                                        <p:tav tm="0">
                                          <p:val>
                                            <p:fltVal val="0"/>
                                          </p:val>
                                        </p:tav>
                                        <p:tav tm="100000">
                                          <p:val>
                                            <p:strVal val="#ppt_h"/>
                                          </p:val>
                                        </p:tav>
                                      </p:tavLst>
                                    </p:anim>
                                    <p:animEffect transition="in" filter="fade">
                                      <p:cBhvr>
                                        <p:cTn id="69" dur="500"/>
                                        <p:tgtEl>
                                          <p:spTgt spid="992267"/>
                                        </p:tgtEl>
                                      </p:cBhvr>
                                    </p:animEffect>
                                  </p:childTnLst>
                                </p:cTn>
                              </p:par>
                            </p:childTnLst>
                          </p:cTn>
                        </p:par>
                        <p:par>
                          <p:cTn id="70" fill="hold">
                            <p:stCondLst>
                              <p:cond delay="1000"/>
                            </p:stCondLst>
                            <p:childTnLst>
                              <p:par>
                                <p:cTn id="71" presetID="1" presetClass="exit" presetSubtype="0" fill="hold" grpId="1" nodeType="afterEffect">
                                  <p:stCondLst>
                                    <p:cond delay="0"/>
                                  </p:stCondLst>
                                  <p:childTnLst>
                                    <p:set>
                                      <p:cBhvr>
                                        <p:cTn id="72" dur="1" fill="hold">
                                          <p:stCondLst>
                                            <p:cond delay="0"/>
                                          </p:stCondLst>
                                        </p:cTn>
                                        <p:tgtEl>
                                          <p:spTgt spid="992273"/>
                                        </p:tgtEl>
                                        <p:attrNameLst>
                                          <p:attrName>style.visibility</p:attrName>
                                        </p:attrNameLst>
                                      </p:cBhvr>
                                      <p:to>
                                        <p:strVal val="hidden"/>
                                      </p:to>
                                    </p:set>
                                  </p:childTnLst>
                                </p:cTn>
                              </p:par>
                            </p:childTnLst>
                          </p:cTn>
                        </p:par>
                        <p:par>
                          <p:cTn id="73" fill="hold">
                            <p:stCondLst>
                              <p:cond delay="1000"/>
                            </p:stCondLst>
                            <p:childTnLst>
                              <p:par>
                                <p:cTn id="74" presetID="22" presetClass="entr" presetSubtype="1" fill="hold" nodeType="afterEffect">
                                  <p:stCondLst>
                                    <p:cond delay="0"/>
                                  </p:stCondLst>
                                  <p:childTnLst>
                                    <p:set>
                                      <p:cBhvr>
                                        <p:cTn id="75" dur="1" fill="hold">
                                          <p:stCondLst>
                                            <p:cond delay="0"/>
                                          </p:stCondLst>
                                        </p:cTn>
                                        <p:tgtEl>
                                          <p:spTgt spid="992277"/>
                                        </p:tgtEl>
                                        <p:attrNameLst>
                                          <p:attrName>style.visibility</p:attrName>
                                        </p:attrNameLst>
                                      </p:cBhvr>
                                      <p:to>
                                        <p:strVal val="visible"/>
                                      </p:to>
                                    </p:set>
                                    <p:animEffect transition="in" filter="wipe(up)">
                                      <p:cBhvr>
                                        <p:cTn id="76" dur="500"/>
                                        <p:tgtEl>
                                          <p:spTgt spid="992277"/>
                                        </p:tgtEl>
                                      </p:cBhvr>
                                    </p:animEffect>
                                  </p:childTnLst>
                                </p:cTn>
                              </p:par>
                            </p:childTnLst>
                          </p:cTn>
                        </p:par>
                        <p:par>
                          <p:cTn id="77" fill="hold">
                            <p:stCondLst>
                              <p:cond delay="1500"/>
                            </p:stCondLst>
                            <p:childTnLst>
                              <p:par>
                                <p:cTn id="78" presetID="53" presetClass="entr" presetSubtype="0" fill="hold" grpId="0" nodeType="afterEffect">
                                  <p:stCondLst>
                                    <p:cond delay="0"/>
                                  </p:stCondLst>
                                  <p:childTnLst>
                                    <p:set>
                                      <p:cBhvr>
                                        <p:cTn id="79" dur="1" fill="hold">
                                          <p:stCondLst>
                                            <p:cond delay="0"/>
                                          </p:stCondLst>
                                        </p:cTn>
                                        <p:tgtEl>
                                          <p:spTgt spid="992278"/>
                                        </p:tgtEl>
                                        <p:attrNameLst>
                                          <p:attrName>style.visibility</p:attrName>
                                        </p:attrNameLst>
                                      </p:cBhvr>
                                      <p:to>
                                        <p:strVal val="visible"/>
                                      </p:to>
                                    </p:set>
                                    <p:anim calcmode="lin" valueType="num">
                                      <p:cBhvr>
                                        <p:cTn id="80" dur="500" fill="hold"/>
                                        <p:tgtEl>
                                          <p:spTgt spid="992278"/>
                                        </p:tgtEl>
                                        <p:attrNameLst>
                                          <p:attrName>ppt_w</p:attrName>
                                        </p:attrNameLst>
                                      </p:cBhvr>
                                      <p:tavLst>
                                        <p:tav tm="0">
                                          <p:val>
                                            <p:fltVal val="0"/>
                                          </p:val>
                                        </p:tav>
                                        <p:tav tm="100000">
                                          <p:val>
                                            <p:strVal val="#ppt_w"/>
                                          </p:val>
                                        </p:tav>
                                      </p:tavLst>
                                    </p:anim>
                                    <p:anim calcmode="lin" valueType="num">
                                      <p:cBhvr>
                                        <p:cTn id="81" dur="500" fill="hold"/>
                                        <p:tgtEl>
                                          <p:spTgt spid="992278"/>
                                        </p:tgtEl>
                                        <p:attrNameLst>
                                          <p:attrName>ppt_h</p:attrName>
                                        </p:attrNameLst>
                                      </p:cBhvr>
                                      <p:tavLst>
                                        <p:tav tm="0">
                                          <p:val>
                                            <p:fltVal val="0"/>
                                          </p:val>
                                        </p:tav>
                                        <p:tav tm="100000">
                                          <p:val>
                                            <p:strVal val="#ppt_h"/>
                                          </p:val>
                                        </p:tav>
                                      </p:tavLst>
                                    </p:anim>
                                    <p:animEffect transition="in" filter="fade">
                                      <p:cBhvr>
                                        <p:cTn id="82" dur="500"/>
                                        <p:tgtEl>
                                          <p:spTgt spid="992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2264" grpId="0"/>
      <p:bldP spid="992265" grpId="0"/>
      <p:bldP spid="992267" grpId="0"/>
      <p:bldP spid="992271" grpId="0"/>
      <p:bldP spid="992272" grpId="0"/>
      <p:bldP spid="992273" grpId="0"/>
      <p:bldP spid="992273" grpId="1"/>
      <p:bldP spid="992275" grpId="0"/>
      <p:bldP spid="992276" grpId="0"/>
      <p:bldP spid="992276" grpId="1"/>
      <p:bldP spid="99227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0"/>
            <a:ext cx="8229600" cy="796908"/>
          </a:xfrm>
        </p:spPr>
        <p:txBody>
          <a:bodyPr/>
          <a:lstStyle/>
          <a:p>
            <a:r>
              <a:rPr lang="en-US" dirty="0" smtClean="0">
                <a:solidFill>
                  <a:srgbClr val="00B050"/>
                </a:solidFill>
              </a:rPr>
              <a:t>Distributed Solution</a:t>
            </a:r>
            <a:endParaRPr lang="zh-CN" altLang="en-US" dirty="0"/>
          </a:p>
        </p:txBody>
      </p:sp>
      <p:sp>
        <p:nvSpPr>
          <p:cNvPr id="3" name="矩形 2"/>
          <p:cNvSpPr/>
          <p:nvPr/>
        </p:nvSpPr>
        <p:spPr>
          <a:xfrm>
            <a:off x="214282" y="857232"/>
            <a:ext cx="8786874" cy="5693866"/>
          </a:xfrm>
          <a:prstGeom prst="rect">
            <a:avLst/>
          </a:prstGeom>
        </p:spPr>
        <p:txBody>
          <a:bodyPr wrap="square">
            <a:spAutoFit/>
          </a:bodyPr>
          <a:lstStyle/>
          <a:p>
            <a:pPr>
              <a:buFont typeface="Arial" pitchFamily="34" charset="0"/>
              <a:buChar char="•"/>
            </a:pPr>
            <a:r>
              <a:rPr lang="en-US" sz="2400" dirty="0" err="1" smtClean="0"/>
              <a:t>Lamport</a:t>
            </a:r>
            <a:r>
              <a:rPr lang="en-US" sz="2400" dirty="0" smtClean="0"/>
              <a:t> 1978</a:t>
            </a:r>
            <a:r>
              <a:rPr lang="zh-CN" altLang="en-US" sz="2400" dirty="0" smtClean="0"/>
              <a:t>年首次提出分布式互斥算法，</a:t>
            </a:r>
            <a:r>
              <a:rPr lang="en-US" sz="2400" dirty="0" smtClean="0"/>
              <a:t> </a:t>
            </a:r>
            <a:r>
              <a:rPr lang="en-US" sz="2400" dirty="0" err="1" smtClean="0"/>
              <a:t>Ricart</a:t>
            </a:r>
            <a:r>
              <a:rPr lang="en-US" sz="2400" dirty="0" smtClean="0"/>
              <a:t>  and </a:t>
            </a:r>
            <a:r>
              <a:rPr lang="en-US" sz="2400" dirty="0" err="1" smtClean="0"/>
              <a:t>Agrawala</a:t>
            </a:r>
            <a:r>
              <a:rPr lang="zh-CN" altLang="en-US" sz="2400" dirty="0" smtClean="0"/>
              <a:t>又做了优化</a:t>
            </a:r>
            <a:endParaRPr lang="en-US" altLang="zh-CN" sz="2400" dirty="0" smtClean="0"/>
          </a:p>
          <a:p>
            <a:pPr>
              <a:buFont typeface="Arial" pitchFamily="34" charset="0"/>
              <a:buChar char="•"/>
            </a:pPr>
            <a:r>
              <a:rPr lang="zh-CN" altLang="en-US" sz="2400" dirty="0" smtClean="0"/>
              <a:t>算法过程：</a:t>
            </a:r>
            <a:endParaRPr lang="en-US" altLang="zh-CN" sz="2400" dirty="0" smtClean="0"/>
          </a:p>
          <a:p>
            <a:r>
              <a:rPr lang="zh-CN" altLang="en-US" sz="2400" dirty="0" smtClean="0"/>
              <a:t>（</a:t>
            </a:r>
            <a:r>
              <a:rPr lang="en-US" altLang="zh-CN" sz="2400" dirty="0" smtClean="0"/>
              <a:t>1</a:t>
            </a:r>
            <a:r>
              <a:rPr lang="zh-CN" altLang="en-US" sz="2400" dirty="0" smtClean="0"/>
              <a:t>）当一个进程</a:t>
            </a:r>
            <a:r>
              <a:rPr lang="en-US" altLang="zh-CN" sz="2400" dirty="0" smtClean="0"/>
              <a:t>A</a:t>
            </a:r>
            <a:r>
              <a:rPr lang="zh-CN" altLang="en-US" sz="2400" dirty="0" smtClean="0"/>
              <a:t>要访问资源时，给所有其他进程发送消息（包含要访问的资源名、它的进程号、当前逻辑时间）</a:t>
            </a:r>
            <a:endParaRPr lang="en-US" altLang="zh-CN" sz="2400" dirty="0" smtClean="0"/>
          </a:p>
          <a:p>
            <a:r>
              <a:rPr lang="zh-CN" altLang="en-US" sz="2400" dirty="0" smtClean="0"/>
              <a:t>（</a:t>
            </a:r>
            <a:r>
              <a:rPr lang="en-US" altLang="zh-CN" sz="2400" dirty="0" smtClean="0"/>
              <a:t>2</a:t>
            </a:r>
            <a:r>
              <a:rPr lang="zh-CN" altLang="en-US" sz="2400" dirty="0" smtClean="0"/>
              <a:t>）当进程收到进程</a:t>
            </a:r>
            <a:r>
              <a:rPr lang="en-US" altLang="zh-CN" sz="2400" dirty="0" smtClean="0"/>
              <a:t>A</a:t>
            </a:r>
            <a:r>
              <a:rPr lang="zh-CN" altLang="en-US" sz="2400" dirty="0" smtClean="0"/>
              <a:t>的请求消息时，根据自己与消息中的资源相关的状态，来决定要采取的行动：</a:t>
            </a:r>
            <a:endParaRPr lang="en-US" altLang="zh-CN" sz="2400" dirty="0" smtClean="0"/>
          </a:p>
          <a:p>
            <a:r>
              <a:rPr lang="en-US" altLang="zh-CN" sz="2000" dirty="0" smtClean="0"/>
              <a:t>    ---</a:t>
            </a:r>
            <a:r>
              <a:rPr lang="zh-CN" altLang="en-US" sz="2000" dirty="0" smtClean="0"/>
              <a:t>若接收者没有访问资源，而且也不想访问它，回复</a:t>
            </a:r>
            <a:r>
              <a:rPr lang="en-US" altLang="zh-CN" sz="2000" dirty="0" smtClean="0"/>
              <a:t>OK</a:t>
            </a:r>
            <a:r>
              <a:rPr lang="zh-CN" altLang="en-US" sz="2000" dirty="0" smtClean="0"/>
              <a:t>消息</a:t>
            </a:r>
            <a:endParaRPr lang="en-US" altLang="zh-CN" sz="2000" dirty="0" smtClean="0"/>
          </a:p>
          <a:p>
            <a:r>
              <a:rPr lang="en-US" altLang="zh-CN" sz="2000" dirty="0" smtClean="0"/>
              <a:t>    ---</a:t>
            </a:r>
            <a:r>
              <a:rPr lang="zh-CN" altLang="en-US" sz="2000" dirty="0" smtClean="0"/>
              <a:t>若接收者已经获得对资源的访问，它不做应答，将请求放入队列中。</a:t>
            </a:r>
            <a:endParaRPr lang="en-US" altLang="zh-CN" sz="2000" dirty="0" smtClean="0"/>
          </a:p>
          <a:p>
            <a:r>
              <a:rPr lang="en-US" altLang="zh-CN" sz="2000" dirty="0" smtClean="0"/>
              <a:t>    ---</a:t>
            </a:r>
            <a:r>
              <a:rPr lang="zh-CN" altLang="en-US" sz="2000" dirty="0" smtClean="0"/>
              <a:t>如果接收者想访问资源但尚未访问时，它将收到的消息的时间戳与包含在它发送给其他进程的消息中的时间戳进行比较。时间戳最早的进程获胜。（回复</a:t>
            </a:r>
            <a:r>
              <a:rPr lang="en-US" altLang="zh-CN" sz="2000" dirty="0" smtClean="0"/>
              <a:t>OK</a:t>
            </a:r>
            <a:r>
              <a:rPr lang="zh-CN" altLang="en-US" sz="2000" dirty="0" smtClean="0"/>
              <a:t>或者不应答）</a:t>
            </a:r>
            <a:endParaRPr lang="en-US" altLang="zh-CN" sz="2000" dirty="0" smtClean="0"/>
          </a:p>
          <a:p>
            <a:r>
              <a:rPr lang="zh-CN" altLang="en-US" sz="2400" dirty="0" smtClean="0"/>
              <a:t>（</a:t>
            </a:r>
            <a:r>
              <a:rPr lang="en-US" altLang="zh-CN" sz="2400" dirty="0" smtClean="0"/>
              <a:t>3</a:t>
            </a:r>
            <a:r>
              <a:rPr lang="zh-CN" altLang="en-US" sz="2400" dirty="0" smtClean="0"/>
              <a:t>）进程</a:t>
            </a:r>
            <a:r>
              <a:rPr lang="en-US" altLang="zh-CN" sz="2400" dirty="0" smtClean="0"/>
              <a:t>A</a:t>
            </a:r>
            <a:r>
              <a:rPr lang="zh-CN" altLang="en-US" sz="2400" dirty="0" smtClean="0"/>
              <a:t>发送请求后，等待所有进程的回复，一旦所有进程都许可，它可以继续执行。当它完成后，向它的队列中的所有等待的进程发送</a:t>
            </a:r>
            <a:r>
              <a:rPr lang="en-US" altLang="zh-CN" sz="2400" dirty="0" smtClean="0"/>
              <a:t>OK</a:t>
            </a:r>
            <a:r>
              <a:rPr lang="zh-CN" altLang="en-US" sz="2400" dirty="0" smtClean="0"/>
              <a:t>消息，并从队列中删除。</a:t>
            </a:r>
            <a:endParaRPr lang="en-US" sz="2400" dirty="0" smtClean="0"/>
          </a:p>
          <a:p>
            <a:pPr>
              <a:buFont typeface="Arial" pitchFamily="34" charset="0"/>
              <a:buChar char="•"/>
            </a:pPr>
            <a:endParaRPr lang="en-US" sz="2400"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609600"/>
            <a:ext cx="8786874" cy="762000"/>
          </a:xfrm>
        </p:spPr>
        <p:txBody>
          <a:bodyPr>
            <a:normAutofit fontScale="90000"/>
          </a:bodyPr>
          <a:lstStyle/>
          <a:p>
            <a:r>
              <a:rPr lang="zh-CN" altLang="en-US" sz="4000" dirty="0" smtClean="0">
                <a:solidFill>
                  <a:srgbClr val="00B050"/>
                </a:solidFill>
              </a:rPr>
              <a:t>（二）</a:t>
            </a:r>
            <a:r>
              <a:rPr lang="en-US" sz="4000" dirty="0" smtClean="0">
                <a:solidFill>
                  <a:srgbClr val="00B050"/>
                </a:solidFill>
              </a:rPr>
              <a:t>:Distributed Systems Foundations</a:t>
            </a:r>
            <a:endParaRPr lang="zh-CN" altLang="en-US" sz="4000" dirty="0"/>
          </a:p>
        </p:txBody>
      </p:sp>
      <p:sp>
        <p:nvSpPr>
          <p:cNvPr id="3" name="内容占位符 2"/>
          <p:cNvSpPr>
            <a:spLocks noGrp="1"/>
          </p:cNvSpPr>
          <p:nvPr>
            <p:ph idx="1"/>
          </p:nvPr>
        </p:nvSpPr>
        <p:spPr>
          <a:ln>
            <a:solidFill>
              <a:schemeClr val="bg1">
                <a:lumMod val="75000"/>
              </a:schemeClr>
            </a:solidFill>
          </a:ln>
        </p:spPr>
        <p:txBody>
          <a:bodyPr>
            <a:normAutofit/>
          </a:bodyPr>
          <a:lstStyle/>
          <a:p>
            <a:r>
              <a:rPr lang="en-US" altLang="zh-CN" dirty="0" smtClean="0"/>
              <a:t>1</a:t>
            </a:r>
            <a:r>
              <a:rPr lang="zh-CN" altLang="en-US" dirty="0" smtClean="0"/>
              <a:t>、</a:t>
            </a:r>
            <a:r>
              <a:rPr lang="en-US" altLang="zh-CN" dirty="0" smtClean="0"/>
              <a:t>Causality and Time</a:t>
            </a:r>
          </a:p>
          <a:p>
            <a:r>
              <a:rPr lang="en-US" altLang="zh-CN" dirty="0" smtClean="0"/>
              <a:t>2</a:t>
            </a:r>
            <a:r>
              <a:rPr lang="zh-CN" altLang="en-US" dirty="0" smtClean="0"/>
              <a:t>、</a:t>
            </a:r>
            <a:r>
              <a:rPr lang="en-US" altLang="zh-CN" dirty="0" smtClean="0"/>
              <a:t>Mutual Exclusion </a:t>
            </a:r>
          </a:p>
          <a:p>
            <a:r>
              <a:rPr lang="en-US" altLang="zh-CN" dirty="0" smtClean="0">
                <a:solidFill>
                  <a:srgbClr val="FF0000"/>
                </a:solidFill>
              </a:rPr>
              <a:t>3</a:t>
            </a:r>
            <a:r>
              <a:rPr lang="zh-CN" altLang="en-US" dirty="0" smtClean="0">
                <a:solidFill>
                  <a:srgbClr val="FF0000"/>
                </a:solidFill>
              </a:rPr>
              <a:t>、</a:t>
            </a:r>
            <a:r>
              <a:rPr lang="en-US" altLang="zh-CN" dirty="0" smtClean="0">
                <a:solidFill>
                  <a:srgbClr val="FF0000"/>
                </a:solidFill>
              </a:rPr>
              <a:t>Leader Election</a:t>
            </a:r>
          </a:p>
          <a:p>
            <a:r>
              <a:rPr lang="en-US" altLang="zh-CN" dirty="0" smtClean="0"/>
              <a:t>4</a:t>
            </a:r>
            <a:r>
              <a:rPr lang="zh-CN" altLang="en-US" dirty="0" smtClean="0"/>
              <a:t>、</a:t>
            </a:r>
            <a:r>
              <a:rPr lang="en-US" altLang="zh-CN" dirty="0" smtClean="0"/>
              <a:t>Peer to Peer and Distributed Hash Tables</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0"/>
            <a:ext cx="8229600" cy="1143000"/>
          </a:xfrm>
        </p:spPr>
        <p:txBody>
          <a:bodyPr/>
          <a:lstStyle/>
          <a:p>
            <a:r>
              <a:rPr lang="en-US" smtClean="0">
                <a:solidFill>
                  <a:srgbClr val="00B050"/>
                </a:solidFill>
              </a:rPr>
              <a:t>Election Algorithms</a:t>
            </a:r>
          </a:p>
        </p:txBody>
      </p:sp>
      <p:sp>
        <p:nvSpPr>
          <p:cNvPr id="65539" name="Rectangle 3"/>
          <p:cNvSpPr>
            <a:spLocks noGrp="1" noChangeArrowheads="1"/>
          </p:cNvSpPr>
          <p:nvPr>
            <p:ph type="body" idx="1"/>
          </p:nvPr>
        </p:nvSpPr>
        <p:spPr>
          <a:xfrm>
            <a:off x="234950" y="1212850"/>
            <a:ext cx="8909050" cy="4730750"/>
          </a:xfrm>
        </p:spPr>
        <p:txBody>
          <a:bodyPr/>
          <a:lstStyle/>
          <a:p>
            <a:r>
              <a:rPr lang="en-US" smtClean="0"/>
              <a:t>Many distributed algorithms need </a:t>
            </a:r>
            <a:r>
              <a:rPr lang="en-US" smtClean="0">
                <a:solidFill>
                  <a:srgbClr val="0070C0"/>
                </a:solidFill>
              </a:rPr>
              <a:t>one process to act as coordinator</a:t>
            </a:r>
          </a:p>
          <a:p>
            <a:pPr lvl="1"/>
            <a:r>
              <a:rPr lang="en-US" smtClean="0"/>
              <a:t>Doesn’t matter which process does the job, just need to pick one</a:t>
            </a:r>
          </a:p>
          <a:p>
            <a:r>
              <a:rPr lang="en-US" smtClean="0">
                <a:solidFill>
                  <a:srgbClr val="0070C0"/>
                </a:solidFill>
              </a:rPr>
              <a:t>Election algorithms</a:t>
            </a:r>
            <a:r>
              <a:rPr lang="en-US" smtClean="0"/>
              <a:t>: technique to pick a unique coordinator (aka </a:t>
            </a:r>
            <a:r>
              <a:rPr lang="en-US" i="1" smtClean="0">
                <a:solidFill>
                  <a:srgbClr val="0070C0"/>
                </a:solidFill>
              </a:rPr>
              <a:t>leader election</a:t>
            </a:r>
            <a:r>
              <a:rPr lang="en-US" smtClean="0"/>
              <a:t>)</a:t>
            </a:r>
          </a:p>
          <a:p>
            <a:r>
              <a:rPr lang="en-US" smtClean="0"/>
              <a:t>Types of election algorithms: </a:t>
            </a:r>
            <a:r>
              <a:rPr lang="en-US" smtClean="0">
                <a:solidFill>
                  <a:srgbClr val="0070C0"/>
                </a:solidFill>
              </a:rPr>
              <a:t>Bully and Ring </a:t>
            </a:r>
            <a:r>
              <a:rPr lang="en-US" smtClean="0"/>
              <a:t>algorithms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dirty="0" smtClean="0">
                <a:solidFill>
                  <a:srgbClr val="00B050"/>
                </a:solidFill>
              </a:rPr>
              <a:t>But, most services need </a:t>
            </a:r>
            <a:r>
              <a:rPr lang="en-US" dirty="0" smtClean="0">
                <a:solidFill>
                  <a:srgbClr val="FF0000"/>
                </a:solidFill>
              </a:rPr>
              <a:t>DATA!</a:t>
            </a:r>
          </a:p>
        </p:txBody>
      </p:sp>
      <p:sp>
        <p:nvSpPr>
          <p:cNvPr id="30722" name="Content Placeholder 2"/>
          <p:cNvSpPr>
            <a:spLocks noGrp="1"/>
          </p:cNvSpPr>
          <p:nvPr>
            <p:ph idx="1"/>
          </p:nvPr>
        </p:nvSpPr>
        <p:spPr>
          <a:xfrm>
            <a:off x="357158" y="1600200"/>
            <a:ext cx="8572560" cy="4343400"/>
          </a:xfrm>
        </p:spPr>
        <p:txBody>
          <a:bodyPr/>
          <a:lstStyle/>
          <a:p>
            <a:r>
              <a:rPr lang="en-US" sz="4000" dirty="0" smtClean="0">
                <a:solidFill>
                  <a:srgbClr val="0070C0"/>
                </a:solidFill>
              </a:rPr>
              <a:t>Challenges:</a:t>
            </a:r>
          </a:p>
          <a:p>
            <a:pPr lvl="1"/>
            <a:r>
              <a:rPr lang="en-US" sz="3600" dirty="0" smtClean="0">
                <a:solidFill>
                  <a:srgbClr val="FF0000"/>
                </a:solidFill>
              </a:rPr>
              <a:t>How to scale with the increasing amounts of data</a:t>
            </a:r>
          </a:p>
          <a:p>
            <a:pPr lvl="1"/>
            <a:r>
              <a:rPr lang="en-US" sz="3600" dirty="0" smtClean="0">
                <a:solidFill>
                  <a:srgbClr val="FF0000"/>
                </a:solidFill>
              </a:rPr>
              <a:t>Where to store the data</a:t>
            </a:r>
          </a:p>
          <a:p>
            <a:pPr lvl="1"/>
            <a:r>
              <a:rPr lang="en-US" sz="3600" dirty="0" smtClean="0">
                <a:solidFill>
                  <a:srgbClr val="FF0000"/>
                </a:solidFill>
              </a:rPr>
              <a:t>Accessing data on multiple sites</a:t>
            </a:r>
          </a:p>
          <a:p>
            <a:pPr lvl="1"/>
            <a:r>
              <a:rPr lang="en-US" sz="3600" dirty="0" smtClean="0">
                <a:solidFill>
                  <a:srgbClr val="FF0000"/>
                </a:solidFill>
              </a:rPr>
              <a:t>Failures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76200"/>
            <a:ext cx="8229600" cy="923908"/>
          </a:xfrm>
        </p:spPr>
        <p:txBody>
          <a:bodyPr/>
          <a:lstStyle/>
          <a:p>
            <a:r>
              <a:rPr lang="en-US" dirty="0" smtClean="0">
                <a:solidFill>
                  <a:srgbClr val="00B050"/>
                </a:solidFill>
              </a:rPr>
              <a:t>Bully Algorithm</a:t>
            </a:r>
          </a:p>
        </p:txBody>
      </p:sp>
      <p:sp>
        <p:nvSpPr>
          <p:cNvPr id="14339" name="Rectangle 3"/>
          <p:cNvSpPr>
            <a:spLocks noGrp="1" noChangeArrowheads="1"/>
          </p:cNvSpPr>
          <p:nvPr>
            <p:ph type="body" idx="1"/>
          </p:nvPr>
        </p:nvSpPr>
        <p:spPr>
          <a:xfrm>
            <a:off x="0" y="1000108"/>
            <a:ext cx="9144000" cy="5429288"/>
          </a:xfrm>
        </p:spPr>
        <p:txBody>
          <a:bodyPr rtlCol="0">
            <a:normAutofit/>
          </a:bodyPr>
          <a:lstStyle/>
          <a:p>
            <a:pPr fontAlgn="auto">
              <a:lnSpc>
                <a:spcPct val="90000"/>
              </a:lnSpc>
              <a:spcAft>
                <a:spcPts val="0"/>
              </a:spcAft>
              <a:buFont typeface="Arial" pitchFamily="34" charset="0"/>
              <a:buChar char="•"/>
              <a:defRPr/>
            </a:pPr>
            <a:r>
              <a:rPr lang="zh-CN" altLang="en-US" sz="2400" dirty="0" smtClean="0"/>
              <a:t>假设每个进程都有一个唯一的号码，每个进程都知道所有其他进程的号码，但不知道目前哪些进程正常，哪些不正常</a:t>
            </a:r>
            <a:endParaRPr lang="en-US" sz="2400" dirty="0">
              <a:solidFill>
                <a:srgbClr val="FF0000"/>
              </a:solidFill>
            </a:endParaRPr>
          </a:p>
          <a:p>
            <a:pPr fontAlgn="auto">
              <a:lnSpc>
                <a:spcPct val="90000"/>
              </a:lnSpc>
              <a:spcAft>
                <a:spcPts val="0"/>
              </a:spcAft>
              <a:buFont typeface="Arial" pitchFamily="34" charset="0"/>
              <a:buChar char="•"/>
              <a:defRPr/>
            </a:pPr>
            <a:r>
              <a:rPr lang="en-US" sz="2400" i="1" dirty="0" smtClean="0">
                <a:solidFill>
                  <a:srgbClr val="FF0000"/>
                </a:solidFill>
              </a:rPr>
              <a:t>Key </a:t>
            </a:r>
            <a:r>
              <a:rPr lang="en-US" sz="2400" i="1" dirty="0">
                <a:solidFill>
                  <a:srgbClr val="FF0000"/>
                </a:solidFill>
              </a:rPr>
              <a:t>Idea</a:t>
            </a:r>
            <a:r>
              <a:rPr lang="en-US" sz="2400" dirty="0"/>
              <a:t>: </a:t>
            </a:r>
            <a:r>
              <a:rPr lang="zh-CN" altLang="en-US" sz="2400" dirty="0" smtClean="0"/>
              <a:t>通常选举算法总是找到拥有最大号码的进程</a:t>
            </a:r>
            <a:endParaRPr lang="en-US" sz="2400" dirty="0">
              <a:solidFill>
                <a:srgbClr val="FF0000"/>
              </a:solidFill>
            </a:endParaRPr>
          </a:p>
          <a:p>
            <a:pPr fontAlgn="auto">
              <a:lnSpc>
                <a:spcPct val="90000"/>
              </a:lnSpc>
              <a:spcAft>
                <a:spcPts val="0"/>
              </a:spcAft>
              <a:buFont typeface="Arial" pitchFamily="34" charset="0"/>
              <a:buChar char="•"/>
              <a:defRPr/>
            </a:pPr>
            <a:r>
              <a:rPr lang="zh-CN" altLang="en-US" sz="2400" dirty="0" smtClean="0">
                <a:solidFill>
                  <a:srgbClr val="0070C0"/>
                </a:solidFill>
              </a:rPr>
              <a:t>当一个进程</a:t>
            </a:r>
            <a:r>
              <a:rPr lang="en-US" altLang="zh-CN" sz="2400" dirty="0" smtClean="0">
                <a:solidFill>
                  <a:srgbClr val="0070C0"/>
                </a:solidFill>
              </a:rPr>
              <a:t>P</a:t>
            </a:r>
            <a:r>
              <a:rPr lang="zh-CN" altLang="en-US" sz="2400" dirty="0" smtClean="0">
                <a:solidFill>
                  <a:srgbClr val="0070C0"/>
                </a:solidFill>
              </a:rPr>
              <a:t>发现协调者不再响应请求或者</a:t>
            </a:r>
            <a:r>
              <a:rPr lang="en-US" altLang="zh-CN" sz="2400" dirty="0" smtClean="0">
                <a:solidFill>
                  <a:srgbClr val="0070C0"/>
                </a:solidFill>
              </a:rPr>
              <a:t>P</a:t>
            </a:r>
            <a:r>
              <a:rPr lang="zh-CN" altLang="en-US" sz="2400" dirty="0" smtClean="0">
                <a:solidFill>
                  <a:srgbClr val="0070C0"/>
                </a:solidFill>
              </a:rPr>
              <a:t>刚从错误中恢复时，它就发起选举，按照以下过程主持一次选举</a:t>
            </a:r>
            <a:endParaRPr lang="en-US" altLang="zh-CN" sz="2400" dirty="0" smtClean="0">
              <a:solidFill>
                <a:srgbClr val="0070C0"/>
              </a:solidFill>
            </a:endParaRPr>
          </a:p>
          <a:p>
            <a:pPr fontAlgn="auto">
              <a:lnSpc>
                <a:spcPct val="90000"/>
              </a:lnSpc>
              <a:spcAft>
                <a:spcPts val="0"/>
              </a:spcAft>
              <a:buNone/>
              <a:defRPr/>
            </a:pPr>
            <a:r>
              <a:rPr lang="zh-CN" altLang="en-US" sz="2400" dirty="0" smtClean="0"/>
              <a:t>         </a:t>
            </a:r>
            <a:r>
              <a:rPr lang="zh-CN" altLang="en-US" sz="2000" dirty="0" smtClean="0"/>
              <a:t>（</a:t>
            </a:r>
            <a:r>
              <a:rPr lang="en-US" altLang="zh-CN" sz="2000" dirty="0" smtClean="0"/>
              <a:t>1</a:t>
            </a:r>
            <a:r>
              <a:rPr lang="zh-CN" altLang="en-US" sz="2000" dirty="0" smtClean="0"/>
              <a:t>）</a:t>
            </a:r>
            <a:r>
              <a:rPr lang="en-US" altLang="zh-CN" sz="2000" dirty="0" smtClean="0"/>
              <a:t>P</a:t>
            </a:r>
            <a:r>
              <a:rPr lang="zh-CN" altLang="en-US" sz="2000" dirty="0" smtClean="0"/>
              <a:t>向所有编号比它大的进程发送一个</a:t>
            </a:r>
            <a:r>
              <a:rPr lang="en-US" altLang="zh-CN" sz="2000" dirty="0" smtClean="0"/>
              <a:t>election</a:t>
            </a:r>
            <a:r>
              <a:rPr lang="zh-CN" altLang="en-US" sz="2000" dirty="0" smtClean="0"/>
              <a:t>消息</a:t>
            </a:r>
            <a:endParaRPr lang="en-US" altLang="zh-CN" sz="2000" dirty="0" smtClean="0"/>
          </a:p>
          <a:p>
            <a:pPr fontAlgn="auto">
              <a:lnSpc>
                <a:spcPct val="90000"/>
              </a:lnSpc>
              <a:spcAft>
                <a:spcPts val="0"/>
              </a:spcAft>
              <a:buNone/>
              <a:defRPr/>
            </a:pPr>
            <a:r>
              <a:rPr lang="zh-CN" altLang="en-US" sz="2000" dirty="0" smtClean="0"/>
              <a:t>           （</a:t>
            </a:r>
            <a:r>
              <a:rPr lang="en-US" altLang="zh-CN" sz="2000" dirty="0" smtClean="0"/>
              <a:t>2</a:t>
            </a:r>
            <a:r>
              <a:rPr lang="zh-CN" altLang="en-US" sz="2000" dirty="0" smtClean="0"/>
              <a:t>）如果无人响应，</a:t>
            </a:r>
            <a:r>
              <a:rPr lang="en-US" altLang="zh-CN" sz="2000" dirty="0" smtClean="0"/>
              <a:t>P</a:t>
            </a:r>
            <a:r>
              <a:rPr lang="zh-CN" altLang="en-US" sz="2000" dirty="0" smtClean="0"/>
              <a:t>获胜成为协调者</a:t>
            </a:r>
            <a:endParaRPr lang="en-US" altLang="zh-CN" sz="2000" dirty="0" smtClean="0"/>
          </a:p>
          <a:p>
            <a:pPr fontAlgn="auto">
              <a:lnSpc>
                <a:spcPct val="90000"/>
              </a:lnSpc>
              <a:spcAft>
                <a:spcPts val="0"/>
              </a:spcAft>
              <a:buNone/>
              <a:defRPr/>
            </a:pPr>
            <a:r>
              <a:rPr lang="zh-CN" altLang="en-US" sz="2000" dirty="0" smtClean="0"/>
              <a:t>           （</a:t>
            </a:r>
            <a:r>
              <a:rPr lang="en-US" altLang="zh-CN" sz="2000" dirty="0" smtClean="0"/>
              <a:t>3</a:t>
            </a:r>
            <a:r>
              <a:rPr lang="zh-CN" altLang="en-US" sz="2000" dirty="0" smtClean="0"/>
              <a:t>）若有编号比它大的进程响应，则响应者接管选举工作，</a:t>
            </a:r>
            <a:r>
              <a:rPr lang="en-US" altLang="zh-CN" sz="2000" dirty="0" smtClean="0"/>
              <a:t>P</a:t>
            </a:r>
            <a:r>
              <a:rPr lang="zh-CN" altLang="en-US" sz="2000" dirty="0" smtClean="0"/>
              <a:t>的工作完成</a:t>
            </a:r>
            <a:endParaRPr lang="en-US" altLang="zh-CN" sz="2000" dirty="0" smtClean="0"/>
          </a:p>
          <a:p>
            <a:pPr fontAlgn="auto">
              <a:lnSpc>
                <a:spcPct val="90000"/>
              </a:lnSpc>
              <a:spcAft>
                <a:spcPts val="0"/>
              </a:spcAft>
              <a:buFont typeface="Arial" pitchFamily="34" charset="0"/>
              <a:buChar char="•"/>
              <a:defRPr/>
            </a:pPr>
            <a:r>
              <a:rPr lang="zh-CN" altLang="en-US" sz="2400" dirty="0" smtClean="0"/>
              <a:t>某一时刻，一个进程只能从号码比它小的进程那里得到一个</a:t>
            </a:r>
            <a:r>
              <a:rPr lang="en-US" altLang="zh-CN" sz="2400" dirty="0" smtClean="0"/>
              <a:t>election</a:t>
            </a:r>
            <a:r>
              <a:rPr lang="zh-CN" altLang="en-US" sz="2400" dirty="0" smtClean="0"/>
              <a:t>消息。当消息到达时，接受者就发送回</a:t>
            </a:r>
            <a:r>
              <a:rPr lang="en-US" altLang="zh-CN" sz="2400" dirty="0" smtClean="0"/>
              <a:t>OK</a:t>
            </a:r>
            <a:r>
              <a:rPr lang="zh-CN" altLang="en-US" sz="2400" dirty="0" smtClean="0"/>
              <a:t>消息，表明它的存在，并且接管选举工作。然后接收者主持一个选举。</a:t>
            </a:r>
            <a:endParaRPr lang="en-US" altLang="zh-CN" sz="2400" dirty="0" smtClean="0"/>
          </a:p>
          <a:p>
            <a:pPr fontAlgn="auto">
              <a:lnSpc>
                <a:spcPct val="90000"/>
              </a:lnSpc>
              <a:spcAft>
                <a:spcPts val="0"/>
              </a:spcAft>
              <a:buFont typeface="Arial" pitchFamily="34" charset="0"/>
              <a:buChar char="•"/>
              <a:defRPr/>
            </a:pPr>
            <a:r>
              <a:rPr lang="zh-CN" altLang="en-US" sz="2400" dirty="0" smtClean="0"/>
              <a:t>最后，除了一个进程外，其余所有进程都得放弃，那个进程就是新的协调者。</a:t>
            </a:r>
            <a:endParaRPr lang="en-US" altLang="zh-CN" sz="2400" dirty="0" smtClean="0"/>
          </a:p>
          <a:p>
            <a:pPr>
              <a:lnSpc>
                <a:spcPct val="90000"/>
              </a:lnSpc>
              <a:buFont typeface="Arial" pitchFamily="34" charset="0"/>
              <a:buChar char="•"/>
              <a:defRPr/>
            </a:pPr>
            <a:r>
              <a:rPr lang="en-US" sz="2400" dirty="0" smtClean="0">
                <a:solidFill>
                  <a:srgbClr val="0070C0"/>
                </a:solidFill>
              </a:rPr>
              <a:t>Communication  </a:t>
            </a:r>
            <a:r>
              <a:rPr lang="en-US" sz="2400" dirty="0" smtClean="0"/>
              <a:t>is assumed  </a:t>
            </a:r>
            <a:r>
              <a:rPr lang="en-US" sz="2400" dirty="0" smtClean="0">
                <a:solidFill>
                  <a:srgbClr val="0070C0"/>
                </a:solidFill>
              </a:rPr>
              <a:t>reliable</a:t>
            </a:r>
          </a:p>
          <a:p>
            <a:pPr fontAlgn="auto">
              <a:lnSpc>
                <a:spcPct val="90000"/>
              </a:lnSpc>
              <a:spcAft>
                <a:spcPts val="0"/>
              </a:spcAft>
              <a:buFont typeface="Arial" pitchFamily="34" charset="0"/>
              <a:buChar char="•"/>
              <a:defRPr/>
            </a:pPr>
            <a:endParaRPr lang="en-US" altLang="zh-CN" sz="2400" dirty="0" smtClean="0"/>
          </a:p>
          <a:p>
            <a:pPr fontAlgn="auto">
              <a:lnSpc>
                <a:spcPct val="90000"/>
              </a:lnSpc>
              <a:spcAft>
                <a:spcPts val="0"/>
              </a:spcAft>
              <a:buFont typeface="Arial" pitchFamily="34" charset="0"/>
              <a:buChar char="•"/>
              <a:defRPr/>
            </a:pPr>
            <a:endParaRPr lang="en-US" sz="24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28596" y="142852"/>
            <a:ext cx="8229600" cy="1143000"/>
          </a:xfrm>
        </p:spPr>
        <p:txBody>
          <a:bodyPr/>
          <a:lstStyle/>
          <a:p>
            <a:r>
              <a:rPr lang="en-US" dirty="0" smtClean="0">
                <a:solidFill>
                  <a:srgbClr val="00B050"/>
                </a:solidFill>
              </a:rPr>
              <a:t>Bully Algorithm Example</a:t>
            </a:r>
          </a:p>
        </p:txBody>
      </p:sp>
      <p:sp>
        <p:nvSpPr>
          <p:cNvPr id="68611" name="Rectangle 3"/>
          <p:cNvSpPr>
            <a:spLocks noGrp="1" noChangeArrowheads="1"/>
          </p:cNvSpPr>
          <p:nvPr>
            <p:ph type="body" idx="1"/>
          </p:nvPr>
        </p:nvSpPr>
        <p:spPr>
          <a:xfrm>
            <a:off x="4786314" y="3857628"/>
            <a:ext cx="4357686" cy="3000372"/>
          </a:xfrm>
        </p:spPr>
        <p:txBody>
          <a:bodyPr>
            <a:normAutofit/>
          </a:bodyPr>
          <a:lstStyle/>
          <a:p>
            <a:pPr marL="609600" indent="-609600">
              <a:lnSpc>
                <a:spcPct val="90000"/>
              </a:lnSpc>
              <a:buNone/>
            </a:pPr>
            <a:r>
              <a:rPr lang="en-US" sz="2200" dirty="0" smtClean="0">
                <a:solidFill>
                  <a:srgbClr val="0070C0"/>
                </a:solidFill>
              </a:rPr>
              <a:t>(a)Process 4 holds an election</a:t>
            </a:r>
          </a:p>
          <a:p>
            <a:pPr marL="609600" indent="-609600">
              <a:lnSpc>
                <a:spcPct val="90000"/>
              </a:lnSpc>
              <a:buNone/>
            </a:pPr>
            <a:r>
              <a:rPr lang="en-US" sz="2200" dirty="0" smtClean="0">
                <a:solidFill>
                  <a:srgbClr val="0070C0"/>
                </a:solidFill>
              </a:rPr>
              <a:t>(b)Process 5 and 6 respond, telling 4 to stop</a:t>
            </a:r>
          </a:p>
          <a:p>
            <a:pPr marL="609600" indent="-609600">
              <a:lnSpc>
                <a:spcPct val="90000"/>
              </a:lnSpc>
              <a:buNone/>
            </a:pPr>
            <a:r>
              <a:rPr lang="en-US" sz="2200" dirty="0" smtClean="0">
                <a:solidFill>
                  <a:srgbClr val="0070C0"/>
                </a:solidFill>
              </a:rPr>
              <a:t>(c)Now 5 and 6 each hold an election</a:t>
            </a:r>
          </a:p>
          <a:p>
            <a:pPr marL="609600" indent="-609600">
              <a:lnSpc>
                <a:spcPct val="90000"/>
              </a:lnSpc>
              <a:buNone/>
            </a:pPr>
            <a:r>
              <a:rPr lang="en-US" sz="2200" dirty="0" smtClean="0">
                <a:solidFill>
                  <a:srgbClr val="0070C0"/>
                </a:solidFill>
              </a:rPr>
              <a:t>(d) Process 6 tells 5 to stop</a:t>
            </a:r>
          </a:p>
          <a:p>
            <a:pPr marL="609600" indent="-609600">
              <a:lnSpc>
                <a:spcPct val="90000"/>
              </a:lnSpc>
              <a:buNone/>
            </a:pPr>
            <a:r>
              <a:rPr lang="en-US" sz="2200" dirty="0" smtClean="0">
                <a:solidFill>
                  <a:srgbClr val="0070C0"/>
                </a:solidFill>
              </a:rPr>
              <a:t>(e) Process 6 wins and tells everyone</a:t>
            </a:r>
          </a:p>
          <a:p>
            <a:pPr marL="609600" indent="-609600">
              <a:lnSpc>
                <a:spcPct val="90000"/>
              </a:lnSpc>
              <a:buNone/>
            </a:pPr>
            <a:endParaRPr lang="en-US" sz="2000" dirty="0" smtClean="0">
              <a:solidFill>
                <a:srgbClr val="0070C0"/>
              </a:solidFill>
            </a:endParaRPr>
          </a:p>
          <a:p>
            <a:pPr marL="609600" indent="-609600">
              <a:lnSpc>
                <a:spcPct val="90000"/>
              </a:lnSpc>
              <a:buNone/>
            </a:pPr>
            <a:endParaRPr lang="en-US" sz="2000" dirty="0" smtClean="0">
              <a:solidFill>
                <a:srgbClr val="0070C0"/>
              </a:solidFill>
            </a:endParaRPr>
          </a:p>
        </p:txBody>
      </p:sp>
      <p:pic>
        <p:nvPicPr>
          <p:cNvPr id="68612" name="Picture 4"/>
          <p:cNvPicPr>
            <a:picLocks noChangeAspect="1" noChangeArrowheads="1"/>
          </p:cNvPicPr>
          <p:nvPr/>
        </p:nvPicPr>
        <p:blipFill>
          <a:blip r:embed="rId2" cstate="print"/>
          <a:srcRect l="20523" t="35347" r="17531" b="47281"/>
          <a:stretch>
            <a:fillRect/>
          </a:stretch>
        </p:blipFill>
        <p:spPr bwMode="auto">
          <a:xfrm>
            <a:off x="0" y="1142984"/>
            <a:ext cx="6929454" cy="2643206"/>
          </a:xfrm>
          <a:prstGeom prst="rect">
            <a:avLst/>
          </a:prstGeom>
          <a:noFill/>
          <a:ln w="9525">
            <a:noFill/>
            <a:miter lim="800000"/>
            <a:headEnd/>
            <a:tailEnd/>
          </a:ln>
        </p:spPr>
      </p:pic>
      <p:pic>
        <p:nvPicPr>
          <p:cNvPr id="5" name="Picture 4"/>
          <p:cNvPicPr>
            <a:picLocks noChangeAspect="1" noChangeArrowheads="1"/>
          </p:cNvPicPr>
          <p:nvPr/>
        </p:nvPicPr>
        <p:blipFill>
          <a:blip r:embed="rId2" cstate="print"/>
          <a:srcRect l="29930" t="53323" r="28648" b="29758"/>
          <a:stretch>
            <a:fillRect/>
          </a:stretch>
        </p:blipFill>
        <p:spPr bwMode="auto">
          <a:xfrm>
            <a:off x="0" y="3857628"/>
            <a:ext cx="4500594" cy="2331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dirty="0" smtClean="0">
                <a:solidFill>
                  <a:srgbClr val="00B050"/>
                </a:solidFill>
              </a:rPr>
              <a:t>Simple Ring-based Election</a:t>
            </a:r>
          </a:p>
        </p:txBody>
      </p:sp>
      <p:sp>
        <p:nvSpPr>
          <p:cNvPr id="70659" name="Rectangle 3"/>
          <p:cNvSpPr>
            <a:spLocks noGrp="1" noChangeArrowheads="1"/>
          </p:cNvSpPr>
          <p:nvPr>
            <p:ph type="body" idx="1"/>
          </p:nvPr>
        </p:nvSpPr>
        <p:spPr>
          <a:xfrm>
            <a:off x="285720" y="1428736"/>
            <a:ext cx="8643998" cy="4857784"/>
          </a:xfrm>
        </p:spPr>
        <p:txBody>
          <a:bodyPr>
            <a:normAutofit lnSpcReduction="10000"/>
          </a:bodyPr>
          <a:lstStyle/>
          <a:p>
            <a:r>
              <a:rPr lang="zh-CN" altLang="en-US" sz="2400" dirty="0" smtClean="0"/>
              <a:t>假设每个进程都有一个唯一的号码，并且排序在一个逻辑环上，每个进程都知道它的后继是谁</a:t>
            </a:r>
            <a:endParaRPr lang="en-US" altLang="zh-CN" sz="2400" dirty="0" smtClean="0"/>
          </a:p>
          <a:p>
            <a:r>
              <a:rPr lang="en-US" sz="2400" i="1" dirty="0" smtClean="0">
                <a:solidFill>
                  <a:srgbClr val="FF0000"/>
                </a:solidFill>
              </a:rPr>
              <a:t>Key Idea</a:t>
            </a:r>
            <a:r>
              <a:rPr lang="en-US" sz="2400" dirty="0" smtClean="0"/>
              <a:t>: </a:t>
            </a:r>
            <a:r>
              <a:rPr lang="zh-CN" altLang="en-US" sz="2400" dirty="0" smtClean="0"/>
              <a:t>通常选举算法总是找到拥有最大号码的进程</a:t>
            </a:r>
            <a:endParaRPr lang="en-US" sz="2400" dirty="0" smtClean="0">
              <a:solidFill>
                <a:srgbClr val="FF0000"/>
              </a:solidFill>
            </a:endParaRPr>
          </a:p>
          <a:p>
            <a:r>
              <a:rPr lang="zh-CN" altLang="en-US" sz="2400" dirty="0" smtClean="0">
                <a:solidFill>
                  <a:srgbClr val="0070C0"/>
                </a:solidFill>
              </a:rPr>
              <a:t>任何一个进程</a:t>
            </a:r>
            <a:r>
              <a:rPr lang="en-US" altLang="zh-CN" sz="2400" dirty="0" smtClean="0">
                <a:solidFill>
                  <a:srgbClr val="0070C0"/>
                </a:solidFill>
              </a:rPr>
              <a:t>P</a:t>
            </a:r>
            <a:r>
              <a:rPr lang="zh-CN" altLang="en-US" sz="2400" dirty="0" smtClean="0">
                <a:solidFill>
                  <a:srgbClr val="0070C0"/>
                </a:solidFill>
              </a:rPr>
              <a:t>发现协调者不起作用时，它就构造一个包含其自身进程号的选举消息</a:t>
            </a:r>
            <a:r>
              <a:rPr lang="en-US" altLang="zh-CN" sz="2400" dirty="0" smtClean="0">
                <a:solidFill>
                  <a:srgbClr val="0070C0"/>
                </a:solidFill>
              </a:rPr>
              <a:t>,</a:t>
            </a:r>
            <a:r>
              <a:rPr lang="zh-CN" altLang="en-US" sz="2400" dirty="0" smtClean="0">
                <a:solidFill>
                  <a:srgbClr val="0070C0"/>
                </a:solidFill>
              </a:rPr>
              <a:t>发送给它的后继者，如果后继者失效，消息绕过后继者往后传，直到找到一个运行的进程</a:t>
            </a:r>
            <a:endParaRPr lang="en-US" sz="2400" dirty="0" smtClean="0"/>
          </a:p>
          <a:p>
            <a:r>
              <a:rPr lang="zh-CN" altLang="en-US" sz="2400" dirty="0" smtClean="0">
                <a:solidFill>
                  <a:srgbClr val="0070C0"/>
                </a:solidFill>
              </a:rPr>
              <a:t>每次发送者都将自己的进程号加入到消息表中，以使自己成为协调者的候选人之一</a:t>
            </a:r>
            <a:endParaRPr lang="en-US" altLang="zh-CN" sz="2400" dirty="0" smtClean="0">
              <a:solidFill>
                <a:srgbClr val="0070C0"/>
              </a:solidFill>
            </a:endParaRPr>
          </a:p>
          <a:p>
            <a:r>
              <a:rPr lang="zh-CN" altLang="en-US" sz="2400" dirty="0" smtClean="0">
                <a:solidFill>
                  <a:srgbClr val="0070C0"/>
                </a:solidFill>
              </a:rPr>
              <a:t>最终，消息返回到发起此次选举的进程</a:t>
            </a:r>
            <a:r>
              <a:rPr lang="en-US" altLang="zh-CN" sz="2400" dirty="0" smtClean="0">
                <a:solidFill>
                  <a:srgbClr val="0070C0"/>
                </a:solidFill>
              </a:rPr>
              <a:t>P</a:t>
            </a:r>
            <a:r>
              <a:rPr lang="zh-CN" altLang="en-US" sz="2400" dirty="0" smtClean="0">
                <a:solidFill>
                  <a:srgbClr val="0070C0"/>
                </a:solidFill>
              </a:rPr>
              <a:t>。当</a:t>
            </a:r>
            <a:r>
              <a:rPr lang="en-US" altLang="zh-CN" sz="2400" dirty="0" smtClean="0">
                <a:solidFill>
                  <a:srgbClr val="0070C0"/>
                </a:solidFill>
              </a:rPr>
              <a:t>P</a:t>
            </a:r>
            <a:r>
              <a:rPr lang="zh-CN" altLang="en-US" sz="2400" dirty="0" smtClean="0">
                <a:solidFill>
                  <a:srgbClr val="0070C0"/>
                </a:solidFill>
              </a:rPr>
              <a:t>接受到包含自己进程号的消息时，将消息类型转换为协调者消息，该消息再次绕环运行，向所有进程通知谁是协调者（成员列表中进程号码最大的那个）和新的环成员</a:t>
            </a:r>
            <a:endParaRPr lang="en-US" altLang="zh-CN" sz="2400" dirty="0" smtClean="0">
              <a:solidFill>
                <a:srgbClr val="0070C0"/>
              </a:solidFill>
            </a:endParaRPr>
          </a:p>
          <a:p>
            <a:r>
              <a:rPr lang="zh-CN" altLang="en-US" sz="2400" dirty="0" smtClean="0">
                <a:solidFill>
                  <a:srgbClr val="0070C0"/>
                </a:solidFill>
              </a:rPr>
              <a:t>消息循环一周后，被去掉，每个进程都恢复工作</a:t>
            </a:r>
            <a:endParaRPr lang="en-US" altLang="zh-CN" sz="2400" dirty="0" smtClean="0">
              <a:solidFill>
                <a:srgbClr val="FF0000"/>
              </a:solidFill>
            </a:endParaRPr>
          </a:p>
          <a:p>
            <a:endParaRPr lang="en-US" altLang="zh-CN" sz="2400" dirty="0" smtClean="0">
              <a:solidFill>
                <a:srgbClr val="0070C0"/>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28596" y="0"/>
            <a:ext cx="8229600" cy="939784"/>
          </a:xfrm>
        </p:spPr>
        <p:txBody>
          <a:bodyPr>
            <a:normAutofit/>
          </a:bodyPr>
          <a:lstStyle/>
          <a:p>
            <a:pPr eaLnBrk="1" hangingPunct="1"/>
            <a:r>
              <a:rPr lang="en-US" sz="3600" dirty="0" smtClean="0">
                <a:solidFill>
                  <a:srgbClr val="00B050"/>
                </a:solidFill>
              </a:rPr>
              <a:t>Ring Algorithm Example</a:t>
            </a:r>
          </a:p>
        </p:txBody>
      </p:sp>
      <p:pic>
        <p:nvPicPr>
          <p:cNvPr id="17411" name="Picture 5"/>
          <p:cNvPicPr>
            <a:picLocks noGrp="1" noChangeAspect="1" noChangeArrowheads="1"/>
          </p:cNvPicPr>
          <p:nvPr>
            <p:ph idx="1"/>
          </p:nvPr>
        </p:nvPicPr>
        <p:blipFill>
          <a:blip r:embed="rId3" cstate="print"/>
          <a:srcRect/>
          <a:stretch>
            <a:fillRect/>
          </a:stretch>
        </p:blipFill>
        <p:spPr>
          <a:xfrm>
            <a:off x="928662" y="857232"/>
            <a:ext cx="3075646" cy="2786081"/>
          </a:xfrm>
          <a:noFill/>
        </p:spPr>
      </p:pic>
      <p:sp>
        <p:nvSpPr>
          <p:cNvPr id="5" name="Footer Placeholder 4"/>
          <p:cNvSpPr>
            <a:spLocks noGrp="1"/>
          </p:cNvSpPr>
          <p:nvPr>
            <p:ph type="ftr" sz="quarter" idx="11"/>
          </p:nvPr>
        </p:nvSpPr>
        <p:spPr>
          <a:xfrm>
            <a:off x="142844" y="3714752"/>
            <a:ext cx="9001156" cy="3143248"/>
          </a:xfrm>
        </p:spPr>
        <p:txBody>
          <a:bodyPr/>
          <a:lstStyle/>
          <a:p>
            <a:pPr lvl="1" fontAlgn="auto">
              <a:lnSpc>
                <a:spcPct val="90000"/>
              </a:lnSpc>
              <a:spcBef>
                <a:spcPts val="0"/>
              </a:spcBef>
              <a:spcAft>
                <a:spcPts val="0"/>
              </a:spcAft>
              <a:defRPr/>
            </a:pPr>
            <a:r>
              <a:rPr lang="en-US" sz="2400" dirty="0">
                <a:solidFill>
                  <a:srgbClr val="0070C0"/>
                </a:solidFill>
                <a:latin typeface="+mn-lt"/>
                <a:cs typeface="+mn-cs"/>
              </a:rPr>
              <a:t>Initiation:</a:t>
            </a:r>
          </a:p>
          <a:p>
            <a:pPr lvl="2" fontAlgn="auto">
              <a:lnSpc>
                <a:spcPct val="90000"/>
              </a:lnSpc>
              <a:spcBef>
                <a:spcPts val="0"/>
              </a:spcBef>
              <a:spcAft>
                <a:spcPts val="0"/>
              </a:spcAft>
              <a:defRPr/>
            </a:pPr>
            <a:r>
              <a:rPr lang="en-US" sz="2400" dirty="0">
                <a:solidFill>
                  <a:srgbClr val="0070C0"/>
                </a:solidFill>
                <a:latin typeface="+mn-lt"/>
                <a:cs typeface="+mn-cs"/>
              </a:rPr>
              <a:t>1. Process 4 sends an ELECTION message to its successor (or next alive process) with its ID</a:t>
            </a:r>
          </a:p>
          <a:p>
            <a:pPr lvl="2" fontAlgn="auto">
              <a:lnSpc>
                <a:spcPct val="90000"/>
              </a:lnSpc>
              <a:spcBef>
                <a:spcPts val="0"/>
              </a:spcBef>
              <a:spcAft>
                <a:spcPts val="0"/>
              </a:spcAft>
              <a:defRPr/>
            </a:pPr>
            <a:r>
              <a:rPr lang="en-US" sz="2400" dirty="0">
                <a:solidFill>
                  <a:srgbClr val="0070C0"/>
                </a:solidFill>
                <a:latin typeface="+mn-lt"/>
                <a:cs typeface="+mn-cs"/>
              </a:rPr>
              <a:t>2. Each process adds its own ID and forwards the ELECTION </a:t>
            </a:r>
            <a:r>
              <a:rPr lang="en-US" sz="2400" dirty="0" smtClean="0">
                <a:solidFill>
                  <a:srgbClr val="0070C0"/>
                </a:solidFill>
                <a:latin typeface="+mn-lt"/>
                <a:cs typeface="+mn-cs"/>
              </a:rPr>
              <a:t>message</a:t>
            </a:r>
          </a:p>
          <a:p>
            <a:pPr lvl="1" fontAlgn="auto">
              <a:lnSpc>
                <a:spcPct val="90000"/>
              </a:lnSpc>
              <a:spcBef>
                <a:spcPts val="0"/>
              </a:spcBef>
              <a:spcAft>
                <a:spcPts val="0"/>
              </a:spcAft>
              <a:defRPr/>
            </a:pPr>
            <a:r>
              <a:rPr lang="en-US" sz="2400" dirty="0" smtClean="0">
                <a:solidFill>
                  <a:srgbClr val="0070C0"/>
                </a:solidFill>
              </a:rPr>
              <a:t>Leader Election:</a:t>
            </a:r>
          </a:p>
          <a:p>
            <a:pPr lvl="2" fontAlgn="auto">
              <a:lnSpc>
                <a:spcPct val="90000"/>
              </a:lnSpc>
              <a:spcBef>
                <a:spcPts val="0"/>
              </a:spcBef>
              <a:spcAft>
                <a:spcPts val="0"/>
              </a:spcAft>
              <a:defRPr/>
            </a:pPr>
            <a:r>
              <a:rPr lang="en-US" sz="2400" dirty="0" smtClean="0">
                <a:solidFill>
                  <a:srgbClr val="0070C0"/>
                </a:solidFill>
              </a:rPr>
              <a:t>1. Message comes back to initiator, here the initiator is 4.</a:t>
            </a:r>
          </a:p>
          <a:p>
            <a:pPr lvl="2" fontAlgn="auto">
              <a:lnSpc>
                <a:spcPct val="90000"/>
              </a:lnSpc>
              <a:spcBef>
                <a:spcPts val="0"/>
              </a:spcBef>
              <a:spcAft>
                <a:spcPts val="0"/>
              </a:spcAft>
              <a:defRPr/>
            </a:pPr>
            <a:r>
              <a:rPr lang="en-US" sz="2400" dirty="0" smtClean="0">
                <a:solidFill>
                  <a:srgbClr val="0070C0"/>
                </a:solidFill>
              </a:rPr>
              <a:t>2. Initiator announces the winner by sending another message around the ring</a:t>
            </a:r>
            <a:endParaRPr lang="en-US" sz="2400" dirty="0">
              <a:solidFill>
                <a:srgbClr val="0070C0"/>
              </a:solidFill>
              <a:latin typeface="+mn-lt"/>
              <a:cs typeface="+mn-cs"/>
            </a:endParaRPr>
          </a:p>
          <a:p>
            <a:pPr>
              <a:defRPr/>
            </a:pPr>
            <a:endParaRPr lang="en-US" dirty="0"/>
          </a:p>
        </p:txBody>
      </p:sp>
      <p:pic>
        <p:nvPicPr>
          <p:cNvPr id="6" name="Picture 4"/>
          <p:cNvPicPr>
            <a:picLocks noChangeAspect="1" noChangeArrowheads="1"/>
          </p:cNvPicPr>
          <p:nvPr/>
        </p:nvPicPr>
        <p:blipFill>
          <a:blip r:embed="rId4" cstate="print"/>
          <a:srcRect/>
          <a:stretch>
            <a:fillRect/>
          </a:stretch>
        </p:blipFill>
        <p:spPr>
          <a:xfrm>
            <a:off x="4714876" y="857232"/>
            <a:ext cx="3741273" cy="2643205"/>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609600"/>
            <a:ext cx="8786874" cy="762000"/>
          </a:xfrm>
        </p:spPr>
        <p:txBody>
          <a:bodyPr>
            <a:normAutofit fontScale="90000"/>
          </a:bodyPr>
          <a:lstStyle/>
          <a:p>
            <a:r>
              <a:rPr lang="zh-CN" altLang="en-US" sz="4000" dirty="0" smtClean="0">
                <a:solidFill>
                  <a:srgbClr val="00B050"/>
                </a:solidFill>
              </a:rPr>
              <a:t>（二）</a:t>
            </a:r>
            <a:r>
              <a:rPr lang="en-US" sz="4000" dirty="0" smtClean="0">
                <a:solidFill>
                  <a:srgbClr val="00B050"/>
                </a:solidFill>
              </a:rPr>
              <a:t>:Distributed Systems Foundations</a:t>
            </a:r>
            <a:endParaRPr lang="zh-CN" altLang="en-US" sz="4000" dirty="0"/>
          </a:p>
        </p:txBody>
      </p:sp>
      <p:sp>
        <p:nvSpPr>
          <p:cNvPr id="3" name="内容占位符 2"/>
          <p:cNvSpPr>
            <a:spLocks noGrp="1"/>
          </p:cNvSpPr>
          <p:nvPr>
            <p:ph idx="1"/>
          </p:nvPr>
        </p:nvSpPr>
        <p:spPr>
          <a:xfrm>
            <a:off x="457200" y="1600200"/>
            <a:ext cx="8472518" cy="4686320"/>
          </a:xfrm>
          <a:ln>
            <a:solidFill>
              <a:schemeClr val="bg1">
                <a:lumMod val="75000"/>
              </a:schemeClr>
            </a:solidFill>
          </a:ln>
        </p:spPr>
        <p:txBody>
          <a:bodyPr>
            <a:normAutofit/>
          </a:bodyPr>
          <a:lstStyle/>
          <a:p>
            <a:r>
              <a:rPr lang="en-US" altLang="zh-CN" dirty="0" smtClean="0"/>
              <a:t>1</a:t>
            </a:r>
            <a:r>
              <a:rPr lang="zh-CN" altLang="en-US" dirty="0" smtClean="0"/>
              <a:t>、</a:t>
            </a:r>
            <a:r>
              <a:rPr lang="en-US" altLang="zh-CN" dirty="0" smtClean="0"/>
              <a:t>Causality and Time</a:t>
            </a:r>
          </a:p>
          <a:p>
            <a:r>
              <a:rPr lang="en-US" altLang="zh-CN" dirty="0" smtClean="0"/>
              <a:t>2</a:t>
            </a:r>
            <a:r>
              <a:rPr lang="zh-CN" altLang="en-US" dirty="0" smtClean="0"/>
              <a:t>、</a:t>
            </a:r>
            <a:r>
              <a:rPr lang="en-US" altLang="zh-CN" dirty="0" smtClean="0"/>
              <a:t>Mutual Exclusion and Quorums</a:t>
            </a:r>
          </a:p>
          <a:p>
            <a:r>
              <a:rPr lang="en-US" altLang="zh-CN" dirty="0" smtClean="0"/>
              <a:t>3</a:t>
            </a:r>
            <a:r>
              <a:rPr lang="zh-CN" altLang="en-US" dirty="0" smtClean="0"/>
              <a:t>、</a:t>
            </a:r>
            <a:r>
              <a:rPr lang="en-US" altLang="zh-CN" dirty="0" smtClean="0"/>
              <a:t>Leader Election</a:t>
            </a:r>
          </a:p>
          <a:p>
            <a:r>
              <a:rPr lang="en-US" altLang="zh-CN" dirty="0" smtClean="0">
                <a:solidFill>
                  <a:srgbClr val="FF0000"/>
                </a:solidFill>
              </a:rPr>
              <a:t>4</a:t>
            </a:r>
            <a:r>
              <a:rPr lang="zh-CN" altLang="en-US" dirty="0" smtClean="0">
                <a:solidFill>
                  <a:srgbClr val="FF0000"/>
                </a:solidFill>
              </a:rPr>
              <a:t>、</a:t>
            </a:r>
            <a:r>
              <a:rPr lang="en-US" altLang="zh-CN" dirty="0" smtClean="0">
                <a:solidFill>
                  <a:srgbClr val="FF0000"/>
                </a:solidFill>
              </a:rPr>
              <a:t>Peer to Peer and Distributed Hash Tables</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title"/>
          </p:nvPr>
        </p:nvSpPr>
        <p:spPr/>
        <p:txBody>
          <a:bodyPr/>
          <a:lstStyle/>
          <a:p>
            <a:r>
              <a:rPr lang="en-US" dirty="0">
                <a:solidFill>
                  <a:srgbClr val="00B050"/>
                </a:solidFill>
              </a:rPr>
              <a:t>Searching</a:t>
            </a:r>
          </a:p>
        </p:txBody>
      </p:sp>
      <p:sp>
        <p:nvSpPr>
          <p:cNvPr id="35844" name="Oval 4"/>
          <p:cNvSpPr>
            <a:spLocks noChangeArrowheads="1"/>
          </p:cNvSpPr>
          <p:nvPr/>
        </p:nvSpPr>
        <p:spPr bwMode="auto">
          <a:xfrm>
            <a:off x="3048000" y="2743200"/>
            <a:ext cx="3048000" cy="2133600"/>
          </a:xfrm>
          <a:prstGeom prst="ellipse">
            <a:avLst/>
          </a:prstGeom>
          <a:noFill/>
          <a:ln w="28575">
            <a:solidFill>
              <a:schemeClr val="tx1"/>
            </a:solidFill>
            <a:round/>
            <a:headEnd/>
            <a:tailEnd/>
          </a:ln>
          <a:effectLst/>
        </p:spPr>
        <p:txBody>
          <a:bodyPr anchor="ctr">
            <a:spAutoFit/>
          </a:bodyPr>
          <a:lstStyle/>
          <a:p>
            <a:endParaRPr lang="en-US"/>
          </a:p>
        </p:txBody>
      </p:sp>
      <p:sp>
        <p:nvSpPr>
          <p:cNvPr id="35845" name="Text Box 5"/>
          <p:cNvSpPr txBox="1">
            <a:spLocks noChangeArrowheads="1"/>
          </p:cNvSpPr>
          <p:nvPr/>
        </p:nvSpPr>
        <p:spPr bwMode="auto">
          <a:xfrm>
            <a:off x="4025900" y="3657600"/>
            <a:ext cx="1090613" cy="398463"/>
          </a:xfrm>
          <a:prstGeom prst="rect">
            <a:avLst/>
          </a:prstGeom>
          <a:noFill/>
          <a:ln w="9525">
            <a:noFill/>
            <a:miter lim="800000"/>
            <a:headEnd/>
            <a:tailEnd/>
          </a:ln>
          <a:effectLst/>
        </p:spPr>
        <p:txBody>
          <a:bodyPr wrap="none">
            <a:spAutoFit/>
          </a:bodyPr>
          <a:lstStyle/>
          <a:p>
            <a:pPr algn="ctr" eaLnBrk="1" hangingPunct="1"/>
            <a:r>
              <a:rPr lang="en-US" sz="2000">
                <a:solidFill>
                  <a:srgbClr val="000000"/>
                </a:solidFill>
                <a:latin typeface="Tahoma" pitchFamily="34" charset="0"/>
              </a:rPr>
              <a:t>Internet</a:t>
            </a:r>
          </a:p>
        </p:txBody>
      </p:sp>
      <p:sp>
        <p:nvSpPr>
          <p:cNvPr id="35846" name="Text Box 6"/>
          <p:cNvSpPr txBox="1">
            <a:spLocks noChangeArrowheads="1"/>
          </p:cNvSpPr>
          <p:nvPr/>
        </p:nvSpPr>
        <p:spPr bwMode="auto">
          <a:xfrm>
            <a:off x="3200400" y="2362200"/>
            <a:ext cx="552450"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N</a:t>
            </a:r>
            <a:r>
              <a:rPr lang="en-US" sz="2800" baseline="-25000">
                <a:solidFill>
                  <a:srgbClr val="000000"/>
                </a:solidFill>
                <a:latin typeface="Tahoma" pitchFamily="34" charset="0"/>
              </a:rPr>
              <a:t>1</a:t>
            </a:r>
          </a:p>
        </p:txBody>
      </p:sp>
      <p:sp>
        <p:nvSpPr>
          <p:cNvPr id="35847" name="Text Box 7"/>
          <p:cNvSpPr txBox="1">
            <a:spLocks noChangeArrowheads="1"/>
          </p:cNvSpPr>
          <p:nvPr/>
        </p:nvSpPr>
        <p:spPr bwMode="auto">
          <a:xfrm>
            <a:off x="4294188" y="2133600"/>
            <a:ext cx="552450"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N</a:t>
            </a:r>
            <a:r>
              <a:rPr lang="en-US" sz="2800" baseline="-25000">
                <a:solidFill>
                  <a:srgbClr val="000000"/>
                </a:solidFill>
                <a:latin typeface="Tahoma" pitchFamily="34" charset="0"/>
              </a:rPr>
              <a:t>2</a:t>
            </a:r>
          </a:p>
        </p:txBody>
      </p:sp>
      <p:sp>
        <p:nvSpPr>
          <p:cNvPr id="35848" name="Text Box 8"/>
          <p:cNvSpPr txBox="1">
            <a:spLocks noChangeArrowheads="1"/>
          </p:cNvSpPr>
          <p:nvPr/>
        </p:nvSpPr>
        <p:spPr bwMode="auto">
          <a:xfrm>
            <a:off x="5562600" y="2362200"/>
            <a:ext cx="552450"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N</a:t>
            </a:r>
            <a:r>
              <a:rPr lang="en-US" sz="2800" baseline="-25000">
                <a:solidFill>
                  <a:srgbClr val="000000"/>
                </a:solidFill>
                <a:latin typeface="Tahoma" pitchFamily="34" charset="0"/>
              </a:rPr>
              <a:t>3</a:t>
            </a:r>
          </a:p>
        </p:txBody>
      </p:sp>
      <p:sp>
        <p:nvSpPr>
          <p:cNvPr id="35849" name="Text Box 9"/>
          <p:cNvSpPr txBox="1">
            <a:spLocks noChangeArrowheads="1"/>
          </p:cNvSpPr>
          <p:nvPr/>
        </p:nvSpPr>
        <p:spPr bwMode="auto">
          <a:xfrm>
            <a:off x="5562600" y="4800600"/>
            <a:ext cx="552450"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N</a:t>
            </a:r>
            <a:r>
              <a:rPr lang="en-US" sz="2800" baseline="-25000">
                <a:solidFill>
                  <a:srgbClr val="000000"/>
                </a:solidFill>
                <a:latin typeface="Tahoma" pitchFamily="34" charset="0"/>
              </a:rPr>
              <a:t>6</a:t>
            </a:r>
          </a:p>
        </p:txBody>
      </p:sp>
      <p:sp>
        <p:nvSpPr>
          <p:cNvPr id="35850" name="Text Box 10"/>
          <p:cNvSpPr txBox="1">
            <a:spLocks noChangeArrowheads="1"/>
          </p:cNvSpPr>
          <p:nvPr/>
        </p:nvSpPr>
        <p:spPr bwMode="auto">
          <a:xfrm>
            <a:off x="4294188" y="5029200"/>
            <a:ext cx="552450"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N</a:t>
            </a:r>
            <a:r>
              <a:rPr lang="en-US" sz="2800" baseline="-25000">
                <a:solidFill>
                  <a:srgbClr val="000000"/>
                </a:solidFill>
                <a:latin typeface="Tahoma" pitchFamily="34" charset="0"/>
              </a:rPr>
              <a:t>5</a:t>
            </a:r>
          </a:p>
        </p:txBody>
      </p:sp>
      <p:sp>
        <p:nvSpPr>
          <p:cNvPr id="35851" name="Text Box 11"/>
          <p:cNvSpPr txBox="1">
            <a:spLocks noChangeArrowheads="1"/>
          </p:cNvSpPr>
          <p:nvPr/>
        </p:nvSpPr>
        <p:spPr bwMode="auto">
          <a:xfrm>
            <a:off x="3200400" y="4800600"/>
            <a:ext cx="552450"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N</a:t>
            </a:r>
            <a:r>
              <a:rPr lang="en-US" sz="2800" baseline="-25000">
                <a:solidFill>
                  <a:srgbClr val="000000"/>
                </a:solidFill>
                <a:latin typeface="Tahoma" pitchFamily="34" charset="0"/>
              </a:rPr>
              <a:t>4</a:t>
            </a:r>
          </a:p>
        </p:txBody>
      </p:sp>
      <p:sp>
        <p:nvSpPr>
          <p:cNvPr id="35852" name="Text Box 12"/>
          <p:cNvSpPr txBox="1">
            <a:spLocks noChangeArrowheads="1"/>
          </p:cNvSpPr>
          <p:nvPr/>
        </p:nvSpPr>
        <p:spPr bwMode="auto">
          <a:xfrm>
            <a:off x="1055688" y="4267200"/>
            <a:ext cx="1201737" cy="398463"/>
          </a:xfrm>
          <a:prstGeom prst="rect">
            <a:avLst/>
          </a:prstGeom>
          <a:noFill/>
          <a:ln w="9525">
            <a:noFill/>
            <a:miter lim="800000"/>
            <a:headEnd/>
            <a:tailEnd/>
          </a:ln>
          <a:effectLst/>
        </p:spPr>
        <p:txBody>
          <a:bodyPr wrap="none">
            <a:spAutoFit/>
          </a:bodyPr>
          <a:lstStyle/>
          <a:p>
            <a:pPr eaLnBrk="1" hangingPunct="1"/>
            <a:r>
              <a:rPr lang="en-US" sz="2000">
                <a:solidFill>
                  <a:srgbClr val="000000"/>
                </a:solidFill>
                <a:latin typeface="Tahoma" pitchFamily="34" charset="0"/>
              </a:rPr>
              <a:t>Publisher</a:t>
            </a:r>
          </a:p>
        </p:txBody>
      </p:sp>
      <p:sp>
        <p:nvSpPr>
          <p:cNvPr id="35853" name="Text Box 13"/>
          <p:cNvSpPr txBox="1">
            <a:spLocks noChangeArrowheads="1"/>
          </p:cNvSpPr>
          <p:nvPr/>
        </p:nvSpPr>
        <p:spPr bwMode="auto">
          <a:xfrm>
            <a:off x="733425" y="3657600"/>
            <a:ext cx="2239963" cy="704850"/>
          </a:xfrm>
          <a:prstGeom prst="rect">
            <a:avLst/>
          </a:prstGeom>
          <a:noFill/>
          <a:ln w="9525">
            <a:noFill/>
            <a:miter lim="800000"/>
            <a:headEnd/>
            <a:tailEnd/>
          </a:ln>
          <a:effectLst/>
        </p:spPr>
        <p:txBody>
          <a:bodyPr wrap="none">
            <a:spAutoFit/>
          </a:bodyPr>
          <a:lstStyle/>
          <a:p>
            <a:pPr eaLnBrk="1" hangingPunct="1"/>
            <a:r>
              <a:rPr lang="en-US" sz="2000">
                <a:solidFill>
                  <a:srgbClr val="00CC00"/>
                </a:solidFill>
                <a:latin typeface="Tahoma" pitchFamily="34" charset="0"/>
              </a:rPr>
              <a:t>Key=“title”</a:t>
            </a:r>
          </a:p>
          <a:p>
            <a:pPr eaLnBrk="1" hangingPunct="1"/>
            <a:r>
              <a:rPr lang="en-US" sz="2000">
                <a:solidFill>
                  <a:srgbClr val="00CC00"/>
                </a:solidFill>
                <a:latin typeface="Tahoma" pitchFamily="34" charset="0"/>
              </a:rPr>
              <a:t>Value=MP3 data…</a:t>
            </a:r>
          </a:p>
        </p:txBody>
      </p:sp>
      <p:sp>
        <p:nvSpPr>
          <p:cNvPr id="35854" name="Text Box 14"/>
          <p:cNvSpPr txBox="1">
            <a:spLocks noChangeArrowheads="1"/>
          </p:cNvSpPr>
          <p:nvPr/>
        </p:nvSpPr>
        <p:spPr bwMode="auto">
          <a:xfrm>
            <a:off x="6881813" y="4098925"/>
            <a:ext cx="812800" cy="398463"/>
          </a:xfrm>
          <a:prstGeom prst="rect">
            <a:avLst/>
          </a:prstGeom>
          <a:noFill/>
          <a:ln w="9525">
            <a:noFill/>
            <a:miter lim="800000"/>
            <a:headEnd/>
            <a:tailEnd/>
          </a:ln>
          <a:effectLst/>
        </p:spPr>
        <p:txBody>
          <a:bodyPr wrap="none">
            <a:spAutoFit/>
          </a:bodyPr>
          <a:lstStyle/>
          <a:p>
            <a:pPr eaLnBrk="1" hangingPunct="1"/>
            <a:r>
              <a:rPr lang="en-US" sz="2000">
                <a:solidFill>
                  <a:srgbClr val="000000"/>
                </a:solidFill>
                <a:latin typeface="Tahoma" pitchFamily="34" charset="0"/>
              </a:rPr>
              <a:t>Client</a:t>
            </a:r>
          </a:p>
        </p:txBody>
      </p:sp>
      <p:sp>
        <p:nvSpPr>
          <p:cNvPr id="35855" name="Text Box 15"/>
          <p:cNvSpPr txBox="1">
            <a:spLocks noChangeArrowheads="1"/>
          </p:cNvSpPr>
          <p:nvPr/>
        </p:nvSpPr>
        <p:spPr bwMode="auto">
          <a:xfrm>
            <a:off x="6634163" y="4419600"/>
            <a:ext cx="1812925" cy="398463"/>
          </a:xfrm>
          <a:prstGeom prst="rect">
            <a:avLst/>
          </a:prstGeom>
          <a:noFill/>
          <a:ln w="9525">
            <a:noFill/>
            <a:miter lim="800000"/>
            <a:headEnd/>
            <a:tailEnd/>
          </a:ln>
          <a:effectLst/>
        </p:spPr>
        <p:txBody>
          <a:bodyPr wrap="none">
            <a:spAutoFit/>
          </a:bodyPr>
          <a:lstStyle/>
          <a:p>
            <a:pPr algn="ctr" eaLnBrk="1" hangingPunct="1"/>
            <a:r>
              <a:rPr lang="en-US" sz="2000">
                <a:solidFill>
                  <a:srgbClr val="00CC00"/>
                </a:solidFill>
                <a:latin typeface="Tahoma" pitchFamily="34" charset="0"/>
              </a:rPr>
              <a:t>Lookup(“title”)</a:t>
            </a:r>
          </a:p>
        </p:txBody>
      </p:sp>
      <p:sp>
        <p:nvSpPr>
          <p:cNvPr id="35856" name="Text Box 16"/>
          <p:cNvSpPr txBox="1">
            <a:spLocks noChangeArrowheads="1"/>
          </p:cNvSpPr>
          <p:nvPr/>
        </p:nvSpPr>
        <p:spPr bwMode="auto">
          <a:xfrm>
            <a:off x="5438775" y="3824288"/>
            <a:ext cx="352425" cy="520700"/>
          </a:xfrm>
          <a:prstGeom prst="rect">
            <a:avLst/>
          </a:prstGeom>
          <a:noFill/>
          <a:ln w="9525">
            <a:noFill/>
            <a:miter lim="800000"/>
            <a:headEnd/>
            <a:tailEnd/>
          </a:ln>
          <a:effectLst/>
        </p:spPr>
        <p:txBody>
          <a:bodyPr wrap="none">
            <a:spAutoFit/>
          </a:bodyPr>
          <a:lstStyle/>
          <a:p>
            <a:pPr algn="ctr" eaLnBrk="1" hangingPunct="1"/>
            <a:r>
              <a:rPr lang="en-US" sz="2800">
                <a:solidFill>
                  <a:srgbClr val="000000"/>
                </a:solidFill>
                <a:latin typeface="Tahoma" pitchFamily="34" charset="0"/>
              </a:rPr>
              <a:t>?</a:t>
            </a:r>
          </a:p>
        </p:txBody>
      </p:sp>
      <p:sp>
        <p:nvSpPr>
          <p:cNvPr id="35857" name="Freeform 17"/>
          <p:cNvSpPr>
            <a:spLocks/>
          </p:cNvSpPr>
          <p:nvPr/>
        </p:nvSpPr>
        <p:spPr bwMode="auto">
          <a:xfrm>
            <a:off x="5715000" y="4038600"/>
            <a:ext cx="1219200" cy="266700"/>
          </a:xfrm>
          <a:custGeom>
            <a:avLst/>
            <a:gdLst/>
            <a:ahLst/>
            <a:cxnLst>
              <a:cxn ang="0">
                <a:pos x="768" y="144"/>
              </a:cxn>
              <a:cxn ang="0">
                <a:pos x="240" y="144"/>
              </a:cxn>
              <a:cxn ang="0">
                <a:pos x="0" y="0"/>
              </a:cxn>
            </a:cxnLst>
            <a:rect l="0" t="0" r="r" b="b"/>
            <a:pathLst>
              <a:path w="768" h="168">
                <a:moveTo>
                  <a:pt x="768" y="144"/>
                </a:moveTo>
                <a:cubicBezTo>
                  <a:pt x="568" y="156"/>
                  <a:pt x="368" y="168"/>
                  <a:pt x="240" y="144"/>
                </a:cubicBezTo>
                <a:cubicBezTo>
                  <a:pt x="112" y="120"/>
                  <a:pt x="56" y="60"/>
                  <a:pt x="0" y="0"/>
                </a:cubicBezTo>
              </a:path>
            </a:pathLst>
          </a:custGeom>
          <a:noFill/>
          <a:ln w="9525" cap="flat" cmpd="sng">
            <a:solidFill>
              <a:schemeClr val="tx1"/>
            </a:solidFill>
            <a:prstDash val="solid"/>
            <a:round/>
            <a:headEnd type="none" w="med" len="med"/>
            <a:tailEnd type="triangle" w="med" len="med"/>
          </a:ln>
          <a:effectLst/>
        </p:spPr>
        <p:txBody>
          <a:bodyPr wrap="none">
            <a:spAutoFit/>
          </a:bodyPr>
          <a:lstStyle/>
          <a:p>
            <a:endParaRPr lang="en-US"/>
          </a:p>
        </p:txBody>
      </p:sp>
      <p:sp>
        <p:nvSpPr>
          <p:cNvPr id="35858" name="Freeform 18"/>
          <p:cNvSpPr>
            <a:spLocks/>
          </p:cNvSpPr>
          <p:nvPr/>
        </p:nvSpPr>
        <p:spPr bwMode="auto">
          <a:xfrm>
            <a:off x="2743200" y="3505200"/>
            <a:ext cx="1219200" cy="838200"/>
          </a:xfrm>
          <a:custGeom>
            <a:avLst/>
            <a:gdLst/>
            <a:ahLst/>
            <a:cxnLst>
              <a:cxn ang="0">
                <a:pos x="0" y="1056"/>
              </a:cxn>
              <a:cxn ang="0">
                <a:pos x="1248" y="816"/>
              </a:cxn>
              <a:cxn ang="0">
                <a:pos x="1872" y="0"/>
              </a:cxn>
            </a:cxnLst>
            <a:rect l="0" t="0" r="r" b="b"/>
            <a:pathLst>
              <a:path w="1872" h="1056">
                <a:moveTo>
                  <a:pt x="0" y="1056"/>
                </a:moveTo>
                <a:cubicBezTo>
                  <a:pt x="468" y="1024"/>
                  <a:pt x="936" y="992"/>
                  <a:pt x="1248" y="816"/>
                </a:cubicBezTo>
                <a:cubicBezTo>
                  <a:pt x="1560" y="640"/>
                  <a:pt x="1716" y="320"/>
                  <a:pt x="1872" y="0"/>
                </a:cubicBezTo>
              </a:path>
            </a:pathLst>
          </a:custGeom>
          <a:noFill/>
          <a:ln w="9525" cap="flat" cmpd="sng">
            <a:solidFill>
              <a:schemeClr val="tx1"/>
            </a:solidFill>
            <a:prstDash val="solid"/>
            <a:round/>
            <a:headEnd type="none" w="med" len="med"/>
            <a:tailEnd type="triangle" w="med" len="med"/>
          </a:ln>
          <a:effectLst/>
        </p:spPr>
        <p:txBody>
          <a:bodyPr>
            <a:spAutoFit/>
          </a:bodyPr>
          <a:lstStyle/>
          <a:p>
            <a:endParaRPr lang="en-US"/>
          </a:p>
        </p:txBody>
      </p:sp>
      <p:pic>
        <p:nvPicPr>
          <p:cNvPr id="35859" name="Picture 19" descr="com"/>
          <p:cNvPicPr>
            <a:picLocks noChangeAspect="1" noChangeArrowheads="1"/>
          </p:cNvPicPr>
          <p:nvPr/>
        </p:nvPicPr>
        <p:blipFill>
          <a:blip r:embed="rId3" cstate="print"/>
          <a:srcRect/>
          <a:stretch>
            <a:fillRect/>
          </a:stretch>
        </p:blipFill>
        <p:spPr bwMode="auto">
          <a:xfrm>
            <a:off x="3200400" y="2057400"/>
            <a:ext cx="381000" cy="355600"/>
          </a:xfrm>
          <a:prstGeom prst="rect">
            <a:avLst/>
          </a:prstGeom>
          <a:noFill/>
        </p:spPr>
      </p:pic>
      <p:pic>
        <p:nvPicPr>
          <p:cNvPr id="35860" name="Picture 20" descr="com"/>
          <p:cNvPicPr>
            <a:picLocks noChangeAspect="1" noChangeArrowheads="1"/>
          </p:cNvPicPr>
          <p:nvPr/>
        </p:nvPicPr>
        <p:blipFill>
          <a:blip r:embed="rId3" cstate="print"/>
          <a:srcRect/>
          <a:stretch>
            <a:fillRect/>
          </a:stretch>
        </p:blipFill>
        <p:spPr bwMode="auto">
          <a:xfrm>
            <a:off x="4419600" y="1828800"/>
            <a:ext cx="381000" cy="355600"/>
          </a:xfrm>
          <a:prstGeom prst="rect">
            <a:avLst/>
          </a:prstGeom>
          <a:noFill/>
        </p:spPr>
      </p:pic>
      <p:pic>
        <p:nvPicPr>
          <p:cNvPr id="35861" name="Picture 21" descr="com"/>
          <p:cNvPicPr>
            <a:picLocks noChangeAspect="1" noChangeArrowheads="1"/>
          </p:cNvPicPr>
          <p:nvPr/>
        </p:nvPicPr>
        <p:blipFill>
          <a:blip r:embed="rId3" cstate="print"/>
          <a:srcRect/>
          <a:stretch>
            <a:fillRect/>
          </a:stretch>
        </p:blipFill>
        <p:spPr bwMode="auto">
          <a:xfrm>
            <a:off x="1371600" y="4648200"/>
            <a:ext cx="381000" cy="355600"/>
          </a:xfrm>
          <a:prstGeom prst="rect">
            <a:avLst/>
          </a:prstGeom>
          <a:noFill/>
        </p:spPr>
      </p:pic>
      <p:pic>
        <p:nvPicPr>
          <p:cNvPr id="35862" name="Picture 22" descr="com"/>
          <p:cNvPicPr>
            <a:picLocks noChangeAspect="1" noChangeArrowheads="1"/>
          </p:cNvPicPr>
          <p:nvPr/>
        </p:nvPicPr>
        <p:blipFill>
          <a:blip r:embed="rId3" cstate="print"/>
          <a:srcRect/>
          <a:stretch>
            <a:fillRect/>
          </a:stretch>
        </p:blipFill>
        <p:spPr bwMode="auto">
          <a:xfrm>
            <a:off x="5715000" y="2057400"/>
            <a:ext cx="381000" cy="355600"/>
          </a:xfrm>
          <a:prstGeom prst="rect">
            <a:avLst/>
          </a:prstGeom>
          <a:noFill/>
        </p:spPr>
      </p:pic>
      <p:pic>
        <p:nvPicPr>
          <p:cNvPr id="35863" name="Picture 23" descr="com"/>
          <p:cNvPicPr>
            <a:picLocks noChangeAspect="1" noChangeArrowheads="1"/>
          </p:cNvPicPr>
          <p:nvPr/>
        </p:nvPicPr>
        <p:blipFill>
          <a:blip r:embed="rId3" cstate="print"/>
          <a:srcRect/>
          <a:stretch>
            <a:fillRect/>
          </a:stretch>
        </p:blipFill>
        <p:spPr bwMode="auto">
          <a:xfrm>
            <a:off x="3276600" y="5334000"/>
            <a:ext cx="381000" cy="355600"/>
          </a:xfrm>
          <a:prstGeom prst="rect">
            <a:avLst/>
          </a:prstGeom>
          <a:noFill/>
        </p:spPr>
      </p:pic>
      <p:pic>
        <p:nvPicPr>
          <p:cNvPr id="35864" name="Picture 24" descr="com"/>
          <p:cNvPicPr>
            <a:picLocks noChangeAspect="1" noChangeArrowheads="1"/>
          </p:cNvPicPr>
          <p:nvPr/>
        </p:nvPicPr>
        <p:blipFill>
          <a:blip r:embed="rId3" cstate="print"/>
          <a:srcRect/>
          <a:stretch>
            <a:fillRect/>
          </a:stretch>
        </p:blipFill>
        <p:spPr bwMode="auto">
          <a:xfrm>
            <a:off x="4343400" y="5562600"/>
            <a:ext cx="381000" cy="355600"/>
          </a:xfrm>
          <a:prstGeom prst="rect">
            <a:avLst/>
          </a:prstGeom>
          <a:noFill/>
        </p:spPr>
      </p:pic>
      <p:pic>
        <p:nvPicPr>
          <p:cNvPr id="35865" name="Picture 25" descr="com"/>
          <p:cNvPicPr>
            <a:picLocks noChangeAspect="1" noChangeArrowheads="1"/>
          </p:cNvPicPr>
          <p:nvPr/>
        </p:nvPicPr>
        <p:blipFill>
          <a:blip r:embed="rId3" cstate="print"/>
          <a:srcRect/>
          <a:stretch>
            <a:fillRect/>
          </a:stretch>
        </p:blipFill>
        <p:spPr bwMode="auto">
          <a:xfrm>
            <a:off x="5715000" y="5257800"/>
            <a:ext cx="381000" cy="355600"/>
          </a:xfrm>
          <a:prstGeom prst="rect">
            <a:avLst/>
          </a:prstGeom>
          <a:noFill/>
        </p:spPr>
      </p:pic>
      <p:pic>
        <p:nvPicPr>
          <p:cNvPr id="35866" name="Picture 26" descr="com"/>
          <p:cNvPicPr>
            <a:picLocks noChangeAspect="1" noChangeArrowheads="1"/>
          </p:cNvPicPr>
          <p:nvPr/>
        </p:nvPicPr>
        <p:blipFill>
          <a:blip r:embed="rId3" cstate="print"/>
          <a:srcRect/>
          <a:stretch>
            <a:fillRect/>
          </a:stretch>
        </p:blipFill>
        <p:spPr bwMode="auto">
          <a:xfrm>
            <a:off x="7162800" y="3810000"/>
            <a:ext cx="381000" cy="355600"/>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1520" y="274638"/>
            <a:ext cx="8496944" cy="1143000"/>
          </a:xfrm>
        </p:spPr>
        <p:txBody>
          <a:bodyPr>
            <a:normAutofit fontScale="90000"/>
          </a:bodyPr>
          <a:lstStyle/>
          <a:p>
            <a:pPr algn="l"/>
            <a:r>
              <a:rPr lang="zh-CN" altLang="en-US" dirty="0" smtClean="0">
                <a:solidFill>
                  <a:srgbClr val="00B050"/>
                </a:solidFill>
              </a:rPr>
              <a:t>方式一： </a:t>
            </a:r>
            <a:r>
              <a:rPr lang="en-US" dirty="0" smtClean="0">
                <a:solidFill>
                  <a:srgbClr val="00B050"/>
                </a:solidFill>
              </a:rPr>
              <a:t>Napster </a:t>
            </a:r>
            <a:br>
              <a:rPr lang="en-US" dirty="0" smtClean="0">
                <a:solidFill>
                  <a:srgbClr val="00B050"/>
                </a:solidFill>
              </a:rPr>
            </a:br>
            <a:r>
              <a:rPr lang="en-US" dirty="0" smtClean="0">
                <a:solidFill>
                  <a:srgbClr val="00B050"/>
                </a:solidFill>
              </a:rPr>
              <a:t>                               </a:t>
            </a:r>
            <a:r>
              <a:rPr lang="zh-CN" altLang="en-US" dirty="0" smtClean="0">
                <a:solidFill>
                  <a:srgbClr val="00B050"/>
                </a:solidFill>
              </a:rPr>
              <a:t>－－－</a:t>
            </a:r>
            <a:r>
              <a:rPr lang="en-US" dirty="0" smtClean="0">
                <a:solidFill>
                  <a:srgbClr val="00B050"/>
                </a:solidFill>
              </a:rPr>
              <a:t>Publish</a:t>
            </a:r>
            <a:endParaRPr lang="en-US" dirty="0">
              <a:solidFill>
                <a:srgbClr val="00B050"/>
              </a:solidFill>
            </a:endParaRPr>
          </a:p>
        </p:txBody>
      </p:sp>
      <p:grpSp>
        <p:nvGrpSpPr>
          <p:cNvPr id="2" name="Group 51"/>
          <p:cNvGrpSpPr>
            <a:grpSpLocks/>
          </p:cNvGrpSpPr>
          <p:nvPr/>
        </p:nvGrpSpPr>
        <p:grpSpPr bwMode="auto">
          <a:xfrm>
            <a:off x="4114800" y="4953000"/>
            <a:ext cx="609600" cy="685800"/>
            <a:chOff x="2592" y="3120"/>
            <a:chExt cx="384" cy="432"/>
          </a:xfrm>
        </p:grpSpPr>
        <p:pic>
          <p:nvPicPr>
            <p:cNvPr id="7178" name="Picture 10"/>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92" y="3360"/>
              <a:ext cx="192" cy="192"/>
            </a:xfrm>
            <a:prstGeom prst="rect">
              <a:avLst/>
            </a:prstGeom>
            <a:noFill/>
            <a:ln w="9525">
              <a:noFill/>
              <a:miter lim="800000"/>
              <a:headEnd/>
              <a:tailEnd/>
            </a:ln>
            <a:effectLst/>
          </p:spPr>
        </p:pic>
        <p:grpSp>
          <p:nvGrpSpPr>
            <p:cNvPr id="3" name="Group 49"/>
            <p:cNvGrpSpPr>
              <a:grpSpLocks/>
            </p:cNvGrpSpPr>
            <p:nvPr/>
          </p:nvGrpSpPr>
          <p:grpSpPr bwMode="auto">
            <a:xfrm>
              <a:off x="2640" y="3120"/>
              <a:ext cx="336" cy="432"/>
              <a:chOff x="2640" y="3120"/>
              <a:chExt cx="336" cy="432"/>
            </a:xfrm>
          </p:grpSpPr>
          <p:pic>
            <p:nvPicPr>
              <p:cNvPr id="7175" name="Picture 7" descr="com"/>
              <p:cNvPicPr>
                <a:picLocks noChangeAspect="1" noChangeArrowheads="1"/>
              </p:cNvPicPr>
              <p:nvPr/>
            </p:nvPicPr>
            <p:blipFill>
              <a:blip r:embed="rId4" cstate="print"/>
              <a:srcRect/>
              <a:stretch>
                <a:fillRect/>
              </a:stretch>
            </p:blipFill>
            <p:spPr bwMode="auto">
              <a:xfrm>
                <a:off x="2640" y="3120"/>
                <a:ext cx="240" cy="224"/>
              </a:xfrm>
              <a:prstGeom prst="rect">
                <a:avLst/>
              </a:prstGeom>
              <a:noFill/>
            </p:spPr>
          </p:pic>
          <p:pic>
            <p:nvPicPr>
              <p:cNvPr id="7179" name="Picture 1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88" y="3360"/>
                <a:ext cx="192" cy="192"/>
              </a:xfrm>
              <a:prstGeom prst="rect">
                <a:avLst/>
              </a:prstGeom>
              <a:noFill/>
              <a:ln w="9525">
                <a:noFill/>
                <a:miter lim="800000"/>
                <a:headEnd/>
                <a:tailEnd/>
              </a:ln>
              <a:effectLst/>
            </p:spPr>
          </p:pic>
          <p:pic>
            <p:nvPicPr>
              <p:cNvPr id="7180" name="Picture 1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784" y="3360"/>
                <a:ext cx="192" cy="192"/>
              </a:xfrm>
              <a:prstGeom prst="rect">
                <a:avLst/>
              </a:prstGeom>
              <a:noFill/>
              <a:ln w="9525">
                <a:noFill/>
                <a:miter lim="800000"/>
                <a:headEnd/>
                <a:tailEnd/>
              </a:ln>
              <a:effectLst/>
            </p:spPr>
          </p:pic>
        </p:grpSp>
      </p:grpSp>
      <p:sp>
        <p:nvSpPr>
          <p:cNvPr id="7207" name="Text Box 39"/>
          <p:cNvSpPr txBox="1">
            <a:spLocks noChangeArrowheads="1"/>
          </p:cNvSpPr>
          <p:nvPr/>
        </p:nvSpPr>
        <p:spPr bwMode="auto">
          <a:xfrm>
            <a:off x="1295400" y="5257800"/>
            <a:ext cx="2708275" cy="457200"/>
          </a:xfrm>
          <a:prstGeom prst="rect">
            <a:avLst/>
          </a:prstGeom>
          <a:noFill/>
          <a:ln w="9525">
            <a:noFill/>
            <a:miter lim="800000"/>
            <a:headEnd/>
            <a:tailEnd/>
          </a:ln>
          <a:effectLst/>
        </p:spPr>
        <p:txBody>
          <a:bodyPr wrap="none">
            <a:spAutoFit/>
          </a:bodyPr>
          <a:lstStyle/>
          <a:p>
            <a:r>
              <a:rPr lang="en-US">
                <a:solidFill>
                  <a:srgbClr val="FF0000"/>
                </a:solidFill>
                <a:latin typeface="Arial" pitchFamily="34" charset="0"/>
              </a:rPr>
              <a:t>I have X, Y, and Z!</a:t>
            </a:r>
            <a:endParaRPr lang="en-US">
              <a:solidFill>
                <a:srgbClr val="FF0000"/>
              </a:solidFill>
              <a:latin typeface="Times New Roman" pitchFamily="18" charset="0"/>
            </a:endParaRPr>
          </a:p>
        </p:txBody>
      </p:sp>
      <p:pic>
        <p:nvPicPr>
          <p:cNvPr id="7208" name="Picture 40" descr="j0223560"/>
          <p:cNvPicPr>
            <a:picLocks noChangeAspect="1" noChangeArrowheads="1"/>
          </p:cNvPicPr>
          <p:nvPr/>
        </p:nvPicPr>
        <p:blipFill>
          <a:blip r:embed="rId5" cstate="print"/>
          <a:srcRect/>
          <a:stretch>
            <a:fillRect/>
          </a:stretch>
        </p:blipFill>
        <p:spPr bwMode="auto">
          <a:xfrm>
            <a:off x="4343400" y="3276600"/>
            <a:ext cx="682625" cy="762000"/>
          </a:xfrm>
          <a:prstGeom prst="rect">
            <a:avLst/>
          </a:prstGeom>
          <a:noFill/>
          <a:ln w="9525">
            <a:noFill/>
            <a:miter lim="800000"/>
            <a:headEnd/>
            <a:tailEnd/>
          </a:ln>
        </p:spPr>
      </p:pic>
      <p:grpSp>
        <p:nvGrpSpPr>
          <p:cNvPr id="4" name="Group 48"/>
          <p:cNvGrpSpPr>
            <a:grpSpLocks/>
          </p:cNvGrpSpPr>
          <p:nvPr/>
        </p:nvGrpSpPr>
        <p:grpSpPr bwMode="auto">
          <a:xfrm>
            <a:off x="1447800" y="1676400"/>
            <a:ext cx="5943600" cy="3810000"/>
            <a:chOff x="912" y="1056"/>
            <a:chExt cx="3744" cy="2400"/>
          </a:xfrm>
        </p:grpSpPr>
        <p:pic>
          <p:nvPicPr>
            <p:cNvPr id="7171" name="Picture 3" descr="com"/>
            <p:cNvPicPr>
              <a:picLocks noChangeAspect="1" noChangeArrowheads="1"/>
            </p:cNvPicPr>
            <p:nvPr/>
          </p:nvPicPr>
          <p:blipFill>
            <a:blip r:embed="rId4" cstate="print"/>
            <a:srcRect/>
            <a:stretch>
              <a:fillRect/>
            </a:stretch>
          </p:blipFill>
          <p:spPr bwMode="auto">
            <a:xfrm>
              <a:off x="3792" y="1056"/>
              <a:ext cx="240" cy="224"/>
            </a:xfrm>
            <a:prstGeom prst="rect">
              <a:avLst/>
            </a:prstGeom>
            <a:noFill/>
          </p:spPr>
        </p:pic>
        <p:pic>
          <p:nvPicPr>
            <p:cNvPr id="7172" name="Picture 4" descr="com"/>
            <p:cNvPicPr>
              <a:picLocks noChangeAspect="1" noChangeArrowheads="1"/>
            </p:cNvPicPr>
            <p:nvPr/>
          </p:nvPicPr>
          <p:blipFill>
            <a:blip r:embed="rId4" cstate="print"/>
            <a:srcRect/>
            <a:stretch>
              <a:fillRect/>
            </a:stretch>
          </p:blipFill>
          <p:spPr bwMode="auto">
            <a:xfrm>
              <a:off x="3120" y="1056"/>
              <a:ext cx="240" cy="224"/>
            </a:xfrm>
            <a:prstGeom prst="rect">
              <a:avLst/>
            </a:prstGeom>
            <a:noFill/>
          </p:spPr>
        </p:pic>
        <p:pic>
          <p:nvPicPr>
            <p:cNvPr id="7173" name="Picture 5" descr="com"/>
            <p:cNvPicPr>
              <a:picLocks noChangeAspect="1" noChangeArrowheads="1"/>
            </p:cNvPicPr>
            <p:nvPr/>
          </p:nvPicPr>
          <p:blipFill>
            <a:blip r:embed="rId4" cstate="print"/>
            <a:srcRect/>
            <a:stretch>
              <a:fillRect/>
            </a:stretch>
          </p:blipFill>
          <p:spPr bwMode="auto">
            <a:xfrm>
              <a:off x="4368" y="1536"/>
              <a:ext cx="240" cy="224"/>
            </a:xfrm>
            <a:prstGeom prst="rect">
              <a:avLst/>
            </a:prstGeom>
            <a:noFill/>
          </p:spPr>
        </p:pic>
        <p:pic>
          <p:nvPicPr>
            <p:cNvPr id="7174" name="Picture 6" descr="com"/>
            <p:cNvPicPr>
              <a:picLocks noChangeAspect="1" noChangeArrowheads="1"/>
            </p:cNvPicPr>
            <p:nvPr/>
          </p:nvPicPr>
          <p:blipFill>
            <a:blip r:embed="rId4" cstate="print"/>
            <a:srcRect/>
            <a:stretch>
              <a:fillRect/>
            </a:stretch>
          </p:blipFill>
          <p:spPr bwMode="auto">
            <a:xfrm>
              <a:off x="4128" y="3024"/>
              <a:ext cx="240" cy="224"/>
            </a:xfrm>
            <a:prstGeom prst="rect">
              <a:avLst/>
            </a:prstGeom>
            <a:noFill/>
          </p:spPr>
        </p:pic>
        <p:pic>
          <p:nvPicPr>
            <p:cNvPr id="7176" name="Picture 8" descr="com"/>
            <p:cNvPicPr>
              <a:picLocks noChangeAspect="1" noChangeArrowheads="1"/>
            </p:cNvPicPr>
            <p:nvPr/>
          </p:nvPicPr>
          <p:blipFill>
            <a:blip r:embed="rId4" cstate="print"/>
            <a:srcRect/>
            <a:stretch>
              <a:fillRect/>
            </a:stretch>
          </p:blipFill>
          <p:spPr bwMode="auto">
            <a:xfrm>
              <a:off x="1248" y="2400"/>
              <a:ext cx="240" cy="224"/>
            </a:xfrm>
            <a:prstGeom prst="rect">
              <a:avLst/>
            </a:prstGeom>
            <a:noFill/>
          </p:spPr>
        </p:pic>
        <p:pic>
          <p:nvPicPr>
            <p:cNvPr id="7177" name="Picture 9" descr="com"/>
            <p:cNvPicPr>
              <a:picLocks noChangeAspect="1" noChangeArrowheads="1"/>
            </p:cNvPicPr>
            <p:nvPr/>
          </p:nvPicPr>
          <p:blipFill>
            <a:blip r:embed="rId4" cstate="print"/>
            <a:srcRect/>
            <a:stretch>
              <a:fillRect/>
            </a:stretch>
          </p:blipFill>
          <p:spPr bwMode="auto">
            <a:xfrm>
              <a:off x="1056" y="1344"/>
              <a:ext cx="240" cy="224"/>
            </a:xfrm>
            <a:prstGeom prst="rect">
              <a:avLst/>
            </a:prstGeom>
            <a:noFill/>
          </p:spPr>
        </p:pic>
        <p:grpSp>
          <p:nvGrpSpPr>
            <p:cNvPr id="5" name="Group 13"/>
            <p:cNvGrpSpPr>
              <a:grpSpLocks/>
            </p:cNvGrpSpPr>
            <p:nvPr/>
          </p:nvGrpSpPr>
          <p:grpSpPr bwMode="auto">
            <a:xfrm>
              <a:off x="4080" y="3264"/>
              <a:ext cx="384" cy="192"/>
              <a:chOff x="2688" y="3552"/>
              <a:chExt cx="384" cy="192"/>
            </a:xfrm>
          </p:grpSpPr>
          <p:pic>
            <p:nvPicPr>
              <p:cNvPr id="7182" name="Picture 1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7183" name="Picture 1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7184" name="Picture 1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7185" name="Picture 1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08" y="2640"/>
              <a:ext cx="192" cy="192"/>
            </a:xfrm>
            <a:prstGeom prst="rect">
              <a:avLst/>
            </a:prstGeom>
            <a:noFill/>
            <a:ln w="9525">
              <a:noFill/>
              <a:miter lim="800000"/>
              <a:headEnd/>
              <a:tailEnd/>
            </a:ln>
            <a:effectLst/>
          </p:spPr>
        </p:pic>
        <p:pic>
          <p:nvPicPr>
            <p:cNvPr id="7186" name="Picture 1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04" y="2640"/>
              <a:ext cx="192" cy="192"/>
            </a:xfrm>
            <a:prstGeom prst="rect">
              <a:avLst/>
            </a:prstGeom>
            <a:noFill/>
            <a:ln w="9525">
              <a:noFill/>
              <a:miter lim="800000"/>
              <a:headEnd/>
              <a:tailEnd/>
            </a:ln>
            <a:effectLst/>
          </p:spPr>
        </p:pic>
        <p:pic>
          <p:nvPicPr>
            <p:cNvPr id="7187" name="Picture 19"/>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200" y="2640"/>
              <a:ext cx="192" cy="192"/>
            </a:xfrm>
            <a:prstGeom prst="rect">
              <a:avLst/>
            </a:prstGeom>
            <a:noFill/>
            <a:ln w="9525">
              <a:noFill/>
              <a:miter lim="800000"/>
              <a:headEnd/>
              <a:tailEnd/>
            </a:ln>
            <a:effectLst/>
          </p:spPr>
        </p:pic>
        <p:grpSp>
          <p:nvGrpSpPr>
            <p:cNvPr id="6" name="Group 20"/>
            <p:cNvGrpSpPr>
              <a:grpSpLocks/>
            </p:cNvGrpSpPr>
            <p:nvPr/>
          </p:nvGrpSpPr>
          <p:grpSpPr bwMode="auto">
            <a:xfrm>
              <a:off x="1296" y="2640"/>
              <a:ext cx="384" cy="192"/>
              <a:chOff x="2688" y="3552"/>
              <a:chExt cx="384" cy="192"/>
            </a:xfrm>
          </p:grpSpPr>
          <p:pic>
            <p:nvPicPr>
              <p:cNvPr id="7189" name="Picture 2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7190" name="Picture 2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7191" name="Picture 2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7192" name="Picture 2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368" y="1776"/>
              <a:ext cx="192" cy="192"/>
            </a:xfrm>
            <a:prstGeom prst="rect">
              <a:avLst/>
            </a:prstGeom>
            <a:noFill/>
            <a:ln w="9525">
              <a:noFill/>
              <a:miter lim="800000"/>
              <a:headEnd/>
              <a:tailEnd/>
            </a:ln>
            <a:effectLst/>
          </p:spPr>
        </p:pic>
        <p:pic>
          <p:nvPicPr>
            <p:cNvPr id="7193" name="Picture 2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464" y="1776"/>
              <a:ext cx="192" cy="192"/>
            </a:xfrm>
            <a:prstGeom prst="rect">
              <a:avLst/>
            </a:prstGeom>
            <a:noFill/>
            <a:ln w="9525">
              <a:noFill/>
              <a:miter lim="800000"/>
              <a:headEnd/>
              <a:tailEnd/>
            </a:ln>
            <a:effectLst/>
          </p:spPr>
        </p:pic>
        <p:pic>
          <p:nvPicPr>
            <p:cNvPr id="7194" name="Picture 26" descr="com"/>
            <p:cNvPicPr>
              <a:picLocks noChangeAspect="1" noChangeArrowheads="1"/>
            </p:cNvPicPr>
            <p:nvPr/>
          </p:nvPicPr>
          <p:blipFill>
            <a:blip r:embed="rId4" cstate="print"/>
            <a:srcRect/>
            <a:stretch>
              <a:fillRect/>
            </a:stretch>
          </p:blipFill>
          <p:spPr bwMode="auto">
            <a:xfrm>
              <a:off x="4032" y="1920"/>
              <a:ext cx="240" cy="224"/>
            </a:xfrm>
            <a:prstGeom prst="rect">
              <a:avLst/>
            </a:prstGeom>
            <a:noFill/>
          </p:spPr>
        </p:pic>
        <p:pic>
          <p:nvPicPr>
            <p:cNvPr id="7195" name="Picture 2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128" y="2160"/>
              <a:ext cx="192" cy="192"/>
            </a:xfrm>
            <a:prstGeom prst="rect">
              <a:avLst/>
            </a:prstGeom>
            <a:noFill/>
            <a:ln w="9525">
              <a:noFill/>
              <a:miter lim="800000"/>
              <a:headEnd/>
              <a:tailEnd/>
            </a:ln>
            <a:effectLst/>
          </p:spPr>
        </p:pic>
        <p:pic>
          <p:nvPicPr>
            <p:cNvPr id="7196" name="Picture 2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12" y="1584"/>
              <a:ext cx="192" cy="192"/>
            </a:xfrm>
            <a:prstGeom prst="rect">
              <a:avLst/>
            </a:prstGeom>
            <a:noFill/>
            <a:ln w="9525">
              <a:noFill/>
              <a:miter lim="800000"/>
              <a:headEnd/>
              <a:tailEnd/>
            </a:ln>
            <a:effectLst/>
          </p:spPr>
        </p:pic>
        <p:grpSp>
          <p:nvGrpSpPr>
            <p:cNvPr id="7" name="Group 29"/>
            <p:cNvGrpSpPr>
              <a:grpSpLocks/>
            </p:cNvGrpSpPr>
            <p:nvPr/>
          </p:nvGrpSpPr>
          <p:grpSpPr bwMode="auto">
            <a:xfrm>
              <a:off x="4032" y="1056"/>
              <a:ext cx="384" cy="192"/>
              <a:chOff x="2688" y="3552"/>
              <a:chExt cx="384" cy="192"/>
            </a:xfrm>
          </p:grpSpPr>
          <p:pic>
            <p:nvPicPr>
              <p:cNvPr id="7198" name="Picture 30"/>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7199" name="Picture 3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7200" name="Picture 3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7201" name="Picture 33" descr="com"/>
            <p:cNvPicPr>
              <a:picLocks noChangeAspect="1" noChangeArrowheads="1"/>
            </p:cNvPicPr>
            <p:nvPr/>
          </p:nvPicPr>
          <p:blipFill>
            <a:blip r:embed="rId4" cstate="print"/>
            <a:srcRect/>
            <a:stretch>
              <a:fillRect/>
            </a:stretch>
          </p:blipFill>
          <p:spPr bwMode="auto">
            <a:xfrm>
              <a:off x="2016" y="1104"/>
              <a:ext cx="240" cy="224"/>
            </a:xfrm>
            <a:prstGeom prst="rect">
              <a:avLst/>
            </a:prstGeom>
            <a:noFill/>
          </p:spPr>
        </p:pic>
        <p:pic>
          <p:nvPicPr>
            <p:cNvPr id="7202" name="Picture 3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112" y="1344"/>
              <a:ext cx="192" cy="192"/>
            </a:xfrm>
            <a:prstGeom prst="rect">
              <a:avLst/>
            </a:prstGeom>
            <a:noFill/>
            <a:ln w="9525">
              <a:noFill/>
              <a:miter lim="800000"/>
              <a:headEnd/>
              <a:tailEnd/>
            </a:ln>
            <a:effectLst/>
          </p:spPr>
        </p:pic>
        <p:pic>
          <p:nvPicPr>
            <p:cNvPr id="7203" name="Picture 3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08" y="1344"/>
              <a:ext cx="192" cy="192"/>
            </a:xfrm>
            <a:prstGeom prst="rect">
              <a:avLst/>
            </a:prstGeom>
            <a:noFill/>
            <a:ln w="9525">
              <a:noFill/>
              <a:miter lim="800000"/>
              <a:headEnd/>
              <a:tailEnd/>
            </a:ln>
            <a:effectLst/>
          </p:spPr>
        </p:pic>
        <p:pic>
          <p:nvPicPr>
            <p:cNvPr id="7204" name="Picture 3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08" y="1584"/>
              <a:ext cx="192" cy="192"/>
            </a:xfrm>
            <a:prstGeom prst="rect">
              <a:avLst/>
            </a:prstGeom>
            <a:noFill/>
            <a:ln w="9525">
              <a:noFill/>
              <a:miter lim="800000"/>
              <a:headEnd/>
              <a:tailEnd/>
            </a:ln>
            <a:effectLst/>
          </p:spPr>
        </p:pic>
        <p:pic>
          <p:nvPicPr>
            <p:cNvPr id="7205" name="Picture 3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16" y="1296"/>
              <a:ext cx="192" cy="192"/>
            </a:xfrm>
            <a:prstGeom prst="rect">
              <a:avLst/>
            </a:prstGeom>
            <a:noFill/>
            <a:ln w="9525">
              <a:noFill/>
              <a:miter lim="800000"/>
              <a:headEnd/>
              <a:tailEnd/>
            </a:ln>
            <a:effectLst/>
          </p:spPr>
        </p:pic>
        <p:pic>
          <p:nvPicPr>
            <p:cNvPr id="7206" name="Picture 3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320" y="1056"/>
              <a:ext cx="192" cy="192"/>
            </a:xfrm>
            <a:prstGeom prst="rect">
              <a:avLst/>
            </a:prstGeom>
            <a:noFill/>
            <a:ln w="9525">
              <a:noFill/>
              <a:miter lim="800000"/>
              <a:headEnd/>
              <a:tailEnd/>
            </a:ln>
            <a:effectLst/>
          </p:spPr>
        </p:pic>
        <p:pic>
          <p:nvPicPr>
            <p:cNvPr id="7209" name="Picture 4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04" y="1584"/>
              <a:ext cx="192" cy="192"/>
            </a:xfrm>
            <a:prstGeom prst="rect">
              <a:avLst/>
            </a:prstGeom>
            <a:noFill/>
            <a:ln w="9525">
              <a:noFill/>
              <a:miter lim="800000"/>
              <a:headEnd/>
              <a:tailEnd/>
            </a:ln>
            <a:effectLst/>
          </p:spPr>
        </p:pic>
      </p:grpSp>
      <p:grpSp>
        <p:nvGrpSpPr>
          <p:cNvPr id="8" name="Group 50"/>
          <p:cNvGrpSpPr>
            <a:grpSpLocks/>
          </p:cNvGrpSpPr>
          <p:nvPr/>
        </p:nvGrpSpPr>
        <p:grpSpPr bwMode="auto">
          <a:xfrm>
            <a:off x="3200400" y="3962400"/>
            <a:ext cx="1295400" cy="990600"/>
            <a:chOff x="2016" y="2496"/>
            <a:chExt cx="816" cy="624"/>
          </a:xfrm>
        </p:grpSpPr>
        <p:sp>
          <p:nvSpPr>
            <p:cNvPr id="7211" name="Line 43"/>
            <p:cNvSpPr>
              <a:spLocks noChangeShapeType="1"/>
            </p:cNvSpPr>
            <p:nvPr/>
          </p:nvSpPr>
          <p:spPr bwMode="auto">
            <a:xfrm flipV="1">
              <a:off x="2688" y="2496"/>
              <a:ext cx="144" cy="624"/>
            </a:xfrm>
            <a:prstGeom prst="line">
              <a:avLst/>
            </a:prstGeom>
            <a:noFill/>
            <a:ln w="38100">
              <a:solidFill>
                <a:schemeClr val="accent2"/>
              </a:solidFill>
              <a:round/>
              <a:headEnd/>
              <a:tailEnd type="triangle" w="med" len="med"/>
            </a:ln>
            <a:effectLst/>
          </p:spPr>
          <p:txBody>
            <a:bodyPr wrap="none" anchor="ctr"/>
            <a:lstStyle/>
            <a:p>
              <a:endParaRPr lang="en-US"/>
            </a:p>
          </p:txBody>
        </p:sp>
        <p:sp>
          <p:nvSpPr>
            <p:cNvPr id="7212" name="Rectangle 44"/>
            <p:cNvSpPr>
              <a:spLocks noChangeArrowheads="1"/>
            </p:cNvSpPr>
            <p:nvPr/>
          </p:nvSpPr>
          <p:spPr bwMode="auto">
            <a:xfrm>
              <a:off x="2016" y="2640"/>
              <a:ext cx="746" cy="288"/>
            </a:xfrm>
            <a:prstGeom prst="rect">
              <a:avLst/>
            </a:prstGeom>
            <a:noFill/>
            <a:ln w="9525">
              <a:noFill/>
              <a:miter lim="800000"/>
              <a:headEnd/>
              <a:tailEnd/>
            </a:ln>
            <a:effectLst/>
          </p:spPr>
          <p:txBody>
            <a:bodyPr wrap="none">
              <a:spAutoFit/>
            </a:bodyPr>
            <a:lstStyle/>
            <a:p>
              <a:r>
                <a:rPr lang="en-US">
                  <a:solidFill>
                    <a:schemeClr val="accent2"/>
                  </a:solidFill>
                  <a:latin typeface="Arial" pitchFamily="34" charset="0"/>
                </a:rPr>
                <a:t>Publish</a:t>
              </a:r>
            </a:p>
          </p:txBody>
        </p:sp>
      </p:grpSp>
      <p:sp>
        <p:nvSpPr>
          <p:cNvPr id="7220" name="Rectangle 52"/>
          <p:cNvSpPr>
            <a:spLocks noChangeArrowheads="1"/>
          </p:cNvSpPr>
          <p:nvPr/>
        </p:nvSpPr>
        <p:spPr bwMode="auto">
          <a:xfrm>
            <a:off x="4572000" y="2590800"/>
            <a:ext cx="2057400" cy="1143000"/>
          </a:xfrm>
          <a:prstGeom prst="rect">
            <a:avLst/>
          </a:prstGeom>
          <a:solidFill>
            <a:schemeClr val="accent1"/>
          </a:solidFill>
          <a:ln w="9525">
            <a:solidFill>
              <a:schemeClr val="tx1"/>
            </a:solidFill>
            <a:miter lim="800000"/>
            <a:headEnd/>
            <a:tailEnd/>
          </a:ln>
          <a:effectLst/>
        </p:spPr>
        <p:txBody>
          <a:bodyPr wrap="none"/>
          <a:lstStyle/>
          <a:p>
            <a:r>
              <a:rPr lang="en-US">
                <a:latin typeface="Arial" pitchFamily="34" charset="0"/>
              </a:rPr>
              <a:t>insert(X,</a:t>
            </a:r>
          </a:p>
          <a:p>
            <a:r>
              <a:rPr lang="en-US">
                <a:latin typeface="Arial" pitchFamily="34" charset="0"/>
              </a:rPr>
              <a:t>  123.2.21.23)</a:t>
            </a:r>
          </a:p>
          <a:p>
            <a:r>
              <a:rPr lang="en-US">
                <a:latin typeface="Arial" pitchFamily="34" charset="0"/>
              </a:rPr>
              <a:t>...</a:t>
            </a:r>
          </a:p>
        </p:txBody>
      </p:sp>
      <p:sp>
        <p:nvSpPr>
          <p:cNvPr id="7221" name="Rectangle 53"/>
          <p:cNvSpPr>
            <a:spLocks noChangeArrowheads="1"/>
          </p:cNvSpPr>
          <p:nvPr/>
        </p:nvSpPr>
        <p:spPr bwMode="auto">
          <a:xfrm>
            <a:off x="3505200" y="5638800"/>
            <a:ext cx="1793875" cy="457200"/>
          </a:xfrm>
          <a:prstGeom prst="rect">
            <a:avLst/>
          </a:prstGeom>
          <a:noFill/>
          <a:ln w="9525">
            <a:noFill/>
            <a:miter lim="800000"/>
            <a:headEnd/>
            <a:tailEnd/>
          </a:ln>
          <a:effectLst/>
        </p:spPr>
        <p:txBody>
          <a:bodyPr wrap="none">
            <a:spAutoFit/>
          </a:bodyPr>
          <a:lstStyle/>
          <a:p>
            <a:r>
              <a:rPr lang="en-US">
                <a:latin typeface="Arial" pitchFamily="34" charset="0"/>
              </a:rPr>
              <a:t>123.2.21.23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722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720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499"/>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722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499"/>
                                          </p:stCondLst>
                                        </p:cTn>
                                        <p:tgtEl>
                                          <p:spTgt spid="7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7" grpId="0" autoUpdateAnimBg="0"/>
      <p:bldP spid="7220" grpId="0" animBg="1" autoUpdateAnimBg="0"/>
      <p:bldP spid="7220" grpId="1" animBg="1" autoUpdateAnimBg="0"/>
      <p:bldP spid="7221"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p:txBody>
          <a:bodyPr>
            <a:normAutofit fontScale="90000"/>
          </a:bodyPr>
          <a:lstStyle/>
          <a:p>
            <a:pPr algn="l"/>
            <a:r>
              <a:rPr lang="zh-CN" altLang="en-US" dirty="0" smtClean="0">
                <a:solidFill>
                  <a:srgbClr val="00B050"/>
                </a:solidFill>
              </a:rPr>
              <a:t>方式一：   </a:t>
            </a:r>
            <a:r>
              <a:rPr lang="en-US" dirty="0" smtClean="0">
                <a:solidFill>
                  <a:srgbClr val="00B050"/>
                </a:solidFill>
              </a:rPr>
              <a:t>Napster</a:t>
            </a:r>
            <a:r>
              <a:rPr lang="en-US" dirty="0">
                <a:solidFill>
                  <a:srgbClr val="00B050"/>
                </a:solidFill>
              </a:rPr>
              <a:t/>
            </a:r>
            <a:br>
              <a:rPr lang="en-US" dirty="0">
                <a:solidFill>
                  <a:srgbClr val="00B050"/>
                </a:solidFill>
              </a:rPr>
            </a:br>
            <a:r>
              <a:rPr lang="en-US" dirty="0" smtClean="0">
                <a:solidFill>
                  <a:srgbClr val="00B050"/>
                </a:solidFill>
              </a:rPr>
              <a:t>                         </a:t>
            </a:r>
            <a:r>
              <a:rPr lang="zh-CN" altLang="en-US" dirty="0" smtClean="0">
                <a:solidFill>
                  <a:srgbClr val="00B050"/>
                </a:solidFill>
              </a:rPr>
              <a:t>－－－</a:t>
            </a:r>
            <a:r>
              <a:rPr lang="en-US" dirty="0" smtClean="0">
                <a:solidFill>
                  <a:srgbClr val="00B050"/>
                </a:solidFill>
              </a:rPr>
              <a:t> </a:t>
            </a:r>
            <a:r>
              <a:rPr lang="en-US" dirty="0">
                <a:solidFill>
                  <a:srgbClr val="00B050"/>
                </a:solidFill>
              </a:rPr>
              <a:t>Search</a:t>
            </a:r>
          </a:p>
        </p:txBody>
      </p:sp>
      <p:pic>
        <p:nvPicPr>
          <p:cNvPr id="6148" name="Picture 4" descr="com"/>
          <p:cNvPicPr>
            <a:picLocks noChangeAspect="1" noChangeArrowheads="1"/>
          </p:cNvPicPr>
          <p:nvPr/>
        </p:nvPicPr>
        <p:blipFill>
          <a:blip r:embed="rId3" cstate="print"/>
          <a:srcRect/>
          <a:stretch>
            <a:fillRect/>
          </a:stretch>
        </p:blipFill>
        <p:spPr bwMode="auto">
          <a:xfrm>
            <a:off x="6019800" y="1676400"/>
            <a:ext cx="381000" cy="355600"/>
          </a:xfrm>
          <a:prstGeom prst="rect">
            <a:avLst/>
          </a:prstGeom>
          <a:noFill/>
        </p:spPr>
      </p:pic>
      <p:pic>
        <p:nvPicPr>
          <p:cNvPr id="6149" name="Picture 5" descr="com"/>
          <p:cNvPicPr>
            <a:picLocks noChangeAspect="1" noChangeArrowheads="1"/>
          </p:cNvPicPr>
          <p:nvPr/>
        </p:nvPicPr>
        <p:blipFill>
          <a:blip r:embed="rId3" cstate="print"/>
          <a:srcRect/>
          <a:stretch>
            <a:fillRect/>
          </a:stretch>
        </p:blipFill>
        <p:spPr bwMode="auto">
          <a:xfrm>
            <a:off x="4953000" y="1676400"/>
            <a:ext cx="381000" cy="355600"/>
          </a:xfrm>
          <a:prstGeom prst="rect">
            <a:avLst/>
          </a:prstGeom>
          <a:noFill/>
        </p:spPr>
      </p:pic>
      <p:pic>
        <p:nvPicPr>
          <p:cNvPr id="6150" name="Picture 6" descr="com"/>
          <p:cNvPicPr>
            <a:picLocks noChangeAspect="1" noChangeArrowheads="1"/>
          </p:cNvPicPr>
          <p:nvPr/>
        </p:nvPicPr>
        <p:blipFill>
          <a:blip r:embed="rId3" cstate="print"/>
          <a:srcRect/>
          <a:stretch>
            <a:fillRect/>
          </a:stretch>
        </p:blipFill>
        <p:spPr bwMode="auto">
          <a:xfrm>
            <a:off x="6934200" y="2438400"/>
            <a:ext cx="381000" cy="355600"/>
          </a:xfrm>
          <a:prstGeom prst="rect">
            <a:avLst/>
          </a:prstGeom>
          <a:noFill/>
        </p:spPr>
      </p:pic>
      <p:pic>
        <p:nvPicPr>
          <p:cNvPr id="6151" name="Picture 7" descr="com"/>
          <p:cNvPicPr>
            <a:picLocks noChangeAspect="1" noChangeArrowheads="1"/>
          </p:cNvPicPr>
          <p:nvPr/>
        </p:nvPicPr>
        <p:blipFill>
          <a:blip r:embed="rId3" cstate="print"/>
          <a:srcRect/>
          <a:stretch>
            <a:fillRect/>
          </a:stretch>
        </p:blipFill>
        <p:spPr bwMode="auto">
          <a:xfrm>
            <a:off x="6553200" y="4800600"/>
            <a:ext cx="381000" cy="355600"/>
          </a:xfrm>
          <a:prstGeom prst="rect">
            <a:avLst/>
          </a:prstGeom>
          <a:noFill/>
        </p:spPr>
      </p:pic>
      <p:pic>
        <p:nvPicPr>
          <p:cNvPr id="6152" name="Picture 8" descr="com"/>
          <p:cNvPicPr>
            <a:picLocks noChangeAspect="1" noChangeArrowheads="1"/>
          </p:cNvPicPr>
          <p:nvPr/>
        </p:nvPicPr>
        <p:blipFill>
          <a:blip r:embed="rId3" cstate="print"/>
          <a:srcRect/>
          <a:stretch>
            <a:fillRect/>
          </a:stretch>
        </p:blipFill>
        <p:spPr bwMode="auto">
          <a:xfrm>
            <a:off x="4191000" y="4953000"/>
            <a:ext cx="381000" cy="355600"/>
          </a:xfrm>
          <a:prstGeom prst="rect">
            <a:avLst/>
          </a:prstGeom>
          <a:noFill/>
        </p:spPr>
      </p:pic>
      <p:pic>
        <p:nvPicPr>
          <p:cNvPr id="6153" name="Picture 9" descr="com"/>
          <p:cNvPicPr>
            <a:picLocks noChangeAspect="1" noChangeArrowheads="1"/>
          </p:cNvPicPr>
          <p:nvPr/>
        </p:nvPicPr>
        <p:blipFill>
          <a:blip r:embed="rId3" cstate="print"/>
          <a:srcRect/>
          <a:stretch>
            <a:fillRect/>
          </a:stretch>
        </p:blipFill>
        <p:spPr bwMode="auto">
          <a:xfrm>
            <a:off x="1981200" y="3810000"/>
            <a:ext cx="381000" cy="355600"/>
          </a:xfrm>
          <a:prstGeom prst="rect">
            <a:avLst/>
          </a:prstGeom>
          <a:noFill/>
        </p:spPr>
      </p:pic>
      <p:pic>
        <p:nvPicPr>
          <p:cNvPr id="6154" name="Picture 10" descr="com"/>
          <p:cNvPicPr>
            <a:picLocks noChangeAspect="1" noChangeArrowheads="1"/>
          </p:cNvPicPr>
          <p:nvPr/>
        </p:nvPicPr>
        <p:blipFill>
          <a:blip r:embed="rId3" cstate="print"/>
          <a:srcRect/>
          <a:stretch>
            <a:fillRect/>
          </a:stretch>
        </p:blipFill>
        <p:spPr bwMode="auto">
          <a:xfrm>
            <a:off x="1676400" y="2133600"/>
            <a:ext cx="381000" cy="355600"/>
          </a:xfrm>
          <a:prstGeom prst="rect">
            <a:avLst/>
          </a:prstGeom>
          <a:noFill/>
        </p:spPr>
      </p:pic>
      <p:pic>
        <p:nvPicPr>
          <p:cNvPr id="6155" name="Picture 1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114800" y="5334000"/>
            <a:ext cx="304800" cy="304800"/>
          </a:xfrm>
          <a:prstGeom prst="rect">
            <a:avLst/>
          </a:prstGeom>
          <a:noFill/>
          <a:ln w="9525">
            <a:noFill/>
            <a:miter lim="800000"/>
            <a:headEnd/>
            <a:tailEnd/>
          </a:ln>
          <a:effectLst/>
        </p:spPr>
      </p:pic>
      <p:pic>
        <p:nvPicPr>
          <p:cNvPr id="6156" name="Picture 1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267200" y="5334000"/>
            <a:ext cx="304800" cy="304800"/>
          </a:xfrm>
          <a:prstGeom prst="rect">
            <a:avLst/>
          </a:prstGeom>
          <a:noFill/>
          <a:ln w="9525">
            <a:noFill/>
            <a:miter lim="800000"/>
            <a:headEnd/>
            <a:tailEnd/>
          </a:ln>
          <a:effectLst/>
        </p:spPr>
      </p:pic>
      <p:pic>
        <p:nvPicPr>
          <p:cNvPr id="6157" name="Picture 1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419600" y="5334000"/>
            <a:ext cx="304800" cy="304800"/>
          </a:xfrm>
          <a:prstGeom prst="rect">
            <a:avLst/>
          </a:prstGeom>
          <a:noFill/>
          <a:ln w="9525">
            <a:noFill/>
            <a:miter lim="800000"/>
            <a:headEnd/>
            <a:tailEnd/>
          </a:ln>
          <a:effectLst/>
        </p:spPr>
      </p:pic>
      <p:grpSp>
        <p:nvGrpSpPr>
          <p:cNvPr id="2" name="Group 14"/>
          <p:cNvGrpSpPr>
            <a:grpSpLocks/>
          </p:cNvGrpSpPr>
          <p:nvPr/>
        </p:nvGrpSpPr>
        <p:grpSpPr bwMode="auto">
          <a:xfrm>
            <a:off x="6477000" y="5181600"/>
            <a:ext cx="609600" cy="304800"/>
            <a:chOff x="2688" y="3552"/>
            <a:chExt cx="384" cy="192"/>
          </a:xfrm>
        </p:grpSpPr>
        <p:pic>
          <p:nvPicPr>
            <p:cNvPr id="6159" name="Picture 1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6160" name="Picture 1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6161" name="Picture 1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6162" name="Picture 1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00200" y="4191000"/>
            <a:ext cx="304800" cy="304800"/>
          </a:xfrm>
          <a:prstGeom prst="rect">
            <a:avLst/>
          </a:prstGeom>
          <a:noFill/>
          <a:ln w="9525">
            <a:noFill/>
            <a:miter lim="800000"/>
            <a:headEnd/>
            <a:tailEnd/>
          </a:ln>
          <a:effectLst/>
        </p:spPr>
      </p:pic>
      <p:pic>
        <p:nvPicPr>
          <p:cNvPr id="6163" name="Picture 1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52600" y="4191000"/>
            <a:ext cx="304800" cy="304800"/>
          </a:xfrm>
          <a:prstGeom prst="rect">
            <a:avLst/>
          </a:prstGeom>
          <a:noFill/>
          <a:ln w="9525">
            <a:noFill/>
            <a:miter lim="800000"/>
            <a:headEnd/>
            <a:tailEnd/>
          </a:ln>
          <a:effectLst/>
        </p:spPr>
      </p:pic>
      <p:pic>
        <p:nvPicPr>
          <p:cNvPr id="6164" name="Picture 2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905000" y="4191000"/>
            <a:ext cx="304800" cy="304800"/>
          </a:xfrm>
          <a:prstGeom prst="rect">
            <a:avLst/>
          </a:prstGeom>
          <a:noFill/>
          <a:ln w="9525">
            <a:noFill/>
            <a:miter lim="800000"/>
            <a:headEnd/>
            <a:tailEnd/>
          </a:ln>
          <a:effectLst/>
        </p:spPr>
      </p:pic>
      <p:grpSp>
        <p:nvGrpSpPr>
          <p:cNvPr id="3" name="Group 21"/>
          <p:cNvGrpSpPr>
            <a:grpSpLocks/>
          </p:cNvGrpSpPr>
          <p:nvPr/>
        </p:nvGrpSpPr>
        <p:grpSpPr bwMode="auto">
          <a:xfrm>
            <a:off x="2057400" y="4191000"/>
            <a:ext cx="609600" cy="304800"/>
            <a:chOff x="2688" y="3552"/>
            <a:chExt cx="384" cy="192"/>
          </a:xfrm>
        </p:grpSpPr>
        <p:pic>
          <p:nvPicPr>
            <p:cNvPr id="6166" name="Picture 2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6167" name="Picture 2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6168" name="Picture 2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6169" name="Picture 2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934200" y="2819400"/>
            <a:ext cx="304800" cy="304800"/>
          </a:xfrm>
          <a:prstGeom prst="rect">
            <a:avLst/>
          </a:prstGeom>
          <a:noFill/>
          <a:ln w="9525">
            <a:noFill/>
            <a:miter lim="800000"/>
            <a:headEnd/>
            <a:tailEnd/>
          </a:ln>
          <a:effectLst/>
        </p:spPr>
      </p:pic>
      <p:pic>
        <p:nvPicPr>
          <p:cNvPr id="6170" name="Picture 2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086600" y="2819400"/>
            <a:ext cx="304800" cy="304800"/>
          </a:xfrm>
          <a:prstGeom prst="rect">
            <a:avLst/>
          </a:prstGeom>
          <a:noFill/>
          <a:ln w="9525">
            <a:noFill/>
            <a:miter lim="800000"/>
            <a:headEnd/>
            <a:tailEnd/>
          </a:ln>
          <a:effectLst/>
        </p:spPr>
      </p:pic>
      <p:pic>
        <p:nvPicPr>
          <p:cNvPr id="6171" name="Picture 27" descr="com"/>
          <p:cNvPicPr>
            <a:picLocks noChangeAspect="1" noChangeArrowheads="1"/>
          </p:cNvPicPr>
          <p:nvPr/>
        </p:nvPicPr>
        <p:blipFill>
          <a:blip r:embed="rId3" cstate="print"/>
          <a:srcRect/>
          <a:stretch>
            <a:fillRect/>
          </a:stretch>
        </p:blipFill>
        <p:spPr bwMode="auto">
          <a:xfrm>
            <a:off x="6400800" y="3048000"/>
            <a:ext cx="381000" cy="355600"/>
          </a:xfrm>
          <a:prstGeom prst="rect">
            <a:avLst/>
          </a:prstGeom>
          <a:noFill/>
        </p:spPr>
      </p:pic>
      <p:pic>
        <p:nvPicPr>
          <p:cNvPr id="6172" name="Picture 2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553200" y="3429000"/>
            <a:ext cx="304800" cy="304800"/>
          </a:xfrm>
          <a:prstGeom prst="rect">
            <a:avLst/>
          </a:prstGeom>
          <a:noFill/>
          <a:ln w="9525">
            <a:noFill/>
            <a:miter lim="800000"/>
            <a:headEnd/>
            <a:tailEnd/>
          </a:ln>
          <a:effectLst/>
        </p:spPr>
      </p:pic>
      <p:pic>
        <p:nvPicPr>
          <p:cNvPr id="6173" name="Picture 2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47800" y="2514600"/>
            <a:ext cx="304800" cy="304800"/>
          </a:xfrm>
          <a:prstGeom prst="rect">
            <a:avLst/>
          </a:prstGeom>
          <a:noFill/>
          <a:ln w="9525">
            <a:noFill/>
            <a:miter lim="800000"/>
            <a:headEnd/>
            <a:tailEnd/>
          </a:ln>
          <a:effectLst/>
        </p:spPr>
      </p:pic>
      <p:grpSp>
        <p:nvGrpSpPr>
          <p:cNvPr id="4" name="Group 30"/>
          <p:cNvGrpSpPr>
            <a:grpSpLocks/>
          </p:cNvGrpSpPr>
          <p:nvPr/>
        </p:nvGrpSpPr>
        <p:grpSpPr bwMode="auto">
          <a:xfrm>
            <a:off x="6400800" y="1676400"/>
            <a:ext cx="609600" cy="304800"/>
            <a:chOff x="2688" y="3552"/>
            <a:chExt cx="384" cy="192"/>
          </a:xfrm>
        </p:grpSpPr>
        <p:pic>
          <p:nvPicPr>
            <p:cNvPr id="6175" name="Picture 3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6176" name="Picture 3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6177" name="Picture 3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6178" name="Picture 34" descr="com"/>
          <p:cNvPicPr>
            <a:picLocks noChangeAspect="1" noChangeArrowheads="1"/>
          </p:cNvPicPr>
          <p:nvPr/>
        </p:nvPicPr>
        <p:blipFill>
          <a:blip r:embed="rId3" cstate="print"/>
          <a:srcRect/>
          <a:stretch>
            <a:fillRect/>
          </a:stretch>
        </p:blipFill>
        <p:spPr bwMode="auto">
          <a:xfrm>
            <a:off x="3200400" y="1752600"/>
            <a:ext cx="381000" cy="355600"/>
          </a:xfrm>
          <a:prstGeom prst="rect">
            <a:avLst/>
          </a:prstGeom>
          <a:noFill/>
        </p:spPr>
      </p:pic>
      <p:pic>
        <p:nvPicPr>
          <p:cNvPr id="6179" name="Picture 3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352800" y="2133600"/>
            <a:ext cx="304800" cy="304800"/>
          </a:xfrm>
          <a:prstGeom prst="rect">
            <a:avLst/>
          </a:prstGeom>
          <a:noFill/>
          <a:ln w="9525">
            <a:noFill/>
            <a:miter lim="800000"/>
            <a:headEnd/>
            <a:tailEnd/>
          </a:ln>
          <a:effectLst/>
        </p:spPr>
      </p:pic>
      <p:pic>
        <p:nvPicPr>
          <p:cNvPr id="6180" name="Picture 3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505200" y="2133600"/>
            <a:ext cx="304800" cy="304800"/>
          </a:xfrm>
          <a:prstGeom prst="rect">
            <a:avLst/>
          </a:prstGeom>
          <a:noFill/>
          <a:ln w="9525">
            <a:noFill/>
            <a:miter lim="800000"/>
            <a:headEnd/>
            <a:tailEnd/>
          </a:ln>
          <a:effectLst/>
        </p:spPr>
      </p:pic>
      <p:pic>
        <p:nvPicPr>
          <p:cNvPr id="6181" name="Picture 3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00200" y="2514600"/>
            <a:ext cx="304800" cy="304800"/>
          </a:xfrm>
          <a:prstGeom prst="rect">
            <a:avLst/>
          </a:prstGeom>
          <a:noFill/>
          <a:ln w="9525">
            <a:noFill/>
            <a:miter lim="800000"/>
            <a:headEnd/>
            <a:tailEnd/>
          </a:ln>
          <a:effectLst/>
        </p:spPr>
      </p:pic>
      <p:pic>
        <p:nvPicPr>
          <p:cNvPr id="6182" name="Picture 3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105400" y="2057400"/>
            <a:ext cx="304800" cy="304800"/>
          </a:xfrm>
          <a:prstGeom prst="rect">
            <a:avLst/>
          </a:prstGeom>
          <a:noFill/>
          <a:ln w="9525">
            <a:noFill/>
            <a:miter lim="800000"/>
            <a:headEnd/>
            <a:tailEnd/>
          </a:ln>
          <a:effectLst/>
        </p:spPr>
      </p:pic>
      <p:pic>
        <p:nvPicPr>
          <p:cNvPr id="6183" name="Picture 3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58000" y="1676400"/>
            <a:ext cx="304800" cy="304800"/>
          </a:xfrm>
          <a:prstGeom prst="rect">
            <a:avLst/>
          </a:prstGeom>
          <a:noFill/>
          <a:ln w="9525">
            <a:noFill/>
            <a:miter lim="800000"/>
            <a:headEnd/>
            <a:tailEnd/>
          </a:ln>
          <a:effectLst/>
        </p:spPr>
      </p:pic>
      <p:sp>
        <p:nvSpPr>
          <p:cNvPr id="6184" name="Text Box 40"/>
          <p:cNvSpPr txBox="1">
            <a:spLocks noChangeArrowheads="1"/>
          </p:cNvSpPr>
          <p:nvPr/>
        </p:nvSpPr>
        <p:spPr bwMode="auto">
          <a:xfrm>
            <a:off x="1752600" y="5257800"/>
            <a:ext cx="2317750" cy="457200"/>
          </a:xfrm>
          <a:prstGeom prst="rect">
            <a:avLst/>
          </a:prstGeom>
          <a:noFill/>
          <a:ln w="9525">
            <a:noFill/>
            <a:miter lim="800000"/>
            <a:headEnd/>
            <a:tailEnd/>
          </a:ln>
          <a:effectLst/>
        </p:spPr>
        <p:txBody>
          <a:bodyPr wrap="none">
            <a:spAutoFit/>
          </a:bodyPr>
          <a:lstStyle/>
          <a:p>
            <a:r>
              <a:rPr lang="en-US">
                <a:solidFill>
                  <a:srgbClr val="FF0000"/>
                </a:solidFill>
                <a:latin typeface="Arial" pitchFamily="34" charset="0"/>
              </a:rPr>
              <a:t>Where is file A?</a:t>
            </a:r>
            <a:endParaRPr lang="en-US">
              <a:solidFill>
                <a:srgbClr val="FF0000"/>
              </a:solidFill>
              <a:latin typeface="Times New Roman" pitchFamily="18" charset="0"/>
            </a:endParaRPr>
          </a:p>
        </p:txBody>
      </p:sp>
      <p:pic>
        <p:nvPicPr>
          <p:cNvPr id="6185" name="Picture 41" descr="j0223560"/>
          <p:cNvPicPr>
            <a:picLocks noChangeAspect="1" noChangeArrowheads="1"/>
          </p:cNvPicPr>
          <p:nvPr/>
        </p:nvPicPr>
        <p:blipFill>
          <a:blip r:embed="rId5" cstate="print"/>
          <a:srcRect/>
          <a:stretch>
            <a:fillRect/>
          </a:stretch>
        </p:blipFill>
        <p:spPr bwMode="auto">
          <a:xfrm>
            <a:off x="4343400" y="3276600"/>
            <a:ext cx="682625" cy="762000"/>
          </a:xfrm>
          <a:prstGeom prst="rect">
            <a:avLst/>
          </a:prstGeom>
          <a:noFill/>
          <a:ln w="9525">
            <a:noFill/>
            <a:miter lim="800000"/>
            <a:headEnd/>
            <a:tailEnd/>
          </a:ln>
        </p:spPr>
      </p:pic>
      <p:pic>
        <p:nvPicPr>
          <p:cNvPr id="6186" name="Picture 4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52600" y="2514600"/>
            <a:ext cx="304800" cy="304800"/>
          </a:xfrm>
          <a:prstGeom prst="rect">
            <a:avLst/>
          </a:prstGeom>
          <a:noFill/>
          <a:ln w="9525">
            <a:noFill/>
            <a:miter lim="800000"/>
            <a:headEnd/>
            <a:tailEnd/>
          </a:ln>
          <a:effectLst/>
        </p:spPr>
      </p:pic>
      <p:grpSp>
        <p:nvGrpSpPr>
          <p:cNvPr id="5" name="Group 43"/>
          <p:cNvGrpSpPr>
            <a:grpSpLocks/>
          </p:cNvGrpSpPr>
          <p:nvPr/>
        </p:nvGrpSpPr>
        <p:grpSpPr bwMode="auto">
          <a:xfrm>
            <a:off x="3352800" y="3962400"/>
            <a:ext cx="1143000" cy="990600"/>
            <a:chOff x="2112" y="2256"/>
            <a:chExt cx="720" cy="624"/>
          </a:xfrm>
        </p:grpSpPr>
        <p:sp>
          <p:nvSpPr>
            <p:cNvPr id="6188" name="Line 44"/>
            <p:cNvSpPr>
              <a:spLocks noChangeShapeType="1"/>
            </p:cNvSpPr>
            <p:nvPr/>
          </p:nvSpPr>
          <p:spPr bwMode="auto">
            <a:xfrm flipV="1">
              <a:off x="2688" y="2256"/>
              <a:ext cx="144" cy="624"/>
            </a:xfrm>
            <a:prstGeom prst="line">
              <a:avLst/>
            </a:prstGeom>
            <a:noFill/>
            <a:ln w="38100">
              <a:solidFill>
                <a:schemeClr val="accent2"/>
              </a:solidFill>
              <a:round/>
              <a:headEnd/>
              <a:tailEnd type="triangle" w="med" len="med"/>
            </a:ln>
            <a:effectLst/>
          </p:spPr>
          <p:txBody>
            <a:bodyPr wrap="none" anchor="ctr"/>
            <a:lstStyle/>
            <a:p>
              <a:endParaRPr lang="en-US"/>
            </a:p>
          </p:txBody>
        </p:sp>
        <p:sp>
          <p:nvSpPr>
            <p:cNvPr id="6189" name="Rectangle 45"/>
            <p:cNvSpPr>
              <a:spLocks noChangeArrowheads="1"/>
            </p:cNvSpPr>
            <p:nvPr/>
          </p:nvSpPr>
          <p:spPr bwMode="auto">
            <a:xfrm>
              <a:off x="2112" y="2400"/>
              <a:ext cx="639" cy="288"/>
            </a:xfrm>
            <a:prstGeom prst="rect">
              <a:avLst/>
            </a:prstGeom>
            <a:noFill/>
            <a:ln w="9525">
              <a:noFill/>
              <a:miter lim="800000"/>
              <a:headEnd/>
              <a:tailEnd/>
            </a:ln>
            <a:effectLst/>
          </p:spPr>
          <p:txBody>
            <a:bodyPr wrap="none">
              <a:spAutoFit/>
            </a:bodyPr>
            <a:lstStyle/>
            <a:p>
              <a:r>
                <a:rPr lang="en-US">
                  <a:solidFill>
                    <a:schemeClr val="accent2"/>
                  </a:solidFill>
                  <a:latin typeface="Arial" pitchFamily="34" charset="0"/>
                </a:rPr>
                <a:t>Query</a:t>
              </a:r>
            </a:p>
          </p:txBody>
        </p:sp>
      </p:grpSp>
      <p:grpSp>
        <p:nvGrpSpPr>
          <p:cNvPr id="6" name="Group 46"/>
          <p:cNvGrpSpPr>
            <a:grpSpLocks/>
          </p:cNvGrpSpPr>
          <p:nvPr/>
        </p:nvGrpSpPr>
        <p:grpSpPr bwMode="auto">
          <a:xfrm>
            <a:off x="4419600" y="4038600"/>
            <a:ext cx="1116013" cy="914400"/>
            <a:chOff x="2784" y="2304"/>
            <a:chExt cx="703" cy="576"/>
          </a:xfrm>
        </p:grpSpPr>
        <p:sp>
          <p:nvSpPr>
            <p:cNvPr id="6191" name="Line 47"/>
            <p:cNvSpPr>
              <a:spLocks noChangeShapeType="1"/>
            </p:cNvSpPr>
            <p:nvPr/>
          </p:nvSpPr>
          <p:spPr bwMode="auto">
            <a:xfrm flipV="1">
              <a:off x="2784" y="2304"/>
              <a:ext cx="144" cy="576"/>
            </a:xfrm>
            <a:prstGeom prst="line">
              <a:avLst/>
            </a:prstGeom>
            <a:noFill/>
            <a:ln w="38100">
              <a:solidFill>
                <a:srgbClr val="00FF00"/>
              </a:solidFill>
              <a:round/>
              <a:headEnd type="triangle" w="med" len="med"/>
              <a:tailEnd/>
            </a:ln>
            <a:effectLst/>
          </p:spPr>
          <p:txBody>
            <a:bodyPr wrap="none" anchor="ctr"/>
            <a:lstStyle/>
            <a:p>
              <a:endParaRPr lang="en-US"/>
            </a:p>
          </p:txBody>
        </p:sp>
        <p:sp>
          <p:nvSpPr>
            <p:cNvPr id="6192" name="Rectangle 48"/>
            <p:cNvSpPr>
              <a:spLocks noChangeArrowheads="1"/>
            </p:cNvSpPr>
            <p:nvPr/>
          </p:nvSpPr>
          <p:spPr bwMode="auto">
            <a:xfrm>
              <a:off x="2880" y="2400"/>
              <a:ext cx="607" cy="288"/>
            </a:xfrm>
            <a:prstGeom prst="rect">
              <a:avLst/>
            </a:prstGeom>
            <a:noFill/>
            <a:ln w="9525">
              <a:noFill/>
              <a:miter lim="800000"/>
              <a:headEnd/>
              <a:tailEnd/>
            </a:ln>
            <a:effectLst/>
          </p:spPr>
          <p:txBody>
            <a:bodyPr wrap="none">
              <a:spAutoFit/>
            </a:bodyPr>
            <a:lstStyle/>
            <a:p>
              <a:r>
                <a:rPr lang="en-US">
                  <a:solidFill>
                    <a:srgbClr val="00FF00"/>
                  </a:solidFill>
                  <a:latin typeface="Arial" pitchFamily="34" charset="0"/>
                </a:rPr>
                <a:t>Reply</a:t>
              </a:r>
            </a:p>
          </p:txBody>
        </p:sp>
      </p:grpSp>
      <p:sp>
        <p:nvSpPr>
          <p:cNvPr id="6194" name="Rectangle 50"/>
          <p:cNvSpPr>
            <a:spLocks noChangeArrowheads="1"/>
          </p:cNvSpPr>
          <p:nvPr/>
        </p:nvSpPr>
        <p:spPr bwMode="auto">
          <a:xfrm>
            <a:off x="4572000" y="2590800"/>
            <a:ext cx="2057400" cy="1143000"/>
          </a:xfrm>
          <a:prstGeom prst="rect">
            <a:avLst/>
          </a:prstGeom>
          <a:solidFill>
            <a:schemeClr val="accent1"/>
          </a:solidFill>
          <a:ln w="9525">
            <a:solidFill>
              <a:schemeClr val="tx1"/>
            </a:solidFill>
            <a:miter lim="800000"/>
            <a:headEnd/>
            <a:tailEnd/>
          </a:ln>
          <a:effectLst/>
        </p:spPr>
        <p:txBody>
          <a:bodyPr wrap="none"/>
          <a:lstStyle/>
          <a:p>
            <a:r>
              <a:rPr lang="en-US">
                <a:latin typeface="Arial" pitchFamily="34" charset="0"/>
              </a:rPr>
              <a:t>search(A)</a:t>
            </a:r>
          </a:p>
          <a:p>
            <a:r>
              <a:rPr lang="en-US">
                <a:latin typeface="Arial" pitchFamily="34" charset="0"/>
              </a:rPr>
              <a:t>--&gt;</a:t>
            </a:r>
          </a:p>
          <a:p>
            <a:r>
              <a:rPr lang="en-US">
                <a:latin typeface="Arial" pitchFamily="34" charset="0"/>
              </a:rPr>
              <a:t>123.2.0.18</a:t>
            </a:r>
          </a:p>
        </p:txBody>
      </p:sp>
      <p:grpSp>
        <p:nvGrpSpPr>
          <p:cNvPr id="7" name="Group 55"/>
          <p:cNvGrpSpPr>
            <a:grpSpLocks/>
          </p:cNvGrpSpPr>
          <p:nvPr/>
        </p:nvGrpSpPr>
        <p:grpSpPr bwMode="auto">
          <a:xfrm>
            <a:off x="2057400" y="2590800"/>
            <a:ext cx="2057400" cy="2514600"/>
            <a:chOff x="1296" y="1632"/>
            <a:chExt cx="1296" cy="1584"/>
          </a:xfrm>
        </p:grpSpPr>
        <p:sp>
          <p:nvSpPr>
            <p:cNvPr id="6196" name="Line 52"/>
            <p:cNvSpPr>
              <a:spLocks noChangeShapeType="1"/>
            </p:cNvSpPr>
            <p:nvPr/>
          </p:nvSpPr>
          <p:spPr bwMode="auto">
            <a:xfrm flipH="1" flipV="1">
              <a:off x="1344" y="1632"/>
              <a:ext cx="1248" cy="1536"/>
            </a:xfrm>
            <a:prstGeom prst="line">
              <a:avLst/>
            </a:prstGeom>
            <a:noFill/>
            <a:ln w="38100">
              <a:solidFill>
                <a:schemeClr val="hlink"/>
              </a:solidFill>
              <a:round/>
              <a:headEnd/>
              <a:tailEnd type="triangle" w="med" len="med"/>
            </a:ln>
            <a:effectLst/>
          </p:spPr>
          <p:txBody>
            <a:bodyPr wrap="none" anchor="ctr"/>
            <a:lstStyle/>
            <a:p>
              <a:endParaRPr lang="en-US"/>
            </a:p>
          </p:txBody>
        </p:sp>
        <p:sp>
          <p:nvSpPr>
            <p:cNvPr id="6197" name="Text Box 53"/>
            <p:cNvSpPr txBox="1">
              <a:spLocks noChangeArrowheads="1"/>
            </p:cNvSpPr>
            <p:nvPr/>
          </p:nvSpPr>
          <p:spPr bwMode="auto">
            <a:xfrm>
              <a:off x="1824" y="2016"/>
              <a:ext cx="596" cy="288"/>
            </a:xfrm>
            <a:prstGeom prst="rect">
              <a:avLst/>
            </a:prstGeom>
            <a:noFill/>
            <a:ln w="9525">
              <a:noFill/>
              <a:miter lim="800000"/>
              <a:headEnd/>
              <a:tailEnd/>
            </a:ln>
            <a:effectLst/>
          </p:spPr>
          <p:txBody>
            <a:bodyPr wrap="none">
              <a:spAutoFit/>
            </a:bodyPr>
            <a:lstStyle/>
            <a:p>
              <a:r>
                <a:rPr lang="en-US">
                  <a:solidFill>
                    <a:schemeClr val="hlink"/>
                  </a:solidFill>
                  <a:latin typeface="Arial" pitchFamily="34" charset="0"/>
                </a:rPr>
                <a:t>Fetch</a:t>
              </a:r>
            </a:p>
          </p:txBody>
        </p:sp>
        <p:sp>
          <p:nvSpPr>
            <p:cNvPr id="6198" name="Line 54"/>
            <p:cNvSpPr>
              <a:spLocks noChangeShapeType="1"/>
            </p:cNvSpPr>
            <p:nvPr/>
          </p:nvSpPr>
          <p:spPr bwMode="auto">
            <a:xfrm>
              <a:off x="1296" y="1728"/>
              <a:ext cx="1248" cy="1488"/>
            </a:xfrm>
            <a:prstGeom prst="line">
              <a:avLst/>
            </a:prstGeom>
            <a:noFill/>
            <a:ln w="38100">
              <a:solidFill>
                <a:schemeClr val="folHlink"/>
              </a:solidFill>
              <a:round/>
              <a:headEnd/>
              <a:tailEnd type="triangle" w="med" len="med"/>
            </a:ln>
            <a:effectLst/>
          </p:spPr>
          <p:txBody>
            <a:bodyPr wrap="none" anchor="ctr"/>
            <a:lstStyle/>
            <a:p>
              <a:endParaRPr lang="en-US"/>
            </a:p>
          </p:txBody>
        </p:sp>
      </p:grpSp>
      <p:sp>
        <p:nvSpPr>
          <p:cNvPr id="6200" name="Rectangle 56"/>
          <p:cNvSpPr>
            <a:spLocks noChangeArrowheads="1"/>
          </p:cNvSpPr>
          <p:nvPr/>
        </p:nvSpPr>
        <p:spPr bwMode="auto">
          <a:xfrm>
            <a:off x="1066800" y="1676400"/>
            <a:ext cx="1625600" cy="457200"/>
          </a:xfrm>
          <a:prstGeom prst="rect">
            <a:avLst/>
          </a:prstGeom>
          <a:noFill/>
          <a:ln w="9525">
            <a:noFill/>
            <a:miter lim="800000"/>
            <a:headEnd/>
            <a:tailEnd/>
          </a:ln>
          <a:effectLst/>
        </p:spPr>
        <p:txBody>
          <a:bodyPr wrap="none">
            <a:spAutoFit/>
          </a:bodyPr>
          <a:lstStyle/>
          <a:p>
            <a:r>
              <a:rPr lang="en-US">
                <a:latin typeface="Arial" pitchFamily="34" charset="0"/>
              </a:rPr>
              <a:t>123.2.0.18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19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499"/>
                                          </p:stCondLst>
                                        </p:cTn>
                                        <p:tgtEl>
                                          <p:spTgt spid="6194"/>
                                        </p:tgtEl>
                                        <p:attrNameLst>
                                          <p:attrName>style.visibility</p:attrName>
                                        </p:attrNameLst>
                                      </p:cBhvr>
                                      <p:to>
                                        <p:strVal val="hidden"/>
                                      </p:to>
                                    </p:set>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499"/>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499"/>
                                          </p:stCondLst>
                                        </p:cTn>
                                        <p:tgtEl>
                                          <p:spTgt spid="6184"/>
                                        </p:tgtEl>
                                        <p:attrNameLst>
                                          <p:attrName>style.visibility</p:attrName>
                                        </p:attrNameLst>
                                      </p:cBhvr>
                                      <p:to>
                                        <p:strVal val="hidden"/>
                                      </p:to>
                                    </p:set>
                                  </p:childTnLst>
                                </p:cTn>
                              </p:par>
                            </p:childTnLst>
                          </p:cTn>
                        </p:par>
                        <p:par>
                          <p:cTn id="26" fill="hold">
                            <p:stCondLst>
                              <p:cond delay="500"/>
                            </p:stCondLst>
                            <p:childTnLst>
                              <p:par>
                                <p:cTn id="27" presetID="1" presetClass="exit" presetSubtype="0" fill="hold" nodeType="afterEffect">
                                  <p:stCondLst>
                                    <p:cond delay="0"/>
                                  </p:stCondLst>
                                  <p:childTnLst>
                                    <p:set>
                                      <p:cBhvr>
                                        <p:cTn id="28" dur="1" fill="hold">
                                          <p:stCondLst>
                                            <p:cond delay="499"/>
                                          </p:stCondLst>
                                        </p:cTn>
                                        <p:tgtEl>
                                          <p:spTgt spid="6"/>
                                        </p:tgtEl>
                                        <p:attrNameLst>
                                          <p:attrName>style.visibility</p:attrName>
                                        </p:attrNameLst>
                                      </p:cBhvr>
                                      <p:to>
                                        <p:strVal val="hidden"/>
                                      </p:to>
                                    </p:set>
                                  </p:childTnLst>
                                </p:cTn>
                              </p:par>
                            </p:childTnLst>
                          </p:cTn>
                        </p:par>
                        <p:par>
                          <p:cTn id="29" fill="hold">
                            <p:stCondLst>
                              <p:cond delay="1000"/>
                            </p:stCondLst>
                            <p:childTnLst>
                              <p:par>
                                <p:cTn id="30" presetID="1" presetClass="exit" presetSubtype="0" fill="hold" nodeType="afterEffect">
                                  <p:stCondLst>
                                    <p:cond delay="0"/>
                                  </p:stCondLst>
                                  <p:childTnLst>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6200"/>
                                        </p:tgtEl>
                                        <p:attrNameLst>
                                          <p:attrName>style.visibility</p:attrName>
                                        </p:attrNameLst>
                                      </p:cBhvr>
                                      <p:to>
                                        <p:strVal val="visible"/>
                                      </p:to>
                                    </p:set>
                                  </p:childTnLst>
                                </p:cTn>
                              </p:par>
                            </p:childTnLst>
                          </p:cTn>
                        </p:par>
                        <p:par>
                          <p:cTn id="36" fill="hold">
                            <p:stCondLst>
                              <p:cond delay="500"/>
                            </p:stCondLst>
                            <p:childTnLst>
                              <p:par>
                                <p:cTn id="37" presetID="1" presetClass="entr" presetSubtype="0" fill="hold" nodeType="afterEffect">
                                  <p:stCondLst>
                                    <p:cond delay="0"/>
                                  </p:stCondLst>
                                  <p:childTnLst>
                                    <p:set>
                                      <p:cBhvr>
                                        <p:cTn id="38"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4" grpId="0" autoUpdateAnimBg="0"/>
      <p:bldP spid="6184" grpId="1" autoUpdateAnimBg="0"/>
      <p:bldP spid="6194" grpId="0" animBg="1" autoUpdateAnimBg="0"/>
      <p:bldP spid="6194" grpId="1" animBg="1" autoUpdateAnimBg="0"/>
      <p:bldP spid="6200"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om"/>
          <p:cNvPicPr>
            <a:picLocks noChangeAspect="1" noChangeArrowheads="1"/>
          </p:cNvPicPr>
          <p:nvPr/>
        </p:nvPicPr>
        <p:blipFill>
          <a:blip r:embed="rId3" cstate="print"/>
          <a:srcRect/>
          <a:stretch>
            <a:fillRect/>
          </a:stretch>
        </p:blipFill>
        <p:spPr bwMode="auto">
          <a:xfrm>
            <a:off x="6019800" y="2057400"/>
            <a:ext cx="381000" cy="355600"/>
          </a:xfrm>
          <a:prstGeom prst="rect">
            <a:avLst/>
          </a:prstGeom>
          <a:noFill/>
        </p:spPr>
      </p:pic>
      <p:pic>
        <p:nvPicPr>
          <p:cNvPr id="12292" name="Picture 4" descr="com"/>
          <p:cNvPicPr>
            <a:picLocks noChangeAspect="1" noChangeArrowheads="1"/>
          </p:cNvPicPr>
          <p:nvPr/>
        </p:nvPicPr>
        <p:blipFill>
          <a:blip r:embed="rId3" cstate="print"/>
          <a:srcRect/>
          <a:stretch>
            <a:fillRect/>
          </a:stretch>
        </p:blipFill>
        <p:spPr bwMode="auto">
          <a:xfrm>
            <a:off x="4953000" y="2057400"/>
            <a:ext cx="381000" cy="355600"/>
          </a:xfrm>
          <a:prstGeom prst="rect">
            <a:avLst/>
          </a:prstGeom>
          <a:noFill/>
        </p:spPr>
      </p:pic>
      <p:pic>
        <p:nvPicPr>
          <p:cNvPr id="12293" name="Picture 5" descr="com"/>
          <p:cNvPicPr>
            <a:picLocks noChangeAspect="1" noChangeArrowheads="1"/>
          </p:cNvPicPr>
          <p:nvPr/>
        </p:nvPicPr>
        <p:blipFill>
          <a:blip r:embed="rId3" cstate="print"/>
          <a:srcRect/>
          <a:stretch>
            <a:fillRect/>
          </a:stretch>
        </p:blipFill>
        <p:spPr bwMode="auto">
          <a:xfrm>
            <a:off x="6934200" y="2819400"/>
            <a:ext cx="381000" cy="355600"/>
          </a:xfrm>
          <a:prstGeom prst="rect">
            <a:avLst/>
          </a:prstGeom>
          <a:noFill/>
        </p:spPr>
      </p:pic>
      <p:pic>
        <p:nvPicPr>
          <p:cNvPr id="12294" name="Picture 6" descr="com"/>
          <p:cNvPicPr>
            <a:picLocks noChangeAspect="1" noChangeArrowheads="1"/>
          </p:cNvPicPr>
          <p:nvPr/>
        </p:nvPicPr>
        <p:blipFill>
          <a:blip r:embed="rId3" cstate="print"/>
          <a:srcRect/>
          <a:stretch>
            <a:fillRect/>
          </a:stretch>
        </p:blipFill>
        <p:spPr bwMode="auto">
          <a:xfrm>
            <a:off x="6553200" y="5181600"/>
            <a:ext cx="381000" cy="355600"/>
          </a:xfrm>
          <a:prstGeom prst="rect">
            <a:avLst/>
          </a:prstGeom>
          <a:noFill/>
        </p:spPr>
      </p:pic>
      <p:pic>
        <p:nvPicPr>
          <p:cNvPr id="12295" name="Picture 7" descr="com"/>
          <p:cNvPicPr>
            <a:picLocks noChangeAspect="1" noChangeArrowheads="1"/>
          </p:cNvPicPr>
          <p:nvPr/>
        </p:nvPicPr>
        <p:blipFill>
          <a:blip r:embed="rId3" cstate="print"/>
          <a:srcRect/>
          <a:stretch>
            <a:fillRect/>
          </a:stretch>
        </p:blipFill>
        <p:spPr bwMode="auto">
          <a:xfrm>
            <a:off x="4191000" y="5334000"/>
            <a:ext cx="381000" cy="355600"/>
          </a:xfrm>
          <a:prstGeom prst="rect">
            <a:avLst/>
          </a:prstGeom>
          <a:noFill/>
        </p:spPr>
      </p:pic>
      <p:pic>
        <p:nvPicPr>
          <p:cNvPr id="12296" name="Picture 8" descr="com"/>
          <p:cNvPicPr>
            <a:picLocks noChangeAspect="1" noChangeArrowheads="1"/>
          </p:cNvPicPr>
          <p:nvPr/>
        </p:nvPicPr>
        <p:blipFill>
          <a:blip r:embed="rId3" cstate="print"/>
          <a:srcRect/>
          <a:stretch>
            <a:fillRect/>
          </a:stretch>
        </p:blipFill>
        <p:spPr bwMode="auto">
          <a:xfrm>
            <a:off x="1981200" y="4191000"/>
            <a:ext cx="381000" cy="355600"/>
          </a:xfrm>
          <a:prstGeom prst="rect">
            <a:avLst/>
          </a:prstGeom>
          <a:noFill/>
        </p:spPr>
      </p:pic>
      <p:pic>
        <p:nvPicPr>
          <p:cNvPr id="12297" name="Picture 9" descr="com"/>
          <p:cNvPicPr>
            <a:picLocks noChangeAspect="1" noChangeArrowheads="1"/>
          </p:cNvPicPr>
          <p:nvPr/>
        </p:nvPicPr>
        <p:blipFill>
          <a:blip r:embed="rId3" cstate="print"/>
          <a:srcRect/>
          <a:stretch>
            <a:fillRect/>
          </a:stretch>
        </p:blipFill>
        <p:spPr bwMode="auto">
          <a:xfrm>
            <a:off x="1676400" y="2514600"/>
            <a:ext cx="381000" cy="355600"/>
          </a:xfrm>
          <a:prstGeom prst="rect">
            <a:avLst/>
          </a:prstGeom>
          <a:noFill/>
        </p:spPr>
      </p:pic>
      <p:pic>
        <p:nvPicPr>
          <p:cNvPr id="12298" name="Picture 1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114800" y="5715000"/>
            <a:ext cx="304800" cy="304800"/>
          </a:xfrm>
          <a:prstGeom prst="rect">
            <a:avLst/>
          </a:prstGeom>
          <a:noFill/>
          <a:ln w="9525">
            <a:noFill/>
            <a:miter lim="800000"/>
            <a:headEnd/>
            <a:tailEnd/>
          </a:ln>
          <a:effectLst/>
        </p:spPr>
      </p:pic>
      <p:pic>
        <p:nvPicPr>
          <p:cNvPr id="12299" name="Picture 1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267200" y="5715000"/>
            <a:ext cx="304800" cy="304800"/>
          </a:xfrm>
          <a:prstGeom prst="rect">
            <a:avLst/>
          </a:prstGeom>
          <a:noFill/>
          <a:ln w="9525">
            <a:noFill/>
            <a:miter lim="800000"/>
            <a:headEnd/>
            <a:tailEnd/>
          </a:ln>
          <a:effectLst/>
        </p:spPr>
      </p:pic>
      <p:pic>
        <p:nvPicPr>
          <p:cNvPr id="12300" name="Picture 1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419600" y="5715000"/>
            <a:ext cx="304800" cy="304800"/>
          </a:xfrm>
          <a:prstGeom prst="rect">
            <a:avLst/>
          </a:prstGeom>
          <a:noFill/>
          <a:ln w="9525">
            <a:noFill/>
            <a:miter lim="800000"/>
            <a:headEnd/>
            <a:tailEnd/>
          </a:ln>
          <a:effectLst/>
        </p:spPr>
      </p:pic>
      <p:grpSp>
        <p:nvGrpSpPr>
          <p:cNvPr id="2" name="Group 13"/>
          <p:cNvGrpSpPr>
            <a:grpSpLocks/>
          </p:cNvGrpSpPr>
          <p:nvPr/>
        </p:nvGrpSpPr>
        <p:grpSpPr bwMode="auto">
          <a:xfrm>
            <a:off x="6477000" y="5562600"/>
            <a:ext cx="609600" cy="304800"/>
            <a:chOff x="2688" y="3552"/>
            <a:chExt cx="384" cy="192"/>
          </a:xfrm>
        </p:grpSpPr>
        <p:pic>
          <p:nvPicPr>
            <p:cNvPr id="12302" name="Picture 1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12303" name="Picture 1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12304" name="Picture 1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12305" name="Picture 1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00200" y="4572000"/>
            <a:ext cx="304800" cy="304800"/>
          </a:xfrm>
          <a:prstGeom prst="rect">
            <a:avLst/>
          </a:prstGeom>
          <a:noFill/>
          <a:ln w="9525">
            <a:noFill/>
            <a:miter lim="800000"/>
            <a:headEnd/>
            <a:tailEnd/>
          </a:ln>
          <a:effectLst/>
        </p:spPr>
      </p:pic>
      <p:pic>
        <p:nvPicPr>
          <p:cNvPr id="12306" name="Picture 1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52600" y="4572000"/>
            <a:ext cx="304800" cy="304800"/>
          </a:xfrm>
          <a:prstGeom prst="rect">
            <a:avLst/>
          </a:prstGeom>
          <a:noFill/>
          <a:ln w="9525">
            <a:noFill/>
            <a:miter lim="800000"/>
            <a:headEnd/>
            <a:tailEnd/>
          </a:ln>
          <a:effectLst/>
        </p:spPr>
      </p:pic>
      <p:pic>
        <p:nvPicPr>
          <p:cNvPr id="12307" name="Picture 1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905000" y="4572000"/>
            <a:ext cx="304800" cy="304800"/>
          </a:xfrm>
          <a:prstGeom prst="rect">
            <a:avLst/>
          </a:prstGeom>
          <a:noFill/>
          <a:ln w="9525">
            <a:noFill/>
            <a:miter lim="800000"/>
            <a:headEnd/>
            <a:tailEnd/>
          </a:ln>
          <a:effectLst/>
        </p:spPr>
      </p:pic>
      <p:grpSp>
        <p:nvGrpSpPr>
          <p:cNvPr id="3" name="Group 20"/>
          <p:cNvGrpSpPr>
            <a:grpSpLocks/>
          </p:cNvGrpSpPr>
          <p:nvPr/>
        </p:nvGrpSpPr>
        <p:grpSpPr bwMode="auto">
          <a:xfrm>
            <a:off x="2057400" y="4572000"/>
            <a:ext cx="609600" cy="304800"/>
            <a:chOff x="2688" y="3552"/>
            <a:chExt cx="384" cy="192"/>
          </a:xfrm>
        </p:grpSpPr>
        <p:pic>
          <p:nvPicPr>
            <p:cNvPr id="12309" name="Picture 2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12310" name="Picture 2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12311" name="Picture 2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12312" name="Picture 2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934200" y="3200400"/>
            <a:ext cx="304800" cy="304800"/>
          </a:xfrm>
          <a:prstGeom prst="rect">
            <a:avLst/>
          </a:prstGeom>
          <a:noFill/>
          <a:ln w="9525">
            <a:noFill/>
            <a:miter lim="800000"/>
            <a:headEnd/>
            <a:tailEnd/>
          </a:ln>
          <a:effectLst/>
        </p:spPr>
      </p:pic>
      <p:pic>
        <p:nvPicPr>
          <p:cNvPr id="12313" name="Picture 2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086600" y="3200400"/>
            <a:ext cx="304800" cy="304800"/>
          </a:xfrm>
          <a:prstGeom prst="rect">
            <a:avLst/>
          </a:prstGeom>
          <a:noFill/>
          <a:ln w="9525">
            <a:noFill/>
            <a:miter lim="800000"/>
            <a:headEnd/>
            <a:tailEnd/>
          </a:ln>
          <a:effectLst/>
        </p:spPr>
      </p:pic>
      <p:sp>
        <p:nvSpPr>
          <p:cNvPr id="12314" name="Line 26"/>
          <p:cNvSpPr>
            <a:spLocks noChangeShapeType="1"/>
          </p:cNvSpPr>
          <p:nvPr/>
        </p:nvSpPr>
        <p:spPr bwMode="auto">
          <a:xfrm flipH="1" flipV="1">
            <a:off x="4572000" y="5486400"/>
            <a:ext cx="1905000" cy="0"/>
          </a:xfrm>
          <a:prstGeom prst="line">
            <a:avLst/>
          </a:prstGeom>
          <a:noFill/>
          <a:ln w="38100">
            <a:solidFill>
              <a:schemeClr val="hlink"/>
            </a:solidFill>
            <a:round/>
            <a:headEnd/>
            <a:tailEnd/>
          </a:ln>
          <a:effectLst/>
        </p:spPr>
        <p:txBody>
          <a:bodyPr wrap="none" anchor="ctr"/>
          <a:lstStyle/>
          <a:p>
            <a:endParaRPr lang="en-US"/>
          </a:p>
        </p:txBody>
      </p:sp>
      <p:sp>
        <p:nvSpPr>
          <p:cNvPr id="12315" name="Line 27"/>
          <p:cNvSpPr>
            <a:spLocks noChangeShapeType="1"/>
          </p:cNvSpPr>
          <p:nvPr/>
        </p:nvSpPr>
        <p:spPr bwMode="auto">
          <a:xfrm flipH="1" flipV="1">
            <a:off x="2362200" y="4495800"/>
            <a:ext cx="1752600" cy="990600"/>
          </a:xfrm>
          <a:prstGeom prst="line">
            <a:avLst/>
          </a:prstGeom>
          <a:noFill/>
          <a:ln w="38100">
            <a:solidFill>
              <a:schemeClr val="hlink"/>
            </a:solidFill>
            <a:round/>
            <a:headEnd/>
            <a:tailEnd/>
          </a:ln>
          <a:effectLst/>
        </p:spPr>
        <p:txBody>
          <a:bodyPr wrap="none" anchor="ctr"/>
          <a:lstStyle/>
          <a:p>
            <a:endParaRPr lang="en-US"/>
          </a:p>
        </p:txBody>
      </p:sp>
      <p:sp>
        <p:nvSpPr>
          <p:cNvPr id="12316" name="Line 28"/>
          <p:cNvSpPr>
            <a:spLocks noChangeShapeType="1"/>
          </p:cNvSpPr>
          <p:nvPr/>
        </p:nvSpPr>
        <p:spPr bwMode="auto">
          <a:xfrm flipH="1">
            <a:off x="4495800" y="3733800"/>
            <a:ext cx="1828800" cy="1600200"/>
          </a:xfrm>
          <a:prstGeom prst="line">
            <a:avLst/>
          </a:prstGeom>
          <a:noFill/>
          <a:ln w="38100">
            <a:solidFill>
              <a:schemeClr val="hlink"/>
            </a:solidFill>
            <a:round/>
            <a:headEnd/>
            <a:tailEnd/>
          </a:ln>
          <a:effectLst/>
        </p:spPr>
        <p:txBody>
          <a:bodyPr wrap="none" anchor="ctr"/>
          <a:lstStyle/>
          <a:p>
            <a:endParaRPr lang="en-US"/>
          </a:p>
        </p:txBody>
      </p:sp>
      <p:sp>
        <p:nvSpPr>
          <p:cNvPr id="12317" name="Line 29"/>
          <p:cNvSpPr>
            <a:spLocks noChangeShapeType="1"/>
          </p:cNvSpPr>
          <p:nvPr/>
        </p:nvSpPr>
        <p:spPr bwMode="auto">
          <a:xfrm>
            <a:off x="6477000" y="3810000"/>
            <a:ext cx="228600" cy="1295400"/>
          </a:xfrm>
          <a:prstGeom prst="line">
            <a:avLst/>
          </a:prstGeom>
          <a:noFill/>
          <a:ln w="38100">
            <a:solidFill>
              <a:schemeClr val="hlink"/>
            </a:solidFill>
            <a:round/>
            <a:headEnd/>
            <a:tailEnd/>
          </a:ln>
          <a:effectLst/>
        </p:spPr>
        <p:txBody>
          <a:bodyPr wrap="none" anchor="ctr"/>
          <a:lstStyle/>
          <a:p>
            <a:endParaRPr lang="en-US"/>
          </a:p>
        </p:txBody>
      </p:sp>
      <p:sp>
        <p:nvSpPr>
          <p:cNvPr id="12318" name="Line 30"/>
          <p:cNvSpPr>
            <a:spLocks noChangeShapeType="1"/>
          </p:cNvSpPr>
          <p:nvPr/>
        </p:nvSpPr>
        <p:spPr bwMode="auto">
          <a:xfrm>
            <a:off x="1905000" y="2895600"/>
            <a:ext cx="228600" cy="1295400"/>
          </a:xfrm>
          <a:prstGeom prst="line">
            <a:avLst/>
          </a:prstGeom>
          <a:noFill/>
          <a:ln w="38100">
            <a:solidFill>
              <a:schemeClr val="hlink"/>
            </a:solidFill>
            <a:round/>
            <a:headEnd/>
            <a:tailEnd/>
          </a:ln>
          <a:effectLst/>
        </p:spPr>
        <p:txBody>
          <a:bodyPr wrap="none" anchor="ctr"/>
          <a:lstStyle/>
          <a:p>
            <a:endParaRPr lang="en-US"/>
          </a:p>
        </p:txBody>
      </p:sp>
      <p:sp>
        <p:nvSpPr>
          <p:cNvPr id="12319" name="Line 31"/>
          <p:cNvSpPr>
            <a:spLocks noChangeShapeType="1"/>
          </p:cNvSpPr>
          <p:nvPr/>
        </p:nvSpPr>
        <p:spPr bwMode="auto">
          <a:xfrm>
            <a:off x="6172200" y="2438400"/>
            <a:ext cx="304800" cy="990600"/>
          </a:xfrm>
          <a:prstGeom prst="line">
            <a:avLst/>
          </a:prstGeom>
          <a:noFill/>
          <a:ln w="38100">
            <a:solidFill>
              <a:schemeClr val="hlink"/>
            </a:solidFill>
            <a:round/>
            <a:headEnd/>
            <a:tailEnd/>
          </a:ln>
          <a:effectLst/>
        </p:spPr>
        <p:txBody>
          <a:bodyPr wrap="none" anchor="ctr"/>
          <a:lstStyle/>
          <a:p>
            <a:endParaRPr lang="en-US"/>
          </a:p>
        </p:txBody>
      </p:sp>
      <p:sp>
        <p:nvSpPr>
          <p:cNvPr id="12320" name="Line 32"/>
          <p:cNvSpPr>
            <a:spLocks noChangeShapeType="1"/>
          </p:cNvSpPr>
          <p:nvPr/>
        </p:nvSpPr>
        <p:spPr bwMode="auto">
          <a:xfrm>
            <a:off x="6324600" y="2438400"/>
            <a:ext cx="609600" cy="381000"/>
          </a:xfrm>
          <a:prstGeom prst="line">
            <a:avLst/>
          </a:prstGeom>
          <a:noFill/>
          <a:ln w="38100">
            <a:solidFill>
              <a:schemeClr val="hlink"/>
            </a:solidFill>
            <a:round/>
            <a:headEnd/>
            <a:tailEnd/>
          </a:ln>
          <a:effectLst/>
        </p:spPr>
        <p:txBody>
          <a:bodyPr wrap="none" anchor="ctr"/>
          <a:lstStyle/>
          <a:p>
            <a:endParaRPr lang="en-US"/>
          </a:p>
        </p:txBody>
      </p:sp>
      <p:sp>
        <p:nvSpPr>
          <p:cNvPr id="12321" name="Line 33"/>
          <p:cNvSpPr>
            <a:spLocks noChangeShapeType="1"/>
          </p:cNvSpPr>
          <p:nvPr/>
        </p:nvSpPr>
        <p:spPr bwMode="auto">
          <a:xfrm flipH="1">
            <a:off x="2209800" y="2438400"/>
            <a:ext cx="2819400" cy="1752600"/>
          </a:xfrm>
          <a:prstGeom prst="line">
            <a:avLst/>
          </a:prstGeom>
          <a:noFill/>
          <a:ln w="38100">
            <a:solidFill>
              <a:schemeClr val="hlink"/>
            </a:solidFill>
            <a:round/>
            <a:headEnd/>
            <a:tailEnd/>
          </a:ln>
          <a:effectLst/>
        </p:spPr>
        <p:txBody>
          <a:bodyPr wrap="none" anchor="ctr"/>
          <a:lstStyle/>
          <a:p>
            <a:endParaRPr lang="en-US"/>
          </a:p>
        </p:txBody>
      </p:sp>
      <p:sp>
        <p:nvSpPr>
          <p:cNvPr id="12322" name="Line 34"/>
          <p:cNvSpPr>
            <a:spLocks noChangeShapeType="1"/>
          </p:cNvSpPr>
          <p:nvPr/>
        </p:nvSpPr>
        <p:spPr bwMode="auto">
          <a:xfrm flipH="1">
            <a:off x="3581400" y="2286000"/>
            <a:ext cx="1371600" cy="0"/>
          </a:xfrm>
          <a:prstGeom prst="line">
            <a:avLst/>
          </a:prstGeom>
          <a:noFill/>
          <a:ln w="38100">
            <a:solidFill>
              <a:schemeClr val="hlink"/>
            </a:solidFill>
            <a:round/>
            <a:headEnd/>
            <a:tailEnd/>
          </a:ln>
          <a:effectLst/>
        </p:spPr>
        <p:txBody>
          <a:bodyPr wrap="none" anchor="ctr"/>
          <a:lstStyle/>
          <a:p>
            <a:endParaRPr lang="en-US"/>
          </a:p>
        </p:txBody>
      </p:sp>
      <p:pic>
        <p:nvPicPr>
          <p:cNvPr id="12323" name="Picture 35" descr="com"/>
          <p:cNvPicPr>
            <a:picLocks noChangeAspect="1" noChangeArrowheads="1"/>
          </p:cNvPicPr>
          <p:nvPr/>
        </p:nvPicPr>
        <p:blipFill>
          <a:blip r:embed="rId3" cstate="print"/>
          <a:srcRect/>
          <a:stretch>
            <a:fillRect/>
          </a:stretch>
        </p:blipFill>
        <p:spPr bwMode="auto">
          <a:xfrm>
            <a:off x="6400800" y="3429000"/>
            <a:ext cx="381000" cy="355600"/>
          </a:xfrm>
          <a:prstGeom prst="rect">
            <a:avLst/>
          </a:prstGeom>
          <a:noFill/>
        </p:spPr>
      </p:pic>
      <p:pic>
        <p:nvPicPr>
          <p:cNvPr id="12324" name="Picture 3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553200" y="3810000"/>
            <a:ext cx="304800" cy="304800"/>
          </a:xfrm>
          <a:prstGeom prst="rect">
            <a:avLst/>
          </a:prstGeom>
          <a:noFill/>
          <a:ln w="9525">
            <a:noFill/>
            <a:miter lim="800000"/>
            <a:headEnd/>
            <a:tailEnd/>
          </a:ln>
          <a:effectLst/>
        </p:spPr>
      </p:pic>
      <p:pic>
        <p:nvPicPr>
          <p:cNvPr id="12325" name="Picture 37" descr="com"/>
          <p:cNvPicPr>
            <a:picLocks noChangeAspect="1" noChangeArrowheads="1"/>
          </p:cNvPicPr>
          <p:nvPr/>
        </p:nvPicPr>
        <p:blipFill>
          <a:blip r:embed="rId3" cstate="print"/>
          <a:srcRect/>
          <a:stretch>
            <a:fillRect/>
          </a:stretch>
        </p:blipFill>
        <p:spPr bwMode="auto">
          <a:xfrm>
            <a:off x="3200400" y="2133600"/>
            <a:ext cx="381000" cy="355600"/>
          </a:xfrm>
          <a:prstGeom prst="rect">
            <a:avLst/>
          </a:prstGeom>
          <a:noFill/>
        </p:spPr>
      </p:pic>
      <p:pic>
        <p:nvPicPr>
          <p:cNvPr id="12326" name="Picture 3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352800" y="2514600"/>
            <a:ext cx="304800" cy="304800"/>
          </a:xfrm>
          <a:prstGeom prst="rect">
            <a:avLst/>
          </a:prstGeom>
          <a:noFill/>
          <a:ln w="9525">
            <a:noFill/>
            <a:miter lim="800000"/>
            <a:headEnd/>
            <a:tailEnd/>
          </a:ln>
          <a:effectLst/>
        </p:spPr>
      </p:pic>
      <p:pic>
        <p:nvPicPr>
          <p:cNvPr id="12327" name="Picture 3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505200" y="2514600"/>
            <a:ext cx="304800" cy="304800"/>
          </a:xfrm>
          <a:prstGeom prst="rect">
            <a:avLst/>
          </a:prstGeom>
          <a:noFill/>
          <a:ln w="9525">
            <a:noFill/>
            <a:miter lim="800000"/>
            <a:headEnd/>
            <a:tailEnd/>
          </a:ln>
          <a:effectLst/>
        </p:spPr>
      </p:pic>
      <p:pic>
        <p:nvPicPr>
          <p:cNvPr id="12328" name="Picture 4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295400" y="2895600"/>
            <a:ext cx="304800" cy="304800"/>
          </a:xfrm>
          <a:prstGeom prst="rect">
            <a:avLst/>
          </a:prstGeom>
          <a:noFill/>
          <a:ln w="9525">
            <a:noFill/>
            <a:miter lim="800000"/>
            <a:headEnd/>
            <a:tailEnd/>
          </a:ln>
          <a:effectLst/>
        </p:spPr>
      </p:pic>
      <p:pic>
        <p:nvPicPr>
          <p:cNvPr id="12329" name="Picture 4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47800" y="2895600"/>
            <a:ext cx="304800" cy="304800"/>
          </a:xfrm>
          <a:prstGeom prst="rect">
            <a:avLst/>
          </a:prstGeom>
          <a:noFill/>
          <a:ln w="9525">
            <a:noFill/>
            <a:miter lim="800000"/>
            <a:headEnd/>
            <a:tailEnd/>
          </a:ln>
          <a:effectLst/>
        </p:spPr>
      </p:pic>
      <p:grpSp>
        <p:nvGrpSpPr>
          <p:cNvPr id="4" name="Group 42"/>
          <p:cNvGrpSpPr>
            <a:grpSpLocks/>
          </p:cNvGrpSpPr>
          <p:nvPr/>
        </p:nvGrpSpPr>
        <p:grpSpPr bwMode="auto">
          <a:xfrm>
            <a:off x="6400800" y="2057400"/>
            <a:ext cx="609600" cy="304800"/>
            <a:chOff x="2688" y="3552"/>
            <a:chExt cx="384" cy="192"/>
          </a:xfrm>
        </p:grpSpPr>
        <p:pic>
          <p:nvPicPr>
            <p:cNvPr id="12331" name="Picture 4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88" y="3552"/>
              <a:ext cx="192" cy="192"/>
            </a:xfrm>
            <a:prstGeom prst="rect">
              <a:avLst/>
            </a:prstGeom>
            <a:noFill/>
            <a:ln w="9525">
              <a:noFill/>
              <a:miter lim="800000"/>
              <a:headEnd/>
              <a:tailEnd/>
            </a:ln>
            <a:effectLst/>
          </p:spPr>
        </p:pic>
        <p:pic>
          <p:nvPicPr>
            <p:cNvPr id="12332" name="Picture 4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84" y="3552"/>
              <a:ext cx="192" cy="192"/>
            </a:xfrm>
            <a:prstGeom prst="rect">
              <a:avLst/>
            </a:prstGeom>
            <a:noFill/>
            <a:ln w="9525">
              <a:noFill/>
              <a:miter lim="800000"/>
              <a:headEnd/>
              <a:tailEnd/>
            </a:ln>
            <a:effectLst/>
          </p:spPr>
        </p:pic>
        <p:pic>
          <p:nvPicPr>
            <p:cNvPr id="12333" name="Picture 4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80" y="3552"/>
              <a:ext cx="192" cy="192"/>
            </a:xfrm>
            <a:prstGeom prst="rect">
              <a:avLst/>
            </a:prstGeom>
            <a:noFill/>
            <a:ln w="9525">
              <a:noFill/>
              <a:miter lim="800000"/>
              <a:headEnd/>
              <a:tailEnd/>
            </a:ln>
            <a:effectLst/>
          </p:spPr>
        </p:pic>
      </p:grpSp>
      <p:pic>
        <p:nvPicPr>
          <p:cNvPr id="12334" name="Picture 4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00200" y="2895600"/>
            <a:ext cx="304800" cy="304800"/>
          </a:xfrm>
          <a:prstGeom prst="rect">
            <a:avLst/>
          </a:prstGeom>
          <a:noFill/>
          <a:ln w="9525">
            <a:noFill/>
            <a:miter lim="800000"/>
            <a:headEnd/>
            <a:tailEnd/>
          </a:ln>
          <a:effectLst/>
        </p:spPr>
      </p:pic>
      <p:pic>
        <p:nvPicPr>
          <p:cNvPr id="12335" name="Picture 4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105400" y="2438400"/>
            <a:ext cx="304800" cy="304800"/>
          </a:xfrm>
          <a:prstGeom prst="rect">
            <a:avLst/>
          </a:prstGeom>
          <a:noFill/>
          <a:ln w="9525">
            <a:noFill/>
            <a:miter lim="800000"/>
            <a:headEnd/>
            <a:tailEnd/>
          </a:ln>
          <a:effectLst/>
        </p:spPr>
      </p:pic>
      <p:pic>
        <p:nvPicPr>
          <p:cNvPr id="12336" name="Picture 4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58000" y="2057400"/>
            <a:ext cx="304800" cy="304800"/>
          </a:xfrm>
          <a:prstGeom prst="rect">
            <a:avLst/>
          </a:prstGeom>
          <a:noFill/>
          <a:ln w="9525">
            <a:noFill/>
            <a:miter lim="800000"/>
            <a:headEnd/>
            <a:tailEnd/>
          </a:ln>
          <a:effectLst/>
        </p:spPr>
      </p:pic>
      <p:grpSp>
        <p:nvGrpSpPr>
          <p:cNvPr id="5" name="Group 49"/>
          <p:cNvGrpSpPr>
            <a:grpSpLocks/>
          </p:cNvGrpSpPr>
          <p:nvPr/>
        </p:nvGrpSpPr>
        <p:grpSpPr bwMode="auto">
          <a:xfrm>
            <a:off x="1905000" y="2438400"/>
            <a:ext cx="4800600" cy="2667000"/>
            <a:chOff x="1200" y="1392"/>
            <a:chExt cx="3024" cy="1680"/>
          </a:xfrm>
        </p:grpSpPr>
        <p:sp>
          <p:nvSpPr>
            <p:cNvPr id="12338" name="Line 50"/>
            <p:cNvSpPr>
              <a:spLocks noChangeShapeType="1"/>
            </p:cNvSpPr>
            <p:nvPr/>
          </p:nvSpPr>
          <p:spPr bwMode="auto">
            <a:xfrm>
              <a:off x="4080" y="2256"/>
              <a:ext cx="144" cy="816"/>
            </a:xfrm>
            <a:prstGeom prst="line">
              <a:avLst/>
            </a:prstGeom>
            <a:noFill/>
            <a:ln w="38100">
              <a:solidFill>
                <a:schemeClr val="accent2"/>
              </a:solidFill>
              <a:round/>
              <a:headEnd type="triangle" w="med" len="med"/>
              <a:tailEnd/>
            </a:ln>
            <a:effectLst/>
          </p:spPr>
          <p:txBody>
            <a:bodyPr wrap="none" anchor="ctr"/>
            <a:lstStyle/>
            <a:p>
              <a:endParaRPr lang="en-US"/>
            </a:p>
          </p:txBody>
        </p:sp>
        <p:sp>
          <p:nvSpPr>
            <p:cNvPr id="12339" name="Line 51"/>
            <p:cNvSpPr>
              <a:spLocks noChangeShapeType="1"/>
            </p:cNvSpPr>
            <p:nvPr/>
          </p:nvSpPr>
          <p:spPr bwMode="auto">
            <a:xfrm>
              <a:off x="1200" y="1680"/>
              <a:ext cx="144" cy="816"/>
            </a:xfrm>
            <a:prstGeom prst="line">
              <a:avLst/>
            </a:prstGeom>
            <a:noFill/>
            <a:ln w="38100">
              <a:solidFill>
                <a:schemeClr val="accent2"/>
              </a:solidFill>
              <a:round/>
              <a:headEnd type="triangle" w="med" len="med"/>
              <a:tailEnd/>
            </a:ln>
            <a:effectLst/>
          </p:spPr>
          <p:txBody>
            <a:bodyPr wrap="none" anchor="ctr"/>
            <a:lstStyle/>
            <a:p>
              <a:endParaRPr lang="en-US"/>
            </a:p>
          </p:txBody>
        </p:sp>
        <p:sp>
          <p:nvSpPr>
            <p:cNvPr id="12340" name="Line 52"/>
            <p:cNvSpPr>
              <a:spLocks noChangeShapeType="1"/>
            </p:cNvSpPr>
            <p:nvPr/>
          </p:nvSpPr>
          <p:spPr bwMode="auto">
            <a:xfrm>
              <a:off x="3888" y="1392"/>
              <a:ext cx="192" cy="624"/>
            </a:xfrm>
            <a:prstGeom prst="line">
              <a:avLst/>
            </a:prstGeom>
            <a:noFill/>
            <a:ln w="38100">
              <a:solidFill>
                <a:schemeClr val="accent2"/>
              </a:solidFill>
              <a:round/>
              <a:headEnd type="triangle" w="med" len="med"/>
              <a:tailEnd/>
            </a:ln>
            <a:effectLst/>
          </p:spPr>
          <p:txBody>
            <a:bodyPr wrap="none" anchor="ctr"/>
            <a:lstStyle/>
            <a:p>
              <a:endParaRPr lang="en-US"/>
            </a:p>
          </p:txBody>
        </p:sp>
        <p:sp>
          <p:nvSpPr>
            <p:cNvPr id="12341" name="Line 53"/>
            <p:cNvSpPr>
              <a:spLocks noChangeShapeType="1"/>
            </p:cNvSpPr>
            <p:nvPr/>
          </p:nvSpPr>
          <p:spPr bwMode="auto">
            <a:xfrm flipH="1">
              <a:off x="1392" y="1392"/>
              <a:ext cx="1776" cy="1104"/>
            </a:xfrm>
            <a:prstGeom prst="line">
              <a:avLst/>
            </a:prstGeom>
            <a:noFill/>
            <a:ln w="38100">
              <a:solidFill>
                <a:schemeClr val="accent2"/>
              </a:solidFill>
              <a:round/>
              <a:headEnd type="triangle" w="med" len="med"/>
              <a:tailEnd/>
            </a:ln>
            <a:effectLst/>
          </p:spPr>
          <p:txBody>
            <a:bodyPr wrap="none" anchor="ctr"/>
            <a:lstStyle/>
            <a:p>
              <a:endParaRPr lang="en-US"/>
            </a:p>
          </p:txBody>
        </p:sp>
      </p:grpSp>
      <p:grpSp>
        <p:nvGrpSpPr>
          <p:cNvPr id="6" name="Group 54"/>
          <p:cNvGrpSpPr>
            <a:grpSpLocks/>
          </p:cNvGrpSpPr>
          <p:nvPr/>
        </p:nvGrpSpPr>
        <p:grpSpPr bwMode="auto">
          <a:xfrm>
            <a:off x="3581400" y="2286000"/>
            <a:ext cx="3352800" cy="533400"/>
            <a:chOff x="2256" y="1296"/>
            <a:chExt cx="2112" cy="336"/>
          </a:xfrm>
        </p:grpSpPr>
        <p:sp>
          <p:nvSpPr>
            <p:cNvPr id="12343" name="Line 55"/>
            <p:cNvSpPr>
              <a:spLocks noChangeShapeType="1"/>
            </p:cNvSpPr>
            <p:nvPr/>
          </p:nvSpPr>
          <p:spPr bwMode="auto">
            <a:xfrm>
              <a:off x="3984" y="1392"/>
              <a:ext cx="384" cy="240"/>
            </a:xfrm>
            <a:prstGeom prst="line">
              <a:avLst/>
            </a:prstGeom>
            <a:noFill/>
            <a:ln w="38100">
              <a:solidFill>
                <a:schemeClr val="accent2"/>
              </a:solidFill>
              <a:round/>
              <a:headEnd/>
              <a:tailEnd type="triangle" w="med" len="med"/>
            </a:ln>
            <a:effectLst/>
          </p:spPr>
          <p:txBody>
            <a:bodyPr wrap="none" anchor="ctr"/>
            <a:lstStyle/>
            <a:p>
              <a:endParaRPr lang="en-US"/>
            </a:p>
          </p:txBody>
        </p:sp>
        <p:sp>
          <p:nvSpPr>
            <p:cNvPr id="12344" name="Line 56"/>
            <p:cNvSpPr>
              <a:spLocks noChangeShapeType="1"/>
            </p:cNvSpPr>
            <p:nvPr/>
          </p:nvSpPr>
          <p:spPr bwMode="auto">
            <a:xfrm flipH="1">
              <a:off x="2256" y="1296"/>
              <a:ext cx="864" cy="0"/>
            </a:xfrm>
            <a:prstGeom prst="line">
              <a:avLst/>
            </a:prstGeom>
            <a:noFill/>
            <a:ln w="38100">
              <a:solidFill>
                <a:schemeClr val="accent2"/>
              </a:solidFill>
              <a:round/>
              <a:headEnd/>
              <a:tailEnd type="triangle" w="med" len="med"/>
            </a:ln>
            <a:effectLst/>
          </p:spPr>
          <p:txBody>
            <a:bodyPr wrap="none" anchor="ctr"/>
            <a:lstStyle/>
            <a:p>
              <a:endParaRPr lang="en-US"/>
            </a:p>
          </p:txBody>
        </p:sp>
      </p:grpSp>
      <p:grpSp>
        <p:nvGrpSpPr>
          <p:cNvPr id="7" name="Group 57"/>
          <p:cNvGrpSpPr>
            <a:grpSpLocks/>
          </p:cNvGrpSpPr>
          <p:nvPr/>
        </p:nvGrpSpPr>
        <p:grpSpPr bwMode="auto">
          <a:xfrm>
            <a:off x="806450" y="1600200"/>
            <a:ext cx="6923088" cy="990600"/>
            <a:chOff x="508" y="864"/>
            <a:chExt cx="4361" cy="624"/>
          </a:xfrm>
        </p:grpSpPr>
        <p:sp>
          <p:nvSpPr>
            <p:cNvPr id="12346" name="Text Box 58"/>
            <p:cNvSpPr txBox="1">
              <a:spLocks noChangeArrowheads="1"/>
            </p:cNvSpPr>
            <p:nvPr/>
          </p:nvSpPr>
          <p:spPr bwMode="auto">
            <a:xfrm>
              <a:off x="3696" y="864"/>
              <a:ext cx="1173" cy="288"/>
            </a:xfrm>
            <a:prstGeom prst="rect">
              <a:avLst/>
            </a:prstGeom>
            <a:noFill/>
            <a:ln w="9525">
              <a:noFill/>
              <a:miter lim="800000"/>
              <a:headEnd/>
              <a:tailEnd/>
            </a:ln>
            <a:effectLst/>
          </p:spPr>
          <p:txBody>
            <a:bodyPr wrap="none">
              <a:spAutoFit/>
            </a:bodyPr>
            <a:lstStyle/>
            <a:p>
              <a:r>
                <a:rPr lang="en-US">
                  <a:solidFill>
                    <a:srgbClr val="FF0000"/>
                  </a:solidFill>
                  <a:latin typeface="Arial" pitchFamily="34" charset="0"/>
                </a:rPr>
                <a:t>I have file A.</a:t>
              </a:r>
              <a:endParaRPr lang="en-US">
                <a:solidFill>
                  <a:srgbClr val="FF0000"/>
                </a:solidFill>
                <a:latin typeface="Times New Roman" pitchFamily="18" charset="0"/>
              </a:endParaRPr>
            </a:p>
          </p:txBody>
        </p:sp>
        <p:sp>
          <p:nvSpPr>
            <p:cNvPr id="12347" name="Text Box 59"/>
            <p:cNvSpPr txBox="1">
              <a:spLocks noChangeArrowheads="1"/>
            </p:cNvSpPr>
            <p:nvPr/>
          </p:nvSpPr>
          <p:spPr bwMode="auto">
            <a:xfrm>
              <a:off x="508" y="1200"/>
              <a:ext cx="1173" cy="288"/>
            </a:xfrm>
            <a:prstGeom prst="rect">
              <a:avLst/>
            </a:prstGeom>
            <a:noFill/>
            <a:ln w="9525">
              <a:noFill/>
              <a:miter lim="800000"/>
              <a:headEnd/>
              <a:tailEnd/>
            </a:ln>
            <a:effectLst/>
          </p:spPr>
          <p:txBody>
            <a:bodyPr wrap="none">
              <a:spAutoFit/>
            </a:bodyPr>
            <a:lstStyle/>
            <a:p>
              <a:r>
                <a:rPr lang="en-US">
                  <a:solidFill>
                    <a:srgbClr val="FF0000"/>
                  </a:solidFill>
                  <a:latin typeface="Arial" pitchFamily="34" charset="0"/>
                </a:rPr>
                <a:t>I have file A.</a:t>
              </a:r>
              <a:endParaRPr lang="en-US">
                <a:solidFill>
                  <a:srgbClr val="FF0000"/>
                </a:solidFill>
                <a:latin typeface="Times New Roman" pitchFamily="18" charset="0"/>
              </a:endParaRPr>
            </a:p>
          </p:txBody>
        </p:sp>
      </p:grpSp>
      <p:sp>
        <p:nvSpPr>
          <p:cNvPr id="12348" name="Rectangle 60"/>
          <p:cNvSpPr>
            <a:spLocks noGrp="1" noChangeArrowheads="1"/>
          </p:cNvSpPr>
          <p:nvPr>
            <p:ph type="title"/>
          </p:nvPr>
        </p:nvSpPr>
        <p:spPr/>
        <p:txBody>
          <a:bodyPr>
            <a:normAutofit fontScale="90000"/>
          </a:bodyPr>
          <a:lstStyle/>
          <a:p>
            <a:pPr algn="l"/>
            <a:r>
              <a:rPr lang="zh-CN" altLang="en-US" dirty="0" smtClean="0">
                <a:solidFill>
                  <a:srgbClr val="00B050"/>
                </a:solidFill>
              </a:rPr>
              <a:t>方式二： </a:t>
            </a:r>
            <a:r>
              <a:rPr lang="en-US" dirty="0" smtClean="0">
                <a:solidFill>
                  <a:srgbClr val="00B050"/>
                </a:solidFill>
              </a:rPr>
              <a:t>Gnutella</a:t>
            </a:r>
            <a:br>
              <a:rPr lang="en-US" dirty="0" smtClean="0">
                <a:solidFill>
                  <a:srgbClr val="00B050"/>
                </a:solidFill>
              </a:rPr>
            </a:br>
            <a:r>
              <a:rPr lang="en-US" dirty="0" smtClean="0">
                <a:solidFill>
                  <a:srgbClr val="00B050"/>
                </a:solidFill>
              </a:rPr>
              <a:t>                          </a:t>
            </a:r>
            <a:r>
              <a:rPr lang="zh-CN" altLang="en-US" dirty="0" smtClean="0">
                <a:solidFill>
                  <a:srgbClr val="00B050"/>
                </a:solidFill>
              </a:rPr>
              <a:t>－－－</a:t>
            </a:r>
            <a:r>
              <a:rPr lang="en-US" dirty="0" smtClean="0">
                <a:solidFill>
                  <a:srgbClr val="00B050"/>
                </a:solidFill>
              </a:rPr>
              <a:t>Search</a:t>
            </a:r>
            <a:endParaRPr lang="en-US" dirty="0">
              <a:solidFill>
                <a:srgbClr val="00B050"/>
              </a:solidFill>
            </a:endParaRPr>
          </a:p>
        </p:txBody>
      </p:sp>
      <p:sp>
        <p:nvSpPr>
          <p:cNvPr id="12349" name="Text Box 61"/>
          <p:cNvSpPr txBox="1">
            <a:spLocks noChangeArrowheads="1"/>
          </p:cNvSpPr>
          <p:nvPr/>
        </p:nvSpPr>
        <p:spPr bwMode="auto">
          <a:xfrm>
            <a:off x="1752600" y="5638800"/>
            <a:ext cx="2317750" cy="457200"/>
          </a:xfrm>
          <a:prstGeom prst="rect">
            <a:avLst/>
          </a:prstGeom>
          <a:noFill/>
          <a:ln w="9525">
            <a:noFill/>
            <a:miter lim="800000"/>
            <a:headEnd/>
            <a:tailEnd/>
          </a:ln>
          <a:effectLst/>
        </p:spPr>
        <p:txBody>
          <a:bodyPr wrap="none">
            <a:spAutoFit/>
          </a:bodyPr>
          <a:lstStyle/>
          <a:p>
            <a:r>
              <a:rPr lang="en-US">
                <a:solidFill>
                  <a:srgbClr val="FF0000"/>
                </a:solidFill>
                <a:latin typeface="Arial" pitchFamily="34" charset="0"/>
              </a:rPr>
              <a:t>Where is file A?</a:t>
            </a:r>
            <a:endParaRPr lang="en-US">
              <a:solidFill>
                <a:srgbClr val="FF0000"/>
              </a:solidFill>
              <a:latin typeface="Times New Roman" pitchFamily="18" charset="0"/>
            </a:endParaRPr>
          </a:p>
        </p:txBody>
      </p:sp>
      <p:grpSp>
        <p:nvGrpSpPr>
          <p:cNvPr id="8" name="Group 62"/>
          <p:cNvGrpSpPr>
            <a:grpSpLocks/>
          </p:cNvGrpSpPr>
          <p:nvPr/>
        </p:nvGrpSpPr>
        <p:grpSpPr bwMode="auto">
          <a:xfrm>
            <a:off x="2362200" y="3733800"/>
            <a:ext cx="4130675" cy="1752600"/>
            <a:chOff x="1478" y="1872"/>
            <a:chExt cx="2602" cy="1104"/>
          </a:xfrm>
        </p:grpSpPr>
        <p:grpSp>
          <p:nvGrpSpPr>
            <p:cNvPr id="9" name="Group 63"/>
            <p:cNvGrpSpPr>
              <a:grpSpLocks/>
            </p:cNvGrpSpPr>
            <p:nvPr/>
          </p:nvGrpSpPr>
          <p:grpSpPr bwMode="auto">
            <a:xfrm>
              <a:off x="1488" y="1872"/>
              <a:ext cx="2592" cy="1104"/>
              <a:chOff x="1488" y="2208"/>
              <a:chExt cx="2592" cy="1104"/>
            </a:xfrm>
          </p:grpSpPr>
          <p:sp>
            <p:nvSpPr>
              <p:cNvPr id="12352" name="Line 64"/>
              <p:cNvSpPr>
                <a:spLocks noChangeShapeType="1"/>
              </p:cNvSpPr>
              <p:nvPr/>
            </p:nvSpPr>
            <p:spPr bwMode="auto">
              <a:xfrm flipH="1" flipV="1">
                <a:off x="2880" y="3312"/>
                <a:ext cx="1200" cy="0"/>
              </a:xfrm>
              <a:prstGeom prst="line">
                <a:avLst/>
              </a:prstGeom>
              <a:noFill/>
              <a:ln w="38100">
                <a:solidFill>
                  <a:schemeClr val="accent2"/>
                </a:solidFill>
                <a:round/>
                <a:headEnd type="triangle" w="med" len="med"/>
                <a:tailEnd/>
              </a:ln>
              <a:effectLst/>
            </p:spPr>
            <p:txBody>
              <a:bodyPr wrap="none" anchor="ctr"/>
              <a:lstStyle/>
              <a:p>
                <a:endParaRPr lang="en-US"/>
              </a:p>
            </p:txBody>
          </p:sp>
          <p:sp>
            <p:nvSpPr>
              <p:cNvPr id="12353" name="Line 65"/>
              <p:cNvSpPr>
                <a:spLocks noChangeShapeType="1"/>
              </p:cNvSpPr>
              <p:nvPr/>
            </p:nvSpPr>
            <p:spPr bwMode="auto">
              <a:xfrm flipH="1" flipV="1">
                <a:off x="1488" y="2688"/>
                <a:ext cx="1104" cy="624"/>
              </a:xfrm>
              <a:prstGeom prst="line">
                <a:avLst/>
              </a:prstGeom>
              <a:noFill/>
              <a:ln w="38100">
                <a:solidFill>
                  <a:schemeClr val="accent2"/>
                </a:solidFill>
                <a:round/>
                <a:headEnd/>
                <a:tailEnd type="triangle" w="med" len="med"/>
              </a:ln>
              <a:effectLst/>
            </p:spPr>
            <p:txBody>
              <a:bodyPr wrap="none" anchor="ctr"/>
              <a:lstStyle/>
              <a:p>
                <a:endParaRPr lang="en-US"/>
              </a:p>
            </p:txBody>
          </p:sp>
          <p:sp>
            <p:nvSpPr>
              <p:cNvPr id="12354" name="Line 66"/>
              <p:cNvSpPr>
                <a:spLocks noChangeShapeType="1"/>
              </p:cNvSpPr>
              <p:nvPr/>
            </p:nvSpPr>
            <p:spPr bwMode="auto">
              <a:xfrm flipH="1">
                <a:off x="2832" y="2208"/>
                <a:ext cx="1152" cy="1008"/>
              </a:xfrm>
              <a:prstGeom prst="line">
                <a:avLst/>
              </a:prstGeom>
              <a:noFill/>
              <a:ln w="38100">
                <a:solidFill>
                  <a:schemeClr val="accent2"/>
                </a:solidFill>
                <a:round/>
                <a:headEnd type="triangle" w="med" len="med"/>
                <a:tailEnd/>
              </a:ln>
              <a:effectLst/>
            </p:spPr>
            <p:txBody>
              <a:bodyPr wrap="none" anchor="ctr"/>
              <a:lstStyle/>
              <a:p>
                <a:endParaRPr lang="en-US"/>
              </a:p>
            </p:txBody>
          </p:sp>
        </p:grpSp>
        <p:sp>
          <p:nvSpPr>
            <p:cNvPr id="12355" name="Text Box 67"/>
            <p:cNvSpPr txBox="1">
              <a:spLocks noChangeArrowheads="1"/>
            </p:cNvSpPr>
            <p:nvPr/>
          </p:nvSpPr>
          <p:spPr bwMode="auto">
            <a:xfrm>
              <a:off x="1478" y="2617"/>
              <a:ext cx="639" cy="288"/>
            </a:xfrm>
            <a:prstGeom prst="rect">
              <a:avLst/>
            </a:prstGeom>
            <a:noFill/>
            <a:ln w="9525">
              <a:noFill/>
              <a:miter lim="800000"/>
              <a:headEnd/>
              <a:tailEnd/>
            </a:ln>
            <a:effectLst/>
          </p:spPr>
          <p:txBody>
            <a:bodyPr wrap="none">
              <a:spAutoFit/>
            </a:bodyPr>
            <a:lstStyle/>
            <a:p>
              <a:r>
                <a:rPr lang="en-US">
                  <a:solidFill>
                    <a:schemeClr val="accent2"/>
                  </a:solidFill>
                  <a:latin typeface="Arial" pitchFamily="34" charset="0"/>
                </a:rPr>
                <a:t>Query</a:t>
              </a:r>
            </a:p>
          </p:txBody>
        </p:sp>
      </p:grpSp>
      <p:grpSp>
        <p:nvGrpSpPr>
          <p:cNvPr id="10" name="Group 68"/>
          <p:cNvGrpSpPr>
            <a:grpSpLocks/>
          </p:cNvGrpSpPr>
          <p:nvPr/>
        </p:nvGrpSpPr>
        <p:grpSpPr bwMode="auto">
          <a:xfrm>
            <a:off x="1981200" y="2514600"/>
            <a:ext cx="4419600" cy="2895600"/>
            <a:chOff x="1248" y="1104"/>
            <a:chExt cx="2784" cy="1824"/>
          </a:xfrm>
        </p:grpSpPr>
        <p:grpSp>
          <p:nvGrpSpPr>
            <p:cNvPr id="11" name="Group 69"/>
            <p:cNvGrpSpPr>
              <a:grpSpLocks/>
            </p:cNvGrpSpPr>
            <p:nvPr/>
          </p:nvGrpSpPr>
          <p:grpSpPr bwMode="auto">
            <a:xfrm>
              <a:off x="1248" y="1104"/>
              <a:ext cx="2784" cy="1824"/>
              <a:chOff x="1248" y="1440"/>
              <a:chExt cx="2784" cy="1824"/>
            </a:xfrm>
          </p:grpSpPr>
          <p:sp>
            <p:nvSpPr>
              <p:cNvPr id="12358" name="Line 70"/>
              <p:cNvSpPr>
                <a:spLocks noChangeShapeType="1"/>
              </p:cNvSpPr>
              <p:nvPr/>
            </p:nvSpPr>
            <p:spPr bwMode="auto">
              <a:xfrm flipH="1" flipV="1">
                <a:off x="1536" y="2640"/>
                <a:ext cx="1104" cy="624"/>
              </a:xfrm>
              <a:prstGeom prst="line">
                <a:avLst/>
              </a:prstGeom>
              <a:noFill/>
              <a:ln w="38100">
                <a:solidFill>
                  <a:srgbClr val="00FF00"/>
                </a:solidFill>
                <a:round/>
                <a:headEnd type="triangle" w="med" len="med"/>
                <a:tailEnd/>
              </a:ln>
              <a:effectLst/>
            </p:spPr>
            <p:txBody>
              <a:bodyPr wrap="none" anchor="ctr"/>
              <a:lstStyle/>
              <a:p>
                <a:endParaRPr lang="en-US"/>
              </a:p>
            </p:txBody>
          </p:sp>
          <p:sp>
            <p:nvSpPr>
              <p:cNvPr id="12359" name="Line 71"/>
              <p:cNvSpPr>
                <a:spLocks noChangeShapeType="1"/>
              </p:cNvSpPr>
              <p:nvPr/>
            </p:nvSpPr>
            <p:spPr bwMode="auto">
              <a:xfrm flipH="1">
                <a:off x="2784" y="2160"/>
                <a:ext cx="1152" cy="1008"/>
              </a:xfrm>
              <a:prstGeom prst="line">
                <a:avLst/>
              </a:prstGeom>
              <a:noFill/>
              <a:ln w="38100">
                <a:solidFill>
                  <a:srgbClr val="00FF00"/>
                </a:solidFill>
                <a:round/>
                <a:headEnd/>
                <a:tailEnd type="triangle" w="med" len="med"/>
              </a:ln>
              <a:effectLst/>
            </p:spPr>
            <p:txBody>
              <a:bodyPr wrap="none" anchor="ctr"/>
              <a:lstStyle/>
              <a:p>
                <a:endParaRPr lang="en-US"/>
              </a:p>
            </p:txBody>
          </p:sp>
          <p:sp>
            <p:nvSpPr>
              <p:cNvPr id="12360" name="Line 72"/>
              <p:cNvSpPr>
                <a:spLocks noChangeShapeType="1"/>
              </p:cNvSpPr>
              <p:nvPr/>
            </p:nvSpPr>
            <p:spPr bwMode="auto">
              <a:xfrm>
                <a:off x="1248" y="1680"/>
                <a:ext cx="144" cy="816"/>
              </a:xfrm>
              <a:prstGeom prst="line">
                <a:avLst/>
              </a:prstGeom>
              <a:noFill/>
              <a:ln w="38100">
                <a:solidFill>
                  <a:srgbClr val="00FF00"/>
                </a:solidFill>
                <a:round/>
                <a:headEnd/>
                <a:tailEnd type="triangle" w="med" len="med"/>
              </a:ln>
              <a:effectLst/>
            </p:spPr>
            <p:txBody>
              <a:bodyPr wrap="none" anchor="ctr"/>
              <a:lstStyle/>
              <a:p>
                <a:endParaRPr lang="en-US"/>
              </a:p>
            </p:txBody>
          </p:sp>
          <p:sp>
            <p:nvSpPr>
              <p:cNvPr id="12361" name="Line 73"/>
              <p:cNvSpPr>
                <a:spLocks noChangeShapeType="1"/>
              </p:cNvSpPr>
              <p:nvPr/>
            </p:nvSpPr>
            <p:spPr bwMode="auto">
              <a:xfrm>
                <a:off x="3840" y="1440"/>
                <a:ext cx="192" cy="624"/>
              </a:xfrm>
              <a:prstGeom prst="line">
                <a:avLst/>
              </a:prstGeom>
              <a:noFill/>
              <a:ln w="38100">
                <a:solidFill>
                  <a:srgbClr val="00FF00"/>
                </a:solidFill>
                <a:round/>
                <a:headEnd/>
                <a:tailEnd type="triangle" w="med" len="med"/>
              </a:ln>
              <a:effectLst/>
            </p:spPr>
            <p:txBody>
              <a:bodyPr wrap="none" anchor="ctr"/>
              <a:lstStyle/>
              <a:p>
                <a:endParaRPr lang="en-US"/>
              </a:p>
            </p:txBody>
          </p:sp>
        </p:grpSp>
        <p:sp>
          <p:nvSpPr>
            <p:cNvPr id="12362" name="Text Box 74"/>
            <p:cNvSpPr txBox="1">
              <a:spLocks noChangeArrowheads="1"/>
            </p:cNvSpPr>
            <p:nvPr/>
          </p:nvSpPr>
          <p:spPr bwMode="auto">
            <a:xfrm>
              <a:off x="1344" y="1520"/>
              <a:ext cx="607" cy="288"/>
            </a:xfrm>
            <a:prstGeom prst="rect">
              <a:avLst/>
            </a:prstGeom>
            <a:noFill/>
            <a:ln w="9525">
              <a:noFill/>
              <a:miter lim="800000"/>
              <a:headEnd/>
              <a:tailEnd/>
            </a:ln>
            <a:effectLst/>
          </p:spPr>
          <p:txBody>
            <a:bodyPr wrap="none">
              <a:spAutoFit/>
            </a:bodyPr>
            <a:lstStyle/>
            <a:p>
              <a:r>
                <a:rPr lang="en-US">
                  <a:solidFill>
                    <a:srgbClr val="00FF00"/>
                  </a:solidFill>
                  <a:latin typeface="Arial" pitchFamily="34" charset="0"/>
                </a:rPr>
                <a:t>Reply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3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3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3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3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3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23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3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3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3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3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4" grpId="0" animBg="1"/>
      <p:bldP spid="12315" grpId="0" animBg="1"/>
      <p:bldP spid="12316" grpId="0" animBg="1"/>
      <p:bldP spid="12317" grpId="0" animBg="1"/>
      <p:bldP spid="12318" grpId="0" animBg="1"/>
      <p:bldP spid="12319" grpId="0" animBg="1"/>
      <p:bldP spid="12320" grpId="0" animBg="1"/>
      <p:bldP spid="12321" grpId="0" animBg="1"/>
      <p:bldP spid="12322" grpId="0" animBg="1"/>
      <p:bldP spid="12349"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p:nvPr>
        </p:nvSpPr>
        <p:spPr>
          <a:xfrm>
            <a:off x="457200" y="274638"/>
            <a:ext cx="8435280" cy="1143000"/>
          </a:xfrm>
        </p:spPr>
        <p:txBody>
          <a:bodyPr>
            <a:normAutofit fontScale="90000"/>
          </a:bodyPr>
          <a:lstStyle/>
          <a:p>
            <a:pPr algn="l"/>
            <a:r>
              <a:rPr lang="zh-CN" altLang="en-US" dirty="0" smtClean="0">
                <a:solidFill>
                  <a:srgbClr val="00B050"/>
                </a:solidFill>
              </a:rPr>
              <a:t>方式三：</a:t>
            </a:r>
            <a:r>
              <a:rPr lang="en-US" dirty="0" smtClean="0">
                <a:solidFill>
                  <a:srgbClr val="00B050"/>
                </a:solidFill>
              </a:rPr>
              <a:t>DHT</a:t>
            </a:r>
            <a:br>
              <a:rPr lang="en-US" dirty="0" smtClean="0">
                <a:solidFill>
                  <a:srgbClr val="00B050"/>
                </a:solidFill>
              </a:rPr>
            </a:br>
            <a:r>
              <a:rPr lang="en-US" dirty="0" smtClean="0">
                <a:solidFill>
                  <a:srgbClr val="00B050"/>
                </a:solidFill>
              </a:rPr>
              <a:t>              </a:t>
            </a:r>
            <a:r>
              <a:rPr lang="zh-CN" altLang="en-US" dirty="0" smtClean="0">
                <a:solidFill>
                  <a:srgbClr val="00B050"/>
                </a:solidFill>
              </a:rPr>
              <a:t>－－－</a:t>
            </a:r>
            <a:r>
              <a:rPr lang="en-US" dirty="0" smtClean="0">
                <a:solidFill>
                  <a:srgbClr val="00B050"/>
                </a:solidFill>
              </a:rPr>
              <a:t>Consistent Hashing</a:t>
            </a:r>
            <a:endParaRPr lang="en-US" dirty="0">
              <a:solidFill>
                <a:srgbClr val="00B050"/>
              </a:solidFill>
            </a:endParaRPr>
          </a:p>
        </p:txBody>
      </p:sp>
      <p:sp>
        <p:nvSpPr>
          <p:cNvPr id="65540" name="Oval 4"/>
          <p:cNvSpPr>
            <a:spLocks noChangeArrowheads="1"/>
          </p:cNvSpPr>
          <p:nvPr/>
        </p:nvSpPr>
        <p:spPr bwMode="auto">
          <a:xfrm>
            <a:off x="3124200" y="2149475"/>
            <a:ext cx="3810000" cy="3376613"/>
          </a:xfrm>
          <a:prstGeom prst="ellipse">
            <a:avLst/>
          </a:prstGeom>
          <a:noFill/>
          <a:ln w="28575">
            <a:solidFill>
              <a:schemeClr val="tx1"/>
            </a:solidFill>
            <a:round/>
            <a:headEnd/>
            <a:tailEnd/>
          </a:ln>
          <a:effectLst/>
        </p:spPr>
        <p:txBody>
          <a:bodyPr wrap="none" anchor="ctr"/>
          <a:lstStyle/>
          <a:p>
            <a:endParaRPr lang="en-US"/>
          </a:p>
        </p:txBody>
      </p:sp>
      <p:sp>
        <p:nvSpPr>
          <p:cNvPr id="65541" name="Text Box 5"/>
          <p:cNvSpPr txBox="1">
            <a:spLocks noChangeArrowheads="1"/>
          </p:cNvSpPr>
          <p:nvPr/>
        </p:nvSpPr>
        <p:spPr bwMode="auto">
          <a:xfrm>
            <a:off x="7018338" y="3635375"/>
            <a:ext cx="752475"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N32</a:t>
            </a:r>
          </a:p>
        </p:txBody>
      </p:sp>
      <p:sp>
        <p:nvSpPr>
          <p:cNvPr id="65542" name="Text Box 6"/>
          <p:cNvSpPr txBox="1">
            <a:spLocks noChangeArrowheads="1"/>
          </p:cNvSpPr>
          <p:nvPr/>
        </p:nvSpPr>
        <p:spPr bwMode="auto">
          <a:xfrm>
            <a:off x="2514600" y="4572000"/>
            <a:ext cx="752475"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N90</a:t>
            </a:r>
          </a:p>
        </p:txBody>
      </p:sp>
      <p:sp>
        <p:nvSpPr>
          <p:cNvPr id="65543" name="Text Box 7"/>
          <p:cNvSpPr txBox="1">
            <a:spLocks noChangeArrowheads="1"/>
          </p:cNvSpPr>
          <p:nvPr/>
        </p:nvSpPr>
        <p:spPr bwMode="auto">
          <a:xfrm>
            <a:off x="2514600" y="2419350"/>
            <a:ext cx="922338"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N105</a:t>
            </a:r>
          </a:p>
        </p:txBody>
      </p:sp>
      <p:sp>
        <p:nvSpPr>
          <p:cNvPr id="65544" name="Text Box 8"/>
          <p:cNvSpPr txBox="1">
            <a:spLocks noChangeArrowheads="1"/>
          </p:cNvSpPr>
          <p:nvPr/>
        </p:nvSpPr>
        <p:spPr bwMode="auto">
          <a:xfrm>
            <a:off x="3352800" y="5324475"/>
            <a:ext cx="727075" cy="457200"/>
          </a:xfrm>
          <a:prstGeom prst="rect">
            <a:avLst/>
          </a:prstGeom>
          <a:noFill/>
          <a:ln w="9525">
            <a:noFill/>
            <a:miter lim="800000"/>
            <a:headEnd/>
            <a:tailEnd/>
          </a:ln>
          <a:effectLst/>
        </p:spPr>
        <p:txBody>
          <a:bodyPr wrap="none">
            <a:spAutoFit/>
          </a:bodyPr>
          <a:lstStyle/>
          <a:p>
            <a:pPr eaLnBrk="1" hangingPunct="1"/>
            <a:r>
              <a:rPr lang="en-US">
                <a:solidFill>
                  <a:srgbClr val="000000"/>
                </a:solidFill>
              </a:rPr>
              <a:t>K80</a:t>
            </a:r>
          </a:p>
        </p:txBody>
      </p:sp>
      <p:sp>
        <p:nvSpPr>
          <p:cNvPr id="65545" name="Text Box 9"/>
          <p:cNvSpPr txBox="1">
            <a:spLocks noChangeArrowheads="1"/>
          </p:cNvSpPr>
          <p:nvPr/>
        </p:nvSpPr>
        <p:spPr bwMode="auto">
          <a:xfrm>
            <a:off x="6400800" y="2419350"/>
            <a:ext cx="727075" cy="457200"/>
          </a:xfrm>
          <a:prstGeom prst="rect">
            <a:avLst/>
          </a:prstGeom>
          <a:noFill/>
          <a:ln w="9525">
            <a:noFill/>
            <a:miter lim="800000"/>
            <a:headEnd/>
            <a:tailEnd/>
          </a:ln>
          <a:effectLst/>
        </p:spPr>
        <p:txBody>
          <a:bodyPr wrap="none">
            <a:spAutoFit/>
          </a:bodyPr>
          <a:lstStyle/>
          <a:p>
            <a:pPr eaLnBrk="1" hangingPunct="1"/>
            <a:r>
              <a:rPr lang="en-US">
                <a:solidFill>
                  <a:srgbClr val="000000"/>
                </a:solidFill>
              </a:rPr>
              <a:t>K20</a:t>
            </a:r>
          </a:p>
        </p:txBody>
      </p:sp>
      <p:sp>
        <p:nvSpPr>
          <p:cNvPr id="65546" name="Text Box 10"/>
          <p:cNvSpPr txBox="1">
            <a:spLocks noChangeArrowheads="1"/>
          </p:cNvSpPr>
          <p:nvPr/>
        </p:nvSpPr>
        <p:spPr bwMode="auto">
          <a:xfrm>
            <a:off x="5029200" y="1744663"/>
            <a:ext cx="557213" cy="457200"/>
          </a:xfrm>
          <a:prstGeom prst="rect">
            <a:avLst/>
          </a:prstGeom>
          <a:noFill/>
          <a:ln w="9525">
            <a:noFill/>
            <a:miter lim="800000"/>
            <a:headEnd/>
            <a:tailEnd/>
          </a:ln>
          <a:effectLst/>
        </p:spPr>
        <p:txBody>
          <a:bodyPr wrap="none">
            <a:spAutoFit/>
          </a:bodyPr>
          <a:lstStyle/>
          <a:p>
            <a:pPr eaLnBrk="1" hangingPunct="1"/>
            <a:r>
              <a:rPr lang="en-US">
                <a:solidFill>
                  <a:srgbClr val="000000"/>
                </a:solidFill>
              </a:rPr>
              <a:t>K5</a:t>
            </a:r>
          </a:p>
        </p:txBody>
      </p:sp>
      <p:sp>
        <p:nvSpPr>
          <p:cNvPr id="65547" name="Text Box 11"/>
          <p:cNvSpPr txBox="1">
            <a:spLocks noChangeArrowheads="1"/>
          </p:cNvSpPr>
          <p:nvPr/>
        </p:nvSpPr>
        <p:spPr bwMode="auto">
          <a:xfrm>
            <a:off x="3835400" y="3581400"/>
            <a:ext cx="2473325" cy="460375"/>
          </a:xfrm>
          <a:prstGeom prst="rect">
            <a:avLst/>
          </a:prstGeom>
          <a:noFill/>
          <a:ln w="9525">
            <a:noFill/>
            <a:miter lim="800000"/>
            <a:headEnd/>
            <a:tailEnd/>
          </a:ln>
          <a:effectLst/>
        </p:spPr>
        <p:txBody>
          <a:bodyPr wrap="none">
            <a:spAutoFit/>
          </a:bodyPr>
          <a:lstStyle/>
          <a:p>
            <a:pPr algn="ctr" eaLnBrk="1" hangingPunct="1"/>
            <a:r>
              <a:rPr lang="en-US">
                <a:solidFill>
                  <a:srgbClr val="000000"/>
                </a:solidFill>
                <a:latin typeface="Tahoma" pitchFamily="34" charset="0"/>
              </a:rPr>
              <a:t>Circular ID space</a:t>
            </a:r>
          </a:p>
        </p:txBody>
      </p:sp>
      <p:sp>
        <p:nvSpPr>
          <p:cNvPr id="65548" name="Line 12"/>
          <p:cNvSpPr>
            <a:spLocks noChangeShapeType="1"/>
          </p:cNvSpPr>
          <p:nvPr/>
        </p:nvSpPr>
        <p:spPr bwMode="auto">
          <a:xfrm flipH="1" flipV="1">
            <a:off x="3276600" y="5053013"/>
            <a:ext cx="304800" cy="271462"/>
          </a:xfrm>
          <a:prstGeom prst="line">
            <a:avLst/>
          </a:prstGeom>
          <a:noFill/>
          <a:ln w="9525">
            <a:solidFill>
              <a:schemeClr val="tx1"/>
            </a:solidFill>
            <a:round/>
            <a:headEnd/>
            <a:tailEnd type="triangle" w="med" len="med"/>
          </a:ln>
          <a:effectLst/>
        </p:spPr>
        <p:txBody>
          <a:bodyPr wrap="none">
            <a:spAutoFit/>
          </a:bodyPr>
          <a:lstStyle/>
          <a:p>
            <a:endParaRPr lang="en-US"/>
          </a:p>
        </p:txBody>
      </p:sp>
      <p:sp>
        <p:nvSpPr>
          <p:cNvPr id="65549" name="Text Box 13"/>
          <p:cNvSpPr txBox="1">
            <a:spLocks noChangeArrowheads="1"/>
          </p:cNvSpPr>
          <p:nvPr/>
        </p:nvSpPr>
        <p:spPr bwMode="auto">
          <a:xfrm>
            <a:off x="3505200" y="1676400"/>
            <a:ext cx="811213" cy="398463"/>
          </a:xfrm>
          <a:prstGeom prst="rect">
            <a:avLst/>
          </a:prstGeom>
          <a:noFill/>
          <a:ln w="9525">
            <a:noFill/>
            <a:miter lim="800000"/>
            <a:headEnd/>
            <a:tailEnd/>
          </a:ln>
          <a:effectLst/>
        </p:spPr>
        <p:txBody>
          <a:bodyPr wrap="none">
            <a:spAutoFit/>
          </a:bodyPr>
          <a:lstStyle/>
          <a:p>
            <a:pPr eaLnBrk="1" hangingPunct="1"/>
            <a:r>
              <a:rPr lang="en-US" sz="2000">
                <a:solidFill>
                  <a:srgbClr val="000000"/>
                </a:solidFill>
                <a:latin typeface="Tahoma" pitchFamily="34" charset="0"/>
              </a:rPr>
              <a:t>Key 5</a:t>
            </a:r>
          </a:p>
        </p:txBody>
      </p:sp>
      <p:sp>
        <p:nvSpPr>
          <p:cNvPr id="65550" name="Line 14"/>
          <p:cNvSpPr>
            <a:spLocks noChangeShapeType="1"/>
          </p:cNvSpPr>
          <p:nvPr/>
        </p:nvSpPr>
        <p:spPr bwMode="auto">
          <a:xfrm>
            <a:off x="4267200" y="1879600"/>
            <a:ext cx="762000" cy="66675"/>
          </a:xfrm>
          <a:prstGeom prst="line">
            <a:avLst/>
          </a:prstGeom>
          <a:noFill/>
          <a:ln w="9525">
            <a:solidFill>
              <a:schemeClr val="tx1"/>
            </a:solidFill>
            <a:round/>
            <a:headEnd/>
            <a:tailEnd type="triangle" w="med" len="med"/>
          </a:ln>
          <a:effectLst/>
        </p:spPr>
        <p:txBody>
          <a:bodyPr/>
          <a:lstStyle/>
          <a:p>
            <a:endParaRPr lang="en-US"/>
          </a:p>
        </p:txBody>
      </p:sp>
      <p:sp>
        <p:nvSpPr>
          <p:cNvPr id="65551" name="Text Box 15"/>
          <p:cNvSpPr txBox="1">
            <a:spLocks noChangeArrowheads="1"/>
          </p:cNvSpPr>
          <p:nvPr/>
        </p:nvSpPr>
        <p:spPr bwMode="auto">
          <a:xfrm>
            <a:off x="685800" y="1946275"/>
            <a:ext cx="1260475" cy="398463"/>
          </a:xfrm>
          <a:prstGeom prst="rect">
            <a:avLst/>
          </a:prstGeom>
          <a:noFill/>
          <a:ln w="9525">
            <a:noFill/>
            <a:miter lim="800000"/>
            <a:headEnd/>
            <a:tailEnd/>
          </a:ln>
          <a:effectLst/>
        </p:spPr>
        <p:txBody>
          <a:bodyPr wrap="none">
            <a:spAutoFit/>
          </a:bodyPr>
          <a:lstStyle/>
          <a:p>
            <a:pPr eaLnBrk="1" hangingPunct="1"/>
            <a:r>
              <a:rPr lang="en-US" sz="2000">
                <a:solidFill>
                  <a:srgbClr val="000000"/>
                </a:solidFill>
                <a:latin typeface="Tahoma" pitchFamily="34" charset="0"/>
              </a:rPr>
              <a:t>Node 105</a:t>
            </a:r>
          </a:p>
        </p:txBody>
      </p:sp>
      <p:sp>
        <p:nvSpPr>
          <p:cNvPr id="65552" name="Line 16"/>
          <p:cNvSpPr>
            <a:spLocks noChangeShapeType="1"/>
          </p:cNvSpPr>
          <p:nvPr/>
        </p:nvSpPr>
        <p:spPr bwMode="auto">
          <a:xfrm>
            <a:off x="1905000" y="2216150"/>
            <a:ext cx="533400" cy="203200"/>
          </a:xfrm>
          <a:prstGeom prst="line">
            <a:avLst/>
          </a:prstGeom>
          <a:noFill/>
          <a:ln w="9525">
            <a:solidFill>
              <a:schemeClr val="tx1"/>
            </a:solidFill>
            <a:round/>
            <a:headEnd/>
            <a:tailEnd type="triangle" w="med" len="med"/>
          </a:ln>
          <a:effectLst/>
        </p:spPr>
        <p:txBody>
          <a:bodyPr wrap="none">
            <a:spAutoFit/>
          </a:bodyPr>
          <a:lstStyle/>
          <a:p>
            <a:endParaRPr lang="en-US"/>
          </a:p>
        </p:txBody>
      </p:sp>
      <p:sp>
        <p:nvSpPr>
          <p:cNvPr id="65553" name="Text Box 17"/>
          <p:cNvSpPr txBox="1">
            <a:spLocks noChangeArrowheads="1"/>
          </p:cNvSpPr>
          <p:nvPr/>
        </p:nvSpPr>
        <p:spPr bwMode="auto">
          <a:xfrm>
            <a:off x="685800" y="5691188"/>
            <a:ext cx="7956922" cy="461665"/>
          </a:xfrm>
          <a:prstGeom prst="rect">
            <a:avLst/>
          </a:prstGeom>
          <a:noFill/>
          <a:ln w="9525">
            <a:noFill/>
            <a:miter lim="800000"/>
            <a:headEnd/>
            <a:tailEnd/>
          </a:ln>
          <a:effectLst/>
        </p:spPr>
        <p:txBody>
          <a:bodyPr wrap="none">
            <a:spAutoFit/>
          </a:bodyPr>
          <a:lstStyle/>
          <a:p>
            <a:pPr eaLnBrk="1" hangingPunct="1"/>
            <a:r>
              <a:rPr lang="en-US" sz="2400" dirty="0">
                <a:solidFill>
                  <a:srgbClr val="FF0000"/>
                </a:solidFill>
                <a:latin typeface="Tahoma" pitchFamily="34" charset="0"/>
              </a:rPr>
              <a:t>A key is stored at its successor: node with next higher ID</a:t>
            </a:r>
          </a:p>
        </p:txBody>
      </p:sp>
      <p:sp>
        <p:nvSpPr>
          <p:cNvPr id="65554" name="Arc 18"/>
          <p:cNvSpPr>
            <a:spLocks/>
          </p:cNvSpPr>
          <p:nvPr/>
        </p:nvSpPr>
        <p:spPr bwMode="auto">
          <a:xfrm>
            <a:off x="5486400" y="1879600"/>
            <a:ext cx="2133600" cy="17557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a:effectLst/>
        </p:spPr>
        <p:txBody>
          <a:bodyPr wrap="none" anchor="ctr">
            <a:spAutoFit/>
          </a:bodyPr>
          <a:lstStyle/>
          <a:p>
            <a:endParaRPr lang="en-US"/>
          </a:p>
        </p:txBody>
      </p:sp>
      <p:sp>
        <p:nvSpPr>
          <p:cNvPr id="65555" name="Arc 19"/>
          <p:cNvSpPr>
            <a:spLocks/>
          </p:cNvSpPr>
          <p:nvPr/>
        </p:nvSpPr>
        <p:spPr bwMode="auto">
          <a:xfrm>
            <a:off x="6781800" y="2757488"/>
            <a:ext cx="457200" cy="8096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a:effectLst/>
        </p:spPr>
        <p:txBody>
          <a:bodyPr anchor="ctr">
            <a:spAutoFit/>
          </a:bodyPr>
          <a:lstStyle/>
          <a:p>
            <a:endParaRPr lang="en-US"/>
          </a:p>
        </p:txBody>
      </p:sp>
      <p:pic>
        <p:nvPicPr>
          <p:cNvPr id="65556" name="Picture 20" descr="com"/>
          <p:cNvPicPr>
            <a:picLocks noChangeAspect="1" noChangeArrowheads="1"/>
          </p:cNvPicPr>
          <p:nvPr/>
        </p:nvPicPr>
        <p:blipFill>
          <a:blip r:embed="rId3" cstate="print"/>
          <a:srcRect/>
          <a:stretch>
            <a:fillRect/>
          </a:stretch>
        </p:blipFill>
        <p:spPr bwMode="auto">
          <a:xfrm>
            <a:off x="6705600" y="3733800"/>
            <a:ext cx="381000" cy="355600"/>
          </a:xfrm>
          <a:prstGeom prst="rect">
            <a:avLst/>
          </a:prstGeom>
          <a:noFill/>
        </p:spPr>
      </p:pic>
      <p:pic>
        <p:nvPicPr>
          <p:cNvPr id="65557" name="Picture 21" descr="com"/>
          <p:cNvPicPr>
            <a:picLocks noChangeAspect="1" noChangeArrowheads="1"/>
          </p:cNvPicPr>
          <p:nvPr/>
        </p:nvPicPr>
        <p:blipFill>
          <a:blip r:embed="rId3" cstate="print"/>
          <a:srcRect/>
          <a:stretch>
            <a:fillRect/>
          </a:stretch>
        </p:blipFill>
        <p:spPr bwMode="auto">
          <a:xfrm>
            <a:off x="3276600" y="2819400"/>
            <a:ext cx="381000" cy="355600"/>
          </a:xfrm>
          <a:prstGeom prst="rect">
            <a:avLst/>
          </a:prstGeom>
          <a:noFill/>
        </p:spPr>
      </p:pic>
      <p:pic>
        <p:nvPicPr>
          <p:cNvPr id="65558" name="Picture 22" descr="com"/>
          <p:cNvPicPr>
            <a:picLocks noChangeAspect="1" noChangeArrowheads="1"/>
          </p:cNvPicPr>
          <p:nvPr/>
        </p:nvPicPr>
        <p:blipFill>
          <a:blip r:embed="rId3" cstate="print"/>
          <a:srcRect/>
          <a:stretch>
            <a:fillRect/>
          </a:stretch>
        </p:blipFill>
        <p:spPr bwMode="auto">
          <a:xfrm>
            <a:off x="3200400" y="4419600"/>
            <a:ext cx="381000" cy="3556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smtClean="0">
                <a:solidFill>
                  <a:srgbClr val="00B050"/>
                </a:solidFill>
              </a:rPr>
              <a:t>Need</a:t>
            </a:r>
          </a:p>
        </p:txBody>
      </p:sp>
      <p:sp>
        <p:nvSpPr>
          <p:cNvPr id="31746" name="Content Placeholder 2"/>
          <p:cNvSpPr>
            <a:spLocks noGrp="1"/>
          </p:cNvSpPr>
          <p:nvPr>
            <p:ph idx="1"/>
          </p:nvPr>
        </p:nvSpPr>
        <p:spPr/>
        <p:txBody>
          <a:bodyPr/>
          <a:lstStyle/>
          <a:p>
            <a:r>
              <a:rPr lang="en-US" dirty="0" smtClean="0">
                <a:solidFill>
                  <a:srgbClr val="0070C0"/>
                </a:solidFill>
              </a:rPr>
              <a:t>Fault-tolerance:</a:t>
            </a:r>
          </a:p>
          <a:p>
            <a:pPr lvl="1"/>
            <a:r>
              <a:rPr lang="en-US" dirty="0" smtClean="0">
                <a:solidFill>
                  <a:srgbClr val="FF0000"/>
                </a:solidFill>
              </a:rPr>
              <a:t>Replication</a:t>
            </a:r>
          </a:p>
          <a:p>
            <a:r>
              <a:rPr lang="en-US" dirty="0" smtClean="0">
                <a:solidFill>
                  <a:srgbClr val="0070C0"/>
                </a:solidFill>
              </a:rPr>
              <a:t>Large scale data</a:t>
            </a:r>
            <a:r>
              <a:rPr lang="en-US" dirty="0" smtClean="0"/>
              <a:t>:</a:t>
            </a:r>
          </a:p>
          <a:p>
            <a:pPr lvl="1"/>
            <a:r>
              <a:rPr lang="en-US" dirty="0" smtClean="0">
                <a:solidFill>
                  <a:srgbClr val="FF0000"/>
                </a:solidFill>
              </a:rPr>
              <a:t>Partition data </a:t>
            </a:r>
            <a:r>
              <a:rPr lang="en-US" dirty="0" smtClean="0"/>
              <a:t>across multiple servers</a:t>
            </a:r>
          </a:p>
          <a:p>
            <a:r>
              <a:rPr lang="en-US" dirty="0" smtClean="0">
                <a:solidFill>
                  <a:srgbClr val="0070C0"/>
                </a:solidFill>
              </a:rPr>
              <a:t>Managing the system state</a:t>
            </a:r>
            <a:r>
              <a:rPr lang="en-US" dirty="0" smtClean="0"/>
              <a:t>.</a:t>
            </a:r>
          </a:p>
          <a:p>
            <a:r>
              <a:rPr lang="en-US" dirty="0" smtClean="0"/>
              <a:t>Must understand:</a:t>
            </a:r>
          </a:p>
          <a:p>
            <a:pPr lvl="1"/>
            <a:r>
              <a:rPr lang="en-US" dirty="0" smtClean="0">
                <a:solidFill>
                  <a:srgbClr val="FF0000"/>
                </a:solidFill>
              </a:rPr>
              <a:t>Database</a:t>
            </a:r>
            <a:r>
              <a:rPr lang="en-US" dirty="0" smtClean="0"/>
              <a:t> foundations            </a:t>
            </a:r>
            <a:r>
              <a:rPr lang="zh-CN" altLang="en-US" dirty="0" smtClean="0"/>
              <a:t>事务管理系统</a:t>
            </a:r>
            <a:endParaRPr lang="en-US" dirty="0" smtClean="0"/>
          </a:p>
          <a:p>
            <a:pPr lvl="1"/>
            <a:r>
              <a:rPr lang="en-US" dirty="0" smtClean="0">
                <a:solidFill>
                  <a:srgbClr val="FF0000"/>
                </a:solidFill>
              </a:rPr>
              <a:t>Distributed systems </a:t>
            </a:r>
            <a:r>
              <a:rPr lang="en-US" dirty="0" smtClean="0"/>
              <a:t>foundations.</a:t>
            </a:r>
          </a:p>
        </p:txBody>
      </p:sp>
      <p:cxnSp>
        <p:nvCxnSpPr>
          <p:cNvPr id="5" name="直接箭头连接符 4"/>
          <p:cNvCxnSpPr/>
          <p:nvPr/>
        </p:nvCxnSpPr>
        <p:spPr>
          <a:xfrm>
            <a:off x="4716016" y="5301208"/>
            <a:ext cx="720080" cy="0"/>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p:nvPr>
        </p:nvSpPr>
        <p:spPr>
          <a:xfrm>
            <a:off x="428596" y="228600"/>
            <a:ext cx="8429684" cy="1143000"/>
          </a:xfrm>
        </p:spPr>
        <p:txBody>
          <a:bodyPr>
            <a:normAutofit/>
          </a:bodyPr>
          <a:lstStyle/>
          <a:p>
            <a:r>
              <a:rPr lang="en-US" altLang="zh-CN" dirty="0" smtClean="0">
                <a:solidFill>
                  <a:srgbClr val="009900"/>
                </a:solidFill>
              </a:rPr>
              <a:t>DHT:   </a:t>
            </a:r>
            <a:r>
              <a:rPr lang="en-US" dirty="0" smtClean="0">
                <a:solidFill>
                  <a:srgbClr val="009900"/>
                </a:solidFill>
              </a:rPr>
              <a:t>Chord Logical Structure</a:t>
            </a:r>
          </a:p>
        </p:txBody>
      </p:sp>
      <p:sp>
        <p:nvSpPr>
          <p:cNvPr id="33795" name="Rectangle 3"/>
          <p:cNvSpPr>
            <a:spLocks noGrp="1" noChangeArrowheads="1"/>
          </p:cNvSpPr>
          <p:nvPr>
            <p:ph type="body" sz="half" idx="1"/>
          </p:nvPr>
        </p:nvSpPr>
        <p:spPr>
          <a:xfrm>
            <a:off x="685800" y="1676400"/>
            <a:ext cx="8101042" cy="1538286"/>
          </a:xfrm>
        </p:spPr>
        <p:txBody>
          <a:bodyPr rtlCol="0">
            <a:normAutofit fontScale="77500" lnSpcReduction="20000"/>
          </a:bodyPr>
          <a:lstStyle/>
          <a:p>
            <a:pPr fontAlgn="auto">
              <a:lnSpc>
                <a:spcPct val="90000"/>
              </a:lnSpc>
              <a:spcAft>
                <a:spcPts val="0"/>
              </a:spcAft>
              <a:buFont typeface="Arial" pitchFamily="34" charset="0"/>
              <a:buChar char="•"/>
              <a:defRPr/>
            </a:pPr>
            <a:r>
              <a:rPr lang="en-US" i="1" dirty="0" smtClean="0">
                <a:solidFill>
                  <a:srgbClr val="0070C0"/>
                </a:solidFill>
              </a:rPr>
              <a:t>m</a:t>
            </a:r>
            <a:r>
              <a:rPr lang="en-US" dirty="0" smtClean="0">
                <a:solidFill>
                  <a:srgbClr val="0070C0"/>
                </a:solidFill>
              </a:rPr>
              <a:t>-bit ID space </a:t>
            </a:r>
            <a:r>
              <a:rPr lang="en-US" dirty="0" smtClean="0"/>
              <a:t>(2</a:t>
            </a:r>
            <a:r>
              <a:rPr lang="en-US" i="1" baseline="30000" dirty="0" smtClean="0"/>
              <a:t>m</a:t>
            </a:r>
            <a:r>
              <a:rPr lang="en-US" dirty="0" smtClean="0"/>
              <a:t> IDs), usually </a:t>
            </a:r>
            <a:r>
              <a:rPr lang="en-US" i="1" dirty="0" smtClean="0"/>
              <a:t>m</a:t>
            </a:r>
            <a:r>
              <a:rPr lang="en-US" dirty="0" smtClean="0"/>
              <a:t>=160.</a:t>
            </a:r>
          </a:p>
          <a:p>
            <a:pPr fontAlgn="auto">
              <a:lnSpc>
                <a:spcPct val="90000"/>
              </a:lnSpc>
              <a:spcAft>
                <a:spcPts val="0"/>
              </a:spcAft>
              <a:buNone/>
              <a:defRPr/>
            </a:pPr>
            <a:r>
              <a:rPr lang="zh-CN" altLang="en-US" dirty="0" smtClean="0"/>
              <a:t>   </a:t>
            </a:r>
            <a:r>
              <a:rPr lang="zh-CN" altLang="en-US" sz="2600" dirty="0" smtClean="0"/>
              <a:t>（节点和存储对象经过哈希计算后得到一个</a:t>
            </a:r>
            <a:r>
              <a:rPr lang="en-US" altLang="zh-CN" sz="2600" dirty="0" smtClean="0"/>
              <a:t>ID,</a:t>
            </a:r>
            <a:r>
              <a:rPr lang="zh-CN" altLang="en-US" sz="2600" dirty="0" smtClean="0"/>
              <a:t>根据</a:t>
            </a:r>
            <a:r>
              <a:rPr lang="en-US" altLang="zh-CN" sz="2600" dirty="0" smtClean="0"/>
              <a:t>ID</a:t>
            </a:r>
            <a:r>
              <a:rPr lang="zh-CN" altLang="en-US" sz="2600" dirty="0" smtClean="0"/>
              <a:t>被分配到一个具有</a:t>
            </a:r>
            <a:r>
              <a:rPr lang="en-US" altLang="zh-CN" sz="2600" dirty="0" smtClean="0"/>
              <a:t>0~</a:t>
            </a:r>
            <a:r>
              <a:rPr lang="en-US" sz="2800" dirty="0" smtClean="0"/>
              <a:t>2^m</a:t>
            </a:r>
            <a:r>
              <a:rPr lang="en-US" altLang="zh-CN" sz="2800" dirty="0" smtClean="0"/>
              <a:t>-1</a:t>
            </a:r>
            <a:r>
              <a:rPr lang="zh-CN" altLang="en-US" sz="2800" dirty="0" smtClean="0"/>
              <a:t>范围的</a:t>
            </a:r>
            <a:r>
              <a:rPr lang="zh-CN" altLang="en-US" sz="2600" dirty="0" smtClean="0"/>
              <a:t>环上，</a:t>
            </a:r>
            <a:r>
              <a:rPr lang="en-US" altLang="zh-CN" sz="2600" dirty="0" smtClean="0"/>
              <a:t>ID</a:t>
            </a:r>
            <a:r>
              <a:rPr lang="zh-CN" altLang="en-US" sz="2600" dirty="0" smtClean="0"/>
              <a:t>取</a:t>
            </a:r>
            <a:r>
              <a:rPr lang="en-US" altLang="zh-CN" sz="2600" dirty="0" smtClean="0"/>
              <a:t>m</a:t>
            </a:r>
            <a:r>
              <a:rPr lang="zh-CN" altLang="en-US" sz="2600" dirty="0" smtClean="0"/>
              <a:t>位）</a:t>
            </a:r>
            <a:endParaRPr lang="en-US" sz="2600" dirty="0" smtClean="0"/>
          </a:p>
          <a:p>
            <a:pPr fontAlgn="auto">
              <a:lnSpc>
                <a:spcPct val="90000"/>
              </a:lnSpc>
              <a:spcAft>
                <a:spcPts val="0"/>
              </a:spcAft>
              <a:buFont typeface="Arial" pitchFamily="34" charset="0"/>
              <a:buChar char="•"/>
              <a:defRPr/>
            </a:pPr>
            <a:r>
              <a:rPr lang="en-US" dirty="0" smtClean="0"/>
              <a:t>Nodes organized in </a:t>
            </a:r>
            <a:r>
              <a:rPr lang="en-US" dirty="0" smtClean="0">
                <a:solidFill>
                  <a:srgbClr val="FF0000"/>
                </a:solidFill>
              </a:rPr>
              <a:t>a logical ring </a:t>
            </a:r>
            <a:r>
              <a:rPr lang="en-US" dirty="0" smtClean="0"/>
              <a:t>according to their IDs.</a:t>
            </a:r>
          </a:p>
        </p:txBody>
      </p:sp>
      <p:sp>
        <p:nvSpPr>
          <p:cNvPr id="167939" name="Oval 4"/>
          <p:cNvSpPr>
            <a:spLocks noChangeArrowheads="1"/>
          </p:cNvSpPr>
          <p:nvPr/>
        </p:nvSpPr>
        <p:spPr bwMode="auto">
          <a:xfrm>
            <a:off x="3048000" y="3505200"/>
            <a:ext cx="2667000" cy="2514600"/>
          </a:xfrm>
          <a:prstGeom prst="ellipse">
            <a:avLst/>
          </a:prstGeom>
          <a:noFill/>
          <a:ln w="9525">
            <a:solidFill>
              <a:schemeClr val="tx1"/>
            </a:solidFill>
            <a:round/>
            <a:headEnd/>
            <a:tailEnd/>
          </a:ln>
        </p:spPr>
        <p:txBody>
          <a:bodyPr wrap="none" anchor="ctr"/>
          <a:lstStyle/>
          <a:p>
            <a:endParaRPr lang="en-US">
              <a:latin typeface="Calibri" pitchFamily="34" charset="0"/>
            </a:endParaRPr>
          </a:p>
        </p:txBody>
      </p:sp>
      <p:sp>
        <p:nvSpPr>
          <p:cNvPr id="167940" name="Oval 6"/>
          <p:cNvSpPr>
            <a:spLocks noChangeArrowheads="1"/>
          </p:cNvSpPr>
          <p:nvPr/>
        </p:nvSpPr>
        <p:spPr bwMode="auto">
          <a:xfrm>
            <a:off x="3200400" y="53340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1" name="Oval 7"/>
          <p:cNvSpPr>
            <a:spLocks noChangeArrowheads="1"/>
          </p:cNvSpPr>
          <p:nvPr/>
        </p:nvSpPr>
        <p:spPr bwMode="auto">
          <a:xfrm>
            <a:off x="3048000" y="44196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2" name="Oval 8"/>
          <p:cNvSpPr>
            <a:spLocks noChangeArrowheads="1"/>
          </p:cNvSpPr>
          <p:nvPr/>
        </p:nvSpPr>
        <p:spPr bwMode="auto">
          <a:xfrm>
            <a:off x="5562600" y="41910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3" name="Oval 9"/>
          <p:cNvSpPr>
            <a:spLocks noChangeArrowheads="1"/>
          </p:cNvSpPr>
          <p:nvPr/>
        </p:nvSpPr>
        <p:spPr bwMode="auto">
          <a:xfrm>
            <a:off x="5334000" y="55626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4" name="Oval 10"/>
          <p:cNvSpPr>
            <a:spLocks noChangeArrowheads="1"/>
          </p:cNvSpPr>
          <p:nvPr/>
        </p:nvSpPr>
        <p:spPr bwMode="auto">
          <a:xfrm>
            <a:off x="4114800" y="59436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5" name="Oval 11"/>
          <p:cNvSpPr>
            <a:spLocks noChangeArrowheads="1"/>
          </p:cNvSpPr>
          <p:nvPr/>
        </p:nvSpPr>
        <p:spPr bwMode="auto">
          <a:xfrm>
            <a:off x="3657600" y="36576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6" name="Oval 12"/>
          <p:cNvSpPr>
            <a:spLocks noChangeArrowheads="1"/>
          </p:cNvSpPr>
          <p:nvPr/>
        </p:nvSpPr>
        <p:spPr bwMode="auto">
          <a:xfrm>
            <a:off x="5638800" y="48768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7" name="Oval 13"/>
          <p:cNvSpPr>
            <a:spLocks noChangeArrowheads="1"/>
          </p:cNvSpPr>
          <p:nvPr/>
        </p:nvSpPr>
        <p:spPr bwMode="auto">
          <a:xfrm>
            <a:off x="3429000" y="38100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8" name="Oval 14"/>
          <p:cNvSpPr>
            <a:spLocks noChangeArrowheads="1"/>
          </p:cNvSpPr>
          <p:nvPr/>
        </p:nvSpPr>
        <p:spPr bwMode="auto">
          <a:xfrm>
            <a:off x="5334000" y="38862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49" name="Oval 15"/>
          <p:cNvSpPr>
            <a:spLocks noChangeArrowheads="1"/>
          </p:cNvSpPr>
          <p:nvPr/>
        </p:nvSpPr>
        <p:spPr bwMode="auto">
          <a:xfrm>
            <a:off x="3429000" y="56388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50" name="Oval 16"/>
          <p:cNvSpPr>
            <a:spLocks noChangeArrowheads="1"/>
          </p:cNvSpPr>
          <p:nvPr/>
        </p:nvSpPr>
        <p:spPr bwMode="auto">
          <a:xfrm>
            <a:off x="4876800" y="3581400"/>
            <a:ext cx="76200" cy="762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7951" name="Rectangle 18"/>
          <p:cNvSpPr>
            <a:spLocks noChangeArrowheads="1"/>
          </p:cNvSpPr>
          <p:nvPr/>
        </p:nvSpPr>
        <p:spPr bwMode="auto">
          <a:xfrm>
            <a:off x="4876800" y="3352800"/>
            <a:ext cx="381000" cy="228600"/>
          </a:xfrm>
          <a:prstGeom prst="rect">
            <a:avLst/>
          </a:prstGeom>
          <a:noFill/>
          <a:ln w="9525">
            <a:noFill/>
            <a:miter lim="800000"/>
            <a:headEnd/>
            <a:tailEnd/>
          </a:ln>
        </p:spPr>
        <p:txBody>
          <a:bodyPr wrap="none" anchor="ctr"/>
          <a:lstStyle/>
          <a:p>
            <a:pPr algn="ctr"/>
            <a:r>
              <a:rPr lang="en-US" sz="2000">
                <a:latin typeface="Calibri" pitchFamily="34" charset="0"/>
              </a:rPr>
              <a:t>N1</a:t>
            </a:r>
          </a:p>
        </p:txBody>
      </p:sp>
      <p:sp>
        <p:nvSpPr>
          <p:cNvPr id="167952" name="Rectangle 19"/>
          <p:cNvSpPr>
            <a:spLocks noChangeArrowheads="1"/>
          </p:cNvSpPr>
          <p:nvPr/>
        </p:nvSpPr>
        <p:spPr bwMode="auto">
          <a:xfrm>
            <a:off x="5486400" y="3733800"/>
            <a:ext cx="381000" cy="228600"/>
          </a:xfrm>
          <a:prstGeom prst="rect">
            <a:avLst/>
          </a:prstGeom>
          <a:noFill/>
          <a:ln w="9525">
            <a:noFill/>
            <a:miter lim="800000"/>
            <a:headEnd/>
            <a:tailEnd/>
          </a:ln>
        </p:spPr>
        <p:txBody>
          <a:bodyPr wrap="none" anchor="ctr"/>
          <a:lstStyle/>
          <a:p>
            <a:pPr algn="ctr"/>
            <a:r>
              <a:rPr lang="en-US" sz="2000">
                <a:latin typeface="Calibri" pitchFamily="34" charset="0"/>
              </a:rPr>
              <a:t>N8</a:t>
            </a:r>
          </a:p>
        </p:txBody>
      </p:sp>
      <p:sp>
        <p:nvSpPr>
          <p:cNvPr id="167953" name="Rectangle 20"/>
          <p:cNvSpPr>
            <a:spLocks noChangeArrowheads="1"/>
          </p:cNvSpPr>
          <p:nvPr/>
        </p:nvSpPr>
        <p:spPr bwMode="auto">
          <a:xfrm>
            <a:off x="5638800" y="4267200"/>
            <a:ext cx="381000" cy="228600"/>
          </a:xfrm>
          <a:prstGeom prst="rect">
            <a:avLst/>
          </a:prstGeom>
          <a:noFill/>
          <a:ln w="9525">
            <a:noFill/>
            <a:miter lim="800000"/>
            <a:headEnd/>
            <a:tailEnd/>
          </a:ln>
        </p:spPr>
        <p:txBody>
          <a:bodyPr wrap="none" anchor="ctr"/>
          <a:lstStyle/>
          <a:p>
            <a:pPr algn="ctr"/>
            <a:r>
              <a:rPr lang="en-US" sz="2000">
                <a:latin typeface="Calibri" pitchFamily="34" charset="0"/>
              </a:rPr>
              <a:t>N10</a:t>
            </a:r>
          </a:p>
        </p:txBody>
      </p:sp>
      <p:sp>
        <p:nvSpPr>
          <p:cNvPr id="167954" name="Rectangle 21"/>
          <p:cNvSpPr>
            <a:spLocks noChangeArrowheads="1"/>
          </p:cNvSpPr>
          <p:nvPr/>
        </p:nvSpPr>
        <p:spPr bwMode="auto">
          <a:xfrm>
            <a:off x="5715000" y="4953000"/>
            <a:ext cx="381000" cy="228600"/>
          </a:xfrm>
          <a:prstGeom prst="rect">
            <a:avLst/>
          </a:prstGeom>
          <a:noFill/>
          <a:ln w="9525">
            <a:noFill/>
            <a:miter lim="800000"/>
            <a:headEnd/>
            <a:tailEnd/>
          </a:ln>
        </p:spPr>
        <p:txBody>
          <a:bodyPr wrap="none" anchor="ctr"/>
          <a:lstStyle/>
          <a:p>
            <a:pPr algn="ctr"/>
            <a:r>
              <a:rPr lang="en-US" sz="2000">
                <a:latin typeface="Calibri" pitchFamily="34" charset="0"/>
              </a:rPr>
              <a:t>N14</a:t>
            </a:r>
          </a:p>
        </p:txBody>
      </p:sp>
      <p:sp>
        <p:nvSpPr>
          <p:cNvPr id="167955" name="Rectangle 22"/>
          <p:cNvSpPr>
            <a:spLocks noChangeArrowheads="1"/>
          </p:cNvSpPr>
          <p:nvPr/>
        </p:nvSpPr>
        <p:spPr bwMode="auto">
          <a:xfrm>
            <a:off x="5486400" y="5562600"/>
            <a:ext cx="381000" cy="228600"/>
          </a:xfrm>
          <a:prstGeom prst="rect">
            <a:avLst/>
          </a:prstGeom>
          <a:noFill/>
          <a:ln w="9525">
            <a:noFill/>
            <a:miter lim="800000"/>
            <a:headEnd/>
            <a:tailEnd/>
          </a:ln>
        </p:spPr>
        <p:txBody>
          <a:bodyPr wrap="none" anchor="ctr"/>
          <a:lstStyle/>
          <a:p>
            <a:pPr algn="ctr"/>
            <a:r>
              <a:rPr lang="en-US" sz="2000">
                <a:latin typeface="Calibri" pitchFamily="34" charset="0"/>
              </a:rPr>
              <a:t>N21</a:t>
            </a:r>
          </a:p>
        </p:txBody>
      </p:sp>
      <p:sp>
        <p:nvSpPr>
          <p:cNvPr id="167956" name="Rectangle 23"/>
          <p:cNvSpPr>
            <a:spLocks noChangeArrowheads="1"/>
          </p:cNvSpPr>
          <p:nvPr/>
        </p:nvSpPr>
        <p:spPr bwMode="auto">
          <a:xfrm>
            <a:off x="3962400" y="6096000"/>
            <a:ext cx="381000" cy="228600"/>
          </a:xfrm>
          <a:prstGeom prst="rect">
            <a:avLst/>
          </a:prstGeom>
          <a:noFill/>
          <a:ln w="9525">
            <a:noFill/>
            <a:miter lim="800000"/>
            <a:headEnd/>
            <a:tailEnd/>
          </a:ln>
        </p:spPr>
        <p:txBody>
          <a:bodyPr wrap="none" anchor="ctr"/>
          <a:lstStyle/>
          <a:p>
            <a:pPr algn="ctr"/>
            <a:r>
              <a:rPr lang="en-US" sz="2000">
                <a:latin typeface="Calibri" pitchFamily="34" charset="0"/>
              </a:rPr>
              <a:t>N30</a:t>
            </a:r>
          </a:p>
        </p:txBody>
      </p:sp>
      <p:sp>
        <p:nvSpPr>
          <p:cNvPr id="167957" name="Rectangle 24"/>
          <p:cNvSpPr>
            <a:spLocks noChangeArrowheads="1"/>
          </p:cNvSpPr>
          <p:nvPr/>
        </p:nvSpPr>
        <p:spPr bwMode="auto">
          <a:xfrm>
            <a:off x="3124200" y="5791200"/>
            <a:ext cx="381000" cy="228600"/>
          </a:xfrm>
          <a:prstGeom prst="rect">
            <a:avLst/>
          </a:prstGeom>
          <a:noFill/>
          <a:ln w="9525">
            <a:noFill/>
            <a:miter lim="800000"/>
            <a:headEnd/>
            <a:tailEnd/>
          </a:ln>
        </p:spPr>
        <p:txBody>
          <a:bodyPr wrap="none" anchor="ctr"/>
          <a:lstStyle/>
          <a:p>
            <a:pPr algn="ctr"/>
            <a:r>
              <a:rPr lang="en-US" sz="2000">
                <a:latin typeface="Calibri" pitchFamily="34" charset="0"/>
              </a:rPr>
              <a:t>N38</a:t>
            </a:r>
          </a:p>
        </p:txBody>
      </p:sp>
      <p:sp>
        <p:nvSpPr>
          <p:cNvPr id="167958" name="Rectangle 25"/>
          <p:cNvSpPr>
            <a:spLocks noChangeArrowheads="1"/>
          </p:cNvSpPr>
          <p:nvPr/>
        </p:nvSpPr>
        <p:spPr bwMode="auto">
          <a:xfrm>
            <a:off x="2819400" y="5334000"/>
            <a:ext cx="381000" cy="228600"/>
          </a:xfrm>
          <a:prstGeom prst="rect">
            <a:avLst/>
          </a:prstGeom>
          <a:noFill/>
          <a:ln w="9525">
            <a:noFill/>
            <a:miter lim="800000"/>
            <a:headEnd/>
            <a:tailEnd/>
          </a:ln>
        </p:spPr>
        <p:txBody>
          <a:bodyPr wrap="none" anchor="ctr"/>
          <a:lstStyle/>
          <a:p>
            <a:pPr algn="ctr"/>
            <a:r>
              <a:rPr lang="en-US" sz="2000">
                <a:latin typeface="Calibri" pitchFamily="34" charset="0"/>
              </a:rPr>
              <a:t>N42</a:t>
            </a:r>
          </a:p>
        </p:txBody>
      </p:sp>
      <p:sp>
        <p:nvSpPr>
          <p:cNvPr id="167959" name="Rectangle 26"/>
          <p:cNvSpPr>
            <a:spLocks noChangeArrowheads="1"/>
          </p:cNvSpPr>
          <p:nvPr/>
        </p:nvSpPr>
        <p:spPr bwMode="auto">
          <a:xfrm>
            <a:off x="2514600" y="4343400"/>
            <a:ext cx="381000" cy="228600"/>
          </a:xfrm>
          <a:prstGeom prst="rect">
            <a:avLst/>
          </a:prstGeom>
          <a:noFill/>
          <a:ln w="9525">
            <a:noFill/>
            <a:miter lim="800000"/>
            <a:headEnd/>
            <a:tailEnd/>
          </a:ln>
        </p:spPr>
        <p:txBody>
          <a:bodyPr wrap="none" anchor="ctr"/>
          <a:lstStyle/>
          <a:p>
            <a:pPr algn="ctr"/>
            <a:r>
              <a:rPr lang="en-US" sz="2000">
                <a:latin typeface="Calibri" pitchFamily="34" charset="0"/>
              </a:rPr>
              <a:t>N48</a:t>
            </a:r>
          </a:p>
        </p:txBody>
      </p:sp>
      <p:sp>
        <p:nvSpPr>
          <p:cNvPr id="167960" name="Rectangle 27"/>
          <p:cNvSpPr>
            <a:spLocks noChangeArrowheads="1"/>
          </p:cNvSpPr>
          <p:nvPr/>
        </p:nvSpPr>
        <p:spPr bwMode="auto">
          <a:xfrm>
            <a:off x="2971800" y="3733800"/>
            <a:ext cx="381000" cy="228600"/>
          </a:xfrm>
          <a:prstGeom prst="rect">
            <a:avLst/>
          </a:prstGeom>
          <a:noFill/>
          <a:ln w="9525">
            <a:noFill/>
            <a:miter lim="800000"/>
            <a:headEnd/>
            <a:tailEnd/>
          </a:ln>
        </p:spPr>
        <p:txBody>
          <a:bodyPr wrap="none" anchor="ctr"/>
          <a:lstStyle/>
          <a:p>
            <a:pPr algn="ctr"/>
            <a:r>
              <a:rPr lang="en-US" sz="2000">
                <a:latin typeface="Calibri" pitchFamily="34" charset="0"/>
              </a:rPr>
              <a:t>N51</a:t>
            </a:r>
          </a:p>
        </p:txBody>
      </p:sp>
      <p:sp>
        <p:nvSpPr>
          <p:cNvPr id="167961" name="Rectangle 28"/>
          <p:cNvSpPr>
            <a:spLocks noChangeArrowheads="1"/>
          </p:cNvSpPr>
          <p:nvPr/>
        </p:nvSpPr>
        <p:spPr bwMode="auto">
          <a:xfrm>
            <a:off x="3276600" y="3429000"/>
            <a:ext cx="381000" cy="228600"/>
          </a:xfrm>
          <a:prstGeom prst="rect">
            <a:avLst/>
          </a:prstGeom>
          <a:noFill/>
          <a:ln w="9525">
            <a:noFill/>
            <a:miter lim="800000"/>
            <a:headEnd/>
            <a:tailEnd/>
          </a:ln>
        </p:spPr>
        <p:txBody>
          <a:bodyPr wrap="none" anchor="ctr"/>
          <a:lstStyle/>
          <a:p>
            <a:pPr algn="ctr"/>
            <a:r>
              <a:rPr lang="en-US" sz="2000">
                <a:latin typeface="Calibri" pitchFamily="34" charset="0"/>
              </a:rPr>
              <a:t>N56</a:t>
            </a:r>
          </a:p>
        </p:txBody>
      </p:sp>
      <p:sp>
        <p:nvSpPr>
          <p:cNvPr id="2" name="Slide Number Placeholder 1"/>
          <p:cNvSpPr>
            <a:spLocks noGrp="1"/>
          </p:cNvSpPr>
          <p:nvPr>
            <p:ph type="sldNum" sz="quarter" idx="10"/>
          </p:nvPr>
        </p:nvSpPr>
        <p:spPr/>
        <p:txBody>
          <a:bodyPr/>
          <a:lstStyle/>
          <a:p>
            <a:pPr>
              <a:defRPr/>
            </a:pPr>
            <a:fld id="{3689EC7C-63BC-428E-949C-444DB39C2587}" type="slidenum">
              <a:rPr lang="he-IL" smtClean="0"/>
              <a:pPr>
                <a:defRPr/>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type="title"/>
          </p:nvPr>
        </p:nvSpPr>
        <p:spPr>
          <a:xfrm>
            <a:off x="228600" y="304800"/>
            <a:ext cx="8534400" cy="1143000"/>
          </a:xfrm>
        </p:spPr>
        <p:txBody>
          <a:bodyPr/>
          <a:lstStyle/>
          <a:p>
            <a:r>
              <a:rPr lang="en-US" dirty="0" smtClean="0">
                <a:solidFill>
                  <a:srgbClr val="009900"/>
                </a:solidFill>
              </a:rPr>
              <a:t>DHT:    </a:t>
            </a:r>
            <a:r>
              <a:rPr lang="en-US" dirty="0">
                <a:solidFill>
                  <a:srgbClr val="009900"/>
                </a:solidFill>
              </a:rPr>
              <a:t>Chord Basic Lookup</a:t>
            </a:r>
          </a:p>
        </p:txBody>
      </p:sp>
      <p:sp>
        <p:nvSpPr>
          <p:cNvPr id="66564" name="Oval 4"/>
          <p:cNvSpPr>
            <a:spLocks noChangeArrowheads="1"/>
          </p:cNvSpPr>
          <p:nvPr/>
        </p:nvSpPr>
        <p:spPr bwMode="auto">
          <a:xfrm>
            <a:off x="2667000" y="1828800"/>
            <a:ext cx="3810000" cy="3810000"/>
          </a:xfrm>
          <a:prstGeom prst="ellipse">
            <a:avLst/>
          </a:prstGeom>
          <a:noFill/>
          <a:ln w="28575">
            <a:solidFill>
              <a:schemeClr val="tx1"/>
            </a:solidFill>
            <a:round/>
            <a:headEnd/>
            <a:tailEnd/>
          </a:ln>
          <a:effectLst/>
        </p:spPr>
        <p:txBody>
          <a:bodyPr wrap="none" anchor="ctr"/>
          <a:lstStyle/>
          <a:p>
            <a:endParaRPr lang="en-US"/>
          </a:p>
        </p:txBody>
      </p:sp>
      <p:sp>
        <p:nvSpPr>
          <p:cNvPr id="66565" name="Text Box 5"/>
          <p:cNvSpPr txBox="1">
            <a:spLocks noChangeArrowheads="1"/>
          </p:cNvSpPr>
          <p:nvPr/>
        </p:nvSpPr>
        <p:spPr bwMode="auto">
          <a:xfrm>
            <a:off x="6561138" y="3505200"/>
            <a:ext cx="752475"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N32</a:t>
            </a:r>
          </a:p>
        </p:txBody>
      </p:sp>
      <p:sp>
        <p:nvSpPr>
          <p:cNvPr id="66566" name="Text Box 6"/>
          <p:cNvSpPr txBox="1">
            <a:spLocks noChangeArrowheads="1"/>
          </p:cNvSpPr>
          <p:nvPr/>
        </p:nvSpPr>
        <p:spPr bwMode="auto">
          <a:xfrm>
            <a:off x="2057400" y="4562475"/>
            <a:ext cx="752475"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N90</a:t>
            </a:r>
          </a:p>
        </p:txBody>
      </p:sp>
      <p:sp>
        <p:nvSpPr>
          <p:cNvPr id="66567" name="Text Box 7"/>
          <p:cNvSpPr txBox="1">
            <a:spLocks noChangeArrowheads="1"/>
          </p:cNvSpPr>
          <p:nvPr/>
        </p:nvSpPr>
        <p:spPr bwMode="auto">
          <a:xfrm>
            <a:off x="2057400" y="2133600"/>
            <a:ext cx="922338"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N105</a:t>
            </a:r>
          </a:p>
        </p:txBody>
      </p:sp>
      <p:sp>
        <p:nvSpPr>
          <p:cNvPr id="66568" name="Text Box 8"/>
          <p:cNvSpPr txBox="1">
            <a:spLocks noChangeArrowheads="1"/>
          </p:cNvSpPr>
          <p:nvPr/>
        </p:nvSpPr>
        <p:spPr bwMode="auto">
          <a:xfrm>
            <a:off x="5029200" y="5638800"/>
            <a:ext cx="752475"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N60</a:t>
            </a:r>
          </a:p>
        </p:txBody>
      </p:sp>
      <p:sp>
        <p:nvSpPr>
          <p:cNvPr id="66569" name="Text Box 9"/>
          <p:cNvSpPr txBox="1">
            <a:spLocks noChangeArrowheads="1"/>
          </p:cNvSpPr>
          <p:nvPr/>
        </p:nvSpPr>
        <p:spPr bwMode="auto">
          <a:xfrm>
            <a:off x="5715000" y="1676400"/>
            <a:ext cx="752475"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N10</a:t>
            </a:r>
          </a:p>
        </p:txBody>
      </p:sp>
      <p:sp>
        <p:nvSpPr>
          <p:cNvPr id="66570" name="Text Box 10"/>
          <p:cNvSpPr txBox="1">
            <a:spLocks noChangeArrowheads="1"/>
          </p:cNvSpPr>
          <p:nvPr/>
        </p:nvSpPr>
        <p:spPr bwMode="auto">
          <a:xfrm>
            <a:off x="3429000" y="1371600"/>
            <a:ext cx="922338" cy="466725"/>
          </a:xfrm>
          <a:prstGeom prst="rect">
            <a:avLst/>
          </a:prstGeom>
          <a:noFill/>
          <a:ln w="9525">
            <a:solidFill>
              <a:schemeClr val="tx1"/>
            </a:solidFill>
            <a:miter lim="800000"/>
            <a:headEnd/>
            <a:tailEnd/>
          </a:ln>
          <a:effectLst/>
        </p:spPr>
        <p:txBody>
          <a:bodyPr wrap="none">
            <a:spAutoFit/>
          </a:bodyPr>
          <a:lstStyle/>
          <a:p>
            <a:pPr eaLnBrk="1" hangingPunct="1"/>
            <a:r>
              <a:rPr lang="en-US">
                <a:solidFill>
                  <a:srgbClr val="000000"/>
                </a:solidFill>
              </a:rPr>
              <a:t>N120</a:t>
            </a:r>
          </a:p>
        </p:txBody>
      </p:sp>
      <p:sp>
        <p:nvSpPr>
          <p:cNvPr id="66571" name="Line 11"/>
          <p:cNvSpPr>
            <a:spLocks noChangeShapeType="1"/>
          </p:cNvSpPr>
          <p:nvPr/>
        </p:nvSpPr>
        <p:spPr bwMode="auto">
          <a:xfrm flipV="1">
            <a:off x="3048000" y="1905000"/>
            <a:ext cx="304800" cy="228600"/>
          </a:xfrm>
          <a:prstGeom prst="line">
            <a:avLst/>
          </a:prstGeom>
          <a:noFill/>
          <a:ln w="9525">
            <a:solidFill>
              <a:schemeClr val="tx1"/>
            </a:solidFill>
            <a:round/>
            <a:headEnd/>
            <a:tailEnd type="triangle" w="med" len="med"/>
          </a:ln>
          <a:effectLst/>
        </p:spPr>
        <p:txBody>
          <a:bodyPr wrap="none">
            <a:spAutoFit/>
          </a:bodyPr>
          <a:lstStyle/>
          <a:p>
            <a:endParaRPr lang="en-US"/>
          </a:p>
        </p:txBody>
      </p:sp>
      <p:sp>
        <p:nvSpPr>
          <p:cNvPr id="66572" name="Text Box 12"/>
          <p:cNvSpPr txBox="1">
            <a:spLocks noChangeArrowheads="1"/>
          </p:cNvSpPr>
          <p:nvPr/>
        </p:nvSpPr>
        <p:spPr bwMode="auto">
          <a:xfrm>
            <a:off x="1371600" y="4572000"/>
            <a:ext cx="727075" cy="457200"/>
          </a:xfrm>
          <a:prstGeom prst="rect">
            <a:avLst/>
          </a:prstGeom>
          <a:noFill/>
          <a:ln w="9525">
            <a:noFill/>
            <a:miter lim="800000"/>
            <a:headEnd/>
            <a:tailEnd/>
          </a:ln>
          <a:effectLst/>
        </p:spPr>
        <p:txBody>
          <a:bodyPr wrap="none">
            <a:spAutoFit/>
          </a:bodyPr>
          <a:lstStyle/>
          <a:p>
            <a:pPr eaLnBrk="1" hangingPunct="1"/>
            <a:r>
              <a:rPr lang="en-US">
                <a:solidFill>
                  <a:srgbClr val="FF6600"/>
                </a:solidFill>
              </a:rPr>
              <a:t>K80</a:t>
            </a:r>
          </a:p>
        </p:txBody>
      </p:sp>
      <p:sp>
        <p:nvSpPr>
          <p:cNvPr id="66573" name="Text Box 13"/>
          <p:cNvSpPr txBox="1">
            <a:spLocks noChangeArrowheads="1"/>
          </p:cNvSpPr>
          <p:nvPr/>
        </p:nvSpPr>
        <p:spPr bwMode="auto">
          <a:xfrm>
            <a:off x="6477000" y="1965325"/>
            <a:ext cx="2311400" cy="398463"/>
          </a:xfrm>
          <a:prstGeom prst="rect">
            <a:avLst/>
          </a:prstGeom>
          <a:noFill/>
          <a:ln w="9525">
            <a:noFill/>
            <a:miter lim="800000"/>
            <a:headEnd/>
            <a:tailEnd/>
          </a:ln>
          <a:effectLst/>
        </p:spPr>
        <p:txBody>
          <a:bodyPr wrap="none">
            <a:spAutoFit/>
          </a:bodyPr>
          <a:lstStyle/>
          <a:p>
            <a:pPr eaLnBrk="1" hangingPunct="1"/>
            <a:r>
              <a:rPr lang="en-US" sz="2000">
                <a:solidFill>
                  <a:srgbClr val="000000"/>
                </a:solidFill>
                <a:latin typeface="Tahoma" pitchFamily="34" charset="0"/>
              </a:rPr>
              <a:t>“Where is key 80?”</a:t>
            </a:r>
          </a:p>
        </p:txBody>
      </p:sp>
      <p:sp>
        <p:nvSpPr>
          <p:cNvPr id="66574" name="Freeform 14"/>
          <p:cNvSpPr>
            <a:spLocks/>
          </p:cNvSpPr>
          <p:nvPr/>
        </p:nvSpPr>
        <p:spPr bwMode="auto">
          <a:xfrm>
            <a:off x="4419600" y="1600200"/>
            <a:ext cx="1295400" cy="304800"/>
          </a:xfrm>
          <a:custGeom>
            <a:avLst/>
            <a:gdLst/>
            <a:ahLst/>
            <a:cxnLst>
              <a:cxn ang="0">
                <a:pos x="0" y="0"/>
              </a:cxn>
              <a:cxn ang="0">
                <a:pos x="432" y="48"/>
              </a:cxn>
              <a:cxn ang="0">
                <a:pos x="816" y="192"/>
              </a:cxn>
            </a:cxnLst>
            <a:rect l="0" t="0" r="r" b="b"/>
            <a:pathLst>
              <a:path w="816" h="192">
                <a:moveTo>
                  <a:pt x="0" y="0"/>
                </a:moveTo>
                <a:cubicBezTo>
                  <a:pt x="148" y="8"/>
                  <a:pt x="296" y="16"/>
                  <a:pt x="432" y="48"/>
                </a:cubicBezTo>
                <a:cubicBezTo>
                  <a:pt x="568" y="80"/>
                  <a:pt x="692" y="136"/>
                  <a:pt x="816" y="192"/>
                </a:cubicBezTo>
              </a:path>
            </a:pathLst>
          </a:custGeom>
          <a:noFill/>
          <a:ln w="9525" cap="flat" cmpd="sng">
            <a:solidFill>
              <a:schemeClr val="tx1"/>
            </a:solidFill>
            <a:prstDash val="solid"/>
            <a:round/>
            <a:headEnd type="none" w="med" len="med"/>
            <a:tailEnd type="triangle" w="med" len="med"/>
          </a:ln>
          <a:effectLst/>
        </p:spPr>
        <p:txBody>
          <a:bodyPr wrap="none">
            <a:spAutoFit/>
          </a:bodyPr>
          <a:lstStyle/>
          <a:p>
            <a:endParaRPr lang="en-US"/>
          </a:p>
        </p:txBody>
      </p:sp>
      <p:sp>
        <p:nvSpPr>
          <p:cNvPr id="66575" name="Freeform 15"/>
          <p:cNvSpPr>
            <a:spLocks/>
          </p:cNvSpPr>
          <p:nvPr/>
        </p:nvSpPr>
        <p:spPr bwMode="auto">
          <a:xfrm>
            <a:off x="6096000" y="2209800"/>
            <a:ext cx="685800" cy="1219200"/>
          </a:xfrm>
          <a:custGeom>
            <a:avLst/>
            <a:gdLst/>
            <a:ahLst/>
            <a:cxnLst>
              <a:cxn ang="0">
                <a:pos x="0" y="0"/>
              </a:cxn>
              <a:cxn ang="0">
                <a:pos x="288" y="336"/>
              </a:cxn>
              <a:cxn ang="0">
                <a:pos x="432" y="768"/>
              </a:cxn>
            </a:cxnLst>
            <a:rect l="0" t="0" r="r" b="b"/>
            <a:pathLst>
              <a:path w="432" h="768">
                <a:moveTo>
                  <a:pt x="0" y="0"/>
                </a:moveTo>
                <a:cubicBezTo>
                  <a:pt x="108" y="104"/>
                  <a:pt x="216" y="208"/>
                  <a:pt x="288" y="336"/>
                </a:cubicBezTo>
                <a:cubicBezTo>
                  <a:pt x="360" y="464"/>
                  <a:pt x="396" y="616"/>
                  <a:pt x="432" y="768"/>
                </a:cubicBezTo>
              </a:path>
            </a:pathLst>
          </a:custGeom>
          <a:noFill/>
          <a:ln w="28575" cap="flat" cmpd="sng">
            <a:solidFill>
              <a:srgbClr val="FF0000"/>
            </a:solidFill>
            <a:prstDash val="solid"/>
            <a:round/>
            <a:headEnd type="none" w="med" len="med"/>
            <a:tailEnd type="triangle" w="med" len="med"/>
          </a:ln>
          <a:effectLst/>
        </p:spPr>
        <p:txBody>
          <a:bodyPr wrap="none">
            <a:spAutoFit/>
          </a:bodyPr>
          <a:lstStyle/>
          <a:p>
            <a:endParaRPr lang="en-US"/>
          </a:p>
        </p:txBody>
      </p:sp>
      <p:sp>
        <p:nvSpPr>
          <p:cNvPr id="66576" name="Freeform 16"/>
          <p:cNvSpPr>
            <a:spLocks/>
          </p:cNvSpPr>
          <p:nvPr/>
        </p:nvSpPr>
        <p:spPr bwMode="auto">
          <a:xfrm>
            <a:off x="5867400" y="4038600"/>
            <a:ext cx="990600" cy="1676400"/>
          </a:xfrm>
          <a:custGeom>
            <a:avLst/>
            <a:gdLst/>
            <a:ahLst/>
            <a:cxnLst>
              <a:cxn ang="0">
                <a:pos x="624" y="0"/>
              </a:cxn>
              <a:cxn ang="0">
                <a:pos x="432" y="576"/>
              </a:cxn>
              <a:cxn ang="0">
                <a:pos x="0" y="1056"/>
              </a:cxn>
            </a:cxnLst>
            <a:rect l="0" t="0" r="r" b="b"/>
            <a:pathLst>
              <a:path w="624" h="1056">
                <a:moveTo>
                  <a:pt x="624" y="0"/>
                </a:moveTo>
                <a:cubicBezTo>
                  <a:pt x="580" y="200"/>
                  <a:pt x="536" y="400"/>
                  <a:pt x="432" y="576"/>
                </a:cubicBezTo>
                <a:cubicBezTo>
                  <a:pt x="328" y="752"/>
                  <a:pt x="164" y="904"/>
                  <a:pt x="0" y="1056"/>
                </a:cubicBezTo>
              </a:path>
            </a:pathLst>
          </a:custGeom>
          <a:noFill/>
          <a:ln w="28575" cap="flat" cmpd="sng">
            <a:solidFill>
              <a:srgbClr val="FF0000"/>
            </a:solidFill>
            <a:prstDash val="solid"/>
            <a:round/>
            <a:headEnd type="none" w="med" len="med"/>
            <a:tailEnd type="triangle" w="med" len="med"/>
          </a:ln>
          <a:effectLst/>
        </p:spPr>
        <p:txBody>
          <a:bodyPr wrap="none">
            <a:spAutoFit/>
          </a:bodyPr>
          <a:lstStyle/>
          <a:p>
            <a:endParaRPr lang="en-US"/>
          </a:p>
        </p:txBody>
      </p:sp>
      <p:sp>
        <p:nvSpPr>
          <p:cNvPr id="66577" name="Freeform 17"/>
          <p:cNvSpPr>
            <a:spLocks/>
          </p:cNvSpPr>
          <p:nvPr/>
        </p:nvSpPr>
        <p:spPr bwMode="auto">
          <a:xfrm>
            <a:off x="2743200" y="5105400"/>
            <a:ext cx="2209800" cy="762000"/>
          </a:xfrm>
          <a:custGeom>
            <a:avLst/>
            <a:gdLst/>
            <a:ahLst/>
            <a:cxnLst>
              <a:cxn ang="0">
                <a:pos x="1392" y="480"/>
              </a:cxn>
              <a:cxn ang="0">
                <a:pos x="624" y="384"/>
              </a:cxn>
              <a:cxn ang="0">
                <a:pos x="0" y="0"/>
              </a:cxn>
            </a:cxnLst>
            <a:rect l="0" t="0" r="r" b="b"/>
            <a:pathLst>
              <a:path w="1392" h="480">
                <a:moveTo>
                  <a:pt x="1392" y="480"/>
                </a:moveTo>
                <a:cubicBezTo>
                  <a:pt x="1124" y="472"/>
                  <a:pt x="856" y="464"/>
                  <a:pt x="624" y="384"/>
                </a:cubicBezTo>
                <a:cubicBezTo>
                  <a:pt x="392" y="304"/>
                  <a:pt x="196" y="152"/>
                  <a:pt x="0" y="0"/>
                </a:cubicBezTo>
              </a:path>
            </a:pathLst>
          </a:custGeom>
          <a:noFill/>
          <a:ln w="28575" cap="flat" cmpd="sng">
            <a:solidFill>
              <a:srgbClr val="FF0000"/>
            </a:solidFill>
            <a:prstDash val="solid"/>
            <a:round/>
            <a:headEnd type="none" w="med" len="med"/>
            <a:tailEnd type="triangle" w="med" len="med"/>
          </a:ln>
          <a:effectLst/>
        </p:spPr>
        <p:txBody>
          <a:bodyPr wrap="none">
            <a:spAutoFit/>
          </a:bodyPr>
          <a:lstStyle/>
          <a:p>
            <a:endParaRPr lang="en-US"/>
          </a:p>
        </p:txBody>
      </p:sp>
      <p:sp>
        <p:nvSpPr>
          <p:cNvPr id="66578" name="Freeform 18"/>
          <p:cNvSpPr>
            <a:spLocks/>
          </p:cNvSpPr>
          <p:nvPr/>
        </p:nvSpPr>
        <p:spPr bwMode="auto">
          <a:xfrm>
            <a:off x="2362200" y="2667000"/>
            <a:ext cx="152400" cy="1828800"/>
          </a:xfrm>
          <a:custGeom>
            <a:avLst/>
            <a:gdLst/>
            <a:ahLst/>
            <a:cxnLst>
              <a:cxn ang="0">
                <a:pos x="96" y="1152"/>
              </a:cxn>
              <a:cxn ang="0">
                <a:pos x="0" y="576"/>
              </a:cxn>
              <a:cxn ang="0">
                <a:pos x="96" y="0"/>
              </a:cxn>
            </a:cxnLst>
            <a:rect l="0" t="0" r="r" b="b"/>
            <a:pathLst>
              <a:path w="96" h="1152">
                <a:moveTo>
                  <a:pt x="96" y="1152"/>
                </a:moveTo>
                <a:cubicBezTo>
                  <a:pt x="48" y="960"/>
                  <a:pt x="0" y="768"/>
                  <a:pt x="0" y="576"/>
                </a:cubicBezTo>
                <a:cubicBezTo>
                  <a:pt x="0" y="384"/>
                  <a:pt x="48" y="192"/>
                  <a:pt x="96" y="0"/>
                </a:cubicBezTo>
              </a:path>
            </a:pathLst>
          </a:custGeom>
          <a:noFill/>
          <a:ln w="3175" cap="flat" cmpd="sng">
            <a:solidFill>
              <a:schemeClr val="tx1"/>
            </a:solidFill>
            <a:prstDash val="solid"/>
            <a:round/>
            <a:headEnd type="none" w="med" len="med"/>
            <a:tailEnd type="triangle" w="med" len="med"/>
          </a:ln>
          <a:effectLst/>
        </p:spPr>
        <p:txBody>
          <a:bodyPr wrap="none">
            <a:spAutoFit/>
          </a:bodyPr>
          <a:lstStyle/>
          <a:p>
            <a:endParaRPr lang="en-US"/>
          </a:p>
        </p:txBody>
      </p:sp>
      <p:sp>
        <p:nvSpPr>
          <p:cNvPr id="66579" name="Line 19"/>
          <p:cNvSpPr>
            <a:spLocks noChangeShapeType="1"/>
          </p:cNvSpPr>
          <p:nvPr/>
        </p:nvSpPr>
        <p:spPr bwMode="auto">
          <a:xfrm flipV="1">
            <a:off x="2895600" y="2286000"/>
            <a:ext cx="2743200" cy="2209800"/>
          </a:xfrm>
          <a:prstGeom prst="line">
            <a:avLst/>
          </a:prstGeom>
          <a:noFill/>
          <a:ln w="28575">
            <a:solidFill>
              <a:srgbClr val="FF0000"/>
            </a:solidFill>
            <a:round/>
            <a:headEnd/>
            <a:tailEnd type="triangle" w="med" len="med"/>
          </a:ln>
          <a:effectLst/>
        </p:spPr>
        <p:txBody>
          <a:bodyPr wrap="none">
            <a:spAutoFit/>
          </a:bodyPr>
          <a:lstStyle/>
          <a:p>
            <a:endParaRPr lang="en-US"/>
          </a:p>
        </p:txBody>
      </p:sp>
      <p:sp>
        <p:nvSpPr>
          <p:cNvPr id="66580" name="Text Box 20"/>
          <p:cNvSpPr txBox="1">
            <a:spLocks noChangeArrowheads="1"/>
          </p:cNvSpPr>
          <p:nvPr/>
        </p:nvSpPr>
        <p:spPr bwMode="auto">
          <a:xfrm>
            <a:off x="3870325" y="3587750"/>
            <a:ext cx="1808163" cy="398463"/>
          </a:xfrm>
          <a:prstGeom prst="rect">
            <a:avLst/>
          </a:prstGeom>
          <a:noFill/>
          <a:ln w="9525">
            <a:noFill/>
            <a:miter lim="800000"/>
            <a:headEnd/>
            <a:tailEnd/>
          </a:ln>
          <a:effectLst/>
        </p:spPr>
        <p:txBody>
          <a:bodyPr wrap="none">
            <a:spAutoFit/>
          </a:bodyPr>
          <a:lstStyle/>
          <a:p>
            <a:pPr eaLnBrk="1" hangingPunct="1"/>
            <a:r>
              <a:rPr lang="en-US" sz="2000">
                <a:solidFill>
                  <a:srgbClr val="000000"/>
                </a:solidFill>
                <a:latin typeface="Tahoma" pitchFamily="34" charset="0"/>
              </a:rPr>
              <a:t>“N90 has K80”</a:t>
            </a:r>
          </a:p>
        </p:txBody>
      </p:sp>
      <p:pic>
        <p:nvPicPr>
          <p:cNvPr id="66581" name="Picture 21" descr="com"/>
          <p:cNvPicPr>
            <a:picLocks noChangeAspect="1" noChangeArrowheads="1"/>
          </p:cNvPicPr>
          <p:nvPr/>
        </p:nvPicPr>
        <p:blipFill>
          <a:blip r:embed="rId3" cstate="print"/>
          <a:srcRect/>
          <a:stretch>
            <a:fillRect/>
          </a:stretch>
        </p:blipFill>
        <p:spPr bwMode="auto">
          <a:xfrm>
            <a:off x="3733800" y="1752600"/>
            <a:ext cx="381000" cy="355600"/>
          </a:xfrm>
          <a:prstGeom prst="rect">
            <a:avLst/>
          </a:prstGeom>
          <a:noFill/>
        </p:spPr>
      </p:pic>
      <p:pic>
        <p:nvPicPr>
          <p:cNvPr id="66582" name="Picture 22" descr="com"/>
          <p:cNvPicPr>
            <a:picLocks noChangeAspect="1" noChangeArrowheads="1"/>
          </p:cNvPicPr>
          <p:nvPr/>
        </p:nvPicPr>
        <p:blipFill>
          <a:blip r:embed="rId3" cstate="print"/>
          <a:srcRect/>
          <a:stretch>
            <a:fillRect/>
          </a:stretch>
        </p:blipFill>
        <p:spPr bwMode="auto">
          <a:xfrm>
            <a:off x="5715000" y="2057400"/>
            <a:ext cx="381000" cy="355600"/>
          </a:xfrm>
          <a:prstGeom prst="rect">
            <a:avLst/>
          </a:prstGeom>
          <a:noFill/>
        </p:spPr>
      </p:pic>
      <p:pic>
        <p:nvPicPr>
          <p:cNvPr id="66583" name="Picture 23" descr="com"/>
          <p:cNvPicPr>
            <a:picLocks noChangeAspect="1" noChangeArrowheads="1"/>
          </p:cNvPicPr>
          <p:nvPr/>
        </p:nvPicPr>
        <p:blipFill>
          <a:blip r:embed="rId3" cstate="print"/>
          <a:srcRect/>
          <a:stretch>
            <a:fillRect/>
          </a:stretch>
        </p:blipFill>
        <p:spPr bwMode="auto">
          <a:xfrm>
            <a:off x="6248400" y="3581400"/>
            <a:ext cx="381000" cy="355600"/>
          </a:xfrm>
          <a:prstGeom prst="rect">
            <a:avLst/>
          </a:prstGeom>
          <a:noFill/>
        </p:spPr>
      </p:pic>
      <p:pic>
        <p:nvPicPr>
          <p:cNvPr id="66584" name="Picture 24" descr="com"/>
          <p:cNvPicPr>
            <a:picLocks noChangeAspect="1" noChangeArrowheads="1"/>
          </p:cNvPicPr>
          <p:nvPr/>
        </p:nvPicPr>
        <p:blipFill>
          <a:blip r:embed="rId3" cstate="print"/>
          <a:srcRect/>
          <a:stretch>
            <a:fillRect/>
          </a:stretch>
        </p:blipFill>
        <p:spPr bwMode="auto">
          <a:xfrm>
            <a:off x="5029200" y="5334000"/>
            <a:ext cx="381000" cy="355600"/>
          </a:xfrm>
          <a:prstGeom prst="rect">
            <a:avLst/>
          </a:prstGeom>
          <a:noFill/>
        </p:spPr>
      </p:pic>
      <p:pic>
        <p:nvPicPr>
          <p:cNvPr id="66585" name="Picture 25" descr="com"/>
          <p:cNvPicPr>
            <a:picLocks noChangeAspect="1" noChangeArrowheads="1"/>
          </p:cNvPicPr>
          <p:nvPr/>
        </p:nvPicPr>
        <p:blipFill>
          <a:blip r:embed="rId3" cstate="print"/>
          <a:srcRect/>
          <a:stretch>
            <a:fillRect/>
          </a:stretch>
        </p:blipFill>
        <p:spPr bwMode="auto">
          <a:xfrm>
            <a:off x="2743200" y="4572000"/>
            <a:ext cx="381000" cy="355600"/>
          </a:xfrm>
          <a:prstGeom prst="rect">
            <a:avLst/>
          </a:prstGeom>
          <a:noFill/>
        </p:spPr>
      </p:pic>
      <p:pic>
        <p:nvPicPr>
          <p:cNvPr id="66586" name="Picture 26" descr="com"/>
          <p:cNvPicPr>
            <a:picLocks noChangeAspect="1" noChangeArrowheads="1"/>
          </p:cNvPicPr>
          <p:nvPr/>
        </p:nvPicPr>
        <p:blipFill>
          <a:blip r:embed="rId3" cstate="print"/>
          <a:srcRect/>
          <a:stretch>
            <a:fillRect/>
          </a:stretch>
        </p:blipFill>
        <p:spPr bwMode="auto">
          <a:xfrm>
            <a:off x="2895600" y="2438400"/>
            <a:ext cx="381000" cy="355600"/>
          </a:xfrm>
          <a:prstGeom prst="rect">
            <a:avLst/>
          </a:prstGeom>
          <a:noFill/>
        </p:spPr>
      </p:pic>
      <p:sp>
        <p:nvSpPr>
          <p:cNvPr id="27" name="TextBox 26"/>
          <p:cNvSpPr txBox="1"/>
          <p:nvPr/>
        </p:nvSpPr>
        <p:spPr>
          <a:xfrm>
            <a:off x="0" y="5791200"/>
            <a:ext cx="5912196" cy="984885"/>
          </a:xfrm>
          <a:prstGeom prst="rect">
            <a:avLst/>
          </a:prstGeom>
          <a:noFill/>
        </p:spPr>
        <p:txBody>
          <a:bodyPr wrap="none" rtlCol="0">
            <a:spAutoFit/>
          </a:bodyPr>
          <a:lstStyle/>
          <a:p>
            <a:r>
              <a:rPr lang="en-US" sz="2000" dirty="0" smtClean="0"/>
              <a:t>Each </a:t>
            </a:r>
            <a:r>
              <a:rPr lang="en-US" sz="2000" dirty="0" smtClean="0">
                <a:solidFill>
                  <a:srgbClr val="0070C0"/>
                </a:solidFill>
              </a:rPr>
              <a:t>node</a:t>
            </a:r>
            <a:r>
              <a:rPr lang="en-US" sz="2000" dirty="0" smtClean="0"/>
              <a:t> knows </a:t>
            </a:r>
            <a:r>
              <a:rPr lang="en-US" sz="2000" dirty="0" smtClean="0">
                <a:solidFill>
                  <a:srgbClr val="FF0000"/>
                </a:solidFill>
              </a:rPr>
              <a:t>only its successor </a:t>
            </a:r>
          </a:p>
          <a:p>
            <a:pPr lvl="1">
              <a:buFont typeface="Arial" pitchFamily="34" charset="0"/>
              <a:buChar char="•"/>
            </a:pPr>
            <a:r>
              <a:rPr lang="en-US" sz="2000" dirty="0" smtClean="0"/>
              <a:t>Routing around the circle, one node at a time</a:t>
            </a:r>
            <a:r>
              <a:rPr lang="en-US" dirty="0" smtClean="0"/>
              <a:t>.</a:t>
            </a:r>
            <a:endParaRPr lang="en-US" dirty="0" smtClean="0">
              <a:solidFill>
                <a:srgbClr val="FF0000"/>
              </a:solidFill>
            </a:endParaRPr>
          </a:p>
          <a:p>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title"/>
          </p:nvPr>
        </p:nvSpPr>
        <p:spPr>
          <a:xfrm>
            <a:off x="142844" y="0"/>
            <a:ext cx="8686800" cy="900098"/>
          </a:xfrm>
        </p:spPr>
        <p:txBody>
          <a:bodyPr/>
          <a:lstStyle/>
          <a:p>
            <a:r>
              <a:rPr lang="en-US" sz="4000" dirty="0" smtClean="0">
                <a:solidFill>
                  <a:srgbClr val="009900"/>
                </a:solidFill>
              </a:rPr>
              <a:t>DHT</a:t>
            </a:r>
            <a:r>
              <a:rPr lang="en-US" sz="4000" dirty="0">
                <a:solidFill>
                  <a:srgbClr val="009900"/>
                </a:solidFill>
              </a:rPr>
              <a:t>: </a:t>
            </a:r>
            <a:r>
              <a:rPr lang="en-US" sz="4000" dirty="0" smtClean="0">
                <a:solidFill>
                  <a:srgbClr val="009900"/>
                </a:solidFill>
              </a:rPr>
              <a:t>    Chord </a:t>
            </a:r>
            <a:r>
              <a:rPr lang="en-US" sz="4000" dirty="0">
                <a:solidFill>
                  <a:srgbClr val="009900"/>
                </a:solidFill>
              </a:rPr>
              <a:t>“Finger Table”</a:t>
            </a:r>
          </a:p>
        </p:txBody>
      </p:sp>
      <p:sp>
        <p:nvSpPr>
          <p:cNvPr id="68630" name="Rectangle 22"/>
          <p:cNvSpPr>
            <a:spLocks noChangeArrowheads="1"/>
          </p:cNvSpPr>
          <p:nvPr/>
        </p:nvSpPr>
        <p:spPr bwMode="auto">
          <a:xfrm>
            <a:off x="142844" y="4714884"/>
            <a:ext cx="9001156" cy="1714512"/>
          </a:xfrm>
          <a:prstGeom prst="rect">
            <a:avLst/>
          </a:prstGeom>
          <a:noFill/>
          <a:ln w="9525">
            <a:noFill/>
            <a:miter lim="800000"/>
            <a:headEnd/>
            <a:tailEnd/>
          </a:ln>
          <a:effectLst/>
        </p:spPr>
        <p:txBody>
          <a:bodyPr/>
          <a:lstStyle/>
          <a:p>
            <a:pPr marL="285750" indent="-285750">
              <a:spcBef>
                <a:spcPct val="20000"/>
              </a:spcBef>
              <a:buFontTx/>
              <a:buChar char="•"/>
            </a:pPr>
            <a:r>
              <a:rPr lang="en-US" altLang="zh-CN" dirty="0" smtClean="0"/>
              <a:t>Chord</a:t>
            </a:r>
            <a:r>
              <a:rPr lang="zh-CN" altLang="en-US" dirty="0" smtClean="0"/>
              <a:t>中，在每个节点</a:t>
            </a:r>
            <a:r>
              <a:rPr lang="en-US" dirty="0" smtClean="0"/>
              <a:t>N</a:t>
            </a:r>
            <a:r>
              <a:rPr lang="zh-CN" altLang="en-US" dirty="0" smtClean="0"/>
              <a:t>上都维护了最多有</a:t>
            </a:r>
            <a:r>
              <a:rPr lang="en-US" dirty="0" smtClean="0"/>
              <a:t>m</a:t>
            </a:r>
            <a:r>
              <a:rPr lang="zh-CN" altLang="en-US" dirty="0" smtClean="0"/>
              <a:t>项（</a:t>
            </a:r>
            <a:r>
              <a:rPr lang="en-US" dirty="0" smtClean="0"/>
              <a:t>m</a:t>
            </a:r>
            <a:r>
              <a:rPr lang="zh-CN" altLang="en-US" dirty="0" smtClean="0"/>
              <a:t>为</a:t>
            </a:r>
            <a:r>
              <a:rPr lang="en-US" dirty="0" smtClean="0"/>
              <a:t>ID</a:t>
            </a:r>
            <a:r>
              <a:rPr lang="zh-CN" altLang="en-US" dirty="0" smtClean="0"/>
              <a:t>的位数）的路由表（称为</a:t>
            </a:r>
            <a:r>
              <a:rPr lang="en-US" dirty="0" smtClean="0"/>
              <a:t>finger table</a:t>
            </a:r>
            <a:r>
              <a:rPr lang="zh-CN" altLang="en-US" dirty="0" smtClean="0"/>
              <a:t>），用来查询定位。</a:t>
            </a:r>
            <a:endParaRPr lang="en-US" altLang="zh-CN" dirty="0" smtClean="0"/>
          </a:p>
          <a:p>
            <a:pPr marL="285750" indent="-285750">
              <a:spcBef>
                <a:spcPct val="20000"/>
              </a:spcBef>
              <a:buFontTx/>
              <a:buChar char="•"/>
            </a:pPr>
            <a:r>
              <a:rPr lang="en-US" dirty="0" smtClean="0"/>
              <a:t>Chord</a:t>
            </a:r>
            <a:r>
              <a:rPr lang="zh-CN" altLang="en-US" dirty="0" smtClean="0"/>
              <a:t>中，</a:t>
            </a:r>
            <a:r>
              <a:rPr lang="en-US" altLang="zh-CN" dirty="0" smtClean="0"/>
              <a:t>Finger Table</a:t>
            </a:r>
            <a:r>
              <a:rPr lang="zh-CN" altLang="en-US" dirty="0" smtClean="0"/>
              <a:t>中的节点不再是直接相邻的节点，它们的间距</a:t>
            </a:r>
            <a:r>
              <a:rPr lang="en-US" dirty="0" smtClean="0"/>
              <a:t>(ID</a:t>
            </a:r>
            <a:r>
              <a:rPr lang="zh-CN" altLang="en-US" dirty="0" smtClean="0"/>
              <a:t>间隔</a:t>
            </a:r>
            <a:r>
              <a:rPr lang="en-US" dirty="0" smtClean="0"/>
              <a:t>)</a:t>
            </a:r>
            <a:r>
              <a:rPr lang="zh-CN" altLang="en-US" dirty="0" smtClean="0"/>
              <a:t>将成</a:t>
            </a:r>
            <a:r>
              <a:rPr lang="en-US" dirty="0" smtClean="0"/>
              <a:t>2</a:t>
            </a:r>
            <a:r>
              <a:rPr lang="en-US" baseline="30000" dirty="0" smtClean="0"/>
              <a:t>i</a:t>
            </a:r>
            <a:r>
              <a:rPr lang="en-US" dirty="0" smtClean="0"/>
              <a:t> </a:t>
            </a:r>
            <a:r>
              <a:rPr lang="zh-CN" altLang="en-US" dirty="0" smtClean="0"/>
              <a:t>的关系排列</a:t>
            </a:r>
            <a:r>
              <a:rPr lang="en-US" dirty="0" smtClean="0"/>
              <a:t>(</a:t>
            </a:r>
            <a:r>
              <a:rPr lang="en-US" dirty="0" err="1" smtClean="0"/>
              <a:t>i</a:t>
            </a:r>
            <a:r>
              <a:rPr lang="en-US" dirty="0" smtClean="0"/>
              <a:t> </a:t>
            </a:r>
            <a:r>
              <a:rPr lang="zh-CN" altLang="en-US" dirty="0" smtClean="0"/>
              <a:t>表示表中的数组下标</a:t>
            </a:r>
            <a:r>
              <a:rPr lang="en-US" dirty="0" smtClean="0"/>
              <a:t>)</a:t>
            </a:r>
            <a:r>
              <a:rPr lang="zh-CN" altLang="en-US" dirty="0" smtClean="0"/>
              <a:t>。这样形成的节点之间路由关系实际上就是折半查找算法需要的排列关系。</a:t>
            </a:r>
            <a:endParaRPr lang="en-US" altLang="zh-CN" dirty="0" smtClean="0"/>
          </a:p>
          <a:p>
            <a:pPr marL="285750" indent="-285750">
              <a:spcBef>
                <a:spcPct val="20000"/>
              </a:spcBef>
              <a:buFontTx/>
              <a:buChar char="•"/>
            </a:pPr>
            <a:r>
              <a:rPr lang="zh-CN" altLang="en-US" dirty="0" smtClean="0"/>
              <a:t>节点</a:t>
            </a:r>
            <a:r>
              <a:rPr lang="en-US" altLang="zh-CN" dirty="0" smtClean="0"/>
              <a:t>N8</a:t>
            </a:r>
            <a:r>
              <a:rPr lang="zh-CN" altLang="en-US" dirty="0" smtClean="0"/>
              <a:t>的</a:t>
            </a:r>
            <a:r>
              <a:rPr lang="en-US" altLang="zh-CN" dirty="0" err="1" smtClean="0"/>
              <a:t>FingerTable</a:t>
            </a:r>
            <a:r>
              <a:rPr lang="zh-CN" altLang="en-US" dirty="0" smtClean="0"/>
              <a:t>第</a:t>
            </a:r>
            <a:r>
              <a:rPr lang="en-US" altLang="zh-CN" dirty="0" err="1" smtClean="0"/>
              <a:t>i</a:t>
            </a:r>
            <a:r>
              <a:rPr lang="zh-CN" altLang="en-US" dirty="0" smtClean="0"/>
              <a:t>项，表示落在</a:t>
            </a:r>
            <a:r>
              <a:rPr lang="en-US" altLang="zh-CN" dirty="0" smtClean="0"/>
              <a:t>N8+2</a:t>
            </a:r>
            <a:r>
              <a:rPr lang="en-US" altLang="zh-CN" baseline="30000" dirty="0" smtClean="0"/>
              <a:t>i</a:t>
            </a:r>
            <a:r>
              <a:rPr lang="zh-CN" altLang="en-US" dirty="0" smtClean="0"/>
              <a:t>的这个位置上的存储对象，将由此项中的</a:t>
            </a:r>
            <a:r>
              <a:rPr lang="en-US" altLang="zh-CN" dirty="0" err="1" smtClean="0"/>
              <a:t>Succ</a:t>
            </a:r>
            <a:r>
              <a:rPr lang="zh-CN" altLang="en-US" dirty="0" smtClean="0"/>
              <a:t>节点负责存储</a:t>
            </a:r>
            <a:endParaRPr lang="en-US" dirty="0" smtClean="0">
              <a:solidFill>
                <a:srgbClr val="0070C0"/>
              </a:solidFill>
            </a:endParaRPr>
          </a:p>
          <a:p>
            <a:pPr marL="1143000" lvl="2" indent="-228600" eaLnBrk="1" hangingPunct="1">
              <a:spcBef>
                <a:spcPct val="20000"/>
              </a:spcBef>
            </a:pPr>
            <a:endParaRPr lang="en-US" i="1" dirty="0"/>
          </a:p>
        </p:txBody>
      </p:sp>
      <p:pic>
        <p:nvPicPr>
          <p:cNvPr id="22" name="图片 21" descr="2222.png"/>
          <p:cNvPicPr>
            <a:picLocks noChangeAspect="1"/>
          </p:cNvPicPr>
          <p:nvPr/>
        </p:nvPicPr>
        <p:blipFill>
          <a:blip r:embed="rId3" cstate="print"/>
          <a:stretch>
            <a:fillRect/>
          </a:stretch>
        </p:blipFill>
        <p:spPr>
          <a:xfrm>
            <a:off x="285720" y="928670"/>
            <a:ext cx="4071966" cy="3631265"/>
          </a:xfrm>
          <a:prstGeom prst="rect">
            <a:avLst/>
          </a:prstGeom>
        </p:spPr>
      </p:pic>
      <p:pic>
        <p:nvPicPr>
          <p:cNvPr id="27" name="图片 26" descr="QQ截图未命名1111.png"/>
          <p:cNvPicPr>
            <a:picLocks noChangeAspect="1"/>
          </p:cNvPicPr>
          <p:nvPr/>
        </p:nvPicPr>
        <p:blipFill>
          <a:blip r:embed="rId4" cstate="print"/>
          <a:stretch>
            <a:fillRect/>
          </a:stretch>
        </p:blipFill>
        <p:spPr>
          <a:xfrm>
            <a:off x="4357686" y="1571612"/>
            <a:ext cx="1342857" cy="1866667"/>
          </a:xfrm>
          <a:prstGeom prst="rect">
            <a:avLst/>
          </a:prstGeom>
        </p:spPr>
      </p:pic>
      <p:cxnSp>
        <p:nvCxnSpPr>
          <p:cNvPr id="29" name="直接连接符 28"/>
          <p:cNvCxnSpPr/>
          <p:nvPr/>
        </p:nvCxnSpPr>
        <p:spPr>
          <a:xfrm>
            <a:off x="4357686" y="1571612"/>
            <a:ext cx="135732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286248" y="1214422"/>
            <a:ext cx="1714512" cy="369332"/>
          </a:xfrm>
          <a:prstGeom prst="rect">
            <a:avLst/>
          </a:prstGeom>
          <a:noFill/>
        </p:spPr>
        <p:txBody>
          <a:bodyPr wrap="square" rtlCol="0">
            <a:spAutoFit/>
          </a:bodyPr>
          <a:lstStyle/>
          <a:p>
            <a:r>
              <a:rPr lang="en-US" altLang="zh-CN" dirty="0" smtClean="0"/>
              <a:t>Finger Table</a:t>
            </a:r>
            <a:endParaRPr lang="zh-CN" altLang="en-US" dirty="0"/>
          </a:p>
        </p:txBody>
      </p:sp>
      <p:cxnSp>
        <p:nvCxnSpPr>
          <p:cNvPr id="33" name="肘形连接符 32"/>
          <p:cNvCxnSpPr/>
          <p:nvPr/>
        </p:nvCxnSpPr>
        <p:spPr>
          <a:xfrm rot="16200000" flipH="1">
            <a:off x="5026743" y="3331447"/>
            <a:ext cx="847977" cy="1043083"/>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肘形连接符 32"/>
          <p:cNvCxnSpPr/>
          <p:nvPr/>
        </p:nvCxnSpPr>
        <p:spPr>
          <a:xfrm>
            <a:off x="5357818" y="3429000"/>
            <a:ext cx="571504" cy="500066"/>
          </a:xfrm>
          <a:prstGeom prst="bentConnector3">
            <a:avLst>
              <a:gd name="adj1" fmla="val 24737"/>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929322" y="3714752"/>
            <a:ext cx="2928958" cy="369332"/>
          </a:xfrm>
          <a:prstGeom prst="rect">
            <a:avLst/>
          </a:prstGeom>
          <a:noFill/>
        </p:spPr>
        <p:txBody>
          <a:bodyPr wrap="square" rtlCol="0">
            <a:spAutoFit/>
          </a:bodyPr>
          <a:lstStyle/>
          <a:p>
            <a:r>
              <a:rPr lang="zh-CN" altLang="en-US" dirty="0" smtClean="0"/>
              <a:t>每个位置实际存储的节点</a:t>
            </a:r>
            <a:endParaRPr lang="zh-CN" altLang="en-US" dirty="0"/>
          </a:p>
        </p:txBody>
      </p:sp>
      <p:sp>
        <p:nvSpPr>
          <p:cNvPr id="57" name="TextBox 56"/>
          <p:cNvSpPr txBox="1"/>
          <p:nvPr/>
        </p:nvSpPr>
        <p:spPr>
          <a:xfrm>
            <a:off x="6000760" y="4143380"/>
            <a:ext cx="3143240" cy="338554"/>
          </a:xfrm>
          <a:prstGeom prst="rect">
            <a:avLst/>
          </a:prstGeom>
          <a:noFill/>
        </p:spPr>
        <p:txBody>
          <a:bodyPr wrap="square" rtlCol="0">
            <a:spAutoFit/>
          </a:bodyPr>
          <a:lstStyle/>
          <a:p>
            <a:r>
              <a:rPr lang="en-US" altLang="zh-CN" sz="1600" dirty="0" smtClean="0"/>
              <a:t>ID</a:t>
            </a:r>
            <a:r>
              <a:rPr lang="zh-CN" altLang="en-US" sz="1600" dirty="0" smtClean="0"/>
              <a:t>位置（环上从</a:t>
            </a:r>
            <a:r>
              <a:rPr lang="en-US" altLang="zh-CN" sz="1600" dirty="0" smtClean="0"/>
              <a:t>N8</a:t>
            </a:r>
            <a:r>
              <a:rPr lang="zh-CN" altLang="en-US" sz="1600" dirty="0" smtClean="0"/>
              <a:t>出发的位置）</a:t>
            </a:r>
            <a:endParaRPr lang="zh-CN" altLang="en-US" sz="16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85800" y="381000"/>
            <a:ext cx="7772400" cy="1143000"/>
          </a:xfrm>
        </p:spPr>
        <p:txBody>
          <a:bodyPr/>
          <a:lstStyle/>
          <a:p>
            <a:r>
              <a:rPr lang="en-US" dirty="0" smtClean="0">
                <a:solidFill>
                  <a:srgbClr val="009900"/>
                </a:solidFill>
              </a:rPr>
              <a:t>DHT</a:t>
            </a:r>
            <a:r>
              <a:rPr lang="en-US" dirty="0">
                <a:solidFill>
                  <a:srgbClr val="009900"/>
                </a:solidFill>
              </a:rPr>
              <a:t>: </a:t>
            </a:r>
            <a:r>
              <a:rPr lang="en-US" dirty="0" smtClean="0">
                <a:solidFill>
                  <a:srgbClr val="009900"/>
                </a:solidFill>
              </a:rPr>
              <a:t>    Chord </a:t>
            </a:r>
            <a:r>
              <a:rPr lang="en-US" dirty="0">
                <a:solidFill>
                  <a:srgbClr val="009900"/>
                </a:solidFill>
              </a:rPr>
              <a:t>Join</a:t>
            </a:r>
          </a:p>
        </p:txBody>
      </p:sp>
      <p:sp>
        <p:nvSpPr>
          <p:cNvPr id="71683" name="Rectangle 3"/>
          <p:cNvSpPr>
            <a:spLocks noGrp="1" noChangeArrowheads="1"/>
          </p:cNvSpPr>
          <p:nvPr>
            <p:ph type="body" idx="1"/>
          </p:nvPr>
        </p:nvSpPr>
        <p:spPr>
          <a:xfrm>
            <a:off x="304800" y="1752600"/>
            <a:ext cx="7267596" cy="1533524"/>
          </a:xfrm>
        </p:spPr>
        <p:txBody>
          <a:bodyPr/>
          <a:lstStyle/>
          <a:p>
            <a:pPr marL="285750" indent="-285750">
              <a:lnSpc>
                <a:spcPct val="80000"/>
              </a:lnSpc>
            </a:pPr>
            <a:r>
              <a:rPr lang="en-US" sz="2800" dirty="0"/>
              <a:t>Assume an identifier space [0</a:t>
            </a:r>
            <a:r>
              <a:rPr lang="en-US" sz="2800" dirty="0" smtClean="0"/>
              <a:t>..7]</a:t>
            </a:r>
            <a:r>
              <a:rPr lang="zh-CN" altLang="en-US" sz="2800" dirty="0" smtClean="0"/>
              <a:t>，</a:t>
            </a:r>
            <a:r>
              <a:rPr lang="en-US" altLang="zh-CN" sz="2800" dirty="0" smtClean="0"/>
              <a:t>m=3</a:t>
            </a:r>
            <a:r>
              <a:rPr lang="en-US" sz="2800" dirty="0"/>
              <a:t/>
            </a:r>
            <a:br>
              <a:rPr lang="en-US" sz="2800" dirty="0"/>
            </a:br>
            <a:endParaRPr lang="en-US" sz="2800" dirty="0"/>
          </a:p>
          <a:p>
            <a:pPr marL="285750" indent="-285750">
              <a:lnSpc>
                <a:spcPct val="80000"/>
              </a:lnSpc>
            </a:pPr>
            <a:r>
              <a:rPr lang="en-US" sz="2800" dirty="0"/>
              <a:t>Node n</a:t>
            </a:r>
            <a:r>
              <a:rPr lang="en-US" sz="2800" baseline="-25000" dirty="0"/>
              <a:t>1</a:t>
            </a:r>
            <a:r>
              <a:rPr lang="en-US" sz="2800" dirty="0">
                <a:sym typeface="Wingdings" pitchFamily="2" charset="2"/>
              </a:rPr>
              <a:t> </a:t>
            </a:r>
            <a:r>
              <a:rPr lang="en-US" sz="2800" dirty="0" smtClean="0">
                <a:sym typeface="Wingdings" pitchFamily="2" charset="2"/>
              </a:rPr>
              <a:t>joins</a:t>
            </a:r>
          </a:p>
          <a:p>
            <a:pPr marL="285750" indent="-285750">
              <a:lnSpc>
                <a:spcPct val="80000"/>
              </a:lnSpc>
            </a:pPr>
            <a:endParaRPr lang="en-US" sz="2800" dirty="0">
              <a:sym typeface="Wingdings" pitchFamily="2" charset="2"/>
            </a:endParaRPr>
          </a:p>
        </p:txBody>
      </p:sp>
      <p:sp>
        <p:nvSpPr>
          <p:cNvPr id="71684" name="Oval 4"/>
          <p:cNvSpPr>
            <a:spLocks noChangeArrowheads="1"/>
          </p:cNvSpPr>
          <p:nvPr/>
        </p:nvSpPr>
        <p:spPr bwMode="auto">
          <a:xfrm>
            <a:off x="3657600" y="2743200"/>
            <a:ext cx="3249613" cy="3265488"/>
          </a:xfrm>
          <a:prstGeom prst="ellipse">
            <a:avLst/>
          </a:prstGeom>
          <a:noFill/>
          <a:ln w="9525">
            <a:solidFill>
              <a:schemeClr val="tx1"/>
            </a:solidFill>
            <a:round/>
            <a:headEnd/>
            <a:tailEnd/>
          </a:ln>
          <a:effectLst/>
        </p:spPr>
        <p:txBody>
          <a:bodyPr wrap="none" anchor="ctr"/>
          <a:lstStyle/>
          <a:p>
            <a:endParaRPr lang="en-US"/>
          </a:p>
        </p:txBody>
      </p:sp>
      <p:sp>
        <p:nvSpPr>
          <p:cNvPr id="71685" name="Text Box 5"/>
          <p:cNvSpPr txBox="1">
            <a:spLocks noChangeArrowheads="1"/>
          </p:cNvSpPr>
          <p:nvPr/>
        </p:nvSpPr>
        <p:spPr bwMode="auto">
          <a:xfrm>
            <a:off x="5167313" y="290830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0</a:t>
            </a:r>
          </a:p>
        </p:txBody>
      </p:sp>
      <p:sp>
        <p:nvSpPr>
          <p:cNvPr id="71686" name="Oval 6"/>
          <p:cNvSpPr>
            <a:spLocks noChangeArrowheads="1"/>
          </p:cNvSpPr>
          <p:nvPr/>
        </p:nvSpPr>
        <p:spPr bwMode="auto">
          <a:xfrm>
            <a:off x="6321425" y="3133725"/>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1687" name="Text Box 7"/>
          <p:cNvSpPr txBox="1">
            <a:spLocks noChangeArrowheads="1"/>
          </p:cNvSpPr>
          <p:nvPr/>
        </p:nvSpPr>
        <p:spPr bwMode="auto">
          <a:xfrm>
            <a:off x="6102350" y="31623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1</a:t>
            </a:r>
          </a:p>
        </p:txBody>
      </p:sp>
      <p:sp>
        <p:nvSpPr>
          <p:cNvPr id="71688" name="Text Box 8"/>
          <p:cNvSpPr txBox="1">
            <a:spLocks noChangeArrowheads="1"/>
          </p:cNvSpPr>
          <p:nvPr/>
        </p:nvSpPr>
        <p:spPr bwMode="auto">
          <a:xfrm>
            <a:off x="6559550" y="41687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2</a:t>
            </a:r>
          </a:p>
        </p:txBody>
      </p:sp>
      <p:sp>
        <p:nvSpPr>
          <p:cNvPr id="71689" name="Text Box 9"/>
          <p:cNvSpPr txBox="1">
            <a:spLocks noChangeArrowheads="1"/>
          </p:cNvSpPr>
          <p:nvPr/>
        </p:nvSpPr>
        <p:spPr bwMode="auto">
          <a:xfrm>
            <a:off x="6102350" y="52959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3</a:t>
            </a:r>
          </a:p>
        </p:txBody>
      </p:sp>
      <p:sp>
        <p:nvSpPr>
          <p:cNvPr id="71690" name="Text Box 10"/>
          <p:cNvSpPr txBox="1">
            <a:spLocks noChangeArrowheads="1"/>
          </p:cNvSpPr>
          <p:nvPr/>
        </p:nvSpPr>
        <p:spPr bwMode="auto">
          <a:xfrm>
            <a:off x="5173663" y="549592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4</a:t>
            </a:r>
          </a:p>
        </p:txBody>
      </p:sp>
      <p:sp>
        <p:nvSpPr>
          <p:cNvPr id="71691" name="Text Box 11"/>
          <p:cNvSpPr txBox="1">
            <a:spLocks noChangeArrowheads="1"/>
          </p:cNvSpPr>
          <p:nvPr/>
        </p:nvSpPr>
        <p:spPr bwMode="auto">
          <a:xfrm>
            <a:off x="4178300" y="52959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5</a:t>
            </a:r>
          </a:p>
        </p:txBody>
      </p:sp>
      <p:sp>
        <p:nvSpPr>
          <p:cNvPr id="71692" name="Text Box 12"/>
          <p:cNvSpPr txBox="1">
            <a:spLocks noChangeArrowheads="1"/>
          </p:cNvSpPr>
          <p:nvPr/>
        </p:nvSpPr>
        <p:spPr bwMode="auto">
          <a:xfrm>
            <a:off x="3662363" y="41687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6</a:t>
            </a:r>
          </a:p>
        </p:txBody>
      </p:sp>
      <p:sp>
        <p:nvSpPr>
          <p:cNvPr id="71693" name="Text Box 13"/>
          <p:cNvSpPr txBox="1">
            <a:spLocks noChangeArrowheads="1"/>
          </p:cNvSpPr>
          <p:nvPr/>
        </p:nvSpPr>
        <p:spPr bwMode="auto">
          <a:xfrm>
            <a:off x="4173538" y="32289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7</a:t>
            </a:r>
          </a:p>
        </p:txBody>
      </p:sp>
      <p:sp>
        <p:nvSpPr>
          <p:cNvPr id="71694" name="Line 14"/>
          <p:cNvSpPr>
            <a:spLocks noChangeShapeType="1"/>
          </p:cNvSpPr>
          <p:nvPr/>
        </p:nvSpPr>
        <p:spPr bwMode="auto">
          <a:xfrm>
            <a:off x="5330825" y="2752725"/>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1695" name="Line 15"/>
          <p:cNvSpPr>
            <a:spLocks noChangeShapeType="1"/>
          </p:cNvSpPr>
          <p:nvPr/>
        </p:nvSpPr>
        <p:spPr bwMode="auto">
          <a:xfrm>
            <a:off x="5330825" y="5953125"/>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1696" name="Line 16"/>
          <p:cNvSpPr>
            <a:spLocks noChangeShapeType="1"/>
          </p:cNvSpPr>
          <p:nvPr/>
        </p:nvSpPr>
        <p:spPr bwMode="auto">
          <a:xfrm>
            <a:off x="3654425" y="4352925"/>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1697" name="Line 17"/>
          <p:cNvSpPr>
            <a:spLocks noChangeShapeType="1"/>
          </p:cNvSpPr>
          <p:nvPr/>
        </p:nvSpPr>
        <p:spPr bwMode="auto">
          <a:xfrm>
            <a:off x="6854825" y="4352925"/>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1698" name="Line 18"/>
          <p:cNvSpPr>
            <a:spLocks noChangeShapeType="1"/>
          </p:cNvSpPr>
          <p:nvPr/>
        </p:nvSpPr>
        <p:spPr bwMode="auto">
          <a:xfrm>
            <a:off x="4111625" y="32861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1699" name="Line 19"/>
          <p:cNvSpPr>
            <a:spLocks noChangeShapeType="1"/>
          </p:cNvSpPr>
          <p:nvPr/>
        </p:nvSpPr>
        <p:spPr bwMode="auto">
          <a:xfrm>
            <a:off x="6321425" y="54959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1700" name="Line 20"/>
          <p:cNvSpPr>
            <a:spLocks noChangeShapeType="1"/>
          </p:cNvSpPr>
          <p:nvPr/>
        </p:nvSpPr>
        <p:spPr bwMode="auto">
          <a:xfrm flipV="1">
            <a:off x="4187825" y="54959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1701" name="Text Box 21"/>
          <p:cNvSpPr txBox="1">
            <a:spLocks noChangeArrowheads="1"/>
          </p:cNvSpPr>
          <p:nvPr/>
        </p:nvSpPr>
        <p:spPr bwMode="auto">
          <a:xfrm>
            <a:off x="7450138" y="28416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1702" name="Text Box 22"/>
          <p:cNvSpPr txBox="1">
            <a:spLocks noChangeArrowheads="1"/>
          </p:cNvSpPr>
          <p:nvPr/>
        </p:nvSpPr>
        <p:spPr bwMode="auto">
          <a:xfrm>
            <a:off x="7189788" y="2917825"/>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0    2      1</a:t>
            </a:r>
          </a:p>
          <a:p>
            <a:r>
              <a:rPr lang="en-US" sz="1400">
                <a:solidFill>
                  <a:srgbClr val="000000"/>
                </a:solidFill>
                <a:latin typeface="Arial" pitchFamily="34" charset="0"/>
              </a:rPr>
              <a:t>1    3      1</a:t>
            </a:r>
          </a:p>
          <a:p>
            <a:r>
              <a:rPr lang="en-US" sz="1400">
                <a:solidFill>
                  <a:srgbClr val="000000"/>
                </a:solidFill>
                <a:latin typeface="Arial" pitchFamily="34" charset="0"/>
              </a:rPr>
              <a:t>2    5      1 </a:t>
            </a:r>
          </a:p>
        </p:txBody>
      </p:sp>
      <p:sp>
        <p:nvSpPr>
          <p:cNvPr id="71703" name="Rectangle 23"/>
          <p:cNvSpPr>
            <a:spLocks noChangeArrowheads="1"/>
          </p:cNvSpPr>
          <p:nvPr/>
        </p:nvSpPr>
        <p:spPr bwMode="auto">
          <a:xfrm>
            <a:off x="7204075" y="29051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1704" name="Line 24"/>
          <p:cNvSpPr>
            <a:spLocks noChangeShapeType="1"/>
          </p:cNvSpPr>
          <p:nvPr/>
        </p:nvSpPr>
        <p:spPr bwMode="auto">
          <a:xfrm>
            <a:off x="7404100" y="29051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1705" name="Line 25"/>
          <p:cNvSpPr>
            <a:spLocks noChangeShapeType="1"/>
          </p:cNvSpPr>
          <p:nvPr/>
        </p:nvSpPr>
        <p:spPr bwMode="auto">
          <a:xfrm>
            <a:off x="7813675" y="29051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1706" name="Line 26"/>
          <p:cNvSpPr>
            <a:spLocks noChangeShapeType="1"/>
          </p:cNvSpPr>
          <p:nvPr/>
        </p:nvSpPr>
        <p:spPr bwMode="auto">
          <a:xfrm>
            <a:off x="7204075" y="31908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1707" name="Text Box 27"/>
          <p:cNvSpPr txBox="1">
            <a:spLocks noChangeArrowheads="1"/>
          </p:cNvSpPr>
          <p:nvPr/>
        </p:nvSpPr>
        <p:spPr bwMode="auto">
          <a:xfrm>
            <a:off x="7145338" y="26130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1708" name="AutoShape 28"/>
          <p:cNvSpPr>
            <a:spLocks noChangeArrowheads="1"/>
          </p:cNvSpPr>
          <p:nvPr/>
        </p:nvSpPr>
        <p:spPr bwMode="auto">
          <a:xfrm>
            <a:off x="7007225" y="2600325"/>
            <a:ext cx="1371600" cy="1371600"/>
          </a:xfrm>
          <a:prstGeom prst="wedgeRectCallout">
            <a:avLst>
              <a:gd name="adj1" fmla="val -87500"/>
              <a:gd name="adj2" fmla="val -8102"/>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pic>
        <p:nvPicPr>
          <p:cNvPr id="71709" name="Picture 29" descr="com"/>
          <p:cNvPicPr>
            <a:picLocks noChangeAspect="1" noChangeArrowheads="1"/>
          </p:cNvPicPr>
          <p:nvPr/>
        </p:nvPicPr>
        <p:blipFill>
          <a:blip r:embed="rId2" cstate="print"/>
          <a:srcRect/>
          <a:stretch>
            <a:fillRect/>
          </a:stretch>
        </p:blipFill>
        <p:spPr bwMode="auto">
          <a:xfrm>
            <a:off x="6321425" y="2981325"/>
            <a:ext cx="381000" cy="355600"/>
          </a:xfrm>
          <a:prstGeom prst="rect">
            <a:avLst/>
          </a:prstGeom>
          <a:noFill/>
        </p:spPr>
      </p:pic>
      <p:sp>
        <p:nvSpPr>
          <p:cNvPr id="3" name="Slide Number Placeholder 2"/>
          <p:cNvSpPr>
            <a:spLocks noGrp="1"/>
          </p:cNvSpPr>
          <p:nvPr>
            <p:ph type="sldNum" sz="quarter" idx="12"/>
          </p:nvPr>
        </p:nvSpPr>
        <p:spPr/>
        <p:txBody>
          <a:bodyPr/>
          <a:lstStyle/>
          <a:p>
            <a:pPr>
              <a:defRPr/>
            </a:pPr>
            <a:fld id="{D50AD683-A161-48E0-9F77-C29807006A32}" type="slidenum">
              <a:rPr lang="en-US" smtClean="0"/>
              <a:pPr>
                <a:defRPr/>
              </a:pPr>
              <a:t>73</a:t>
            </a:fld>
            <a:endParaRPr lang="en-US"/>
          </a:p>
        </p:txBody>
      </p:sp>
      <p:cxnSp>
        <p:nvCxnSpPr>
          <p:cNvPr id="38" name="形状 37"/>
          <p:cNvCxnSpPr/>
          <p:nvPr/>
        </p:nvCxnSpPr>
        <p:spPr>
          <a:xfrm rot="16200000" flipH="1">
            <a:off x="5933287" y="3710787"/>
            <a:ext cx="1050926" cy="201600"/>
          </a:xfrm>
          <a:prstGeom prst="curvedConnector2">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形状 43"/>
          <p:cNvCxnSpPr/>
          <p:nvPr/>
        </p:nvCxnSpPr>
        <p:spPr>
          <a:xfrm rot="10800000" flipV="1">
            <a:off x="6215074" y="3143248"/>
            <a:ext cx="219075" cy="2305050"/>
          </a:xfrm>
          <a:prstGeom prst="curvedConnector3">
            <a:avLst>
              <a:gd name="adj1" fmla="val 204348"/>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形状 43"/>
          <p:cNvCxnSpPr/>
          <p:nvPr/>
        </p:nvCxnSpPr>
        <p:spPr>
          <a:xfrm rot="5400000">
            <a:off x="4252910" y="3248024"/>
            <a:ext cx="2214578" cy="1862150"/>
          </a:xfrm>
          <a:prstGeom prst="curvedConnector3">
            <a:avLst>
              <a:gd name="adj1" fmla="val 18706"/>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381000"/>
            <a:ext cx="7772400" cy="1143000"/>
          </a:xfrm>
        </p:spPr>
        <p:txBody>
          <a:bodyPr/>
          <a:lstStyle/>
          <a:p>
            <a:r>
              <a:rPr lang="en-US" dirty="0">
                <a:solidFill>
                  <a:srgbClr val="009900"/>
                </a:solidFill>
              </a:rPr>
              <a:t>DHT: Chord Join</a:t>
            </a:r>
          </a:p>
        </p:txBody>
      </p:sp>
      <p:sp>
        <p:nvSpPr>
          <p:cNvPr id="72707" name="Rectangle 3"/>
          <p:cNvSpPr>
            <a:spLocks noGrp="1" noChangeArrowheads="1"/>
          </p:cNvSpPr>
          <p:nvPr>
            <p:ph type="body" idx="1"/>
          </p:nvPr>
        </p:nvSpPr>
        <p:spPr>
          <a:xfrm>
            <a:off x="533400" y="2514600"/>
            <a:ext cx="3352800" cy="457200"/>
          </a:xfrm>
        </p:spPr>
        <p:txBody>
          <a:bodyPr/>
          <a:lstStyle/>
          <a:p>
            <a:pPr marL="285750" indent="-285750">
              <a:lnSpc>
                <a:spcPct val="80000"/>
              </a:lnSpc>
            </a:pPr>
            <a:r>
              <a:rPr lang="en-US" sz="2800" b="1" dirty="0">
                <a:sym typeface="Wingdings" pitchFamily="2" charset="2"/>
              </a:rPr>
              <a:t>Node n</a:t>
            </a:r>
            <a:r>
              <a:rPr lang="en-US" sz="2800" b="1" baseline="-25000" dirty="0">
                <a:sym typeface="Wingdings" pitchFamily="2" charset="2"/>
              </a:rPr>
              <a:t>2</a:t>
            </a:r>
            <a:r>
              <a:rPr lang="en-US" sz="2800" b="1" dirty="0">
                <a:sym typeface="Wingdings" pitchFamily="2" charset="2"/>
              </a:rPr>
              <a:t> joins</a:t>
            </a:r>
            <a:endParaRPr lang="en-US" sz="2800" b="1" dirty="0"/>
          </a:p>
        </p:txBody>
      </p:sp>
      <p:sp>
        <p:nvSpPr>
          <p:cNvPr id="72708" name="Oval 4"/>
          <p:cNvSpPr>
            <a:spLocks noChangeArrowheads="1"/>
          </p:cNvSpPr>
          <p:nvPr/>
        </p:nvSpPr>
        <p:spPr bwMode="auto">
          <a:xfrm>
            <a:off x="3657600" y="2743200"/>
            <a:ext cx="3249613" cy="3265488"/>
          </a:xfrm>
          <a:prstGeom prst="ellipse">
            <a:avLst/>
          </a:prstGeom>
          <a:noFill/>
          <a:ln w="9525">
            <a:solidFill>
              <a:schemeClr val="tx1"/>
            </a:solidFill>
            <a:round/>
            <a:headEnd/>
            <a:tailEnd/>
          </a:ln>
          <a:effectLst/>
        </p:spPr>
        <p:txBody>
          <a:bodyPr wrap="none" anchor="ctr"/>
          <a:lstStyle/>
          <a:p>
            <a:endParaRPr lang="en-US"/>
          </a:p>
        </p:txBody>
      </p:sp>
      <p:sp>
        <p:nvSpPr>
          <p:cNvPr id="72709" name="Text Box 5"/>
          <p:cNvSpPr txBox="1">
            <a:spLocks noChangeArrowheads="1"/>
          </p:cNvSpPr>
          <p:nvPr/>
        </p:nvSpPr>
        <p:spPr bwMode="auto">
          <a:xfrm>
            <a:off x="5167313" y="290830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0</a:t>
            </a:r>
          </a:p>
        </p:txBody>
      </p:sp>
      <p:sp>
        <p:nvSpPr>
          <p:cNvPr id="72710" name="Oval 6"/>
          <p:cNvSpPr>
            <a:spLocks noChangeArrowheads="1"/>
          </p:cNvSpPr>
          <p:nvPr/>
        </p:nvSpPr>
        <p:spPr bwMode="auto">
          <a:xfrm>
            <a:off x="6321425" y="3133725"/>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2711" name="Text Box 7"/>
          <p:cNvSpPr txBox="1">
            <a:spLocks noChangeArrowheads="1"/>
          </p:cNvSpPr>
          <p:nvPr/>
        </p:nvSpPr>
        <p:spPr bwMode="auto">
          <a:xfrm>
            <a:off x="6102350" y="31623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1</a:t>
            </a:r>
          </a:p>
        </p:txBody>
      </p:sp>
      <p:sp>
        <p:nvSpPr>
          <p:cNvPr id="72712" name="Text Box 8"/>
          <p:cNvSpPr txBox="1">
            <a:spLocks noChangeArrowheads="1"/>
          </p:cNvSpPr>
          <p:nvPr/>
        </p:nvSpPr>
        <p:spPr bwMode="auto">
          <a:xfrm>
            <a:off x="6559550" y="41687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2</a:t>
            </a:r>
          </a:p>
        </p:txBody>
      </p:sp>
      <p:sp>
        <p:nvSpPr>
          <p:cNvPr id="72713" name="Text Box 9"/>
          <p:cNvSpPr txBox="1">
            <a:spLocks noChangeArrowheads="1"/>
          </p:cNvSpPr>
          <p:nvPr/>
        </p:nvSpPr>
        <p:spPr bwMode="auto">
          <a:xfrm>
            <a:off x="6102350" y="52959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3</a:t>
            </a:r>
          </a:p>
        </p:txBody>
      </p:sp>
      <p:sp>
        <p:nvSpPr>
          <p:cNvPr id="72714" name="Text Box 10"/>
          <p:cNvSpPr txBox="1">
            <a:spLocks noChangeArrowheads="1"/>
          </p:cNvSpPr>
          <p:nvPr/>
        </p:nvSpPr>
        <p:spPr bwMode="auto">
          <a:xfrm>
            <a:off x="5173663" y="549592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4</a:t>
            </a:r>
          </a:p>
        </p:txBody>
      </p:sp>
      <p:sp>
        <p:nvSpPr>
          <p:cNvPr id="72715" name="Text Box 11"/>
          <p:cNvSpPr txBox="1">
            <a:spLocks noChangeArrowheads="1"/>
          </p:cNvSpPr>
          <p:nvPr/>
        </p:nvSpPr>
        <p:spPr bwMode="auto">
          <a:xfrm>
            <a:off x="4178300" y="52959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5</a:t>
            </a:r>
          </a:p>
        </p:txBody>
      </p:sp>
      <p:sp>
        <p:nvSpPr>
          <p:cNvPr id="72716" name="Text Box 12"/>
          <p:cNvSpPr txBox="1">
            <a:spLocks noChangeArrowheads="1"/>
          </p:cNvSpPr>
          <p:nvPr/>
        </p:nvSpPr>
        <p:spPr bwMode="auto">
          <a:xfrm>
            <a:off x="3662363" y="41687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6</a:t>
            </a:r>
          </a:p>
        </p:txBody>
      </p:sp>
      <p:sp>
        <p:nvSpPr>
          <p:cNvPr id="72717" name="Text Box 13"/>
          <p:cNvSpPr txBox="1">
            <a:spLocks noChangeArrowheads="1"/>
          </p:cNvSpPr>
          <p:nvPr/>
        </p:nvSpPr>
        <p:spPr bwMode="auto">
          <a:xfrm>
            <a:off x="4173538" y="32289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7</a:t>
            </a:r>
          </a:p>
        </p:txBody>
      </p:sp>
      <p:sp>
        <p:nvSpPr>
          <p:cNvPr id="72718" name="Line 14"/>
          <p:cNvSpPr>
            <a:spLocks noChangeShapeType="1"/>
          </p:cNvSpPr>
          <p:nvPr/>
        </p:nvSpPr>
        <p:spPr bwMode="auto">
          <a:xfrm>
            <a:off x="5330825" y="2752725"/>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2719" name="Line 15"/>
          <p:cNvSpPr>
            <a:spLocks noChangeShapeType="1"/>
          </p:cNvSpPr>
          <p:nvPr/>
        </p:nvSpPr>
        <p:spPr bwMode="auto">
          <a:xfrm>
            <a:off x="5330825" y="5953125"/>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2720" name="Line 16"/>
          <p:cNvSpPr>
            <a:spLocks noChangeShapeType="1"/>
          </p:cNvSpPr>
          <p:nvPr/>
        </p:nvSpPr>
        <p:spPr bwMode="auto">
          <a:xfrm>
            <a:off x="3654425" y="4352925"/>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2721" name="Line 17"/>
          <p:cNvSpPr>
            <a:spLocks noChangeShapeType="1"/>
          </p:cNvSpPr>
          <p:nvPr/>
        </p:nvSpPr>
        <p:spPr bwMode="auto">
          <a:xfrm>
            <a:off x="6854825" y="4352925"/>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2722" name="Line 18"/>
          <p:cNvSpPr>
            <a:spLocks noChangeShapeType="1"/>
          </p:cNvSpPr>
          <p:nvPr/>
        </p:nvSpPr>
        <p:spPr bwMode="auto">
          <a:xfrm>
            <a:off x="4111625" y="32861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2723" name="Line 19"/>
          <p:cNvSpPr>
            <a:spLocks noChangeShapeType="1"/>
          </p:cNvSpPr>
          <p:nvPr/>
        </p:nvSpPr>
        <p:spPr bwMode="auto">
          <a:xfrm>
            <a:off x="6321425" y="54959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2724" name="Line 20"/>
          <p:cNvSpPr>
            <a:spLocks noChangeShapeType="1"/>
          </p:cNvSpPr>
          <p:nvPr/>
        </p:nvSpPr>
        <p:spPr bwMode="auto">
          <a:xfrm flipV="1">
            <a:off x="4187825" y="54959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2725" name="Text Box 21"/>
          <p:cNvSpPr txBox="1">
            <a:spLocks noChangeArrowheads="1"/>
          </p:cNvSpPr>
          <p:nvPr/>
        </p:nvSpPr>
        <p:spPr bwMode="auto">
          <a:xfrm>
            <a:off x="7450138" y="28416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2726" name="Text Box 22"/>
          <p:cNvSpPr txBox="1">
            <a:spLocks noChangeArrowheads="1"/>
          </p:cNvSpPr>
          <p:nvPr/>
        </p:nvSpPr>
        <p:spPr bwMode="auto">
          <a:xfrm>
            <a:off x="7189788" y="2917825"/>
            <a:ext cx="1128515" cy="951543"/>
          </a:xfrm>
          <a:prstGeom prst="rect">
            <a:avLst/>
          </a:prstGeom>
          <a:noFill/>
          <a:ln w="12700">
            <a:noFill/>
            <a:miter lim="800000"/>
            <a:headEnd/>
            <a:tailEnd/>
          </a:ln>
          <a:effectLst/>
        </p:spPr>
        <p:txBody>
          <a:bodyPr wrap="none" lIns="90488" tIns="44450" rIns="90488" bIns="44450">
            <a:spAutoFit/>
          </a:bodyPr>
          <a:lstStyle/>
          <a:p>
            <a:r>
              <a:rPr lang="en-US" sz="1400" i="1" dirty="0" err="1">
                <a:solidFill>
                  <a:srgbClr val="000000"/>
                </a:solidFill>
                <a:latin typeface="Arial" pitchFamily="34" charset="0"/>
              </a:rPr>
              <a:t>i</a:t>
            </a:r>
            <a:r>
              <a:rPr lang="en-US" sz="1400" i="1" dirty="0">
                <a:solidFill>
                  <a:srgbClr val="000000"/>
                </a:solidFill>
                <a:latin typeface="Arial" pitchFamily="34" charset="0"/>
              </a:rPr>
              <a:t>  id</a:t>
            </a:r>
            <a:r>
              <a:rPr lang="en-US" sz="1400" dirty="0">
                <a:solidFill>
                  <a:srgbClr val="000000"/>
                </a:solidFill>
                <a:latin typeface="Arial" pitchFamily="34" charset="0"/>
              </a:rPr>
              <a:t>+2</a:t>
            </a:r>
            <a:r>
              <a:rPr lang="en-US" sz="1400" baseline="50000" dirty="0">
                <a:solidFill>
                  <a:srgbClr val="000000"/>
                </a:solidFill>
                <a:latin typeface="Arial" pitchFamily="34" charset="0"/>
              </a:rPr>
              <a:t>i  </a:t>
            </a:r>
            <a:r>
              <a:rPr lang="en-US" sz="1400" dirty="0" err="1">
                <a:solidFill>
                  <a:srgbClr val="000000"/>
                </a:solidFill>
                <a:latin typeface="Arial" pitchFamily="34" charset="0"/>
              </a:rPr>
              <a:t>succ</a:t>
            </a:r>
            <a:endParaRPr lang="en-US" sz="1400" dirty="0">
              <a:solidFill>
                <a:srgbClr val="000000"/>
              </a:solidFill>
              <a:latin typeface="Arial" pitchFamily="34" charset="0"/>
            </a:endParaRPr>
          </a:p>
          <a:p>
            <a:r>
              <a:rPr lang="en-US" sz="1400" dirty="0">
                <a:solidFill>
                  <a:srgbClr val="000000"/>
                </a:solidFill>
                <a:latin typeface="Arial" pitchFamily="34" charset="0"/>
              </a:rPr>
              <a:t>0    2      </a:t>
            </a:r>
            <a:r>
              <a:rPr lang="en-US" sz="1400" b="1" dirty="0">
                <a:solidFill>
                  <a:srgbClr val="FF0000"/>
                </a:solidFill>
                <a:latin typeface="Arial" pitchFamily="34" charset="0"/>
              </a:rPr>
              <a:t>2</a:t>
            </a:r>
          </a:p>
          <a:p>
            <a:r>
              <a:rPr lang="en-US" sz="1400" dirty="0">
                <a:solidFill>
                  <a:srgbClr val="000000"/>
                </a:solidFill>
                <a:latin typeface="Arial" pitchFamily="34" charset="0"/>
              </a:rPr>
              <a:t>1    3      1</a:t>
            </a:r>
          </a:p>
          <a:p>
            <a:r>
              <a:rPr lang="en-US" sz="1400" dirty="0">
                <a:solidFill>
                  <a:srgbClr val="000000"/>
                </a:solidFill>
                <a:latin typeface="Arial" pitchFamily="34" charset="0"/>
              </a:rPr>
              <a:t>2    5      1 </a:t>
            </a:r>
          </a:p>
        </p:txBody>
      </p:sp>
      <p:sp>
        <p:nvSpPr>
          <p:cNvPr id="72727" name="Rectangle 23"/>
          <p:cNvSpPr>
            <a:spLocks noChangeArrowheads="1"/>
          </p:cNvSpPr>
          <p:nvPr/>
        </p:nvSpPr>
        <p:spPr bwMode="auto">
          <a:xfrm>
            <a:off x="7204075" y="29051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2728" name="Line 24"/>
          <p:cNvSpPr>
            <a:spLocks noChangeShapeType="1"/>
          </p:cNvSpPr>
          <p:nvPr/>
        </p:nvSpPr>
        <p:spPr bwMode="auto">
          <a:xfrm>
            <a:off x="7404100" y="29051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2729" name="Line 25"/>
          <p:cNvSpPr>
            <a:spLocks noChangeShapeType="1"/>
          </p:cNvSpPr>
          <p:nvPr/>
        </p:nvSpPr>
        <p:spPr bwMode="auto">
          <a:xfrm>
            <a:off x="7813675" y="29051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2730" name="Line 26"/>
          <p:cNvSpPr>
            <a:spLocks noChangeShapeType="1"/>
          </p:cNvSpPr>
          <p:nvPr/>
        </p:nvSpPr>
        <p:spPr bwMode="auto">
          <a:xfrm>
            <a:off x="7204075" y="31908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2731" name="Text Box 27"/>
          <p:cNvSpPr txBox="1">
            <a:spLocks noChangeArrowheads="1"/>
          </p:cNvSpPr>
          <p:nvPr/>
        </p:nvSpPr>
        <p:spPr bwMode="auto">
          <a:xfrm>
            <a:off x="7145338" y="26130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2732" name="AutoShape 28"/>
          <p:cNvSpPr>
            <a:spLocks noChangeArrowheads="1"/>
          </p:cNvSpPr>
          <p:nvPr/>
        </p:nvSpPr>
        <p:spPr bwMode="auto">
          <a:xfrm>
            <a:off x="7007225" y="2600325"/>
            <a:ext cx="1371600" cy="1371600"/>
          </a:xfrm>
          <a:prstGeom prst="wedgeRectCallout">
            <a:avLst>
              <a:gd name="adj1" fmla="val -87500"/>
              <a:gd name="adj2" fmla="val -8102"/>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2733" name="Oval 29"/>
          <p:cNvSpPr>
            <a:spLocks noChangeArrowheads="1"/>
          </p:cNvSpPr>
          <p:nvPr/>
        </p:nvSpPr>
        <p:spPr bwMode="auto">
          <a:xfrm>
            <a:off x="6834188" y="4286250"/>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2734" name="Text Box 30"/>
          <p:cNvSpPr txBox="1">
            <a:spLocks noChangeArrowheads="1"/>
          </p:cNvSpPr>
          <p:nvPr/>
        </p:nvSpPr>
        <p:spPr bwMode="auto">
          <a:xfrm>
            <a:off x="7602538" y="51276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2735" name="Text Box 31"/>
          <p:cNvSpPr txBox="1">
            <a:spLocks noChangeArrowheads="1"/>
          </p:cNvSpPr>
          <p:nvPr/>
        </p:nvSpPr>
        <p:spPr bwMode="auto">
          <a:xfrm>
            <a:off x="7342188" y="5203825"/>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0    3      1</a:t>
            </a:r>
          </a:p>
          <a:p>
            <a:r>
              <a:rPr lang="en-US" sz="1400">
                <a:solidFill>
                  <a:srgbClr val="000000"/>
                </a:solidFill>
                <a:latin typeface="Arial" pitchFamily="34" charset="0"/>
              </a:rPr>
              <a:t>1    4      1</a:t>
            </a:r>
          </a:p>
          <a:p>
            <a:r>
              <a:rPr lang="en-US" sz="1400">
                <a:solidFill>
                  <a:srgbClr val="000000"/>
                </a:solidFill>
                <a:latin typeface="Arial" pitchFamily="34" charset="0"/>
              </a:rPr>
              <a:t>2    6      1 </a:t>
            </a:r>
          </a:p>
        </p:txBody>
      </p:sp>
      <p:sp>
        <p:nvSpPr>
          <p:cNvPr id="72736" name="Rectangle 32"/>
          <p:cNvSpPr>
            <a:spLocks noChangeArrowheads="1"/>
          </p:cNvSpPr>
          <p:nvPr/>
        </p:nvSpPr>
        <p:spPr bwMode="auto">
          <a:xfrm>
            <a:off x="7356475" y="51911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2737" name="Line 33"/>
          <p:cNvSpPr>
            <a:spLocks noChangeShapeType="1"/>
          </p:cNvSpPr>
          <p:nvPr/>
        </p:nvSpPr>
        <p:spPr bwMode="auto">
          <a:xfrm>
            <a:off x="7556500" y="51911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2738" name="Line 34"/>
          <p:cNvSpPr>
            <a:spLocks noChangeShapeType="1"/>
          </p:cNvSpPr>
          <p:nvPr/>
        </p:nvSpPr>
        <p:spPr bwMode="auto">
          <a:xfrm>
            <a:off x="7966075" y="51911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2739" name="Line 35"/>
          <p:cNvSpPr>
            <a:spLocks noChangeShapeType="1"/>
          </p:cNvSpPr>
          <p:nvPr/>
        </p:nvSpPr>
        <p:spPr bwMode="auto">
          <a:xfrm>
            <a:off x="7356475" y="54768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2740" name="Text Box 36"/>
          <p:cNvSpPr txBox="1">
            <a:spLocks noChangeArrowheads="1"/>
          </p:cNvSpPr>
          <p:nvPr/>
        </p:nvSpPr>
        <p:spPr bwMode="auto">
          <a:xfrm>
            <a:off x="7297738" y="48990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2741" name="AutoShape 37"/>
          <p:cNvSpPr>
            <a:spLocks noChangeArrowheads="1"/>
          </p:cNvSpPr>
          <p:nvPr/>
        </p:nvSpPr>
        <p:spPr bwMode="auto">
          <a:xfrm>
            <a:off x="7159625" y="4886325"/>
            <a:ext cx="1371600" cy="1371600"/>
          </a:xfrm>
          <a:prstGeom prst="wedgeRectCallout">
            <a:avLst>
              <a:gd name="adj1" fmla="val -61111"/>
              <a:gd name="adj2" fmla="val -85185"/>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pic>
        <p:nvPicPr>
          <p:cNvPr id="72742" name="Picture 38" descr="com"/>
          <p:cNvPicPr>
            <a:picLocks noChangeAspect="1" noChangeArrowheads="1"/>
          </p:cNvPicPr>
          <p:nvPr/>
        </p:nvPicPr>
        <p:blipFill>
          <a:blip r:embed="rId2" cstate="print"/>
          <a:srcRect/>
          <a:stretch>
            <a:fillRect/>
          </a:stretch>
        </p:blipFill>
        <p:spPr bwMode="auto">
          <a:xfrm>
            <a:off x="6321425" y="2981325"/>
            <a:ext cx="381000" cy="355600"/>
          </a:xfrm>
          <a:prstGeom prst="rect">
            <a:avLst/>
          </a:prstGeom>
          <a:noFill/>
        </p:spPr>
      </p:pic>
      <p:pic>
        <p:nvPicPr>
          <p:cNvPr id="72743" name="Picture 39" descr="com"/>
          <p:cNvPicPr>
            <a:picLocks noChangeAspect="1" noChangeArrowheads="1"/>
          </p:cNvPicPr>
          <p:nvPr/>
        </p:nvPicPr>
        <p:blipFill>
          <a:blip r:embed="rId2" cstate="print"/>
          <a:srcRect/>
          <a:stretch>
            <a:fillRect/>
          </a:stretch>
        </p:blipFill>
        <p:spPr bwMode="auto">
          <a:xfrm>
            <a:off x="6778625" y="4200525"/>
            <a:ext cx="381000" cy="355600"/>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381000"/>
            <a:ext cx="7772400" cy="1143000"/>
          </a:xfrm>
        </p:spPr>
        <p:txBody>
          <a:bodyPr/>
          <a:lstStyle/>
          <a:p>
            <a:r>
              <a:rPr lang="en-US" dirty="0">
                <a:solidFill>
                  <a:srgbClr val="009900"/>
                </a:solidFill>
              </a:rPr>
              <a:t>DHT: Chord Join</a:t>
            </a:r>
          </a:p>
        </p:txBody>
      </p:sp>
      <p:sp>
        <p:nvSpPr>
          <p:cNvPr id="73731" name="Rectangle 3"/>
          <p:cNvSpPr>
            <a:spLocks noGrp="1" noChangeArrowheads="1"/>
          </p:cNvSpPr>
          <p:nvPr>
            <p:ph type="body" idx="1"/>
          </p:nvPr>
        </p:nvSpPr>
        <p:spPr>
          <a:xfrm>
            <a:off x="381000" y="2514600"/>
            <a:ext cx="3886200" cy="295275"/>
          </a:xfrm>
        </p:spPr>
        <p:txBody>
          <a:bodyPr>
            <a:normAutofit fontScale="77500" lnSpcReduction="20000"/>
          </a:bodyPr>
          <a:lstStyle/>
          <a:p>
            <a:pPr marL="285750" indent="-285750">
              <a:lnSpc>
                <a:spcPct val="80000"/>
              </a:lnSpc>
            </a:pPr>
            <a:r>
              <a:rPr lang="en-US" sz="2800" b="1" dirty="0">
                <a:sym typeface="Wingdings" pitchFamily="2" charset="2"/>
              </a:rPr>
              <a:t>Nodes n</a:t>
            </a:r>
            <a:r>
              <a:rPr lang="en-US" sz="2800" b="1" baseline="-25000" dirty="0">
                <a:sym typeface="Wingdings" pitchFamily="2" charset="2"/>
              </a:rPr>
              <a:t>0</a:t>
            </a:r>
            <a:r>
              <a:rPr lang="en-US" sz="2800" b="1" dirty="0">
                <a:sym typeface="Wingdings" pitchFamily="2" charset="2"/>
              </a:rPr>
              <a:t>, n</a:t>
            </a:r>
            <a:r>
              <a:rPr lang="en-US" sz="2800" b="1" baseline="-25000" dirty="0">
                <a:sym typeface="Wingdings" pitchFamily="2" charset="2"/>
              </a:rPr>
              <a:t>6</a:t>
            </a:r>
            <a:r>
              <a:rPr lang="en-US" sz="2800" b="1" dirty="0">
                <a:sym typeface="Wingdings" pitchFamily="2" charset="2"/>
              </a:rPr>
              <a:t> join </a:t>
            </a:r>
            <a:endParaRPr lang="en-US" sz="2800" b="1" dirty="0"/>
          </a:p>
        </p:txBody>
      </p:sp>
      <p:sp>
        <p:nvSpPr>
          <p:cNvPr id="73732" name="Oval 4"/>
          <p:cNvSpPr>
            <a:spLocks noChangeArrowheads="1"/>
          </p:cNvSpPr>
          <p:nvPr/>
        </p:nvSpPr>
        <p:spPr bwMode="auto">
          <a:xfrm>
            <a:off x="3657600" y="2743200"/>
            <a:ext cx="3249613" cy="3265488"/>
          </a:xfrm>
          <a:prstGeom prst="ellipse">
            <a:avLst/>
          </a:prstGeom>
          <a:noFill/>
          <a:ln w="9525">
            <a:solidFill>
              <a:schemeClr val="tx1"/>
            </a:solidFill>
            <a:round/>
            <a:headEnd/>
            <a:tailEnd/>
          </a:ln>
          <a:effectLst/>
        </p:spPr>
        <p:txBody>
          <a:bodyPr wrap="none" anchor="ctr"/>
          <a:lstStyle/>
          <a:p>
            <a:endParaRPr lang="en-US"/>
          </a:p>
        </p:txBody>
      </p:sp>
      <p:sp>
        <p:nvSpPr>
          <p:cNvPr id="73733" name="Text Box 5"/>
          <p:cNvSpPr txBox="1">
            <a:spLocks noChangeArrowheads="1"/>
          </p:cNvSpPr>
          <p:nvPr/>
        </p:nvSpPr>
        <p:spPr bwMode="auto">
          <a:xfrm>
            <a:off x="5167313" y="290830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0</a:t>
            </a:r>
          </a:p>
        </p:txBody>
      </p:sp>
      <p:sp>
        <p:nvSpPr>
          <p:cNvPr id="73734" name="Oval 6"/>
          <p:cNvSpPr>
            <a:spLocks noChangeArrowheads="1"/>
          </p:cNvSpPr>
          <p:nvPr/>
        </p:nvSpPr>
        <p:spPr bwMode="auto">
          <a:xfrm>
            <a:off x="6321425" y="3133725"/>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3735" name="Text Box 7"/>
          <p:cNvSpPr txBox="1">
            <a:spLocks noChangeArrowheads="1"/>
          </p:cNvSpPr>
          <p:nvPr/>
        </p:nvSpPr>
        <p:spPr bwMode="auto">
          <a:xfrm>
            <a:off x="6102350" y="31623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1</a:t>
            </a:r>
          </a:p>
        </p:txBody>
      </p:sp>
      <p:sp>
        <p:nvSpPr>
          <p:cNvPr id="73736" name="Text Box 8"/>
          <p:cNvSpPr txBox="1">
            <a:spLocks noChangeArrowheads="1"/>
          </p:cNvSpPr>
          <p:nvPr/>
        </p:nvSpPr>
        <p:spPr bwMode="auto">
          <a:xfrm>
            <a:off x="6559550" y="41687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2</a:t>
            </a:r>
          </a:p>
        </p:txBody>
      </p:sp>
      <p:sp>
        <p:nvSpPr>
          <p:cNvPr id="73737" name="Text Box 9"/>
          <p:cNvSpPr txBox="1">
            <a:spLocks noChangeArrowheads="1"/>
          </p:cNvSpPr>
          <p:nvPr/>
        </p:nvSpPr>
        <p:spPr bwMode="auto">
          <a:xfrm>
            <a:off x="6102350" y="52959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3</a:t>
            </a:r>
          </a:p>
        </p:txBody>
      </p:sp>
      <p:sp>
        <p:nvSpPr>
          <p:cNvPr id="73738" name="Text Box 10"/>
          <p:cNvSpPr txBox="1">
            <a:spLocks noChangeArrowheads="1"/>
          </p:cNvSpPr>
          <p:nvPr/>
        </p:nvSpPr>
        <p:spPr bwMode="auto">
          <a:xfrm>
            <a:off x="5173663" y="549592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4</a:t>
            </a:r>
          </a:p>
        </p:txBody>
      </p:sp>
      <p:sp>
        <p:nvSpPr>
          <p:cNvPr id="73739" name="Text Box 11"/>
          <p:cNvSpPr txBox="1">
            <a:spLocks noChangeArrowheads="1"/>
          </p:cNvSpPr>
          <p:nvPr/>
        </p:nvSpPr>
        <p:spPr bwMode="auto">
          <a:xfrm>
            <a:off x="4178300" y="529590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5</a:t>
            </a:r>
          </a:p>
        </p:txBody>
      </p:sp>
      <p:sp>
        <p:nvSpPr>
          <p:cNvPr id="73740" name="Text Box 12"/>
          <p:cNvSpPr txBox="1">
            <a:spLocks noChangeArrowheads="1"/>
          </p:cNvSpPr>
          <p:nvPr/>
        </p:nvSpPr>
        <p:spPr bwMode="auto">
          <a:xfrm>
            <a:off x="3662363" y="41687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6</a:t>
            </a:r>
          </a:p>
        </p:txBody>
      </p:sp>
      <p:sp>
        <p:nvSpPr>
          <p:cNvPr id="73741" name="Text Box 13"/>
          <p:cNvSpPr txBox="1">
            <a:spLocks noChangeArrowheads="1"/>
          </p:cNvSpPr>
          <p:nvPr/>
        </p:nvSpPr>
        <p:spPr bwMode="auto">
          <a:xfrm>
            <a:off x="4173538" y="32289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7</a:t>
            </a:r>
          </a:p>
        </p:txBody>
      </p:sp>
      <p:sp>
        <p:nvSpPr>
          <p:cNvPr id="73742" name="Line 14"/>
          <p:cNvSpPr>
            <a:spLocks noChangeShapeType="1"/>
          </p:cNvSpPr>
          <p:nvPr/>
        </p:nvSpPr>
        <p:spPr bwMode="auto">
          <a:xfrm>
            <a:off x="5330825" y="2752725"/>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3743" name="Line 15"/>
          <p:cNvSpPr>
            <a:spLocks noChangeShapeType="1"/>
          </p:cNvSpPr>
          <p:nvPr/>
        </p:nvSpPr>
        <p:spPr bwMode="auto">
          <a:xfrm>
            <a:off x="5330825" y="5953125"/>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3744" name="Line 16"/>
          <p:cNvSpPr>
            <a:spLocks noChangeShapeType="1"/>
          </p:cNvSpPr>
          <p:nvPr/>
        </p:nvSpPr>
        <p:spPr bwMode="auto">
          <a:xfrm>
            <a:off x="3654425" y="4352925"/>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3745" name="Line 17"/>
          <p:cNvSpPr>
            <a:spLocks noChangeShapeType="1"/>
          </p:cNvSpPr>
          <p:nvPr/>
        </p:nvSpPr>
        <p:spPr bwMode="auto">
          <a:xfrm>
            <a:off x="6854825" y="4352925"/>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3746" name="Line 18"/>
          <p:cNvSpPr>
            <a:spLocks noChangeShapeType="1"/>
          </p:cNvSpPr>
          <p:nvPr/>
        </p:nvSpPr>
        <p:spPr bwMode="auto">
          <a:xfrm>
            <a:off x="4111625" y="32861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3747" name="Line 19"/>
          <p:cNvSpPr>
            <a:spLocks noChangeShapeType="1"/>
          </p:cNvSpPr>
          <p:nvPr/>
        </p:nvSpPr>
        <p:spPr bwMode="auto">
          <a:xfrm>
            <a:off x="6321425" y="54959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3748" name="Line 20"/>
          <p:cNvSpPr>
            <a:spLocks noChangeShapeType="1"/>
          </p:cNvSpPr>
          <p:nvPr/>
        </p:nvSpPr>
        <p:spPr bwMode="auto">
          <a:xfrm flipV="1">
            <a:off x="4187825" y="5495925"/>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3749" name="Text Box 21"/>
          <p:cNvSpPr txBox="1">
            <a:spLocks noChangeArrowheads="1"/>
          </p:cNvSpPr>
          <p:nvPr/>
        </p:nvSpPr>
        <p:spPr bwMode="auto">
          <a:xfrm>
            <a:off x="7450138" y="28416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3750" name="Text Box 22"/>
          <p:cNvSpPr txBox="1">
            <a:spLocks noChangeArrowheads="1"/>
          </p:cNvSpPr>
          <p:nvPr/>
        </p:nvSpPr>
        <p:spPr bwMode="auto">
          <a:xfrm>
            <a:off x="7189788" y="2917825"/>
            <a:ext cx="1114425" cy="939800"/>
          </a:xfrm>
          <a:prstGeom prst="rect">
            <a:avLst/>
          </a:prstGeom>
          <a:noFill/>
          <a:ln w="12700">
            <a:noFill/>
            <a:miter lim="800000"/>
            <a:headEnd/>
            <a:tailEnd/>
          </a:ln>
          <a:effectLst/>
        </p:spPr>
        <p:txBody>
          <a:bodyPr wrap="none" lIns="90488" tIns="44450" rIns="90488" bIns="44450">
            <a:spAutoFit/>
          </a:bodyPr>
          <a:lstStyle/>
          <a:p>
            <a:r>
              <a:rPr lang="en-US" sz="1400" i="1" dirty="0" err="1">
                <a:solidFill>
                  <a:srgbClr val="000000"/>
                </a:solidFill>
                <a:latin typeface="Arial" pitchFamily="34" charset="0"/>
              </a:rPr>
              <a:t>i</a:t>
            </a:r>
            <a:r>
              <a:rPr lang="en-US" sz="1400" i="1" dirty="0">
                <a:solidFill>
                  <a:srgbClr val="000000"/>
                </a:solidFill>
                <a:latin typeface="Arial" pitchFamily="34" charset="0"/>
              </a:rPr>
              <a:t>  id</a:t>
            </a:r>
            <a:r>
              <a:rPr lang="en-US" sz="1400" dirty="0">
                <a:solidFill>
                  <a:srgbClr val="000000"/>
                </a:solidFill>
                <a:latin typeface="Arial" pitchFamily="34" charset="0"/>
              </a:rPr>
              <a:t>+2</a:t>
            </a:r>
            <a:r>
              <a:rPr lang="en-US" sz="1400" baseline="50000" dirty="0">
                <a:solidFill>
                  <a:srgbClr val="000000"/>
                </a:solidFill>
                <a:latin typeface="Arial" pitchFamily="34" charset="0"/>
              </a:rPr>
              <a:t>i  </a:t>
            </a:r>
            <a:r>
              <a:rPr lang="en-US" sz="1400" dirty="0" err="1">
                <a:solidFill>
                  <a:srgbClr val="000000"/>
                </a:solidFill>
                <a:latin typeface="Arial" pitchFamily="34" charset="0"/>
              </a:rPr>
              <a:t>succ</a:t>
            </a:r>
            <a:endParaRPr lang="en-US" sz="1400" dirty="0">
              <a:solidFill>
                <a:srgbClr val="000000"/>
              </a:solidFill>
              <a:latin typeface="Arial" pitchFamily="34" charset="0"/>
            </a:endParaRPr>
          </a:p>
          <a:p>
            <a:r>
              <a:rPr lang="en-US" sz="1400" dirty="0">
                <a:solidFill>
                  <a:srgbClr val="000000"/>
                </a:solidFill>
                <a:latin typeface="Arial" pitchFamily="34" charset="0"/>
              </a:rPr>
              <a:t>0    2      2</a:t>
            </a:r>
          </a:p>
          <a:p>
            <a:r>
              <a:rPr lang="en-US" sz="1400" dirty="0">
                <a:solidFill>
                  <a:srgbClr val="000000"/>
                </a:solidFill>
                <a:latin typeface="Arial" pitchFamily="34" charset="0"/>
              </a:rPr>
              <a:t>1    3      6</a:t>
            </a:r>
          </a:p>
          <a:p>
            <a:r>
              <a:rPr lang="en-US" sz="1400" dirty="0">
                <a:solidFill>
                  <a:srgbClr val="000000"/>
                </a:solidFill>
                <a:latin typeface="Arial" pitchFamily="34" charset="0"/>
              </a:rPr>
              <a:t>2    5      6 </a:t>
            </a:r>
          </a:p>
        </p:txBody>
      </p:sp>
      <p:sp>
        <p:nvSpPr>
          <p:cNvPr id="73751" name="Rectangle 23"/>
          <p:cNvSpPr>
            <a:spLocks noChangeArrowheads="1"/>
          </p:cNvSpPr>
          <p:nvPr/>
        </p:nvSpPr>
        <p:spPr bwMode="auto">
          <a:xfrm>
            <a:off x="7204075" y="29051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3752" name="Line 24"/>
          <p:cNvSpPr>
            <a:spLocks noChangeShapeType="1"/>
          </p:cNvSpPr>
          <p:nvPr/>
        </p:nvSpPr>
        <p:spPr bwMode="auto">
          <a:xfrm>
            <a:off x="7404100" y="29051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3753" name="Line 25"/>
          <p:cNvSpPr>
            <a:spLocks noChangeShapeType="1"/>
          </p:cNvSpPr>
          <p:nvPr/>
        </p:nvSpPr>
        <p:spPr bwMode="auto">
          <a:xfrm>
            <a:off x="7813675" y="29051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3754" name="Line 26"/>
          <p:cNvSpPr>
            <a:spLocks noChangeShapeType="1"/>
          </p:cNvSpPr>
          <p:nvPr/>
        </p:nvSpPr>
        <p:spPr bwMode="auto">
          <a:xfrm>
            <a:off x="7204075" y="31908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3755" name="Text Box 27"/>
          <p:cNvSpPr txBox="1">
            <a:spLocks noChangeArrowheads="1"/>
          </p:cNvSpPr>
          <p:nvPr/>
        </p:nvSpPr>
        <p:spPr bwMode="auto">
          <a:xfrm>
            <a:off x="7145338" y="26130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3756" name="AutoShape 28"/>
          <p:cNvSpPr>
            <a:spLocks noChangeArrowheads="1"/>
          </p:cNvSpPr>
          <p:nvPr/>
        </p:nvSpPr>
        <p:spPr bwMode="auto">
          <a:xfrm>
            <a:off x="7007225" y="2600325"/>
            <a:ext cx="1371600" cy="1371600"/>
          </a:xfrm>
          <a:prstGeom prst="wedgeRectCallout">
            <a:avLst>
              <a:gd name="adj1" fmla="val -87500"/>
              <a:gd name="adj2" fmla="val -8102"/>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3757" name="Oval 29"/>
          <p:cNvSpPr>
            <a:spLocks noChangeArrowheads="1"/>
          </p:cNvSpPr>
          <p:nvPr/>
        </p:nvSpPr>
        <p:spPr bwMode="auto">
          <a:xfrm>
            <a:off x="6834188" y="4286250"/>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3758" name="Text Box 30"/>
          <p:cNvSpPr txBox="1">
            <a:spLocks noChangeArrowheads="1"/>
          </p:cNvSpPr>
          <p:nvPr/>
        </p:nvSpPr>
        <p:spPr bwMode="auto">
          <a:xfrm>
            <a:off x="7602538" y="51276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3759" name="Text Box 31"/>
          <p:cNvSpPr txBox="1">
            <a:spLocks noChangeArrowheads="1"/>
          </p:cNvSpPr>
          <p:nvPr/>
        </p:nvSpPr>
        <p:spPr bwMode="auto">
          <a:xfrm>
            <a:off x="7342188" y="5203825"/>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0    3      6</a:t>
            </a:r>
          </a:p>
          <a:p>
            <a:r>
              <a:rPr lang="en-US" sz="1400">
                <a:solidFill>
                  <a:srgbClr val="000000"/>
                </a:solidFill>
                <a:latin typeface="Arial" pitchFamily="34" charset="0"/>
              </a:rPr>
              <a:t>1    4      6</a:t>
            </a:r>
          </a:p>
          <a:p>
            <a:r>
              <a:rPr lang="en-US" sz="1400">
                <a:solidFill>
                  <a:srgbClr val="000000"/>
                </a:solidFill>
                <a:latin typeface="Arial" pitchFamily="34" charset="0"/>
              </a:rPr>
              <a:t>2    6      6 </a:t>
            </a:r>
          </a:p>
        </p:txBody>
      </p:sp>
      <p:sp>
        <p:nvSpPr>
          <p:cNvPr id="73760" name="Rectangle 32"/>
          <p:cNvSpPr>
            <a:spLocks noChangeArrowheads="1"/>
          </p:cNvSpPr>
          <p:nvPr/>
        </p:nvSpPr>
        <p:spPr bwMode="auto">
          <a:xfrm>
            <a:off x="7356475" y="51911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3761" name="Line 33"/>
          <p:cNvSpPr>
            <a:spLocks noChangeShapeType="1"/>
          </p:cNvSpPr>
          <p:nvPr/>
        </p:nvSpPr>
        <p:spPr bwMode="auto">
          <a:xfrm>
            <a:off x="7556500" y="51911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3762" name="Line 34"/>
          <p:cNvSpPr>
            <a:spLocks noChangeShapeType="1"/>
          </p:cNvSpPr>
          <p:nvPr/>
        </p:nvSpPr>
        <p:spPr bwMode="auto">
          <a:xfrm>
            <a:off x="7966075" y="51911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3763" name="Line 35"/>
          <p:cNvSpPr>
            <a:spLocks noChangeShapeType="1"/>
          </p:cNvSpPr>
          <p:nvPr/>
        </p:nvSpPr>
        <p:spPr bwMode="auto">
          <a:xfrm>
            <a:off x="7356475" y="54768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3764" name="Text Box 36"/>
          <p:cNvSpPr txBox="1">
            <a:spLocks noChangeArrowheads="1"/>
          </p:cNvSpPr>
          <p:nvPr/>
        </p:nvSpPr>
        <p:spPr bwMode="auto">
          <a:xfrm>
            <a:off x="7297738" y="48990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3765" name="AutoShape 37"/>
          <p:cNvSpPr>
            <a:spLocks noChangeArrowheads="1"/>
          </p:cNvSpPr>
          <p:nvPr/>
        </p:nvSpPr>
        <p:spPr bwMode="auto">
          <a:xfrm>
            <a:off x="7159625" y="4886325"/>
            <a:ext cx="1371600" cy="1371600"/>
          </a:xfrm>
          <a:prstGeom prst="wedgeRectCallout">
            <a:avLst>
              <a:gd name="adj1" fmla="val -61111"/>
              <a:gd name="adj2" fmla="val -85185"/>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3766" name="Oval 38"/>
          <p:cNvSpPr>
            <a:spLocks noChangeArrowheads="1"/>
          </p:cNvSpPr>
          <p:nvPr/>
        </p:nvSpPr>
        <p:spPr bwMode="auto">
          <a:xfrm>
            <a:off x="5254625" y="2676525"/>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3767" name="Text Box 39"/>
          <p:cNvSpPr txBox="1">
            <a:spLocks noChangeArrowheads="1"/>
          </p:cNvSpPr>
          <p:nvPr/>
        </p:nvSpPr>
        <p:spPr bwMode="auto">
          <a:xfrm>
            <a:off x="6078538" y="16224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3768" name="Text Box 40"/>
          <p:cNvSpPr txBox="1">
            <a:spLocks noChangeArrowheads="1"/>
          </p:cNvSpPr>
          <p:nvPr/>
        </p:nvSpPr>
        <p:spPr bwMode="auto">
          <a:xfrm>
            <a:off x="5818188" y="1698625"/>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0    1      1</a:t>
            </a:r>
          </a:p>
          <a:p>
            <a:r>
              <a:rPr lang="en-US" sz="1400">
                <a:solidFill>
                  <a:srgbClr val="000000"/>
                </a:solidFill>
                <a:latin typeface="Arial" pitchFamily="34" charset="0"/>
              </a:rPr>
              <a:t>1    2      2</a:t>
            </a:r>
          </a:p>
          <a:p>
            <a:r>
              <a:rPr lang="en-US" sz="1400">
                <a:solidFill>
                  <a:srgbClr val="000000"/>
                </a:solidFill>
                <a:latin typeface="Arial" pitchFamily="34" charset="0"/>
              </a:rPr>
              <a:t>2    4      0 </a:t>
            </a:r>
          </a:p>
        </p:txBody>
      </p:sp>
      <p:sp>
        <p:nvSpPr>
          <p:cNvPr id="73769" name="Rectangle 41"/>
          <p:cNvSpPr>
            <a:spLocks noChangeArrowheads="1"/>
          </p:cNvSpPr>
          <p:nvPr/>
        </p:nvSpPr>
        <p:spPr bwMode="auto">
          <a:xfrm>
            <a:off x="5832475" y="16859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3770" name="Line 42"/>
          <p:cNvSpPr>
            <a:spLocks noChangeShapeType="1"/>
          </p:cNvSpPr>
          <p:nvPr/>
        </p:nvSpPr>
        <p:spPr bwMode="auto">
          <a:xfrm>
            <a:off x="6032500" y="16859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3771" name="Line 43"/>
          <p:cNvSpPr>
            <a:spLocks noChangeShapeType="1"/>
          </p:cNvSpPr>
          <p:nvPr/>
        </p:nvSpPr>
        <p:spPr bwMode="auto">
          <a:xfrm>
            <a:off x="6442075" y="16859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3772" name="Line 44"/>
          <p:cNvSpPr>
            <a:spLocks noChangeShapeType="1"/>
          </p:cNvSpPr>
          <p:nvPr/>
        </p:nvSpPr>
        <p:spPr bwMode="auto">
          <a:xfrm>
            <a:off x="5832475" y="19716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3773" name="Text Box 45"/>
          <p:cNvSpPr txBox="1">
            <a:spLocks noChangeArrowheads="1"/>
          </p:cNvSpPr>
          <p:nvPr/>
        </p:nvSpPr>
        <p:spPr bwMode="auto">
          <a:xfrm>
            <a:off x="5773738" y="13938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3774" name="AutoShape 46"/>
          <p:cNvSpPr>
            <a:spLocks noChangeArrowheads="1"/>
          </p:cNvSpPr>
          <p:nvPr/>
        </p:nvSpPr>
        <p:spPr bwMode="auto">
          <a:xfrm>
            <a:off x="5635625" y="1381125"/>
            <a:ext cx="1371600" cy="1371600"/>
          </a:xfrm>
          <a:prstGeom prst="wedgeRectCallout">
            <a:avLst>
              <a:gd name="adj1" fmla="val -67361"/>
              <a:gd name="adj2" fmla="val 42593"/>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3775" name="Oval 47"/>
          <p:cNvSpPr>
            <a:spLocks noChangeArrowheads="1"/>
          </p:cNvSpPr>
          <p:nvPr/>
        </p:nvSpPr>
        <p:spPr bwMode="auto">
          <a:xfrm>
            <a:off x="3557588" y="4286250"/>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3776" name="Text Box 48"/>
          <p:cNvSpPr txBox="1">
            <a:spLocks noChangeArrowheads="1"/>
          </p:cNvSpPr>
          <p:nvPr/>
        </p:nvSpPr>
        <p:spPr bwMode="auto">
          <a:xfrm>
            <a:off x="2420938" y="3908425"/>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3777" name="Text Box 49"/>
          <p:cNvSpPr txBox="1">
            <a:spLocks noChangeArrowheads="1"/>
          </p:cNvSpPr>
          <p:nvPr/>
        </p:nvSpPr>
        <p:spPr bwMode="auto">
          <a:xfrm>
            <a:off x="2160588" y="3984625"/>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0    7      0</a:t>
            </a:r>
          </a:p>
          <a:p>
            <a:r>
              <a:rPr lang="en-US" sz="1400">
                <a:solidFill>
                  <a:srgbClr val="000000"/>
                </a:solidFill>
                <a:latin typeface="Arial" pitchFamily="34" charset="0"/>
              </a:rPr>
              <a:t>1    0      0</a:t>
            </a:r>
          </a:p>
          <a:p>
            <a:r>
              <a:rPr lang="en-US" sz="1400">
                <a:solidFill>
                  <a:srgbClr val="000000"/>
                </a:solidFill>
                <a:latin typeface="Arial" pitchFamily="34" charset="0"/>
              </a:rPr>
              <a:t>2    2      2 </a:t>
            </a:r>
          </a:p>
        </p:txBody>
      </p:sp>
      <p:sp>
        <p:nvSpPr>
          <p:cNvPr id="73778" name="Rectangle 50"/>
          <p:cNvSpPr>
            <a:spLocks noChangeArrowheads="1"/>
          </p:cNvSpPr>
          <p:nvPr/>
        </p:nvSpPr>
        <p:spPr bwMode="auto">
          <a:xfrm>
            <a:off x="2174875" y="3971925"/>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3779" name="Line 51"/>
          <p:cNvSpPr>
            <a:spLocks noChangeShapeType="1"/>
          </p:cNvSpPr>
          <p:nvPr/>
        </p:nvSpPr>
        <p:spPr bwMode="auto">
          <a:xfrm>
            <a:off x="2374900" y="3971925"/>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3780" name="Line 52"/>
          <p:cNvSpPr>
            <a:spLocks noChangeShapeType="1"/>
          </p:cNvSpPr>
          <p:nvPr/>
        </p:nvSpPr>
        <p:spPr bwMode="auto">
          <a:xfrm>
            <a:off x="2784475" y="3971925"/>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3781" name="Line 53"/>
          <p:cNvSpPr>
            <a:spLocks noChangeShapeType="1"/>
          </p:cNvSpPr>
          <p:nvPr/>
        </p:nvSpPr>
        <p:spPr bwMode="auto">
          <a:xfrm>
            <a:off x="2174875" y="4257675"/>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3782" name="Text Box 54"/>
          <p:cNvSpPr txBox="1">
            <a:spLocks noChangeArrowheads="1"/>
          </p:cNvSpPr>
          <p:nvPr/>
        </p:nvSpPr>
        <p:spPr bwMode="auto">
          <a:xfrm>
            <a:off x="2116138" y="3679825"/>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3783" name="AutoShape 55"/>
          <p:cNvSpPr>
            <a:spLocks noChangeArrowheads="1"/>
          </p:cNvSpPr>
          <p:nvPr/>
        </p:nvSpPr>
        <p:spPr bwMode="auto">
          <a:xfrm>
            <a:off x="1978025" y="3667125"/>
            <a:ext cx="1371600" cy="1371600"/>
          </a:xfrm>
          <a:prstGeom prst="wedgeRectCallout">
            <a:avLst>
              <a:gd name="adj1" fmla="val 63889"/>
              <a:gd name="adj2" fmla="val -1157"/>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pic>
        <p:nvPicPr>
          <p:cNvPr id="73784" name="Picture 56" descr="com"/>
          <p:cNvPicPr>
            <a:picLocks noChangeAspect="1" noChangeArrowheads="1"/>
          </p:cNvPicPr>
          <p:nvPr/>
        </p:nvPicPr>
        <p:blipFill>
          <a:blip r:embed="rId2" cstate="print"/>
          <a:srcRect/>
          <a:stretch>
            <a:fillRect/>
          </a:stretch>
        </p:blipFill>
        <p:spPr bwMode="auto">
          <a:xfrm>
            <a:off x="6321425" y="2981325"/>
            <a:ext cx="381000" cy="355600"/>
          </a:xfrm>
          <a:prstGeom prst="rect">
            <a:avLst/>
          </a:prstGeom>
          <a:noFill/>
        </p:spPr>
      </p:pic>
      <p:pic>
        <p:nvPicPr>
          <p:cNvPr id="73785" name="Picture 57" descr="com"/>
          <p:cNvPicPr>
            <a:picLocks noChangeAspect="1" noChangeArrowheads="1"/>
          </p:cNvPicPr>
          <p:nvPr/>
        </p:nvPicPr>
        <p:blipFill>
          <a:blip r:embed="rId2" cstate="print"/>
          <a:srcRect/>
          <a:stretch>
            <a:fillRect/>
          </a:stretch>
        </p:blipFill>
        <p:spPr bwMode="auto">
          <a:xfrm>
            <a:off x="6778625" y="4200525"/>
            <a:ext cx="381000" cy="355600"/>
          </a:xfrm>
          <a:prstGeom prst="rect">
            <a:avLst/>
          </a:prstGeom>
          <a:noFill/>
        </p:spPr>
      </p:pic>
      <p:pic>
        <p:nvPicPr>
          <p:cNvPr id="73786" name="Picture 58" descr="com"/>
          <p:cNvPicPr>
            <a:picLocks noChangeAspect="1" noChangeArrowheads="1"/>
          </p:cNvPicPr>
          <p:nvPr/>
        </p:nvPicPr>
        <p:blipFill>
          <a:blip r:embed="rId2" cstate="print"/>
          <a:srcRect/>
          <a:stretch>
            <a:fillRect/>
          </a:stretch>
        </p:blipFill>
        <p:spPr bwMode="auto">
          <a:xfrm>
            <a:off x="5181600" y="2514600"/>
            <a:ext cx="381000" cy="355600"/>
          </a:xfrm>
          <a:prstGeom prst="rect">
            <a:avLst/>
          </a:prstGeom>
          <a:noFill/>
        </p:spPr>
      </p:pic>
      <p:pic>
        <p:nvPicPr>
          <p:cNvPr id="73787" name="Picture 59" descr="com"/>
          <p:cNvPicPr>
            <a:picLocks noChangeAspect="1" noChangeArrowheads="1"/>
          </p:cNvPicPr>
          <p:nvPr/>
        </p:nvPicPr>
        <p:blipFill>
          <a:blip r:embed="rId2" cstate="print"/>
          <a:srcRect/>
          <a:stretch>
            <a:fillRect/>
          </a:stretch>
        </p:blipFill>
        <p:spPr bwMode="auto">
          <a:xfrm>
            <a:off x="3352800" y="4191000"/>
            <a:ext cx="381000" cy="355600"/>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85800" y="381000"/>
            <a:ext cx="7772400" cy="1143000"/>
          </a:xfrm>
        </p:spPr>
        <p:txBody>
          <a:bodyPr/>
          <a:lstStyle/>
          <a:p>
            <a:r>
              <a:rPr lang="en-US" dirty="0">
                <a:solidFill>
                  <a:srgbClr val="009900"/>
                </a:solidFill>
              </a:rPr>
              <a:t>DHT: Chord Join</a:t>
            </a:r>
          </a:p>
        </p:txBody>
      </p:sp>
      <p:sp>
        <p:nvSpPr>
          <p:cNvPr id="74755" name="Rectangle 3"/>
          <p:cNvSpPr>
            <a:spLocks noGrp="1" noChangeArrowheads="1"/>
          </p:cNvSpPr>
          <p:nvPr>
            <p:ph type="body" idx="1"/>
          </p:nvPr>
        </p:nvSpPr>
        <p:spPr>
          <a:xfrm>
            <a:off x="685800" y="1828800"/>
            <a:ext cx="4267200" cy="2057400"/>
          </a:xfrm>
        </p:spPr>
        <p:txBody>
          <a:bodyPr/>
          <a:lstStyle/>
          <a:p>
            <a:pPr marL="285750" indent="-285750">
              <a:lnSpc>
                <a:spcPct val="80000"/>
              </a:lnSpc>
            </a:pPr>
            <a:r>
              <a:rPr lang="en-US" sz="2800" b="1" dirty="0"/>
              <a:t>Nodes: </a:t>
            </a:r>
            <a:r>
              <a:rPr lang="en-US" sz="2800" b="1" dirty="0" smtClean="0"/>
              <a:t> n</a:t>
            </a:r>
            <a:r>
              <a:rPr lang="en-US" sz="2800" b="1" baseline="-25000" dirty="0" smtClean="0"/>
              <a:t>1</a:t>
            </a:r>
            <a:r>
              <a:rPr lang="en-US" sz="2800" b="1" dirty="0">
                <a:sym typeface="Wingdings" pitchFamily="2" charset="2"/>
              </a:rPr>
              <a:t>, n</a:t>
            </a:r>
            <a:r>
              <a:rPr lang="en-US" sz="2800" b="1" baseline="-25000" dirty="0">
                <a:sym typeface="Wingdings" pitchFamily="2" charset="2"/>
              </a:rPr>
              <a:t>2</a:t>
            </a:r>
            <a:r>
              <a:rPr lang="en-US" sz="2800" b="1" dirty="0">
                <a:sym typeface="Wingdings" pitchFamily="2" charset="2"/>
              </a:rPr>
              <a:t>, n</a:t>
            </a:r>
            <a:r>
              <a:rPr lang="en-US" sz="2800" b="1" baseline="-25000" dirty="0">
                <a:sym typeface="Wingdings" pitchFamily="2" charset="2"/>
              </a:rPr>
              <a:t>0</a:t>
            </a:r>
            <a:r>
              <a:rPr lang="en-US" sz="2800" b="1" dirty="0">
                <a:sym typeface="Wingdings" pitchFamily="2" charset="2"/>
              </a:rPr>
              <a:t>, n</a:t>
            </a:r>
            <a:r>
              <a:rPr lang="en-US" sz="2800" b="1" baseline="-25000" dirty="0">
                <a:sym typeface="Wingdings" pitchFamily="2" charset="2"/>
              </a:rPr>
              <a:t>6</a:t>
            </a:r>
            <a:r>
              <a:rPr lang="en-US" sz="2800" dirty="0">
                <a:sym typeface="Wingdings" pitchFamily="2" charset="2"/>
              </a:rPr>
              <a:t/>
            </a:r>
            <a:br>
              <a:rPr lang="en-US" sz="2800" dirty="0">
                <a:sym typeface="Wingdings" pitchFamily="2" charset="2"/>
              </a:rPr>
            </a:br>
            <a:endParaRPr lang="en-US" sz="2800" dirty="0">
              <a:sym typeface="Wingdings" pitchFamily="2" charset="2"/>
            </a:endParaRPr>
          </a:p>
          <a:p>
            <a:pPr marL="285750" indent="-285750">
              <a:lnSpc>
                <a:spcPct val="80000"/>
              </a:lnSpc>
            </a:pPr>
            <a:r>
              <a:rPr lang="en-US" sz="2800" b="1" dirty="0">
                <a:sym typeface="Wingdings" pitchFamily="2" charset="2"/>
              </a:rPr>
              <a:t>Items: </a:t>
            </a:r>
            <a:r>
              <a:rPr lang="en-US" sz="2800" b="1" dirty="0" smtClean="0">
                <a:sym typeface="Wingdings" pitchFamily="2" charset="2"/>
              </a:rPr>
              <a:t> f</a:t>
            </a:r>
            <a:r>
              <a:rPr lang="en-US" sz="2800" b="1" baseline="-25000" dirty="0" smtClean="0">
                <a:sym typeface="Wingdings" pitchFamily="2" charset="2"/>
              </a:rPr>
              <a:t>7</a:t>
            </a:r>
            <a:r>
              <a:rPr lang="en-US" sz="2800" b="1" dirty="0">
                <a:sym typeface="Wingdings" pitchFamily="2" charset="2"/>
              </a:rPr>
              <a:t>, </a:t>
            </a:r>
            <a:r>
              <a:rPr lang="en-US" sz="2800" b="1" dirty="0" smtClean="0">
                <a:sym typeface="Wingdings" pitchFamily="2" charset="2"/>
              </a:rPr>
              <a:t>f</a:t>
            </a:r>
            <a:r>
              <a:rPr lang="en-US" sz="2800" b="1" baseline="-25000" dirty="0">
                <a:sym typeface="Wingdings" pitchFamily="2" charset="2"/>
              </a:rPr>
              <a:t>1</a:t>
            </a:r>
          </a:p>
        </p:txBody>
      </p:sp>
      <p:sp>
        <p:nvSpPr>
          <p:cNvPr id="74756" name="Oval 4"/>
          <p:cNvSpPr>
            <a:spLocks noChangeArrowheads="1"/>
          </p:cNvSpPr>
          <p:nvPr/>
        </p:nvSpPr>
        <p:spPr bwMode="auto">
          <a:xfrm>
            <a:off x="3660775" y="2733675"/>
            <a:ext cx="3249613" cy="3265488"/>
          </a:xfrm>
          <a:prstGeom prst="ellipse">
            <a:avLst/>
          </a:prstGeom>
          <a:noFill/>
          <a:ln w="9525">
            <a:solidFill>
              <a:schemeClr val="tx1"/>
            </a:solidFill>
            <a:round/>
            <a:headEnd/>
            <a:tailEnd/>
          </a:ln>
          <a:effectLst/>
        </p:spPr>
        <p:txBody>
          <a:bodyPr wrap="none" anchor="ctr"/>
          <a:lstStyle/>
          <a:p>
            <a:endParaRPr lang="en-US"/>
          </a:p>
        </p:txBody>
      </p:sp>
      <p:sp>
        <p:nvSpPr>
          <p:cNvPr id="74757" name="Text Box 5"/>
          <p:cNvSpPr txBox="1">
            <a:spLocks noChangeArrowheads="1"/>
          </p:cNvSpPr>
          <p:nvPr/>
        </p:nvSpPr>
        <p:spPr bwMode="auto">
          <a:xfrm>
            <a:off x="5170488" y="28987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0</a:t>
            </a:r>
          </a:p>
        </p:txBody>
      </p:sp>
      <p:sp>
        <p:nvSpPr>
          <p:cNvPr id="74758" name="Oval 6"/>
          <p:cNvSpPr>
            <a:spLocks noChangeArrowheads="1"/>
          </p:cNvSpPr>
          <p:nvPr/>
        </p:nvSpPr>
        <p:spPr bwMode="auto">
          <a:xfrm>
            <a:off x="6324600" y="3124200"/>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4759" name="Text Box 7"/>
          <p:cNvSpPr txBox="1">
            <a:spLocks noChangeArrowheads="1"/>
          </p:cNvSpPr>
          <p:nvPr/>
        </p:nvSpPr>
        <p:spPr bwMode="auto">
          <a:xfrm>
            <a:off x="6105525" y="31527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1</a:t>
            </a:r>
          </a:p>
        </p:txBody>
      </p:sp>
      <p:sp>
        <p:nvSpPr>
          <p:cNvPr id="74760" name="Text Box 8"/>
          <p:cNvSpPr txBox="1">
            <a:spLocks noChangeArrowheads="1"/>
          </p:cNvSpPr>
          <p:nvPr/>
        </p:nvSpPr>
        <p:spPr bwMode="auto">
          <a:xfrm>
            <a:off x="6562725" y="415925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2</a:t>
            </a:r>
          </a:p>
        </p:txBody>
      </p:sp>
      <p:sp>
        <p:nvSpPr>
          <p:cNvPr id="74761" name="Text Box 9"/>
          <p:cNvSpPr txBox="1">
            <a:spLocks noChangeArrowheads="1"/>
          </p:cNvSpPr>
          <p:nvPr/>
        </p:nvSpPr>
        <p:spPr bwMode="auto">
          <a:xfrm>
            <a:off x="6105525" y="52863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3</a:t>
            </a:r>
          </a:p>
        </p:txBody>
      </p:sp>
      <p:sp>
        <p:nvSpPr>
          <p:cNvPr id="74762" name="Text Box 10"/>
          <p:cNvSpPr txBox="1">
            <a:spLocks noChangeArrowheads="1"/>
          </p:cNvSpPr>
          <p:nvPr/>
        </p:nvSpPr>
        <p:spPr bwMode="auto">
          <a:xfrm>
            <a:off x="5176838" y="548640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4</a:t>
            </a:r>
          </a:p>
        </p:txBody>
      </p:sp>
      <p:sp>
        <p:nvSpPr>
          <p:cNvPr id="74763" name="Text Box 11"/>
          <p:cNvSpPr txBox="1">
            <a:spLocks noChangeArrowheads="1"/>
          </p:cNvSpPr>
          <p:nvPr/>
        </p:nvSpPr>
        <p:spPr bwMode="auto">
          <a:xfrm>
            <a:off x="4181475" y="52863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5</a:t>
            </a:r>
          </a:p>
        </p:txBody>
      </p:sp>
      <p:sp>
        <p:nvSpPr>
          <p:cNvPr id="74764" name="Text Box 12"/>
          <p:cNvSpPr txBox="1">
            <a:spLocks noChangeArrowheads="1"/>
          </p:cNvSpPr>
          <p:nvPr/>
        </p:nvSpPr>
        <p:spPr bwMode="auto">
          <a:xfrm>
            <a:off x="3665538" y="415925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6</a:t>
            </a:r>
          </a:p>
        </p:txBody>
      </p:sp>
      <p:sp>
        <p:nvSpPr>
          <p:cNvPr id="74765" name="Text Box 13"/>
          <p:cNvSpPr txBox="1">
            <a:spLocks noChangeArrowheads="1"/>
          </p:cNvSpPr>
          <p:nvPr/>
        </p:nvSpPr>
        <p:spPr bwMode="auto">
          <a:xfrm>
            <a:off x="4176713" y="321945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7</a:t>
            </a:r>
          </a:p>
        </p:txBody>
      </p:sp>
      <p:sp>
        <p:nvSpPr>
          <p:cNvPr id="74766" name="Line 14"/>
          <p:cNvSpPr>
            <a:spLocks noChangeShapeType="1"/>
          </p:cNvSpPr>
          <p:nvPr/>
        </p:nvSpPr>
        <p:spPr bwMode="auto">
          <a:xfrm>
            <a:off x="5334000" y="2743200"/>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4767" name="Line 15"/>
          <p:cNvSpPr>
            <a:spLocks noChangeShapeType="1"/>
          </p:cNvSpPr>
          <p:nvPr/>
        </p:nvSpPr>
        <p:spPr bwMode="auto">
          <a:xfrm>
            <a:off x="5334000" y="5943600"/>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4768" name="Line 16"/>
          <p:cNvSpPr>
            <a:spLocks noChangeShapeType="1"/>
          </p:cNvSpPr>
          <p:nvPr/>
        </p:nvSpPr>
        <p:spPr bwMode="auto">
          <a:xfrm>
            <a:off x="3657600" y="43434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769" name="Line 17"/>
          <p:cNvSpPr>
            <a:spLocks noChangeShapeType="1"/>
          </p:cNvSpPr>
          <p:nvPr/>
        </p:nvSpPr>
        <p:spPr bwMode="auto">
          <a:xfrm>
            <a:off x="6858000" y="43434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770" name="Line 18"/>
          <p:cNvSpPr>
            <a:spLocks noChangeShapeType="1"/>
          </p:cNvSpPr>
          <p:nvPr/>
        </p:nvSpPr>
        <p:spPr bwMode="auto">
          <a:xfrm>
            <a:off x="4114800" y="3276600"/>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4771" name="Line 19"/>
          <p:cNvSpPr>
            <a:spLocks noChangeShapeType="1"/>
          </p:cNvSpPr>
          <p:nvPr/>
        </p:nvSpPr>
        <p:spPr bwMode="auto">
          <a:xfrm>
            <a:off x="6324600" y="5486400"/>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4772" name="Line 20"/>
          <p:cNvSpPr>
            <a:spLocks noChangeShapeType="1"/>
          </p:cNvSpPr>
          <p:nvPr/>
        </p:nvSpPr>
        <p:spPr bwMode="auto">
          <a:xfrm flipV="1">
            <a:off x="4191000" y="5486400"/>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4773" name="Text Box 21"/>
          <p:cNvSpPr txBox="1">
            <a:spLocks noChangeArrowheads="1"/>
          </p:cNvSpPr>
          <p:nvPr/>
        </p:nvSpPr>
        <p:spPr bwMode="auto">
          <a:xfrm>
            <a:off x="7605713" y="31369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4774" name="Text Box 22"/>
          <p:cNvSpPr txBox="1">
            <a:spLocks noChangeArrowheads="1"/>
          </p:cNvSpPr>
          <p:nvPr/>
        </p:nvSpPr>
        <p:spPr bwMode="auto">
          <a:xfrm>
            <a:off x="7345363" y="32131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0    2      2</a:t>
            </a:r>
          </a:p>
          <a:p>
            <a:r>
              <a:rPr lang="en-US" sz="1400">
                <a:solidFill>
                  <a:srgbClr val="000000"/>
                </a:solidFill>
                <a:latin typeface="Arial" pitchFamily="34" charset="0"/>
              </a:rPr>
              <a:t>1    3      6</a:t>
            </a:r>
          </a:p>
          <a:p>
            <a:r>
              <a:rPr lang="en-US" sz="1400">
                <a:solidFill>
                  <a:srgbClr val="000000"/>
                </a:solidFill>
                <a:latin typeface="Arial" pitchFamily="34" charset="0"/>
              </a:rPr>
              <a:t>2    5      6 </a:t>
            </a:r>
          </a:p>
        </p:txBody>
      </p:sp>
      <p:sp>
        <p:nvSpPr>
          <p:cNvPr id="74775" name="Rectangle 23"/>
          <p:cNvSpPr>
            <a:spLocks noChangeArrowheads="1"/>
          </p:cNvSpPr>
          <p:nvPr/>
        </p:nvSpPr>
        <p:spPr bwMode="auto">
          <a:xfrm>
            <a:off x="7359650" y="32004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4776" name="Line 24"/>
          <p:cNvSpPr>
            <a:spLocks noChangeShapeType="1"/>
          </p:cNvSpPr>
          <p:nvPr/>
        </p:nvSpPr>
        <p:spPr bwMode="auto">
          <a:xfrm>
            <a:off x="7559675" y="32004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4777" name="Line 25"/>
          <p:cNvSpPr>
            <a:spLocks noChangeShapeType="1"/>
          </p:cNvSpPr>
          <p:nvPr/>
        </p:nvSpPr>
        <p:spPr bwMode="auto">
          <a:xfrm>
            <a:off x="7969250" y="32004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4778" name="Line 26"/>
          <p:cNvSpPr>
            <a:spLocks noChangeShapeType="1"/>
          </p:cNvSpPr>
          <p:nvPr/>
        </p:nvSpPr>
        <p:spPr bwMode="auto">
          <a:xfrm>
            <a:off x="7359650" y="34861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779" name="Text Box 27"/>
          <p:cNvSpPr txBox="1">
            <a:spLocks noChangeArrowheads="1"/>
          </p:cNvSpPr>
          <p:nvPr/>
        </p:nvSpPr>
        <p:spPr bwMode="auto">
          <a:xfrm>
            <a:off x="7300913" y="29083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4780" name="AutoShape 28"/>
          <p:cNvSpPr>
            <a:spLocks noChangeArrowheads="1"/>
          </p:cNvSpPr>
          <p:nvPr/>
        </p:nvSpPr>
        <p:spPr bwMode="auto">
          <a:xfrm>
            <a:off x="7162800" y="2895600"/>
            <a:ext cx="1828800" cy="1371600"/>
          </a:xfrm>
          <a:prstGeom prst="wedgeRectCallout">
            <a:avLst>
              <a:gd name="adj1" fmla="val -85940"/>
              <a:gd name="adj2" fmla="val -29630"/>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4781" name="Oval 29"/>
          <p:cNvSpPr>
            <a:spLocks noChangeArrowheads="1"/>
          </p:cNvSpPr>
          <p:nvPr/>
        </p:nvSpPr>
        <p:spPr bwMode="auto">
          <a:xfrm>
            <a:off x="6837363" y="4276725"/>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4782" name="Text Box 30"/>
          <p:cNvSpPr txBox="1">
            <a:spLocks noChangeArrowheads="1"/>
          </p:cNvSpPr>
          <p:nvPr/>
        </p:nvSpPr>
        <p:spPr bwMode="auto">
          <a:xfrm>
            <a:off x="7605713" y="51181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4783" name="Text Box 31"/>
          <p:cNvSpPr txBox="1">
            <a:spLocks noChangeArrowheads="1"/>
          </p:cNvSpPr>
          <p:nvPr/>
        </p:nvSpPr>
        <p:spPr bwMode="auto">
          <a:xfrm>
            <a:off x="7345363" y="51943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0    3      6</a:t>
            </a:r>
          </a:p>
          <a:p>
            <a:r>
              <a:rPr lang="en-US" sz="1400">
                <a:solidFill>
                  <a:srgbClr val="000000"/>
                </a:solidFill>
                <a:latin typeface="Arial" pitchFamily="34" charset="0"/>
              </a:rPr>
              <a:t>1    4      6</a:t>
            </a:r>
          </a:p>
          <a:p>
            <a:r>
              <a:rPr lang="en-US" sz="1400">
                <a:solidFill>
                  <a:srgbClr val="000000"/>
                </a:solidFill>
                <a:latin typeface="Arial" pitchFamily="34" charset="0"/>
              </a:rPr>
              <a:t>2    6      6 </a:t>
            </a:r>
          </a:p>
        </p:txBody>
      </p:sp>
      <p:sp>
        <p:nvSpPr>
          <p:cNvPr id="74784" name="Rectangle 32"/>
          <p:cNvSpPr>
            <a:spLocks noChangeArrowheads="1"/>
          </p:cNvSpPr>
          <p:nvPr/>
        </p:nvSpPr>
        <p:spPr bwMode="auto">
          <a:xfrm>
            <a:off x="7359650" y="51816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4785" name="Line 33"/>
          <p:cNvSpPr>
            <a:spLocks noChangeShapeType="1"/>
          </p:cNvSpPr>
          <p:nvPr/>
        </p:nvSpPr>
        <p:spPr bwMode="auto">
          <a:xfrm>
            <a:off x="7559675" y="51816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4786" name="Line 34"/>
          <p:cNvSpPr>
            <a:spLocks noChangeShapeType="1"/>
          </p:cNvSpPr>
          <p:nvPr/>
        </p:nvSpPr>
        <p:spPr bwMode="auto">
          <a:xfrm>
            <a:off x="7969250" y="51816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4787" name="Line 35"/>
          <p:cNvSpPr>
            <a:spLocks noChangeShapeType="1"/>
          </p:cNvSpPr>
          <p:nvPr/>
        </p:nvSpPr>
        <p:spPr bwMode="auto">
          <a:xfrm>
            <a:off x="7359650" y="54673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788" name="Text Box 36"/>
          <p:cNvSpPr txBox="1">
            <a:spLocks noChangeArrowheads="1"/>
          </p:cNvSpPr>
          <p:nvPr/>
        </p:nvSpPr>
        <p:spPr bwMode="auto">
          <a:xfrm>
            <a:off x="7300913" y="48895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4789" name="AutoShape 37"/>
          <p:cNvSpPr>
            <a:spLocks noChangeArrowheads="1"/>
          </p:cNvSpPr>
          <p:nvPr/>
        </p:nvSpPr>
        <p:spPr bwMode="auto">
          <a:xfrm>
            <a:off x="7162800" y="4876800"/>
            <a:ext cx="1371600" cy="1371600"/>
          </a:xfrm>
          <a:prstGeom prst="wedgeRectCallout">
            <a:avLst>
              <a:gd name="adj1" fmla="val -61111"/>
              <a:gd name="adj2" fmla="val -85185"/>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4790" name="Oval 38"/>
          <p:cNvSpPr>
            <a:spLocks noChangeArrowheads="1"/>
          </p:cNvSpPr>
          <p:nvPr/>
        </p:nvSpPr>
        <p:spPr bwMode="auto">
          <a:xfrm>
            <a:off x="5257800" y="2667000"/>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4791" name="Text Box 39"/>
          <p:cNvSpPr txBox="1">
            <a:spLocks noChangeArrowheads="1"/>
          </p:cNvSpPr>
          <p:nvPr/>
        </p:nvSpPr>
        <p:spPr bwMode="auto">
          <a:xfrm>
            <a:off x="6081713" y="16129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4792" name="Text Box 40"/>
          <p:cNvSpPr txBox="1">
            <a:spLocks noChangeArrowheads="1"/>
          </p:cNvSpPr>
          <p:nvPr/>
        </p:nvSpPr>
        <p:spPr bwMode="auto">
          <a:xfrm>
            <a:off x="5821363" y="16891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0    1      1</a:t>
            </a:r>
          </a:p>
          <a:p>
            <a:r>
              <a:rPr lang="en-US" sz="1400">
                <a:solidFill>
                  <a:srgbClr val="000000"/>
                </a:solidFill>
                <a:latin typeface="Arial" pitchFamily="34" charset="0"/>
              </a:rPr>
              <a:t>1    2      2</a:t>
            </a:r>
          </a:p>
          <a:p>
            <a:r>
              <a:rPr lang="en-US" sz="1400">
                <a:solidFill>
                  <a:srgbClr val="000000"/>
                </a:solidFill>
                <a:latin typeface="Arial" pitchFamily="34" charset="0"/>
              </a:rPr>
              <a:t>2    4      0 </a:t>
            </a:r>
          </a:p>
        </p:txBody>
      </p:sp>
      <p:sp>
        <p:nvSpPr>
          <p:cNvPr id="74793" name="Rectangle 41"/>
          <p:cNvSpPr>
            <a:spLocks noChangeArrowheads="1"/>
          </p:cNvSpPr>
          <p:nvPr/>
        </p:nvSpPr>
        <p:spPr bwMode="auto">
          <a:xfrm>
            <a:off x="5835650" y="16764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4794" name="Line 42"/>
          <p:cNvSpPr>
            <a:spLocks noChangeShapeType="1"/>
          </p:cNvSpPr>
          <p:nvPr/>
        </p:nvSpPr>
        <p:spPr bwMode="auto">
          <a:xfrm>
            <a:off x="6035675" y="16764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4795" name="Line 43"/>
          <p:cNvSpPr>
            <a:spLocks noChangeShapeType="1"/>
          </p:cNvSpPr>
          <p:nvPr/>
        </p:nvSpPr>
        <p:spPr bwMode="auto">
          <a:xfrm>
            <a:off x="6445250" y="16764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4796" name="Line 44"/>
          <p:cNvSpPr>
            <a:spLocks noChangeShapeType="1"/>
          </p:cNvSpPr>
          <p:nvPr/>
        </p:nvSpPr>
        <p:spPr bwMode="auto">
          <a:xfrm>
            <a:off x="5835650" y="19621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797" name="Text Box 45"/>
          <p:cNvSpPr txBox="1">
            <a:spLocks noChangeArrowheads="1"/>
          </p:cNvSpPr>
          <p:nvPr/>
        </p:nvSpPr>
        <p:spPr bwMode="auto">
          <a:xfrm>
            <a:off x="5776913" y="13843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4798" name="AutoShape 46"/>
          <p:cNvSpPr>
            <a:spLocks noChangeArrowheads="1"/>
          </p:cNvSpPr>
          <p:nvPr/>
        </p:nvSpPr>
        <p:spPr bwMode="auto">
          <a:xfrm>
            <a:off x="5638800" y="1371600"/>
            <a:ext cx="1905000" cy="1371600"/>
          </a:xfrm>
          <a:prstGeom prst="wedgeRectCallout">
            <a:avLst>
              <a:gd name="adj1" fmla="val -62500"/>
              <a:gd name="adj2" fmla="val 42593"/>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4799" name="Rectangle 47"/>
          <p:cNvSpPr>
            <a:spLocks noChangeArrowheads="1"/>
          </p:cNvSpPr>
          <p:nvPr/>
        </p:nvSpPr>
        <p:spPr bwMode="auto">
          <a:xfrm>
            <a:off x="7050088" y="1717675"/>
            <a:ext cx="228600" cy="228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4800" name="Text Box 48"/>
          <p:cNvSpPr txBox="1">
            <a:spLocks noChangeArrowheads="1"/>
          </p:cNvSpPr>
          <p:nvPr/>
        </p:nvSpPr>
        <p:spPr bwMode="auto">
          <a:xfrm>
            <a:off x="7035800" y="1679575"/>
            <a:ext cx="279400"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7</a:t>
            </a:r>
          </a:p>
        </p:txBody>
      </p:sp>
      <p:sp>
        <p:nvSpPr>
          <p:cNvPr id="74801" name="Text Box 49"/>
          <p:cNvSpPr txBox="1">
            <a:spLocks noChangeArrowheads="1"/>
          </p:cNvSpPr>
          <p:nvPr/>
        </p:nvSpPr>
        <p:spPr bwMode="auto">
          <a:xfrm>
            <a:off x="8404225" y="2971800"/>
            <a:ext cx="665163"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Items </a:t>
            </a:r>
          </a:p>
        </p:txBody>
      </p:sp>
      <p:sp>
        <p:nvSpPr>
          <p:cNvPr id="74802" name="Rectangle 50"/>
          <p:cNvSpPr>
            <a:spLocks noChangeArrowheads="1"/>
          </p:cNvSpPr>
          <p:nvPr/>
        </p:nvSpPr>
        <p:spPr bwMode="auto">
          <a:xfrm>
            <a:off x="8548688" y="3238500"/>
            <a:ext cx="228600" cy="228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4803" name="Text Box 51"/>
          <p:cNvSpPr txBox="1">
            <a:spLocks noChangeArrowheads="1"/>
          </p:cNvSpPr>
          <p:nvPr/>
        </p:nvSpPr>
        <p:spPr bwMode="auto">
          <a:xfrm>
            <a:off x="8534400" y="3200400"/>
            <a:ext cx="279400"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1</a:t>
            </a:r>
          </a:p>
        </p:txBody>
      </p:sp>
      <p:sp>
        <p:nvSpPr>
          <p:cNvPr id="74804" name="Text Box 52"/>
          <p:cNvSpPr txBox="1">
            <a:spLocks noChangeArrowheads="1"/>
          </p:cNvSpPr>
          <p:nvPr/>
        </p:nvSpPr>
        <p:spPr bwMode="auto">
          <a:xfrm>
            <a:off x="6934200" y="1450975"/>
            <a:ext cx="665163"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Items </a:t>
            </a:r>
          </a:p>
        </p:txBody>
      </p:sp>
      <p:sp>
        <p:nvSpPr>
          <p:cNvPr id="74805" name="Line 53"/>
          <p:cNvSpPr>
            <a:spLocks noChangeShapeType="1"/>
          </p:cNvSpPr>
          <p:nvPr/>
        </p:nvSpPr>
        <p:spPr bwMode="auto">
          <a:xfrm>
            <a:off x="3657600" y="43434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806" name="Oval 54"/>
          <p:cNvSpPr>
            <a:spLocks noChangeArrowheads="1"/>
          </p:cNvSpPr>
          <p:nvPr/>
        </p:nvSpPr>
        <p:spPr bwMode="auto">
          <a:xfrm>
            <a:off x="3560763" y="4276725"/>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4807" name="Line 55"/>
          <p:cNvSpPr>
            <a:spLocks noChangeShapeType="1"/>
          </p:cNvSpPr>
          <p:nvPr/>
        </p:nvSpPr>
        <p:spPr bwMode="auto">
          <a:xfrm>
            <a:off x="3657600" y="55626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809" name="Text Box 57"/>
          <p:cNvSpPr txBox="1">
            <a:spLocks noChangeArrowheads="1"/>
          </p:cNvSpPr>
          <p:nvPr/>
        </p:nvSpPr>
        <p:spPr bwMode="auto">
          <a:xfrm>
            <a:off x="2424113" y="44323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4810" name="Text Box 58"/>
          <p:cNvSpPr txBox="1">
            <a:spLocks noChangeArrowheads="1"/>
          </p:cNvSpPr>
          <p:nvPr/>
        </p:nvSpPr>
        <p:spPr bwMode="auto">
          <a:xfrm>
            <a:off x="2163763" y="45085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0    7      0</a:t>
            </a:r>
          </a:p>
          <a:p>
            <a:r>
              <a:rPr lang="en-US" sz="1400">
                <a:solidFill>
                  <a:srgbClr val="000000"/>
                </a:solidFill>
                <a:latin typeface="Arial" pitchFamily="34" charset="0"/>
              </a:rPr>
              <a:t>1    0      0</a:t>
            </a:r>
          </a:p>
          <a:p>
            <a:r>
              <a:rPr lang="en-US" sz="1400">
                <a:solidFill>
                  <a:srgbClr val="000000"/>
                </a:solidFill>
                <a:latin typeface="Arial" pitchFamily="34" charset="0"/>
              </a:rPr>
              <a:t>2    2      2 </a:t>
            </a:r>
          </a:p>
        </p:txBody>
      </p:sp>
      <p:sp>
        <p:nvSpPr>
          <p:cNvPr id="74811" name="Rectangle 59"/>
          <p:cNvSpPr>
            <a:spLocks noChangeArrowheads="1"/>
          </p:cNvSpPr>
          <p:nvPr/>
        </p:nvSpPr>
        <p:spPr bwMode="auto">
          <a:xfrm>
            <a:off x="2178050" y="44958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4812" name="Line 60"/>
          <p:cNvSpPr>
            <a:spLocks noChangeShapeType="1"/>
          </p:cNvSpPr>
          <p:nvPr/>
        </p:nvSpPr>
        <p:spPr bwMode="auto">
          <a:xfrm>
            <a:off x="2378075" y="44958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4813" name="Line 61"/>
          <p:cNvSpPr>
            <a:spLocks noChangeShapeType="1"/>
          </p:cNvSpPr>
          <p:nvPr/>
        </p:nvSpPr>
        <p:spPr bwMode="auto">
          <a:xfrm>
            <a:off x="2787650" y="44958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4814" name="Line 62"/>
          <p:cNvSpPr>
            <a:spLocks noChangeShapeType="1"/>
          </p:cNvSpPr>
          <p:nvPr/>
        </p:nvSpPr>
        <p:spPr bwMode="auto">
          <a:xfrm>
            <a:off x="2178050" y="47815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4815" name="Text Box 63"/>
          <p:cNvSpPr txBox="1">
            <a:spLocks noChangeArrowheads="1"/>
          </p:cNvSpPr>
          <p:nvPr/>
        </p:nvSpPr>
        <p:spPr bwMode="auto">
          <a:xfrm>
            <a:off x="2119313" y="42037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4816" name="AutoShape 64"/>
          <p:cNvSpPr>
            <a:spLocks noChangeArrowheads="1"/>
          </p:cNvSpPr>
          <p:nvPr/>
        </p:nvSpPr>
        <p:spPr bwMode="auto">
          <a:xfrm>
            <a:off x="1981200" y="4191000"/>
            <a:ext cx="1371600" cy="1371600"/>
          </a:xfrm>
          <a:prstGeom prst="wedgeRectCallout">
            <a:avLst>
              <a:gd name="adj1" fmla="val 65278"/>
              <a:gd name="adj2" fmla="val -37269"/>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pic>
        <p:nvPicPr>
          <p:cNvPr id="74817" name="Picture 65" descr="com"/>
          <p:cNvPicPr>
            <a:picLocks noChangeAspect="1" noChangeArrowheads="1"/>
          </p:cNvPicPr>
          <p:nvPr/>
        </p:nvPicPr>
        <p:blipFill>
          <a:blip r:embed="rId2" cstate="print"/>
          <a:srcRect/>
          <a:stretch>
            <a:fillRect/>
          </a:stretch>
        </p:blipFill>
        <p:spPr bwMode="auto">
          <a:xfrm>
            <a:off x="6321425" y="2981325"/>
            <a:ext cx="381000" cy="355600"/>
          </a:xfrm>
          <a:prstGeom prst="rect">
            <a:avLst/>
          </a:prstGeom>
          <a:noFill/>
        </p:spPr>
      </p:pic>
      <p:pic>
        <p:nvPicPr>
          <p:cNvPr id="74818" name="Picture 66" descr="com"/>
          <p:cNvPicPr>
            <a:picLocks noChangeAspect="1" noChangeArrowheads="1"/>
          </p:cNvPicPr>
          <p:nvPr/>
        </p:nvPicPr>
        <p:blipFill>
          <a:blip r:embed="rId2" cstate="print"/>
          <a:srcRect/>
          <a:stretch>
            <a:fillRect/>
          </a:stretch>
        </p:blipFill>
        <p:spPr bwMode="auto">
          <a:xfrm>
            <a:off x="6778625" y="4200525"/>
            <a:ext cx="381000" cy="355600"/>
          </a:xfrm>
          <a:prstGeom prst="rect">
            <a:avLst/>
          </a:prstGeom>
          <a:noFill/>
        </p:spPr>
      </p:pic>
      <p:pic>
        <p:nvPicPr>
          <p:cNvPr id="74819" name="Picture 67" descr="com"/>
          <p:cNvPicPr>
            <a:picLocks noChangeAspect="1" noChangeArrowheads="1"/>
          </p:cNvPicPr>
          <p:nvPr/>
        </p:nvPicPr>
        <p:blipFill>
          <a:blip r:embed="rId2" cstate="print"/>
          <a:srcRect/>
          <a:stretch>
            <a:fillRect/>
          </a:stretch>
        </p:blipFill>
        <p:spPr bwMode="auto">
          <a:xfrm>
            <a:off x="5181600" y="2514600"/>
            <a:ext cx="381000" cy="355600"/>
          </a:xfrm>
          <a:prstGeom prst="rect">
            <a:avLst/>
          </a:prstGeom>
          <a:noFill/>
        </p:spPr>
      </p:pic>
      <p:pic>
        <p:nvPicPr>
          <p:cNvPr id="74820" name="Picture 68" descr="com"/>
          <p:cNvPicPr>
            <a:picLocks noChangeAspect="1" noChangeArrowheads="1"/>
          </p:cNvPicPr>
          <p:nvPr/>
        </p:nvPicPr>
        <p:blipFill>
          <a:blip r:embed="rId2" cstate="print"/>
          <a:srcRect/>
          <a:stretch>
            <a:fillRect/>
          </a:stretch>
        </p:blipFill>
        <p:spPr bwMode="auto">
          <a:xfrm>
            <a:off x="3352800" y="4191000"/>
            <a:ext cx="381000" cy="355600"/>
          </a:xfrm>
          <a:prstGeom prst="rect">
            <a:avLst/>
          </a:prstGeo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p:cNvGrpSpPr>
          <p:nvPr/>
        </p:nvGrpSpPr>
        <p:grpSpPr bwMode="auto">
          <a:xfrm>
            <a:off x="3733800" y="3276600"/>
            <a:ext cx="4724400" cy="2362200"/>
            <a:chOff x="2352" y="2064"/>
            <a:chExt cx="2976" cy="1488"/>
          </a:xfrm>
        </p:grpSpPr>
        <p:sp>
          <p:nvSpPr>
            <p:cNvPr id="75847" name="Rectangle 71"/>
            <p:cNvSpPr>
              <a:spLocks noChangeArrowheads="1"/>
            </p:cNvSpPr>
            <p:nvPr/>
          </p:nvSpPr>
          <p:spPr bwMode="auto">
            <a:xfrm>
              <a:off x="4656" y="2448"/>
              <a:ext cx="672" cy="144"/>
            </a:xfrm>
            <a:prstGeom prst="rect">
              <a:avLst/>
            </a:prstGeom>
            <a:solidFill>
              <a:schemeClr val="accent1"/>
            </a:solidFill>
            <a:ln w="9525">
              <a:noFill/>
              <a:miter lim="800000"/>
              <a:headEnd/>
              <a:tailEnd/>
            </a:ln>
            <a:effectLst/>
          </p:spPr>
          <p:txBody>
            <a:bodyPr wrap="none" anchor="ctr"/>
            <a:lstStyle/>
            <a:p>
              <a:endParaRPr lang="en-US"/>
            </a:p>
          </p:txBody>
        </p:sp>
        <p:sp>
          <p:nvSpPr>
            <p:cNvPr id="75839" name="Freeform 63"/>
            <p:cNvSpPr>
              <a:spLocks/>
            </p:cNvSpPr>
            <p:nvPr/>
          </p:nvSpPr>
          <p:spPr bwMode="auto">
            <a:xfrm>
              <a:off x="2352" y="2064"/>
              <a:ext cx="1800" cy="1488"/>
            </a:xfrm>
            <a:custGeom>
              <a:avLst/>
              <a:gdLst/>
              <a:ahLst/>
              <a:cxnLst>
                <a:cxn ang="0">
                  <a:pos x="1680" y="0"/>
                </a:cxn>
                <a:cxn ang="0">
                  <a:pos x="1776" y="528"/>
                </a:cxn>
                <a:cxn ang="0">
                  <a:pos x="1536" y="1152"/>
                </a:cxn>
                <a:cxn ang="0">
                  <a:pos x="1056" y="1344"/>
                </a:cxn>
                <a:cxn ang="0">
                  <a:pos x="528" y="1200"/>
                </a:cxn>
                <a:cxn ang="0">
                  <a:pos x="0" y="720"/>
                </a:cxn>
              </a:cxnLst>
              <a:rect l="0" t="0" r="r" b="b"/>
              <a:pathLst>
                <a:path w="1800" h="1352">
                  <a:moveTo>
                    <a:pt x="1680" y="0"/>
                  </a:moveTo>
                  <a:cubicBezTo>
                    <a:pt x="1740" y="168"/>
                    <a:pt x="1800" y="336"/>
                    <a:pt x="1776" y="528"/>
                  </a:cubicBezTo>
                  <a:cubicBezTo>
                    <a:pt x="1752" y="720"/>
                    <a:pt x="1656" y="1016"/>
                    <a:pt x="1536" y="1152"/>
                  </a:cubicBezTo>
                  <a:cubicBezTo>
                    <a:pt x="1416" y="1288"/>
                    <a:pt x="1224" y="1336"/>
                    <a:pt x="1056" y="1344"/>
                  </a:cubicBezTo>
                  <a:cubicBezTo>
                    <a:pt x="888" y="1352"/>
                    <a:pt x="704" y="1304"/>
                    <a:pt x="528" y="1200"/>
                  </a:cubicBezTo>
                  <a:cubicBezTo>
                    <a:pt x="352" y="1096"/>
                    <a:pt x="176" y="908"/>
                    <a:pt x="0" y="720"/>
                  </a:cubicBezTo>
                </a:path>
              </a:pathLst>
            </a:custGeom>
            <a:noFill/>
            <a:ln w="31750" cap="flat" cmpd="sng">
              <a:solidFill>
                <a:schemeClr val="hlink"/>
              </a:solidFill>
              <a:prstDash val="solid"/>
              <a:round/>
              <a:headEnd type="none" w="med" len="med"/>
              <a:tailEnd type="triangle" w="med" len="med"/>
            </a:ln>
            <a:effectLst/>
          </p:spPr>
          <p:txBody>
            <a:bodyPr lIns="90488" tIns="44450" rIns="90488" bIns="44450"/>
            <a:lstStyle/>
            <a:p>
              <a:endParaRPr lang="en-US"/>
            </a:p>
          </p:txBody>
        </p:sp>
      </p:grpSp>
      <p:grpSp>
        <p:nvGrpSpPr>
          <p:cNvPr id="3" name="Group 75"/>
          <p:cNvGrpSpPr>
            <a:grpSpLocks/>
          </p:cNvGrpSpPr>
          <p:nvPr/>
        </p:nvGrpSpPr>
        <p:grpSpPr bwMode="auto">
          <a:xfrm>
            <a:off x="2209800" y="2819400"/>
            <a:ext cx="3048000" cy="2209800"/>
            <a:chOff x="1392" y="1776"/>
            <a:chExt cx="1920" cy="1392"/>
          </a:xfrm>
        </p:grpSpPr>
        <p:sp>
          <p:nvSpPr>
            <p:cNvPr id="75848" name="Rectangle 72"/>
            <p:cNvSpPr>
              <a:spLocks noChangeArrowheads="1"/>
            </p:cNvSpPr>
            <p:nvPr/>
          </p:nvSpPr>
          <p:spPr bwMode="auto">
            <a:xfrm>
              <a:off x="1392" y="3024"/>
              <a:ext cx="672" cy="144"/>
            </a:xfrm>
            <a:prstGeom prst="rect">
              <a:avLst/>
            </a:prstGeom>
            <a:solidFill>
              <a:schemeClr val="accent1"/>
            </a:solidFill>
            <a:ln w="9525">
              <a:noFill/>
              <a:miter lim="800000"/>
              <a:headEnd/>
              <a:tailEnd/>
            </a:ln>
            <a:effectLst/>
          </p:spPr>
          <p:txBody>
            <a:bodyPr wrap="none" anchor="ctr"/>
            <a:lstStyle/>
            <a:p>
              <a:endParaRPr lang="en-US"/>
            </a:p>
          </p:txBody>
        </p:sp>
        <p:sp>
          <p:nvSpPr>
            <p:cNvPr id="75840" name="Freeform 64"/>
            <p:cNvSpPr>
              <a:spLocks/>
            </p:cNvSpPr>
            <p:nvPr/>
          </p:nvSpPr>
          <p:spPr bwMode="auto">
            <a:xfrm>
              <a:off x="2496" y="1776"/>
              <a:ext cx="816" cy="912"/>
            </a:xfrm>
            <a:custGeom>
              <a:avLst/>
              <a:gdLst/>
              <a:ahLst/>
              <a:cxnLst>
                <a:cxn ang="0">
                  <a:pos x="0" y="912"/>
                </a:cxn>
                <a:cxn ang="0">
                  <a:pos x="240" y="480"/>
                </a:cxn>
                <a:cxn ang="0">
                  <a:pos x="816" y="0"/>
                </a:cxn>
              </a:cxnLst>
              <a:rect l="0" t="0" r="r" b="b"/>
              <a:pathLst>
                <a:path w="816" h="912">
                  <a:moveTo>
                    <a:pt x="0" y="912"/>
                  </a:moveTo>
                  <a:cubicBezTo>
                    <a:pt x="52" y="772"/>
                    <a:pt x="104" y="632"/>
                    <a:pt x="240" y="480"/>
                  </a:cubicBezTo>
                  <a:cubicBezTo>
                    <a:pt x="376" y="328"/>
                    <a:pt x="596" y="164"/>
                    <a:pt x="816" y="0"/>
                  </a:cubicBezTo>
                </a:path>
              </a:pathLst>
            </a:custGeom>
            <a:noFill/>
            <a:ln w="31750" cap="flat" cmpd="sng">
              <a:solidFill>
                <a:schemeClr val="hlink"/>
              </a:solidFill>
              <a:prstDash val="solid"/>
              <a:round/>
              <a:headEnd type="none" w="med" len="med"/>
              <a:tailEnd type="triangle" w="med" len="med"/>
            </a:ln>
            <a:effectLst/>
          </p:spPr>
          <p:txBody>
            <a:bodyPr lIns="90488" tIns="44450" rIns="90488" bIns="44450"/>
            <a:lstStyle/>
            <a:p>
              <a:endParaRPr lang="en-US"/>
            </a:p>
          </p:txBody>
        </p:sp>
      </p:grpSp>
      <p:sp>
        <p:nvSpPr>
          <p:cNvPr id="75849" name="Rectangle 73"/>
          <p:cNvSpPr>
            <a:spLocks noChangeArrowheads="1"/>
          </p:cNvSpPr>
          <p:nvPr/>
        </p:nvSpPr>
        <p:spPr bwMode="auto">
          <a:xfrm>
            <a:off x="7086600" y="1752600"/>
            <a:ext cx="228600" cy="228600"/>
          </a:xfrm>
          <a:prstGeom prst="rect">
            <a:avLst/>
          </a:prstGeom>
          <a:solidFill>
            <a:schemeClr val="accent1"/>
          </a:solidFill>
          <a:ln w="9525">
            <a:noFill/>
            <a:miter lim="800000"/>
            <a:headEnd/>
            <a:tailEnd/>
          </a:ln>
          <a:effectLst/>
        </p:spPr>
        <p:txBody>
          <a:bodyPr wrap="none" anchor="ctr"/>
          <a:lstStyle/>
          <a:p>
            <a:endParaRPr lang="en-US"/>
          </a:p>
        </p:txBody>
      </p:sp>
      <p:sp>
        <p:nvSpPr>
          <p:cNvPr id="75778" name="Rectangle 2"/>
          <p:cNvSpPr>
            <a:spLocks noGrp="1" noChangeArrowheads="1"/>
          </p:cNvSpPr>
          <p:nvPr>
            <p:ph type="title"/>
          </p:nvPr>
        </p:nvSpPr>
        <p:spPr>
          <a:xfrm>
            <a:off x="609600" y="381000"/>
            <a:ext cx="7772400" cy="1143000"/>
          </a:xfrm>
        </p:spPr>
        <p:txBody>
          <a:bodyPr/>
          <a:lstStyle/>
          <a:p>
            <a:r>
              <a:rPr lang="en-US" dirty="0">
                <a:solidFill>
                  <a:srgbClr val="009900"/>
                </a:solidFill>
              </a:rPr>
              <a:t>DHT: Chord Routing</a:t>
            </a:r>
          </a:p>
        </p:txBody>
      </p:sp>
      <p:sp>
        <p:nvSpPr>
          <p:cNvPr id="75779" name="Rectangle 3"/>
          <p:cNvSpPr>
            <a:spLocks noGrp="1" noChangeArrowheads="1"/>
          </p:cNvSpPr>
          <p:nvPr>
            <p:ph type="body" idx="1"/>
          </p:nvPr>
        </p:nvSpPr>
        <p:spPr>
          <a:xfrm>
            <a:off x="0" y="1219200"/>
            <a:ext cx="3714744" cy="2781304"/>
          </a:xfrm>
        </p:spPr>
        <p:txBody>
          <a:bodyPr>
            <a:normAutofit fontScale="92500"/>
          </a:bodyPr>
          <a:lstStyle/>
          <a:p>
            <a:pPr marL="285750" indent="-285750">
              <a:lnSpc>
                <a:spcPct val="80000"/>
              </a:lnSpc>
            </a:pPr>
            <a:r>
              <a:rPr lang="zh-CN" altLang="en-US" sz="2400" dirty="0" smtClean="0">
                <a:sym typeface="Wingdings" pitchFamily="2" charset="2"/>
              </a:rPr>
              <a:t>一个节点一旦收到查询请求，如图：被查询数据项的</a:t>
            </a:r>
            <a:r>
              <a:rPr lang="en-US" altLang="zh-CN" sz="2400" dirty="0" smtClean="0">
                <a:sym typeface="Wingdings" pitchFamily="2" charset="2"/>
              </a:rPr>
              <a:t>id=7</a:t>
            </a:r>
            <a:r>
              <a:rPr lang="zh-CN" altLang="en-US" sz="2400" dirty="0" smtClean="0">
                <a:sym typeface="Wingdings" pitchFamily="2" charset="2"/>
              </a:rPr>
              <a:t>，在节点</a:t>
            </a:r>
            <a:r>
              <a:rPr lang="en-US" altLang="zh-CN" sz="2400" dirty="0" smtClean="0">
                <a:sym typeface="Wingdings" pitchFamily="2" charset="2"/>
              </a:rPr>
              <a:t>1</a:t>
            </a:r>
            <a:r>
              <a:rPr lang="zh-CN" altLang="en-US" sz="2400" dirty="0" smtClean="0">
                <a:sym typeface="Wingdings" pitchFamily="2" charset="2"/>
              </a:rPr>
              <a:t>发起查询</a:t>
            </a:r>
            <a:endParaRPr lang="en-US" sz="2400" dirty="0">
              <a:sym typeface="Wingdings" pitchFamily="2" charset="2"/>
            </a:endParaRPr>
          </a:p>
          <a:p>
            <a:pPr marL="285750" indent="-285750">
              <a:lnSpc>
                <a:spcPct val="80000"/>
              </a:lnSpc>
            </a:pPr>
            <a:r>
              <a:rPr lang="zh-CN" altLang="en-US" sz="2400" dirty="0" smtClean="0">
                <a:sym typeface="Wingdings" pitchFamily="2" charset="2"/>
              </a:rPr>
              <a:t>首先检查是否在本地存储</a:t>
            </a:r>
            <a:endParaRPr lang="en-US" sz="2400" dirty="0">
              <a:solidFill>
                <a:srgbClr val="FF0000"/>
              </a:solidFill>
              <a:sym typeface="Wingdings" pitchFamily="2" charset="2"/>
            </a:endParaRPr>
          </a:p>
          <a:p>
            <a:pPr marL="285750" indent="-285750">
              <a:lnSpc>
                <a:spcPct val="80000"/>
              </a:lnSpc>
            </a:pPr>
            <a:r>
              <a:rPr lang="zh-CN" altLang="en-US" sz="2400" dirty="0" smtClean="0">
                <a:sym typeface="Wingdings" pitchFamily="2" charset="2"/>
              </a:rPr>
              <a:t>如果没有，则把查询路由到它的</a:t>
            </a:r>
            <a:r>
              <a:rPr lang="en-US" altLang="zh-CN" sz="2400" dirty="0" smtClean="0">
                <a:sym typeface="Wingdings" pitchFamily="2" charset="2"/>
              </a:rPr>
              <a:t>Finger Table</a:t>
            </a:r>
            <a:r>
              <a:rPr lang="zh-CN" altLang="en-US" sz="2400" dirty="0" smtClean="0">
                <a:sym typeface="Wingdings" pitchFamily="2" charset="2"/>
              </a:rPr>
              <a:t>中</a:t>
            </a:r>
            <a:r>
              <a:rPr lang="en-US" altLang="zh-CN" sz="2400" dirty="0" smtClean="0">
                <a:sym typeface="Wingdings" pitchFamily="2" charset="2"/>
              </a:rPr>
              <a:t>id</a:t>
            </a:r>
            <a:r>
              <a:rPr lang="zh-CN" altLang="en-US" sz="2400" dirty="0" smtClean="0">
                <a:sym typeface="Wingdings" pitchFamily="2" charset="2"/>
              </a:rPr>
              <a:t>位置值不超过被查数据项的</a:t>
            </a:r>
            <a:r>
              <a:rPr lang="en-US" altLang="zh-CN" sz="2400" dirty="0" smtClean="0">
                <a:sym typeface="Wingdings" pitchFamily="2" charset="2"/>
              </a:rPr>
              <a:t>id</a:t>
            </a:r>
            <a:r>
              <a:rPr lang="zh-CN" altLang="en-US" sz="2400" dirty="0" smtClean="0">
                <a:sym typeface="Wingdings" pitchFamily="2" charset="2"/>
              </a:rPr>
              <a:t>值的最大的节点。</a:t>
            </a:r>
            <a:endParaRPr lang="en-US" sz="2400" i="1" dirty="0">
              <a:solidFill>
                <a:srgbClr val="FF0000"/>
              </a:solidFill>
              <a:sym typeface="Wingdings" pitchFamily="2" charset="2"/>
            </a:endParaRPr>
          </a:p>
        </p:txBody>
      </p:sp>
      <p:sp>
        <p:nvSpPr>
          <p:cNvPr id="75780" name="Oval 4"/>
          <p:cNvSpPr>
            <a:spLocks noChangeArrowheads="1"/>
          </p:cNvSpPr>
          <p:nvPr/>
        </p:nvSpPr>
        <p:spPr bwMode="auto">
          <a:xfrm>
            <a:off x="3660775" y="2733675"/>
            <a:ext cx="3249613" cy="3265488"/>
          </a:xfrm>
          <a:prstGeom prst="ellipse">
            <a:avLst/>
          </a:prstGeom>
          <a:noFill/>
          <a:ln w="9525">
            <a:solidFill>
              <a:schemeClr val="tx1"/>
            </a:solidFill>
            <a:round/>
            <a:headEnd/>
            <a:tailEnd/>
          </a:ln>
          <a:effectLst/>
        </p:spPr>
        <p:txBody>
          <a:bodyPr wrap="none" anchor="ctr"/>
          <a:lstStyle/>
          <a:p>
            <a:endParaRPr lang="en-US"/>
          </a:p>
        </p:txBody>
      </p:sp>
      <p:sp>
        <p:nvSpPr>
          <p:cNvPr id="75781" name="Text Box 5"/>
          <p:cNvSpPr txBox="1">
            <a:spLocks noChangeArrowheads="1"/>
          </p:cNvSpPr>
          <p:nvPr/>
        </p:nvSpPr>
        <p:spPr bwMode="auto">
          <a:xfrm>
            <a:off x="5170488" y="2898775"/>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0</a:t>
            </a:r>
          </a:p>
        </p:txBody>
      </p:sp>
      <p:sp>
        <p:nvSpPr>
          <p:cNvPr id="75782" name="Oval 6"/>
          <p:cNvSpPr>
            <a:spLocks noChangeArrowheads="1"/>
          </p:cNvSpPr>
          <p:nvPr/>
        </p:nvSpPr>
        <p:spPr bwMode="auto">
          <a:xfrm>
            <a:off x="6324600" y="3124200"/>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5783" name="Text Box 7"/>
          <p:cNvSpPr txBox="1">
            <a:spLocks noChangeArrowheads="1"/>
          </p:cNvSpPr>
          <p:nvPr/>
        </p:nvSpPr>
        <p:spPr bwMode="auto">
          <a:xfrm>
            <a:off x="6105525" y="31527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1</a:t>
            </a:r>
          </a:p>
        </p:txBody>
      </p:sp>
      <p:sp>
        <p:nvSpPr>
          <p:cNvPr id="75784" name="Text Box 8"/>
          <p:cNvSpPr txBox="1">
            <a:spLocks noChangeArrowheads="1"/>
          </p:cNvSpPr>
          <p:nvPr/>
        </p:nvSpPr>
        <p:spPr bwMode="auto">
          <a:xfrm>
            <a:off x="6562725" y="4159250"/>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2</a:t>
            </a:r>
          </a:p>
        </p:txBody>
      </p:sp>
      <p:sp>
        <p:nvSpPr>
          <p:cNvPr id="75785" name="Text Box 9"/>
          <p:cNvSpPr txBox="1">
            <a:spLocks noChangeArrowheads="1"/>
          </p:cNvSpPr>
          <p:nvPr/>
        </p:nvSpPr>
        <p:spPr bwMode="auto">
          <a:xfrm>
            <a:off x="6105525" y="52863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3</a:t>
            </a:r>
          </a:p>
        </p:txBody>
      </p:sp>
      <p:sp>
        <p:nvSpPr>
          <p:cNvPr id="75786" name="Text Box 10"/>
          <p:cNvSpPr txBox="1">
            <a:spLocks noChangeArrowheads="1"/>
          </p:cNvSpPr>
          <p:nvPr/>
        </p:nvSpPr>
        <p:spPr bwMode="auto">
          <a:xfrm>
            <a:off x="5176838" y="548640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4</a:t>
            </a:r>
          </a:p>
        </p:txBody>
      </p:sp>
      <p:sp>
        <p:nvSpPr>
          <p:cNvPr id="75787" name="Text Box 11"/>
          <p:cNvSpPr txBox="1">
            <a:spLocks noChangeArrowheads="1"/>
          </p:cNvSpPr>
          <p:nvPr/>
        </p:nvSpPr>
        <p:spPr bwMode="auto">
          <a:xfrm>
            <a:off x="4181475" y="5286375"/>
            <a:ext cx="296863"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5</a:t>
            </a:r>
          </a:p>
        </p:txBody>
      </p:sp>
      <p:sp>
        <p:nvSpPr>
          <p:cNvPr id="75788" name="Text Box 12"/>
          <p:cNvSpPr txBox="1">
            <a:spLocks noChangeArrowheads="1"/>
          </p:cNvSpPr>
          <p:nvPr/>
        </p:nvSpPr>
        <p:spPr bwMode="auto">
          <a:xfrm>
            <a:off x="3665538" y="415925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6</a:t>
            </a:r>
          </a:p>
        </p:txBody>
      </p:sp>
      <p:sp>
        <p:nvSpPr>
          <p:cNvPr id="75789" name="Text Box 13"/>
          <p:cNvSpPr txBox="1">
            <a:spLocks noChangeArrowheads="1"/>
          </p:cNvSpPr>
          <p:nvPr/>
        </p:nvSpPr>
        <p:spPr bwMode="auto">
          <a:xfrm>
            <a:off x="4176713" y="3219450"/>
            <a:ext cx="296862" cy="336550"/>
          </a:xfrm>
          <a:prstGeom prst="rect">
            <a:avLst/>
          </a:prstGeom>
          <a:noFill/>
          <a:ln w="9525">
            <a:noFill/>
            <a:miter lim="800000"/>
            <a:headEnd/>
            <a:tailEnd/>
          </a:ln>
          <a:effectLst/>
        </p:spPr>
        <p:txBody>
          <a:bodyPr wrap="none">
            <a:spAutoFit/>
          </a:bodyPr>
          <a:lstStyle/>
          <a:p>
            <a:r>
              <a:rPr lang="en-US" sz="1600" b="1">
                <a:solidFill>
                  <a:srgbClr val="000000"/>
                </a:solidFill>
                <a:latin typeface="Arial" pitchFamily="34" charset="0"/>
              </a:rPr>
              <a:t>7</a:t>
            </a:r>
          </a:p>
        </p:txBody>
      </p:sp>
      <p:sp>
        <p:nvSpPr>
          <p:cNvPr id="75790" name="Line 14"/>
          <p:cNvSpPr>
            <a:spLocks noChangeShapeType="1"/>
          </p:cNvSpPr>
          <p:nvPr/>
        </p:nvSpPr>
        <p:spPr bwMode="auto">
          <a:xfrm>
            <a:off x="5334000" y="2743200"/>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5791" name="Line 15"/>
          <p:cNvSpPr>
            <a:spLocks noChangeShapeType="1"/>
          </p:cNvSpPr>
          <p:nvPr/>
        </p:nvSpPr>
        <p:spPr bwMode="auto">
          <a:xfrm>
            <a:off x="5334000" y="5943600"/>
            <a:ext cx="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5792" name="Line 16"/>
          <p:cNvSpPr>
            <a:spLocks noChangeShapeType="1"/>
          </p:cNvSpPr>
          <p:nvPr/>
        </p:nvSpPr>
        <p:spPr bwMode="auto">
          <a:xfrm>
            <a:off x="3657600" y="43434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793" name="Line 17"/>
          <p:cNvSpPr>
            <a:spLocks noChangeShapeType="1"/>
          </p:cNvSpPr>
          <p:nvPr/>
        </p:nvSpPr>
        <p:spPr bwMode="auto">
          <a:xfrm>
            <a:off x="6858000" y="43434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794" name="Line 18"/>
          <p:cNvSpPr>
            <a:spLocks noChangeShapeType="1"/>
          </p:cNvSpPr>
          <p:nvPr/>
        </p:nvSpPr>
        <p:spPr bwMode="auto">
          <a:xfrm>
            <a:off x="4114800" y="3276600"/>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5795" name="Line 19"/>
          <p:cNvSpPr>
            <a:spLocks noChangeShapeType="1"/>
          </p:cNvSpPr>
          <p:nvPr/>
        </p:nvSpPr>
        <p:spPr bwMode="auto">
          <a:xfrm>
            <a:off x="6324600" y="5486400"/>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5796" name="Line 20"/>
          <p:cNvSpPr>
            <a:spLocks noChangeShapeType="1"/>
          </p:cNvSpPr>
          <p:nvPr/>
        </p:nvSpPr>
        <p:spPr bwMode="auto">
          <a:xfrm flipV="1">
            <a:off x="4191000" y="5486400"/>
            <a:ext cx="76200" cy="76200"/>
          </a:xfrm>
          <a:prstGeom prst="line">
            <a:avLst/>
          </a:prstGeom>
          <a:noFill/>
          <a:ln w="12700">
            <a:solidFill>
              <a:schemeClr val="tx1"/>
            </a:solidFill>
            <a:round/>
            <a:headEnd/>
            <a:tailEnd/>
          </a:ln>
          <a:effectLst/>
        </p:spPr>
        <p:txBody>
          <a:bodyPr lIns="90488" tIns="44450" rIns="90488" bIns="44450"/>
          <a:lstStyle/>
          <a:p>
            <a:endParaRPr lang="en-US"/>
          </a:p>
        </p:txBody>
      </p:sp>
      <p:sp>
        <p:nvSpPr>
          <p:cNvPr id="75797" name="Text Box 21"/>
          <p:cNvSpPr txBox="1">
            <a:spLocks noChangeArrowheads="1"/>
          </p:cNvSpPr>
          <p:nvPr/>
        </p:nvSpPr>
        <p:spPr bwMode="auto">
          <a:xfrm>
            <a:off x="7605713" y="31369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5798" name="Text Box 22"/>
          <p:cNvSpPr txBox="1">
            <a:spLocks noChangeArrowheads="1"/>
          </p:cNvSpPr>
          <p:nvPr/>
        </p:nvSpPr>
        <p:spPr bwMode="auto">
          <a:xfrm>
            <a:off x="7345363" y="32131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0    2      2</a:t>
            </a:r>
          </a:p>
          <a:p>
            <a:r>
              <a:rPr lang="en-US" sz="1400">
                <a:solidFill>
                  <a:srgbClr val="000000"/>
                </a:solidFill>
                <a:latin typeface="Arial" pitchFamily="34" charset="0"/>
              </a:rPr>
              <a:t>1    3      6</a:t>
            </a:r>
          </a:p>
          <a:p>
            <a:r>
              <a:rPr lang="en-US" sz="1400">
                <a:solidFill>
                  <a:srgbClr val="000000"/>
                </a:solidFill>
                <a:latin typeface="Arial" pitchFamily="34" charset="0"/>
              </a:rPr>
              <a:t>2    5      6 </a:t>
            </a:r>
          </a:p>
        </p:txBody>
      </p:sp>
      <p:sp>
        <p:nvSpPr>
          <p:cNvPr id="75799" name="Rectangle 23"/>
          <p:cNvSpPr>
            <a:spLocks noChangeArrowheads="1"/>
          </p:cNvSpPr>
          <p:nvPr/>
        </p:nvSpPr>
        <p:spPr bwMode="auto">
          <a:xfrm>
            <a:off x="7359650" y="32004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5800" name="Line 24"/>
          <p:cNvSpPr>
            <a:spLocks noChangeShapeType="1"/>
          </p:cNvSpPr>
          <p:nvPr/>
        </p:nvSpPr>
        <p:spPr bwMode="auto">
          <a:xfrm>
            <a:off x="7559675" y="32004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5801" name="Line 25"/>
          <p:cNvSpPr>
            <a:spLocks noChangeShapeType="1"/>
          </p:cNvSpPr>
          <p:nvPr/>
        </p:nvSpPr>
        <p:spPr bwMode="auto">
          <a:xfrm>
            <a:off x="7969250" y="32004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5802" name="Line 26"/>
          <p:cNvSpPr>
            <a:spLocks noChangeShapeType="1"/>
          </p:cNvSpPr>
          <p:nvPr/>
        </p:nvSpPr>
        <p:spPr bwMode="auto">
          <a:xfrm>
            <a:off x="7359650" y="34861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803" name="Text Box 27"/>
          <p:cNvSpPr txBox="1">
            <a:spLocks noChangeArrowheads="1"/>
          </p:cNvSpPr>
          <p:nvPr/>
        </p:nvSpPr>
        <p:spPr bwMode="auto">
          <a:xfrm>
            <a:off x="7300913" y="29083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5804" name="AutoShape 28"/>
          <p:cNvSpPr>
            <a:spLocks noChangeArrowheads="1"/>
          </p:cNvSpPr>
          <p:nvPr/>
        </p:nvSpPr>
        <p:spPr bwMode="auto">
          <a:xfrm>
            <a:off x="7162800" y="2895600"/>
            <a:ext cx="1828800" cy="1371600"/>
          </a:xfrm>
          <a:prstGeom prst="wedgeRectCallout">
            <a:avLst>
              <a:gd name="adj1" fmla="val -85940"/>
              <a:gd name="adj2" fmla="val -29630"/>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5805" name="Oval 29"/>
          <p:cNvSpPr>
            <a:spLocks noChangeArrowheads="1"/>
          </p:cNvSpPr>
          <p:nvPr/>
        </p:nvSpPr>
        <p:spPr bwMode="auto">
          <a:xfrm>
            <a:off x="6837363" y="4276725"/>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5806" name="Text Box 30"/>
          <p:cNvSpPr txBox="1">
            <a:spLocks noChangeArrowheads="1"/>
          </p:cNvSpPr>
          <p:nvPr/>
        </p:nvSpPr>
        <p:spPr bwMode="auto">
          <a:xfrm>
            <a:off x="7605713" y="51181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5807" name="Text Box 31"/>
          <p:cNvSpPr txBox="1">
            <a:spLocks noChangeArrowheads="1"/>
          </p:cNvSpPr>
          <p:nvPr/>
        </p:nvSpPr>
        <p:spPr bwMode="auto">
          <a:xfrm>
            <a:off x="7345363" y="51943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0    3      6</a:t>
            </a:r>
          </a:p>
          <a:p>
            <a:r>
              <a:rPr lang="en-US" sz="1400">
                <a:solidFill>
                  <a:srgbClr val="000000"/>
                </a:solidFill>
                <a:latin typeface="Arial" pitchFamily="34" charset="0"/>
              </a:rPr>
              <a:t>1    4      6</a:t>
            </a:r>
          </a:p>
          <a:p>
            <a:r>
              <a:rPr lang="en-US" sz="1400">
                <a:solidFill>
                  <a:srgbClr val="000000"/>
                </a:solidFill>
                <a:latin typeface="Arial" pitchFamily="34" charset="0"/>
              </a:rPr>
              <a:t>2    6      6 </a:t>
            </a:r>
          </a:p>
        </p:txBody>
      </p:sp>
      <p:sp>
        <p:nvSpPr>
          <p:cNvPr id="75808" name="Rectangle 32"/>
          <p:cNvSpPr>
            <a:spLocks noChangeArrowheads="1"/>
          </p:cNvSpPr>
          <p:nvPr/>
        </p:nvSpPr>
        <p:spPr bwMode="auto">
          <a:xfrm>
            <a:off x="7359650" y="51816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5809" name="Line 33"/>
          <p:cNvSpPr>
            <a:spLocks noChangeShapeType="1"/>
          </p:cNvSpPr>
          <p:nvPr/>
        </p:nvSpPr>
        <p:spPr bwMode="auto">
          <a:xfrm>
            <a:off x="7559675" y="51816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5810" name="Line 34"/>
          <p:cNvSpPr>
            <a:spLocks noChangeShapeType="1"/>
          </p:cNvSpPr>
          <p:nvPr/>
        </p:nvSpPr>
        <p:spPr bwMode="auto">
          <a:xfrm>
            <a:off x="7969250" y="51816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5811" name="Line 35"/>
          <p:cNvSpPr>
            <a:spLocks noChangeShapeType="1"/>
          </p:cNvSpPr>
          <p:nvPr/>
        </p:nvSpPr>
        <p:spPr bwMode="auto">
          <a:xfrm>
            <a:off x="7359650" y="54673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812" name="Text Box 36"/>
          <p:cNvSpPr txBox="1">
            <a:spLocks noChangeArrowheads="1"/>
          </p:cNvSpPr>
          <p:nvPr/>
        </p:nvSpPr>
        <p:spPr bwMode="auto">
          <a:xfrm>
            <a:off x="7300913" y="48895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5813" name="AutoShape 37"/>
          <p:cNvSpPr>
            <a:spLocks noChangeArrowheads="1"/>
          </p:cNvSpPr>
          <p:nvPr/>
        </p:nvSpPr>
        <p:spPr bwMode="auto">
          <a:xfrm>
            <a:off x="7162800" y="4876800"/>
            <a:ext cx="1371600" cy="1371600"/>
          </a:xfrm>
          <a:prstGeom prst="wedgeRectCallout">
            <a:avLst>
              <a:gd name="adj1" fmla="val -61111"/>
              <a:gd name="adj2" fmla="val -85185"/>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5814" name="Oval 38"/>
          <p:cNvSpPr>
            <a:spLocks noChangeArrowheads="1"/>
          </p:cNvSpPr>
          <p:nvPr/>
        </p:nvSpPr>
        <p:spPr bwMode="auto">
          <a:xfrm>
            <a:off x="5257800" y="2667000"/>
            <a:ext cx="173038"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5815" name="Text Box 39"/>
          <p:cNvSpPr txBox="1">
            <a:spLocks noChangeArrowheads="1"/>
          </p:cNvSpPr>
          <p:nvPr/>
        </p:nvSpPr>
        <p:spPr bwMode="auto">
          <a:xfrm>
            <a:off x="6081713" y="16129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5816" name="Text Box 40"/>
          <p:cNvSpPr txBox="1">
            <a:spLocks noChangeArrowheads="1"/>
          </p:cNvSpPr>
          <p:nvPr/>
        </p:nvSpPr>
        <p:spPr bwMode="auto">
          <a:xfrm>
            <a:off x="5821363" y="16891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0    1      1</a:t>
            </a:r>
          </a:p>
          <a:p>
            <a:r>
              <a:rPr lang="en-US" sz="1400">
                <a:solidFill>
                  <a:srgbClr val="000000"/>
                </a:solidFill>
                <a:latin typeface="Arial" pitchFamily="34" charset="0"/>
              </a:rPr>
              <a:t>1    2      2</a:t>
            </a:r>
          </a:p>
          <a:p>
            <a:r>
              <a:rPr lang="en-US" sz="1400">
                <a:solidFill>
                  <a:srgbClr val="000000"/>
                </a:solidFill>
                <a:latin typeface="Arial" pitchFamily="34" charset="0"/>
              </a:rPr>
              <a:t>2    4      0 </a:t>
            </a:r>
          </a:p>
        </p:txBody>
      </p:sp>
      <p:sp>
        <p:nvSpPr>
          <p:cNvPr id="75817" name="Rectangle 41"/>
          <p:cNvSpPr>
            <a:spLocks noChangeArrowheads="1"/>
          </p:cNvSpPr>
          <p:nvPr/>
        </p:nvSpPr>
        <p:spPr bwMode="auto">
          <a:xfrm>
            <a:off x="5835650" y="16764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5818" name="Line 42"/>
          <p:cNvSpPr>
            <a:spLocks noChangeShapeType="1"/>
          </p:cNvSpPr>
          <p:nvPr/>
        </p:nvSpPr>
        <p:spPr bwMode="auto">
          <a:xfrm>
            <a:off x="6035675" y="16764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5819" name="Line 43"/>
          <p:cNvSpPr>
            <a:spLocks noChangeShapeType="1"/>
          </p:cNvSpPr>
          <p:nvPr/>
        </p:nvSpPr>
        <p:spPr bwMode="auto">
          <a:xfrm>
            <a:off x="6445250" y="16764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5820" name="Line 44"/>
          <p:cNvSpPr>
            <a:spLocks noChangeShapeType="1"/>
          </p:cNvSpPr>
          <p:nvPr/>
        </p:nvSpPr>
        <p:spPr bwMode="auto">
          <a:xfrm>
            <a:off x="5835650" y="19621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821" name="Text Box 45"/>
          <p:cNvSpPr txBox="1">
            <a:spLocks noChangeArrowheads="1"/>
          </p:cNvSpPr>
          <p:nvPr/>
        </p:nvSpPr>
        <p:spPr bwMode="auto">
          <a:xfrm>
            <a:off x="5776913" y="13843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5822" name="AutoShape 46"/>
          <p:cNvSpPr>
            <a:spLocks noChangeArrowheads="1"/>
          </p:cNvSpPr>
          <p:nvPr/>
        </p:nvSpPr>
        <p:spPr bwMode="auto">
          <a:xfrm>
            <a:off x="5638800" y="1371600"/>
            <a:ext cx="1905000" cy="1371600"/>
          </a:xfrm>
          <a:prstGeom prst="wedgeRectCallout">
            <a:avLst>
              <a:gd name="adj1" fmla="val -62500"/>
              <a:gd name="adj2" fmla="val 42593"/>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5823" name="Rectangle 47"/>
          <p:cNvSpPr>
            <a:spLocks noChangeArrowheads="1"/>
          </p:cNvSpPr>
          <p:nvPr/>
        </p:nvSpPr>
        <p:spPr bwMode="auto">
          <a:xfrm>
            <a:off x="7050088" y="1717675"/>
            <a:ext cx="228600" cy="228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5824" name="Text Box 48"/>
          <p:cNvSpPr txBox="1">
            <a:spLocks noChangeArrowheads="1"/>
          </p:cNvSpPr>
          <p:nvPr/>
        </p:nvSpPr>
        <p:spPr bwMode="auto">
          <a:xfrm>
            <a:off x="7035800" y="1679575"/>
            <a:ext cx="279400"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7</a:t>
            </a:r>
          </a:p>
        </p:txBody>
      </p:sp>
      <p:sp>
        <p:nvSpPr>
          <p:cNvPr id="75825" name="Text Box 49"/>
          <p:cNvSpPr txBox="1">
            <a:spLocks noChangeArrowheads="1"/>
          </p:cNvSpPr>
          <p:nvPr/>
        </p:nvSpPr>
        <p:spPr bwMode="auto">
          <a:xfrm>
            <a:off x="8404225" y="2971800"/>
            <a:ext cx="665163"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Items </a:t>
            </a:r>
          </a:p>
        </p:txBody>
      </p:sp>
      <p:sp>
        <p:nvSpPr>
          <p:cNvPr id="75826" name="Rectangle 50"/>
          <p:cNvSpPr>
            <a:spLocks noChangeArrowheads="1"/>
          </p:cNvSpPr>
          <p:nvPr/>
        </p:nvSpPr>
        <p:spPr bwMode="auto">
          <a:xfrm>
            <a:off x="8548688" y="3238500"/>
            <a:ext cx="228600" cy="228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5827" name="Text Box 51"/>
          <p:cNvSpPr txBox="1">
            <a:spLocks noChangeArrowheads="1"/>
          </p:cNvSpPr>
          <p:nvPr/>
        </p:nvSpPr>
        <p:spPr bwMode="auto">
          <a:xfrm>
            <a:off x="8534400" y="3200400"/>
            <a:ext cx="279400"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1</a:t>
            </a:r>
          </a:p>
        </p:txBody>
      </p:sp>
      <p:sp>
        <p:nvSpPr>
          <p:cNvPr id="75828" name="Text Box 52"/>
          <p:cNvSpPr txBox="1">
            <a:spLocks noChangeArrowheads="1"/>
          </p:cNvSpPr>
          <p:nvPr/>
        </p:nvSpPr>
        <p:spPr bwMode="auto">
          <a:xfrm>
            <a:off x="6934200" y="1450975"/>
            <a:ext cx="665163"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Items </a:t>
            </a:r>
          </a:p>
        </p:txBody>
      </p:sp>
      <p:sp>
        <p:nvSpPr>
          <p:cNvPr id="75829" name="Line 53"/>
          <p:cNvSpPr>
            <a:spLocks noChangeShapeType="1"/>
          </p:cNvSpPr>
          <p:nvPr/>
        </p:nvSpPr>
        <p:spPr bwMode="auto">
          <a:xfrm>
            <a:off x="3657600" y="4343400"/>
            <a:ext cx="762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830" name="Oval 54"/>
          <p:cNvSpPr>
            <a:spLocks noChangeArrowheads="1"/>
          </p:cNvSpPr>
          <p:nvPr/>
        </p:nvSpPr>
        <p:spPr bwMode="auto">
          <a:xfrm>
            <a:off x="3560763" y="4276725"/>
            <a:ext cx="173037" cy="142875"/>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5831" name="Text Box 55"/>
          <p:cNvSpPr txBox="1">
            <a:spLocks noChangeArrowheads="1"/>
          </p:cNvSpPr>
          <p:nvPr/>
        </p:nvSpPr>
        <p:spPr bwMode="auto">
          <a:xfrm>
            <a:off x="2424113" y="4432300"/>
            <a:ext cx="180975" cy="301625"/>
          </a:xfrm>
          <a:prstGeom prst="rect">
            <a:avLst/>
          </a:prstGeom>
          <a:noFill/>
          <a:ln w="12700">
            <a:noFill/>
            <a:miter lim="800000"/>
            <a:headEnd/>
            <a:tailEnd/>
          </a:ln>
          <a:effectLst/>
        </p:spPr>
        <p:txBody>
          <a:bodyPr wrap="none" lIns="90488" tIns="44450" rIns="90488" bIns="44450">
            <a:spAutoFit/>
          </a:bodyPr>
          <a:lstStyle/>
          <a:p>
            <a:endParaRPr lang="en-US" sz="1400">
              <a:solidFill>
                <a:srgbClr val="000000"/>
              </a:solidFill>
              <a:latin typeface="Arial" pitchFamily="34" charset="0"/>
            </a:endParaRPr>
          </a:p>
        </p:txBody>
      </p:sp>
      <p:sp>
        <p:nvSpPr>
          <p:cNvPr id="75832" name="Text Box 56"/>
          <p:cNvSpPr txBox="1">
            <a:spLocks noChangeArrowheads="1"/>
          </p:cNvSpPr>
          <p:nvPr/>
        </p:nvSpPr>
        <p:spPr bwMode="auto">
          <a:xfrm>
            <a:off x="2163763" y="4508500"/>
            <a:ext cx="1114425" cy="939800"/>
          </a:xfrm>
          <a:prstGeom prst="rect">
            <a:avLst/>
          </a:prstGeom>
          <a:noFill/>
          <a:ln w="12700">
            <a:noFill/>
            <a:miter lim="800000"/>
            <a:headEnd/>
            <a:tailEnd/>
          </a:ln>
          <a:effectLst/>
        </p:spPr>
        <p:txBody>
          <a:bodyPr wrap="none" lIns="90488" tIns="44450" rIns="90488" bIns="44450">
            <a:spAutoFit/>
          </a:bodyPr>
          <a:lstStyle/>
          <a:p>
            <a:r>
              <a:rPr lang="en-US" sz="1400" i="1">
                <a:solidFill>
                  <a:srgbClr val="000000"/>
                </a:solidFill>
                <a:latin typeface="Arial" pitchFamily="34" charset="0"/>
              </a:rPr>
              <a:t>i  id</a:t>
            </a:r>
            <a:r>
              <a:rPr lang="en-US" sz="1400">
                <a:solidFill>
                  <a:srgbClr val="000000"/>
                </a:solidFill>
                <a:latin typeface="Arial" pitchFamily="34" charset="0"/>
              </a:rPr>
              <a:t>+2</a:t>
            </a:r>
            <a:r>
              <a:rPr lang="en-US" sz="1400" baseline="50000">
                <a:solidFill>
                  <a:srgbClr val="000000"/>
                </a:solidFill>
                <a:latin typeface="Arial" pitchFamily="34" charset="0"/>
              </a:rPr>
              <a:t>i  </a:t>
            </a:r>
            <a:r>
              <a:rPr lang="en-US" sz="1400">
                <a:solidFill>
                  <a:srgbClr val="000000"/>
                </a:solidFill>
                <a:latin typeface="Arial" pitchFamily="34" charset="0"/>
              </a:rPr>
              <a:t>succ</a:t>
            </a:r>
          </a:p>
          <a:p>
            <a:r>
              <a:rPr lang="en-US" sz="1400">
                <a:solidFill>
                  <a:srgbClr val="000000"/>
                </a:solidFill>
                <a:latin typeface="Arial" pitchFamily="34" charset="0"/>
              </a:rPr>
              <a:t>0    7      0</a:t>
            </a:r>
          </a:p>
          <a:p>
            <a:r>
              <a:rPr lang="en-US" sz="1400">
                <a:solidFill>
                  <a:srgbClr val="000000"/>
                </a:solidFill>
                <a:latin typeface="Arial" pitchFamily="34" charset="0"/>
              </a:rPr>
              <a:t>1    0      0</a:t>
            </a:r>
          </a:p>
          <a:p>
            <a:r>
              <a:rPr lang="en-US" sz="1400">
                <a:solidFill>
                  <a:srgbClr val="000000"/>
                </a:solidFill>
                <a:latin typeface="Arial" pitchFamily="34" charset="0"/>
              </a:rPr>
              <a:t>2    2      2 </a:t>
            </a:r>
          </a:p>
        </p:txBody>
      </p:sp>
      <p:sp>
        <p:nvSpPr>
          <p:cNvPr id="75833" name="Rectangle 57"/>
          <p:cNvSpPr>
            <a:spLocks noChangeArrowheads="1"/>
          </p:cNvSpPr>
          <p:nvPr/>
        </p:nvSpPr>
        <p:spPr bwMode="auto">
          <a:xfrm>
            <a:off x="2209800" y="4495800"/>
            <a:ext cx="1066800" cy="990600"/>
          </a:xfrm>
          <a:prstGeom prst="rect">
            <a:avLst/>
          </a:prstGeom>
          <a:noFill/>
          <a:ln w="12700">
            <a:solidFill>
              <a:schemeClr val="tx1"/>
            </a:solidFill>
            <a:miter lim="800000"/>
            <a:headEnd/>
            <a:tailEnd/>
          </a:ln>
          <a:effectLst/>
        </p:spPr>
        <p:txBody>
          <a:bodyPr wrap="none" lIns="90488" tIns="44450" rIns="90488" bIns="44450" anchor="ctr"/>
          <a:lstStyle/>
          <a:p>
            <a:endParaRPr lang="en-US"/>
          </a:p>
        </p:txBody>
      </p:sp>
      <p:sp>
        <p:nvSpPr>
          <p:cNvPr id="75834" name="Line 58"/>
          <p:cNvSpPr>
            <a:spLocks noChangeShapeType="1"/>
          </p:cNvSpPr>
          <p:nvPr/>
        </p:nvSpPr>
        <p:spPr bwMode="auto">
          <a:xfrm>
            <a:off x="2378075" y="4495800"/>
            <a:ext cx="0" cy="981075"/>
          </a:xfrm>
          <a:prstGeom prst="line">
            <a:avLst/>
          </a:prstGeom>
          <a:noFill/>
          <a:ln w="12700">
            <a:solidFill>
              <a:schemeClr val="tx1"/>
            </a:solidFill>
            <a:round/>
            <a:headEnd/>
            <a:tailEnd/>
          </a:ln>
          <a:effectLst/>
        </p:spPr>
        <p:txBody>
          <a:bodyPr lIns="90488" tIns="44450" rIns="90488" bIns="44450"/>
          <a:lstStyle/>
          <a:p>
            <a:endParaRPr lang="en-US"/>
          </a:p>
        </p:txBody>
      </p:sp>
      <p:sp>
        <p:nvSpPr>
          <p:cNvPr id="75835" name="Line 59"/>
          <p:cNvSpPr>
            <a:spLocks noChangeShapeType="1"/>
          </p:cNvSpPr>
          <p:nvPr/>
        </p:nvSpPr>
        <p:spPr bwMode="auto">
          <a:xfrm>
            <a:off x="2787650" y="4495800"/>
            <a:ext cx="0" cy="990600"/>
          </a:xfrm>
          <a:prstGeom prst="line">
            <a:avLst/>
          </a:prstGeom>
          <a:noFill/>
          <a:ln w="12700">
            <a:solidFill>
              <a:schemeClr val="tx1"/>
            </a:solidFill>
            <a:round/>
            <a:headEnd/>
            <a:tailEnd/>
          </a:ln>
          <a:effectLst/>
        </p:spPr>
        <p:txBody>
          <a:bodyPr lIns="90488" tIns="44450" rIns="90488" bIns="44450"/>
          <a:lstStyle/>
          <a:p>
            <a:endParaRPr lang="en-US"/>
          </a:p>
        </p:txBody>
      </p:sp>
      <p:sp>
        <p:nvSpPr>
          <p:cNvPr id="75836" name="Line 60"/>
          <p:cNvSpPr>
            <a:spLocks noChangeShapeType="1"/>
          </p:cNvSpPr>
          <p:nvPr/>
        </p:nvSpPr>
        <p:spPr bwMode="auto">
          <a:xfrm>
            <a:off x="2178050" y="4781550"/>
            <a:ext cx="1066800" cy="0"/>
          </a:xfrm>
          <a:prstGeom prst="line">
            <a:avLst/>
          </a:prstGeom>
          <a:noFill/>
          <a:ln w="12700">
            <a:solidFill>
              <a:schemeClr val="tx1"/>
            </a:solidFill>
            <a:round/>
            <a:headEnd/>
            <a:tailEnd/>
          </a:ln>
          <a:effectLst/>
        </p:spPr>
        <p:txBody>
          <a:bodyPr lIns="90488" tIns="44450" rIns="90488" bIns="44450"/>
          <a:lstStyle/>
          <a:p>
            <a:endParaRPr lang="en-US"/>
          </a:p>
        </p:txBody>
      </p:sp>
      <p:sp>
        <p:nvSpPr>
          <p:cNvPr id="75837" name="Text Box 61"/>
          <p:cNvSpPr txBox="1">
            <a:spLocks noChangeArrowheads="1"/>
          </p:cNvSpPr>
          <p:nvPr/>
        </p:nvSpPr>
        <p:spPr bwMode="auto">
          <a:xfrm>
            <a:off x="2119313" y="4203700"/>
            <a:ext cx="1202894" cy="305212"/>
          </a:xfrm>
          <a:prstGeom prst="rect">
            <a:avLst/>
          </a:prstGeom>
          <a:noFill/>
          <a:ln w="12700">
            <a:noFill/>
            <a:miter lim="800000"/>
            <a:headEnd/>
            <a:tailEnd/>
          </a:ln>
          <a:effectLst/>
        </p:spPr>
        <p:txBody>
          <a:bodyPr wrap="none" lIns="90488" tIns="44450" rIns="90488" bIns="44450">
            <a:spAutoFit/>
          </a:bodyPr>
          <a:lstStyle/>
          <a:p>
            <a:r>
              <a:rPr lang="en-US" sz="1400" dirty="0" smtClean="0">
                <a:solidFill>
                  <a:srgbClr val="000000"/>
                </a:solidFill>
                <a:latin typeface="Arial" pitchFamily="34" charset="0"/>
              </a:rPr>
              <a:t>Finger. </a:t>
            </a:r>
            <a:r>
              <a:rPr lang="en-US" sz="1400" dirty="0">
                <a:solidFill>
                  <a:srgbClr val="000000"/>
                </a:solidFill>
                <a:latin typeface="Arial" pitchFamily="34" charset="0"/>
              </a:rPr>
              <a:t>Table</a:t>
            </a:r>
          </a:p>
        </p:txBody>
      </p:sp>
      <p:sp>
        <p:nvSpPr>
          <p:cNvPr id="75838" name="AutoShape 62"/>
          <p:cNvSpPr>
            <a:spLocks noChangeArrowheads="1"/>
          </p:cNvSpPr>
          <p:nvPr/>
        </p:nvSpPr>
        <p:spPr bwMode="auto">
          <a:xfrm>
            <a:off x="1981200" y="4191000"/>
            <a:ext cx="1371600" cy="1371600"/>
          </a:xfrm>
          <a:prstGeom prst="wedgeRectCallout">
            <a:avLst>
              <a:gd name="adj1" fmla="val 65278"/>
              <a:gd name="adj2" fmla="val -37269"/>
            </a:avLst>
          </a:prstGeom>
          <a:noFill/>
          <a:ln w="12700">
            <a:solidFill>
              <a:schemeClr val="tx1"/>
            </a:solidFill>
            <a:miter lim="800000"/>
            <a:headEnd/>
            <a:tailEnd/>
          </a:ln>
          <a:effectLst/>
        </p:spPr>
        <p:txBody>
          <a:bodyPr lIns="90488" tIns="44450" rIns="90488" bIns="44450"/>
          <a:lstStyle/>
          <a:p>
            <a:pPr algn="ctr"/>
            <a:endParaRPr lang="en-US" sz="1400">
              <a:solidFill>
                <a:srgbClr val="000000"/>
              </a:solidFill>
              <a:latin typeface="Arial" pitchFamily="34" charset="0"/>
            </a:endParaRPr>
          </a:p>
        </p:txBody>
      </p:sp>
      <p:sp>
        <p:nvSpPr>
          <p:cNvPr id="75841" name="Line 65"/>
          <p:cNvSpPr>
            <a:spLocks noChangeShapeType="1"/>
          </p:cNvSpPr>
          <p:nvPr/>
        </p:nvSpPr>
        <p:spPr bwMode="auto">
          <a:xfrm flipV="1">
            <a:off x="5867400" y="3276600"/>
            <a:ext cx="304800" cy="228600"/>
          </a:xfrm>
          <a:prstGeom prst="line">
            <a:avLst/>
          </a:prstGeom>
          <a:noFill/>
          <a:ln w="31750">
            <a:solidFill>
              <a:schemeClr val="hlink"/>
            </a:solidFill>
            <a:round/>
            <a:headEnd/>
            <a:tailEnd type="triangle" w="med" len="med"/>
          </a:ln>
          <a:effectLst/>
        </p:spPr>
        <p:txBody>
          <a:bodyPr lIns="90488" tIns="44450" rIns="90488" bIns="44450"/>
          <a:lstStyle/>
          <a:p>
            <a:endParaRPr lang="en-US"/>
          </a:p>
        </p:txBody>
      </p:sp>
      <p:sp>
        <p:nvSpPr>
          <p:cNvPr id="75842" name="Text Box 66"/>
          <p:cNvSpPr txBox="1">
            <a:spLocks noChangeArrowheads="1"/>
          </p:cNvSpPr>
          <p:nvPr/>
        </p:nvSpPr>
        <p:spPr bwMode="auto">
          <a:xfrm>
            <a:off x="5243513" y="3517900"/>
            <a:ext cx="842962" cy="301625"/>
          </a:xfrm>
          <a:prstGeom prst="rect">
            <a:avLst/>
          </a:prstGeom>
          <a:noFill/>
          <a:ln w="12700">
            <a:noFill/>
            <a:miter lim="800000"/>
            <a:headEnd/>
            <a:tailEnd/>
          </a:ln>
          <a:effectLst/>
        </p:spPr>
        <p:txBody>
          <a:bodyPr wrap="none" lIns="90488" tIns="44450" rIns="90488" bIns="44450">
            <a:spAutoFit/>
          </a:bodyPr>
          <a:lstStyle/>
          <a:p>
            <a:r>
              <a:rPr lang="en-US" sz="1400">
                <a:solidFill>
                  <a:srgbClr val="000000"/>
                </a:solidFill>
                <a:latin typeface="Arial" pitchFamily="34" charset="0"/>
              </a:rPr>
              <a:t>query(7)</a:t>
            </a:r>
          </a:p>
        </p:txBody>
      </p:sp>
      <p:pic>
        <p:nvPicPr>
          <p:cNvPr id="75843" name="Picture 67" descr="com"/>
          <p:cNvPicPr>
            <a:picLocks noChangeAspect="1" noChangeArrowheads="1"/>
          </p:cNvPicPr>
          <p:nvPr/>
        </p:nvPicPr>
        <p:blipFill>
          <a:blip r:embed="rId3" cstate="print"/>
          <a:srcRect/>
          <a:stretch>
            <a:fillRect/>
          </a:stretch>
        </p:blipFill>
        <p:spPr bwMode="auto">
          <a:xfrm>
            <a:off x="6321425" y="2981325"/>
            <a:ext cx="381000" cy="355600"/>
          </a:xfrm>
          <a:prstGeom prst="rect">
            <a:avLst/>
          </a:prstGeom>
          <a:noFill/>
        </p:spPr>
      </p:pic>
      <p:pic>
        <p:nvPicPr>
          <p:cNvPr id="75844" name="Picture 68" descr="com"/>
          <p:cNvPicPr>
            <a:picLocks noChangeAspect="1" noChangeArrowheads="1"/>
          </p:cNvPicPr>
          <p:nvPr/>
        </p:nvPicPr>
        <p:blipFill>
          <a:blip r:embed="rId3" cstate="print"/>
          <a:srcRect/>
          <a:stretch>
            <a:fillRect/>
          </a:stretch>
        </p:blipFill>
        <p:spPr bwMode="auto">
          <a:xfrm>
            <a:off x="6778625" y="4200525"/>
            <a:ext cx="381000" cy="355600"/>
          </a:xfrm>
          <a:prstGeom prst="rect">
            <a:avLst/>
          </a:prstGeom>
          <a:noFill/>
        </p:spPr>
      </p:pic>
      <p:pic>
        <p:nvPicPr>
          <p:cNvPr id="75845" name="Picture 69" descr="com"/>
          <p:cNvPicPr>
            <a:picLocks noChangeAspect="1" noChangeArrowheads="1"/>
          </p:cNvPicPr>
          <p:nvPr/>
        </p:nvPicPr>
        <p:blipFill>
          <a:blip r:embed="rId3" cstate="print"/>
          <a:srcRect/>
          <a:stretch>
            <a:fillRect/>
          </a:stretch>
        </p:blipFill>
        <p:spPr bwMode="auto">
          <a:xfrm>
            <a:off x="5181600" y="2514600"/>
            <a:ext cx="381000" cy="355600"/>
          </a:xfrm>
          <a:prstGeom prst="rect">
            <a:avLst/>
          </a:prstGeom>
          <a:noFill/>
        </p:spPr>
      </p:pic>
      <p:pic>
        <p:nvPicPr>
          <p:cNvPr id="75846" name="Picture 70" descr="com"/>
          <p:cNvPicPr>
            <a:picLocks noChangeAspect="1" noChangeArrowheads="1"/>
          </p:cNvPicPr>
          <p:nvPr/>
        </p:nvPicPr>
        <p:blipFill>
          <a:blip r:embed="rId3" cstate="print"/>
          <a:srcRect/>
          <a:stretch>
            <a:fillRect/>
          </a:stretch>
        </p:blipFill>
        <p:spPr bwMode="auto">
          <a:xfrm>
            <a:off x="3352800" y="4191000"/>
            <a:ext cx="381000" cy="35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58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4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71480"/>
            <a:ext cx="9286908" cy="619124"/>
          </a:xfrm>
        </p:spPr>
        <p:txBody>
          <a:bodyPr>
            <a:noAutofit/>
          </a:bodyPr>
          <a:lstStyle/>
          <a:p>
            <a:r>
              <a:rPr lang="zh-CN" altLang="en-US" sz="3600" dirty="0" smtClean="0">
                <a:solidFill>
                  <a:srgbClr val="00B050"/>
                </a:solidFill>
              </a:rPr>
              <a:t>（三）：</a:t>
            </a:r>
            <a:r>
              <a:rPr lang="en-US" sz="3600" dirty="0" smtClean="0">
                <a:solidFill>
                  <a:srgbClr val="00B050"/>
                </a:solidFill>
              </a:rPr>
              <a:t>First Generation of Cloud Data Management Systems</a:t>
            </a:r>
            <a:endParaRPr lang="zh-CN" altLang="en-US" sz="3600" dirty="0"/>
          </a:p>
        </p:txBody>
      </p:sp>
      <p:sp>
        <p:nvSpPr>
          <p:cNvPr id="3" name="内容占位符 2"/>
          <p:cNvSpPr>
            <a:spLocks noGrp="1"/>
          </p:cNvSpPr>
          <p:nvPr>
            <p:ph idx="1"/>
          </p:nvPr>
        </p:nvSpPr>
        <p:spPr>
          <a:xfrm>
            <a:off x="428596" y="1857364"/>
            <a:ext cx="8463884" cy="4525963"/>
          </a:xfrm>
        </p:spPr>
        <p:txBody>
          <a:bodyPr/>
          <a:lstStyle/>
          <a:p>
            <a:r>
              <a:rPr lang="en-US" altLang="zh-CN" dirty="0" smtClean="0">
                <a:solidFill>
                  <a:schemeClr val="bg1">
                    <a:lumMod val="65000"/>
                  </a:schemeClr>
                </a:solidFill>
              </a:rPr>
              <a:t>Twitter: problems, solutions and Lessons</a:t>
            </a:r>
          </a:p>
          <a:p>
            <a:r>
              <a:rPr lang="en-US" altLang="zh-CN" dirty="0" smtClean="0"/>
              <a:t>1</a:t>
            </a:r>
            <a:r>
              <a:rPr lang="zh-CN" altLang="en-US" dirty="0" smtClean="0"/>
              <a:t>、</a:t>
            </a:r>
            <a:r>
              <a:rPr lang="en-US" altLang="zh-CN" dirty="0" smtClean="0"/>
              <a:t>Google Storage System: </a:t>
            </a:r>
            <a:r>
              <a:rPr lang="en-US" altLang="zh-CN" dirty="0" err="1" smtClean="0"/>
              <a:t>BigTable</a:t>
            </a:r>
            <a:r>
              <a:rPr lang="en-US" altLang="zh-CN" dirty="0" smtClean="0"/>
              <a:t>  +  Google File Systems (GFS)</a:t>
            </a:r>
          </a:p>
          <a:p>
            <a:r>
              <a:rPr lang="en-US" altLang="zh-CN" dirty="0" smtClean="0"/>
              <a:t>2</a:t>
            </a:r>
            <a:r>
              <a:rPr lang="zh-CN" altLang="en-US" dirty="0" smtClean="0"/>
              <a:t>、</a:t>
            </a:r>
            <a:r>
              <a:rPr lang="en-US" altLang="zh-CN" dirty="0" smtClean="0"/>
              <a:t>Yahoo! Key-Value Store: PNUTS</a:t>
            </a:r>
          </a:p>
          <a:p>
            <a:r>
              <a:rPr lang="en-US" altLang="zh-CN" dirty="0" smtClean="0"/>
              <a:t>3</a:t>
            </a:r>
            <a:r>
              <a:rPr lang="zh-CN" altLang="en-US" dirty="0" smtClean="0"/>
              <a:t>、</a:t>
            </a:r>
            <a:r>
              <a:rPr lang="en-US" altLang="zh-CN" dirty="0" smtClean="0"/>
              <a:t>Amazon’s Key-Value Store: Dynamo</a:t>
            </a:r>
          </a:p>
          <a:p>
            <a:pPr>
              <a:buNone/>
            </a:pP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22098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29" name="Rounded Rectangle 28"/>
          <p:cNvSpPr/>
          <p:nvPr/>
        </p:nvSpPr>
        <p:spPr bwMode="auto">
          <a:xfrm>
            <a:off x="50292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30" name="Rounded Rectangle 29"/>
          <p:cNvSpPr/>
          <p:nvPr/>
        </p:nvSpPr>
        <p:spPr bwMode="auto">
          <a:xfrm>
            <a:off x="64008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6" name="Title 5"/>
          <p:cNvSpPr>
            <a:spLocks noGrp="1"/>
          </p:cNvSpPr>
          <p:nvPr>
            <p:ph type="title"/>
          </p:nvPr>
        </p:nvSpPr>
        <p:spPr/>
        <p:txBody>
          <a:bodyPr/>
          <a:lstStyle/>
          <a:p>
            <a:r>
              <a:rPr lang="en-US" dirty="0" smtClean="0">
                <a:solidFill>
                  <a:srgbClr val="00B050"/>
                </a:solidFill>
              </a:rPr>
              <a:t>Scaling in the Cloud</a:t>
            </a:r>
            <a:endParaRPr lang="en-US" dirty="0">
              <a:solidFill>
                <a:srgbClr val="00B050"/>
              </a:solidFill>
            </a:endParaRPr>
          </a:p>
        </p:txBody>
      </p:sp>
      <p:sp>
        <p:nvSpPr>
          <p:cNvPr id="7" name="Rounded Rectangle 6"/>
          <p:cNvSpPr/>
          <p:nvPr/>
        </p:nvSpPr>
        <p:spPr bwMode="auto">
          <a:xfrm>
            <a:off x="1716975" y="2394466"/>
            <a:ext cx="5105400" cy="457200"/>
          </a:xfrm>
          <a:prstGeom prst="roundRect">
            <a:avLst/>
          </a:prstGeom>
          <a:solidFill>
            <a:srgbClr val="7030A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tx1"/>
                </a:solidFill>
                <a:latin typeface="Calibri" pitchFamily="34" charset="0"/>
              </a:rPr>
              <a:t>Load Balancer (Proxy)</a:t>
            </a:r>
            <a:endParaRPr kumimoji="0" lang="en-US" sz="2200" b="1" i="0" u="none" strike="noStrike" cap="none" normalizeH="0" baseline="-25000" dirty="0" smtClean="0">
              <a:ln>
                <a:noFill/>
              </a:ln>
              <a:solidFill>
                <a:schemeClr val="tx1"/>
              </a:solidFill>
              <a:effectLst/>
              <a:latin typeface="Calibri" pitchFamily="34" charset="0"/>
            </a:endParaRPr>
          </a:p>
        </p:txBody>
      </p:sp>
      <p:sp>
        <p:nvSpPr>
          <p:cNvPr id="8" name="Rounded Rectangle 7"/>
          <p:cNvSpPr/>
          <p:nvPr/>
        </p:nvSpPr>
        <p:spPr bwMode="auto">
          <a:xfrm>
            <a:off x="762000" y="3308866"/>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9" name="Straight Arrow Connector 8"/>
          <p:cNvCxnSpPr>
            <a:stCxn id="7" idx="2"/>
            <a:endCxn id="8" idx="0"/>
          </p:cNvCxnSpPr>
          <p:nvPr/>
        </p:nvCxnSpPr>
        <p:spPr bwMode="auto">
          <a:xfrm rot="5400000">
            <a:off x="2592038" y="1631229"/>
            <a:ext cx="457200"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0" name="Flowchart: Magnetic Disk 9"/>
          <p:cNvSpPr/>
          <p:nvPr/>
        </p:nvSpPr>
        <p:spPr bwMode="auto">
          <a:xfrm>
            <a:off x="3545775" y="4876800"/>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Master DB</a:t>
            </a:r>
            <a:endParaRPr lang="en-US" sz="2200" b="1" dirty="0" smtClean="0">
              <a:solidFill>
                <a:schemeClr val="tx1"/>
              </a:solidFill>
              <a:latin typeface="Calibri" pitchFamily="34" charset="0"/>
            </a:endParaRPr>
          </a:p>
        </p:txBody>
      </p:sp>
      <p:sp>
        <p:nvSpPr>
          <p:cNvPr id="11" name="Flowchart: Magnetic Disk 10"/>
          <p:cNvSpPr/>
          <p:nvPr/>
        </p:nvSpPr>
        <p:spPr bwMode="auto">
          <a:xfrm>
            <a:off x="7315200" y="4909066"/>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Slave DB</a:t>
            </a:r>
            <a:endParaRPr lang="en-US" sz="2200" b="1" dirty="0" smtClean="0">
              <a:solidFill>
                <a:schemeClr val="tx1"/>
              </a:solidFill>
              <a:latin typeface="Calibri" pitchFamily="34" charset="0"/>
            </a:endParaRPr>
          </a:p>
        </p:txBody>
      </p:sp>
      <p:cxnSp>
        <p:nvCxnSpPr>
          <p:cNvPr id="12" name="Straight Arrow Connector 11"/>
          <p:cNvCxnSpPr>
            <a:stCxn id="10" idx="4"/>
            <a:endCxn id="11" idx="2"/>
          </p:cNvCxnSpPr>
          <p:nvPr/>
        </p:nvCxnSpPr>
        <p:spPr bwMode="auto">
          <a:xfrm>
            <a:off x="4993575" y="5448300"/>
            <a:ext cx="2321625" cy="3226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2"/>
            <a:endCxn id="10" idx="1"/>
          </p:cNvCxnSpPr>
          <p:nvPr/>
        </p:nvCxnSpPr>
        <p:spPr bwMode="auto">
          <a:xfrm rot="16200000" flipH="1">
            <a:off x="2608170" y="3215295"/>
            <a:ext cx="424934"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28" idx="2"/>
            <a:endCxn id="10" idx="1"/>
          </p:cNvCxnSpPr>
          <p:nvPr/>
        </p:nvCxnSpPr>
        <p:spPr bwMode="auto">
          <a:xfrm rot="16200000" flipH="1">
            <a:off x="3315937" y="3923062"/>
            <a:ext cx="457200"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29" idx="2"/>
            <a:endCxn id="10" idx="1"/>
          </p:cNvCxnSpPr>
          <p:nvPr/>
        </p:nvCxnSpPr>
        <p:spPr bwMode="auto">
          <a:xfrm rot="5400000">
            <a:off x="4725638" y="3963638"/>
            <a:ext cx="457200"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30" idx="2"/>
            <a:endCxn id="10" idx="1"/>
          </p:cNvCxnSpPr>
          <p:nvPr/>
        </p:nvCxnSpPr>
        <p:spPr bwMode="auto">
          <a:xfrm rot="5400000">
            <a:off x="5411438" y="3277838"/>
            <a:ext cx="457200"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5334000" y="4953000"/>
            <a:ext cx="1600200" cy="461665"/>
          </a:xfrm>
          <a:prstGeom prst="rect">
            <a:avLst/>
          </a:prstGeom>
          <a:noFill/>
        </p:spPr>
        <p:txBody>
          <a:bodyPr wrap="square" rtlCol="0">
            <a:spAutoFit/>
          </a:bodyPr>
          <a:lstStyle/>
          <a:p>
            <a:r>
              <a:rPr lang="en-US" sz="2400" baseline="0" dirty="0" smtClean="0">
                <a:latin typeface="Calibri" pitchFamily="34" charset="0"/>
              </a:rPr>
              <a:t>Replication</a:t>
            </a:r>
            <a:endParaRPr lang="en-US" sz="2400" baseline="0" dirty="0">
              <a:latin typeface="Calibri" pitchFamily="34" charset="0"/>
            </a:endParaRPr>
          </a:p>
        </p:txBody>
      </p:sp>
      <p:sp>
        <p:nvSpPr>
          <p:cNvPr id="20" name="Rounded Rectangle 19"/>
          <p:cNvSpPr/>
          <p:nvPr/>
        </p:nvSpPr>
        <p:spPr bwMode="auto">
          <a:xfrm>
            <a:off x="3388425" y="1555472"/>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21" name="Straight Arrow Connector 20"/>
          <p:cNvCxnSpPr>
            <a:stCxn id="20" idx="2"/>
            <a:endCxn id="7" idx="0"/>
          </p:cNvCxnSpPr>
          <p:nvPr/>
        </p:nvCxnSpPr>
        <p:spPr bwMode="auto">
          <a:xfrm rot="16200000" flipH="1">
            <a:off x="4076303" y="2201094"/>
            <a:ext cx="381794" cy="495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stCxn id="7" idx="2"/>
            <a:endCxn id="30" idx="0"/>
          </p:cNvCxnSpPr>
          <p:nvPr/>
        </p:nvCxnSpPr>
        <p:spPr bwMode="auto">
          <a:xfrm rot="16200000" flipH="1">
            <a:off x="5427570" y="1693770"/>
            <a:ext cx="424934"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29" idx="0"/>
          </p:cNvCxnSpPr>
          <p:nvPr/>
        </p:nvCxnSpPr>
        <p:spPr bwMode="auto">
          <a:xfrm rot="16200000" flipH="1">
            <a:off x="4741770" y="2379570"/>
            <a:ext cx="424934"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7" idx="2"/>
            <a:endCxn id="28" idx="0"/>
          </p:cNvCxnSpPr>
          <p:nvPr/>
        </p:nvCxnSpPr>
        <p:spPr bwMode="auto">
          <a:xfrm rot="5400000">
            <a:off x="3332071" y="2338996"/>
            <a:ext cx="424934"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1" name="TextBox 30"/>
          <p:cNvSpPr txBox="1"/>
          <p:nvPr/>
        </p:nvSpPr>
        <p:spPr>
          <a:xfrm>
            <a:off x="2362200" y="4953000"/>
            <a:ext cx="6477000" cy="1754326"/>
          </a:xfrm>
          <a:prstGeom prst="rect">
            <a:avLst/>
          </a:prstGeom>
          <a:solidFill>
            <a:srgbClr val="C00000"/>
          </a:solidFill>
          <a:effectLst>
            <a:glow rad="1397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wrap="square" rtlCol="0" anchor="ctr">
            <a:spAutoFit/>
          </a:bodyPr>
          <a:lstStyle/>
          <a:p>
            <a:pPr algn="ctr"/>
            <a:r>
              <a:rPr lang="en-US" sz="3600" b="1" dirty="0" smtClean="0"/>
              <a:t>Database becomes the Scalability Bottleneck</a:t>
            </a:r>
          </a:p>
          <a:p>
            <a:pPr algn="ctr"/>
            <a:r>
              <a:rPr lang="en-US" sz="3600" b="1" dirty="0" smtClean="0"/>
              <a:t>Cannot leverage elasticity</a:t>
            </a:r>
            <a:endParaRPr lang="en-US" sz="3600" b="1" dirty="0"/>
          </a:p>
        </p:txBody>
      </p:sp>
      <p:sp>
        <p:nvSpPr>
          <p:cNvPr id="38" name="Rounded Rectangle 37"/>
          <p:cNvSpPr/>
          <p:nvPr/>
        </p:nvSpPr>
        <p:spPr bwMode="auto">
          <a:xfrm>
            <a:off x="36576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40" name="Straight Arrow Connector 39"/>
          <p:cNvCxnSpPr>
            <a:stCxn id="7" idx="2"/>
            <a:endCxn id="38" idx="0"/>
          </p:cNvCxnSpPr>
          <p:nvPr/>
        </p:nvCxnSpPr>
        <p:spPr bwMode="auto">
          <a:xfrm rot="5400000">
            <a:off x="4055971" y="3062896"/>
            <a:ext cx="424934"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38" idx="2"/>
            <a:endCxn id="10" idx="1"/>
          </p:cNvCxnSpPr>
          <p:nvPr/>
        </p:nvCxnSpPr>
        <p:spPr bwMode="auto">
          <a:xfrm rot="16200000" flipH="1">
            <a:off x="4039837" y="4646962"/>
            <a:ext cx="457200"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4" name="Rounded Rectangle 73"/>
          <p:cNvSpPr/>
          <p:nvPr/>
        </p:nvSpPr>
        <p:spPr bwMode="auto">
          <a:xfrm>
            <a:off x="1447800" y="1559625"/>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5" name="Straight Arrow Connector 74"/>
          <p:cNvCxnSpPr>
            <a:stCxn id="74" idx="2"/>
            <a:endCxn id="7" idx="0"/>
          </p:cNvCxnSpPr>
          <p:nvPr/>
        </p:nvCxnSpPr>
        <p:spPr bwMode="auto">
          <a:xfrm rot="16200000" flipH="1">
            <a:off x="3108067" y="1232857"/>
            <a:ext cx="377641" cy="19455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7" name="Rounded Rectangle 76"/>
          <p:cNvSpPr/>
          <p:nvPr/>
        </p:nvSpPr>
        <p:spPr bwMode="auto">
          <a:xfrm>
            <a:off x="5322125" y="1559625"/>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8" name="Straight Arrow Connector 77"/>
          <p:cNvCxnSpPr>
            <a:stCxn id="77" idx="2"/>
          </p:cNvCxnSpPr>
          <p:nvPr/>
        </p:nvCxnSpPr>
        <p:spPr bwMode="auto">
          <a:xfrm rot="5400000">
            <a:off x="5036375" y="1235775"/>
            <a:ext cx="381000" cy="1943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 name="Slide Number Placeholder 3"/>
          <p:cNvSpPr>
            <a:spLocks noGrp="1"/>
          </p:cNvSpPr>
          <p:nvPr>
            <p:ph type="sldNum" sz="quarter" idx="12"/>
          </p:nvPr>
        </p:nvSpPr>
        <p:spPr/>
        <p:txBody>
          <a:bodyPr/>
          <a:lstStyle/>
          <a:p>
            <a:fld id="{2BB48403-3756-45E1-B6F2-426DF7D06FC9}" type="slidenum">
              <a:rPr lang="en-US" smtClean="0"/>
              <a:pPr/>
              <a:t>79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1000"/>
                                  </p:stCondLst>
                                  <p:childTnLst>
                                    <p:set>
                                      <p:cBhvr>
                                        <p:cTn id="25" dur="1" fill="hold">
                                          <p:stCondLst>
                                            <p:cond delay="0"/>
                                          </p:stCondLst>
                                        </p:cTn>
                                        <p:tgtEl>
                                          <p:spTgt spid="28"/>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par>
                          <p:cTn id="29" fill="hold">
                            <p:stCondLst>
                              <p:cond delay="1000"/>
                            </p:stCondLst>
                            <p:childTnLst>
                              <p:par>
                                <p:cTn id="30" presetID="1"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par>
                          <p:cTn id="32" fill="hold">
                            <p:stCondLst>
                              <p:cond delay="1000"/>
                            </p:stCondLst>
                            <p:childTnLst>
                              <p:par>
                                <p:cTn id="33" presetID="1" presetClass="entr" presetSubtype="0" fill="hold" grpId="0" nodeType="afterEffect">
                                  <p:stCondLst>
                                    <p:cond delay="1000"/>
                                  </p:stCondLst>
                                  <p:childTnLst>
                                    <p:set>
                                      <p:cBhvr>
                                        <p:cTn id="34" dur="1" fill="hold">
                                          <p:stCondLst>
                                            <p:cond delay="0"/>
                                          </p:stCondLst>
                                        </p:cTn>
                                        <p:tgtEl>
                                          <p:spTgt spid="29"/>
                                        </p:tgtEl>
                                        <p:attrNameLst>
                                          <p:attrName>style.visibility</p:attrName>
                                        </p:attrNameLst>
                                      </p:cBhvr>
                                      <p:to>
                                        <p:strVal val="visible"/>
                                      </p:to>
                                    </p:set>
                                  </p:childTnLst>
                                </p:cTn>
                              </p:par>
                            </p:childTnLst>
                          </p:cTn>
                        </p:par>
                        <p:par>
                          <p:cTn id="35" fill="hold">
                            <p:stCondLst>
                              <p:cond delay="2000"/>
                            </p:stCondLst>
                            <p:childTnLst>
                              <p:par>
                                <p:cTn id="36" presetID="1"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childTnLst>
                          </p:cTn>
                        </p:par>
                        <p:par>
                          <p:cTn id="38" fill="hold">
                            <p:stCondLst>
                              <p:cond delay="2000"/>
                            </p:stCondLst>
                            <p:childTnLst>
                              <p:par>
                                <p:cTn id="39" presetID="1"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par>
                          <p:cTn id="41" fill="hold">
                            <p:stCondLst>
                              <p:cond delay="2000"/>
                            </p:stCondLst>
                            <p:childTnLst>
                              <p:par>
                                <p:cTn id="42" presetID="1" presetClass="entr" presetSubtype="0" fill="hold" grpId="0" nodeType="afterEffect">
                                  <p:stCondLst>
                                    <p:cond delay="1000"/>
                                  </p:stCondLst>
                                  <p:childTnLst>
                                    <p:set>
                                      <p:cBhvr>
                                        <p:cTn id="43" dur="1" fill="hold">
                                          <p:stCondLst>
                                            <p:cond delay="0"/>
                                          </p:stCondLst>
                                        </p:cTn>
                                        <p:tgtEl>
                                          <p:spTgt spid="30"/>
                                        </p:tgtEl>
                                        <p:attrNameLst>
                                          <p:attrName>style.visibility</p:attrName>
                                        </p:attrNameLst>
                                      </p:cBhvr>
                                      <p:to>
                                        <p:strVal val="visible"/>
                                      </p:to>
                                    </p:set>
                                  </p:childTnLst>
                                </p:cTn>
                              </p:par>
                            </p:childTnLst>
                          </p:cTn>
                        </p:par>
                        <p:par>
                          <p:cTn id="44" fill="hold">
                            <p:stCondLst>
                              <p:cond delay="3000"/>
                            </p:stCondLst>
                            <p:childTnLst>
                              <p:par>
                                <p:cTn id="45" presetID="1"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par>
                          <p:cTn id="47" fill="hold">
                            <p:stCondLst>
                              <p:cond delay="3000"/>
                            </p:stCondLst>
                            <p:childTnLst>
                              <p:par>
                                <p:cTn id="48" presetID="1"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8" grpId="0" animBg="1"/>
      <p:bldP spid="31" grpId="0" animBg="1"/>
      <p:bldP spid="74" grpId="0" animBg="1"/>
      <p:bldP spid="7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714356"/>
            <a:ext cx="8643998" cy="642942"/>
          </a:xfrm>
        </p:spPr>
        <p:txBody>
          <a:bodyPr/>
          <a:lstStyle/>
          <a:p>
            <a:r>
              <a:rPr lang="zh-CN" altLang="en-US" sz="3200" dirty="0" smtClean="0">
                <a:solidFill>
                  <a:srgbClr val="00B050"/>
                </a:solidFill>
              </a:rPr>
              <a:t>（一）</a:t>
            </a:r>
            <a:r>
              <a:rPr lang="en-US" sz="3200" dirty="0" smtClean="0">
                <a:solidFill>
                  <a:srgbClr val="00B050"/>
                </a:solidFill>
              </a:rPr>
              <a:t> Transactional Management Systems</a:t>
            </a:r>
            <a:endParaRPr lang="zh-CN" altLang="en-US" sz="3200"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altLang="zh-CN" dirty="0" err="1" smtClean="0"/>
              <a:t>Serializability</a:t>
            </a:r>
            <a:r>
              <a:rPr lang="en-US" altLang="zh-CN" dirty="0" smtClean="0"/>
              <a:t>  theory</a:t>
            </a:r>
          </a:p>
          <a:p>
            <a:r>
              <a:rPr lang="en-US" altLang="zh-CN" dirty="0" smtClean="0"/>
              <a:t>2</a:t>
            </a:r>
            <a:r>
              <a:rPr lang="zh-CN" altLang="en-US" dirty="0" smtClean="0"/>
              <a:t>、</a:t>
            </a:r>
            <a:r>
              <a:rPr lang="en-US" altLang="zh-CN" dirty="0" smtClean="0"/>
              <a:t>Concurrency  control</a:t>
            </a:r>
          </a:p>
          <a:p>
            <a:r>
              <a:rPr lang="en-US" altLang="zh-CN" dirty="0" smtClean="0"/>
              <a:t>3</a:t>
            </a:r>
            <a:r>
              <a:rPr lang="zh-CN" altLang="en-US" dirty="0" smtClean="0"/>
              <a:t>、</a:t>
            </a:r>
            <a:r>
              <a:rPr lang="en-US" altLang="zh-CN" dirty="0" smtClean="0"/>
              <a:t>Recovery</a:t>
            </a:r>
          </a:p>
          <a:p>
            <a:r>
              <a:rPr lang="en-US" altLang="zh-CN" dirty="0" smtClean="0"/>
              <a:t>4</a:t>
            </a:r>
            <a:r>
              <a:rPr lang="zh-CN" altLang="en-US" dirty="0" smtClean="0"/>
              <a:t>、</a:t>
            </a:r>
            <a:r>
              <a:rPr lang="en-US" altLang="zh-CN" dirty="0" smtClean="0"/>
              <a:t>Distributed  Databases</a:t>
            </a:r>
          </a:p>
          <a:p>
            <a:r>
              <a:rPr lang="en-US" altLang="zh-CN" dirty="0" smtClean="0"/>
              <a:t>5</a:t>
            </a:r>
            <a:r>
              <a:rPr lang="zh-CN" altLang="en-US" dirty="0" smtClean="0"/>
              <a:t>、</a:t>
            </a:r>
            <a:r>
              <a:rPr lang="en-US" altLang="zh-CN" dirty="0" smtClean="0"/>
              <a:t>Distributed  Commitment</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22098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29" name="Rounded Rectangle 28"/>
          <p:cNvSpPr/>
          <p:nvPr/>
        </p:nvSpPr>
        <p:spPr bwMode="auto">
          <a:xfrm>
            <a:off x="50292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30" name="Rounded Rectangle 29"/>
          <p:cNvSpPr/>
          <p:nvPr/>
        </p:nvSpPr>
        <p:spPr bwMode="auto">
          <a:xfrm>
            <a:off x="64008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6" name="Title 5"/>
          <p:cNvSpPr>
            <a:spLocks noGrp="1"/>
          </p:cNvSpPr>
          <p:nvPr>
            <p:ph type="title"/>
          </p:nvPr>
        </p:nvSpPr>
        <p:spPr/>
        <p:txBody>
          <a:bodyPr/>
          <a:lstStyle/>
          <a:p>
            <a:r>
              <a:rPr lang="en-US" dirty="0" smtClean="0">
                <a:solidFill>
                  <a:srgbClr val="00B050"/>
                </a:solidFill>
              </a:rPr>
              <a:t>Scaling in the Cloud</a:t>
            </a:r>
            <a:endParaRPr lang="en-US" dirty="0">
              <a:solidFill>
                <a:srgbClr val="00B050"/>
              </a:solidFill>
            </a:endParaRPr>
          </a:p>
        </p:txBody>
      </p:sp>
      <p:sp>
        <p:nvSpPr>
          <p:cNvPr id="7" name="Rounded Rectangle 6"/>
          <p:cNvSpPr/>
          <p:nvPr/>
        </p:nvSpPr>
        <p:spPr bwMode="auto">
          <a:xfrm>
            <a:off x="1716975" y="2394466"/>
            <a:ext cx="5105400" cy="457200"/>
          </a:xfrm>
          <a:prstGeom prst="roundRect">
            <a:avLst/>
          </a:prstGeom>
          <a:solidFill>
            <a:srgbClr val="7030A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tx1"/>
                </a:solidFill>
                <a:latin typeface="Calibri" pitchFamily="34" charset="0"/>
              </a:rPr>
              <a:t>Load Balancer (Proxy)</a:t>
            </a:r>
            <a:endParaRPr kumimoji="0" lang="en-US" sz="2200" b="1" i="0" u="none" strike="noStrike" cap="none" normalizeH="0" baseline="-25000" dirty="0" smtClean="0">
              <a:ln>
                <a:noFill/>
              </a:ln>
              <a:solidFill>
                <a:schemeClr val="tx1"/>
              </a:solidFill>
              <a:effectLst/>
              <a:latin typeface="Calibri" pitchFamily="34" charset="0"/>
            </a:endParaRPr>
          </a:p>
        </p:txBody>
      </p:sp>
      <p:sp>
        <p:nvSpPr>
          <p:cNvPr id="8" name="Rounded Rectangle 7"/>
          <p:cNvSpPr/>
          <p:nvPr/>
        </p:nvSpPr>
        <p:spPr bwMode="auto">
          <a:xfrm>
            <a:off x="762000" y="3308866"/>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9" name="Straight Arrow Connector 8"/>
          <p:cNvCxnSpPr>
            <a:stCxn id="7" idx="2"/>
            <a:endCxn id="8" idx="0"/>
          </p:cNvCxnSpPr>
          <p:nvPr/>
        </p:nvCxnSpPr>
        <p:spPr bwMode="auto">
          <a:xfrm rot="5400000">
            <a:off x="2592038" y="1631229"/>
            <a:ext cx="457200"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0" name="Flowchart: Magnetic Disk 9"/>
          <p:cNvSpPr/>
          <p:nvPr/>
        </p:nvSpPr>
        <p:spPr bwMode="auto">
          <a:xfrm>
            <a:off x="3545775" y="4876800"/>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Master DB</a:t>
            </a:r>
            <a:endParaRPr lang="en-US" sz="2200" b="1" dirty="0" smtClean="0">
              <a:solidFill>
                <a:schemeClr val="tx1"/>
              </a:solidFill>
              <a:latin typeface="Calibri" pitchFamily="34" charset="0"/>
            </a:endParaRPr>
          </a:p>
        </p:txBody>
      </p:sp>
      <p:sp>
        <p:nvSpPr>
          <p:cNvPr id="11" name="Flowchart: Magnetic Disk 10"/>
          <p:cNvSpPr/>
          <p:nvPr/>
        </p:nvSpPr>
        <p:spPr bwMode="auto">
          <a:xfrm>
            <a:off x="7315200" y="4909066"/>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Slave DB</a:t>
            </a:r>
            <a:endParaRPr lang="en-US" sz="2200" b="1" dirty="0" smtClean="0">
              <a:solidFill>
                <a:schemeClr val="tx1"/>
              </a:solidFill>
              <a:latin typeface="Calibri" pitchFamily="34" charset="0"/>
            </a:endParaRPr>
          </a:p>
        </p:txBody>
      </p:sp>
      <p:cxnSp>
        <p:nvCxnSpPr>
          <p:cNvPr id="12" name="Straight Arrow Connector 11"/>
          <p:cNvCxnSpPr>
            <a:stCxn id="10" idx="4"/>
            <a:endCxn id="11" idx="2"/>
          </p:cNvCxnSpPr>
          <p:nvPr/>
        </p:nvCxnSpPr>
        <p:spPr bwMode="auto">
          <a:xfrm>
            <a:off x="4993575" y="5448300"/>
            <a:ext cx="2321625" cy="3226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2"/>
            <a:endCxn id="10" idx="1"/>
          </p:cNvCxnSpPr>
          <p:nvPr/>
        </p:nvCxnSpPr>
        <p:spPr bwMode="auto">
          <a:xfrm rot="16200000" flipH="1">
            <a:off x="2608170" y="3215295"/>
            <a:ext cx="424934"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28" idx="2"/>
            <a:endCxn id="10" idx="1"/>
          </p:cNvCxnSpPr>
          <p:nvPr/>
        </p:nvCxnSpPr>
        <p:spPr bwMode="auto">
          <a:xfrm rot="16200000" flipH="1">
            <a:off x="3315937" y="3923062"/>
            <a:ext cx="457200"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29" idx="2"/>
            <a:endCxn id="10" idx="1"/>
          </p:cNvCxnSpPr>
          <p:nvPr/>
        </p:nvCxnSpPr>
        <p:spPr bwMode="auto">
          <a:xfrm rot="5400000">
            <a:off x="4725638" y="3963638"/>
            <a:ext cx="457200"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30" idx="2"/>
            <a:endCxn id="10" idx="1"/>
          </p:cNvCxnSpPr>
          <p:nvPr/>
        </p:nvCxnSpPr>
        <p:spPr bwMode="auto">
          <a:xfrm rot="5400000">
            <a:off x="5411438" y="3277838"/>
            <a:ext cx="457200"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5334000" y="4953000"/>
            <a:ext cx="1600200" cy="461665"/>
          </a:xfrm>
          <a:prstGeom prst="rect">
            <a:avLst/>
          </a:prstGeom>
          <a:noFill/>
        </p:spPr>
        <p:txBody>
          <a:bodyPr wrap="square" rtlCol="0">
            <a:spAutoFit/>
          </a:bodyPr>
          <a:lstStyle/>
          <a:p>
            <a:r>
              <a:rPr lang="en-US" sz="2400" baseline="0" dirty="0" smtClean="0">
                <a:latin typeface="Calibri" pitchFamily="34" charset="0"/>
              </a:rPr>
              <a:t>Replication</a:t>
            </a:r>
            <a:endParaRPr lang="en-US" sz="2400" baseline="0" dirty="0">
              <a:latin typeface="Calibri" pitchFamily="34" charset="0"/>
            </a:endParaRPr>
          </a:p>
        </p:txBody>
      </p:sp>
      <p:sp>
        <p:nvSpPr>
          <p:cNvPr id="20" name="Rounded Rectangle 19"/>
          <p:cNvSpPr/>
          <p:nvPr/>
        </p:nvSpPr>
        <p:spPr bwMode="auto">
          <a:xfrm>
            <a:off x="3388425" y="1555472"/>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21" name="Straight Arrow Connector 20"/>
          <p:cNvCxnSpPr>
            <a:stCxn id="20" idx="2"/>
            <a:endCxn id="7" idx="0"/>
          </p:cNvCxnSpPr>
          <p:nvPr/>
        </p:nvCxnSpPr>
        <p:spPr bwMode="auto">
          <a:xfrm rot="16200000" flipH="1">
            <a:off x="4076303" y="2201094"/>
            <a:ext cx="381794" cy="495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stCxn id="7" idx="2"/>
            <a:endCxn id="30" idx="0"/>
          </p:cNvCxnSpPr>
          <p:nvPr/>
        </p:nvCxnSpPr>
        <p:spPr bwMode="auto">
          <a:xfrm rot="16200000" flipH="1">
            <a:off x="5427570" y="1693770"/>
            <a:ext cx="424934"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29" idx="0"/>
          </p:cNvCxnSpPr>
          <p:nvPr/>
        </p:nvCxnSpPr>
        <p:spPr bwMode="auto">
          <a:xfrm rot="16200000" flipH="1">
            <a:off x="4741770" y="2379570"/>
            <a:ext cx="424934"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7" idx="2"/>
            <a:endCxn id="28" idx="0"/>
          </p:cNvCxnSpPr>
          <p:nvPr/>
        </p:nvCxnSpPr>
        <p:spPr bwMode="auto">
          <a:xfrm rot="5400000">
            <a:off x="3332071" y="2338996"/>
            <a:ext cx="424934"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8" name="Rounded Rectangle 37"/>
          <p:cNvSpPr/>
          <p:nvPr/>
        </p:nvSpPr>
        <p:spPr bwMode="auto">
          <a:xfrm>
            <a:off x="36576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40" name="Straight Arrow Connector 39"/>
          <p:cNvCxnSpPr>
            <a:stCxn id="7" idx="2"/>
            <a:endCxn id="38" idx="0"/>
          </p:cNvCxnSpPr>
          <p:nvPr/>
        </p:nvCxnSpPr>
        <p:spPr bwMode="auto">
          <a:xfrm rot="5400000">
            <a:off x="4055971" y="3062896"/>
            <a:ext cx="424934"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38" idx="2"/>
            <a:endCxn id="10" idx="1"/>
          </p:cNvCxnSpPr>
          <p:nvPr/>
        </p:nvCxnSpPr>
        <p:spPr bwMode="auto">
          <a:xfrm rot="16200000" flipH="1">
            <a:off x="4039837" y="4646962"/>
            <a:ext cx="457200"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4" name="Rounded Rectangle 73"/>
          <p:cNvSpPr/>
          <p:nvPr/>
        </p:nvSpPr>
        <p:spPr bwMode="auto">
          <a:xfrm>
            <a:off x="1447800" y="1559625"/>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5" name="Straight Arrow Connector 74"/>
          <p:cNvCxnSpPr>
            <a:stCxn id="74" idx="2"/>
            <a:endCxn id="7" idx="0"/>
          </p:cNvCxnSpPr>
          <p:nvPr/>
        </p:nvCxnSpPr>
        <p:spPr bwMode="auto">
          <a:xfrm rot="16200000" flipH="1">
            <a:off x="3108067" y="1232857"/>
            <a:ext cx="377641" cy="19455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7" name="Rounded Rectangle 76"/>
          <p:cNvSpPr/>
          <p:nvPr/>
        </p:nvSpPr>
        <p:spPr bwMode="auto">
          <a:xfrm>
            <a:off x="5322125" y="1559625"/>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8" name="Straight Arrow Connector 77"/>
          <p:cNvCxnSpPr>
            <a:stCxn id="77" idx="2"/>
          </p:cNvCxnSpPr>
          <p:nvPr/>
        </p:nvCxnSpPr>
        <p:spPr bwMode="auto">
          <a:xfrm rot="5400000">
            <a:off x="5036375" y="1235775"/>
            <a:ext cx="381000" cy="1943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fill="hold" grpId="0" nodeType="with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0-ppt_w/2"/>
                                          </p:val>
                                        </p:tav>
                                      </p:tavLst>
                                    </p:anim>
                                    <p:anim calcmode="lin" valueType="num">
                                      <p:cBhvr additive="base">
                                        <p:cTn id="7" dur="500"/>
                                        <p:tgtEl>
                                          <p:spTgt spid="10"/>
                                        </p:tgtEl>
                                        <p:attrNameLst>
                                          <p:attrName>ppt_y</p:attrName>
                                        </p:attrNameLst>
                                      </p:cBhvr>
                                      <p:tavLst>
                                        <p:tav tm="0">
                                          <p:val>
                                            <p:strVal val="ppt_y"/>
                                          </p:val>
                                        </p:tav>
                                        <p:tav tm="100000">
                                          <p:val>
                                            <p:strVal val="ppt_y"/>
                                          </p:val>
                                        </p:tav>
                                      </p:tavLst>
                                    </p:anim>
                                    <p:set>
                                      <p:cBhvr>
                                        <p:cTn id="8" dur="1" fill="hold">
                                          <p:stCondLst>
                                            <p:cond delay="499"/>
                                          </p:stCondLst>
                                        </p:cTn>
                                        <p:tgtEl>
                                          <p:spTgt spid="10"/>
                                        </p:tgtEl>
                                        <p:attrNameLst>
                                          <p:attrName>style.visibility</p:attrName>
                                        </p:attrNameLst>
                                      </p:cBhvr>
                                      <p:to>
                                        <p:strVal val="hidden"/>
                                      </p:to>
                                    </p:set>
                                  </p:childTnLst>
                                </p:cTn>
                              </p:par>
                              <p:par>
                                <p:cTn id="9" presetID="2" presetClass="exit" presetSubtype="8" fill="hold" grpId="0" nodeType="withEffect">
                                  <p:stCondLst>
                                    <p:cond delay="0"/>
                                  </p:stCondLst>
                                  <p:childTnLst>
                                    <p:anim calcmode="lin" valueType="num">
                                      <p:cBhvr additive="base">
                                        <p:cTn id="10" dur="500"/>
                                        <p:tgtEl>
                                          <p:spTgt spid="18"/>
                                        </p:tgtEl>
                                        <p:attrNameLst>
                                          <p:attrName>ppt_x</p:attrName>
                                        </p:attrNameLst>
                                      </p:cBhvr>
                                      <p:tavLst>
                                        <p:tav tm="0">
                                          <p:val>
                                            <p:strVal val="ppt_x"/>
                                          </p:val>
                                        </p:tav>
                                        <p:tav tm="100000">
                                          <p:val>
                                            <p:strVal val="0-ppt_w/2"/>
                                          </p:val>
                                        </p:tav>
                                      </p:tavLst>
                                    </p:anim>
                                    <p:anim calcmode="lin" valueType="num">
                                      <p:cBhvr additive="base">
                                        <p:cTn id="11" dur="500"/>
                                        <p:tgtEl>
                                          <p:spTgt spid="18"/>
                                        </p:tgtEl>
                                        <p:attrNameLst>
                                          <p:attrName>ppt_y</p:attrName>
                                        </p:attrNameLst>
                                      </p:cBhvr>
                                      <p:tavLst>
                                        <p:tav tm="0">
                                          <p:val>
                                            <p:strVal val="ppt_y"/>
                                          </p:val>
                                        </p:tav>
                                        <p:tav tm="100000">
                                          <p:val>
                                            <p:strVal val="ppt_y"/>
                                          </p:val>
                                        </p:tav>
                                      </p:tavLst>
                                    </p:anim>
                                    <p:set>
                                      <p:cBhvr>
                                        <p:cTn id="12" dur="1" fill="hold">
                                          <p:stCondLst>
                                            <p:cond delay="499"/>
                                          </p:stCondLst>
                                        </p:cTn>
                                        <p:tgtEl>
                                          <p:spTgt spid="18"/>
                                        </p:tgtEl>
                                        <p:attrNameLst>
                                          <p:attrName>style.visibility</p:attrName>
                                        </p:attrNameLst>
                                      </p:cBhvr>
                                      <p:to>
                                        <p:strVal val="hidden"/>
                                      </p:to>
                                    </p:set>
                                  </p:childTnLst>
                                </p:cTn>
                              </p:par>
                              <p:par>
                                <p:cTn id="13" presetID="2" presetClass="exit" presetSubtype="8" fill="hold" nodeType="withEffect">
                                  <p:stCondLst>
                                    <p:cond delay="0"/>
                                  </p:stCondLst>
                                  <p:childTnLst>
                                    <p:anim calcmode="lin" valueType="num">
                                      <p:cBhvr additive="base">
                                        <p:cTn id="14" dur="500"/>
                                        <p:tgtEl>
                                          <p:spTgt spid="12"/>
                                        </p:tgtEl>
                                        <p:attrNameLst>
                                          <p:attrName>ppt_x</p:attrName>
                                        </p:attrNameLst>
                                      </p:cBhvr>
                                      <p:tavLst>
                                        <p:tav tm="0">
                                          <p:val>
                                            <p:strVal val="ppt_x"/>
                                          </p:val>
                                        </p:tav>
                                        <p:tav tm="100000">
                                          <p:val>
                                            <p:strVal val="0-ppt_w/2"/>
                                          </p:val>
                                        </p:tav>
                                      </p:tavLst>
                                    </p:anim>
                                    <p:anim calcmode="lin" valueType="num">
                                      <p:cBhvr additive="base">
                                        <p:cTn id="15" dur="500"/>
                                        <p:tgtEl>
                                          <p:spTgt spid="12"/>
                                        </p:tgtEl>
                                        <p:attrNameLst>
                                          <p:attrName>ppt_y</p:attrName>
                                        </p:attrNameLst>
                                      </p:cBhvr>
                                      <p:tavLst>
                                        <p:tav tm="0">
                                          <p:val>
                                            <p:strVal val="ppt_y"/>
                                          </p:val>
                                        </p:tav>
                                        <p:tav tm="100000">
                                          <p:val>
                                            <p:strVal val="ppt_y"/>
                                          </p:val>
                                        </p:tav>
                                      </p:tavLst>
                                    </p:anim>
                                    <p:set>
                                      <p:cBhvr>
                                        <p:cTn id="16" dur="1" fill="hold">
                                          <p:stCondLst>
                                            <p:cond delay="499"/>
                                          </p:stCondLst>
                                        </p:cTn>
                                        <p:tgtEl>
                                          <p:spTgt spid="12"/>
                                        </p:tgtEl>
                                        <p:attrNameLst>
                                          <p:attrName>style.visibility</p:attrName>
                                        </p:attrNameLst>
                                      </p:cBhvr>
                                      <p:to>
                                        <p:strVal val="hidden"/>
                                      </p:to>
                                    </p:set>
                                  </p:childTnLst>
                                </p:cTn>
                              </p:par>
                              <p:par>
                                <p:cTn id="17" presetID="2" presetClass="exit" presetSubtype="8" fill="hold" grpId="0" nodeType="with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0-ppt_w/2"/>
                                          </p:val>
                                        </p:tav>
                                      </p:tavLst>
                                    </p:anim>
                                    <p:anim calcmode="lin" valueType="num">
                                      <p:cBhvr additive="base">
                                        <p:cTn id="19" dur="500"/>
                                        <p:tgtEl>
                                          <p:spTgt spid="11"/>
                                        </p:tgtEl>
                                        <p:attrNameLst>
                                          <p:attrName>ppt_y</p:attrName>
                                        </p:attrNameLst>
                                      </p:cBhvr>
                                      <p:tavLst>
                                        <p:tav tm="0">
                                          <p:val>
                                            <p:strVal val="ppt_y"/>
                                          </p:val>
                                        </p:tav>
                                        <p:tav tm="100000">
                                          <p:val>
                                            <p:strVal val="ppt_y"/>
                                          </p:val>
                                        </p:tav>
                                      </p:tavLst>
                                    </p:anim>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402775" y="4876800"/>
            <a:ext cx="3733800" cy="1066800"/>
          </a:xfrm>
          <a:prstGeom prst="rect">
            <a:avLst/>
          </a:prstGeom>
          <a:solidFill>
            <a:srgbClr val="00B0F0"/>
          </a:solidFill>
          <a:effectLst>
            <a:glow rad="63500">
              <a:schemeClr val="accent5">
                <a:alpha val="45000"/>
                <a:satMod val="120000"/>
              </a:schemeClr>
            </a:glow>
            <a:innerShdw blurRad="63500" dist="50800" dir="16200000">
              <a:prstClr val="black">
                <a:alpha val="50000"/>
              </a:prstClr>
            </a:innerShdw>
          </a:effectLst>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4000" dirty="0" smtClean="0"/>
              <a:t>Key Value Stores</a:t>
            </a:r>
          </a:p>
        </p:txBody>
      </p:sp>
      <p:sp>
        <p:nvSpPr>
          <p:cNvPr id="28" name="Rounded Rectangle 27"/>
          <p:cNvSpPr/>
          <p:nvPr/>
        </p:nvSpPr>
        <p:spPr bwMode="auto">
          <a:xfrm>
            <a:off x="22098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29" name="Rounded Rectangle 28"/>
          <p:cNvSpPr/>
          <p:nvPr/>
        </p:nvSpPr>
        <p:spPr bwMode="auto">
          <a:xfrm>
            <a:off x="50292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30" name="Rounded Rectangle 29"/>
          <p:cNvSpPr/>
          <p:nvPr/>
        </p:nvSpPr>
        <p:spPr bwMode="auto">
          <a:xfrm>
            <a:off x="64008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6" name="Title 5"/>
          <p:cNvSpPr>
            <a:spLocks noGrp="1"/>
          </p:cNvSpPr>
          <p:nvPr>
            <p:ph type="title"/>
          </p:nvPr>
        </p:nvSpPr>
        <p:spPr/>
        <p:txBody>
          <a:bodyPr/>
          <a:lstStyle/>
          <a:p>
            <a:r>
              <a:rPr lang="en-US" dirty="0" smtClean="0">
                <a:solidFill>
                  <a:srgbClr val="00B050"/>
                </a:solidFill>
              </a:rPr>
              <a:t>Scaling in the Cloud</a:t>
            </a:r>
            <a:endParaRPr lang="en-US" dirty="0">
              <a:solidFill>
                <a:srgbClr val="00B050"/>
              </a:solidFill>
            </a:endParaRPr>
          </a:p>
        </p:txBody>
      </p:sp>
      <p:sp>
        <p:nvSpPr>
          <p:cNvPr id="7" name="Rounded Rectangle 6"/>
          <p:cNvSpPr/>
          <p:nvPr/>
        </p:nvSpPr>
        <p:spPr bwMode="auto">
          <a:xfrm>
            <a:off x="1716975" y="2394466"/>
            <a:ext cx="5105400" cy="457200"/>
          </a:xfrm>
          <a:prstGeom prst="roundRect">
            <a:avLst/>
          </a:prstGeom>
          <a:solidFill>
            <a:srgbClr val="7030A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tx1"/>
                </a:solidFill>
                <a:latin typeface="Calibri" pitchFamily="34" charset="0"/>
              </a:rPr>
              <a:t>Load Balancer (Proxy)</a:t>
            </a:r>
            <a:endParaRPr kumimoji="0" lang="en-US" sz="2200" b="1" i="0" u="none" strike="noStrike" cap="none" normalizeH="0" baseline="-25000" dirty="0" smtClean="0">
              <a:ln>
                <a:noFill/>
              </a:ln>
              <a:solidFill>
                <a:schemeClr val="tx1"/>
              </a:solidFill>
              <a:effectLst/>
              <a:latin typeface="Calibri" pitchFamily="34" charset="0"/>
            </a:endParaRPr>
          </a:p>
        </p:txBody>
      </p:sp>
      <p:sp>
        <p:nvSpPr>
          <p:cNvPr id="8" name="Rounded Rectangle 7"/>
          <p:cNvSpPr/>
          <p:nvPr/>
        </p:nvSpPr>
        <p:spPr bwMode="auto">
          <a:xfrm>
            <a:off x="762000" y="3308866"/>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9" name="Straight Arrow Connector 8"/>
          <p:cNvCxnSpPr>
            <a:stCxn id="7" idx="2"/>
            <a:endCxn id="8" idx="0"/>
          </p:cNvCxnSpPr>
          <p:nvPr/>
        </p:nvCxnSpPr>
        <p:spPr bwMode="auto">
          <a:xfrm rot="5400000">
            <a:off x="2592038" y="1631229"/>
            <a:ext cx="457200"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2"/>
            <a:endCxn id="32" idx="0"/>
          </p:cNvCxnSpPr>
          <p:nvPr/>
        </p:nvCxnSpPr>
        <p:spPr bwMode="auto">
          <a:xfrm rot="16200000" flipH="1">
            <a:off x="2608170" y="3215295"/>
            <a:ext cx="424934"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28" idx="2"/>
            <a:endCxn id="32" idx="0"/>
          </p:cNvCxnSpPr>
          <p:nvPr/>
        </p:nvCxnSpPr>
        <p:spPr bwMode="auto">
          <a:xfrm rot="16200000" flipH="1">
            <a:off x="3315937" y="3923062"/>
            <a:ext cx="457200"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29" idx="2"/>
            <a:endCxn id="32" idx="0"/>
          </p:cNvCxnSpPr>
          <p:nvPr/>
        </p:nvCxnSpPr>
        <p:spPr bwMode="auto">
          <a:xfrm rot="5400000">
            <a:off x="4725638" y="3963638"/>
            <a:ext cx="457200"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30" idx="2"/>
            <a:endCxn id="32" idx="0"/>
          </p:cNvCxnSpPr>
          <p:nvPr/>
        </p:nvCxnSpPr>
        <p:spPr bwMode="auto">
          <a:xfrm rot="5400000">
            <a:off x="5411438" y="3277838"/>
            <a:ext cx="457200"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0" name="Rounded Rectangle 19"/>
          <p:cNvSpPr/>
          <p:nvPr/>
        </p:nvSpPr>
        <p:spPr bwMode="auto">
          <a:xfrm>
            <a:off x="3388425" y="1555472"/>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21" name="Straight Arrow Connector 20"/>
          <p:cNvCxnSpPr>
            <a:stCxn id="20" idx="2"/>
            <a:endCxn id="7" idx="0"/>
          </p:cNvCxnSpPr>
          <p:nvPr/>
        </p:nvCxnSpPr>
        <p:spPr bwMode="auto">
          <a:xfrm rot="16200000" flipH="1">
            <a:off x="4076303" y="2201094"/>
            <a:ext cx="381794" cy="495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stCxn id="7" idx="2"/>
            <a:endCxn id="30" idx="0"/>
          </p:cNvCxnSpPr>
          <p:nvPr/>
        </p:nvCxnSpPr>
        <p:spPr bwMode="auto">
          <a:xfrm rot="16200000" flipH="1">
            <a:off x="5427570" y="1693770"/>
            <a:ext cx="424934"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29" idx="0"/>
          </p:cNvCxnSpPr>
          <p:nvPr/>
        </p:nvCxnSpPr>
        <p:spPr bwMode="auto">
          <a:xfrm rot="16200000" flipH="1">
            <a:off x="4741770" y="2379570"/>
            <a:ext cx="424934"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7" idx="2"/>
            <a:endCxn id="28" idx="0"/>
          </p:cNvCxnSpPr>
          <p:nvPr/>
        </p:nvCxnSpPr>
        <p:spPr bwMode="auto">
          <a:xfrm rot="5400000">
            <a:off x="3332071" y="2338996"/>
            <a:ext cx="424934"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8" name="Rounded Rectangle 37"/>
          <p:cNvSpPr/>
          <p:nvPr/>
        </p:nvSpPr>
        <p:spPr bwMode="auto">
          <a:xfrm>
            <a:off x="3657600" y="3276600"/>
            <a:ext cx="1219200" cy="11430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40" name="Straight Arrow Connector 39"/>
          <p:cNvCxnSpPr>
            <a:stCxn id="7" idx="2"/>
            <a:endCxn id="38" idx="0"/>
          </p:cNvCxnSpPr>
          <p:nvPr/>
        </p:nvCxnSpPr>
        <p:spPr bwMode="auto">
          <a:xfrm rot="5400000">
            <a:off x="4055971" y="3062896"/>
            <a:ext cx="424934"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38" idx="2"/>
            <a:endCxn id="32" idx="0"/>
          </p:cNvCxnSpPr>
          <p:nvPr/>
        </p:nvCxnSpPr>
        <p:spPr bwMode="auto">
          <a:xfrm rot="16200000" flipH="1">
            <a:off x="4039837" y="4646962"/>
            <a:ext cx="457200"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4" name="Rounded Rectangle 73"/>
          <p:cNvSpPr/>
          <p:nvPr/>
        </p:nvSpPr>
        <p:spPr bwMode="auto">
          <a:xfrm>
            <a:off x="1447800" y="1559625"/>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5" name="Straight Arrow Connector 74"/>
          <p:cNvCxnSpPr>
            <a:stCxn id="74" idx="2"/>
            <a:endCxn id="7" idx="0"/>
          </p:cNvCxnSpPr>
          <p:nvPr/>
        </p:nvCxnSpPr>
        <p:spPr bwMode="auto">
          <a:xfrm rot="16200000" flipH="1">
            <a:off x="3108067" y="1232857"/>
            <a:ext cx="377641" cy="19455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7" name="Rounded Rectangle 76"/>
          <p:cNvSpPr/>
          <p:nvPr/>
        </p:nvSpPr>
        <p:spPr bwMode="auto">
          <a:xfrm>
            <a:off x="5322125" y="1559625"/>
            <a:ext cx="1752600" cy="457200"/>
          </a:xfrm>
          <a:prstGeom prst="roundRect">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8" name="Straight Arrow Connector 77"/>
          <p:cNvCxnSpPr>
            <a:stCxn id="77" idx="2"/>
          </p:cNvCxnSpPr>
          <p:nvPr/>
        </p:nvCxnSpPr>
        <p:spPr bwMode="auto">
          <a:xfrm rot="5400000">
            <a:off x="5036375" y="1235775"/>
            <a:ext cx="381000" cy="1943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pic>
        <p:nvPicPr>
          <p:cNvPr id="6148" name="Picture 4"/>
          <p:cNvPicPr>
            <a:picLocks noChangeAspect="1" noChangeArrowheads="1"/>
          </p:cNvPicPr>
          <p:nvPr/>
        </p:nvPicPr>
        <p:blipFill>
          <a:blip r:embed="rId3" cstate="print"/>
          <a:srcRect/>
          <a:stretch>
            <a:fillRect/>
          </a:stretch>
        </p:blipFill>
        <p:spPr bwMode="auto">
          <a:xfrm>
            <a:off x="1219200" y="5127175"/>
            <a:ext cx="990755" cy="671512"/>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6324600" y="5181600"/>
            <a:ext cx="2228850" cy="615704"/>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3429000" y="6019800"/>
            <a:ext cx="1643062" cy="6814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1+#ppt_w/2"/>
                                          </p:val>
                                        </p:tav>
                                        <p:tav tm="100000">
                                          <p:val>
                                            <p:strVal val="#ppt_x"/>
                                          </p:val>
                                        </p:tav>
                                      </p:tavLst>
                                    </p:anim>
                                    <p:anim calcmode="lin" valueType="num">
                                      <p:cBhvr additive="base">
                                        <p:cTn id="12" dur="500" fill="hold"/>
                                        <p:tgtEl>
                                          <p:spTgt spid="102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additive="base">
                                        <p:cTn id="15" dur="500" fill="hold"/>
                                        <p:tgtEl>
                                          <p:spTgt spid="1027"/>
                                        </p:tgtEl>
                                        <p:attrNameLst>
                                          <p:attrName>ppt_x</p:attrName>
                                        </p:attrNameLst>
                                      </p:cBhvr>
                                      <p:tavLst>
                                        <p:tav tm="0">
                                          <p:val>
                                            <p:strVal val="1+#ppt_w/2"/>
                                          </p:val>
                                        </p:tav>
                                        <p:tav tm="100000">
                                          <p:val>
                                            <p:strVal val="#ppt_x"/>
                                          </p:val>
                                        </p:tav>
                                      </p:tavLst>
                                    </p:anim>
                                    <p:anim calcmode="lin" valueType="num">
                                      <p:cBhvr additive="base">
                                        <p:cTn id="16" dur="500" fill="hold"/>
                                        <p:tgtEl>
                                          <p:spTgt spid="102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148"/>
                                        </p:tgtEl>
                                        <p:attrNameLst>
                                          <p:attrName>style.visibility</p:attrName>
                                        </p:attrNameLst>
                                      </p:cBhvr>
                                      <p:to>
                                        <p:strVal val="visible"/>
                                      </p:to>
                                    </p:set>
                                    <p:anim calcmode="lin" valueType="num">
                                      <p:cBhvr additive="base">
                                        <p:cTn id="19" dur="500" fill="hold"/>
                                        <p:tgtEl>
                                          <p:spTgt spid="6148"/>
                                        </p:tgtEl>
                                        <p:attrNameLst>
                                          <p:attrName>ppt_x</p:attrName>
                                        </p:attrNameLst>
                                      </p:cBhvr>
                                      <p:tavLst>
                                        <p:tav tm="0">
                                          <p:val>
                                            <p:strVal val="1+#ppt_w/2"/>
                                          </p:val>
                                        </p:tav>
                                        <p:tav tm="100000">
                                          <p:val>
                                            <p:strVal val="#ppt_x"/>
                                          </p:val>
                                        </p:tav>
                                      </p:tavLst>
                                    </p:anim>
                                    <p:anim calcmode="lin" valueType="num">
                                      <p:cBhvr additive="base">
                                        <p:cTn id="20"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Key Value Stores</a:t>
            </a:r>
            <a:endParaRPr lang="en-US" dirty="0">
              <a:solidFill>
                <a:srgbClr val="00B050"/>
              </a:solidFill>
            </a:endParaRPr>
          </a:p>
        </p:txBody>
      </p:sp>
      <p:sp>
        <p:nvSpPr>
          <p:cNvPr id="3" name="Content Placeholder 2"/>
          <p:cNvSpPr>
            <a:spLocks noGrp="1"/>
          </p:cNvSpPr>
          <p:nvPr>
            <p:ph sz="quarter" idx="1"/>
          </p:nvPr>
        </p:nvSpPr>
        <p:spPr/>
        <p:txBody>
          <a:bodyPr>
            <a:normAutofit fontScale="92500" lnSpcReduction="20000"/>
          </a:bodyPr>
          <a:lstStyle/>
          <a:p>
            <a:r>
              <a:rPr lang="en-US" dirty="0" smtClean="0">
                <a:solidFill>
                  <a:srgbClr val="0070C0"/>
                </a:solidFill>
              </a:rPr>
              <a:t>Key-Valued data model</a:t>
            </a:r>
          </a:p>
          <a:p>
            <a:pPr lvl="1"/>
            <a:r>
              <a:rPr lang="en-US" dirty="0" smtClean="0">
                <a:solidFill>
                  <a:srgbClr val="0070C0"/>
                </a:solidFill>
              </a:rPr>
              <a:t>Key</a:t>
            </a:r>
            <a:r>
              <a:rPr lang="en-US" dirty="0" smtClean="0"/>
              <a:t> is the </a:t>
            </a:r>
            <a:r>
              <a:rPr lang="en-US" dirty="0" smtClean="0">
                <a:solidFill>
                  <a:srgbClr val="FF0000"/>
                </a:solidFill>
              </a:rPr>
              <a:t>unique identifier</a:t>
            </a:r>
          </a:p>
          <a:p>
            <a:pPr lvl="1"/>
            <a:r>
              <a:rPr lang="en-US" dirty="0" smtClean="0"/>
              <a:t>Key is the granularity for consistent access</a:t>
            </a:r>
          </a:p>
          <a:p>
            <a:pPr lvl="1"/>
            <a:r>
              <a:rPr lang="en-US" dirty="0" smtClean="0">
                <a:solidFill>
                  <a:srgbClr val="0070C0"/>
                </a:solidFill>
              </a:rPr>
              <a:t>Value </a:t>
            </a:r>
            <a:r>
              <a:rPr lang="en-US" dirty="0" smtClean="0"/>
              <a:t>can be </a:t>
            </a:r>
            <a:r>
              <a:rPr lang="en-US" dirty="0" smtClean="0">
                <a:solidFill>
                  <a:srgbClr val="FF0000"/>
                </a:solidFill>
              </a:rPr>
              <a:t>structured or unstructured</a:t>
            </a:r>
          </a:p>
          <a:p>
            <a:r>
              <a:rPr lang="en-US" dirty="0" smtClean="0">
                <a:solidFill>
                  <a:srgbClr val="0070C0"/>
                </a:solidFill>
              </a:rPr>
              <a:t>Gained widespread popularity</a:t>
            </a:r>
          </a:p>
          <a:p>
            <a:pPr lvl="1"/>
            <a:r>
              <a:rPr lang="en-US" dirty="0" smtClean="0"/>
              <a:t>In house: </a:t>
            </a:r>
            <a:r>
              <a:rPr lang="en-US" b="1" dirty="0" err="1" smtClean="0"/>
              <a:t>Bigtable</a:t>
            </a:r>
            <a:r>
              <a:rPr lang="en-US" dirty="0" smtClean="0"/>
              <a:t> (Google), </a:t>
            </a:r>
            <a:r>
              <a:rPr lang="en-US" b="1" dirty="0" smtClean="0"/>
              <a:t>PNUTS</a:t>
            </a:r>
            <a:r>
              <a:rPr lang="en-US" dirty="0" smtClean="0"/>
              <a:t> (Yahoo!),</a:t>
            </a:r>
            <a:r>
              <a:rPr lang="en-US" b="1" dirty="0" smtClean="0"/>
              <a:t> Dynamo</a:t>
            </a:r>
            <a:r>
              <a:rPr lang="en-US" dirty="0" smtClean="0"/>
              <a:t> (Amazon)</a:t>
            </a:r>
          </a:p>
          <a:p>
            <a:pPr lvl="1"/>
            <a:r>
              <a:rPr lang="en-US" dirty="0" smtClean="0"/>
              <a:t>Open source: </a:t>
            </a:r>
            <a:r>
              <a:rPr lang="en-US" b="1" dirty="0" err="1" smtClean="0"/>
              <a:t>HBase</a:t>
            </a:r>
            <a:r>
              <a:rPr lang="en-US" b="1" dirty="0" smtClean="0"/>
              <a:t>, </a:t>
            </a:r>
            <a:r>
              <a:rPr lang="en-US" b="1" dirty="0" err="1" smtClean="0"/>
              <a:t>Hypertable</a:t>
            </a:r>
            <a:r>
              <a:rPr lang="en-US" b="1" dirty="0" smtClean="0"/>
              <a:t>, Cassandra, </a:t>
            </a:r>
            <a:r>
              <a:rPr lang="en-US" b="1" dirty="0" err="1" smtClean="0"/>
              <a:t>Voldemort</a:t>
            </a:r>
            <a:endParaRPr lang="en-US" b="1" dirty="0" smtClean="0"/>
          </a:p>
          <a:p>
            <a:r>
              <a:rPr lang="en-US" dirty="0" smtClean="0"/>
              <a:t>Popular choice for the modern breed of web-applications</a:t>
            </a:r>
            <a:endParaRPr lang="en-US" dirty="0"/>
          </a:p>
        </p:txBody>
      </p:sp>
    </p:spTree>
    <p:extLst>
      <p:ext uri="{BB962C8B-B14F-4D97-AF65-F5344CB8AC3E}">
        <p14:creationId xmlns="" xmlns:p14="http://schemas.microsoft.com/office/powerpoint/2010/main" val="23461779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457200" y="274638"/>
            <a:ext cx="8229600" cy="944562"/>
          </a:xfrm>
        </p:spPr>
        <p:txBody>
          <a:bodyPr/>
          <a:lstStyle/>
          <a:p>
            <a:r>
              <a:rPr lang="en-US" dirty="0" smtClean="0">
                <a:solidFill>
                  <a:srgbClr val="00B050"/>
                </a:solidFill>
              </a:rPr>
              <a:t>Highlights of </a:t>
            </a:r>
            <a:r>
              <a:rPr lang="en-US" dirty="0" err="1" smtClean="0">
                <a:solidFill>
                  <a:srgbClr val="00B050"/>
                </a:solidFill>
              </a:rPr>
              <a:t>Bigtable</a:t>
            </a:r>
            <a:endParaRPr lang="en-US" dirty="0">
              <a:solidFill>
                <a:srgbClr val="00B050"/>
              </a:solidFill>
            </a:endParaRPr>
          </a:p>
        </p:txBody>
      </p:sp>
      <p:sp>
        <p:nvSpPr>
          <p:cNvPr id="602115" name="Rectangle 3"/>
          <p:cNvSpPr>
            <a:spLocks noGrp="1" noChangeArrowheads="1"/>
          </p:cNvSpPr>
          <p:nvPr>
            <p:ph type="body" idx="1"/>
          </p:nvPr>
        </p:nvSpPr>
        <p:spPr>
          <a:xfrm>
            <a:off x="285720" y="1371600"/>
            <a:ext cx="8643998" cy="4986358"/>
          </a:xfrm>
        </p:spPr>
        <p:txBody>
          <a:bodyPr>
            <a:normAutofit/>
          </a:bodyPr>
          <a:lstStyle/>
          <a:p>
            <a:r>
              <a:rPr lang="en-US" dirty="0" smtClean="0">
                <a:solidFill>
                  <a:srgbClr val="0070C0"/>
                </a:solidFill>
              </a:rPr>
              <a:t>Separate storage layer</a:t>
            </a:r>
            <a:r>
              <a:rPr lang="zh-CN" altLang="en-US" dirty="0" smtClean="0">
                <a:solidFill>
                  <a:srgbClr val="0070C0"/>
                </a:solidFill>
              </a:rPr>
              <a:t>（</a:t>
            </a:r>
            <a:r>
              <a:rPr lang="en-US" altLang="zh-CN" dirty="0" smtClean="0">
                <a:solidFill>
                  <a:srgbClr val="0070C0"/>
                </a:solidFill>
              </a:rPr>
              <a:t>GFS</a:t>
            </a:r>
            <a:r>
              <a:rPr lang="zh-CN" altLang="en-US" dirty="0" smtClean="0">
                <a:solidFill>
                  <a:srgbClr val="0070C0"/>
                </a:solidFill>
              </a:rPr>
              <a:t>）</a:t>
            </a:r>
            <a:r>
              <a:rPr lang="en-US" dirty="0" smtClean="0">
                <a:solidFill>
                  <a:srgbClr val="0070C0"/>
                </a:solidFill>
              </a:rPr>
              <a:t> </a:t>
            </a:r>
            <a:r>
              <a:rPr lang="en-US" dirty="0" smtClean="0"/>
              <a:t>from data management</a:t>
            </a:r>
            <a:r>
              <a:rPr lang="zh-CN" altLang="en-US" dirty="0" smtClean="0"/>
              <a:t>（</a:t>
            </a:r>
            <a:r>
              <a:rPr lang="en-US" altLang="zh-CN" dirty="0" err="1" smtClean="0"/>
              <a:t>Bigtable</a:t>
            </a:r>
            <a:r>
              <a:rPr lang="zh-CN" altLang="en-US" dirty="0" smtClean="0"/>
              <a:t>）</a:t>
            </a:r>
            <a:r>
              <a:rPr lang="en-US" dirty="0" smtClean="0"/>
              <a:t>.</a:t>
            </a:r>
          </a:p>
          <a:p>
            <a:r>
              <a:rPr lang="en-US" dirty="0" smtClean="0"/>
              <a:t>Restrict activity to </a:t>
            </a:r>
            <a:r>
              <a:rPr lang="en-US" dirty="0" smtClean="0">
                <a:solidFill>
                  <a:srgbClr val="0070C0"/>
                </a:solidFill>
              </a:rPr>
              <a:t>one server</a:t>
            </a:r>
            <a:r>
              <a:rPr lang="en-US" dirty="0" smtClean="0"/>
              <a:t>.</a:t>
            </a:r>
          </a:p>
          <a:p>
            <a:r>
              <a:rPr lang="en-US" dirty="0" smtClean="0">
                <a:solidFill>
                  <a:srgbClr val="0070C0"/>
                </a:solidFill>
              </a:rPr>
              <a:t>Key-value</a:t>
            </a:r>
            <a:r>
              <a:rPr lang="en-US" dirty="0" smtClean="0"/>
              <a:t> store with </a:t>
            </a:r>
            <a:r>
              <a:rPr lang="en-US" dirty="0" smtClean="0">
                <a:solidFill>
                  <a:srgbClr val="0070C0"/>
                </a:solidFill>
              </a:rPr>
              <a:t>column families</a:t>
            </a:r>
            <a:r>
              <a:rPr lang="en-US" dirty="0" smtClean="0"/>
              <a:t>.</a:t>
            </a:r>
          </a:p>
          <a:p>
            <a:r>
              <a:rPr lang="en-US" dirty="0" smtClean="0">
                <a:solidFill>
                  <a:srgbClr val="0070C0"/>
                </a:solidFill>
              </a:rPr>
              <a:t>Fault-tolerance</a:t>
            </a:r>
            <a:r>
              <a:rPr lang="en-US" dirty="0" smtClean="0"/>
              <a:t> achieved through:</a:t>
            </a:r>
          </a:p>
          <a:p>
            <a:pPr lvl="1"/>
            <a:r>
              <a:rPr lang="en-US" dirty="0" smtClean="0">
                <a:solidFill>
                  <a:srgbClr val="FF0000"/>
                </a:solidFill>
              </a:rPr>
              <a:t>Chubby</a:t>
            </a:r>
          </a:p>
          <a:p>
            <a:pPr lvl="1"/>
            <a:r>
              <a:rPr lang="en-US" dirty="0" smtClean="0">
                <a:solidFill>
                  <a:srgbClr val="FF0000"/>
                </a:solidFill>
              </a:rPr>
              <a:t>GFS</a:t>
            </a:r>
          </a:p>
          <a:p>
            <a:r>
              <a:rPr lang="en-US" dirty="0" smtClean="0">
                <a:solidFill>
                  <a:srgbClr val="0070C0"/>
                </a:solidFill>
              </a:rPr>
              <a:t>Master-based approach </a:t>
            </a:r>
            <a:r>
              <a:rPr lang="en-US" dirty="0" smtClean="0"/>
              <a:t>for server/tablet management</a:t>
            </a:r>
          </a:p>
          <a:p>
            <a:endParaRPr lang="en-US" dirty="0"/>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00B050"/>
                </a:solidFill>
              </a:rPr>
              <a:t>GFS Architecture</a:t>
            </a:r>
            <a:endParaRPr lang="en-US" dirty="0">
              <a:solidFill>
                <a:srgbClr val="00B050"/>
              </a:solidFill>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575" y="1905000"/>
            <a:ext cx="9086850" cy="3600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00B050"/>
                </a:solidFill>
              </a:rPr>
              <a:t>Mutation Operation in GFS</a:t>
            </a:r>
            <a:endParaRPr lang="en-US" dirty="0">
              <a:solidFill>
                <a:srgbClr val="00B050"/>
              </a:solidFill>
            </a:endParaRPr>
          </a:p>
        </p:txBody>
      </p:sp>
      <p:sp>
        <p:nvSpPr>
          <p:cNvPr id="7" name="Content Placeholder 6"/>
          <p:cNvSpPr>
            <a:spLocks noGrp="1"/>
          </p:cNvSpPr>
          <p:nvPr>
            <p:ph sz="half" idx="1"/>
          </p:nvPr>
        </p:nvSpPr>
        <p:spPr/>
        <p:txBody>
          <a:bodyPr>
            <a:normAutofit/>
          </a:bodyPr>
          <a:lstStyle/>
          <a:p>
            <a:r>
              <a:rPr lang="en-US" dirty="0" smtClean="0"/>
              <a:t>Mutation: any </a:t>
            </a:r>
            <a:r>
              <a:rPr lang="en-US" dirty="0" smtClean="0">
                <a:solidFill>
                  <a:srgbClr val="0070C0"/>
                </a:solidFill>
              </a:rPr>
              <a:t>write</a:t>
            </a:r>
            <a:r>
              <a:rPr lang="en-US" dirty="0" smtClean="0"/>
              <a:t> or </a:t>
            </a:r>
            <a:r>
              <a:rPr lang="en-US" dirty="0" smtClean="0">
                <a:solidFill>
                  <a:srgbClr val="0070C0"/>
                </a:solidFill>
              </a:rPr>
              <a:t>append</a:t>
            </a:r>
            <a:r>
              <a:rPr lang="en-US" dirty="0" smtClean="0"/>
              <a:t> operation</a:t>
            </a:r>
          </a:p>
          <a:p>
            <a:r>
              <a:rPr lang="en-US" dirty="0" smtClean="0"/>
              <a:t> The data needs to be written to </a:t>
            </a:r>
            <a:r>
              <a:rPr lang="en-US" dirty="0" smtClean="0">
                <a:solidFill>
                  <a:srgbClr val="FF0000"/>
                </a:solidFill>
              </a:rPr>
              <a:t>all replicas</a:t>
            </a:r>
          </a:p>
          <a:p>
            <a:pPr>
              <a:buNone/>
            </a:pPr>
            <a:r>
              <a:rPr lang="en-US" dirty="0" smtClean="0">
                <a:solidFill>
                  <a:srgbClr val="FF0000"/>
                </a:solidFill>
              </a:rPr>
              <a:t>     </a:t>
            </a:r>
            <a:r>
              <a:rPr lang="en-US" dirty="0" smtClean="0"/>
              <a:t>(</a:t>
            </a:r>
            <a:r>
              <a:rPr lang="en-US" dirty="0" err="1" smtClean="0"/>
              <a:t>Primary,Secondary</a:t>
            </a:r>
            <a:r>
              <a:rPr lang="en-US" dirty="0" smtClean="0"/>
              <a:t>)</a:t>
            </a:r>
          </a:p>
          <a:p>
            <a:r>
              <a:rPr lang="en-US" dirty="0" smtClean="0"/>
              <a:t>Guarantee of the </a:t>
            </a:r>
            <a:r>
              <a:rPr lang="en-US" dirty="0" smtClean="0">
                <a:solidFill>
                  <a:srgbClr val="FF0000"/>
                </a:solidFill>
              </a:rPr>
              <a:t>same order</a:t>
            </a:r>
            <a:r>
              <a:rPr lang="en-US" dirty="0" smtClean="0"/>
              <a:t> when multi user request the mutation operation.</a:t>
            </a:r>
            <a:endParaRPr lang="en-US" dirty="0"/>
          </a:p>
        </p:txBody>
      </p:sp>
      <p:sp>
        <p:nvSpPr>
          <p:cNvPr id="8" name="Content Placeholder 7"/>
          <p:cNvSpPr>
            <a:spLocks noGrp="1"/>
          </p:cNvSpPr>
          <p:nvPr>
            <p:ph sz="half" idx="2"/>
          </p:nvPr>
        </p:nvSpPr>
        <p:spPr/>
        <p:txBody>
          <a:bodyPr/>
          <a:lstStyle/>
          <a:p>
            <a:endParaRPr lang="en-US"/>
          </a:p>
        </p:txBody>
      </p:sp>
      <p:pic>
        <p:nvPicPr>
          <p:cNvPr id="5" name="Picture 4"/>
          <p:cNvPicPr>
            <a:picLocks noChangeAspect="1"/>
          </p:cNvPicPr>
          <p:nvPr/>
        </p:nvPicPr>
        <p:blipFill>
          <a:blip r:embed="rId2" cstate="print"/>
          <a:stretch>
            <a:fillRect/>
          </a:stretch>
        </p:blipFill>
        <p:spPr>
          <a:xfrm>
            <a:off x="4343400" y="1282700"/>
            <a:ext cx="4495800" cy="4737100"/>
          </a:xfrm>
          <a:prstGeom prst="rect">
            <a:avLst/>
          </a:prstGeo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B050"/>
                </a:solidFill>
              </a:rPr>
              <a:t>Mutation Operations</a:t>
            </a:r>
            <a:endParaRPr lang="en-US" dirty="0">
              <a:solidFill>
                <a:srgbClr val="00B050"/>
              </a:solidFill>
            </a:endParaRPr>
          </a:p>
        </p:txBody>
      </p:sp>
      <p:pic>
        <p:nvPicPr>
          <p:cNvPr id="6" name="Picture 5"/>
          <p:cNvPicPr>
            <a:picLocks noChangeAspect="1"/>
          </p:cNvPicPr>
          <p:nvPr/>
        </p:nvPicPr>
        <p:blipFill>
          <a:blip r:embed="rId3" cstate="print"/>
          <a:stretch>
            <a:fillRect/>
          </a:stretch>
        </p:blipFill>
        <p:spPr>
          <a:xfrm>
            <a:off x="590550" y="1504950"/>
            <a:ext cx="7962900" cy="4895850"/>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Mutation Operations</a:t>
            </a:r>
            <a:endParaRPr lang="en-US" dirty="0">
              <a:solidFill>
                <a:srgbClr val="00B050"/>
              </a:solidFill>
            </a:endParaRPr>
          </a:p>
        </p:txBody>
      </p:sp>
      <p:pic>
        <p:nvPicPr>
          <p:cNvPr id="3" name="Picture 2"/>
          <p:cNvPicPr>
            <a:picLocks noChangeAspect="1"/>
          </p:cNvPicPr>
          <p:nvPr/>
        </p:nvPicPr>
        <p:blipFill>
          <a:blip r:embed="rId3" cstate="print"/>
          <a:stretch>
            <a:fillRect/>
          </a:stretch>
        </p:blipFill>
        <p:spPr>
          <a:xfrm>
            <a:off x="635000" y="1524000"/>
            <a:ext cx="7874000" cy="4572000"/>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Mutation Operations</a:t>
            </a:r>
            <a:endParaRPr lang="en-US" dirty="0">
              <a:solidFill>
                <a:srgbClr val="00B050"/>
              </a:solidFill>
            </a:endParaRPr>
          </a:p>
        </p:txBody>
      </p:sp>
      <p:pic>
        <p:nvPicPr>
          <p:cNvPr id="3" name="Picture 2"/>
          <p:cNvPicPr>
            <a:picLocks noChangeAspect="1"/>
          </p:cNvPicPr>
          <p:nvPr/>
        </p:nvPicPr>
        <p:blipFill>
          <a:blip r:embed="rId3" cstate="print"/>
          <a:stretch>
            <a:fillRect/>
          </a:stretch>
        </p:blipFill>
        <p:spPr>
          <a:xfrm>
            <a:off x="368300" y="1371600"/>
            <a:ext cx="8407400" cy="4787900"/>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Mutation Operations</a:t>
            </a:r>
            <a:endParaRPr lang="en-US" dirty="0">
              <a:solidFill>
                <a:srgbClr val="00B050"/>
              </a:solidFill>
            </a:endParaRPr>
          </a:p>
        </p:txBody>
      </p:sp>
      <p:pic>
        <p:nvPicPr>
          <p:cNvPr id="3" name="Picture 2"/>
          <p:cNvPicPr>
            <a:picLocks noChangeAspect="1"/>
          </p:cNvPicPr>
          <p:nvPr/>
        </p:nvPicPr>
        <p:blipFill>
          <a:blip r:embed="rId3" cstate="print"/>
          <a:stretch>
            <a:fillRect/>
          </a:stretch>
        </p:blipFill>
        <p:spPr>
          <a:xfrm>
            <a:off x="374650" y="1593850"/>
            <a:ext cx="8394700" cy="465455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0"/>
            <a:ext cx="8229600" cy="1143000"/>
          </a:xfrm>
        </p:spPr>
        <p:txBody>
          <a:bodyPr>
            <a:normAutofit fontScale="90000"/>
          </a:bodyPr>
          <a:lstStyle/>
          <a:p>
            <a:r>
              <a:rPr lang="en-US" dirty="0" smtClean="0">
                <a:solidFill>
                  <a:srgbClr val="00B050"/>
                </a:solidFill>
              </a:rPr>
              <a:t>Transaction Management Evolution</a:t>
            </a:r>
          </a:p>
        </p:txBody>
      </p:sp>
      <p:sp>
        <p:nvSpPr>
          <p:cNvPr id="3" name="Content Placeholder 2"/>
          <p:cNvSpPr>
            <a:spLocks noGrp="1"/>
          </p:cNvSpPr>
          <p:nvPr>
            <p:ph idx="1"/>
          </p:nvPr>
        </p:nvSpPr>
        <p:spPr>
          <a:xfrm>
            <a:off x="498475" y="1143000"/>
            <a:ext cx="7807325" cy="1828800"/>
          </a:xfrm>
        </p:spPr>
        <p:txBody>
          <a:bodyPr rtlCol="0">
            <a:normAutofit fontScale="92500" lnSpcReduction="10000"/>
          </a:bodyPr>
          <a:lstStyle/>
          <a:p>
            <a:pPr fontAlgn="auto">
              <a:spcAft>
                <a:spcPts val="0"/>
              </a:spcAft>
              <a:buFont typeface="Arial" pitchFamily="34" charset="0"/>
              <a:buChar char="•"/>
              <a:defRPr/>
            </a:pPr>
            <a:r>
              <a:rPr lang="en-US" dirty="0" smtClean="0">
                <a:solidFill>
                  <a:srgbClr val="0070C0"/>
                </a:solidFill>
              </a:rPr>
              <a:t>Typically</a:t>
            </a:r>
            <a:r>
              <a:rPr lang="en-US" dirty="0" smtClean="0"/>
              <a:t>:</a:t>
            </a:r>
          </a:p>
          <a:p>
            <a:pPr lvl="1" fontAlgn="auto">
              <a:spcAft>
                <a:spcPts val="0"/>
              </a:spcAft>
              <a:buFont typeface="Arial" pitchFamily="34" charset="0"/>
              <a:buChar char="–"/>
              <a:defRPr/>
            </a:pPr>
            <a:r>
              <a:rPr lang="en-US" dirty="0" smtClean="0"/>
              <a:t>Database modeled the </a:t>
            </a:r>
            <a:r>
              <a:rPr lang="en-US" dirty="0" smtClean="0">
                <a:solidFill>
                  <a:srgbClr val="FF0000"/>
                </a:solidFill>
              </a:rPr>
              <a:t>state</a:t>
            </a:r>
            <a:r>
              <a:rPr lang="en-US" dirty="0" smtClean="0"/>
              <a:t> of the enterprise</a:t>
            </a:r>
          </a:p>
          <a:p>
            <a:pPr lvl="1" fontAlgn="auto">
              <a:spcAft>
                <a:spcPts val="0"/>
              </a:spcAft>
              <a:buFont typeface="Arial" pitchFamily="34" charset="0"/>
              <a:buChar char="–"/>
              <a:defRPr/>
            </a:pPr>
            <a:r>
              <a:rPr lang="en-US" dirty="0" smtClean="0"/>
              <a:t>Client operations were applied to </a:t>
            </a:r>
            <a:r>
              <a:rPr lang="en-US" dirty="0" smtClean="0">
                <a:solidFill>
                  <a:srgbClr val="FF0000"/>
                </a:solidFill>
              </a:rPr>
              <a:t>update</a:t>
            </a:r>
            <a:r>
              <a:rPr lang="en-US" dirty="0" smtClean="0"/>
              <a:t> the state.</a:t>
            </a:r>
            <a:endParaRPr lang="en-US" dirty="0"/>
          </a:p>
        </p:txBody>
      </p:sp>
      <p:sp>
        <p:nvSpPr>
          <p:cNvPr id="5" name="Can 4"/>
          <p:cNvSpPr/>
          <p:nvPr/>
        </p:nvSpPr>
        <p:spPr>
          <a:xfrm>
            <a:off x="304800" y="3124200"/>
            <a:ext cx="2438400" cy="2895600"/>
          </a:xfrm>
          <a:prstGeom prst="can">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800" dirty="0"/>
              <a:t>State </a:t>
            </a:r>
          </a:p>
          <a:p>
            <a:pPr algn="ctr" fontAlgn="auto">
              <a:spcBef>
                <a:spcPts val="0"/>
              </a:spcBef>
              <a:spcAft>
                <a:spcPts val="0"/>
              </a:spcAft>
              <a:defRPr/>
            </a:pPr>
            <a:r>
              <a:rPr lang="en-US" sz="2800" dirty="0"/>
              <a:t>Of the </a:t>
            </a:r>
          </a:p>
          <a:p>
            <a:pPr algn="ctr" fontAlgn="auto">
              <a:spcBef>
                <a:spcPts val="0"/>
              </a:spcBef>
              <a:spcAft>
                <a:spcPts val="0"/>
              </a:spcAft>
              <a:defRPr/>
            </a:pPr>
            <a:r>
              <a:rPr lang="en-US" sz="2800" dirty="0"/>
              <a:t>Enterprise</a:t>
            </a:r>
          </a:p>
        </p:txBody>
      </p:sp>
      <p:sp>
        <p:nvSpPr>
          <p:cNvPr id="6" name="Can 5"/>
          <p:cNvSpPr/>
          <p:nvPr/>
        </p:nvSpPr>
        <p:spPr>
          <a:xfrm>
            <a:off x="6477000" y="2895600"/>
            <a:ext cx="2438400" cy="2895600"/>
          </a:xfrm>
          <a:prstGeom prst="can">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800" dirty="0"/>
              <a:t>Modified</a:t>
            </a:r>
          </a:p>
          <a:p>
            <a:pPr algn="ctr" fontAlgn="auto">
              <a:spcBef>
                <a:spcPts val="0"/>
              </a:spcBef>
              <a:spcAft>
                <a:spcPts val="0"/>
              </a:spcAft>
              <a:defRPr/>
            </a:pPr>
            <a:r>
              <a:rPr lang="en-US" sz="2800" dirty="0"/>
              <a:t>State </a:t>
            </a:r>
          </a:p>
          <a:p>
            <a:pPr algn="ctr" fontAlgn="auto">
              <a:spcBef>
                <a:spcPts val="0"/>
              </a:spcBef>
              <a:spcAft>
                <a:spcPts val="0"/>
              </a:spcAft>
              <a:defRPr/>
            </a:pPr>
            <a:r>
              <a:rPr lang="en-US" sz="2800" dirty="0"/>
              <a:t>Of the </a:t>
            </a:r>
          </a:p>
          <a:p>
            <a:pPr algn="ctr" fontAlgn="auto">
              <a:spcBef>
                <a:spcPts val="0"/>
              </a:spcBef>
              <a:spcAft>
                <a:spcPts val="0"/>
              </a:spcAft>
              <a:defRPr/>
            </a:pPr>
            <a:r>
              <a:rPr lang="en-US" sz="2800" dirty="0"/>
              <a:t>Enterprise</a:t>
            </a:r>
          </a:p>
        </p:txBody>
      </p:sp>
      <p:sp>
        <p:nvSpPr>
          <p:cNvPr id="7" name="Right Arrow 6"/>
          <p:cNvSpPr/>
          <p:nvPr/>
        </p:nvSpPr>
        <p:spPr>
          <a:xfrm>
            <a:off x="2743200" y="4191000"/>
            <a:ext cx="3733800" cy="484188"/>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800" b="1" dirty="0">
                <a:solidFill>
                  <a:schemeClr val="tx1"/>
                </a:solidFill>
              </a:rPr>
              <a:t>Client Operations</a:t>
            </a:r>
          </a:p>
          <a:p>
            <a:pPr algn="ctr" fontAlgn="auto">
              <a:spcBef>
                <a:spcPts val="0"/>
              </a:spcBef>
              <a:spcAft>
                <a:spcPts val="0"/>
              </a:spcAft>
              <a:defRPr/>
            </a:pPr>
            <a:r>
              <a:rPr lang="en-US" sz="2800" b="1" dirty="0">
                <a:solidFill>
                  <a:schemeClr val="tx1"/>
                </a:solidFill>
              </a:rPr>
              <a:t>(Transactions)</a:t>
            </a:r>
          </a:p>
        </p:txBody>
      </p:sp>
      <p:sp>
        <p:nvSpPr>
          <p:cNvPr id="11" name="TextBox 10"/>
          <p:cNvSpPr txBox="1"/>
          <p:nvPr/>
        </p:nvSpPr>
        <p:spPr>
          <a:xfrm>
            <a:off x="2714612" y="5643578"/>
            <a:ext cx="4143404" cy="646331"/>
          </a:xfrm>
          <a:prstGeom prst="rect">
            <a:avLst/>
          </a:prstGeom>
          <a:noFill/>
        </p:spPr>
        <p:txBody>
          <a:bodyPr wrap="square" rtlCol="0">
            <a:spAutoFit/>
          </a:bodyPr>
          <a:lstStyle/>
          <a:p>
            <a:r>
              <a:rPr lang="en-US" altLang="zh-CN" dirty="0" smtClean="0"/>
              <a:t>Batched Transaction Processing</a:t>
            </a:r>
          </a:p>
          <a:p>
            <a:r>
              <a:rPr lang="en-US" altLang="zh-CN" dirty="0" smtClean="0"/>
              <a:t>On-Line  </a:t>
            </a:r>
            <a:r>
              <a:rPr lang="en-US" altLang="zh-CN" dirty="0" smtClean="0"/>
              <a:t>Transaction Processing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000" fill="hold"/>
                                        <p:tgtEl>
                                          <p:spTgt spid="11"/>
                                        </p:tgtEl>
                                        <p:attrNameLst>
                                          <p:attrName>ppt_x</p:attrName>
                                        </p:attrNameLst>
                                      </p:cBhvr>
                                      <p:tavLst>
                                        <p:tav tm="0">
                                          <p:val>
                                            <p:strVal val="#ppt_x"/>
                                          </p:val>
                                        </p:tav>
                                        <p:tav tm="100000">
                                          <p:val>
                                            <p:strVal val="#ppt_x"/>
                                          </p:val>
                                        </p:tav>
                                      </p:tavLst>
                                    </p:anim>
                                    <p:anim calcmode="lin" valueType="num">
                                      <p:cBhvr additive="base">
                                        <p:cTn id="23"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Consistency Model</a:t>
            </a:r>
            <a:endParaRPr lang="en-US" dirty="0">
              <a:solidFill>
                <a:srgbClr val="00B050"/>
              </a:solidFill>
            </a:endParaRPr>
          </a:p>
        </p:txBody>
      </p:sp>
      <p:sp>
        <p:nvSpPr>
          <p:cNvPr id="3" name="Content Placeholder 2"/>
          <p:cNvSpPr>
            <a:spLocks noGrp="1"/>
          </p:cNvSpPr>
          <p:nvPr>
            <p:ph idx="1"/>
          </p:nvPr>
        </p:nvSpPr>
        <p:spPr>
          <a:xfrm>
            <a:off x="285720" y="1357298"/>
            <a:ext cx="8715436" cy="4857784"/>
          </a:xfrm>
        </p:spPr>
        <p:txBody>
          <a:bodyPr>
            <a:normAutofit fontScale="70000" lnSpcReduction="20000"/>
          </a:bodyPr>
          <a:lstStyle/>
          <a:p>
            <a:r>
              <a:rPr lang="en-US" altLang="zh-CN" dirty="0" smtClean="0"/>
              <a:t>GFS</a:t>
            </a:r>
            <a:r>
              <a:rPr lang="zh-CN" altLang="en-US" dirty="0" smtClean="0"/>
              <a:t>支持一个宽松的一致性模型。数据修改后文件</a:t>
            </a:r>
            <a:r>
              <a:rPr lang="en-US" altLang="zh-CN" dirty="0" smtClean="0"/>
              <a:t>region</a:t>
            </a:r>
            <a:r>
              <a:rPr lang="zh-CN" altLang="en-US" i="1" dirty="0" smtClean="0"/>
              <a:t>（应该是修改操作所涉及的文件中的某个范围）</a:t>
            </a:r>
            <a:r>
              <a:rPr lang="zh-CN" altLang="en-US" dirty="0" smtClean="0"/>
              <a:t>的状态取决于操作的类型、成功与否、以及是否同步修改。表</a:t>
            </a:r>
            <a:r>
              <a:rPr lang="en-US" altLang="zh-CN" dirty="0" smtClean="0"/>
              <a:t>1</a:t>
            </a:r>
            <a:r>
              <a:rPr lang="zh-CN" altLang="en-US" dirty="0" smtClean="0"/>
              <a:t>总结了各种操作的结果。</a:t>
            </a:r>
            <a:endParaRPr lang="en-US" altLang="zh-CN" dirty="0" smtClean="0"/>
          </a:p>
          <a:p>
            <a:endParaRPr lang="en-US" dirty="0" smtClean="0"/>
          </a:p>
          <a:p>
            <a:endParaRPr lang="en-US" dirty="0" smtClean="0"/>
          </a:p>
          <a:p>
            <a:endParaRPr lang="en-US" dirty="0" smtClean="0"/>
          </a:p>
          <a:p>
            <a:endParaRPr lang="en-US" dirty="0" smtClean="0"/>
          </a:p>
          <a:p>
            <a:endParaRPr lang="en-US" dirty="0" smtClean="0"/>
          </a:p>
          <a:p>
            <a:r>
              <a:rPr lang="zh-CN" altLang="en-US" dirty="0" smtClean="0"/>
              <a:t>一致的</a:t>
            </a:r>
            <a:r>
              <a:rPr lang="en-US" altLang="zh-CN" dirty="0" smtClean="0"/>
              <a:t>(consistent)</a:t>
            </a:r>
            <a:r>
              <a:rPr lang="zh-CN" altLang="en-US" dirty="0" smtClean="0"/>
              <a:t>：如果所有客户端，无论从哪个副本读取，读到的数据都一样，那么认为文件</a:t>
            </a:r>
            <a:r>
              <a:rPr lang="en-US" altLang="zh-CN" dirty="0" smtClean="0"/>
              <a:t>region</a:t>
            </a:r>
            <a:r>
              <a:rPr lang="zh-CN" altLang="en-US" dirty="0" smtClean="0"/>
              <a:t>是“一致的”；</a:t>
            </a:r>
            <a:endParaRPr lang="en-US" altLang="zh-CN" dirty="0" smtClean="0"/>
          </a:p>
          <a:p>
            <a:r>
              <a:rPr lang="zh-CN" altLang="en-US" dirty="0" smtClean="0"/>
              <a:t>已定义的（</a:t>
            </a:r>
            <a:r>
              <a:rPr lang="en-US" altLang="zh-CN" dirty="0" err="1" smtClean="0"/>
              <a:t>definde</a:t>
            </a:r>
            <a:r>
              <a:rPr lang="zh-CN" altLang="en-US" dirty="0" smtClean="0"/>
              <a:t>）：如果对文件的数据修改之后，</a:t>
            </a:r>
            <a:r>
              <a:rPr lang="en-US" altLang="zh-CN" dirty="0" smtClean="0"/>
              <a:t>region</a:t>
            </a:r>
            <a:r>
              <a:rPr lang="zh-CN" altLang="en-US" dirty="0" smtClean="0"/>
              <a:t>是一致的，并且客户端能够看到写入操作全部的内容，那么这个</a:t>
            </a:r>
            <a:r>
              <a:rPr lang="en-US" altLang="zh-CN" dirty="0" smtClean="0"/>
              <a:t>region</a:t>
            </a:r>
            <a:r>
              <a:rPr lang="zh-CN" altLang="en-US" dirty="0" smtClean="0"/>
              <a:t>是“已定义的”。</a:t>
            </a:r>
            <a:endParaRPr lang="en-US" altLang="zh-CN" dirty="0" smtClean="0"/>
          </a:p>
          <a:p>
            <a:r>
              <a:rPr lang="zh-CN" altLang="en-US" dirty="0" smtClean="0"/>
              <a:t>利用</a:t>
            </a:r>
            <a:r>
              <a:rPr lang="en-US" altLang="zh-CN" dirty="0" smtClean="0"/>
              <a:t>primary-secondary</a:t>
            </a:r>
            <a:r>
              <a:rPr lang="zh-CN" altLang="en-US" dirty="0" smtClean="0"/>
              <a:t>复制，获得强一致性</a:t>
            </a:r>
            <a:endParaRPr lang="en-US" dirty="0"/>
          </a:p>
        </p:txBody>
      </p:sp>
      <p:pic>
        <p:nvPicPr>
          <p:cNvPr id="7" name="图片 6" descr="12121.png"/>
          <p:cNvPicPr>
            <a:picLocks noChangeAspect="1"/>
          </p:cNvPicPr>
          <p:nvPr/>
        </p:nvPicPr>
        <p:blipFill>
          <a:blip r:embed="rId2" cstate="print"/>
          <a:stretch>
            <a:fillRect/>
          </a:stretch>
        </p:blipFill>
        <p:spPr>
          <a:xfrm>
            <a:off x="1428728" y="2428868"/>
            <a:ext cx="6072229" cy="1428760"/>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71480"/>
            <a:ext cx="9286908" cy="619124"/>
          </a:xfrm>
        </p:spPr>
        <p:txBody>
          <a:bodyPr>
            <a:noAutofit/>
          </a:bodyPr>
          <a:lstStyle/>
          <a:p>
            <a:r>
              <a:rPr lang="zh-CN" altLang="en-US" sz="3600" dirty="0" smtClean="0">
                <a:solidFill>
                  <a:srgbClr val="00B050"/>
                </a:solidFill>
              </a:rPr>
              <a:t>（三）：</a:t>
            </a:r>
            <a:r>
              <a:rPr lang="en-US" sz="3600" dirty="0" smtClean="0">
                <a:solidFill>
                  <a:srgbClr val="00B050"/>
                </a:solidFill>
              </a:rPr>
              <a:t>First Generation of Cloud Data Management Systems</a:t>
            </a:r>
            <a:endParaRPr lang="zh-CN" altLang="en-US" sz="3600" dirty="0"/>
          </a:p>
        </p:txBody>
      </p:sp>
      <p:sp>
        <p:nvSpPr>
          <p:cNvPr id="3" name="内容占位符 2"/>
          <p:cNvSpPr>
            <a:spLocks noGrp="1"/>
          </p:cNvSpPr>
          <p:nvPr>
            <p:ph idx="1"/>
          </p:nvPr>
        </p:nvSpPr>
        <p:spPr>
          <a:xfrm>
            <a:off x="428596" y="1857364"/>
            <a:ext cx="8229600" cy="4525963"/>
          </a:xfrm>
        </p:spPr>
        <p:txBody>
          <a:bodyPr/>
          <a:lstStyle/>
          <a:p>
            <a:r>
              <a:rPr lang="en-US" altLang="zh-CN" dirty="0" smtClean="0"/>
              <a:t>Google Storage System: </a:t>
            </a:r>
            <a:r>
              <a:rPr lang="en-US" altLang="zh-CN" dirty="0" err="1" smtClean="0"/>
              <a:t>BigTable</a:t>
            </a:r>
            <a:r>
              <a:rPr lang="en-US" altLang="zh-CN" dirty="0" smtClean="0"/>
              <a:t>  +  Google File Systems (GFS)</a:t>
            </a:r>
          </a:p>
          <a:p>
            <a:r>
              <a:rPr lang="en-US" altLang="zh-CN" dirty="0" smtClean="0">
                <a:solidFill>
                  <a:srgbClr val="FF0000"/>
                </a:solidFill>
              </a:rPr>
              <a:t>Yahoo! Key-Value Store: PNUTS</a:t>
            </a:r>
          </a:p>
          <a:p>
            <a:r>
              <a:rPr lang="en-US" altLang="zh-CN" dirty="0" smtClean="0"/>
              <a:t>Amazon’s Key-Value Store: Dynamo</a:t>
            </a:r>
          </a:p>
          <a:p>
            <a:pPr>
              <a:buNone/>
            </a:pP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Driving Forces</a:t>
            </a:r>
            <a:endParaRPr lang="en-US" dirty="0">
              <a:solidFill>
                <a:srgbClr val="00B050"/>
              </a:solidFill>
            </a:endParaRPr>
          </a:p>
        </p:txBody>
      </p:sp>
      <p:sp>
        <p:nvSpPr>
          <p:cNvPr id="3" name="Content Placeholder 2"/>
          <p:cNvSpPr>
            <a:spLocks noGrp="1"/>
          </p:cNvSpPr>
          <p:nvPr>
            <p:ph idx="1"/>
          </p:nvPr>
        </p:nvSpPr>
        <p:spPr/>
        <p:txBody>
          <a:bodyPr/>
          <a:lstStyle/>
          <a:p>
            <a:r>
              <a:rPr lang="en-US" dirty="0" smtClean="0">
                <a:solidFill>
                  <a:srgbClr val="0070C0"/>
                </a:solidFill>
              </a:rPr>
              <a:t>Modern Web applications</a:t>
            </a:r>
            <a:r>
              <a:rPr lang="en-US" dirty="0" smtClean="0"/>
              <a:t>: unprecedented data management challenges</a:t>
            </a:r>
          </a:p>
          <a:p>
            <a:r>
              <a:rPr lang="en-US" dirty="0" smtClean="0"/>
              <a:t>Foremost requirements: </a:t>
            </a:r>
          </a:p>
          <a:p>
            <a:pPr lvl="1"/>
            <a:r>
              <a:rPr lang="en-US" dirty="0" smtClean="0">
                <a:solidFill>
                  <a:srgbClr val="0070C0"/>
                </a:solidFill>
              </a:rPr>
              <a:t>Scalability</a:t>
            </a:r>
          </a:p>
          <a:p>
            <a:pPr lvl="1"/>
            <a:r>
              <a:rPr lang="en-US" dirty="0" smtClean="0">
                <a:solidFill>
                  <a:srgbClr val="0070C0"/>
                </a:solidFill>
              </a:rPr>
              <a:t>Low response times</a:t>
            </a:r>
          </a:p>
          <a:p>
            <a:pPr lvl="1"/>
            <a:r>
              <a:rPr lang="en-US" dirty="0" smtClean="0">
                <a:solidFill>
                  <a:srgbClr val="0070C0"/>
                </a:solidFill>
              </a:rPr>
              <a:t>High availability</a:t>
            </a:r>
          </a:p>
          <a:p>
            <a:r>
              <a:rPr lang="en-US" dirty="0" smtClean="0"/>
              <a:t>Inevitable consequence:</a:t>
            </a:r>
          </a:p>
          <a:p>
            <a:pPr lvl="1"/>
            <a:r>
              <a:rPr lang="en-US" dirty="0" smtClean="0">
                <a:solidFill>
                  <a:srgbClr val="FF0000"/>
                </a:solidFill>
              </a:rPr>
              <a:t>Relaxed consistency </a:t>
            </a:r>
            <a:r>
              <a:rPr lang="en-US" dirty="0" smtClean="0"/>
              <a:t>guarantees</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lstStyle/>
          <a:p>
            <a:r>
              <a:rPr lang="en-US" dirty="0" smtClean="0">
                <a:solidFill>
                  <a:srgbClr val="00B050"/>
                </a:solidFill>
              </a:rPr>
              <a:t>PNUTS Overview</a:t>
            </a:r>
            <a:endParaRPr lang="en-US" dirty="0">
              <a:solidFill>
                <a:srgbClr val="00B050"/>
              </a:solidFill>
            </a:endParaRPr>
          </a:p>
        </p:txBody>
      </p:sp>
      <p:sp>
        <p:nvSpPr>
          <p:cNvPr id="3" name="Content Placeholder 2"/>
          <p:cNvSpPr>
            <a:spLocks noGrp="1"/>
          </p:cNvSpPr>
          <p:nvPr>
            <p:ph idx="1"/>
          </p:nvPr>
        </p:nvSpPr>
        <p:spPr>
          <a:xfrm>
            <a:off x="357158" y="857232"/>
            <a:ext cx="8643998" cy="5715040"/>
          </a:xfrm>
        </p:spPr>
        <p:txBody>
          <a:bodyPr>
            <a:normAutofit fontScale="70000" lnSpcReduction="20000"/>
          </a:bodyPr>
          <a:lstStyle/>
          <a:p>
            <a:pPr>
              <a:buNone/>
            </a:pPr>
            <a:r>
              <a:rPr lang="en-US" dirty="0" smtClean="0">
                <a:solidFill>
                  <a:srgbClr val="0070C0"/>
                </a:solidFill>
              </a:rPr>
              <a:t>    Massively parallel </a:t>
            </a:r>
            <a:r>
              <a:rPr lang="en-US" dirty="0" smtClean="0"/>
              <a:t>and </a:t>
            </a:r>
            <a:r>
              <a:rPr lang="en-US" dirty="0" smtClean="0">
                <a:solidFill>
                  <a:srgbClr val="FF0000"/>
                </a:solidFill>
              </a:rPr>
              <a:t>geographically distributed </a:t>
            </a:r>
            <a:r>
              <a:rPr lang="en-US" dirty="0" smtClean="0"/>
              <a:t>database system.</a:t>
            </a:r>
            <a:endParaRPr lang="en-US" dirty="0" smtClean="0">
              <a:solidFill>
                <a:srgbClr val="0070C0"/>
              </a:solidFill>
            </a:endParaRPr>
          </a:p>
          <a:p>
            <a:r>
              <a:rPr lang="en-US" dirty="0" smtClean="0">
                <a:solidFill>
                  <a:srgbClr val="0070C0"/>
                </a:solidFill>
              </a:rPr>
              <a:t>Data Model</a:t>
            </a:r>
            <a:r>
              <a:rPr lang="en-US" dirty="0" smtClean="0"/>
              <a:t>:</a:t>
            </a:r>
          </a:p>
          <a:p>
            <a:pPr lvl="1"/>
            <a:r>
              <a:rPr lang="en-US" dirty="0" smtClean="0">
                <a:solidFill>
                  <a:srgbClr val="FF0000"/>
                </a:solidFill>
              </a:rPr>
              <a:t>Simple</a:t>
            </a:r>
            <a:r>
              <a:rPr lang="en-US" dirty="0" smtClean="0"/>
              <a:t> relational model—really key-value store.</a:t>
            </a:r>
          </a:p>
          <a:p>
            <a:pPr lvl="1"/>
            <a:r>
              <a:rPr lang="en-US" dirty="0" smtClean="0">
                <a:solidFill>
                  <a:srgbClr val="FF0000"/>
                </a:solidFill>
              </a:rPr>
              <a:t>Single-table </a:t>
            </a:r>
            <a:r>
              <a:rPr lang="en-US" dirty="0" smtClean="0"/>
              <a:t>scans with predicates</a:t>
            </a:r>
          </a:p>
          <a:p>
            <a:r>
              <a:rPr lang="en-US" dirty="0" smtClean="0">
                <a:solidFill>
                  <a:srgbClr val="0070C0"/>
                </a:solidFill>
              </a:rPr>
              <a:t>Fault-tolerance</a:t>
            </a:r>
            <a:r>
              <a:rPr lang="en-US" dirty="0" smtClean="0"/>
              <a:t>:</a:t>
            </a:r>
          </a:p>
          <a:p>
            <a:pPr lvl="1"/>
            <a:r>
              <a:rPr lang="en-US" dirty="0" smtClean="0">
                <a:solidFill>
                  <a:srgbClr val="FF0000"/>
                </a:solidFill>
              </a:rPr>
              <a:t>Redundancy </a:t>
            </a:r>
            <a:r>
              <a:rPr lang="en-US" dirty="0" smtClean="0"/>
              <a:t>at multiple levels: data, meta-data etc.</a:t>
            </a:r>
          </a:p>
          <a:p>
            <a:pPr lvl="1"/>
            <a:r>
              <a:rPr lang="en-US" dirty="0" smtClean="0"/>
              <a:t>Leverages </a:t>
            </a:r>
            <a:r>
              <a:rPr lang="en-US" dirty="0" smtClean="0">
                <a:solidFill>
                  <a:srgbClr val="FF0000"/>
                </a:solidFill>
              </a:rPr>
              <a:t>relaxed consistency </a:t>
            </a:r>
            <a:r>
              <a:rPr lang="en-US" dirty="0" smtClean="0"/>
              <a:t>for high availability: reads &amp; writes despite failures</a:t>
            </a:r>
          </a:p>
          <a:p>
            <a:r>
              <a:rPr lang="en-US" dirty="0" smtClean="0">
                <a:solidFill>
                  <a:srgbClr val="0070C0"/>
                </a:solidFill>
              </a:rPr>
              <a:t>Pub/Sub Message System</a:t>
            </a:r>
            <a:r>
              <a:rPr lang="en-US" dirty="0" smtClean="0"/>
              <a:t>:</a:t>
            </a:r>
          </a:p>
          <a:p>
            <a:pPr lvl="1"/>
            <a:r>
              <a:rPr lang="en-US" dirty="0" smtClean="0">
                <a:solidFill>
                  <a:srgbClr val="FF0000"/>
                </a:solidFill>
              </a:rPr>
              <a:t>Yahoo! Message Broker </a:t>
            </a:r>
            <a:r>
              <a:rPr lang="en-US" dirty="0" smtClean="0"/>
              <a:t>for asynchronous update</a:t>
            </a:r>
          </a:p>
          <a:p>
            <a:r>
              <a:rPr lang="en-US" dirty="0" smtClean="0">
                <a:solidFill>
                  <a:srgbClr val="0070C0"/>
                </a:solidFill>
              </a:rPr>
              <a:t>Record-level Mastering</a:t>
            </a:r>
            <a:r>
              <a:rPr lang="en-US" dirty="0" smtClean="0">
                <a:sym typeface="Wingdings" pitchFamily="2" charset="2"/>
              </a:rPr>
              <a:t>   (</a:t>
            </a:r>
            <a:r>
              <a:rPr lang="en-US" dirty="0" smtClean="0"/>
              <a:t>Novel </a:t>
            </a:r>
            <a:r>
              <a:rPr lang="en-US" dirty="0" smtClean="0">
                <a:solidFill>
                  <a:srgbClr val="FF0000"/>
                </a:solidFill>
              </a:rPr>
              <a:t>per-record  </a:t>
            </a:r>
            <a:r>
              <a:rPr lang="en-US" dirty="0" smtClean="0">
                <a:solidFill>
                  <a:srgbClr val="FF0000"/>
                </a:solidFill>
              </a:rPr>
              <a:t>consistency</a:t>
            </a:r>
            <a:r>
              <a:rPr lang="en-US" dirty="0" smtClean="0">
                <a:sym typeface="Wingdings" pitchFamily="2" charset="2"/>
              </a:rPr>
              <a:t>)</a:t>
            </a:r>
            <a:endParaRPr lang="en-US" dirty="0" smtClean="0"/>
          </a:p>
          <a:p>
            <a:pPr lvl="1"/>
            <a:r>
              <a:rPr lang="en-US" dirty="0" smtClean="0"/>
              <a:t>Asynchronous operations to enable record-level mastering</a:t>
            </a:r>
          </a:p>
          <a:p>
            <a:r>
              <a:rPr lang="en-US" dirty="0" smtClean="0">
                <a:solidFill>
                  <a:srgbClr val="0070C0"/>
                </a:solidFill>
              </a:rPr>
              <a:t>Hosting</a:t>
            </a:r>
            <a:r>
              <a:rPr lang="en-US" dirty="0" smtClean="0"/>
              <a:t>: </a:t>
            </a:r>
          </a:p>
          <a:p>
            <a:pPr lvl="1"/>
            <a:r>
              <a:rPr lang="en-US" dirty="0" smtClean="0"/>
              <a:t>Centrally managed database service</a:t>
            </a:r>
          </a:p>
          <a:p>
            <a:pPr lvl="1"/>
            <a:r>
              <a:rPr lang="en-US" dirty="0" smtClean="0"/>
              <a:t>Shared among many applications</a:t>
            </a:r>
          </a:p>
          <a:p>
            <a:pPr>
              <a:buNone/>
            </a:pPr>
            <a:r>
              <a:rPr lang="en-US" dirty="0" smtClean="0">
                <a:sym typeface="Wingdings"/>
              </a:rPr>
              <a:t> Basically, the idea of:</a:t>
            </a:r>
          </a:p>
          <a:p>
            <a:pPr lvl="1"/>
            <a:r>
              <a:rPr lang="en-US" dirty="0" smtClean="0">
                <a:solidFill>
                  <a:srgbClr val="FF0000"/>
                </a:solidFill>
                <a:sym typeface="Wingdings"/>
              </a:rPr>
              <a:t>Database as a Service,</a:t>
            </a:r>
          </a:p>
          <a:p>
            <a:pPr lvl="1"/>
            <a:r>
              <a:rPr lang="en-US" dirty="0" smtClean="0">
                <a:solidFill>
                  <a:srgbClr val="FF0000"/>
                </a:solidFill>
                <a:sym typeface="Wingdings"/>
              </a:rPr>
              <a:t>Multi-tenant databases</a:t>
            </a:r>
            <a:r>
              <a:rPr lang="en-US" dirty="0" smtClean="0">
                <a:sym typeface="Wingdings"/>
              </a:rPr>
              <a:t>.</a:t>
            </a:r>
            <a:endParaRPr lang="en-US" dirty="0" smtClean="0"/>
          </a:p>
          <a:p>
            <a:pPr lvl="1">
              <a:buNone/>
            </a:pPr>
            <a:endParaRPr lang="en-US" dirty="0" smtClean="0"/>
          </a:p>
          <a:p>
            <a:pPr lvl="1">
              <a:buNone/>
            </a:pPr>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dirty="0">
                <a:solidFill>
                  <a:srgbClr val="00B050"/>
                </a:solidFill>
              </a:rPr>
              <a:t>What is PNUTS?</a:t>
            </a:r>
          </a:p>
        </p:txBody>
      </p:sp>
      <p:pic>
        <p:nvPicPr>
          <p:cNvPr id="23556" name="Picture 4" descr="server"/>
          <p:cNvPicPr>
            <a:picLocks noChangeAspect="1" noChangeArrowheads="1"/>
          </p:cNvPicPr>
          <p:nvPr/>
        </p:nvPicPr>
        <p:blipFill>
          <a:blip r:embed="rId2" cstate="print"/>
          <a:srcRect/>
          <a:stretch>
            <a:fillRect/>
          </a:stretch>
        </p:blipFill>
        <p:spPr bwMode="auto">
          <a:xfrm>
            <a:off x="633413" y="1724025"/>
            <a:ext cx="1211262" cy="908050"/>
          </a:xfrm>
          <a:prstGeom prst="rect">
            <a:avLst/>
          </a:prstGeom>
          <a:noFill/>
          <a:ln w="9525">
            <a:noFill/>
            <a:miter lim="800000"/>
            <a:headEnd/>
            <a:tailEnd/>
          </a:ln>
        </p:spPr>
      </p:pic>
      <p:pic>
        <p:nvPicPr>
          <p:cNvPr id="23557" name="Picture 5" descr="server"/>
          <p:cNvPicPr>
            <a:picLocks noChangeAspect="1" noChangeArrowheads="1"/>
          </p:cNvPicPr>
          <p:nvPr/>
        </p:nvPicPr>
        <p:blipFill>
          <a:blip r:embed="rId2" cstate="print"/>
          <a:srcRect/>
          <a:stretch>
            <a:fillRect/>
          </a:stretch>
        </p:blipFill>
        <p:spPr bwMode="auto">
          <a:xfrm>
            <a:off x="2065338" y="1689100"/>
            <a:ext cx="1211262" cy="908050"/>
          </a:xfrm>
          <a:prstGeom prst="rect">
            <a:avLst/>
          </a:prstGeom>
          <a:noFill/>
          <a:ln w="9525">
            <a:noFill/>
            <a:miter lim="800000"/>
            <a:headEnd/>
            <a:tailEnd/>
          </a:ln>
        </p:spPr>
      </p:pic>
      <p:pic>
        <p:nvPicPr>
          <p:cNvPr id="23558" name="Picture 6" descr="server"/>
          <p:cNvPicPr>
            <a:picLocks noChangeAspect="1" noChangeArrowheads="1"/>
          </p:cNvPicPr>
          <p:nvPr/>
        </p:nvPicPr>
        <p:blipFill>
          <a:blip r:embed="rId2" cstate="print"/>
          <a:srcRect/>
          <a:stretch>
            <a:fillRect/>
          </a:stretch>
        </p:blipFill>
        <p:spPr bwMode="auto">
          <a:xfrm>
            <a:off x="633413" y="2559050"/>
            <a:ext cx="1211262" cy="908050"/>
          </a:xfrm>
          <a:prstGeom prst="rect">
            <a:avLst/>
          </a:prstGeom>
          <a:noFill/>
          <a:ln w="9525">
            <a:noFill/>
            <a:miter lim="800000"/>
            <a:headEnd/>
            <a:tailEnd/>
          </a:ln>
        </p:spPr>
      </p:pic>
      <p:pic>
        <p:nvPicPr>
          <p:cNvPr id="23559" name="Picture 7" descr="server"/>
          <p:cNvPicPr>
            <a:picLocks noChangeAspect="1" noChangeArrowheads="1"/>
          </p:cNvPicPr>
          <p:nvPr/>
        </p:nvPicPr>
        <p:blipFill>
          <a:blip r:embed="rId2" cstate="print"/>
          <a:srcRect/>
          <a:stretch>
            <a:fillRect/>
          </a:stretch>
        </p:blipFill>
        <p:spPr bwMode="auto">
          <a:xfrm>
            <a:off x="2065338" y="2538413"/>
            <a:ext cx="1211262" cy="908050"/>
          </a:xfrm>
          <a:prstGeom prst="rect">
            <a:avLst/>
          </a:prstGeom>
          <a:noFill/>
          <a:ln w="9525">
            <a:noFill/>
            <a:miter lim="800000"/>
            <a:headEnd/>
            <a:tailEnd/>
          </a:ln>
        </p:spPr>
      </p:pic>
      <p:pic>
        <p:nvPicPr>
          <p:cNvPr id="23560" name="Picture 8" descr="server"/>
          <p:cNvPicPr>
            <a:picLocks noChangeAspect="1" noChangeArrowheads="1"/>
          </p:cNvPicPr>
          <p:nvPr/>
        </p:nvPicPr>
        <p:blipFill>
          <a:blip r:embed="rId2" cstate="print"/>
          <a:srcRect/>
          <a:stretch>
            <a:fillRect/>
          </a:stretch>
        </p:blipFill>
        <p:spPr bwMode="auto">
          <a:xfrm>
            <a:off x="633413" y="3440113"/>
            <a:ext cx="1211262" cy="908050"/>
          </a:xfrm>
          <a:prstGeom prst="rect">
            <a:avLst/>
          </a:prstGeom>
          <a:noFill/>
          <a:ln w="9525">
            <a:noFill/>
            <a:miter lim="800000"/>
            <a:headEnd/>
            <a:tailEnd/>
          </a:ln>
        </p:spPr>
      </p:pic>
      <p:pic>
        <p:nvPicPr>
          <p:cNvPr id="23561" name="Picture 9" descr="server"/>
          <p:cNvPicPr>
            <a:picLocks noChangeAspect="1" noChangeArrowheads="1"/>
          </p:cNvPicPr>
          <p:nvPr/>
        </p:nvPicPr>
        <p:blipFill>
          <a:blip r:embed="rId2" cstate="print"/>
          <a:srcRect/>
          <a:stretch>
            <a:fillRect/>
          </a:stretch>
        </p:blipFill>
        <p:spPr bwMode="auto">
          <a:xfrm>
            <a:off x="2065338" y="3386138"/>
            <a:ext cx="1211262" cy="908050"/>
          </a:xfrm>
          <a:prstGeom prst="rect">
            <a:avLst/>
          </a:prstGeom>
          <a:noFill/>
          <a:ln w="9525">
            <a:noFill/>
            <a:miter lim="800000"/>
            <a:headEnd/>
            <a:tailEnd/>
          </a:ln>
        </p:spPr>
      </p:pic>
      <p:grpSp>
        <p:nvGrpSpPr>
          <p:cNvPr id="2" name="Group 24"/>
          <p:cNvGrpSpPr>
            <a:grpSpLocks/>
          </p:cNvGrpSpPr>
          <p:nvPr/>
        </p:nvGrpSpPr>
        <p:grpSpPr bwMode="auto">
          <a:xfrm>
            <a:off x="5897563" y="1476375"/>
            <a:ext cx="2643187" cy="2659063"/>
            <a:chOff x="448" y="1265"/>
            <a:chExt cx="1665" cy="1675"/>
          </a:xfrm>
        </p:grpSpPr>
        <p:pic>
          <p:nvPicPr>
            <p:cNvPr id="23655" name="Picture 25" descr="server"/>
            <p:cNvPicPr>
              <a:picLocks noChangeAspect="1" noChangeArrowheads="1"/>
            </p:cNvPicPr>
            <p:nvPr/>
          </p:nvPicPr>
          <p:blipFill>
            <a:blip r:embed="rId2" cstate="print"/>
            <a:srcRect/>
            <a:stretch>
              <a:fillRect/>
            </a:stretch>
          </p:blipFill>
          <p:spPr bwMode="auto">
            <a:xfrm>
              <a:off x="448" y="1287"/>
              <a:ext cx="763" cy="572"/>
            </a:xfrm>
            <a:prstGeom prst="rect">
              <a:avLst/>
            </a:prstGeom>
            <a:noFill/>
            <a:ln w="9525">
              <a:noFill/>
              <a:miter lim="800000"/>
              <a:headEnd/>
              <a:tailEnd/>
            </a:ln>
          </p:spPr>
        </p:pic>
        <p:pic>
          <p:nvPicPr>
            <p:cNvPr id="23656" name="Picture 26" descr="server"/>
            <p:cNvPicPr>
              <a:picLocks noChangeAspect="1" noChangeArrowheads="1"/>
            </p:cNvPicPr>
            <p:nvPr/>
          </p:nvPicPr>
          <p:blipFill>
            <a:blip r:embed="rId2" cstate="print"/>
            <a:srcRect/>
            <a:stretch>
              <a:fillRect/>
            </a:stretch>
          </p:blipFill>
          <p:spPr bwMode="auto">
            <a:xfrm>
              <a:off x="1350" y="1265"/>
              <a:ext cx="763" cy="572"/>
            </a:xfrm>
            <a:prstGeom prst="rect">
              <a:avLst/>
            </a:prstGeom>
            <a:noFill/>
            <a:ln w="9525">
              <a:noFill/>
              <a:miter lim="800000"/>
              <a:headEnd/>
              <a:tailEnd/>
            </a:ln>
          </p:spPr>
        </p:pic>
        <p:pic>
          <p:nvPicPr>
            <p:cNvPr id="23657" name="Picture 27" descr="server"/>
            <p:cNvPicPr>
              <a:picLocks noChangeAspect="1" noChangeArrowheads="1"/>
            </p:cNvPicPr>
            <p:nvPr/>
          </p:nvPicPr>
          <p:blipFill>
            <a:blip r:embed="rId2" cstate="print"/>
            <a:srcRect/>
            <a:stretch>
              <a:fillRect/>
            </a:stretch>
          </p:blipFill>
          <p:spPr bwMode="auto">
            <a:xfrm>
              <a:off x="448" y="1813"/>
              <a:ext cx="763" cy="572"/>
            </a:xfrm>
            <a:prstGeom prst="rect">
              <a:avLst/>
            </a:prstGeom>
            <a:noFill/>
            <a:ln w="9525">
              <a:noFill/>
              <a:miter lim="800000"/>
              <a:headEnd/>
              <a:tailEnd/>
            </a:ln>
          </p:spPr>
        </p:pic>
        <p:pic>
          <p:nvPicPr>
            <p:cNvPr id="23658" name="Picture 28" descr="server"/>
            <p:cNvPicPr>
              <a:picLocks noChangeAspect="1" noChangeArrowheads="1"/>
            </p:cNvPicPr>
            <p:nvPr/>
          </p:nvPicPr>
          <p:blipFill>
            <a:blip r:embed="rId2" cstate="print"/>
            <a:srcRect/>
            <a:stretch>
              <a:fillRect/>
            </a:stretch>
          </p:blipFill>
          <p:spPr bwMode="auto">
            <a:xfrm>
              <a:off x="1350" y="1800"/>
              <a:ext cx="763" cy="572"/>
            </a:xfrm>
            <a:prstGeom prst="rect">
              <a:avLst/>
            </a:prstGeom>
            <a:noFill/>
            <a:ln w="9525">
              <a:noFill/>
              <a:miter lim="800000"/>
              <a:headEnd/>
              <a:tailEnd/>
            </a:ln>
          </p:spPr>
        </p:pic>
        <p:pic>
          <p:nvPicPr>
            <p:cNvPr id="23659" name="Picture 29" descr="server"/>
            <p:cNvPicPr>
              <a:picLocks noChangeAspect="1" noChangeArrowheads="1"/>
            </p:cNvPicPr>
            <p:nvPr/>
          </p:nvPicPr>
          <p:blipFill>
            <a:blip r:embed="rId2" cstate="print"/>
            <a:srcRect/>
            <a:stretch>
              <a:fillRect/>
            </a:stretch>
          </p:blipFill>
          <p:spPr bwMode="auto">
            <a:xfrm>
              <a:off x="448" y="2368"/>
              <a:ext cx="763" cy="572"/>
            </a:xfrm>
            <a:prstGeom prst="rect">
              <a:avLst/>
            </a:prstGeom>
            <a:noFill/>
            <a:ln w="9525">
              <a:noFill/>
              <a:miter lim="800000"/>
              <a:headEnd/>
              <a:tailEnd/>
            </a:ln>
          </p:spPr>
        </p:pic>
        <p:pic>
          <p:nvPicPr>
            <p:cNvPr id="23660" name="Picture 30" descr="server"/>
            <p:cNvPicPr>
              <a:picLocks noChangeAspect="1" noChangeArrowheads="1"/>
            </p:cNvPicPr>
            <p:nvPr/>
          </p:nvPicPr>
          <p:blipFill>
            <a:blip r:embed="rId2" cstate="print"/>
            <a:srcRect/>
            <a:stretch>
              <a:fillRect/>
            </a:stretch>
          </p:blipFill>
          <p:spPr bwMode="auto">
            <a:xfrm>
              <a:off x="1350" y="2334"/>
              <a:ext cx="763" cy="572"/>
            </a:xfrm>
            <a:prstGeom prst="rect">
              <a:avLst/>
            </a:prstGeom>
            <a:noFill/>
            <a:ln w="9525">
              <a:noFill/>
              <a:miter lim="800000"/>
              <a:headEnd/>
              <a:tailEnd/>
            </a:ln>
          </p:spPr>
        </p:pic>
        <p:sp>
          <p:nvSpPr>
            <p:cNvPr id="23661" name="Rectangle 31"/>
            <p:cNvSpPr>
              <a:spLocks noChangeArrowheads="1"/>
            </p:cNvSpPr>
            <p:nvPr/>
          </p:nvSpPr>
          <p:spPr bwMode="auto">
            <a:xfrm>
              <a:off x="809" y="1703"/>
              <a:ext cx="921" cy="695"/>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662" name="Text Box 32"/>
            <p:cNvSpPr txBox="1">
              <a:spLocks noChangeArrowheads="1"/>
            </p:cNvSpPr>
            <p:nvPr/>
          </p:nvSpPr>
          <p:spPr bwMode="auto">
            <a:xfrm>
              <a:off x="813" y="2152"/>
              <a:ext cx="887" cy="144"/>
            </a:xfrm>
            <a:prstGeom prst="rect">
              <a:avLst/>
            </a:prstGeom>
            <a:noFill/>
            <a:ln w="9525">
              <a:noFill/>
              <a:miter lim="800000"/>
              <a:headEnd/>
              <a:tailEnd/>
            </a:ln>
          </p:spPr>
          <p:txBody>
            <a:bodyPr wrap="none">
              <a:prstTxWarp prst="textNoShape">
                <a:avLst/>
              </a:prstTxWarp>
              <a:spAutoFit/>
            </a:bodyPr>
            <a:lstStyle/>
            <a:p>
              <a:pPr marL="342900" indent="-342900"/>
              <a:r>
                <a:rPr lang="en-US" sz="1000"/>
                <a:t>E     75656               C</a:t>
              </a:r>
            </a:p>
          </p:txBody>
        </p:sp>
        <p:sp>
          <p:nvSpPr>
            <p:cNvPr id="23663" name="Line 33"/>
            <p:cNvSpPr>
              <a:spLocks noChangeShapeType="1"/>
            </p:cNvSpPr>
            <p:nvPr/>
          </p:nvSpPr>
          <p:spPr bwMode="auto">
            <a:xfrm>
              <a:off x="809" y="1822"/>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64" name="Line 34"/>
            <p:cNvSpPr>
              <a:spLocks noChangeShapeType="1"/>
            </p:cNvSpPr>
            <p:nvPr/>
          </p:nvSpPr>
          <p:spPr bwMode="auto">
            <a:xfrm>
              <a:off x="807" y="1939"/>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65" name="Line 35"/>
            <p:cNvSpPr>
              <a:spLocks noChangeShapeType="1"/>
            </p:cNvSpPr>
            <p:nvPr/>
          </p:nvSpPr>
          <p:spPr bwMode="auto">
            <a:xfrm>
              <a:off x="814" y="2058"/>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66" name="Line 36"/>
            <p:cNvSpPr>
              <a:spLocks noChangeShapeType="1"/>
            </p:cNvSpPr>
            <p:nvPr/>
          </p:nvSpPr>
          <p:spPr bwMode="auto">
            <a:xfrm>
              <a:off x="812" y="2175"/>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67" name="Line 37"/>
            <p:cNvSpPr>
              <a:spLocks noChangeShapeType="1"/>
            </p:cNvSpPr>
            <p:nvPr/>
          </p:nvSpPr>
          <p:spPr bwMode="auto">
            <a:xfrm>
              <a:off x="810" y="2292"/>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68" name="Line 38"/>
            <p:cNvSpPr>
              <a:spLocks noChangeShapeType="1"/>
            </p:cNvSpPr>
            <p:nvPr/>
          </p:nvSpPr>
          <p:spPr bwMode="auto">
            <a:xfrm>
              <a:off x="988" y="1703"/>
              <a:ext cx="0" cy="688"/>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69" name="Line 39"/>
            <p:cNvSpPr>
              <a:spLocks noChangeShapeType="1"/>
            </p:cNvSpPr>
            <p:nvPr/>
          </p:nvSpPr>
          <p:spPr bwMode="auto">
            <a:xfrm>
              <a:off x="1518" y="1701"/>
              <a:ext cx="0" cy="689"/>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70" name="Text Box 40"/>
            <p:cNvSpPr txBox="1">
              <a:spLocks noChangeArrowheads="1"/>
            </p:cNvSpPr>
            <p:nvPr/>
          </p:nvSpPr>
          <p:spPr bwMode="auto">
            <a:xfrm>
              <a:off x="813" y="1697"/>
              <a:ext cx="882" cy="144"/>
            </a:xfrm>
            <a:prstGeom prst="rect">
              <a:avLst/>
            </a:prstGeom>
            <a:noFill/>
            <a:ln w="9525">
              <a:noFill/>
              <a:miter lim="800000"/>
              <a:headEnd/>
              <a:tailEnd/>
            </a:ln>
          </p:spPr>
          <p:txBody>
            <a:bodyPr wrap="none">
              <a:prstTxWarp prst="textNoShape">
                <a:avLst/>
              </a:prstTxWarp>
              <a:spAutoFit/>
            </a:bodyPr>
            <a:lstStyle/>
            <a:p>
              <a:pPr marL="342900" indent="-342900"/>
              <a:r>
                <a:rPr lang="en-US" sz="1000"/>
                <a:t>A     42342               E</a:t>
              </a:r>
            </a:p>
          </p:txBody>
        </p:sp>
        <p:sp>
          <p:nvSpPr>
            <p:cNvPr id="23671" name="Text Box 41"/>
            <p:cNvSpPr txBox="1">
              <a:spLocks noChangeArrowheads="1"/>
            </p:cNvSpPr>
            <p:nvPr/>
          </p:nvSpPr>
          <p:spPr bwMode="auto">
            <a:xfrm>
              <a:off x="813" y="1807"/>
              <a:ext cx="905" cy="144"/>
            </a:xfrm>
            <a:prstGeom prst="rect">
              <a:avLst/>
            </a:prstGeom>
            <a:noFill/>
            <a:ln w="9525">
              <a:noFill/>
              <a:miter lim="800000"/>
              <a:headEnd/>
              <a:tailEnd/>
            </a:ln>
          </p:spPr>
          <p:txBody>
            <a:bodyPr wrap="none">
              <a:prstTxWarp prst="textNoShape">
                <a:avLst/>
              </a:prstTxWarp>
              <a:spAutoFit/>
            </a:bodyPr>
            <a:lstStyle/>
            <a:p>
              <a:pPr marL="342900" indent="-342900"/>
              <a:r>
                <a:rPr lang="en-US" sz="1000"/>
                <a:t>B     42521               W</a:t>
              </a:r>
            </a:p>
          </p:txBody>
        </p:sp>
        <p:sp>
          <p:nvSpPr>
            <p:cNvPr id="23672" name="Text Box 42"/>
            <p:cNvSpPr txBox="1">
              <a:spLocks noChangeArrowheads="1"/>
            </p:cNvSpPr>
            <p:nvPr/>
          </p:nvSpPr>
          <p:spPr bwMode="auto">
            <a:xfrm>
              <a:off x="813" y="1926"/>
              <a:ext cx="910" cy="144"/>
            </a:xfrm>
            <a:prstGeom prst="rect">
              <a:avLst/>
            </a:prstGeom>
            <a:noFill/>
            <a:ln w="9525">
              <a:noFill/>
              <a:miter lim="800000"/>
              <a:headEnd/>
              <a:tailEnd/>
            </a:ln>
          </p:spPr>
          <p:txBody>
            <a:bodyPr wrap="none">
              <a:prstTxWarp prst="textNoShape">
                <a:avLst/>
              </a:prstTxWarp>
              <a:spAutoFit/>
            </a:bodyPr>
            <a:lstStyle/>
            <a:p>
              <a:pPr marL="342900" indent="-342900"/>
              <a:r>
                <a:rPr lang="en-US" sz="1000"/>
                <a:t>C     66354               W</a:t>
              </a:r>
            </a:p>
          </p:txBody>
        </p:sp>
        <p:sp>
          <p:nvSpPr>
            <p:cNvPr id="23673" name="Text Box 43"/>
            <p:cNvSpPr txBox="1">
              <a:spLocks noChangeArrowheads="1"/>
            </p:cNvSpPr>
            <p:nvPr/>
          </p:nvSpPr>
          <p:spPr bwMode="auto">
            <a:xfrm>
              <a:off x="813" y="2042"/>
              <a:ext cx="887" cy="144"/>
            </a:xfrm>
            <a:prstGeom prst="rect">
              <a:avLst/>
            </a:prstGeom>
            <a:noFill/>
            <a:ln w="9525">
              <a:noFill/>
              <a:miter lim="800000"/>
              <a:headEnd/>
              <a:tailEnd/>
            </a:ln>
          </p:spPr>
          <p:txBody>
            <a:bodyPr wrap="none">
              <a:prstTxWarp prst="textNoShape">
                <a:avLst/>
              </a:prstTxWarp>
              <a:spAutoFit/>
            </a:bodyPr>
            <a:lstStyle/>
            <a:p>
              <a:pPr marL="342900" indent="-342900"/>
              <a:r>
                <a:rPr lang="en-US" sz="1000"/>
                <a:t>D     12352               E</a:t>
              </a:r>
            </a:p>
          </p:txBody>
        </p:sp>
        <p:sp>
          <p:nvSpPr>
            <p:cNvPr id="23674" name="Text Box 44"/>
            <p:cNvSpPr txBox="1">
              <a:spLocks noChangeArrowheads="1"/>
            </p:cNvSpPr>
            <p:nvPr/>
          </p:nvSpPr>
          <p:spPr bwMode="auto">
            <a:xfrm>
              <a:off x="813" y="2271"/>
              <a:ext cx="878" cy="144"/>
            </a:xfrm>
            <a:prstGeom prst="rect">
              <a:avLst/>
            </a:prstGeom>
            <a:noFill/>
            <a:ln w="9525">
              <a:noFill/>
              <a:miter lim="800000"/>
              <a:headEnd/>
              <a:tailEnd/>
            </a:ln>
          </p:spPr>
          <p:txBody>
            <a:bodyPr wrap="none">
              <a:prstTxWarp prst="textNoShape">
                <a:avLst/>
              </a:prstTxWarp>
              <a:spAutoFit/>
            </a:bodyPr>
            <a:lstStyle/>
            <a:p>
              <a:pPr marL="342900" indent="-342900"/>
              <a:r>
                <a:rPr lang="en-US" sz="1000"/>
                <a:t>F     15677               E</a:t>
              </a:r>
            </a:p>
          </p:txBody>
        </p:sp>
      </p:grpSp>
      <p:grpSp>
        <p:nvGrpSpPr>
          <p:cNvPr id="3" name="Group 45"/>
          <p:cNvGrpSpPr>
            <a:grpSpLocks/>
          </p:cNvGrpSpPr>
          <p:nvPr/>
        </p:nvGrpSpPr>
        <p:grpSpPr bwMode="auto">
          <a:xfrm>
            <a:off x="3651250" y="4056063"/>
            <a:ext cx="2643188" cy="2659062"/>
            <a:chOff x="448" y="1265"/>
            <a:chExt cx="1665" cy="1675"/>
          </a:xfrm>
        </p:grpSpPr>
        <p:pic>
          <p:nvPicPr>
            <p:cNvPr id="23635" name="Picture 46" descr="server"/>
            <p:cNvPicPr>
              <a:picLocks noChangeAspect="1" noChangeArrowheads="1"/>
            </p:cNvPicPr>
            <p:nvPr/>
          </p:nvPicPr>
          <p:blipFill>
            <a:blip r:embed="rId2" cstate="print"/>
            <a:srcRect/>
            <a:stretch>
              <a:fillRect/>
            </a:stretch>
          </p:blipFill>
          <p:spPr bwMode="auto">
            <a:xfrm>
              <a:off x="448" y="1287"/>
              <a:ext cx="763" cy="572"/>
            </a:xfrm>
            <a:prstGeom prst="rect">
              <a:avLst/>
            </a:prstGeom>
            <a:noFill/>
            <a:ln w="9525">
              <a:noFill/>
              <a:miter lim="800000"/>
              <a:headEnd/>
              <a:tailEnd/>
            </a:ln>
          </p:spPr>
        </p:pic>
        <p:pic>
          <p:nvPicPr>
            <p:cNvPr id="23636" name="Picture 47" descr="server"/>
            <p:cNvPicPr>
              <a:picLocks noChangeAspect="1" noChangeArrowheads="1"/>
            </p:cNvPicPr>
            <p:nvPr/>
          </p:nvPicPr>
          <p:blipFill>
            <a:blip r:embed="rId2" cstate="print"/>
            <a:srcRect/>
            <a:stretch>
              <a:fillRect/>
            </a:stretch>
          </p:blipFill>
          <p:spPr bwMode="auto">
            <a:xfrm>
              <a:off x="1350" y="1265"/>
              <a:ext cx="763" cy="572"/>
            </a:xfrm>
            <a:prstGeom prst="rect">
              <a:avLst/>
            </a:prstGeom>
            <a:noFill/>
            <a:ln w="9525">
              <a:noFill/>
              <a:miter lim="800000"/>
              <a:headEnd/>
              <a:tailEnd/>
            </a:ln>
          </p:spPr>
        </p:pic>
        <p:pic>
          <p:nvPicPr>
            <p:cNvPr id="23637" name="Picture 48" descr="server"/>
            <p:cNvPicPr>
              <a:picLocks noChangeAspect="1" noChangeArrowheads="1"/>
            </p:cNvPicPr>
            <p:nvPr/>
          </p:nvPicPr>
          <p:blipFill>
            <a:blip r:embed="rId2" cstate="print"/>
            <a:srcRect/>
            <a:stretch>
              <a:fillRect/>
            </a:stretch>
          </p:blipFill>
          <p:spPr bwMode="auto">
            <a:xfrm>
              <a:off x="448" y="1813"/>
              <a:ext cx="763" cy="572"/>
            </a:xfrm>
            <a:prstGeom prst="rect">
              <a:avLst/>
            </a:prstGeom>
            <a:noFill/>
            <a:ln w="9525">
              <a:noFill/>
              <a:miter lim="800000"/>
              <a:headEnd/>
              <a:tailEnd/>
            </a:ln>
          </p:spPr>
        </p:pic>
        <p:pic>
          <p:nvPicPr>
            <p:cNvPr id="23638" name="Picture 49" descr="server"/>
            <p:cNvPicPr>
              <a:picLocks noChangeAspect="1" noChangeArrowheads="1"/>
            </p:cNvPicPr>
            <p:nvPr/>
          </p:nvPicPr>
          <p:blipFill>
            <a:blip r:embed="rId2" cstate="print"/>
            <a:srcRect/>
            <a:stretch>
              <a:fillRect/>
            </a:stretch>
          </p:blipFill>
          <p:spPr bwMode="auto">
            <a:xfrm>
              <a:off x="1350" y="1800"/>
              <a:ext cx="763" cy="572"/>
            </a:xfrm>
            <a:prstGeom prst="rect">
              <a:avLst/>
            </a:prstGeom>
            <a:noFill/>
            <a:ln w="9525">
              <a:noFill/>
              <a:miter lim="800000"/>
              <a:headEnd/>
              <a:tailEnd/>
            </a:ln>
          </p:spPr>
        </p:pic>
        <p:pic>
          <p:nvPicPr>
            <p:cNvPr id="23639" name="Picture 50" descr="server"/>
            <p:cNvPicPr>
              <a:picLocks noChangeAspect="1" noChangeArrowheads="1"/>
            </p:cNvPicPr>
            <p:nvPr/>
          </p:nvPicPr>
          <p:blipFill>
            <a:blip r:embed="rId2" cstate="print"/>
            <a:srcRect/>
            <a:stretch>
              <a:fillRect/>
            </a:stretch>
          </p:blipFill>
          <p:spPr bwMode="auto">
            <a:xfrm>
              <a:off x="448" y="2368"/>
              <a:ext cx="763" cy="572"/>
            </a:xfrm>
            <a:prstGeom prst="rect">
              <a:avLst/>
            </a:prstGeom>
            <a:noFill/>
            <a:ln w="9525">
              <a:noFill/>
              <a:miter lim="800000"/>
              <a:headEnd/>
              <a:tailEnd/>
            </a:ln>
          </p:spPr>
        </p:pic>
        <p:pic>
          <p:nvPicPr>
            <p:cNvPr id="23640" name="Picture 51" descr="server"/>
            <p:cNvPicPr>
              <a:picLocks noChangeAspect="1" noChangeArrowheads="1"/>
            </p:cNvPicPr>
            <p:nvPr/>
          </p:nvPicPr>
          <p:blipFill>
            <a:blip r:embed="rId2" cstate="print"/>
            <a:srcRect/>
            <a:stretch>
              <a:fillRect/>
            </a:stretch>
          </p:blipFill>
          <p:spPr bwMode="auto">
            <a:xfrm>
              <a:off x="1350" y="2334"/>
              <a:ext cx="763" cy="572"/>
            </a:xfrm>
            <a:prstGeom prst="rect">
              <a:avLst/>
            </a:prstGeom>
            <a:noFill/>
            <a:ln w="9525">
              <a:noFill/>
              <a:miter lim="800000"/>
              <a:headEnd/>
              <a:tailEnd/>
            </a:ln>
          </p:spPr>
        </p:pic>
        <p:sp>
          <p:nvSpPr>
            <p:cNvPr id="23641" name="Rectangle 52"/>
            <p:cNvSpPr>
              <a:spLocks noChangeArrowheads="1"/>
            </p:cNvSpPr>
            <p:nvPr/>
          </p:nvSpPr>
          <p:spPr bwMode="auto">
            <a:xfrm>
              <a:off x="809" y="1703"/>
              <a:ext cx="921" cy="695"/>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642" name="Text Box 53"/>
            <p:cNvSpPr txBox="1">
              <a:spLocks noChangeArrowheads="1"/>
            </p:cNvSpPr>
            <p:nvPr/>
          </p:nvSpPr>
          <p:spPr bwMode="auto">
            <a:xfrm>
              <a:off x="813" y="2152"/>
              <a:ext cx="887" cy="144"/>
            </a:xfrm>
            <a:prstGeom prst="rect">
              <a:avLst/>
            </a:prstGeom>
            <a:noFill/>
            <a:ln w="9525">
              <a:noFill/>
              <a:miter lim="800000"/>
              <a:headEnd/>
              <a:tailEnd/>
            </a:ln>
          </p:spPr>
          <p:txBody>
            <a:bodyPr wrap="none">
              <a:prstTxWarp prst="textNoShape">
                <a:avLst/>
              </a:prstTxWarp>
              <a:spAutoFit/>
            </a:bodyPr>
            <a:lstStyle/>
            <a:p>
              <a:pPr marL="342900" indent="-342900"/>
              <a:r>
                <a:rPr lang="en-US" sz="1000"/>
                <a:t>E     75656               C</a:t>
              </a:r>
            </a:p>
          </p:txBody>
        </p:sp>
        <p:sp>
          <p:nvSpPr>
            <p:cNvPr id="23643" name="Line 54"/>
            <p:cNvSpPr>
              <a:spLocks noChangeShapeType="1"/>
            </p:cNvSpPr>
            <p:nvPr/>
          </p:nvSpPr>
          <p:spPr bwMode="auto">
            <a:xfrm>
              <a:off x="809" y="1822"/>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44" name="Line 55"/>
            <p:cNvSpPr>
              <a:spLocks noChangeShapeType="1"/>
            </p:cNvSpPr>
            <p:nvPr/>
          </p:nvSpPr>
          <p:spPr bwMode="auto">
            <a:xfrm>
              <a:off x="807" y="1939"/>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45" name="Line 56"/>
            <p:cNvSpPr>
              <a:spLocks noChangeShapeType="1"/>
            </p:cNvSpPr>
            <p:nvPr/>
          </p:nvSpPr>
          <p:spPr bwMode="auto">
            <a:xfrm>
              <a:off x="814" y="2058"/>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46" name="Line 57"/>
            <p:cNvSpPr>
              <a:spLocks noChangeShapeType="1"/>
            </p:cNvSpPr>
            <p:nvPr/>
          </p:nvSpPr>
          <p:spPr bwMode="auto">
            <a:xfrm>
              <a:off x="812" y="2175"/>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47" name="Line 58"/>
            <p:cNvSpPr>
              <a:spLocks noChangeShapeType="1"/>
            </p:cNvSpPr>
            <p:nvPr/>
          </p:nvSpPr>
          <p:spPr bwMode="auto">
            <a:xfrm>
              <a:off x="810" y="2292"/>
              <a:ext cx="914" cy="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48" name="Line 59"/>
            <p:cNvSpPr>
              <a:spLocks noChangeShapeType="1"/>
            </p:cNvSpPr>
            <p:nvPr/>
          </p:nvSpPr>
          <p:spPr bwMode="auto">
            <a:xfrm>
              <a:off x="988" y="1703"/>
              <a:ext cx="0" cy="688"/>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49" name="Line 60"/>
            <p:cNvSpPr>
              <a:spLocks noChangeShapeType="1"/>
            </p:cNvSpPr>
            <p:nvPr/>
          </p:nvSpPr>
          <p:spPr bwMode="auto">
            <a:xfrm>
              <a:off x="1518" y="1701"/>
              <a:ext cx="0" cy="689"/>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50" name="Text Box 61"/>
            <p:cNvSpPr txBox="1">
              <a:spLocks noChangeArrowheads="1"/>
            </p:cNvSpPr>
            <p:nvPr/>
          </p:nvSpPr>
          <p:spPr bwMode="auto">
            <a:xfrm>
              <a:off x="813" y="1697"/>
              <a:ext cx="882" cy="144"/>
            </a:xfrm>
            <a:prstGeom prst="rect">
              <a:avLst/>
            </a:prstGeom>
            <a:noFill/>
            <a:ln w="9525">
              <a:noFill/>
              <a:miter lim="800000"/>
              <a:headEnd/>
              <a:tailEnd/>
            </a:ln>
          </p:spPr>
          <p:txBody>
            <a:bodyPr wrap="none">
              <a:prstTxWarp prst="textNoShape">
                <a:avLst/>
              </a:prstTxWarp>
              <a:spAutoFit/>
            </a:bodyPr>
            <a:lstStyle/>
            <a:p>
              <a:pPr marL="342900" indent="-342900"/>
              <a:r>
                <a:rPr lang="en-US" sz="1000"/>
                <a:t>A     42342               E</a:t>
              </a:r>
            </a:p>
          </p:txBody>
        </p:sp>
        <p:sp>
          <p:nvSpPr>
            <p:cNvPr id="23651" name="Text Box 62"/>
            <p:cNvSpPr txBox="1">
              <a:spLocks noChangeArrowheads="1"/>
            </p:cNvSpPr>
            <p:nvPr/>
          </p:nvSpPr>
          <p:spPr bwMode="auto">
            <a:xfrm>
              <a:off x="813" y="1807"/>
              <a:ext cx="905" cy="144"/>
            </a:xfrm>
            <a:prstGeom prst="rect">
              <a:avLst/>
            </a:prstGeom>
            <a:noFill/>
            <a:ln w="9525">
              <a:noFill/>
              <a:miter lim="800000"/>
              <a:headEnd/>
              <a:tailEnd/>
            </a:ln>
          </p:spPr>
          <p:txBody>
            <a:bodyPr wrap="none">
              <a:prstTxWarp prst="textNoShape">
                <a:avLst/>
              </a:prstTxWarp>
              <a:spAutoFit/>
            </a:bodyPr>
            <a:lstStyle/>
            <a:p>
              <a:pPr marL="342900" indent="-342900"/>
              <a:r>
                <a:rPr lang="en-US" sz="1000"/>
                <a:t>B     42521               W</a:t>
              </a:r>
            </a:p>
          </p:txBody>
        </p:sp>
        <p:sp>
          <p:nvSpPr>
            <p:cNvPr id="23652" name="Text Box 63"/>
            <p:cNvSpPr txBox="1">
              <a:spLocks noChangeArrowheads="1"/>
            </p:cNvSpPr>
            <p:nvPr/>
          </p:nvSpPr>
          <p:spPr bwMode="auto">
            <a:xfrm>
              <a:off x="813" y="1926"/>
              <a:ext cx="910" cy="144"/>
            </a:xfrm>
            <a:prstGeom prst="rect">
              <a:avLst/>
            </a:prstGeom>
            <a:noFill/>
            <a:ln w="9525">
              <a:noFill/>
              <a:miter lim="800000"/>
              <a:headEnd/>
              <a:tailEnd/>
            </a:ln>
          </p:spPr>
          <p:txBody>
            <a:bodyPr wrap="none">
              <a:prstTxWarp prst="textNoShape">
                <a:avLst/>
              </a:prstTxWarp>
              <a:spAutoFit/>
            </a:bodyPr>
            <a:lstStyle/>
            <a:p>
              <a:pPr marL="342900" indent="-342900"/>
              <a:r>
                <a:rPr lang="en-US" sz="1000"/>
                <a:t>C     66354               W</a:t>
              </a:r>
            </a:p>
          </p:txBody>
        </p:sp>
        <p:sp>
          <p:nvSpPr>
            <p:cNvPr id="23653" name="Text Box 64"/>
            <p:cNvSpPr txBox="1">
              <a:spLocks noChangeArrowheads="1"/>
            </p:cNvSpPr>
            <p:nvPr/>
          </p:nvSpPr>
          <p:spPr bwMode="auto">
            <a:xfrm>
              <a:off x="813" y="2042"/>
              <a:ext cx="887" cy="144"/>
            </a:xfrm>
            <a:prstGeom prst="rect">
              <a:avLst/>
            </a:prstGeom>
            <a:noFill/>
            <a:ln w="9525">
              <a:noFill/>
              <a:miter lim="800000"/>
              <a:headEnd/>
              <a:tailEnd/>
            </a:ln>
          </p:spPr>
          <p:txBody>
            <a:bodyPr wrap="none">
              <a:prstTxWarp prst="textNoShape">
                <a:avLst/>
              </a:prstTxWarp>
              <a:spAutoFit/>
            </a:bodyPr>
            <a:lstStyle/>
            <a:p>
              <a:pPr marL="342900" indent="-342900"/>
              <a:r>
                <a:rPr lang="en-US" sz="1000"/>
                <a:t>D     12352               E</a:t>
              </a:r>
            </a:p>
          </p:txBody>
        </p:sp>
        <p:sp>
          <p:nvSpPr>
            <p:cNvPr id="23654" name="Text Box 65"/>
            <p:cNvSpPr txBox="1">
              <a:spLocks noChangeArrowheads="1"/>
            </p:cNvSpPr>
            <p:nvPr/>
          </p:nvSpPr>
          <p:spPr bwMode="auto">
            <a:xfrm>
              <a:off x="813" y="2271"/>
              <a:ext cx="878" cy="144"/>
            </a:xfrm>
            <a:prstGeom prst="rect">
              <a:avLst/>
            </a:prstGeom>
            <a:noFill/>
            <a:ln w="9525">
              <a:noFill/>
              <a:miter lim="800000"/>
              <a:headEnd/>
              <a:tailEnd/>
            </a:ln>
          </p:spPr>
          <p:txBody>
            <a:bodyPr wrap="none">
              <a:prstTxWarp prst="textNoShape">
                <a:avLst/>
              </a:prstTxWarp>
              <a:spAutoFit/>
            </a:bodyPr>
            <a:lstStyle/>
            <a:p>
              <a:pPr marL="342900" indent="-342900"/>
              <a:r>
                <a:rPr lang="en-US" sz="1000"/>
                <a:t>F     15677               E</a:t>
              </a:r>
            </a:p>
          </p:txBody>
        </p:sp>
      </p:grpSp>
      <p:grpSp>
        <p:nvGrpSpPr>
          <p:cNvPr id="4" name="Group 66"/>
          <p:cNvGrpSpPr>
            <a:grpSpLocks/>
          </p:cNvGrpSpPr>
          <p:nvPr/>
        </p:nvGrpSpPr>
        <p:grpSpPr bwMode="auto">
          <a:xfrm>
            <a:off x="2654300" y="1408113"/>
            <a:ext cx="3500438" cy="2649537"/>
            <a:chOff x="1672" y="887"/>
            <a:chExt cx="2205" cy="1669"/>
          </a:xfrm>
        </p:grpSpPr>
        <p:grpSp>
          <p:nvGrpSpPr>
            <p:cNvPr id="5" name="Group 67"/>
            <p:cNvGrpSpPr>
              <a:grpSpLocks/>
            </p:cNvGrpSpPr>
            <p:nvPr/>
          </p:nvGrpSpPr>
          <p:grpSpPr bwMode="auto">
            <a:xfrm>
              <a:off x="2470" y="887"/>
              <a:ext cx="1407" cy="923"/>
              <a:chOff x="2387" y="970"/>
              <a:chExt cx="1407" cy="923"/>
            </a:xfrm>
          </p:grpSpPr>
          <p:sp>
            <p:nvSpPr>
              <p:cNvPr id="23622" name="Rectangle 68"/>
              <p:cNvSpPr>
                <a:spLocks noChangeArrowheads="1"/>
              </p:cNvSpPr>
              <p:nvPr/>
            </p:nvSpPr>
            <p:spPr bwMode="auto">
              <a:xfrm>
                <a:off x="2387" y="1755"/>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3" name="Rectangle 69"/>
              <p:cNvSpPr>
                <a:spLocks noChangeArrowheads="1"/>
              </p:cNvSpPr>
              <p:nvPr/>
            </p:nvSpPr>
            <p:spPr bwMode="auto">
              <a:xfrm>
                <a:off x="2775" y="1755"/>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4" name="Rectangle 70"/>
              <p:cNvSpPr>
                <a:spLocks noChangeArrowheads="1"/>
              </p:cNvSpPr>
              <p:nvPr/>
            </p:nvSpPr>
            <p:spPr bwMode="auto">
              <a:xfrm>
                <a:off x="3170" y="1755"/>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5" name="Rectangle 71"/>
              <p:cNvSpPr>
                <a:spLocks noChangeArrowheads="1"/>
              </p:cNvSpPr>
              <p:nvPr/>
            </p:nvSpPr>
            <p:spPr bwMode="auto">
              <a:xfrm>
                <a:off x="3572" y="1755"/>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6" name="Rectangle 72"/>
              <p:cNvSpPr>
                <a:spLocks noChangeArrowheads="1"/>
              </p:cNvSpPr>
              <p:nvPr/>
            </p:nvSpPr>
            <p:spPr bwMode="auto">
              <a:xfrm>
                <a:off x="2767" y="1379"/>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7" name="Rectangle 73"/>
              <p:cNvSpPr>
                <a:spLocks noChangeArrowheads="1"/>
              </p:cNvSpPr>
              <p:nvPr/>
            </p:nvSpPr>
            <p:spPr bwMode="auto">
              <a:xfrm>
                <a:off x="3155" y="1379"/>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8" name="Rectangle 74"/>
              <p:cNvSpPr>
                <a:spLocks noChangeArrowheads="1"/>
              </p:cNvSpPr>
              <p:nvPr/>
            </p:nvSpPr>
            <p:spPr bwMode="auto">
              <a:xfrm>
                <a:off x="2961" y="970"/>
                <a:ext cx="222" cy="138"/>
              </a:xfrm>
              <a:prstGeom prst="rect">
                <a:avLst/>
              </a:prstGeom>
              <a:solidFill>
                <a:srgbClr val="FF3F3F"/>
              </a:solidFill>
              <a:ln w="9525">
                <a:solidFill>
                  <a:srgbClr val="000000"/>
                </a:solidFill>
                <a:miter lim="800000"/>
                <a:headEnd/>
                <a:tailEnd/>
              </a:ln>
            </p:spPr>
            <p:txBody>
              <a:bodyPr wrap="none" anchor="ctr">
                <a:prstTxWarp prst="textNoShape">
                  <a:avLst/>
                </a:prstTxWarp>
              </a:bodyPr>
              <a:lstStyle/>
              <a:p>
                <a:endParaRPr lang="en-US"/>
              </a:p>
            </p:txBody>
          </p:sp>
          <p:sp>
            <p:nvSpPr>
              <p:cNvPr id="23629" name="Line 75"/>
              <p:cNvSpPr>
                <a:spLocks noChangeShapeType="1"/>
              </p:cNvSpPr>
              <p:nvPr/>
            </p:nvSpPr>
            <p:spPr bwMode="auto">
              <a:xfrm flipH="1">
                <a:off x="2873" y="1103"/>
                <a:ext cx="160" cy="264"/>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30" name="Line 76"/>
              <p:cNvSpPr>
                <a:spLocks noChangeShapeType="1"/>
              </p:cNvSpPr>
              <p:nvPr/>
            </p:nvSpPr>
            <p:spPr bwMode="auto">
              <a:xfrm>
                <a:off x="3116" y="1096"/>
                <a:ext cx="132" cy="271"/>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31" name="Line 77"/>
              <p:cNvSpPr>
                <a:spLocks noChangeShapeType="1"/>
              </p:cNvSpPr>
              <p:nvPr/>
            </p:nvSpPr>
            <p:spPr bwMode="auto">
              <a:xfrm flipH="1">
                <a:off x="2491" y="1513"/>
                <a:ext cx="347" cy="229"/>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32" name="Line 78"/>
              <p:cNvSpPr>
                <a:spLocks noChangeShapeType="1"/>
              </p:cNvSpPr>
              <p:nvPr/>
            </p:nvSpPr>
            <p:spPr bwMode="auto">
              <a:xfrm>
                <a:off x="2894" y="1506"/>
                <a:ext cx="0" cy="236"/>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33" name="Line 79"/>
              <p:cNvSpPr>
                <a:spLocks noChangeShapeType="1"/>
              </p:cNvSpPr>
              <p:nvPr/>
            </p:nvSpPr>
            <p:spPr bwMode="auto">
              <a:xfrm>
                <a:off x="3276" y="1520"/>
                <a:ext cx="0" cy="222"/>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34" name="Line 80"/>
              <p:cNvSpPr>
                <a:spLocks noChangeShapeType="1"/>
              </p:cNvSpPr>
              <p:nvPr/>
            </p:nvSpPr>
            <p:spPr bwMode="auto">
              <a:xfrm>
                <a:off x="3331" y="1520"/>
                <a:ext cx="326" cy="222"/>
              </a:xfrm>
              <a:prstGeom prst="line">
                <a:avLst/>
              </a:prstGeom>
              <a:noFill/>
              <a:ln w="9525">
                <a:solidFill>
                  <a:srgbClr val="000000"/>
                </a:solidFill>
                <a:round/>
                <a:headEnd/>
                <a:tailEnd/>
              </a:ln>
            </p:spPr>
            <p:txBody>
              <a:bodyPr>
                <a:prstTxWarp prst="textNoShape">
                  <a:avLst/>
                </a:prstTxWarp>
              </a:bodyPr>
              <a:lstStyle/>
              <a:p>
                <a:endParaRPr lang="en-US"/>
              </a:p>
            </p:txBody>
          </p:sp>
        </p:grpSp>
        <p:sp>
          <p:nvSpPr>
            <p:cNvPr id="23618" name="Freeform 81"/>
            <p:cNvSpPr>
              <a:spLocks/>
            </p:cNvSpPr>
            <p:nvPr/>
          </p:nvSpPr>
          <p:spPr bwMode="auto">
            <a:xfrm>
              <a:off x="1679" y="1482"/>
              <a:ext cx="882" cy="592"/>
            </a:xfrm>
            <a:custGeom>
              <a:avLst/>
              <a:gdLst>
                <a:gd name="T0" fmla="*/ 882 w 882"/>
                <a:gd name="T1" fmla="*/ 322 h 592"/>
                <a:gd name="T2" fmla="*/ 590 w 882"/>
                <a:gd name="T3" fmla="*/ 551 h 592"/>
                <a:gd name="T4" fmla="*/ 188 w 882"/>
                <a:gd name="T5" fmla="*/ 79 h 592"/>
                <a:gd name="T6" fmla="*/ 0 w 882"/>
                <a:gd name="T7" fmla="*/ 79 h 592"/>
                <a:gd name="T8" fmla="*/ 0 60000 65536"/>
                <a:gd name="T9" fmla="*/ 0 60000 65536"/>
                <a:gd name="T10" fmla="*/ 0 60000 65536"/>
                <a:gd name="T11" fmla="*/ 0 60000 65536"/>
                <a:gd name="T12" fmla="*/ 0 w 882"/>
                <a:gd name="T13" fmla="*/ 0 h 592"/>
                <a:gd name="T14" fmla="*/ 882 w 882"/>
                <a:gd name="T15" fmla="*/ 592 h 592"/>
              </a:gdLst>
              <a:ahLst/>
              <a:cxnLst>
                <a:cxn ang="T8">
                  <a:pos x="T0" y="T1"/>
                </a:cxn>
                <a:cxn ang="T9">
                  <a:pos x="T2" y="T3"/>
                </a:cxn>
                <a:cxn ang="T10">
                  <a:pos x="T4" y="T5"/>
                </a:cxn>
                <a:cxn ang="T11">
                  <a:pos x="T6" y="T7"/>
                </a:cxn>
              </a:cxnLst>
              <a:rect l="T12" t="T13" r="T14" b="T15"/>
              <a:pathLst>
                <a:path w="882" h="592">
                  <a:moveTo>
                    <a:pt x="882" y="322"/>
                  </a:moveTo>
                  <a:cubicBezTo>
                    <a:pt x="794" y="457"/>
                    <a:pt x="706" y="592"/>
                    <a:pt x="590" y="551"/>
                  </a:cubicBezTo>
                  <a:cubicBezTo>
                    <a:pt x="474" y="510"/>
                    <a:pt x="286" y="158"/>
                    <a:pt x="188" y="79"/>
                  </a:cubicBezTo>
                  <a:cubicBezTo>
                    <a:pt x="90" y="0"/>
                    <a:pt x="45" y="39"/>
                    <a:pt x="0" y="79"/>
                  </a:cubicBezTo>
                </a:path>
              </a:pathLst>
            </a:custGeom>
            <a:noFill/>
            <a:ln w="9525">
              <a:solidFill>
                <a:srgbClr val="000000"/>
              </a:solidFill>
              <a:round/>
              <a:headEnd/>
              <a:tailEnd type="triangle" w="med" len="med"/>
            </a:ln>
          </p:spPr>
          <p:txBody>
            <a:bodyPr>
              <a:prstTxWarp prst="textNoShape">
                <a:avLst/>
              </a:prstTxWarp>
            </a:bodyPr>
            <a:lstStyle/>
            <a:p>
              <a:endParaRPr lang="en-US"/>
            </a:p>
          </p:txBody>
        </p:sp>
        <p:sp>
          <p:nvSpPr>
            <p:cNvPr id="23619" name="Freeform 82"/>
            <p:cNvSpPr>
              <a:spLocks/>
            </p:cNvSpPr>
            <p:nvPr/>
          </p:nvSpPr>
          <p:spPr bwMode="auto">
            <a:xfrm>
              <a:off x="1693" y="1705"/>
              <a:ext cx="1270" cy="497"/>
            </a:xfrm>
            <a:custGeom>
              <a:avLst/>
              <a:gdLst>
                <a:gd name="T0" fmla="*/ 1270 w 1270"/>
                <a:gd name="T1" fmla="*/ 99 h 497"/>
                <a:gd name="T2" fmla="*/ 1048 w 1270"/>
                <a:gd name="T3" fmla="*/ 405 h 497"/>
                <a:gd name="T4" fmla="*/ 458 w 1270"/>
                <a:gd name="T5" fmla="*/ 439 h 497"/>
                <a:gd name="T6" fmla="*/ 167 w 1270"/>
                <a:gd name="T7" fmla="*/ 58 h 497"/>
                <a:gd name="T8" fmla="*/ 0 w 1270"/>
                <a:gd name="T9" fmla="*/ 92 h 497"/>
                <a:gd name="T10" fmla="*/ 0 60000 65536"/>
                <a:gd name="T11" fmla="*/ 0 60000 65536"/>
                <a:gd name="T12" fmla="*/ 0 60000 65536"/>
                <a:gd name="T13" fmla="*/ 0 60000 65536"/>
                <a:gd name="T14" fmla="*/ 0 60000 65536"/>
                <a:gd name="T15" fmla="*/ 0 w 1270"/>
                <a:gd name="T16" fmla="*/ 0 h 497"/>
                <a:gd name="T17" fmla="*/ 1270 w 1270"/>
                <a:gd name="T18" fmla="*/ 497 h 497"/>
              </a:gdLst>
              <a:ahLst/>
              <a:cxnLst>
                <a:cxn ang="T10">
                  <a:pos x="T0" y="T1"/>
                </a:cxn>
                <a:cxn ang="T11">
                  <a:pos x="T2" y="T3"/>
                </a:cxn>
                <a:cxn ang="T12">
                  <a:pos x="T4" y="T5"/>
                </a:cxn>
                <a:cxn ang="T13">
                  <a:pos x="T6" y="T7"/>
                </a:cxn>
                <a:cxn ang="T14">
                  <a:pos x="T8" y="T9"/>
                </a:cxn>
              </a:cxnLst>
              <a:rect l="T15" t="T16" r="T17" b="T18"/>
              <a:pathLst>
                <a:path w="1270" h="497">
                  <a:moveTo>
                    <a:pt x="1270" y="99"/>
                  </a:moveTo>
                  <a:cubicBezTo>
                    <a:pt x="1226" y="223"/>
                    <a:pt x="1183" y="348"/>
                    <a:pt x="1048" y="405"/>
                  </a:cubicBezTo>
                  <a:cubicBezTo>
                    <a:pt x="913" y="462"/>
                    <a:pt x="605" y="497"/>
                    <a:pt x="458" y="439"/>
                  </a:cubicBezTo>
                  <a:cubicBezTo>
                    <a:pt x="311" y="381"/>
                    <a:pt x="243" y="116"/>
                    <a:pt x="167" y="58"/>
                  </a:cubicBezTo>
                  <a:cubicBezTo>
                    <a:pt x="91" y="0"/>
                    <a:pt x="45" y="46"/>
                    <a:pt x="0" y="92"/>
                  </a:cubicBezTo>
                </a:path>
              </a:pathLst>
            </a:custGeom>
            <a:noFill/>
            <a:ln w="9525">
              <a:solidFill>
                <a:srgbClr val="000000"/>
              </a:solidFill>
              <a:round/>
              <a:headEnd/>
              <a:tailEnd type="triangle" w="med" len="med"/>
            </a:ln>
          </p:spPr>
          <p:txBody>
            <a:bodyPr>
              <a:prstTxWarp prst="textNoShape">
                <a:avLst/>
              </a:prstTxWarp>
            </a:bodyPr>
            <a:lstStyle/>
            <a:p>
              <a:endParaRPr lang="en-US"/>
            </a:p>
          </p:txBody>
        </p:sp>
        <p:sp>
          <p:nvSpPr>
            <p:cNvPr id="23620" name="Freeform 83"/>
            <p:cNvSpPr>
              <a:spLocks/>
            </p:cNvSpPr>
            <p:nvPr/>
          </p:nvSpPr>
          <p:spPr bwMode="auto">
            <a:xfrm>
              <a:off x="1679" y="1797"/>
              <a:ext cx="1680" cy="558"/>
            </a:xfrm>
            <a:custGeom>
              <a:avLst/>
              <a:gdLst>
                <a:gd name="T0" fmla="*/ 1680 w 1680"/>
                <a:gd name="T1" fmla="*/ 0 h 558"/>
                <a:gd name="T2" fmla="*/ 1368 w 1680"/>
                <a:gd name="T3" fmla="*/ 424 h 558"/>
                <a:gd name="T4" fmla="*/ 521 w 1680"/>
                <a:gd name="T5" fmla="*/ 514 h 558"/>
                <a:gd name="T6" fmla="*/ 160 w 1680"/>
                <a:gd name="T7" fmla="*/ 160 h 558"/>
                <a:gd name="T8" fmla="*/ 0 w 1680"/>
                <a:gd name="T9" fmla="*/ 132 h 558"/>
                <a:gd name="T10" fmla="*/ 0 60000 65536"/>
                <a:gd name="T11" fmla="*/ 0 60000 65536"/>
                <a:gd name="T12" fmla="*/ 0 60000 65536"/>
                <a:gd name="T13" fmla="*/ 0 60000 65536"/>
                <a:gd name="T14" fmla="*/ 0 60000 65536"/>
                <a:gd name="T15" fmla="*/ 0 w 1680"/>
                <a:gd name="T16" fmla="*/ 0 h 558"/>
                <a:gd name="T17" fmla="*/ 1680 w 1680"/>
                <a:gd name="T18" fmla="*/ 558 h 558"/>
              </a:gdLst>
              <a:ahLst/>
              <a:cxnLst>
                <a:cxn ang="T10">
                  <a:pos x="T0" y="T1"/>
                </a:cxn>
                <a:cxn ang="T11">
                  <a:pos x="T2" y="T3"/>
                </a:cxn>
                <a:cxn ang="T12">
                  <a:pos x="T4" y="T5"/>
                </a:cxn>
                <a:cxn ang="T13">
                  <a:pos x="T6" y="T7"/>
                </a:cxn>
                <a:cxn ang="T14">
                  <a:pos x="T8" y="T9"/>
                </a:cxn>
              </a:cxnLst>
              <a:rect l="T15" t="T16" r="T17" b="T18"/>
              <a:pathLst>
                <a:path w="1680" h="558">
                  <a:moveTo>
                    <a:pt x="1680" y="0"/>
                  </a:moveTo>
                  <a:cubicBezTo>
                    <a:pt x="1620" y="169"/>
                    <a:pt x="1561" y="338"/>
                    <a:pt x="1368" y="424"/>
                  </a:cubicBezTo>
                  <a:cubicBezTo>
                    <a:pt x="1175" y="510"/>
                    <a:pt x="722" y="558"/>
                    <a:pt x="521" y="514"/>
                  </a:cubicBezTo>
                  <a:cubicBezTo>
                    <a:pt x="320" y="470"/>
                    <a:pt x="247" y="224"/>
                    <a:pt x="160" y="160"/>
                  </a:cubicBezTo>
                  <a:cubicBezTo>
                    <a:pt x="73" y="96"/>
                    <a:pt x="36" y="114"/>
                    <a:pt x="0" y="132"/>
                  </a:cubicBezTo>
                </a:path>
              </a:pathLst>
            </a:custGeom>
            <a:noFill/>
            <a:ln w="9525">
              <a:solidFill>
                <a:srgbClr val="000000"/>
              </a:solidFill>
              <a:round/>
              <a:headEnd/>
              <a:tailEnd type="triangle" w="med" len="med"/>
            </a:ln>
          </p:spPr>
          <p:txBody>
            <a:bodyPr>
              <a:prstTxWarp prst="textNoShape">
                <a:avLst/>
              </a:prstTxWarp>
            </a:bodyPr>
            <a:lstStyle/>
            <a:p>
              <a:endParaRPr lang="en-US"/>
            </a:p>
          </p:txBody>
        </p:sp>
        <p:sp>
          <p:nvSpPr>
            <p:cNvPr id="23621" name="Freeform 84"/>
            <p:cNvSpPr>
              <a:spLocks/>
            </p:cNvSpPr>
            <p:nvPr/>
          </p:nvSpPr>
          <p:spPr bwMode="auto">
            <a:xfrm>
              <a:off x="1672" y="1804"/>
              <a:ext cx="2082" cy="752"/>
            </a:xfrm>
            <a:custGeom>
              <a:avLst/>
              <a:gdLst>
                <a:gd name="T0" fmla="*/ 2082 w 2082"/>
                <a:gd name="T1" fmla="*/ 0 h 752"/>
                <a:gd name="T2" fmla="*/ 1506 w 2082"/>
                <a:gd name="T3" fmla="*/ 646 h 752"/>
                <a:gd name="T4" fmla="*/ 375 w 2082"/>
                <a:gd name="T5" fmla="*/ 639 h 752"/>
                <a:gd name="T6" fmla="*/ 139 w 2082"/>
                <a:gd name="T7" fmla="*/ 285 h 752"/>
                <a:gd name="T8" fmla="*/ 0 w 2082"/>
                <a:gd name="T9" fmla="*/ 320 h 752"/>
                <a:gd name="T10" fmla="*/ 0 60000 65536"/>
                <a:gd name="T11" fmla="*/ 0 60000 65536"/>
                <a:gd name="T12" fmla="*/ 0 60000 65536"/>
                <a:gd name="T13" fmla="*/ 0 60000 65536"/>
                <a:gd name="T14" fmla="*/ 0 60000 65536"/>
                <a:gd name="T15" fmla="*/ 0 w 2082"/>
                <a:gd name="T16" fmla="*/ 0 h 752"/>
                <a:gd name="T17" fmla="*/ 2082 w 2082"/>
                <a:gd name="T18" fmla="*/ 752 h 752"/>
              </a:gdLst>
              <a:ahLst/>
              <a:cxnLst>
                <a:cxn ang="T10">
                  <a:pos x="T0" y="T1"/>
                </a:cxn>
                <a:cxn ang="T11">
                  <a:pos x="T2" y="T3"/>
                </a:cxn>
                <a:cxn ang="T12">
                  <a:pos x="T4" y="T5"/>
                </a:cxn>
                <a:cxn ang="T13">
                  <a:pos x="T6" y="T7"/>
                </a:cxn>
                <a:cxn ang="T14">
                  <a:pos x="T8" y="T9"/>
                </a:cxn>
              </a:cxnLst>
              <a:rect l="T15" t="T16" r="T17" b="T18"/>
              <a:pathLst>
                <a:path w="2082" h="752">
                  <a:moveTo>
                    <a:pt x="2082" y="0"/>
                  </a:moveTo>
                  <a:cubicBezTo>
                    <a:pt x="1936" y="270"/>
                    <a:pt x="1790" y="540"/>
                    <a:pt x="1506" y="646"/>
                  </a:cubicBezTo>
                  <a:cubicBezTo>
                    <a:pt x="1222" y="752"/>
                    <a:pt x="603" y="699"/>
                    <a:pt x="375" y="639"/>
                  </a:cubicBezTo>
                  <a:cubicBezTo>
                    <a:pt x="147" y="579"/>
                    <a:pt x="202" y="338"/>
                    <a:pt x="139" y="285"/>
                  </a:cubicBezTo>
                  <a:cubicBezTo>
                    <a:pt x="76" y="232"/>
                    <a:pt x="38" y="276"/>
                    <a:pt x="0" y="320"/>
                  </a:cubicBezTo>
                </a:path>
              </a:pathLst>
            </a:custGeom>
            <a:noFill/>
            <a:ln w="9525">
              <a:solidFill>
                <a:srgbClr val="000000"/>
              </a:solidFill>
              <a:round/>
              <a:headEnd/>
              <a:tailEnd type="triangle" w="med" len="med"/>
            </a:ln>
          </p:spPr>
          <p:txBody>
            <a:bodyPr>
              <a:prstTxWarp prst="textNoShape">
                <a:avLst/>
              </a:prstTxWarp>
            </a:bodyPr>
            <a:lstStyle/>
            <a:p>
              <a:endParaRPr lang="en-US"/>
            </a:p>
          </p:txBody>
        </p:sp>
      </p:grpSp>
      <p:sp>
        <p:nvSpPr>
          <p:cNvPr id="17493" name="Text Box 85"/>
          <p:cNvSpPr txBox="1">
            <a:spLocks noChangeArrowheads="1"/>
          </p:cNvSpPr>
          <p:nvPr/>
        </p:nvSpPr>
        <p:spPr bwMode="auto">
          <a:xfrm>
            <a:off x="3433763" y="3854450"/>
            <a:ext cx="2100262" cy="1468438"/>
          </a:xfrm>
          <a:prstGeom prst="rect">
            <a:avLst/>
          </a:prstGeom>
          <a:solidFill>
            <a:schemeClr val="bg1"/>
          </a:solidFill>
          <a:ln w="9525">
            <a:solidFill>
              <a:schemeClr val="tx1"/>
            </a:solidFill>
            <a:miter lim="800000"/>
            <a:headEnd/>
            <a:tailEnd/>
          </a:ln>
          <a:effectLst>
            <a:outerShdw blurRad="63500" dist="71842" dir="2700000" algn="ctr" rotWithShape="0">
              <a:schemeClr val="bg2">
                <a:alpha val="50000"/>
              </a:schemeClr>
            </a:outerShdw>
          </a:effectLst>
        </p:spPr>
        <p:txBody>
          <a:bodyPr wrap="none">
            <a:prstTxWarp prst="textNoShape">
              <a:avLst/>
            </a:prstTxWarp>
            <a:spAutoFit/>
          </a:bodyPr>
          <a:lstStyle/>
          <a:p>
            <a:pPr marL="342900" indent="-342900">
              <a:defRPr/>
            </a:pPr>
            <a:r>
              <a:rPr lang="en-US" sz="1400"/>
              <a:t>CREATE TABLE Parts (</a:t>
            </a:r>
          </a:p>
          <a:p>
            <a:pPr marL="342900" indent="-342900">
              <a:defRPr/>
            </a:pPr>
            <a:r>
              <a:rPr lang="en-US" sz="1400"/>
              <a:t>	ID VARCHAR,</a:t>
            </a:r>
          </a:p>
          <a:p>
            <a:pPr marL="342900" indent="-342900">
              <a:defRPr/>
            </a:pPr>
            <a:r>
              <a:rPr lang="en-US" sz="1400"/>
              <a:t>	StockNumber INT,</a:t>
            </a:r>
          </a:p>
          <a:p>
            <a:pPr marL="342900" indent="-342900">
              <a:defRPr/>
            </a:pPr>
            <a:r>
              <a:rPr lang="en-US" sz="1400"/>
              <a:t>	Status VARCHAR</a:t>
            </a:r>
          </a:p>
          <a:p>
            <a:pPr marL="342900" indent="-342900">
              <a:defRPr/>
            </a:pPr>
            <a:r>
              <a:rPr lang="en-US" sz="1400"/>
              <a:t>	…</a:t>
            </a:r>
          </a:p>
          <a:p>
            <a:pPr marL="342900" indent="-342900">
              <a:defRPr/>
            </a:pPr>
            <a:r>
              <a:rPr lang="en-US" sz="1400"/>
              <a:t>)</a:t>
            </a:r>
          </a:p>
        </p:txBody>
      </p:sp>
      <p:sp>
        <p:nvSpPr>
          <p:cNvPr id="17494" name="Rectangle 86"/>
          <p:cNvSpPr>
            <a:spLocks noChangeArrowheads="1"/>
          </p:cNvSpPr>
          <p:nvPr/>
        </p:nvSpPr>
        <p:spPr bwMode="auto">
          <a:xfrm>
            <a:off x="573088" y="1387475"/>
            <a:ext cx="8174037" cy="5200650"/>
          </a:xfrm>
          <a:prstGeom prst="rect">
            <a:avLst/>
          </a:prstGeom>
          <a:noFill/>
          <a:ln w="28575">
            <a:solidFill>
              <a:schemeClr val="accent2"/>
            </a:solidFill>
            <a:miter lim="800000"/>
            <a:headEnd/>
            <a:tailEnd/>
          </a:ln>
        </p:spPr>
        <p:txBody>
          <a:bodyPr wrap="none" anchor="ctr">
            <a:prstTxWarp prst="textNoShape">
              <a:avLst/>
            </a:prstTxWarp>
          </a:bodyPr>
          <a:lstStyle/>
          <a:p>
            <a:endParaRPr lang="en-US"/>
          </a:p>
        </p:txBody>
      </p:sp>
      <p:pic>
        <p:nvPicPr>
          <p:cNvPr id="17495" name="Picture 87" descr="sysadmin"/>
          <p:cNvPicPr>
            <a:picLocks noChangeAspect="1" noChangeArrowheads="1"/>
          </p:cNvPicPr>
          <p:nvPr/>
        </p:nvPicPr>
        <p:blipFill>
          <a:blip r:embed="rId3" cstate="print"/>
          <a:srcRect/>
          <a:stretch>
            <a:fillRect/>
          </a:stretch>
        </p:blipFill>
        <p:spPr bwMode="auto">
          <a:xfrm>
            <a:off x="582613" y="5316538"/>
            <a:ext cx="1619250" cy="1265237"/>
          </a:xfrm>
          <a:prstGeom prst="rect">
            <a:avLst/>
          </a:prstGeom>
          <a:noFill/>
          <a:ln w="9525">
            <a:noFill/>
            <a:miter lim="800000"/>
            <a:headEnd/>
            <a:tailEnd/>
          </a:ln>
        </p:spPr>
      </p:pic>
      <p:sp>
        <p:nvSpPr>
          <p:cNvPr id="17496" name="Text Box 88"/>
          <p:cNvSpPr txBox="1">
            <a:spLocks noChangeArrowheads="1"/>
          </p:cNvSpPr>
          <p:nvPr/>
        </p:nvSpPr>
        <p:spPr bwMode="auto">
          <a:xfrm>
            <a:off x="1112838" y="4521200"/>
            <a:ext cx="1563687" cy="293688"/>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400"/>
              <a:t>Parallel database</a:t>
            </a:r>
          </a:p>
        </p:txBody>
      </p:sp>
      <p:sp>
        <p:nvSpPr>
          <p:cNvPr id="17497" name="Text Box 89"/>
          <p:cNvSpPr txBox="1">
            <a:spLocks noChangeArrowheads="1"/>
          </p:cNvSpPr>
          <p:nvPr/>
        </p:nvSpPr>
        <p:spPr bwMode="auto">
          <a:xfrm>
            <a:off x="6654800" y="4448175"/>
            <a:ext cx="1966913" cy="293688"/>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400"/>
              <a:t>Geographic replication</a:t>
            </a:r>
          </a:p>
        </p:txBody>
      </p:sp>
      <p:sp>
        <p:nvSpPr>
          <p:cNvPr id="17498" name="Text Box 90"/>
          <p:cNvSpPr txBox="1">
            <a:spLocks noChangeArrowheads="1"/>
          </p:cNvSpPr>
          <p:nvPr/>
        </p:nvSpPr>
        <p:spPr bwMode="auto">
          <a:xfrm>
            <a:off x="3849688" y="3287713"/>
            <a:ext cx="1652587" cy="29368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400"/>
              <a:t>Indexes and views</a:t>
            </a:r>
          </a:p>
        </p:txBody>
      </p:sp>
      <p:sp>
        <p:nvSpPr>
          <p:cNvPr id="17499" name="Text Box 91"/>
          <p:cNvSpPr txBox="1">
            <a:spLocks noChangeArrowheads="1"/>
          </p:cNvSpPr>
          <p:nvPr/>
        </p:nvSpPr>
        <p:spPr bwMode="auto">
          <a:xfrm>
            <a:off x="6345238" y="5075238"/>
            <a:ext cx="2332037" cy="29368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400"/>
              <a:t>Structured, flexible schema</a:t>
            </a:r>
          </a:p>
        </p:txBody>
      </p:sp>
      <p:sp>
        <p:nvSpPr>
          <p:cNvPr id="17500" name="Text Box 92"/>
          <p:cNvSpPr txBox="1">
            <a:spLocks noChangeArrowheads="1"/>
          </p:cNvSpPr>
          <p:nvPr/>
        </p:nvSpPr>
        <p:spPr bwMode="auto">
          <a:xfrm>
            <a:off x="2420938" y="6056313"/>
            <a:ext cx="2674937" cy="29368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400"/>
              <a:t>Hosted, managed infrastructure</a:t>
            </a:r>
          </a:p>
        </p:txBody>
      </p:sp>
      <p:grpSp>
        <p:nvGrpSpPr>
          <p:cNvPr id="6" name="Group 129"/>
          <p:cNvGrpSpPr>
            <a:grpSpLocks/>
          </p:cNvGrpSpPr>
          <p:nvPr/>
        </p:nvGrpSpPr>
        <p:grpSpPr bwMode="auto">
          <a:xfrm>
            <a:off x="1196975" y="2351088"/>
            <a:ext cx="1463675" cy="415925"/>
            <a:chOff x="754" y="1481"/>
            <a:chExt cx="922" cy="262"/>
          </a:xfrm>
        </p:grpSpPr>
        <p:grpSp>
          <p:nvGrpSpPr>
            <p:cNvPr id="7" name="Group 102"/>
            <p:cNvGrpSpPr>
              <a:grpSpLocks/>
            </p:cNvGrpSpPr>
            <p:nvPr/>
          </p:nvGrpSpPr>
          <p:grpSpPr bwMode="auto">
            <a:xfrm>
              <a:off x="754" y="1481"/>
              <a:ext cx="922" cy="144"/>
              <a:chOff x="-624" y="1836"/>
              <a:chExt cx="922" cy="144"/>
            </a:xfrm>
          </p:grpSpPr>
          <p:sp>
            <p:nvSpPr>
              <p:cNvPr id="23613" name="Rectangle 98"/>
              <p:cNvSpPr>
                <a:spLocks noChangeArrowheads="1"/>
              </p:cNvSpPr>
              <p:nvPr/>
            </p:nvSpPr>
            <p:spPr bwMode="auto">
              <a:xfrm>
                <a:off x="-624" y="1838"/>
                <a:ext cx="922" cy="120"/>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614" name="Text Box 19"/>
              <p:cNvSpPr txBox="1">
                <a:spLocks noChangeArrowheads="1"/>
              </p:cNvSpPr>
              <p:nvPr/>
            </p:nvSpPr>
            <p:spPr bwMode="auto">
              <a:xfrm>
                <a:off x="-623" y="1836"/>
                <a:ext cx="882" cy="144"/>
              </a:xfrm>
              <a:prstGeom prst="rect">
                <a:avLst/>
              </a:prstGeom>
              <a:noFill/>
              <a:ln w="9525">
                <a:noFill/>
                <a:miter lim="800000"/>
                <a:headEnd/>
                <a:tailEnd/>
              </a:ln>
            </p:spPr>
            <p:txBody>
              <a:bodyPr wrap="none">
                <a:prstTxWarp prst="textNoShape">
                  <a:avLst/>
                </a:prstTxWarp>
                <a:spAutoFit/>
              </a:bodyPr>
              <a:lstStyle/>
              <a:p>
                <a:pPr marL="342900" indent="-342900"/>
                <a:r>
                  <a:rPr lang="en-US" sz="1000"/>
                  <a:t>A     42342               E</a:t>
                </a:r>
              </a:p>
            </p:txBody>
          </p:sp>
          <p:sp>
            <p:nvSpPr>
              <p:cNvPr id="23615" name="Line 99"/>
              <p:cNvSpPr>
                <a:spLocks noChangeShapeType="1"/>
              </p:cNvSpPr>
              <p:nvPr/>
            </p:nvSpPr>
            <p:spPr bwMode="auto">
              <a:xfrm>
                <a:off x="-451" y="1838"/>
                <a:ext cx="0" cy="12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16" name="Line 100"/>
              <p:cNvSpPr>
                <a:spLocks noChangeShapeType="1"/>
              </p:cNvSpPr>
              <p:nvPr/>
            </p:nvSpPr>
            <p:spPr bwMode="auto">
              <a:xfrm>
                <a:off x="82" y="1837"/>
                <a:ext cx="0" cy="120"/>
              </a:xfrm>
              <a:prstGeom prst="line">
                <a:avLst/>
              </a:prstGeom>
              <a:noFill/>
              <a:ln w="9525">
                <a:solidFill>
                  <a:srgbClr val="000000"/>
                </a:solidFill>
                <a:round/>
                <a:headEnd/>
                <a:tailEnd/>
              </a:ln>
            </p:spPr>
            <p:txBody>
              <a:bodyPr>
                <a:prstTxWarp prst="textNoShape">
                  <a:avLst/>
                </a:prstTxWarp>
              </a:bodyPr>
              <a:lstStyle/>
              <a:p>
                <a:endParaRPr lang="en-US"/>
              </a:p>
            </p:txBody>
          </p:sp>
        </p:grpSp>
        <p:grpSp>
          <p:nvGrpSpPr>
            <p:cNvPr id="8" name="Group 104"/>
            <p:cNvGrpSpPr>
              <a:grpSpLocks/>
            </p:cNvGrpSpPr>
            <p:nvPr/>
          </p:nvGrpSpPr>
          <p:grpSpPr bwMode="auto">
            <a:xfrm>
              <a:off x="754" y="1599"/>
              <a:ext cx="922" cy="144"/>
              <a:chOff x="-624" y="1836"/>
              <a:chExt cx="922" cy="144"/>
            </a:xfrm>
          </p:grpSpPr>
          <p:sp>
            <p:nvSpPr>
              <p:cNvPr id="23609" name="Rectangle 105"/>
              <p:cNvSpPr>
                <a:spLocks noChangeArrowheads="1"/>
              </p:cNvSpPr>
              <p:nvPr/>
            </p:nvSpPr>
            <p:spPr bwMode="auto">
              <a:xfrm>
                <a:off x="-624" y="1838"/>
                <a:ext cx="922" cy="120"/>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610" name="Text Box 106"/>
              <p:cNvSpPr txBox="1">
                <a:spLocks noChangeArrowheads="1"/>
              </p:cNvSpPr>
              <p:nvPr/>
            </p:nvSpPr>
            <p:spPr bwMode="auto">
              <a:xfrm>
                <a:off x="-623" y="1836"/>
                <a:ext cx="905" cy="144"/>
              </a:xfrm>
              <a:prstGeom prst="rect">
                <a:avLst/>
              </a:prstGeom>
              <a:noFill/>
              <a:ln w="9525">
                <a:noFill/>
                <a:miter lim="800000"/>
                <a:headEnd/>
                <a:tailEnd/>
              </a:ln>
            </p:spPr>
            <p:txBody>
              <a:bodyPr wrap="none">
                <a:prstTxWarp prst="textNoShape">
                  <a:avLst/>
                </a:prstTxWarp>
                <a:spAutoFit/>
              </a:bodyPr>
              <a:lstStyle/>
              <a:p>
                <a:pPr marL="342900" indent="-342900"/>
                <a:r>
                  <a:rPr lang="en-US" sz="1000"/>
                  <a:t>B     42521               W</a:t>
                </a:r>
              </a:p>
            </p:txBody>
          </p:sp>
          <p:sp>
            <p:nvSpPr>
              <p:cNvPr id="23611" name="Line 107"/>
              <p:cNvSpPr>
                <a:spLocks noChangeShapeType="1"/>
              </p:cNvSpPr>
              <p:nvPr/>
            </p:nvSpPr>
            <p:spPr bwMode="auto">
              <a:xfrm>
                <a:off x="-451" y="1838"/>
                <a:ext cx="0" cy="12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12" name="Line 108"/>
              <p:cNvSpPr>
                <a:spLocks noChangeShapeType="1"/>
              </p:cNvSpPr>
              <p:nvPr/>
            </p:nvSpPr>
            <p:spPr bwMode="auto">
              <a:xfrm>
                <a:off x="82" y="1837"/>
                <a:ext cx="0" cy="120"/>
              </a:xfrm>
              <a:prstGeom prst="line">
                <a:avLst/>
              </a:prstGeom>
              <a:noFill/>
              <a:ln w="9525">
                <a:solidFill>
                  <a:srgbClr val="000000"/>
                </a:solidFill>
                <a:round/>
                <a:headEnd/>
                <a:tailEnd/>
              </a:ln>
            </p:spPr>
            <p:txBody>
              <a:bodyPr>
                <a:prstTxWarp prst="textNoShape">
                  <a:avLst/>
                </a:prstTxWarp>
              </a:bodyPr>
              <a:lstStyle/>
              <a:p>
                <a:endParaRPr lang="en-US"/>
              </a:p>
            </p:txBody>
          </p:sp>
        </p:grpSp>
      </p:grpSp>
      <p:grpSp>
        <p:nvGrpSpPr>
          <p:cNvPr id="9" name="Group 130"/>
          <p:cNvGrpSpPr>
            <a:grpSpLocks/>
          </p:cNvGrpSpPr>
          <p:nvPr/>
        </p:nvGrpSpPr>
        <p:grpSpPr bwMode="auto">
          <a:xfrm>
            <a:off x="1196975" y="2730500"/>
            <a:ext cx="1465263" cy="420688"/>
            <a:chOff x="754" y="1720"/>
            <a:chExt cx="923" cy="265"/>
          </a:xfrm>
        </p:grpSpPr>
        <p:grpSp>
          <p:nvGrpSpPr>
            <p:cNvPr id="10" name="Group 109"/>
            <p:cNvGrpSpPr>
              <a:grpSpLocks/>
            </p:cNvGrpSpPr>
            <p:nvPr/>
          </p:nvGrpSpPr>
          <p:grpSpPr bwMode="auto">
            <a:xfrm>
              <a:off x="755" y="1720"/>
              <a:ext cx="922" cy="144"/>
              <a:chOff x="-624" y="1836"/>
              <a:chExt cx="922" cy="144"/>
            </a:xfrm>
          </p:grpSpPr>
          <p:sp>
            <p:nvSpPr>
              <p:cNvPr id="23603" name="Rectangle 110"/>
              <p:cNvSpPr>
                <a:spLocks noChangeArrowheads="1"/>
              </p:cNvSpPr>
              <p:nvPr/>
            </p:nvSpPr>
            <p:spPr bwMode="auto">
              <a:xfrm>
                <a:off x="-624" y="1838"/>
                <a:ext cx="922" cy="120"/>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604" name="Text Box 111"/>
              <p:cNvSpPr txBox="1">
                <a:spLocks noChangeArrowheads="1"/>
              </p:cNvSpPr>
              <p:nvPr/>
            </p:nvSpPr>
            <p:spPr bwMode="auto">
              <a:xfrm>
                <a:off x="-623" y="1836"/>
                <a:ext cx="910" cy="144"/>
              </a:xfrm>
              <a:prstGeom prst="rect">
                <a:avLst/>
              </a:prstGeom>
              <a:noFill/>
              <a:ln w="9525">
                <a:noFill/>
                <a:miter lim="800000"/>
                <a:headEnd/>
                <a:tailEnd/>
              </a:ln>
            </p:spPr>
            <p:txBody>
              <a:bodyPr wrap="none">
                <a:prstTxWarp prst="textNoShape">
                  <a:avLst/>
                </a:prstTxWarp>
                <a:spAutoFit/>
              </a:bodyPr>
              <a:lstStyle/>
              <a:p>
                <a:pPr marL="342900" indent="-342900"/>
                <a:r>
                  <a:rPr lang="en-US" sz="1000"/>
                  <a:t>C     66354               W</a:t>
                </a:r>
              </a:p>
            </p:txBody>
          </p:sp>
          <p:sp>
            <p:nvSpPr>
              <p:cNvPr id="23605" name="Line 112"/>
              <p:cNvSpPr>
                <a:spLocks noChangeShapeType="1"/>
              </p:cNvSpPr>
              <p:nvPr/>
            </p:nvSpPr>
            <p:spPr bwMode="auto">
              <a:xfrm>
                <a:off x="-451" y="1838"/>
                <a:ext cx="0" cy="12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06" name="Line 113"/>
              <p:cNvSpPr>
                <a:spLocks noChangeShapeType="1"/>
              </p:cNvSpPr>
              <p:nvPr/>
            </p:nvSpPr>
            <p:spPr bwMode="auto">
              <a:xfrm>
                <a:off x="82" y="1837"/>
                <a:ext cx="0" cy="120"/>
              </a:xfrm>
              <a:prstGeom prst="line">
                <a:avLst/>
              </a:prstGeom>
              <a:noFill/>
              <a:ln w="9525">
                <a:solidFill>
                  <a:srgbClr val="000000"/>
                </a:solidFill>
                <a:round/>
                <a:headEnd/>
                <a:tailEnd/>
              </a:ln>
            </p:spPr>
            <p:txBody>
              <a:bodyPr>
                <a:prstTxWarp prst="textNoShape">
                  <a:avLst/>
                </a:prstTxWarp>
              </a:bodyPr>
              <a:lstStyle/>
              <a:p>
                <a:endParaRPr lang="en-US"/>
              </a:p>
            </p:txBody>
          </p:sp>
        </p:grpSp>
        <p:grpSp>
          <p:nvGrpSpPr>
            <p:cNvPr id="11" name="Group 114"/>
            <p:cNvGrpSpPr>
              <a:grpSpLocks/>
            </p:cNvGrpSpPr>
            <p:nvPr/>
          </p:nvGrpSpPr>
          <p:grpSpPr bwMode="auto">
            <a:xfrm>
              <a:off x="754" y="1841"/>
              <a:ext cx="922" cy="144"/>
              <a:chOff x="-624" y="1836"/>
              <a:chExt cx="922" cy="144"/>
            </a:xfrm>
          </p:grpSpPr>
          <p:sp>
            <p:nvSpPr>
              <p:cNvPr id="23599" name="Rectangle 115"/>
              <p:cNvSpPr>
                <a:spLocks noChangeArrowheads="1"/>
              </p:cNvSpPr>
              <p:nvPr/>
            </p:nvSpPr>
            <p:spPr bwMode="auto">
              <a:xfrm>
                <a:off x="-624" y="1838"/>
                <a:ext cx="922" cy="120"/>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600" name="Text Box 116"/>
              <p:cNvSpPr txBox="1">
                <a:spLocks noChangeArrowheads="1"/>
              </p:cNvSpPr>
              <p:nvPr/>
            </p:nvSpPr>
            <p:spPr bwMode="auto">
              <a:xfrm>
                <a:off x="-623" y="1836"/>
                <a:ext cx="887" cy="144"/>
              </a:xfrm>
              <a:prstGeom prst="rect">
                <a:avLst/>
              </a:prstGeom>
              <a:noFill/>
              <a:ln w="9525">
                <a:noFill/>
                <a:miter lim="800000"/>
                <a:headEnd/>
                <a:tailEnd/>
              </a:ln>
            </p:spPr>
            <p:txBody>
              <a:bodyPr wrap="none">
                <a:prstTxWarp prst="textNoShape">
                  <a:avLst/>
                </a:prstTxWarp>
                <a:spAutoFit/>
              </a:bodyPr>
              <a:lstStyle/>
              <a:p>
                <a:pPr marL="342900" indent="-342900"/>
                <a:r>
                  <a:rPr lang="en-US" sz="1000"/>
                  <a:t>D     12352               E</a:t>
                </a:r>
              </a:p>
            </p:txBody>
          </p:sp>
          <p:sp>
            <p:nvSpPr>
              <p:cNvPr id="23601" name="Line 117"/>
              <p:cNvSpPr>
                <a:spLocks noChangeShapeType="1"/>
              </p:cNvSpPr>
              <p:nvPr/>
            </p:nvSpPr>
            <p:spPr bwMode="auto">
              <a:xfrm>
                <a:off x="-451" y="1838"/>
                <a:ext cx="0" cy="12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602" name="Line 118"/>
              <p:cNvSpPr>
                <a:spLocks noChangeShapeType="1"/>
              </p:cNvSpPr>
              <p:nvPr/>
            </p:nvSpPr>
            <p:spPr bwMode="auto">
              <a:xfrm>
                <a:off x="82" y="1837"/>
                <a:ext cx="0" cy="120"/>
              </a:xfrm>
              <a:prstGeom prst="line">
                <a:avLst/>
              </a:prstGeom>
              <a:noFill/>
              <a:ln w="9525">
                <a:solidFill>
                  <a:srgbClr val="000000"/>
                </a:solidFill>
                <a:round/>
                <a:headEnd/>
                <a:tailEnd/>
              </a:ln>
            </p:spPr>
            <p:txBody>
              <a:bodyPr>
                <a:prstTxWarp prst="textNoShape">
                  <a:avLst/>
                </a:prstTxWarp>
              </a:bodyPr>
              <a:lstStyle/>
              <a:p>
                <a:endParaRPr lang="en-US"/>
              </a:p>
            </p:txBody>
          </p:sp>
        </p:grpSp>
      </p:grpSp>
      <p:grpSp>
        <p:nvGrpSpPr>
          <p:cNvPr id="12" name="Group 131"/>
          <p:cNvGrpSpPr>
            <a:grpSpLocks/>
          </p:cNvGrpSpPr>
          <p:nvPr/>
        </p:nvGrpSpPr>
        <p:grpSpPr bwMode="auto">
          <a:xfrm>
            <a:off x="1203325" y="3111500"/>
            <a:ext cx="1463675" cy="419100"/>
            <a:chOff x="758" y="1960"/>
            <a:chExt cx="922" cy="264"/>
          </a:xfrm>
        </p:grpSpPr>
        <p:grpSp>
          <p:nvGrpSpPr>
            <p:cNvPr id="13" name="Group 119"/>
            <p:cNvGrpSpPr>
              <a:grpSpLocks/>
            </p:cNvGrpSpPr>
            <p:nvPr/>
          </p:nvGrpSpPr>
          <p:grpSpPr bwMode="auto">
            <a:xfrm>
              <a:off x="758" y="1960"/>
              <a:ext cx="922" cy="144"/>
              <a:chOff x="-624" y="1836"/>
              <a:chExt cx="922" cy="144"/>
            </a:xfrm>
          </p:grpSpPr>
          <p:sp>
            <p:nvSpPr>
              <p:cNvPr id="23593" name="Rectangle 120"/>
              <p:cNvSpPr>
                <a:spLocks noChangeArrowheads="1"/>
              </p:cNvSpPr>
              <p:nvPr/>
            </p:nvSpPr>
            <p:spPr bwMode="auto">
              <a:xfrm>
                <a:off x="-624" y="1838"/>
                <a:ext cx="922" cy="120"/>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594" name="Text Box 121"/>
              <p:cNvSpPr txBox="1">
                <a:spLocks noChangeArrowheads="1"/>
              </p:cNvSpPr>
              <p:nvPr/>
            </p:nvSpPr>
            <p:spPr bwMode="auto">
              <a:xfrm>
                <a:off x="-623" y="1836"/>
                <a:ext cx="887" cy="144"/>
              </a:xfrm>
              <a:prstGeom prst="rect">
                <a:avLst/>
              </a:prstGeom>
              <a:noFill/>
              <a:ln w="9525">
                <a:noFill/>
                <a:miter lim="800000"/>
                <a:headEnd/>
                <a:tailEnd/>
              </a:ln>
            </p:spPr>
            <p:txBody>
              <a:bodyPr wrap="none">
                <a:prstTxWarp prst="textNoShape">
                  <a:avLst/>
                </a:prstTxWarp>
                <a:spAutoFit/>
              </a:bodyPr>
              <a:lstStyle/>
              <a:p>
                <a:pPr marL="342900" indent="-342900"/>
                <a:r>
                  <a:rPr lang="en-US" sz="1000"/>
                  <a:t>E     75656               C</a:t>
                </a:r>
              </a:p>
            </p:txBody>
          </p:sp>
          <p:sp>
            <p:nvSpPr>
              <p:cNvPr id="23595" name="Line 122"/>
              <p:cNvSpPr>
                <a:spLocks noChangeShapeType="1"/>
              </p:cNvSpPr>
              <p:nvPr/>
            </p:nvSpPr>
            <p:spPr bwMode="auto">
              <a:xfrm>
                <a:off x="-451" y="1838"/>
                <a:ext cx="0" cy="12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596" name="Line 123"/>
              <p:cNvSpPr>
                <a:spLocks noChangeShapeType="1"/>
              </p:cNvSpPr>
              <p:nvPr/>
            </p:nvSpPr>
            <p:spPr bwMode="auto">
              <a:xfrm>
                <a:off x="82" y="1837"/>
                <a:ext cx="0" cy="120"/>
              </a:xfrm>
              <a:prstGeom prst="line">
                <a:avLst/>
              </a:prstGeom>
              <a:noFill/>
              <a:ln w="9525">
                <a:solidFill>
                  <a:srgbClr val="000000"/>
                </a:solidFill>
                <a:round/>
                <a:headEnd/>
                <a:tailEnd/>
              </a:ln>
            </p:spPr>
            <p:txBody>
              <a:bodyPr>
                <a:prstTxWarp prst="textNoShape">
                  <a:avLst/>
                </a:prstTxWarp>
              </a:bodyPr>
              <a:lstStyle/>
              <a:p>
                <a:endParaRPr lang="en-US"/>
              </a:p>
            </p:txBody>
          </p:sp>
        </p:grpSp>
        <p:grpSp>
          <p:nvGrpSpPr>
            <p:cNvPr id="14" name="Group 124"/>
            <p:cNvGrpSpPr>
              <a:grpSpLocks/>
            </p:cNvGrpSpPr>
            <p:nvPr/>
          </p:nvGrpSpPr>
          <p:grpSpPr bwMode="auto">
            <a:xfrm>
              <a:off x="758" y="2080"/>
              <a:ext cx="922" cy="144"/>
              <a:chOff x="-624" y="1836"/>
              <a:chExt cx="922" cy="144"/>
            </a:xfrm>
          </p:grpSpPr>
          <p:sp>
            <p:nvSpPr>
              <p:cNvPr id="23589" name="Rectangle 125"/>
              <p:cNvSpPr>
                <a:spLocks noChangeArrowheads="1"/>
              </p:cNvSpPr>
              <p:nvPr/>
            </p:nvSpPr>
            <p:spPr bwMode="auto">
              <a:xfrm>
                <a:off x="-624" y="1838"/>
                <a:ext cx="922" cy="120"/>
              </a:xfrm>
              <a:prstGeom prst="rect">
                <a:avLst/>
              </a:prstGeom>
              <a:solidFill>
                <a:srgbClr val="6699FF"/>
              </a:solidFill>
              <a:ln w="9525">
                <a:solidFill>
                  <a:srgbClr val="000000"/>
                </a:solidFill>
                <a:miter lim="800000"/>
                <a:headEnd/>
                <a:tailEnd/>
              </a:ln>
            </p:spPr>
            <p:txBody>
              <a:bodyPr wrap="none" anchor="ctr">
                <a:prstTxWarp prst="textNoShape">
                  <a:avLst/>
                </a:prstTxWarp>
              </a:bodyPr>
              <a:lstStyle/>
              <a:p>
                <a:endParaRPr lang="en-US"/>
              </a:p>
            </p:txBody>
          </p:sp>
          <p:sp>
            <p:nvSpPr>
              <p:cNvPr id="23590" name="Text Box 126"/>
              <p:cNvSpPr txBox="1">
                <a:spLocks noChangeArrowheads="1"/>
              </p:cNvSpPr>
              <p:nvPr/>
            </p:nvSpPr>
            <p:spPr bwMode="auto">
              <a:xfrm>
                <a:off x="-623" y="1836"/>
                <a:ext cx="878" cy="144"/>
              </a:xfrm>
              <a:prstGeom prst="rect">
                <a:avLst/>
              </a:prstGeom>
              <a:noFill/>
              <a:ln w="9525">
                <a:noFill/>
                <a:miter lim="800000"/>
                <a:headEnd/>
                <a:tailEnd/>
              </a:ln>
            </p:spPr>
            <p:txBody>
              <a:bodyPr wrap="none">
                <a:prstTxWarp prst="textNoShape">
                  <a:avLst/>
                </a:prstTxWarp>
                <a:spAutoFit/>
              </a:bodyPr>
              <a:lstStyle/>
              <a:p>
                <a:pPr marL="342900" indent="-342900"/>
                <a:r>
                  <a:rPr lang="en-US" sz="1000"/>
                  <a:t>F     15677               E</a:t>
                </a:r>
              </a:p>
            </p:txBody>
          </p:sp>
          <p:sp>
            <p:nvSpPr>
              <p:cNvPr id="23591" name="Line 127"/>
              <p:cNvSpPr>
                <a:spLocks noChangeShapeType="1"/>
              </p:cNvSpPr>
              <p:nvPr/>
            </p:nvSpPr>
            <p:spPr bwMode="auto">
              <a:xfrm>
                <a:off x="-451" y="1838"/>
                <a:ext cx="0" cy="120"/>
              </a:xfrm>
              <a:prstGeom prst="line">
                <a:avLst/>
              </a:prstGeom>
              <a:noFill/>
              <a:ln w="9525">
                <a:solidFill>
                  <a:srgbClr val="000000"/>
                </a:solidFill>
                <a:round/>
                <a:headEnd/>
                <a:tailEnd/>
              </a:ln>
            </p:spPr>
            <p:txBody>
              <a:bodyPr>
                <a:prstTxWarp prst="textNoShape">
                  <a:avLst/>
                </a:prstTxWarp>
              </a:bodyPr>
              <a:lstStyle/>
              <a:p>
                <a:endParaRPr lang="en-US"/>
              </a:p>
            </p:txBody>
          </p:sp>
          <p:sp>
            <p:nvSpPr>
              <p:cNvPr id="23592" name="Line 128"/>
              <p:cNvSpPr>
                <a:spLocks noChangeShapeType="1"/>
              </p:cNvSpPr>
              <p:nvPr/>
            </p:nvSpPr>
            <p:spPr bwMode="auto">
              <a:xfrm>
                <a:off x="82" y="1837"/>
                <a:ext cx="0" cy="120"/>
              </a:xfrm>
              <a:prstGeom prst="line">
                <a:avLst/>
              </a:prstGeom>
              <a:noFill/>
              <a:ln w="9525">
                <a:solidFill>
                  <a:srgbClr val="000000"/>
                </a:solidFill>
                <a:round/>
                <a:headEnd/>
                <a:tailEnd/>
              </a:ln>
            </p:spPr>
            <p:txBody>
              <a:bodyPr>
                <a:prstTxWarp prst="textNoShape">
                  <a:avLst/>
                </a:prstTxWarp>
              </a:bodyPr>
              <a:lstStyle/>
              <a:p>
                <a:endParaRPr lang="en-US"/>
              </a:p>
            </p:txBody>
          </p:sp>
        </p:grpSp>
      </p:grpSp>
      <p:grpSp>
        <p:nvGrpSpPr>
          <p:cNvPr id="15" name="Group 142"/>
          <p:cNvGrpSpPr>
            <a:grpSpLocks/>
          </p:cNvGrpSpPr>
          <p:nvPr/>
        </p:nvGrpSpPr>
        <p:grpSpPr bwMode="auto">
          <a:xfrm>
            <a:off x="801688" y="1858963"/>
            <a:ext cx="2287587" cy="2287587"/>
            <a:chOff x="505" y="1171"/>
            <a:chExt cx="1441" cy="1441"/>
          </a:xfrm>
        </p:grpSpPr>
        <p:sp>
          <p:nvSpPr>
            <p:cNvPr id="23577" name="Rectangle 132"/>
            <p:cNvSpPr>
              <a:spLocks noChangeArrowheads="1"/>
            </p:cNvSpPr>
            <p:nvPr/>
          </p:nvSpPr>
          <p:spPr bwMode="auto">
            <a:xfrm>
              <a:off x="572" y="1939"/>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78" name="Rectangle 133"/>
            <p:cNvSpPr>
              <a:spLocks noChangeArrowheads="1"/>
            </p:cNvSpPr>
            <p:nvPr/>
          </p:nvSpPr>
          <p:spPr bwMode="auto">
            <a:xfrm>
              <a:off x="755" y="2506"/>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79" name="Rectangle 134"/>
            <p:cNvSpPr>
              <a:spLocks noChangeArrowheads="1"/>
            </p:cNvSpPr>
            <p:nvPr/>
          </p:nvSpPr>
          <p:spPr bwMode="auto">
            <a:xfrm>
              <a:off x="643" y="2333"/>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0" name="Rectangle 135"/>
            <p:cNvSpPr>
              <a:spLocks noChangeArrowheads="1"/>
            </p:cNvSpPr>
            <p:nvPr/>
          </p:nvSpPr>
          <p:spPr bwMode="auto">
            <a:xfrm>
              <a:off x="505" y="1243"/>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1" name="Rectangle 136"/>
            <p:cNvSpPr>
              <a:spLocks noChangeArrowheads="1"/>
            </p:cNvSpPr>
            <p:nvPr/>
          </p:nvSpPr>
          <p:spPr bwMode="auto">
            <a:xfrm>
              <a:off x="620" y="1377"/>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2" name="Rectangle 137"/>
            <p:cNvSpPr>
              <a:spLocks noChangeArrowheads="1"/>
            </p:cNvSpPr>
            <p:nvPr/>
          </p:nvSpPr>
          <p:spPr bwMode="auto">
            <a:xfrm>
              <a:off x="1643" y="1171"/>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3" name="Rectangle 138"/>
            <p:cNvSpPr>
              <a:spLocks noChangeArrowheads="1"/>
            </p:cNvSpPr>
            <p:nvPr/>
          </p:nvSpPr>
          <p:spPr bwMode="auto">
            <a:xfrm>
              <a:off x="1542" y="1761"/>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4" name="Rectangle 139"/>
            <p:cNvSpPr>
              <a:spLocks noChangeArrowheads="1"/>
            </p:cNvSpPr>
            <p:nvPr/>
          </p:nvSpPr>
          <p:spPr bwMode="auto">
            <a:xfrm>
              <a:off x="1590" y="1891"/>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5" name="Rectangle 140"/>
            <p:cNvSpPr>
              <a:spLocks noChangeArrowheads="1"/>
            </p:cNvSpPr>
            <p:nvPr/>
          </p:nvSpPr>
          <p:spPr bwMode="auto">
            <a:xfrm>
              <a:off x="1258" y="1882"/>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sp>
          <p:nvSpPr>
            <p:cNvPr id="23586" name="Rectangle 141"/>
            <p:cNvSpPr>
              <a:spLocks noChangeArrowheads="1"/>
            </p:cNvSpPr>
            <p:nvPr/>
          </p:nvSpPr>
          <p:spPr bwMode="auto">
            <a:xfrm>
              <a:off x="1517" y="2525"/>
              <a:ext cx="303" cy="87"/>
            </a:xfrm>
            <a:prstGeom prst="rect">
              <a:avLst/>
            </a:prstGeom>
            <a:solidFill>
              <a:srgbClr val="6699FF"/>
            </a:solidFill>
            <a:ln w="3175">
              <a:solidFill>
                <a:srgbClr val="000000"/>
              </a:solidFill>
              <a:miter lim="800000"/>
              <a:headEnd/>
              <a:tailEnd/>
            </a:ln>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44444E-6 7.40741E-7 L -0.08333 0.06458 " pathEditMode="relative" ptsTypes="AA">
                                      <p:cBhvr>
                                        <p:cTn id="6" dur="2000" fill="hold"/>
                                        <p:tgtEl>
                                          <p:spTgt spid="6"/>
                                        </p:tgtEl>
                                        <p:attrNameLst>
                                          <p:attrName>ppt_x</p:attrName>
                                          <p:attrName>ppt_y</p:attrName>
                                        </p:attrNameLst>
                                      </p:cBhvr>
                                    </p:animMotion>
                                  </p:childTnLst>
                                </p:cTn>
                              </p:par>
                              <p:par>
                                <p:cTn id="7" presetID="6" presetClass="emph" presetSubtype="0" fill="hold" nodeType="withEffect">
                                  <p:stCondLst>
                                    <p:cond delay="0"/>
                                  </p:stCondLst>
                                  <p:childTnLst>
                                    <p:animScale>
                                      <p:cBhvr>
                                        <p:cTn id="8" dur="2000" fill="hold"/>
                                        <p:tgtEl>
                                          <p:spTgt spid="6"/>
                                        </p:tgtEl>
                                      </p:cBhvr>
                                      <p:by x="33000" y="33000"/>
                                    </p:animScale>
                                  </p:childTnLst>
                                </p:cTn>
                              </p:par>
                              <p:par>
                                <p:cTn id="9" presetID="0" presetClass="path" presetSubtype="0" accel="50000" decel="50000" fill="hold" nodeType="withEffect">
                                  <p:stCondLst>
                                    <p:cond delay="0"/>
                                  </p:stCondLst>
                                  <p:childTnLst>
                                    <p:animMotion origin="layout" path="M -1.94444E-6 7.40741E-7 L 0.07917 0.12778 " pathEditMode="relative" ptsTypes="AA">
                                      <p:cBhvr>
                                        <p:cTn id="10" dur="2000" fill="hold"/>
                                        <p:tgtEl>
                                          <p:spTgt spid="9"/>
                                        </p:tgtEl>
                                        <p:attrNameLst>
                                          <p:attrName>ppt_x</p:attrName>
                                          <p:attrName>ppt_y</p:attrName>
                                        </p:attrNameLst>
                                      </p:cBhvr>
                                    </p:animMotion>
                                  </p:childTnLst>
                                </p:cTn>
                              </p:par>
                              <p:par>
                                <p:cTn id="11" presetID="6" presetClass="emph" presetSubtype="0" fill="hold" nodeType="withEffect">
                                  <p:stCondLst>
                                    <p:cond delay="0"/>
                                  </p:stCondLst>
                                  <p:childTnLst>
                                    <p:animScale>
                                      <p:cBhvr>
                                        <p:cTn id="12" dur="2000" fill="hold"/>
                                        <p:tgtEl>
                                          <p:spTgt spid="9"/>
                                        </p:tgtEl>
                                      </p:cBhvr>
                                      <p:by x="33000" y="33000"/>
                                    </p:animScale>
                                  </p:childTnLst>
                                </p:cTn>
                              </p:par>
                              <p:par>
                                <p:cTn id="13" presetID="0" presetClass="path" presetSubtype="0" accel="50000" decel="50000" fill="hold" nodeType="withEffect">
                                  <p:stCondLst>
                                    <p:cond delay="0"/>
                                  </p:stCondLst>
                                  <p:childTnLst>
                                    <p:animMotion origin="layout" path="M -1.38889E-6 3.33333E-6 L 0.07587 -0.16783 " pathEditMode="relative" ptsTypes="AA">
                                      <p:cBhvr>
                                        <p:cTn id="14" dur="2000" fill="hold"/>
                                        <p:tgtEl>
                                          <p:spTgt spid="12"/>
                                        </p:tgtEl>
                                        <p:attrNameLst>
                                          <p:attrName>ppt_x</p:attrName>
                                          <p:attrName>ppt_y</p:attrName>
                                        </p:attrNameLst>
                                      </p:cBhvr>
                                    </p:animMotion>
                                  </p:childTnLst>
                                </p:cTn>
                              </p:par>
                              <p:par>
                                <p:cTn id="15" presetID="6" presetClass="emph" presetSubtype="0" fill="hold" nodeType="withEffect">
                                  <p:stCondLst>
                                    <p:cond delay="0"/>
                                  </p:stCondLst>
                                  <p:childTnLst>
                                    <p:animScale>
                                      <p:cBhvr>
                                        <p:cTn id="16" dur="2000" fill="hold"/>
                                        <p:tgtEl>
                                          <p:spTgt spid="12"/>
                                        </p:tgtEl>
                                      </p:cBhvr>
                                      <p:by x="33000" y="33000"/>
                                    </p:animScale>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ssolve">
                                      <p:cBhvr>
                                        <p:cTn id="25" dur="500"/>
                                        <p:tgtEl>
                                          <p:spTgt spid="3"/>
                                        </p:tgtEl>
                                      </p:cBhvr>
                                    </p:animEffect>
                                  </p:childTnLst>
                                </p:cTn>
                              </p:par>
                              <p:par>
                                <p:cTn id="26" presetID="9"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ssolve">
                                      <p:cBhvr>
                                        <p:cTn id="28" dur="500"/>
                                        <p:tgtEl>
                                          <p:spTgt spid="2"/>
                                        </p:tgtEl>
                                      </p:cBhvr>
                                    </p:animEffect>
                                  </p:childTnLst>
                                </p:cTn>
                              </p:par>
                              <p:par>
                                <p:cTn id="29" presetID="1" presetClass="exit" presetSubtype="0" fill="hold" grpId="0" nodeType="withEffect">
                                  <p:stCondLst>
                                    <p:cond delay="0"/>
                                  </p:stCondLst>
                                  <p:childTnLst>
                                    <p:set>
                                      <p:cBhvr>
                                        <p:cTn id="30" dur="1" fill="hold">
                                          <p:stCondLst>
                                            <p:cond delay="0"/>
                                          </p:stCondLst>
                                        </p:cTn>
                                        <p:tgtEl>
                                          <p:spTgt spid="17496"/>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749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ssolve">
                                      <p:cBhvr>
                                        <p:cTn id="37" dur="500"/>
                                        <p:tgtEl>
                                          <p:spTgt spid="4"/>
                                        </p:tgtEl>
                                      </p:cBhvr>
                                    </p:animEffect>
                                  </p:childTnLst>
                                </p:cTn>
                              </p:par>
                              <p:par>
                                <p:cTn id="38" presetID="1" presetClass="exit" presetSubtype="0" fill="hold" grpId="1" nodeType="withEffect">
                                  <p:stCondLst>
                                    <p:cond delay="0"/>
                                  </p:stCondLst>
                                  <p:childTnLst>
                                    <p:set>
                                      <p:cBhvr>
                                        <p:cTn id="39" dur="1" fill="hold">
                                          <p:stCondLst>
                                            <p:cond delay="0"/>
                                          </p:stCondLst>
                                        </p:cTn>
                                        <p:tgtEl>
                                          <p:spTgt spid="17497"/>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17498"/>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17493"/>
                                        </p:tgtEl>
                                        <p:attrNameLst>
                                          <p:attrName>style.visibility</p:attrName>
                                        </p:attrNameLst>
                                      </p:cBhvr>
                                      <p:to>
                                        <p:strVal val="visible"/>
                                      </p:to>
                                    </p:set>
                                    <p:animEffect transition="in" filter="dissolve">
                                      <p:cBhvr>
                                        <p:cTn id="46" dur="500"/>
                                        <p:tgtEl>
                                          <p:spTgt spid="17493"/>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17498"/>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1749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7494"/>
                                        </p:tgtEl>
                                        <p:attrNameLst>
                                          <p:attrName>style.visibility</p:attrName>
                                        </p:attrNameLst>
                                      </p:cBhvr>
                                      <p:to>
                                        <p:strVal val="visible"/>
                                      </p:to>
                                    </p:set>
                                    <p:animEffect transition="in" filter="dissolve">
                                      <p:cBhvr>
                                        <p:cTn id="55" dur="500"/>
                                        <p:tgtEl>
                                          <p:spTgt spid="17494"/>
                                        </p:tgtEl>
                                      </p:cBhvr>
                                    </p:animEffect>
                                  </p:childTnLst>
                                </p:cTn>
                              </p:par>
                              <p:par>
                                <p:cTn id="56" presetID="9" presetClass="entr" presetSubtype="0" fill="hold" nodeType="withEffect">
                                  <p:stCondLst>
                                    <p:cond delay="0"/>
                                  </p:stCondLst>
                                  <p:childTnLst>
                                    <p:set>
                                      <p:cBhvr>
                                        <p:cTn id="57" dur="1" fill="hold">
                                          <p:stCondLst>
                                            <p:cond delay="0"/>
                                          </p:stCondLst>
                                        </p:cTn>
                                        <p:tgtEl>
                                          <p:spTgt spid="17495"/>
                                        </p:tgtEl>
                                        <p:attrNameLst>
                                          <p:attrName>style.visibility</p:attrName>
                                        </p:attrNameLst>
                                      </p:cBhvr>
                                      <p:to>
                                        <p:strVal val="visible"/>
                                      </p:to>
                                    </p:set>
                                    <p:animEffect transition="in" filter="dissolve">
                                      <p:cBhvr>
                                        <p:cTn id="58" dur="500"/>
                                        <p:tgtEl>
                                          <p:spTgt spid="17495"/>
                                        </p:tgtEl>
                                      </p:cBhvr>
                                    </p:animEffect>
                                  </p:childTnLst>
                                </p:cTn>
                              </p:par>
                              <p:par>
                                <p:cTn id="59" presetID="1" presetClass="exit" presetSubtype="0" fill="hold" grpId="1" nodeType="withEffect">
                                  <p:stCondLst>
                                    <p:cond delay="0"/>
                                  </p:stCondLst>
                                  <p:childTnLst>
                                    <p:set>
                                      <p:cBhvr>
                                        <p:cTn id="60" dur="1" fill="hold">
                                          <p:stCondLst>
                                            <p:cond delay="0"/>
                                          </p:stCondLst>
                                        </p:cTn>
                                        <p:tgtEl>
                                          <p:spTgt spid="17499"/>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175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94" grpId="0" animBg="1"/>
      <p:bldP spid="17496" grpId="0" animBg="1"/>
      <p:bldP spid="17497" grpId="0" animBg="1"/>
      <p:bldP spid="17497" grpId="1" animBg="1"/>
      <p:bldP spid="17498" grpId="0" animBg="1"/>
      <p:bldP spid="17498" grpId="1" animBg="1"/>
      <p:bldP spid="17499" grpId="0" animBg="1"/>
      <p:bldP spid="17499" grpId="1" animBg="1"/>
      <p:bldP spid="1750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Data Model</a:t>
            </a:r>
            <a:endParaRPr lang="en-US" dirty="0">
              <a:solidFill>
                <a:srgbClr val="00B050"/>
              </a:solidFill>
            </a:endParaRPr>
          </a:p>
        </p:txBody>
      </p:sp>
      <p:sp>
        <p:nvSpPr>
          <p:cNvPr id="3" name="Content Placeholder 2"/>
          <p:cNvSpPr>
            <a:spLocks noGrp="1"/>
          </p:cNvSpPr>
          <p:nvPr>
            <p:ph idx="1"/>
          </p:nvPr>
        </p:nvSpPr>
        <p:spPr/>
        <p:txBody>
          <a:bodyPr/>
          <a:lstStyle/>
          <a:p>
            <a:r>
              <a:rPr lang="en-US" dirty="0" smtClean="0"/>
              <a:t>Table of </a:t>
            </a:r>
            <a:r>
              <a:rPr lang="en-US" dirty="0" smtClean="0">
                <a:solidFill>
                  <a:srgbClr val="0070C0"/>
                </a:solidFill>
              </a:rPr>
              <a:t>records</a:t>
            </a:r>
            <a:r>
              <a:rPr lang="en-US" dirty="0" smtClean="0"/>
              <a:t> with </a:t>
            </a:r>
            <a:r>
              <a:rPr lang="en-US" dirty="0" smtClean="0">
                <a:solidFill>
                  <a:srgbClr val="0070C0"/>
                </a:solidFill>
              </a:rPr>
              <a:t>attributes</a:t>
            </a:r>
          </a:p>
          <a:p>
            <a:r>
              <a:rPr lang="en-US" dirty="0" smtClean="0"/>
              <a:t>“</a:t>
            </a:r>
            <a:r>
              <a:rPr lang="en-US" dirty="0" smtClean="0">
                <a:solidFill>
                  <a:srgbClr val="0070C0"/>
                </a:solidFill>
              </a:rPr>
              <a:t>BLOB</a:t>
            </a:r>
            <a:r>
              <a:rPr lang="en-US" dirty="0" smtClean="0"/>
              <a:t>” is a valid data-type (exclude image/audio etc.)</a:t>
            </a:r>
          </a:p>
          <a:p>
            <a:r>
              <a:rPr lang="en-US" dirty="0" smtClean="0">
                <a:solidFill>
                  <a:srgbClr val="0070C0"/>
                </a:solidFill>
              </a:rPr>
              <a:t>Flexible schema</a:t>
            </a:r>
            <a:r>
              <a:rPr lang="en-US" dirty="0" smtClean="0"/>
              <a:t>: </a:t>
            </a:r>
          </a:p>
          <a:p>
            <a:pPr lvl="1"/>
            <a:r>
              <a:rPr lang="en-US" dirty="0" smtClean="0">
                <a:solidFill>
                  <a:srgbClr val="0070C0"/>
                </a:solidFill>
              </a:rPr>
              <a:t>Attributes</a:t>
            </a:r>
            <a:r>
              <a:rPr lang="en-US" dirty="0" smtClean="0"/>
              <a:t> can be added </a:t>
            </a:r>
            <a:r>
              <a:rPr lang="en-US" dirty="0" smtClean="0">
                <a:solidFill>
                  <a:srgbClr val="FF0000"/>
                </a:solidFill>
              </a:rPr>
              <a:t>dynamically</a:t>
            </a:r>
          </a:p>
          <a:p>
            <a:pPr lvl="1"/>
            <a:r>
              <a:rPr lang="en-US" dirty="0" smtClean="0"/>
              <a:t>(No mention of dropping attributes </a:t>
            </a:r>
            <a:r>
              <a:rPr lang="en-US" dirty="0" err="1" smtClean="0">
                <a:sym typeface="Wingdings"/>
              </a:rPr>
              <a:t></a:t>
            </a:r>
            <a:r>
              <a:rPr lang="en-US" dirty="0" smtClean="0">
                <a:sym typeface="Wingdings"/>
              </a:rPr>
              <a:t> )</a:t>
            </a:r>
          </a:p>
          <a:p>
            <a:pPr lvl="1"/>
            <a:r>
              <a:rPr lang="en-US" dirty="0" smtClean="0">
                <a:sym typeface="Wingdings"/>
              </a:rPr>
              <a:t>Records </a:t>
            </a:r>
            <a:r>
              <a:rPr lang="en-US" dirty="0" smtClean="0">
                <a:solidFill>
                  <a:srgbClr val="0070C0"/>
                </a:solidFill>
                <a:sym typeface="Wingdings"/>
              </a:rPr>
              <a:t>not required </a:t>
            </a:r>
            <a:r>
              <a:rPr lang="en-US" dirty="0" smtClean="0">
                <a:sym typeface="Wingdings"/>
              </a:rPr>
              <a:t>to have values for all attributes (i.e., integrity constraints minimal)</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B050"/>
                </a:solidFill>
              </a:rPr>
              <a:t>System Architecture: Key Features</a:t>
            </a:r>
            <a:endParaRPr lang="en-US" dirty="0">
              <a:solidFill>
                <a:srgbClr val="00B050"/>
              </a:solidFill>
            </a:endParaRPr>
          </a:p>
        </p:txBody>
      </p:sp>
      <p:sp>
        <p:nvSpPr>
          <p:cNvPr id="3" name="Content Placeholder 2"/>
          <p:cNvSpPr>
            <a:spLocks noGrp="1"/>
          </p:cNvSpPr>
          <p:nvPr>
            <p:ph idx="1"/>
          </p:nvPr>
        </p:nvSpPr>
        <p:spPr>
          <a:xfrm>
            <a:off x="142844" y="4429132"/>
            <a:ext cx="8858312" cy="2214578"/>
          </a:xfrm>
        </p:spPr>
        <p:txBody>
          <a:bodyPr>
            <a:normAutofit fontScale="85000" lnSpcReduction="20000"/>
          </a:bodyPr>
          <a:lstStyle/>
          <a:p>
            <a:r>
              <a:rPr lang="en-US" sz="2000" dirty="0" smtClean="0">
                <a:solidFill>
                  <a:srgbClr val="0070C0"/>
                </a:solidFill>
              </a:rPr>
              <a:t>Physical Storage: </a:t>
            </a:r>
            <a:r>
              <a:rPr lang="en-US" sz="2000" dirty="0" smtClean="0">
                <a:solidFill>
                  <a:srgbClr val="FF0000"/>
                </a:solidFill>
              </a:rPr>
              <a:t>Storage Unit</a:t>
            </a:r>
            <a:r>
              <a:rPr lang="zh-CN" altLang="en-US" sz="2000" dirty="0" smtClean="0"/>
              <a:t>每个存储服务器上面含有多个</a:t>
            </a:r>
            <a:r>
              <a:rPr lang="en-US" sz="2000" dirty="0" smtClean="0"/>
              <a:t>tablets</a:t>
            </a:r>
            <a:r>
              <a:rPr lang="zh-CN" altLang="en-US" sz="2000" dirty="0" smtClean="0"/>
              <a:t>，</a:t>
            </a:r>
            <a:r>
              <a:rPr lang="en-US" sz="2000" dirty="0" smtClean="0"/>
              <a:t>tablets</a:t>
            </a:r>
            <a:r>
              <a:rPr lang="zh-CN" altLang="en-US" sz="2000" dirty="0" smtClean="0"/>
              <a:t>是</a:t>
            </a:r>
            <a:r>
              <a:rPr lang="en-US" sz="2000" dirty="0" smtClean="0"/>
              <a:t>PNUTS</a:t>
            </a:r>
            <a:r>
              <a:rPr lang="zh-CN" altLang="en-US" sz="2000" dirty="0" smtClean="0"/>
              <a:t>上的基本存储单元。一个</a:t>
            </a:r>
            <a:r>
              <a:rPr lang="en-US" sz="2000" dirty="0" smtClean="0"/>
              <a:t>tablets</a:t>
            </a:r>
            <a:r>
              <a:rPr lang="zh-CN" altLang="en-US" sz="2000" dirty="0" smtClean="0"/>
              <a:t>是一个</a:t>
            </a:r>
            <a:r>
              <a:rPr lang="en-US" sz="2000" dirty="0" smtClean="0"/>
              <a:t>yahoo</a:t>
            </a:r>
            <a:r>
              <a:rPr lang="zh-CN" altLang="en-US" sz="2000" dirty="0" smtClean="0"/>
              <a:t>内部格式的</a:t>
            </a:r>
            <a:r>
              <a:rPr lang="en-US" sz="2000" dirty="0" smtClean="0"/>
              <a:t>hash table</a:t>
            </a:r>
            <a:r>
              <a:rPr lang="zh-CN" altLang="en-US" sz="2000" dirty="0" smtClean="0"/>
              <a:t>的文件</a:t>
            </a:r>
            <a:r>
              <a:rPr lang="en-US" sz="2000" dirty="0" smtClean="0"/>
              <a:t>(hash table)</a:t>
            </a:r>
            <a:r>
              <a:rPr lang="zh-CN" altLang="en-US" sz="2000" dirty="0" smtClean="0"/>
              <a:t>或是一个</a:t>
            </a:r>
            <a:r>
              <a:rPr lang="en-US" sz="2000" dirty="0" err="1" smtClean="0"/>
              <a:t>MySQL</a:t>
            </a:r>
            <a:r>
              <a:rPr lang="en-US" sz="2000" dirty="0" smtClean="0"/>
              <a:t> </a:t>
            </a:r>
            <a:r>
              <a:rPr lang="en-US" sz="2000" dirty="0" err="1" smtClean="0"/>
              <a:t>innodb</a:t>
            </a:r>
            <a:r>
              <a:rPr lang="zh-CN" altLang="en-US" sz="2000" dirty="0" smtClean="0"/>
              <a:t>表</a:t>
            </a:r>
            <a:r>
              <a:rPr lang="en-US" sz="2000" dirty="0" smtClean="0"/>
              <a:t>(ordered table)</a:t>
            </a:r>
            <a:r>
              <a:rPr lang="zh-CN" altLang="en-US" sz="2000" dirty="0" smtClean="0"/>
              <a:t>。一个</a:t>
            </a:r>
            <a:r>
              <a:rPr lang="en-US" sz="2000" dirty="0" smtClean="0"/>
              <a:t>Tablet</a:t>
            </a:r>
            <a:r>
              <a:rPr lang="zh-CN" altLang="en-US" sz="2000" dirty="0" smtClean="0"/>
              <a:t>通常为几百</a:t>
            </a:r>
            <a:r>
              <a:rPr lang="en-US" sz="2000" dirty="0" smtClean="0"/>
              <a:t>M</a:t>
            </a:r>
            <a:r>
              <a:rPr lang="zh-CN" altLang="en-US" sz="2000" dirty="0" smtClean="0"/>
              <a:t>。一个</a:t>
            </a:r>
            <a:r>
              <a:rPr lang="en-US" sz="2000" dirty="0" smtClean="0"/>
              <a:t>SU</a:t>
            </a:r>
            <a:r>
              <a:rPr lang="zh-CN" altLang="en-US" sz="2000" dirty="0" smtClean="0"/>
              <a:t>上通常会存在几百个</a:t>
            </a:r>
            <a:r>
              <a:rPr lang="en-US" sz="2000" dirty="0" smtClean="0"/>
              <a:t>tablets</a:t>
            </a:r>
            <a:r>
              <a:rPr lang="zh-CN" altLang="en-US" sz="2000" dirty="0" smtClean="0"/>
              <a:t>。</a:t>
            </a:r>
            <a:r>
              <a:rPr lang="en-US" altLang="zh-CN" sz="2000" dirty="0" smtClean="0"/>
              <a:t>SU</a:t>
            </a:r>
            <a:r>
              <a:rPr lang="zh-CN" altLang="en-US" sz="2000" dirty="0" smtClean="0"/>
              <a:t>响应</a:t>
            </a:r>
            <a:r>
              <a:rPr lang="en-US" altLang="zh-CN" sz="1800" dirty="0" smtClean="0">
                <a:solidFill>
                  <a:srgbClr val="0070C0"/>
                </a:solidFill>
              </a:rPr>
              <a:t>get(), set(), scan() </a:t>
            </a:r>
            <a:r>
              <a:rPr lang="zh-CN" altLang="en-US" sz="1800" dirty="0" smtClean="0"/>
              <a:t>请求</a:t>
            </a:r>
            <a:endParaRPr lang="en-US" sz="2000" dirty="0" smtClean="0">
              <a:solidFill>
                <a:srgbClr val="0070C0"/>
              </a:solidFill>
            </a:endParaRPr>
          </a:p>
          <a:p>
            <a:r>
              <a:rPr lang="en-US" sz="2000" dirty="0" smtClean="0">
                <a:solidFill>
                  <a:srgbClr val="0070C0"/>
                </a:solidFill>
              </a:rPr>
              <a:t>Pub/Sub Mechanism</a:t>
            </a:r>
            <a:r>
              <a:rPr lang="en-US" sz="2000" dirty="0" smtClean="0"/>
              <a:t>: </a:t>
            </a:r>
            <a:r>
              <a:rPr lang="en-US" sz="2000" dirty="0" smtClean="0">
                <a:solidFill>
                  <a:srgbClr val="FF0000"/>
                </a:solidFill>
              </a:rPr>
              <a:t>Yahoo! Message Broker</a:t>
            </a:r>
            <a:r>
              <a:rPr lang="zh-CN" altLang="en-US" sz="1800" dirty="0" smtClean="0"/>
              <a:t>与远程数据的同步是由</a:t>
            </a:r>
            <a:r>
              <a:rPr lang="en-US" sz="1800" dirty="0" smtClean="0"/>
              <a:t>YMB</a:t>
            </a:r>
            <a:r>
              <a:rPr lang="zh-CN" altLang="en-US" sz="1800" dirty="0" smtClean="0"/>
              <a:t>提供，它是一个</a:t>
            </a:r>
            <a:r>
              <a:rPr lang="en-US" sz="1800" dirty="0" smtClean="0"/>
              <a:t>pub/sub</a:t>
            </a:r>
            <a:r>
              <a:rPr lang="zh-CN" altLang="en-US" sz="1800" dirty="0" smtClean="0"/>
              <a:t>的异步消息订阅系统。修改更新操作首先提交给</a:t>
            </a:r>
            <a:r>
              <a:rPr lang="en-US" altLang="zh-CN" sz="1800" dirty="0" smtClean="0"/>
              <a:t>YMB</a:t>
            </a:r>
            <a:r>
              <a:rPr lang="zh-CN" altLang="en-US" sz="1800" dirty="0" smtClean="0"/>
              <a:t>。</a:t>
            </a:r>
            <a:endParaRPr lang="en-US" altLang="zh-CN" sz="1800" dirty="0" smtClean="0"/>
          </a:p>
          <a:p>
            <a:r>
              <a:rPr lang="en-US" sz="1800" dirty="0" smtClean="0">
                <a:solidFill>
                  <a:srgbClr val="0070C0"/>
                </a:solidFill>
              </a:rPr>
              <a:t>Record locating: </a:t>
            </a:r>
            <a:r>
              <a:rPr lang="en-US" sz="1800" dirty="0" smtClean="0">
                <a:solidFill>
                  <a:srgbClr val="FF0000"/>
                </a:solidFill>
              </a:rPr>
              <a:t>Routers</a:t>
            </a:r>
            <a:r>
              <a:rPr lang="zh-CN" altLang="en-US" sz="2000" dirty="0" smtClean="0"/>
              <a:t>每个</a:t>
            </a:r>
            <a:r>
              <a:rPr lang="en-US" altLang="en-US" sz="2000" dirty="0" smtClean="0"/>
              <a:t>tablets</a:t>
            </a:r>
            <a:r>
              <a:rPr lang="zh-CN" altLang="en-US" sz="2000" dirty="0" smtClean="0"/>
              <a:t>在哪个</a:t>
            </a:r>
            <a:r>
              <a:rPr lang="en-US" altLang="en-US" sz="2000" dirty="0" smtClean="0"/>
              <a:t>SU</a:t>
            </a:r>
            <a:r>
              <a:rPr lang="zh-CN" altLang="en-US" sz="2000" dirty="0" smtClean="0"/>
              <a:t>上是通过查询</a:t>
            </a:r>
            <a:r>
              <a:rPr lang="en-US" altLang="en-US" sz="2000" dirty="0" smtClean="0"/>
              <a:t>router</a:t>
            </a:r>
            <a:r>
              <a:rPr lang="zh-CN" altLang="en-US" sz="2000" dirty="0" smtClean="0"/>
              <a:t>获得</a:t>
            </a:r>
            <a:endParaRPr lang="en-US" sz="2000" dirty="0" smtClean="0"/>
          </a:p>
          <a:p>
            <a:r>
              <a:rPr lang="en-US" sz="2000" dirty="0" smtClean="0">
                <a:solidFill>
                  <a:srgbClr val="0070C0"/>
                </a:solidFill>
              </a:rPr>
              <a:t>Mapping of records: </a:t>
            </a:r>
            <a:r>
              <a:rPr lang="en-US" sz="2000" dirty="0" smtClean="0">
                <a:solidFill>
                  <a:srgbClr val="FF0000"/>
                </a:solidFill>
              </a:rPr>
              <a:t>Tablet Controller </a:t>
            </a:r>
            <a:r>
              <a:rPr lang="en-US" sz="1800" dirty="0" smtClean="0"/>
              <a:t>router</a:t>
            </a:r>
            <a:r>
              <a:rPr lang="zh-CN" altLang="en-US" sz="1800" dirty="0" smtClean="0"/>
              <a:t>的位置只是个内存快照，实际的位置由</a:t>
            </a:r>
            <a:r>
              <a:rPr lang="en-US" sz="1800" dirty="0" smtClean="0"/>
              <a:t>Tablet Controller</a:t>
            </a:r>
            <a:r>
              <a:rPr lang="zh-CN" altLang="en-US" sz="1800" dirty="0" smtClean="0"/>
              <a:t>单元决定</a:t>
            </a:r>
            <a:endParaRPr lang="en-US" sz="2000" dirty="0" smtClean="0">
              <a:solidFill>
                <a:srgbClr val="FF0000"/>
              </a:solidFill>
            </a:endParaRPr>
          </a:p>
          <a:p>
            <a:endParaRPr lang="en-US" dirty="0" smtClean="0"/>
          </a:p>
          <a:p>
            <a:endParaRPr lang="en-US" dirty="0" smtClean="0"/>
          </a:p>
        </p:txBody>
      </p:sp>
      <p:pic>
        <p:nvPicPr>
          <p:cNvPr id="7" name="图片 6" descr="123123.png"/>
          <p:cNvPicPr>
            <a:picLocks noChangeAspect="1"/>
          </p:cNvPicPr>
          <p:nvPr/>
        </p:nvPicPr>
        <p:blipFill>
          <a:blip r:embed="rId2" cstate="print"/>
          <a:stretch>
            <a:fillRect/>
          </a:stretch>
        </p:blipFill>
        <p:spPr>
          <a:xfrm>
            <a:off x="1500167" y="1214423"/>
            <a:ext cx="5429288" cy="3071834"/>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a:t>Tablet splitting and balancing</a:t>
            </a:r>
          </a:p>
        </p:txBody>
      </p:sp>
      <p:sp>
        <p:nvSpPr>
          <p:cNvPr id="25603" name="AutoShape 3"/>
          <p:cNvSpPr>
            <a:spLocks noChangeArrowheads="1"/>
          </p:cNvSpPr>
          <p:nvPr/>
        </p:nvSpPr>
        <p:spPr bwMode="auto">
          <a:xfrm>
            <a:off x="2092325" y="2533650"/>
            <a:ext cx="4959350" cy="2803525"/>
          </a:xfrm>
          <a:prstGeom prst="can">
            <a:avLst>
              <a:gd name="adj" fmla="val 25000"/>
            </a:avLst>
          </a:prstGeom>
          <a:solidFill>
            <a:srgbClr val="6363CB"/>
          </a:solidFill>
          <a:ln w="9525">
            <a:solidFill>
              <a:srgbClr val="000000"/>
            </a:solidFill>
            <a:round/>
            <a:headEnd/>
            <a:tailEnd/>
          </a:ln>
        </p:spPr>
        <p:txBody>
          <a:bodyPr wrap="none" anchor="ctr">
            <a:prstTxWarp prst="textNoShape">
              <a:avLst/>
            </a:prstTxWarp>
          </a:bodyPr>
          <a:lstStyle/>
          <a:p>
            <a:endParaRPr lang="en-US"/>
          </a:p>
        </p:txBody>
      </p:sp>
      <p:sp>
        <p:nvSpPr>
          <p:cNvPr id="27653" name="Rectangle 4"/>
          <p:cNvSpPr>
            <a:spLocks noChangeArrowheads="1"/>
          </p:cNvSpPr>
          <p:nvPr/>
        </p:nvSpPr>
        <p:spPr bwMode="auto">
          <a:xfrm>
            <a:off x="2698750" y="3394075"/>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54" name="Rectangle 5"/>
          <p:cNvSpPr>
            <a:spLocks noChangeArrowheads="1"/>
          </p:cNvSpPr>
          <p:nvPr/>
        </p:nvSpPr>
        <p:spPr bwMode="auto">
          <a:xfrm>
            <a:off x="2894013" y="375761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06" name="Rectangle 6"/>
          <p:cNvSpPr>
            <a:spLocks noChangeArrowheads="1"/>
          </p:cNvSpPr>
          <p:nvPr/>
        </p:nvSpPr>
        <p:spPr bwMode="auto">
          <a:xfrm>
            <a:off x="2578100" y="419576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56" name="Rectangle 7"/>
          <p:cNvSpPr>
            <a:spLocks noChangeArrowheads="1"/>
          </p:cNvSpPr>
          <p:nvPr/>
        </p:nvSpPr>
        <p:spPr bwMode="auto">
          <a:xfrm>
            <a:off x="3467100" y="437356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57" name="Rectangle 8"/>
          <p:cNvSpPr>
            <a:spLocks noChangeArrowheads="1"/>
          </p:cNvSpPr>
          <p:nvPr/>
        </p:nvSpPr>
        <p:spPr bwMode="auto">
          <a:xfrm>
            <a:off x="3536950" y="3476625"/>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58" name="Rectangle 9"/>
          <p:cNvSpPr>
            <a:spLocks noChangeArrowheads="1"/>
          </p:cNvSpPr>
          <p:nvPr/>
        </p:nvSpPr>
        <p:spPr bwMode="auto">
          <a:xfrm>
            <a:off x="2640013" y="4699000"/>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10" name="Rectangle 10"/>
          <p:cNvSpPr>
            <a:spLocks noChangeArrowheads="1"/>
          </p:cNvSpPr>
          <p:nvPr/>
        </p:nvSpPr>
        <p:spPr bwMode="auto">
          <a:xfrm>
            <a:off x="3852863" y="3898900"/>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60" name="Rectangle 11"/>
          <p:cNvSpPr>
            <a:spLocks noChangeArrowheads="1"/>
          </p:cNvSpPr>
          <p:nvPr/>
        </p:nvSpPr>
        <p:spPr bwMode="auto">
          <a:xfrm>
            <a:off x="4495800" y="345916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61" name="Rectangle 12"/>
          <p:cNvSpPr>
            <a:spLocks noChangeArrowheads="1"/>
          </p:cNvSpPr>
          <p:nvPr/>
        </p:nvSpPr>
        <p:spPr bwMode="auto">
          <a:xfrm>
            <a:off x="4494213" y="417036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62" name="Rectangle 13"/>
          <p:cNvSpPr>
            <a:spLocks noChangeArrowheads="1"/>
          </p:cNvSpPr>
          <p:nvPr/>
        </p:nvSpPr>
        <p:spPr bwMode="auto">
          <a:xfrm>
            <a:off x="4108450" y="4689475"/>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14" name="Rectangle 14"/>
          <p:cNvSpPr>
            <a:spLocks noChangeArrowheads="1"/>
          </p:cNvSpPr>
          <p:nvPr/>
        </p:nvSpPr>
        <p:spPr bwMode="auto">
          <a:xfrm>
            <a:off x="5427663" y="3476625"/>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64" name="Rectangle 15"/>
          <p:cNvSpPr>
            <a:spLocks noChangeArrowheads="1"/>
          </p:cNvSpPr>
          <p:nvPr/>
        </p:nvSpPr>
        <p:spPr bwMode="auto">
          <a:xfrm>
            <a:off x="5145088" y="3881438"/>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16" name="Rectangle 16"/>
          <p:cNvSpPr>
            <a:spLocks noChangeArrowheads="1"/>
          </p:cNvSpPr>
          <p:nvPr/>
        </p:nvSpPr>
        <p:spPr bwMode="auto">
          <a:xfrm>
            <a:off x="5083175" y="462756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17" name="Rectangle 17"/>
          <p:cNvSpPr>
            <a:spLocks noChangeArrowheads="1"/>
          </p:cNvSpPr>
          <p:nvPr/>
        </p:nvSpPr>
        <p:spPr bwMode="auto">
          <a:xfrm>
            <a:off x="6103938" y="3862388"/>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7667" name="Rectangle 18"/>
          <p:cNvSpPr>
            <a:spLocks noChangeArrowheads="1"/>
          </p:cNvSpPr>
          <p:nvPr/>
        </p:nvSpPr>
        <p:spPr bwMode="auto">
          <a:xfrm>
            <a:off x="5654675" y="4276725"/>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19" name="Rectangle 19"/>
          <p:cNvSpPr>
            <a:spLocks noChangeArrowheads="1"/>
          </p:cNvSpPr>
          <p:nvPr/>
        </p:nvSpPr>
        <p:spPr bwMode="auto">
          <a:xfrm>
            <a:off x="5208588" y="4543425"/>
            <a:ext cx="615950" cy="211138"/>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20" name="Rectangle 20"/>
          <p:cNvSpPr>
            <a:spLocks noChangeArrowheads="1"/>
          </p:cNvSpPr>
          <p:nvPr/>
        </p:nvSpPr>
        <p:spPr bwMode="auto">
          <a:xfrm>
            <a:off x="5191125" y="4868863"/>
            <a:ext cx="615950" cy="211137"/>
          </a:xfrm>
          <a:prstGeom prst="rect">
            <a:avLst/>
          </a:prstGeom>
          <a:solidFill>
            <a:srgbClr val="006600"/>
          </a:solidFill>
          <a:ln w="9525">
            <a:solidFill>
              <a:srgbClr val="000000"/>
            </a:solidFill>
            <a:miter lim="800000"/>
            <a:headEnd/>
            <a:tailEnd/>
          </a:ln>
        </p:spPr>
        <p:txBody>
          <a:bodyPr wrap="none" anchor="ctr">
            <a:prstTxWarp prst="textNoShape">
              <a:avLst/>
            </a:prstTxWarp>
          </a:bodyPr>
          <a:lstStyle/>
          <a:p>
            <a:endParaRPr lang="en-US"/>
          </a:p>
        </p:txBody>
      </p:sp>
      <p:sp>
        <p:nvSpPr>
          <p:cNvPr id="25621" name="Text Box 21"/>
          <p:cNvSpPr txBox="1">
            <a:spLocks noChangeArrowheads="1"/>
          </p:cNvSpPr>
          <p:nvPr/>
        </p:nvSpPr>
        <p:spPr bwMode="auto">
          <a:xfrm>
            <a:off x="876300" y="1587500"/>
            <a:ext cx="7153275" cy="349250"/>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800"/>
              <a:t>Each storage unit has many tablets (horizontal partitions of the table)</a:t>
            </a:r>
          </a:p>
        </p:txBody>
      </p:sp>
      <p:sp>
        <p:nvSpPr>
          <p:cNvPr id="25622" name="Text Box 22"/>
          <p:cNvSpPr txBox="1">
            <a:spLocks noChangeArrowheads="1"/>
          </p:cNvSpPr>
          <p:nvPr/>
        </p:nvSpPr>
        <p:spPr bwMode="auto">
          <a:xfrm>
            <a:off x="4783138" y="5564188"/>
            <a:ext cx="3000375" cy="349250"/>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800"/>
              <a:t>Tablets may grow over time</a:t>
            </a:r>
          </a:p>
        </p:txBody>
      </p:sp>
      <p:sp>
        <p:nvSpPr>
          <p:cNvPr id="25623" name="Text Box 23"/>
          <p:cNvSpPr txBox="1">
            <a:spLocks noChangeArrowheads="1"/>
          </p:cNvSpPr>
          <p:nvPr/>
        </p:nvSpPr>
        <p:spPr bwMode="auto">
          <a:xfrm>
            <a:off x="1300163" y="5599113"/>
            <a:ext cx="2187575" cy="349250"/>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800"/>
              <a:t>Overfull tablets split</a:t>
            </a:r>
          </a:p>
        </p:txBody>
      </p:sp>
      <p:sp>
        <p:nvSpPr>
          <p:cNvPr id="25624" name="Text Box 24"/>
          <p:cNvSpPr txBox="1">
            <a:spLocks noChangeArrowheads="1"/>
          </p:cNvSpPr>
          <p:nvPr/>
        </p:nvSpPr>
        <p:spPr bwMode="auto">
          <a:xfrm>
            <a:off x="2805113" y="1854200"/>
            <a:ext cx="3800475" cy="349250"/>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800"/>
              <a:t>Storage unit may become a hotspot</a:t>
            </a:r>
          </a:p>
        </p:txBody>
      </p:sp>
      <p:sp>
        <p:nvSpPr>
          <p:cNvPr id="25625" name="Text Box 25"/>
          <p:cNvSpPr txBox="1">
            <a:spLocks noChangeArrowheads="1"/>
          </p:cNvSpPr>
          <p:nvPr/>
        </p:nvSpPr>
        <p:spPr bwMode="auto">
          <a:xfrm>
            <a:off x="2151063" y="6040438"/>
            <a:ext cx="4714875" cy="349250"/>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wrap="none">
            <a:prstTxWarp prst="textNoShape">
              <a:avLst/>
            </a:prstTxWarp>
            <a:spAutoFit/>
          </a:bodyPr>
          <a:lstStyle/>
          <a:p>
            <a:pPr marL="342900" indent="-342900">
              <a:defRPr/>
            </a:pPr>
            <a:r>
              <a:rPr lang="en-US" sz="1800"/>
              <a:t>Shed load by moving tablets to other servers</a:t>
            </a:r>
          </a:p>
        </p:txBody>
      </p:sp>
      <p:grpSp>
        <p:nvGrpSpPr>
          <p:cNvPr id="2" name="Group 30"/>
          <p:cNvGrpSpPr>
            <a:grpSpLocks/>
          </p:cNvGrpSpPr>
          <p:nvPr/>
        </p:nvGrpSpPr>
        <p:grpSpPr bwMode="auto">
          <a:xfrm>
            <a:off x="66675" y="2579688"/>
            <a:ext cx="8575675" cy="1211262"/>
            <a:chOff x="42" y="1625"/>
            <a:chExt cx="5402" cy="763"/>
          </a:xfrm>
        </p:grpSpPr>
        <p:sp>
          <p:nvSpPr>
            <p:cNvPr id="27676" name="Text Box 26"/>
            <p:cNvSpPr txBox="1">
              <a:spLocks noChangeArrowheads="1"/>
            </p:cNvSpPr>
            <p:nvPr/>
          </p:nvSpPr>
          <p:spPr bwMode="auto">
            <a:xfrm>
              <a:off x="42" y="1625"/>
              <a:ext cx="1255" cy="250"/>
            </a:xfrm>
            <a:prstGeom prst="rect">
              <a:avLst/>
            </a:prstGeom>
            <a:noFill/>
            <a:ln w="9525">
              <a:noFill/>
              <a:miter lim="800000"/>
              <a:headEnd/>
              <a:tailEnd/>
            </a:ln>
          </p:spPr>
          <p:txBody>
            <a:bodyPr>
              <a:prstTxWarp prst="textNoShape">
                <a:avLst/>
              </a:prstTxWarp>
              <a:spAutoFit/>
            </a:bodyPr>
            <a:lstStyle/>
            <a:p>
              <a:pPr algn="ctr">
                <a:lnSpc>
                  <a:spcPct val="100000"/>
                </a:lnSpc>
                <a:spcBef>
                  <a:spcPct val="0"/>
                </a:spcBef>
                <a:buClrTx/>
              </a:pPr>
              <a:r>
                <a:rPr lang="en-US" sz="2000">
                  <a:solidFill>
                    <a:schemeClr val="tx1"/>
                  </a:solidFill>
                </a:rPr>
                <a:t>Storage unit</a:t>
              </a:r>
            </a:p>
          </p:txBody>
        </p:sp>
        <p:sp>
          <p:nvSpPr>
            <p:cNvPr id="27677" name="Line 27"/>
            <p:cNvSpPr>
              <a:spLocks noChangeShapeType="1"/>
            </p:cNvSpPr>
            <p:nvPr/>
          </p:nvSpPr>
          <p:spPr bwMode="auto">
            <a:xfrm>
              <a:off x="918" y="1853"/>
              <a:ext cx="394" cy="223"/>
            </a:xfrm>
            <a:prstGeom prst="line">
              <a:avLst/>
            </a:prstGeom>
            <a:noFill/>
            <a:ln w="38100">
              <a:solidFill>
                <a:srgbClr val="CC0000"/>
              </a:solidFill>
              <a:round/>
              <a:headEnd/>
              <a:tailEnd type="triangle" w="med" len="med"/>
            </a:ln>
          </p:spPr>
          <p:txBody>
            <a:bodyPr>
              <a:prstTxWarp prst="textNoShape">
                <a:avLst/>
              </a:prstTxWarp>
            </a:bodyPr>
            <a:lstStyle/>
            <a:p>
              <a:endParaRPr lang="en-US"/>
            </a:p>
          </p:txBody>
        </p:sp>
        <p:sp>
          <p:nvSpPr>
            <p:cNvPr id="27678" name="Text Box 28"/>
            <p:cNvSpPr txBox="1">
              <a:spLocks noChangeArrowheads="1"/>
            </p:cNvSpPr>
            <p:nvPr/>
          </p:nvSpPr>
          <p:spPr bwMode="auto">
            <a:xfrm>
              <a:off x="4189" y="1733"/>
              <a:ext cx="1255" cy="250"/>
            </a:xfrm>
            <a:prstGeom prst="rect">
              <a:avLst/>
            </a:prstGeom>
            <a:noFill/>
            <a:ln w="9525">
              <a:noFill/>
              <a:miter lim="800000"/>
              <a:headEnd/>
              <a:tailEnd/>
            </a:ln>
          </p:spPr>
          <p:txBody>
            <a:bodyPr>
              <a:prstTxWarp prst="textNoShape">
                <a:avLst/>
              </a:prstTxWarp>
              <a:spAutoFit/>
            </a:bodyPr>
            <a:lstStyle/>
            <a:p>
              <a:pPr algn="ctr">
                <a:lnSpc>
                  <a:spcPct val="100000"/>
                </a:lnSpc>
                <a:spcBef>
                  <a:spcPct val="0"/>
                </a:spcBef>
                <a:buClrTx/>
              </a:pPr>
              <a:r>
                <a:rPr lang="en-US" sz="2000">
                  <a:solidFill>
                    <a:schemeClr val="tx1"/>
                  </a:solidFill>
                </a:rPr>
                <a:t>Tablet</a:t>
              </a:r>
            </a:p>
          </p:txBody>
        </p:sp>
        <p:sp>
          <p:nvSpPr>
            <p:cNvPr id="27679" name="Line 29"/>
            <p:cNvSpPr>
              <a:spLocks noChangeShapeType="1"/>
            </p:cNvSpPr>
            <p:nvPr/>
          </p:nvSpPr>
          <p:spPr bwMode="auto">
            <a:xfrm flipH="1">
              <a:off x="4162" y="1948"/>
              <a:ext cx="530" cy="440"/>
            </a:xfrm>
            <a:prstGeom prst="line">
              <a:avLst/>
            </a:prstGeom>
            <a:noFill/>
            <a:ln w="38100">
              <a:solidFill>
                <a:srgbClr val="CC0000"/>
              </a:solidFill>
              <a:round/>
              <a:headEnd/>
              <a:tailEnd type="triangle" w="med" len="med"/>
            </a:ln>
          </p:spPr>
          <p:txBody>
            <a:bodyP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5616"/>
                                        </p:tgtEl>
                                      </p:cBhvr>
                                      <p:by x="150000" y="150000"/>
                                    </p:animScale>
                                  </p:childTnLst>
                                </p:cTn>
                              </p:par>
                              <p:par>
                                <p:cTn id="7" presetID="1" presetClass="exit" presetSubtype="0" fill="hold" grpId="0" nodeType="withEffect">
                                  <p:stCondLst>
                                    <p:cond delay="0"/>
                                  </p:stCondLst>
                                  <p:childTnLst>
                                    <p:set>
                                      <p:cBhvr>
                                        <p:cTn id="8" dur="1" fill="hold">
                                          <p:stCondLst>
                                            <p:cond delay="0"/>
                                          </p:stCondLst>
                                        </p:cTn>
                                        <p:tgtEl>
                                          <p:spTgt spid="25621"/>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25622"/>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619"/>
                                        </p:tgtEl>
                                        <p:attrNameLst>
                                          <p:attrName>style.visibility</p:attrName>
                                        </p:attrNameLst>
                                      </p:cBhvr>
                                      <p:to>
                                        <p:strVal val="visible"/>
                                      </p:to>
                                    </p:set>
                                    <p:animEffect transition="in" filter="dissolve">
                                      <p:cBhvr>
                                        <p:cTn id="17" dur="500"/>
                                        <p:tgtEl>
                                          <p:spTgt spid="25619"/>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25620"/>
                                        </p:tgtEl>
                                        <p:attrNameLst>
                                          <p:attrName>style.visibility</p:attrName>
                                        </p:attrNameLst>
                                      </p:cBhvr>
                                      <p:to>
                                        <p:strVal val="visible"/>
                                      </p:to>
                                    </p:set>
                                    <p:animEffect transition="in" filter="dissolve">
                                      <p:cBhvr>
                                        <p:cTn id="20" dur="500"/>
                                        <p:tgtEl>
                                          <p:spTgt spid="25620"/>
                                        </p:tgtEl>
                                      </p:cBhvr>
                                    </p:animEffect>
                                  </p:childTnLst>
                                </p:cTn>
                              </p:par>
                              <p:par>
                                <p:cTn id="21" presetID="9" presetClass="exit" presetSubtype="0" fill="hold" grpId="1" nodeType="withEffect">
                                  <p:stCondLst>
                                    <p:cond delay="0"/>
                                  </p:stCondLst>
                                  <p:childTnLst>
                                    <p:animEffect transition="out" filter="dissolve">
                                      <p:cBhvr>
                                        <p:cTn id="22" dur="500"/>
                                        <p:tgtEl>
                                          <p:spTgt spid="25616"/>
                                        </p:tgtEl>
                                      </p:cBhvr>
                                    </p:animEffect>
                                    <p:set>
                                      <p:cBhvr>
                                        <p:cTn id="23" dur="1" fill="hold">
                                          <p:stCondLst>
                                            <p:cond delay="499"/>
                                          </p:stCondLst>
                                        </p:cTn>
                                        <p:tgtEl>
                                          <p:spTgt spid="25616"/>
                                        </p:tgtEl>
                                        <p:attrNameLst>
                                          <p:attrName>style.visibility</p:attrName>
                                        </p:attrNameLst>
                                      </p:cBhvr>
                                      <p:to>
                                        <p:strVal val="hidden"/>
                                      </p:to>
                                    </p:set>
                                  </p:childTnLst>
                                </p:cTn>
                              </p:par>
                              <p:par>
                                <p:cTn id="24" presetID="1" presetClass="entr" presetSubtype="0" fill="hold" grpId="0" nodeType="withEffect">
                                  <p:stCondLst>
                                    <p:cond delay="0"/>
                                  </p:stCondLst>
                                  <p:childTnLst>
                                    <p:set>
                                      <p:cBhvr>
                                        <p:cTn id="25" dur="1" fill="hold">
                                          <p:stCondLst>
                                            <p:cond delay="0"/>
                                          </p:stCondLst>
                                        </p:cTn>
                                        <p:tgtEl>
                                          <p:spTgt spid="25623"/>
                                        </p:tgtEl>
                                        <p:attrNameLst>
                                          <p:attrName>style.visibility</p:attrName>
                                        </p:attrNameLst>
                                      </p:cBhvr>
                                      <p:to>
                                        <p:strVal val="visible"/>
                                      </p:to>
                                    </p:set>
                                  </p:childTnLst>
                                </p:cTn>
                              </p:par>
                              <p:par>
                                <p:cTn id="26" presetID="1" presetClass="exit" presetSubtype="0" fill="hold" grpId="1" nodeType="withEffect">
                                  <p:stCondLst>
                                    <p:cond delay="0"/>
                                  </p:stCondLst>
                                  <p:childTnLst>
                                    <p:set>
                                      <p:cBhvr>
                                        <p:cTn id="27" dur="1" fill="hold">
                                          <p:stCondLst>
                                            <p:cond delay="0"/>
                                          </p:stCondLst>
                                        </p:cTn>
                                        <p:tgtEl>
                                          <p:spTgt spid="2562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5603"/>
                                        </p:tgtEl>
                                        <p:attrNameLst>
                                          <p:attrName>fillcolor</p:attrName>
                                        </p:attrNameLst>
                                      </p:cBhvr>
                                      <p:to>
                                        <a:srgbClr val="FF3300"/>
                                      </p:to>
                                    </p:animClr>
                                    <p:set>
                                      <p:cBhvr>
                                        <p:cTn id="32" dur="2000" fill="hold"/>
                                        <p:tgtEl>
                                          <p:spTgt spid="25603"/>
                                        </p:tgtEl>
                                        <p:attrNameLst>
                                          <p:attrName>fill.type</p:attrName>
                                        </p:attrNameLst>
                                      </p:cBhvr>
                                      <p:to>
                                        <p:strVal val="solid"/>
                                      </p:to>
                                    </p:set>
                                    <p:set>
                                      <p:cBhvr>
                                        <p:cTn id="33" dur="2000" fill="hold"/>
                                        <p:tgtEl>
                                          <p:spTgt spid="25603"/>
                                        </p:tgtEl>
                                        <p:attrNameLst>
                                          <p:attrName>fill.on</p:attrName>
                                        </p:attrNameLst>
                                      </p:cBhvr>
                                      <p:to>
                                        <p:strVal val="true"/>
                                      </p:to>
                                    </p:set>
                                  </p:childTnLst>
                                </p:cTn>
                              </p:par>
                              <p:par>
                                <p:cTn id="34" presetID="1" presetClass="entr" presetSubtype="0" fill="hold" grpId="0" nodeType="withEffect">
                                  <p:stCondLst>
                                    <p:cond delay="0"/>
                                  </p:stCondLst>
                                  <p:childTnLst>
                                    <p:set>
                                      <p:cBhvr>
                                        <p:cTn id="35" dur="1" fill="hold">
                                          <p:stCondLst>
                                            <p:cond delay="0"/>
                                          </p:stCondLst>
                                        </p:cTn>
                                        <p:tgtEl>
                                          <p:spTgt spid="25624"/>
                                        </p:tgtEl>
                                        <p:attrNameLst>
                                          <p:attrName>style.visibility</p:attrName>
                                        </p:attrNameLst>
                                      </p:cBhvr>
                                      <p:to>
                                        <p:strVal val="visible"/>
                                      </p:to>
                                    </p:set>
                                  </p:childTnLst>
                                </p:cTn>
                              </p:par>
                              <p:par>
                                <p:cTn id="36" presetID="1" presetClass="exit" presetSubtype="0" fill="hold" grpId="1" nodeType="withEffect">
                                  <p:stCondLst>
                                    <p:cond delay="0"/>
                                  </p:stCondLst>
                                  <p:childTnLst>
                                    <p:set>
                                      <p:cBhvr>
                                        <p:cTn id="37" dur="1" fill="hold">
                                          <p:stCondLst>
                                            <p:cond delay="0"/>
                                          </p:stCondLst>
                                        </p:cTn>
                                        <p:tgtEl>
                                          <p:spTgt spid="2562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xit" presetSubtype="2" fill="hold" grpId="0" nodeType="clickEffect">
                                  <p:stCondLst>
                                    <p:cond delay="0"/>
                                  </p:stCondLst>
                                  <p:childTnLst>
                                    <p:anim calcmode="lin" valueType="num">
                                      <p:cBhvr additive="base">
                                        <p:cTn id="41" dur="500"/>
                                        <p:tgtEl>
                                          <p:spTgt spid="25617"/>
                                        </p:tgtEl>
                                        <p:attrNameLst>
                                          <p:attrName>ppt_x</p:attrName>
                                        </p:attrNameLst>
                                      </p:cBhvr>
                                      <p:tavLst>
                                        <p:tav tm="0">
                                          <p:val>
                                            <p:strVal val="ppt_x"/>
                                          </p:val>
                                        </p:tav>
                                        <p:tav tm="100000">
                                          <p:val>
                                            <p:strVal val="1+ppt_w/2"/>
                                          </p:val>
                                        </p:tav>
                                      </p:tavLst>
                                    </p:anim>
                                    <p:anim calcmode="lin" valueType="num">
                                      <p:cBhvr additive="base">
                                        <p:cTn id="42" dur="500"/>
                                        <p:tgtEl>
                                          <p:spTgt spid="25617"/>
                                        </p:tgtEl>
                                        <p:attrNameLst>
                                          <p:attrName>ppt_y</p:attrName>
                                        </p:attrNameLst>
                                      </p:cBhvr>
                                      <p:tavLst>
                                        <p:tav tm="0">
                                          <p:val>
                                            <p:strVal val="ppt_y"/>
                                          </p:val>
                                        </p:tav>
                                        <p:tav tm="100000">
                                          <p:val>
                                            <p:strVal val="ppt_y"/>
                                          </p:val>
                                        </p:tav>
                                      </p:tavLst>
                                    </p:anim>
                                    <p:set>
                                      <p:cBhvr>
                                        <p:cTn id="43" dur="1" fill="hold">
                                          <p:stCondLst>
                                            <p:cond delay="499"/>
                                          </p:stCondLst>
                                        </p:cTn>
                                        <p:tgtEl>
                                          <p:spTgt spid="25617"/>
                                        </p:tgtEl>
                                        <p:attrNameLst>
                                          <p:attrName>style.visibility</p:attrName>
                                        </p:attrNameLst>
                                      </p:cBhvr>
                                      <p:to>
                                        <p:strVal val="hidden"/>
                                      </p:to>
                                    </p:set>
                                  </p:childTnLst>
                                </p:cTn>
                              </p:par>
                              <p:par>
                                <p:cTn id="44" presetID="1" presetClass="entr" presetSubtype="0" fill="hold" grpId="0" nodeType="withEffect">
                                  <p:stCondLst>
                                    <p:cond delay="0"/>
                                  </p:stCondLst>
                                  <p:childTnLst>
                                    <p:set>
                                      <p:cBhvr>
                                        <p:cTn id="45" dur="1" fill="hold">
                                          <p:stCondLst>
                                            <p:cond delay="0"/>
                                          </p:stCondLst>
                                        </p:cTn>
                                        <p:tgtEl>
                                          <p:spTgt spid="25625"/>
                                        </p:tgtEl>
                                        <p:attrNameLst>
                                          <p:attrName>style.visibility</p:attrName>
                                        </p:attrNameLst>
                                      </p:cBhvr>
                                      <p:to>
                                        <p:strVal val="visible"/>
                                      </p:to>
                                    </p:set>
                                  </p:childTnLst>
                                </p:cTn>
                              </p:par>
                              <p:par>
                                <p:cTn id="46" presetID="1" presetClass="exit" presetSubtype="0" fill="hold" grpId="1" nodeType="withEffect">
                                  <p:stCondLst>
                                    <p:cond delay="0"/>
                                  </p:stCondLst>
                                  <p:childTnLst>
                                    <p:set>
                                      <p:cBhvr>
                                        <p:cTn id="47" dur="1" fill="hold">
                                          <p:stCondLst>
                                            <p:cond delay="0"/>
                                          </p:stCondLst>
                                        </p:cTn>
                                        <p:tgtEl>
                                          <p:spTgt spid="25624"/>
                                        </p:tgtEl>
                                        <p:attrNameLst>
                                          <p:attrName>style.visibility</p:attrName>
                                        </p:attrNameLst>
                                      </p:cBhvr>
                                      <p:to>
                                        <p:strVal val="hidden"/>
                                      </p:to>
                                    </p:set>
                                  </p:childTnLst>
                                </p:cTn>
                              </p:par>
                            </p:childTnLst>
                          </p:cTn>
                        </p:par>
                        <p:par>
                          <p:cTn id="48" fill="hold">
                            <p:stCondLst>
                              <p:cond delay="500"/>
                            </p:stCondLst>
                            <p:childTnLst>
                              <p:par>
                                <p:cTn id="49" presetID="2" presetClass="exit" presetSubtype="8" fill="hold" grpId="0" nodeType="afterEffect">
                                  <p:stCondLst>
                                    <p:cond delay="0"/>
                                  </p:stCondLst>
                                  <p:childTnLst>
                                    <p:anim calcmode="lin" valueType="num">
                                      <p:cBhvr additive="base">
                                        <p:cTn id="50" dur="500"/>
                                        <p:tgtEl>
                                          <p:spTgt spid="25606"/>
                                        </p:tgtEl>
                                        <p:attrNameLst>
                                          <p:attrName>ppt_x</p:attrName>
                                        </p:attrNameLst>
                                      </p:cBhvr>
                                      <p:tavLst>
                                        <p:tav tm="0">
                                          <p:val>
                                            <p:strVal val="ppt_x"/>
                                          </p:val>
                                        </p:tav>
                                        <p:tav tm="100000">
                                          <p:val>
                                            <p:strVal val="0-ppt_w/2"/>
                                          </p:val>
                                        </p:tav>
                                      </p:tavLst>
                                    </p:anim>
                                    <p:anim calcmode="lin" valueType="num">
                                      <p:cBhvr additive="base">
                                        <p:cTn id="51" dur="500"/>
                                        <p:tgtEl>
                                          <p:spTgt spid="25606"/>
                                        </p:tgtEl>
                                        <p:attrNameLst>
                                          <p:attrName>ppt_y</p:attrName>
                                        </p:attrNameLst>
                                      </p:cBhvr>
                                      <p:tavLst>
                                        <p:tav tm="0">
                                          <p:val>
                                            <p:strVal val="ppt_y"/>
                                          </p:val>
                                        </p:tav>
                                        <p:tav tm="100000">
                                          <p:val>
                                            <p:strVal val="ppt_y"/>
                                          </p:val>
                                        </p:tav>
                                      </p:tavLst>
                                    </p:anim>
                                    <p:set>
                                      <p:cBhvr>
                                        <p:cTn id="52" dur="1" fill="hold">
                                          <p:stCondLst>
                                            <p:cond delay="499"/>
                                          </p:stCondLst>
                                        </p:cTn>
                                        <p:tgtEl>
                                          <p:spTgt spid="25606"/>
                                        </p:tgtEl>
                                        <p:attrNameLst>
                                          <p:attrName>style.visibility</p:attrName>
                                        </p:attrNameLst>
                                      </p:cBhvr>
                                      <p:to>
                                        <p:strVal val="hidden"/>
                                      </p:to>
                                    </p:set>
                                  </p:childTnLst>
                                </p:cTn>
                              </p:par>
                            </p:childTnLst>
                          </p:cTn>
                        </p:par>
                        <p:par>
                          <p:cTn id="53" fill="hold">
                            <p:stCondLst>
                              <p:cond delay="1000"/>
                            </p:stCondLst>
                            <p:childTnLst>
                              <p:par>
                                <p:cTn id="54" presetID="2" presetClass="exit" presetSubtype="2" fill="hold" grpId="0" nodeType="afterEffect">
                                  <p:stCondLst>
                                    <p:cond delay="0"/>
                                  </p:stCondLst>
                                  <p:childTnLst>
                                    <p:anim calcmode="lin" valueType="num">
                                      <p:cBhvr additive="base">
                                        <p:cTn id="55" dur="500"/>
                                        <p:tgtEl>
                                          <p:spTgt spid="25614"/>
                                        </p:tgtEl>
                                        <p:attrNameLst>
                                          <p:attrName>ppt_x</p:attrName>
                                        </p:attrNameLst>
                                      </p:cBhvr>
                                      <p:tavLst>
                                        <p:tav tm="0">
                                          <p:val>
                                            <p:strVal val="ppt_x"/>
                                          </p:val>
                                        </p:tav>
                                        <p:tav tm="100000">
                                          <p:val>
                                            <p:strVal val="1+ppt_w/2"/>
                                          </p:val>
                                        </p:tav>
                                      </p:tavLst>
                                    </p:anim>
                                    <p:anim calcmode="lin" valueType="num">
                                      <p:cBhvr additive="base">
                                        <p:cTn id="56" dur="500"/>
                                        <p:tgtEl>
                                          <p:spTgt spid="25614"/>
                                        </p:tgtEl>
                                        <p:attrNameLst>
                                          <p:attrName>ppt_y</p:attrName>
                                        </p:attrNameLst>
                                      </p:cBhvr>
                                      <p:tavLst>
                                        <p:tav tm="0">
                                          <p:val>
                                            <p:strVal val="ppt_y"/>
                                          </p:val>
                                        </p:tav>
                                        <p:tav tm="100000">
                                          <p:val>
                                            <p:strVal val="ppt_y"/>
                                          </p:val>
                                        </p:tav>
                                      </p:tavLst>
                                    </p:anim>
                                    <p:set>
                                      <p:cBhvr>
                                        <p:cTn id="57" dur="1" fill="hold">
                                          <p:stCondLst>
                                            <p:cond delay="499"/>
                                          </p:stCondLst>
                                        </p:cTn>
                                        <p:tgtEl>
                                          <p:spTgt spid="25614"/>
                                        </p:tgtEl>
                                        <p:attrNameLst>
                                          <p:attrName>style.visibility</p:attrName>
                                        </p:attrNameLst>
                                      </p:cBhvr>
                                      <p:to>
                                        <p:strVal val="hidden"/>
                                      </p:to>
                                    </p:set>
                                  </p:childTnLst>
                                </p:cTn>
                              </p:par>
                            </p:childTnLst>
                          </p:cTn>
                        </p:par>
                        <p:par>
                          <p:cTn id="58" fill="hold">
                            <p:stCondLst>
                              <p:cond delay="1500"/>
                            </p:stCondLst>
                            <p:childTnLst>
                              <p:par>
                                <p:cTn id="59" presetID="2" presetClass="exit" presetSubtype="8" fill="hold" grpId="0" nodeType="afterEffect">
                                  <p:stCondLst>
                                    <p:cond delay="0"/>
                                  </p:stCondLst>
                                  <p:childTnLst>
                                    <p:anim calcmode="lin" valueType="num">
                                      <p:cBhvr additive="base">
                                        <p:cTn id="60" dur="500"/>
                                        <p:tgtEl>
                                          <p:spTgt spid="25610"/>
                                        </p:tgtEl>
                                        <p:attrNameLst>
                                          <p:attrName>ppt_x</p:attrName>
                                        </p:attrNameLst>
                                      </p:cBhvr>
                                      <p:tavLst>
                                        <p:tav tm="0">
                                          <p:val>
                                            <p:strVal val="ppt_x"/>
                                          </p:val>
                                        </p:tav>
                                        <p:tav tm="100000">
                                          <p:val>
                                            <p:strVal val="0-ppt_w/2"/>
                                          </p:val>
                                        </p:tav>
                                      </p:tavLst>
                                    </p:anim>
                                    <p:anim calcmode="lin" valueType="num">
                                      <p:cBhvr additive="base">
                                        <p:cTn id="61" dur="500"/>
                                        <p:tgtEl>
                                          <p:spTgt spid="25610"/>
                                        </p:tgtEl>
                                        <p:attrNameLst>
                                          <p:attrName>ppt_y</p:attrName>
                                        </p:attrNameLst>
                                      </p:cBhvr>
                                      <p:tavLst>
                                        <p:tav tm="0">
                                          <p:val>
                                            <p:strVal val="ppt_y"/>
                                          </p:val>
                                        </p:tav>
                                        <p:tav tm="100000">
                                          <p:val>
                                            <p:strVal val="ppt_y"/>
                                          </p:val>
                                        </p:tav>
                                      </p:tavLst>
                                    </p:anim>
                                    <p:set>
                                      <p:cBhvr>
                                        <p:cTn id="62" dur="1" fill="hold">
                                          <p:stCondLst>
                                            <p:cond delay="499"/>
                                          </p:stCondLst>
                                        </p:cTn>
                                        <p:tgtEl>
                                          <p:spTgt spid="25610"/>
                                        </p:tgtEl>
                                        <p:attrNameLst>
                                          <p:attrName>style.visibility</p:attrName>
                                        </p:attrNameLst>
                                      </p:cBhvr>
                                      <p:to>
                                        <p:strVal val="hidden"/>
                                      </p:to>
                                    </p:set>
                                  </p:childTnLst>
                                </p:cTn>
                              </p:par>
                            </p:childTnLst>
                          </p:cTn>
                        </p:par>
                        <p:par>
                          <p:cTn id="63" fill="hold">
                            <p:stCondLst>
                              <p:cond delay="2000"/>
                            </p:stCondLst>
                            <p:childTnLst>
                              <p:par>
                                <p:cTn id="64" presetID="1" presetClass="emph" presetSubtype="2" fill="hold" nodeType="afterEffect">
                                  <p:stCondLst>
                                    <p:cond delay="0"/>
                                  </p:stCondLst>
                                  <p:childTnLst>
                                    <p:animClr clrSpc="rgb" dir="cw">
                                      <p:cBhvr>
                                        <p:cTn id="65" dur="2000" fill="hold"/>
                                        <p:tgtEl>
                                          <p:spTgt spid="25603"/>
                                        </p:tgtEl>
                                        <p:attrNameLst>
                                          <p:attrName>fillcolor</p:attrName>
                                        </p:attrNameLst>
                                      </p:cBhvr>
                                      <p:to>
                                        <a:srgbClr val="6363CB"/>
                                      </p:to>
                                    </p:animClr>
                                    <p:set>
                                      <p:cBhvr>
                                        <p:cTn id="66" dur="2000" fill="hold"/>
                                        <p:tgtEl>
                                          <p:spTgt spid="25603"/>
                                        </p:tgtEl>
                                        <p:attrNameLst>
                                          <p:attrName>fill.type</p:attrName>
                                        </p:attrNameLst>
                                      </p:cBhvr>
                                      <p:to>
                                        <p:strVal val="solid"/>
                                      </p:to>
                                    </p:set>
                                    <p:set>
                                      <p:cBhvr>
                                        <p:cTn id="67" dur="2000" fill="hold"/>
                                        <p:tgtEl>
                                          <p:spTgt spid="2560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nimBg="1"/>
      <p:bldP spid="25610" grpId="0" animBg="1"/>
      <p:bldP spid="25614" grpId="0" animBg="1"/>
      <p:bldP spid="25616" grpId="0" animBg="1"/>
      <p:bldP spid="25616" grpId="1" animBg="1"/>
      <p:bldP spid="25617" grpId="0" animBg="1"/>
      <p:bldP spid="25619" grpId="0" animBg="1"/>
      <p:bldP spid="25620" grpId="0" animBg="1"/>
      <p:bldP spid="25621" grpId="0" animBg="1"/>
      <p:bldP spid="25622" grpId="0" animBg="1"/>
      <p:bldP spid="25622" grpId="1" animBg="1"/>
      <p:bldP spid="25623" grpId="0" animBg="1"/>
      <p:bldP spid="25623" grpId="1" animBg="1"/>
      <p:bldP spid="25624" grpId="0" animBg="1"/>
      <p:bldP spid="25624" grpId="1" animBg="1"/>
      <p:bldP spid="25625"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solidFill>
                  <a:srgbClr val="00B050"/>
                </a:solidFill>
              </a:rPr>
              <a:t>Yahoo! Message Broker(YMB)</a:t>
            </a:r>
            <a:endParaRPr lang="en-US" dirty="0">
              <a:solidFill>
                <a:srgbClr val="00B050"/>
              </a:solidFill>
            </a:endParaRPr>
          </a:p>
        </p:txBody>
      </p:sp>
      <p:sp>
        <p:nvSpPr>
          <p:cNvPr id="3" name="Content Placeholder 2"/>
          <p:cNvSpPr>
            <a:spLocks noGrp="1"/>
          </p:cNvSpPr>
          <p:nvPr>
            <p:ph idx="1"/>
          </p:nvPr>
        </p:nvSpPr>
        <p:spPr>
          <a:xfrm>
            <a:off x="357158" y="1071546"/>
            <a:ext cx="8558242" cy="5429288"/>
          </a:xfrm>
        </p:spPr>
        <p:txBody>
          <a:bodyPr>
            <a:normAutofit fontScale="85000" lnSpcReduction="20000"/>
          </a:bodyPr>
          <a:lstStyle/>
          <a:p>
            <a:r>
              <a:rPr lang="en-US" dirty="0" smtClean="0"/>
              <a:t>Pub/Sub system:  </a:t>
            </a:r>
            <a:r>
              <a:rPr lang="zh-CN" altLang="en-US" dirty="0" smtClean="0"/>
              <a:t>更新首先被发布，副本才能订阅。</a:t>
            </a:r>
            <a:endParaRPr lang="en-US" dirty="0" smtClean="0"/>
          </a:p>
          <a:p>
            <a:r>
              <a:rPr lang="zh-CN" altLang="en-US" dirty="0" smtClean="0"/>
              <a:t>将数据更新发布到</a:t>
            </a:r>
            <a:r>
              <a:rPr lang="en-US" altLang="zh-CN" dirty="0" smtClean="0"/>
              <a:t>YMB</a:t>
            </a:r>
            <a:r>
              <a:rPr lang="zh-CN" altLang="en-US" dirty="0" smtClean="0"/>
              <a:t>上后，就认为更新已经提交</a:t>
            </a:r>
            <a:endParaRPr lang="en-US" dirty="0" smtClean="0">
              <a:solidFill>
                <a:srgbClr val="0070C0"/>
              </a:solidFill>
            </a:endParaRPr>
          </a:p>
          <a:p>
            <a:r>
              <a:rPr lang="zh-CN" altLang="en-US" dirty="0" smtClean="0"/>
              <a:t>提交后某个时间点，更新将异步传播到不同的区域，更新到对应的副本上</a:t>
            </a:r>
            <a:r>
              <a:rPr lang="en-US" dirty="0" smtClean="0"/>
              <a:t>.</a:t>
            </a:r>
          </a:p>
          <a:p>
            <a:r>
              <a:rPr lang="zh-CN" altLang="en-US" dirty="0" smtClean="0"/>
              <a:t>不同的副本可能没有执行最新的更新操作，需要一个一致性模型来帮助程序员处理过期数据</a:t>
            </a:r>
            <a:endParaRPr lang="en-US" altLang="zh-CN" dirty="0" smtClean="0"/>
          </a:p>
          <a:p>
            <a:r>
              <a:rPr lang="en-US" altLang="zh-CN" dirty="0" smtClean="0"/>
              <a:t>YMB</a:t>
            </a:r>
            <a:r>
              <a:rPr lang="zh-CN" altLang="en-US" dirty="0" smtClean="0"/>
              <a:t>对发布的消息提供了偏序</a:t>
            </a:r>
            <a:endParaRPr lang="en-US" altLang="zh-CN" dirty="0" smtClean="0"/>
          </a:p>
          <a:p>
            <a:pPr lvl="1"/>
            <a:r>
              <a:rPr lang="zh-CN" altLang="en-US" dirty="0" smtClean="0"/>
              <a:t>发布到某个</a:t>
            </a:r>
            <a:r>
              <a:rPr lang="en-US" altLang="zh-CN" dirty="0" smtClean="0"/>
              <a:t>YMB</a:t>
            </a:r>
            <a:r>
              <a:rPr lang="zh-CN" altLang="en-US" dirty="0" smtClean="0"/>
              <a:t>集群的消息将按照发布的顺序投递到所有的订阅者</a:t>
            </a:r>
            <a:endParaRPr lang="en-US" dirty="0" smtClean="0"/>
          </a:p>
          <a:p>
            <a:pPr lvl="1"/>
            <a:r>
              <a:rPr lang="zh-CN" altLang="en-US" dirty="0" smtClean="0"/>
              <a:t>发布到不同</a:t>
            </a:r>
            <a:r>
              <a:rPr lang="en-US" altLang="zh-CN" dirty="0" smtClean="0"/>
              <a:t>YMB</a:t>
            </a:r>
            <a:r>
              <a:rPr lang="zh-CN" altLang="en-US" dirty="0" smtClean="0"/>
              <a:t>集群的消息可能会以各种顺序投递到订阅者</a:t>
            </a:r>
            <a:endParaRPr lang="en-US" dirty="0" smtClean="0"/>
          </a:p>
          <a:p>
            <a:pPr lvl="1"/>
            <a:r>
              <a:rPr lang="zh-CN" altLang="en-US" dirty="0" smtClean="0"/>
              <a:t>所以，为了提供按时间先后的一致性，开发了基于记录级别的主从机制（记录的</a:t>
            </a:r>
            <a:r>
              <a:rPr lang="zh-CN" altLang="en-US" b="1" dirty="0" smtClean="0"/>
              <a:t>更新由记录的主节点发布到一个</a:t>
            </a:r>
            <a:r>
              <a:rPr lang="en-US" b="1" dirty="0" smtClean="0"/>
              <a:t>YMB</a:t>
            </a:r>
            <a:r>
              <a:rPr lang="zh-CN" altLang="en-US" b="1" dirty="0" smtClean="0"/>
              <a:t>集群上</a:t>
            </a:r>
            <a:r>
              <a:rPr lang="zh-CN" altLang="en-US" dirty="0" smtClean="0"/>
              <a:t>，这样将以发布的顺序把所有更新投递给别的数据复制节点上）</a:t>
            </a:r>
            <a:endParaRPr lang="en-US"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Consistency Model</a:t>
            </a:r>
            <a:endParaRPr lang="en-US" dirty="0">
              <a:solidFill>
                <a:srgbClr val="00B050"/>
              </a:solidFill>
            </a:endParaRPr>
          </a:p>
        </p:txBody>
      </p:sp>
      <p:sp>
        <p:nvSpPr>
          <p:cNvPr id="3" name="Content Placeholder 2"/>
          <p:cNvSpPr>
            <a:spLocks noGrp="1"/>
          </p:cNvSpPr>
          <p:nvPr>
            <p:ph idx="1"/>
          </p:nvPr>
        </p:nvSpPr>
        <p:spPr>
          <a:xfrm>
            <a:off x="457200" y="1285860"/>
            <a:ext cx="8401080" cy="5143536"/>
          </a:xfrm>
        </p:spPr>
        <p:txBody>
          <a:bodyPr>
            <a:normAutofit fontScale="92500" lnSpcReduction="20000"/>
          </a:bodyPr>
          <a:lstStyle/>
          <a:p>
            <a:r>
              <a:rPr lang="en-US" sz="2800" dirty="0" smtClean="0"/>
              <a:t>Hide the complexity of data replication</a:t>
            </a:r>
          </a:p>
          <a:p>
            <a:r>
              <a:rPr lang="en-US" sz="2800" dirty="0" smtClean="0">
                <a:solidFill>
                  <a:srgbClr val="FF0000"/>
                </a:solidFill>
              </a:rPr>
              <a:t>Between the two extremes</a:t>
            </a:r>
            <a:r>
              <a:rPr lang="en-US" sz="2800" dirty="0" smtClean="0"/>
              <a:t>:</a:t>
            </a:r>
          </a:p>
          <a:p>
            <a:pPr lvl="1">
              <a:buNone/>
            </a:pPr>
            <a:r>
              <a:rPr lang="en-US" sz="2400" dirty="0" smtClean="0"/>
              <a:t>One-copy </a:t>
            </a:r>
            <a:r>
              <a:rPr lang="en-US" sz="2400" dirty="0" err="1" smtClean="0"/>
              <a:t>serializability</a:t>
            </a:r>
            <a:r>
              <a:rPr lang="en-US" sz="2400" dirty="0" smtClean="0"/>
              <a:t>,  and    Eventual consistency</a:t>
            </a:r>
          </a:p>
          <a:p>
            <a:r>
              <a:rPr lang="en-US" sz="2800" dirty="0" smtClean="0">
                <a:solidFill>
                  <a:srgbClr val="0070C0"/>
                </a:solidFill>
              </a:rPr>
              <a:t>Key assumption</a:t>
            </a:r>
            <a:r>
              <a:rPr lang="en-US" sz="2800" dirty="0" smtClean="0"/>
              <a:t>:</a:t>
            </a:r>
          </a:p>
          <a:p>
            <a:pPr lvl="1">
              <a:buNone/>
            </a:pPr>
            <a:r>
              <a:rPr lang="en-US" sz="2400" dirty="0" smtClean="0"/>
              <a:t>Applications manipulate </a:t>
            </a:r>
            <a:r>
              <a:rPr lang="en-US" sz="2400" dirty="0" smtClean="0">
                <a:solidFill>
                  <a:srgbClr val="FF0000"/>
                </a:solidFill>
              </a:rPr>
              <a:t>one record at a time</a:t>
            </a:r>
          </a:p>
          <a:p>
            <a:r>
              <a:rPr lang="en-US" sz="2800" dirty="0" smtClean="0"/>
              <a:t>Per-record </a:t>
            </a:r>
            <a:r>
              <a:rPr lang="en-US" sz="2800" b="1" dirty="0" smtClean="0">
                <a:solidFill>
                  <a:srgbClr val="FF0000"/>
                </a:solidFill>
              </a:rPr>
              <a:t>time-line consistency</a:t>
            </a:r>
            <a:r>
              <a:rPr lang="zh-CN" altLang="en-US" sz="2800" dirty="0" smtClean="0"/>
              <a:t>（</a:t>
            </a:r>
            <a:r>
              <a:rPr lang="zh-CN" altLang="en-US" sz="2800" b="1" dirty="0" smtClean="0"/>
              <a:t>记录级别的按时间表的一致性）</a:t>
            </a:r>
            <a:endParaRPr lang="en-US" sz="2800" dirty="0" smtClean="0"/>
          </a:p>
          <a:p>
            <a:pPr lvl="1">
              <a:buNone/>
            </a:pPr>
            <a:r>
              <a:rPr lang="en-US" sz="2400" dirty="0" smtClean="0"/>
              <a:t>All replicas of a record </a:t>
            </a:r>
            <a:r>
              <a:rPr lang="en-US" sz="2400" dirty="0" smtClean="0">
                <a:solidFill>
                  <a:srgbClr val="0070C0"/>
                </a:solidFill>
              </a:rPr>
              <a:t>preserve the update order</a:t>
            </a:r>
          </a:p>
          <a:p>
            <a:pPr marL="342900" lvl="1" indent="-342900">
              <a:buClr>
                <a:schemeClr val="accent1"/>
              </a:buClr>
              <a:buFont typeface="Wingdings 2"/>
              <a:buChar char=""/>
            </a:pPr>
            <a:r>
              <a:rPr lang="en-US" dirty="0" smtClean="0"/>
              <a:t>Implementation</a:t>
            </a:r>
          </a:p>
          <a:p>
            <a:pPr marL="342900" lvl="1" indent="-342900">
              <a:buClr>
                <a:schemeClr val="accent1"/>
              </a:buClr>
              <a:buNone/>
            </a:pPr>
            <a:r>
              <a:rPr lang="zh-CN" altLang="en-US" sz="2200" dirty="0" smtClean="0"/>
              <a:t>      对一条记录来说，选择一个节点作为主节点</a:t>
            </a:r>
            <a:endParaRPr lang="en-US" altLang="zh-CN" sz="2200" dirty="0" smtClean="0"/>
          </a:p>
          <a:p>
            <a:pPr marL="342900" lvl="1" indent="-342900">
              <a:buClr>
                <a:schemeClr val="accent1"/>
              </a:buClr>
              <a:buNone/>
            </a:pPr>
            <a:r>
              <a:rPr lang="en-US" altLang="zh-CN" sz="2200" dirty="0" smtClean="0"/>
              <a:t>      </a:t>
            </a:r>
            <a:r>
              <a:rPr lang="zh-CN" altLang="en-US" sz="2200" dirty="0" smtClean="0"/>
              <a:t>主节点负责所有的修改操作</a:t>
            </a:r>
            <a:endParaRPr lang="en-US" altLang="zh-CN" sz="2200" dirty="0" smtClean="0"/>
          </a:p>
          <a:p>
            <a:pPr marL="342900" lvl="1" indent="-342900">
              <a:buClr>
                <a:schemeClr val="accent1"/>
              </a:buClr>
              <a:buNone/>
            </a:pPr>
            <a:r>
              <a:rPr lang="en-US" altLang="zh-CN" sz="2200" dirty="0" smtClean="0"/>
              <a:t>      </a:t>
            </a:r>
            <a:r>
              <a:rPr lang="zh-CN" altLang="en-US" sz="2200" dirty="0" smtClean="0"/>
              <a:t>一条记录的主节点也会随着访问方式的变化作出相应的调整，即收到大部分修改请求的节点将成为该记录的主节点。</a:t>
            </a:r>
            <a:endParaRPr lang="en-US" altLang="zh-CN" sz="2200" dirty="0" smtClean="0"/>
          </a:p>
          <a:p>
            <a:pPr marL="342900" lvl="1" indent="-342900">
              <a:buClr>
                <a:schemeClr val="accent1"/>
              </a:buClr>
              <a:buNone/>
            </a:pPr>
            <a:r>
              <a:rPr lang="en-US" altLang="zh-CN" sz="2200" b="1" dirty="0" smtClean="0"/>
              <a:t>      </a:t>
            </a:r>
            <a:r>
              <a:rPr lang="zh-CN" altLang="en-US" sz="2200" b="1" dirty="0" smtClean="0"/>
              <a:t>每条记录上带一个序列号</a:t>
            </a:r>
            <a:r>
              <a:rPr lang="zh-CN" altLang="en-US" sz="2200" dirty="0" smtClean="0"/>
              <a:t>，每修改一次将会递增该序列号。</a:t>
            </a:r>
            <a:endParaRPr lang="en-US" sz="2200" dirty="0" smtClean="0"/>
          </a:p>
        </p:txBody>
      </p:sp>
      <p:sp>
        <p:nvSpPr>
          <p:cNvPr id="6" name="Slide Number Placeholder 5"/>
          <p:cNvSpPr>
            <a:spLocks noGrp="1"/>
          </p:cNvSpPr>
          <p:nvPr>
            <p:ph type="sldNum" sz="quarter" idx="12"/>
          </p:nvPr>
        </p:nvSpPr>
        <p:spPr/>
        <p:txBody>
          <a:bodyPr/>
          <a:lstStyle/>
          <a:p>
            <a:fld id="{2BB48403-3756-45E1-B6F2-426DF7D06FC9}" type="slidenum">
              <a:rPr lang="en-US" smtClean="0"/>
              <a:pPr/>
              <a:t>99</a:t>
            </a:fld>
            <a:endParaRPr lang="en-US"/>
          </a:p>
        </p:txBody>
      </p:sp>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主题2">
  <a:themeElements>
    <a:clrScheme name="Globus Aliance 2">
      <a:dk1>
        <a:srgbClr val="000000"/>
      </a:dk1>
      <a:lt1>
        <a:srgbClr val="FFFFFF"/>
      </a:lt1>
      <a:dk2>
        <a:srgbClr val="FF6633"/>
      </a:dk2>
      <a:lt2>
        <a:srgbClr val="666666"/>
      </a:lt2>
      <a:accent1>
        <a:srgbClr val="4B88BD"/>
      </a:accent1>
      <a:accent2>
        <a:srgbClr val="0C479D"/>
      </a:accent2>
      <a:accent3>
        <a:srgbClr val="FFFFFF"/>
      </a:accent3>
      <a:accent4>
        <a:srgbClr val="000000"/>
      </a:accent4>
      <a:accent5>
        <a:srgbClr val="B1C3DB"/>
      </a:accent5>
      <a:accent6>
        <a:srgbClr val="0A3F8E"/>
      </a:accent6>
      <a:hlink>
        <a:srgbClr val="CCCCFF"/>
      </a:hlink>
      <a:folHlink>
        <a:srgbClr val="B2B2B2"/>
      </a:folHlink>
    </a:clrScheme>
    <a:fontScheme name="Globus Alianc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400" b="0" i="0" u="none" strike="noStrike" cap="none" normalizeH="0" baseline="0" smtClean="0">
            <a:ln>
              <a:noFill/>
            </a:ln>
            <a:solidFill>
              <a:schemeClr val="tx1"/>
            </a:solidFill>
            <a:effectLst/>
            <a:latin typeface="Verdana" pitchFamily="34" charset="0"/>
            <a:ea typeface="宋体" pitchFamily="2" charset="-122"/>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400" b="0" i="0" u="none" strike="noStrike" cap="none" normalizeH="0" baseline="0" smtClean="0">
            <a:ln>
              <a:noFill/>
            </a:ln>
            <a:solidFill>
              <a:schemeClr val="tx1"/>
            </a:solidFill>
            <a:effectLst/>
            <a:latin typeface="Verdana" pitchFamily="34" charset="0"/>
            <a:ea typeface="宋体" pitchFamily="2" charset="-122"/>
            <a:cs typeface="Arial" charset="0"/>
          </a:defRPr>
        </a:defPPr>
      </a:lstStyle>
    </a:lnDef>
  </a:objectDefaults>
  <a:extraClrSchemeLst>
    <a:extraClrScheme>
      <a:clrScheme name="Globus Aliance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lobus Aliance 2">
        <a:dk1>
          <a:srgbClr val="000000"/>
        </a:dk1>
        <a:lt1>
          <a:srgbClr val="FFFFFF"/>
        </a:lt1>
        <a:dk2>
          <a:srgbClr val="FF6633"/>
        </a:dk2>
        <a:lt2>
          <a:srgbClr val="666666"/>
        </a:lt2>
        <a:accent1>
          <a:srgbClr val="4B88BD"/>
        </a:accent1>
        <a:accent2>
          <a:srgbClr val="0C479D"/>
        </a:accent2>
        <a:accent3>
          <a:srgbClr val="FFFFFF"/>
        </a:accent3>
        <a:accent4>
          <a:srgbClr val="000000"/>
        </a:accent4>
        <a:accent5>
          <a:srgbClr val="B1C3DB"/>
        </a:accent5>
        <a:accent6>
          <a:srgbClr val="0A3F8E"/>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龙腾四海">
  <a:themeElements>
    <a:clrScheme name="龙腾四海">
      <a:dk1>
        <a:sysClr val="windowText" lastClr="000000"/>
      </a:dk1>
      <a:lt1>
        <a:sysClr val="window" lastClr="CCE8C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主题2</Template>
  <TotalTime>2938</TotalTime>
  <Words>9170</Words>
  <Application>Microsoft Office PowerPoint</Application>
  <PresentationFormat>全屏显示(4:3)</PresentationFormat>
  <Paragraphs>1393</Paragraphs>
  <Slides>118</Slides>
  <Notes>65</Notes>
  <HiddenSlides>0</HiddenSlides>
  <MMClips>0</MMClips>
  <ScaleCrop>false</ScaleCrop>
  <HeadingPairs>
    <vt:vector size="4" baseType="variant">
      <vt:variant>
        <vt:lpstr>主题</vt:lpstr>
      </vt:variant>
      <vt:variant>
        <vt:i4>2</vt:i4>
      </vt:variant>
      <vt:variant>
        <vt:lpstr>幻灯片标题</vt:lpstr>
      </vt:variant>
      <vt:variant>
        <vt:i4>118</vt:i4>
      </vt:variant>
    </vt:vector>
  </HeadingPairs>
  <TitlesOfParts>
    <vt:vector size="120" baseType="lpstr">
      <vt:lpstr>主题2</vt:lpstr>
      <vt:lpstr>龙腾四海</vt:lpstr>
      <vt:lpstr>基于云计算的海量数据分析 与知识发现 （Large-scale Data Analytics and Knowledge Discovery Based on Cloud Computing）</vt:lpstr>
      <vt:lpstr>学习内容</vt:lpstr>
      <vt:lpstr>Managing Data in the CLOUD </vt:lpstr>
      <vt:lpstr>幻灯片 4</vt:lpstr>
      <vt:lpstr>幻灯片 5</vt:lpstr>
      <vt:lpstr>But, most services need DATA!</vt:lpstr>
      <vt:lpstr>Need</vt:lpstr>
      <vt:lpstr>（一） Transactional Management Systems</vt:lpstr>
      <vt:lpstr>Transaction Management Evolution</vt:lpstr>
      <vt:lpstr>The OLTP Paradigm</vt:lpstr>
      <vt:lpstr>Reminder: Database System Layers</vt:lpstr>
      <vt:lpstr>Correctness Requirements: ACID</vt:lpstr>
      <vt:lpstr>（一）: Transactional Management Systems</vt:lpstr>
      <vt:lpstr>1、Serializability theory </vt:lpstr>
      <vt:lpstr>View  Serializability </vt:lpstr>
      <vt:lpstr>Conflict  Serializability </vt:lpstr>
      <vt:lpstr>Conflict Serializability</vt:lpstr>
      <vt:lpstr>（一）: Transactional Management Systems</vt:lpstr>
      <vt:lpstr>Transaction Scheduler</vt:lpstr>
      <vt:lpstr>Concurrency Control Variants</vt:lpstr>
      <vt:lpstr>幻灯片 21</vt:lpstr>
      <vt:lpstr>Dealing with Deadlocks</vt:lpstr>
      <vt:lpstr>Timestamp Ordering</vt:lpstr>
      <vt:lpstr>Optimistic Concurrency Control </vt:lpstr>
      <vt:lpstr>（一）: Transactional Management Systems</vt:lpstr>
      <vt:lpstr>Recovery </vt:lpstr>
      <vt:lpstr>Goal of Crash Recovery</vt:lpstr>
      <vt:lpstr>Overview of System Architecture</vt:lpstr>
      <vt:lpstr>（一）: Transactional Management Systems</vt:lpstr>
      <vt:lpstr>Distributed Transactions</vt:lpstr>
      <vt:lpstr>Transaction Types</vt:lpstr>
      <vt:lpstr>Global vs. Local Serializability</vt:lpstr>
      <vt:lpstr>How to Achieve Global Conflict Serializability</vt:lpstr>
      <vt:lpstr>Concurrency Control Protocols</vt:lpstr>
      <vt:lpstr>Global Deadlocks</vt:lpstr>
      <vt:lpstr>（一）: Transactional Management Systems</vt:lpstr>
      <vt:lpstr>Distributed Transaction Commit</vt:lpstr>
      <vt:lpstr>Two Phase Commit (2PC)</vt:lpstr>
      <vt:lpstr>Failures and Blocking</vt:lpstr>
      <vt:lpstr>Termination Protocol</vt:lpstr>
      <vt:lpstr>Three Phase Commit (3PC)</vt:lpstr>
      <vt:lpstr>Failure handling in 3PC</vt:lpstr>
      <vt:lpstr>Commit Protocols Summary</vt:lpstr>
      <vt:lpstr>（二）:Distributed Systems Foundations</vt:lpstr>
      <vt:lpstr>幻灯片 45</vt:lpstr>
      <vt:lpstr>Distributed System Models</vt:lpstr>
      <vt:lpstr>What is a Distributed System?</vt:lpstr>
      <vt:lpstr>Example of a Distributed System</vt:lpstr>
      <vt:lpstr>        1、Causality and Time 事件定序</vt:lpstr>
      <vt:lpstr>Happens Before or Causal Order  on Events</vt:lpstr>
      <vt:lpstr>Lamport Logical Clocks</vt:lpstr>
      <vt:lpstr>Example of a Logical Clock</vt:lpstr>
      <vt:lpstr>（二）:Distributed Systems Foundations</vt:lpstr>
      <vt:lpstr>Distributed Mutual Exclusion</vt:lpstr>
      <vt:lpstr>Centralized Solution</vt:lpstr>
      <vt:lpstr>Centralized Solution </vt:lpstr>
      <vt:lpstr>Distributed Solution</vt:lpstr>
      <vt:lpstr>（二）:Distributed Systems Foundations</vt:lpstr>
      <vt:lpstr>Election Algorithms</vt:lpstr>
      <vt:lpstr>Bully Algorithm</vt:lpstr>
      <vt:lpstr>Bully Algorithm Example</vt:lpstr>
      <vt:lpstr>Simple Ring-based Election</vt:lpstr>
      <vt:lpstr>Ring Algorithm Example</vt:lpstr>
      <vt:lpstr>（二）:Distributed Systems Foundations</vt:lpstr>
      <vt:lpstr>Searching</vt:lpstr>
      <vt:lpstr>方式一： Napster                                 －－－Publish</vt:lpstr>
      <vt:lpstr>方式一：   Napster                          －－－ Search</vt:lpstr>
      <vt:lpstr>方式二： Gnutella                           －－－Search</vt:lpstr>
      <vt:lpstr>方式三：DHT               －－－Consistent Hashing</vt:lpstr>
      <vt:lpstr>DHT:   Chord Logical Structure</vt:lpstr>
      <vt:lpstr>DHT:    Chord Basic Lookup</vt:lpstr>
      <vt:lpstr>DHT:     Chord “Finger Table”</vt:lpstr>
      <vt:lpstr>DHT:     Chord Join</vt:lpstr>
      <vt:lpstr>DHT: Chord Join</vt:lpstr>
      <vt:lpstr>DHT: Chord Join</vt:lpstr>
      <vt:lpstr>DHT: Chord Join</vt:lpstr>
      <vt:lpstr>DHT: Chord Routing</vt:lpstr>
      <vt:lpstr>（三）：First Generation of Cloud Data Management Systems</vt:lpstr>
      <vt:lpstr>Scaling in the Cloud</vt:lpstr>
      <vt:lpstr>Scaling in the Cloud</vt:lpstr>
      <vt:lpstr>Scaling in the Cloud</vt:lpstr>
      <vt:lpstr>Key Value Stores</vt:lpstr>
      <vt:lpstr>Highlights of Bigtable</vt:lpstr>
      <vt:lpstr>GFS Architecture</vt:lpstr>
      <vt:lpstr>Mutation Operation in GFS</vt:lpstr>
      <vt:lpstr>Mutation Operations</vt:lpstr>
      <vt:lpstr>Mutation Operations</vt:lpstr>
      <vt:lpstr>Mutation Operations</vt:lpstr>
      <vt:lpstr>Mutation Operations</vt:lpstr>
      <vt:lpstr>Consistency Model</vt:lpstr>
      <vt:lpstr>（三）：First Generation of Cloud Data Management Systems</vt:lpstr>
      <vt:lpstr>Driving Forces</vt:lpstr>
      <vt:lpstr>PNUTS Overview</vt:lpstr>
      <vt:lpstr>What is PNUTS?</vt:lpstr>
      <vt:lpstr>Data Model</vt:lpstr>
      <vt:lpstr>System Architecture: Key Features</vt:lpstr>
      <vt:lpstr>Tablet splitting and balancing</vt:lpstr>
      <vt:lpstr>Yahoo! Message Broker(YMB)</vt:lpstr>
      <vt:lpstr>Consistency Model</vt:lpstr>
      <vt:lpstr>幻灯片 100</vt:lpstr>
      <vt:lpstr>API Calls</vt:lpstr>
      <vt:lpstr>幻灯片 102</vt:lpstr>
      <vt:lpstr>幻灯片 103</vt:lpstr>
      <vt:lpstr>幻灯片 104</vt:lpstr>
      <vt:lpstr>幻灯片 105</vt:lpstr>
      <vt:lpstr>幻灯片 106</vt:lpstr>
      <vt:lpstr>幻灯片 107</vt:lpstr>
      <vt:lpstr>Query processing ：Accessing data</vt:lpstr>
      <vt:lpstr>Query processing ：Bulk read</vt:lpstr>
      <vt:lpstr>Query processing ：Range queries</vt:lpstr>
      <vt:lpstr>Query processing ：Updates</vt:lpstr>
      <vt:lpstr>Highlights of PNUTS Approach</vt:lpstr>
      <vt:lpstr>(三)：First Generation of Cloud Data Management Systems</vt:lpstr>
      <vt:lpstr>Summary of techniques used in Dynamo and their advantages </vt:lpstr>
      <vt:lpstr>Highlights of Dynamo</vt:lpstr>
      <vt:lpstr>Highlights of  Key value stores</vt:lpstr>
      <vt:lpstr>幻灯片 117</vt:lpstr>
      <vt:lpstr>Different Design Goals</vt:lpstr>
    </vt:vector>
  </TitlesOfParts>
  <Company>山东大学</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297</cp:revision>
  <dcterms:created xsi:type="dcterms:W3CDTF">2011-09-09T00:58:39Z</dcterms:created>
  <dcterms:modified xsi:type="dcterms:W3CDTF">2011-09-26T02:49:32Z</dcterms:modified>
</cp:coreProperties>
</file>