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1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2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368" autoAdjust="0"/>
  </p:normalViewPr>
  <p:slideViewPr>
    <p:cSldViewPr>
      <p:cViewPr>
        <p:scale>
          <a:sx n="80" d="100"/>
          <a:sy n="80" d="100"/>
        </p:scale>
        <p:origin x="-1272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64400-4086-4120-B4BE-BD1EB6D20577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B3103-C1D3-4AE0-8820-F3401411B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B3103-C1D3-4AE0-8820-F3401411BB9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47800"/>
            <a:ext cx="9156700" cy="757238"/>
            <a:chOff x="0" y="0"/>
            <a:chExt cx="5768" cy="477"/>
          </a:xfrm>
        </p:grpSpPr>
        <p:sp>
          <p:nvSpPr>
            <p:cNvPr id="32771" name="Freeform 3"/>
            <p:cNvSpPr>
              <a:spLocks/>
            </p:cNvSpPr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3" name="Freeform 15"/>
            <p:cNvSpPr>
              <a:spLocks/>
            </p:cNvSpPr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4" name="Freeform 16"/>
            <p:cNvSpPr>
              <a:spLocks/>
            </p:cNvSpPr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5" name="Freeform 17"/>
            <p:cNvSpPr>
              <a:spLocks/>
            </p:cNvSpPr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6" name="Freeform 18"/>
            <p:cNvSpPr>
              <a:spLocks/>
            </p:cNvSpPr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7" name="Freeform 19"/>
            <p:cNvSpPr>
              <a:spLocks/>
            </p:cNvSpPr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97" name="Rectangle 29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cs typeface="Tahoma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2798" name="Rectangle 3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cs typeface="Tahoma" pitchFamily="34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799" name="Rectangle 31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latin typeface="Tahoma" pitchFamily="34" charset="0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32800" name="Rectangle 3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Tahoma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2801" name="Rectangle 3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latin typeface="Tahoma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Century Gothic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0" y="0"/>
            <a:ext cx="9169400" cy="6615113"/>
            <a:chOff x="0" y="0"/>
            <a:chExt cx="5776" cy="4167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0" y="0"/>
              <a:ext cx="5768" cy="477"/>
              <a:chOff x="0" y="0"/>
              <a:chExt cx="5768" cy="477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5" y="0"/>
                <a:ext cx="5763" cy="477"/>
              </a:xfrm>
              <a:custGeom>
                <a:avLst/>
                <a:gdLst/>
                <a:ahLst/>
                <a:cxnLst>
                  <a:cxn ang="0">
                    <a:pos x="0" y="450"/>
                  </a:cxn>
                  <a:cxn ang="0">
                    <a:pos x="3" y="0"/>
                  </a:cxn>
                  <a:cxn ang="0">
                    <a:pos x="5763" y="0"/>
                  </a:cxn>
                  <a:cxn ang="0">
                    <a:pos x="5763" y="465"/>
                  </a:cxn>
                  <a:cxn ang="0">
                    <a:pos x="4821" y="477"/>
                  </a:cxn>
                  <a:cxn ang="0">
                    <a:pos x="4326" y="447"/>
                  </a:cxn>
                  <a:cxn ang="0">
                    <a:pos x="3783" y="465"/>
                  </a:cxn>
                  <a:cxn ang="0">
                    <a:pos x="3417" y="456"/>
                  </a:cxn>
                  <a:cxn ang="0">
                    <a:pos x="2973" y="459"/>
                  </a:cxn>
                  <a:cxn ang="0">
                    <a:pos x="2451" y="453"/>
                  </a:cxn>
                  <a:cxn ang="0">
                    <a:pos x="2289" y="441"/>
                  </a:cxn>
                  <a:cxn ang="0">
                    <a:pos x="2010" y="453"/>
                  </a:cxn>
                  <a:cxn ang="0">
                    <a:pos x="1827" y="450"/>
                  </a:cxn>
                  <a:cxn ang="0">
                    <a:pos x="1215" y="465"/>
                  </a:cxn>
                  <a:cxn ang="0">
                    <a:pos x="660" y="456"/>
                  </a:cxn>
                  <a:cxn ang="0">
                    <a:pos x="0" y="450"/>
                  </a:cxn>
                </a:cxnLst>
                <a:rect l="0" t="0" r="r" b="b"/>
                <a:pathLst>
                  <a:path w="5763" h="477">
                    <a:moveTo>
                      <a:pt x="0" y="450"/>
                    </a:moveTo>
                    <a:lnTo>
                      <a:pt x="3" y="0"/>
                    </a:lnTo>
                    <a:lnTo>
                      <a:pt x="5763" y="0"/>
                    </a:lnTo>
                    <a:lnTo>
                      <a:pt x="5763" y="465"/>
                    </a:lnTo>
                    <a:lnTo>
                      <a:pt x="4821" y="477"/>
                    </a:lnTo>
                    <a:lnTo>
                      <a:pt x="4326" y="447"/>
                    </a:lnTo>
                    <a:lnTo>
                      <a:pt x="3783" y="465"/>
                    </a:lnTo>
                    <a:lnTo>
                      <a:pt x="3417" y="456"/>
                    </a:lnTo>
                    <a:lnTo>
                      <a:pt x="2973" y="459"/>
                    </a:lnTo>
                    <a:lnTo>
                      <a:pt x="2451" y="453"/>
                    </a:lnTo>
                    <a:lnTo>
                      <a:pt x="2289" y="441"/>
                    </a:lnTo>
                    <a:lnTo>
                      <a:pt x="2010" y="453"/>
                    </a:lnTo>
                    <a:lnTo>
                      <a:pt x="1827" y="450"/>
                    </a:lnTo>
                    <a:lnTo>
                      <a:pt x="1215" y="465"/>
                    </a:lnTo>
                    <a:lnTo>
                      <a:pt x="660" y="456"/>
                    </a:lnTo>
                    <a:lnTo>
                      <a:pt x="0" y="450"/>
                    </a:ln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0" y="98"/>
                <a:ext cx="256" cy="253"/>
              </a:xfrm>
              <a:custGeom>
                <a:avLst/>
                <a:gdLst/>
                <a:ahLst/>
                <a:cxnLst>
                  <a:cxn ang="0">
                    <a:pos x="8" y="190"/>
                  </a:cxn>
                  <a:cxn ang="0">
                    <a:pos x="71" y="115"/>
                  </a:cxn>
                  <a:cxn ang="0">
                    <a:pos x="203" y="16"/>
                  </a:cxn>
                  <a:cxn ang="0">
                    <a:pos x="251" y="19"/>
                  </a:cxn>
                  <a:cxn ang="0">
                    <a:pos x="236" y="46"/>
                  </a:cxn>
                  <a:cxn ang="0">
                    <a:pos x="176" y="82"/>
                  </a:cxn>
                  <a:cxn ang="0">
                    <a:pos x="92" y="154"/>
                  </a:cxn>
                  <a:cxn ang="0">
                    <a:pos x="23" y="247"/>
                  </a:cxn>
                  <a:cxn ang="0">
                    <a:pos x="8" y="190"/>
                  </a:cxn>
                </a:cxnLst>
                <a:rect l="0" t="0" r="r" b="b"/>
                <a:pathLst>
                  <a:path w="256" h="253">
                    <a:moveTo>
                      <a:pt x="8" y="190"/>
                    </a:moveTo>
                    <a:cubicBezTo>
                      <a:pt x="16" y="168"/>
                      <a:pt x="38" y="144"/>
                      <a:pt x="71" y="115"/>
                    </a:cubicBezTo>
                    <a:cubicBezTo>
                      <a:pt x="104" y="86"/>
                      <a:pt x="173" y="32"/>
                      <a:pt x="203" y="16"/>
                    </a:cubicBezTo>
                    <a:cubicBezTo>
                      <a:pt x="233" y="0"/>
                      <a:pt x="246" y="14"/>
                      <a:pt x="251" y="19"/>
                    </a:cubicBezTo>
                    <a:cubicBezTo>
                      <a:pt x="256" y="24"/>
                      <a:pt x="249" y="35"/>
                      <a:pt x="236" y="46"/>
                    </a:cubicBezTo>
                    <a:cubicBezTo>
                      <a:pt x="223" y="57"/>
                      <a:pt x="200" y="64"/>
                      <a:pt x="176" y="82"/>
                    </a:cubicBezTo>
                    <a:cubicBezTo>
                      <a:pt x="152" y="100"/>
                      <a:pt x="118" y="126"/>
                      <a:pt x="92" y="154"/>
                    </a:cubicBezTo>
                    <a:cubicBezTo>
                      <a:pt x="66" y="182"/>
                      <a:pt x="36" y="241"/>
                      <a:pt x="23" y="247"/>
                    </a:cubicBezTo>
                    <a:cubicBezTo>
                      <a:pt x="10" y="253"/>
                      <a:pt x="0" y="212"/>
                      <a:pt x="8" y="19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56" y="0"/>
                <a:ext cx="708" cy="459"/>
              </a:xfrm>
              <a:custGeom>
                <a:avLst/>
                <a:gdLst/>
                <a:ahLst/>
                <a:cxnLst>
                  <a:cxn ang="0">
                    <a:pos x="0" y="432"/>
                  </a:cxn>
                  <a:cxn ang="0">
                    <a:pos x="0" y="453"/>
                  </a:cxn>
                  <a:cxn ang="0">
                    <a:pos x="72" y="324"/>
                  </a:cxn>
                  <a:cxn ang="0">
                    <a:pos x="198" y="201"/>
                  </a:cxn>
                  <a:cxn ang="0">
                    <a:pos x="366" y="102"/>
                  </a:cxn>
                  <a:cxn ang="0">
                    <a:pos x="531" y="36"/>
                  </a:cxn>
                  <a:cxn ang="0">
                    <a:pos x="609" y="0"/>
                  </a:cxn>
                  <a:cxn ang="0">
                    <a:pos x="708" y="3"/>
                  </a:cxn>
                  <a:cxn ang="0">
                    <a:pos x="591" y="66"/>
                  </a:cxn>
                  <a:cxn ang="0">
                    <a:pos x="417" y="126"/>
                  </a:cxn>
                  <a:cxn ang="0">
                    <a:pos x="237" y="231"/>
                  </a:cxn>
                  <a:cxn ang="0">
                    <a:pos x="117" y="345"/>
                  </a:cxn>
                  <a:cxn ang="0">
                    <a:pos x="51" y="459"/>
                  </a:cxn>
                  <a:cxn ang="0">
                    <a:pos x="0" y="453"/>
                  </a:cxn>
                </a:cxnLst>
                <a:rect l="0" t="0" r="r" b="b"/>
                <a:pathLst>
                  <a:path w="708" h="459">
                    <a:moveTo>
                      <a:pt x="0" y="432"/>
                    </a:moveTo>
                    <a:lnTo>
                      <a:pt x="0" y="453"/>
                    </a:lnTo>
                    <a:cubicBezTo>
                      <a:pt x="12" y="435"/>
                      <a:pt x="39" y="366"/>
                      <a:pt x="72" y="324"/>
                    </a:cubicBezTo>
                    <a:cubicBezTo>
                      <a:pt x="105" y="282"/>
                      <a:pt x="149" y="238"/>
                      <a:pt x="198" y="201"/>
                    </a:cubicBezTo>
                    <a:cubicBezTo>
                      <a:pt x="247" y="164"/>
                      <a:pt x="311" y="129"/>
                      <a:pt x="366" y="102"/>
                    </a:cubicBezTo>
                    <a:cubicBezTo>
                      <a:pt x="421" y="75"/>
                      <a:pt x="490" y="53"/>
                      <a:pt x="531" y="36"/>
                    </a:cubicBezTo>
                    <a:cubicBezTo>
                      <a:pt x="572" y="19"/>
                      <a:pt x="580" y="5"/>
                      <a:pt x="609" y="0"/>
                    </a:cubicBezTo>
                    <a:lnTo>
                      <a:pt x="708" y="3"/>
                    </a:lnTo>
                    <a:cubicBezTo>
                      <a:pt x="705" y="14"/>
                      <a:pt x="640" y="45"/>
                      <a:pt x="591" y="66"/>
                    </a:cubicBezTo>
                    <a:cubicBezTo>
                      <a:pt x="542" y="87"/>
                      <a:pt x="476" y="98"/>
                      <a:pt x="417" y="126"/>
                    </a:cubicBezTo>
                    <a:cubicBezTo>
                      <a:pt x="358" y="154"/>
                      <a:pt x="287" y="195"/>
                      <a:pt x="237" y="231"/>
                    </a:cubicBezTo>
                    <a:cubicBezTo>
                      <a:pt x="187" y="267"/>
                      <a:pt x="148" y="307"/>
                      <a:pt x="117" y="345"/>
                    </a:cubicBezTo>
                    <a:cubicBezTo>
                      <a:pt x="86" y="383"/>
                      <a:pt x="70" y="441"/>
                      <a:pt x="51" y="459"/>
                    </a:cubicBezTo>
                    <a:lnTo>
                      <a:pt x="0" y="45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5" name="Freeform 11"/>
              <p:cNvSpPr>
                <a:spLocks/>
              </p:cNvSpPr>
              <p:nvPr/>
            </p:nvSpPr>
            <p:spPr bwMode="auto">
              <a:xfrm>
                <a:off x="131" y="269"/>
                <a:ext cx="251" cy="194"/>
              </a:xfrm>
              <a:custGeom>
                <a:avLst/>
                <a:gdLst/>
                <a:ahLst/>
                <a:cxnLst>
                  <a:cxn ang="0">
                    <a:pos x="21" y="163"/>
                  </a:cxn>
                  <a:cxn ang="0">
                    <a:pos x="9" y="184"/>
                  </a:cxn>
                  <a:cxn ang="0">
                    <a:pos x="75" y="103"/>
                  </a:cxn>
                  <a:cxn ang="0">
                    <a:pos x="165" y="28"/>
                  </a:cxn>
                  <a:cxn ang="0">
                    <a:pos x="207" y="7"/>
                  </a:cxn>
                  <a:cxn ang="0">
                    <a:pos x="246" y="4"/>
                  </a:cxn>
                  <a:cxn ang="0">
                    <a:pos x="237" y="34"/>
                  </a:cxn>
                  <a:cxn ang="0">
                    <a:pos x="183" y="61"/>
                  </a:cxn>
                  <a:cxn ang="0">
                    <a:pos x="108" y="124"/>
                  </a:cxn>
                  <a:cxn ang="0">
                    <a:pos x="54" y="190"/>
                  </a:cxn>
                  <a:cxn ang="0">
                    <a:pos x="6" y="184"/>
                  </a:cxn>
                </a:cxnLst>
                <a:rect l="0" t="0" r="r" b="b"/>
                <a:pathLst>
                  <a:path w="251" h="194">
                    <a:moveTo>
                      <a:pt x="21" y="163"/>
                    </a:moveTo>
                    <a:cubicBezTo>
                      <a:pt x="10" y="178"/>
                      <a:pt x="0" y="194"/>
                      <a:pt x="9" y="184"/>
                    </a:cubicBezTo>
                    <a:cubicBezTo>
                      <a:pt x="18" y="174"/>
                      <a:pt x="49" y="129"/>
                      <a:pt x="75" y="103"/>
                    </a:cubicBezTo>
                    <a:cubicBezTo>
                      <a:pt x="101" y="77"/>
                      <a:pt x="143" y="44"/>
                      <a:pt x="165" y="28"/>
                    </a:cubicBezTo>
                    <a:cubicBezTo>
                      <a:pt x="187" y="12"/>
                      <a:pt x="194" y="11"/>
                      <a:pt x="207" y="7"/>
                    </a:cubicBezTo>
                    <a:cubicBezTo>
                      <a:pt x="220" y="3"/>
                      <a:pt x="241" y="0"/>
                      <a:pt x="246" y="4"/>
                    </a:cubicBezTo>
                    <a:cubicBezTo>
                      <a:pt x="251" y="8"/>
                      <a:pt x="247" y="25"/>
                      <a:pt x="237" y="34"/>
                    </a:cubicBezTo>
                    <a:cubicBezTo>
                      <a:pt x="227" y="43"/>
                      <a:pt x="204" y="46"/>
                      <a:pt x="183" y="61"/>
                    </a:cubicBezTo>
                    <a:cubicBezTo>
                      <a:pt x="162" y="76"/>
                      <a:pt x="129" y="103"/>
                      <a:pt x="108" y="124"/>
                    </a:cubicBezTo>
                    <a:cubicBezTo>
                      <a:pt x="87" y="145"/>
                      <a:pt x="71" y="180"/>
                      <a:pt x="54" y="190"/>
                    </a:cubicBezTo>
                    <a:lnTo>
                      <a:pt x="6" y="184"/>
                    </a:lnTo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6" name="Freeform 12"/>
              <p:cNvSpPr>
                <a:spLocks/>
              </p:cNvSpPr>
              <p:nvPr/>
            </p:nvSpPr>
            <p:spPr bwMode="auto">
              <a:xfrm>
                <a:off x="341" y="0"/>
                <a:ext cx="159" cy="72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5" y="36"/>
                  </a:cxn>
                  <a:cxn ang="0">
                    <a:pos x="6" y="60"/>
                  </a:cxn>
                  <a:cxn ang="0">
                    <a:pos x="36" y="69"/>
                  </a:cxn>
                  <a:cxn ang="0">
                    <a:pos x="87" y="42"/>
                  </a:cxn>
                  <a:cxn ang="0">
                    <a:pos x="159" y="0"/>
                  </a:cxn>
                  <a:cxn ang="0">
                    <a:pos x="99" y="0"/>
                  </a:cxn>
                </a:cxnLst>
                <a:rect l="0" t="0" r="r" b="b"/>
                <a:pathLst>
                  <a:path w="159" h="72">
                    <a:moveTo>
                      <a:pt x="99" y="0"/>
                    </a:moveTo>
                    <a:cubicBezTo>
                      <a:pt x="75" y="6"/>
                      <a:pt x="30" y="26"/>
                      <a:pt x="15" y="36"/>
                    </a:cubicBezTo>
                    <a:cubicBezTo>
                      <a:pt x="0" y="46"/>
                      <a:pt x="3" y="55"/>
                      <a:pt x="6" y="60"/>
                    </a:cubicBezTo>
                    <a:cubicBezTo>
                      <a:pt x="9" y="65"/>
                      <a:pt x="23" y="72"/>
                      <a:pt x="36" y="69"/>
                    </a:cubicBezTo>
                    <a:cubicBezTo>
                      <a:pt x="49" y="66"/>
                      <a:pt x="67" y="53"/>
                      <a:pt x="87" y="42"/>
                    </a:cubicBezTo>
                    <a:cubicBezTo>
                      <a:pt x="107" y="31"/>
                      <a:pt x="158" y="6"/>
                      <a:pt x="159" y="0"/>
                    </a:cubicBezTo>
                    <a:lnTo>
                      <a:pt x="9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auto">
              <a:xfrm>
                <a:off x="488" y="0"/>
                <a:ext cx="455" cy="216"/>
              </a:xfrm>
              <a:custGeom>
                <a:avLst/>
                <a:gdLst/>
                <a:ahLst/>
                <a:cxnLst>
                  <a:cxn ang="0">
                    <a:pos x="395" y="0"/>
                  </a:cxn>
                  <a:cxn ang="0">
                    <a:pos x="338" y="48"/>
                  </a:cxn>
                  <a:cxn ang="0">
                    <a:pos x="242" y="102"/>
                  </a:cxn>
                  <a:cxn ang="0">
                    <a:pos x="104" y="147"/>
                  </a:cxn>
                  <a:cxn ang="0">
                    <a:pos x="35" y="168"/>
                  </a:cxn>
                  <a:cxn ang="0">
                    <a:pos x="8" y="192"/>
                  </a:cxn>
                  <a:cxn ang="0">
                    <a:pos x="8" y="213"/>
                  </a:cxn>
                  <a:cxn ang="0">
                    <a:pos x="59" y="213"/>
                  </a:cxn>
                  <a:cxn ang="0">
                    <a:pos x="86" y="192"/>
                  </a:cxn>
                  <a:cxn ang="0">
                    <a:pos x="173" y="159"/>
                  </a:cxn>
                  <a:cxn ang="0">
                    <a:pos x="299" y="126"/>
                  </a:cxn>
                  <a:cxn ang="0">
                    <a:pos x="392" y="72"/>
                  </a:cxn>
                  <a:cxn ang="0">
                    <a:pos x="455" y="0"/>
                  </a:cxn>
                  <a:cxn ang="0">
                    <a:pos x="395" y="0"/>
                  </a:cxn>
                </a:cxnLst>
                <a:rect l="0" t="0" r="r" b="b"/>
                <a:pathLst>
                  <a:path w="455" h="216">
                    <a:moveTo>
                      <a:pt x="395" y="0"/>
                    </a:moveTo>
                    <a:cubicBezTo>
                      <a:pt x="376" y="8"/>
                      <a:pt x="364" y="31"/>
                      <a:pt x="338" y="48"/>
                    </a:cubicBezTo>
                    <a:cubicBezTo>
                      <a:pt x="312" y="65"/>
                      <a:pt x="281" y="86"/>
                      <a:pt x="242" y="102"/>
                    </a:cubicBezTo>
                    <a:cubicBezTo>
                      <a:pt x="203" y="118"/>
                      <a:pt x="138" y="136"/>
                      <a:pt x="104" y="147"/>
                    </a:cubicBezTo>
                    <a:cubicBezTo>
                      <a:pt x="70" y="158"/>
                      <a:pt x="51" y="161"/>
                      <a:pt x="35" y="168"/>
                    </a:cubicBezTo>
                    <a:cubicBezTo>
                      <a:pt x="19" y="175"/>
                      <a:pt x="12" y="185"/>
                      <a:pt x="8" y="192"/>
                    </a:cubicBezTo>
                    <a:cubicBezTo>
                      <a:pt x="4" y="199"/>
                      <a:pt x="0" y="210"/>
                      <a:pt x="8" y="213"/>
                    </a:cubicBezTo>
                    <a:cubicBezTo>
                      <a:pt x="16" y="216"/>
                      <a:pt x="46" y="216"/>
                      <a:pt x="59" y="213"/>
                    </a:cubicBezTo>
                    <a:cubicBezTo>
                      <a:pt x="72" y="210"/>
                      <a:pt x="67" y="201"/>
                      <a:pt x="86" y="192"/>
                    </a:cubicBezTo>
                    <a:cubicBezTo>
                      <a:pt x="105" y="183"/>
                      <a:pt x="138" y="170"/>
                      <a:pt x="173" y="159"/>
                    </a:cubicBezTo>
                    <a:cubicBezTo>
                      <a:pt x="208" y="148"/>
                      <a:pt x="263" y="140"/>
                      <a:pt x="299" y="126"/>
                    </a:cubicBezTo>
                    <a:cubicBezTo>
                      <a:pt x="335" y="112"/>
                      <a:pt x="366" y="93"/>
                      <a:pt x="392" y="72"/>
                    </a:cubicBezTo>
                    <a:cubicBezTo>
                      <a:pt x="418" y="51"/>
                      <a:pt x="454" y="12"/>
                      <a:pt x="455" y="0"/>
                    </a:cubicBezTo>
                    <a:lnTo>
                      <a:pt x="395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8" name="Freeform 14"/>
              <p:cNvSpPr>
                <a:spLocks/>
              </p:cNvSpPr>
              <p:nvPr/>
            </p:nvSpPr>
            <p:spPr bwMode="auto">
              <a:xfrm>
                <a:off x="1448" y="37"/>
                <a:ext cx="414" cy="10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4" y="11"/>
                  </a:cxn>
                  <a:cxn ang="0">
                    <a:pos x="156" y="2"/>
                  </a:cxn>
                  <a:cxn ang="0">
                    <a:pos x="288" y="23"/>
                  </a:cxn>
                  <a:cxn ang="0">
                    <a:pos x="384" y="53"/>
                  </a:cxn>
                  <a:cxn ang="0">
                    <a:pos x="411" y="74"/>
                  </a:cxn>
                  <a:cxn ang="0">
                    <a:pos x="405" y="104"/>
                  </a:cxn>
                  <a:cxn ang="0">
                    <a:pos x="363" y="101"/>
                  </a:cxn>
                  <a:cxn ang="0">
                    <a:pos x="294" y="77"/>
                  </a:cxn>
                  <a:cxn ang="0">
                    <a:pos x="174" y="50"/>
                  </a:cxn>
                  <a:cxn ang="0">
                    <a:pos x="72" y="62"/>
                  </a:cxn>
                  <a:cxn ang="0">
                    <a:pos x="36" y="59"/>
                  </a:cxn>
                  <a:cxn ang="0">
                    <a:pos x="0" y="11"/>
                  </a:cxn>
                </a:cxnLst>
                <a:rect l="0" t="0" r="r" b="b"/>
                <a:pathLst>
                  <a:path w="414" h="108">
                    <a:moveTo>
                      <a:pt x="0" y="11"/>
                    </a:moveTo>
                    <a:lnTo>
                      <a:pt x="24" y="11"/>
                    </a:lnTo>
                    <a:cubicBezTo>
                      <a:pt x="50" y="9"/>
                      <a:pt x="112" y="0"/>
                      <a:pt x="156" y="2"/>
                    </a:cubicBezTo>
                    <a:cubicBezTo>
                      <a:pt x="200" y="4"/>
                      <a:pt x="250" y="15"/>
                      <a:pt x="288" y="23"/>
                    </a:cubicBezTo>
                    <a:cubicBezTo>
                      <a:pt x="326" y="31"/>
                      <a:pt x="363" y="44"/>
                      <a:pt x="384" y="53"/>
                    </a:cubicBezTo>
                    <a:cubicBezTo>
                      <a:pt x="405" y="62"/>
                      <a:pt x="408" y="66"/>
                      <a:pt x="411" y="74"/>
                    </a:cubicBezTo>
                    <a:cubicBezTo>
                      <a:pt x="414" y="82"/>
                      <a:pt x="413" y="100"/>
                      <a:pt x="405" y="104"/>
                    </a:cubicBezTo>
                    <a:cubicBezTo>
                      <a:pt x="397" y="108"/>
                      <a:pt x="381" y="105"/>
                      <a:pt x="363" y="101"/>
                    </a:cubicBezTo>
                    <a:cubicBezTo>
                      <a:pt x="345" y="97"/>
                      <a:pt x="325" y="85"/>
                      <a:pt x="294" y="77"/>
                    </a:cubicBezTo>
                    <a:cubicBezTo>
                      <a:pt x="263" y="69"/>
                      <a:pt x="211" y="53"/>
                      <a:pt x="174" y="50"/>
                    </a:cubicBezTo>
                    <a:cubicBezTo>
                      <a:pt x="137" y="47"/>
                      <a:pt x="95" y="61"/>
                      <a:pt x="72" y="62"/>
                    </a:cubicBezTo>
                    <a:cubicBezTo>
                      <a:pt x="49" y="63"/>
                      <a:pt x="48" y="66"/>
                      <a:pt x="36" y="59"/>
                    </a:cubicBezTo>
                    <a:cubicBezTo>
                      <a:pt x="24" y="52"/>
                      <a:pt x="13" y="36"/>
                      <a:pt x="0" y="1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1790" y="0"/>
                <a:ext cx="520" cy="225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12" y="24"/>
                  </a:cxn>
                  <a:cxn ang="0">
                    <a:pos x="114" y="54"/>
                  </a:cxn>
                  <a:cxn ang="0">
                    <a:pos x="240" y="117"/>
                  </a:cxn>
                  <a:cxn ang="0">
                    <a:pos x="333" y="153"/>
                  </a:cxn>
                  <a:cxn ang="0">
                    <a:pos x="438" y="219"/>
                  </a:cxn>
                  <a:cxn ang="0">
                    <a:pos x="426" y="192"/>
                  </a:cxn>
                  <a:cxn ang="0">
                    <a:pos x="441" y="180"/>
                  </a:cxn>
                  <a:cxn ang="0">
                    <a:pos x="519" y="216"/>
                  </a:cxn>
                  <a:cxn ang="0">
                    <a:pos x="450" y="162"/>
                  </a:cxn>
                  <a:cxn ang="0">
                    <a:pos x="381" y="135"/>
                  </a:cxn>
                  <a:cxn ang="0">
                    <a:pos x="285" y="84"/>
                  </a:cxn>
                  <a:cxn ang="0">
                    <a:pos x="186" y="18"/>
                  </a:cxn>
                  <a:cxn ang="0">
                    <a:pos x="123" y="0"/>
                  </a:cxn>
                  <a:cxn ang="0">
                    <a:pos x="42" y="0"/>
                  </a:cxn>
                </a:cxnLst>
                <a:rect l="0" t="0" r="r" b="b"/>
                <a:pathLst>
                  <a:path w="520" h="225">
                    <a:moveTo>
                      <a:pt x="42" y="0"/>
                    </a:moveTo>
                    <a:cubicBezTo>
                      <a:pt x="24" y="4"/>
                      <a:pt x="0" y="15"/>
                      <a:pt x="12" y="24"/>
                    </a:cubicBezTo>
                    <a:cubicBezTo>
                      <a:pt x="24" y="33"/>
                      <a:pt x="76" y="39"/>
                      <a:pt x="114" y="54"/>
                    </a:cubicBezTo>
                    <a:cubicBezTo>
                      <a:pt x="152" y="69"/>
                      <a:pt x="203" y="100"/>
                      <a:pt x="240" y="117"/>
                    </a:cubicBezTo>
                    <a:cubicBezTo>
                      <a:pt x="277" y="134"/>
                      <a:pt x="300" y="136"/>
                      <a:pt x="333" y="153"/>
                    </a:cubicBezTo>
                    <a:cubicBezTo>
                      <a:pt x="366" y="170"/>
                      <a:pt x="423" y="213"/>
                      <a:pt x="438" y="219"/>
                    </a:cubicBezTo>
                    <a:cubicBezTo>
                      <a:pt x="453" y="225"/>
                      <a:pt x="426" y="198"/>
                      <a:pt x="426" y="192"/>
                    </a:cubicBezTo>
                    <a:cubicBezTo>
                      <a:pt x="426" y="186"/>
                      <a:pt x="426" y="176"/>
                      <a:pt x="441" y="180"/>
                    </a:cubicBezTo>
                    <a:cubicBezTo>
                      <a:pt x="456" y="184"/>
                      <a:pt x="518" y="219"/>
                      <a:pt x="519" y="216"/>
                    </a:cubicBezTo>
                    <a:cubicBezTo>
                      <a:pt x="520" y="213"/>
                      <a:pt x="473" y="176"/>
                      <a:pt x="450" y="162"/>
                    </a:cubicBezTo>
                    <a:cubicBezTo>
                      <a:pt x="427" y="148"/>
                      <a:pt x="408" y="148"/>
                      <a:pt x="381" y="135"/>
                    </a:cubicBezTo>
                    <a:cubicBezTo>
                      <a:pt x="354" y="122"/>
                      <a:pt x="318" y="104"/>
                      <a:pt x="285" y="84"/>
                    </a:cubicBezTo>
                    <a:cubicBezTo>
                      <a:pt x="252" y="64"/>
                      <a:pt x="213" y="32"/>
                      <a:pt x="186" y="18"/>
                    </a:cubicBezTo>
                    <a:cubicBezTo>
                      <a:pt x="159" y="4"/>
                      <a:pt x="147" y="2"/>
                      <a:pt x="123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1943" y="154"/>
                <a:ext cx="431" cy="233"/>
              </a:xfrm>
              <a:custGeom>
                <a:avLst/>
                <a:gdLst/>
                <a:ahLst/>
                <a:cxnLst>
                  <a:cxn ang="0">
                    <a:pos x="6" y="38"/>
                  </a:cxn>
                  <a:cxn ang="0">
                    <a:pos x="9" y="20"/>
                  </a:cxn>
                  <a:cxn ang="0">
                    <a:pos x="42" y="2"/>
                  </a:cxn>
                  <a:cxn ang="0">
                    <a:pos x="90" y="35"/>
                  </a:cxn>
                  <a:cxn ang="0">
                    <a:pos x="189" y="89"/>
                  </a:cxn>
                  <a:cxn ang="0">
                    <a:pos x="288" y="140"/>
                  </a:cxn>
                  <a:cxn ang="0">
                    <a:pos x="375" y="176"/>
                  </a:cxn>
                  <a:cxn ang="0">
                    <a:pos x="396" y="176"/>
                  </a:cxn>
                  <a:cxn ang="0">
                    <a:pos x="429" y="212"/>
                  </a:cxn>
                  <a:cxn ang="0">
                    <a:pos x="408" y="233"/>
                  </a:cxn>
                  <a:cxn ang="0">
                    <a:pos x="333" y="212"/>
                  </a:cxn>
                  <a:cxn ang="0">
                    <a:pos x="186" y="143"/>
                  </a:cxn>
                  <a:cxn ang="0">
                    <a:pos x="48" y="68"/>
                  </a:cxn>
                  <a:cxn ang="0">
                    <a:pos x="6" y="38"/>
                  </a:cxn>
                </a:cxnLst>
                <a:rect l="0" t="0" r="r" b="b"/>
                <a:pathLst>
                  <a:path w="431" h="233">
                    <a:moveTo>
                      <a:pt x="6" y="38"/>
                    </a:moveTo>
                    <a:cubicBezTo>
                      <a:pt x="0" y="26"/>
                      <a:pt x="3" y="26"/>
                      <a:pt x="9" y="20"/>
                    </a:cubicBezTo>
                    <a:cubicBezTo>
                      <a:pt x="15" y="14"/>
                      <a:pt x="29" y="0"/>
                      <a:pt x="42" y="2"/>
                    </a:cubicBezTo>
                    <a:cubicBezTo>
                      <a:pt x="55" y="4"/>
                      <a:pt x="66" y="21"/>
                      <a:pt x="90" y="35"/>
                    </a:cubicBezTo>
                    <a:cubicBezTo>
                      <a:pt x="114" y="49"/>
                      <a:pt x="156" y="72"/>
                      <a:pt x="189" y="89"/>
                    </a:cubicBezTo>
                    <a:cubicBezTo>
                      <a:pt x="222" y="106"/>
                      <a:pt x="257" y="126"/>
                      <a:pt x="288" y="140"/>
                    </a:cubicBezTo>
                    <a:cubicBezTo>
                      <a:pt x="319" y="154"/>
                      <a:pt x="357" y="170"/>
                      <a:pt x="375" y="176"/>
                    </a:cubicBezTo>
                    <a:cubicBezTo>
                      <a:pt x="393" y="182"/>
                      <a:pt x="387" y="170"/>
                      <a:pt x="396" y="176"/>
                    </a:cubicBezTo>
                    <a:cubicBezTo>
                      <a:pt x="405" y="182"/>
                      <a:pt x="427" y="203"/>
                      <a:pt x="429" y="212"/>
                    </a:cubicBezTo>
                    <a:cubicBezTo>
                      <a:pt x="431" y="221"/>
                      <a:pt x="424" y="233"/>
                      <a:pt x="408" y="233"/>
                    </a:cubicBezTo>
                    <a:cubicBezTo>
                      <a:pt x="392" y="233"/>
                      <a:pt x="370" y="227"/>
                      <a:pt x="333" y="212"/>
                    </a:cubicBezTo>
                    <a:cubicBezTo>
                      <a:pt x="296" y="197"/>
                      <a:pt x="234" y="167"/>
                      <a:pt x="186" y="143"/>
                    </a:cubicBezTo>
                    <a:cubicBezTo>
                      <a:pt x="138" y="119"/>
                      <a:pt x="78" y="86"/>
                      <a:pt x="48" y="68"/>
                    </a:cubicBezTo>
                    <a:cubicBezTo>
                      <a:pt x="18" y="50"/>
                      <a:pt x="12" y="50"/>
                      <a:pt x="6" y="3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1" name="Freeform 17"/>
              <p:cNvSpPr>
                <a:spLocks/>
              </p:cNvSpPr>
              <p:nvPr/>
            </p:nvSpPr>
            <p:spPr bwMode="auto">
              <a:xfrm>
                <a:off x="2262" y="87"/>
                <a:ext cx="396" cy="227"/>
              </a:xfrm>
              <a:custGeom>
                <a:avLst/>
                <a:gdLst/>
                <a:ahLst/>
                <a:cxnLst>
                  <a:cxn ang="0">
                    <a:pos x="2" y="9"/>
                  </a:cxn>
                  <a:cxn ang="0">
                    <a:pos x="53" y="66"/>
                  </a:cxn>
                  <a:cxn ang="0">
                    <a:pos x="176" y="132"/>
                  </a:cxn>
                  <a:cxn ang="0">
                    <a:pos x="293" y="189"/>
                  </a:cxn>
                  <a:cxn ang="0">
                    <a:pos x="341" y="222"/>
                  </a:cxn>
                  <a:cxn ang="0">
                    <a:pos x="377" y="219"/>
                  </a:cxn>
                  <a:cxn ang="0">
                    <a:pos x="377" y="180"/>
                  </a:cxn>
                  <a:cxn ang="0">
                    <a:pos x="260" y="126"/>
                  </a:cxn>
                  <a:cxn ang="0">
                    <a:pos x="113" y="51"/>
                  </a:cxn>
                  <a:cxn ang="0">
                    <a:pos x="41" y="9"/>
                  </a:cxn>
                  <a:cxn ang="0">
                    <a:pos x="2" y="9"/>
                  </a:cxn>
                </a:cxnLst>
                <a:rect l="0" t="0" r="r" b="b"/>
                <a:pathLst>
                  <a:path w="396" h="227">
                    <a:moveTo>
                      <a:pt x="2" y="9"/>
                    </a:moveTo>
                    <a:cubicBezTo>
                      <a:pt x="4" y="18"/>
                      <a:pt x="24" y="45"/>
                      <a:pt x="53" y="66"/>
                    </a:cubicBezTo>
                    <a:cubicBezTo>
                      <a:pt x="82" y="87"/>
                      <a:pt x="136" y="111"/>
                      <a:pt x="176" y="132"/>
                    </a:cubicBezTo>
                    <a:cubicBezTo>
                      <a:pt x="216" y="153"/>
                      <a:pt x="266" y="174"/>
                      <a:pt x="293" y="189"/>
                    </a:cubicBezTo>
                    <a:cubicBezTo>
                      <a:pt x="320" y="204"/>
                      <a:pt x="327" y="217"/>
                      <a:pt x="341" y="222"/>
                    </a:cubicBezTo>
                    <a:cubicBezTo>
                      <a:pt x="355" y="227"/>
                      <a:pt x="371" y="226"/>
                      <a:pt x="377" y="219"/>
                    </a:cubicBezTo>
                    <a:cubicBezTo>
                      <a:pt x="383" y="212"/>
                      <a:pt x="396" y="195"/>
                      <a:pt x="377" y="180"/>
                    </a:cubicBezTo>
                    <a:cubicBezTo>
                      <a:pt x="358" y="165"/>
                      <a:pt x="304" y="147"/>
                      <a:pt x="260" y="126"/>
                    </a:cubicBezTo>
                    <a:cubicBezTo>
                      <a:pt x="216" y="105"/>
                      <a:pt x="149" y="70"/>
                      <a:pt x="113" y="51"/>
                    </a:cubicBezTo>
                    <a:cubicBezTo>
                      <a:pt x="77" y="32"/>
                      <a:pt x="60" y="17"/>
                      <a:pt x="41" y="9"/>
                    </a:cubicBezTo>
                    <a:cubicBezTo>
                      <a:pt x="22" y="1"/>
                      <a:pt x="0" y="0"/>
                      <a:pt x="2" y="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264" y="240"/>
                <a:ext cx="516" cy="223"/>
              </a:xfrm>
              <a:custGeom>
                <a:avLst/>
                <a:gdLst/>
                <a:ahLst/>
                <a:cxnLst>
                  <a:cxn ang="0">
                    <a:pos x="3" y="10"/>
                  </a:cxn>
                  <a:cxn ang="0">
                    <a:pos x="105" y="97"/>
                  </a:cxn>
                  <a:cxn ang="0">
                    <a:pos x="243" y="178"/>
                  </a:cxn>
                  <a:cxn ang="0">
                    <a:pos x="357" y="217"/>
                  </a:cxn>
                  <a:cxn ang="0">
                    <a:pos x="498" y="214"/>
                  </a:cxn>
                  <a:cxn ang="0">
                    <a:pos x="468" y="187"/>
                  </a:cxn>
                  <a:cxn ang="0">
                    <a:pos x="309" y="136"/>
                  </a:cxn>
                  <a:cxn ang="0">
                    <a:pos x="123" y="34"/>
                  </a:cxn>
                  <a:cxn ang="0">
                    <a:pos x="3" y="10"/>
                  </a:cxn>
                </a:cxnLst>
                <a:rect l="0" t="0" r="r" b="b"/>
                <a:pathLst>
                  <a:path w="516" h="223">
                    <a:moveTo>
                      <a:pt x="3" y="10"/>
                    </a:moveTo>
                    <a:cubicBezTo>
                      <a:pt x="0" y="20"/>
                      <a:pt x="65" y="69"/>
                      <a:pt x="105" y="97"/>
                    </a:cubicBezTo>
                    <a:cubicBezTo>
                      <a:pt x="145" y="125"/>
                      <a:pt x="201" y="158"/>
                      <a:pt x="243" y="178"/>
                    </a:cubicBezTo>
                    <a:cubicBezTo>
                      <a:pt x="285" y="198"/>
                      <a:pt x="315" y="211"/>
                      <a:pt x="357" y="217"/>
                    </a:cubicBezTo>
                    <a:cubicBezTo>
                      <a:pt x="399" y="223"/>
                      <a:pt x="480" y="219"/>
                      <a:pt x="498" y="214"/>
                    </a:cubicBezTo>
                    <a:cubicBezTo>
                      <a:pt x="516" y="209"/>
                      <a:pt x="499" y="200"/>
                      <a:pt x="468" y="187"/>
                    </a:cubicBezTo>
                    <a:cubicBezTo>
                      <a:pt x="437" y="174"/>
                      <a:pt x="366" y="161"/>
                      <a:pt x="309" y="136"/>
                    </a:cubicBezTo>
                    <a:cubicBezTo>
                      <a:pt x="252" y="111"/>
                      <a:pt x="172" y="54"/>
                      <a:pt x="123" y="34"/>
                    </a:cubicBezTo>
                    <a:cubicBezTo>
                      <a:pt x="74" y="14"/>
                      <a:pt x="6" y="0"/>
                      <a:pt x="3" y="1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723" y="324"/>
                <a:ext cx="414" cy="100"/>
              </a:xfrm>
              <a:custGeom>
                <a:avLst/>
                <a:gdLst/>
                <a:ahLst/>
                <a:cxnLst>
                  <a:cxn ang="0">
                    <a:pos x="69" y="60"/>
                  </a:cxn>
                  <a:cxn ang="0">
                    <a:pos x="12" y="42"/>
                  </a:cxn>
                  <a:cxn ang="0">
                    <a:pos x="3" y="15"/>
                  </a:cxn>
                  <a:cxn ang="0">
                    <a:pos x="30" y="0"/>
                  </a:cxn>
                  <a:cxn ang="0">
                    <a:pos x="117" y="18"/>
                  </a:cxn>
                  <a:cxn ang="0">
                    <a:pos x="243" y="48"/>
                  </a:cxn>
                  <a:cxn ang="0">
                    <a:pos x="387" y="48"/>
                  </a:cxn>
                  <a:cxn ang="0">
                    <a:pos x="408" y="54"/>
                  </a:cxn>
                  <a:cxn ang="0">
                    <a:pos x="381" y="87"/>
                  </a:cxn>
                  <a:cxn ang="0">
                    <a:pos x="318" y="99"/>
                  </a:cxn>
                  <a:cxn ang="0">
                    <a:pos x="195" y="93"/>
                  </a:cxn>
                  <a:cxn ang="0">
                    <a:pos x="69" y="60"/>
                  </a:cxn>
                </a:cxnLst>
                <a:rect l="0" t="0" r="r" b="b"/>
                <a:pathLst>
                  <a:path w="414" h="100">
                    <a:moveTo>
                      <a:pt x="69" y="60"/>
                    </a:moveTo>
                    <a:cubicBezTo>
                      <a:pt x="39" y="52"/>
                      <a:pt x="23" y="49"/>
                      <a:pt x="12" y="42"/>
                    </a:cubicBezTo>
                    <a:cubicBezTo>
                      <a:pt x="1" y="35"/>
                      <a:pt x="0" y="22"/>
                      <a:pt x="3" y="15"/>
                    </a:cubicBezTo>
                    <a:cubicBezTo>
                      <a:pt x="6" y="8"/>
                      <a:pt x="11" y="0"/>
                      <a:pt x="30" y="0"/>
                    </a:cubicBezTo>
                    <a:cubicBezTo>
                      <a:pt x="49" y="0"/>
                      <a:pt x="82" y="10"/>
                      <a:pt x="117" y="18"/>
                    </a:cubicBezTo>
                    <a:cubicBezTo>
                      <a:pt x="152" y="26"/>
                      <a:pt x="198" y="43"/>
                      <a:pt x="243" y="48"/>
                    </a:cubicBezTo>
                    <a:cubicBezTo>
                      <a:pt x="288" y="53"/>
                      <a:pt x="360" y="47"/>
                      <a:pt x="387" y="48"/>
                    </a:cubicBezTo>
                    <a:cubicBezTo>
                      <a:pt x="414" y="49"/>
                      <a:pt x="409" y="48"/>
                      <a:pt x="408" y="54"/>
                    </a:cubicBezTo>
                    <a:cubicBezTo>
                      <a:pt x="407" y="60"/>
                      <a:pt x="396" y="80"/>
                      <a:pt x="381" y="87"/>
                    </a:cubicBezTo>
                    <a:cubicBezTo>
                      <a:pt x="366" y="94"/>
                      <a:pt x="349" y="98"/>
                      <a:pt x="318" y="99"/>
                    </a:cubicBezTo>
                    <a:cubicBezTo>
                      <a:pt x="287" y="100"/>
                      <a:pt x="237" y="99"/>
                      <a:pt x="195" y="93"/>
                    </a:cubicBezTo>
                    <a:cubicBezTo>
                      <a:pt x="153" y="87"/>
                      <a:pt x="99" y="68"/>
                      <a:pt x="69" y="6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" name="Freeform 20"/>
              <p:cNvSpPr>
                <a:spLocks/>
              </p:cNvSpPr>
              <p:nvPr/>
            </p:nvSpPr>
            <p:spPr bwMode="auto">
              <a:xfrm>
                <a:off x="3165" y="375"/>
                <a:ext cx="150" cy="72"/>
              </a:xfrm>
              <a:custGeom>
                <a:avLst/>
                <a:gdLst/>
                <a:ahLst/>
                <a:cxnLst>
                  <a:cxn ang="0">
                    <a:pos x="3" y="67"/>
                  </a:cxn>
                  <a:cxn ang="0">
                    <a:pos x="84" y="19"/>
                  </a:cxn>
                  <a:cxn ang="0">
                    <a:pos x="123" y="1"/>
                  </a:cxn>
                  <a:cxn ang="0">
                    <a:pos x="150" y="22"/>
                  </a:cxn>
                  <a:cxn ang="0">
                    <a:pos x="123" y="55"/>
                  </a:cxn>
                  <a:cxn ang="0">
                    <a:pos x="90" y="70"/>
                  </a:cxn>
                  <a:cxn ang="0">
                    <a:pos x="0" y="67"/>
                  </a:cxn>
                </a:cxnLst>
                <a:rect l="0" t="0" r="r" b="b"/>
                <a:pathLst>
                  <a:path w="150" h="72">
                    <a:moveTo>
                      <a:pt x="3" y="67"/>
                    </a:moveTo>
                    <a:cubicBezTo>
                      <a:pt x="16" y="59"/>
                      <a:pt x="64" y="30"/>
                      <a:pt x="84" y="19"/>
                    </a:cubicBezTo>
                    <a:cubicBezTo>
                      <a:pt x="104" y="8"/>
                      <a:pt x="112" y="0"/>
                      <a:pt x="123" y="1"/>
                    </a:cubicBezTo>
                    <a:cubicBezTo>
                      <a:pt x="134" y="2"/>
                      <a:pt x="150" y="13"/>
                      <a:pt x="150" y="22"/>
                    </a:cubicBezTo>
                    <a:cubicBezTo>
                      <a:pt x="150" y="31"/>
                      <a:pt x="133" y="47"/>
                      <a:pt x="123" y="55"/>
                    </a:cubicBezTo>
                    <a:cubicBezTo>
                      <a:pt x="113" y="63"/>
                      <a:pt x="110" y="68"/>
                      <a:pt x="90" y="70"/>
                    </a:cubicBezTo>
                    <a:cubicBezTo>
                      <a:pt x="70" y="72"/>
                      <a:pt x="35" y="69"/>
                      <a:pt x="0" y="67"/>
                    </a:cubicBezTo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3463" y="267"/>
                <a:ext cx="148" cy="91"/>
              </a:xfrm>
              <a:custGeom>
                <a:avLst/>
                <a:gdLst/>
                <a:ahLst/>
                <a:cxnLst>
                  <a:cxn ang="0">
                    <a:pos x="1" y="69"/>
                  </a:cxn>
                  <a:cxn ang="0">
                    <a:pos x="25" y="51"/>
                  </a:cxn>
                  <a:cxn ang="0">
                    <a:pos x="100" y="9"/>
                  </a:cxn>
                  <a:cxn ang="0">
                    <a:pos x="133" y="3"/>
                  </a:cxn>
                  <a:cxn ang="0">
                    <a:pos x="136" y="27"/>
                  </a:cxn>
                  <a:cxn ang="0">
                    <a:pos x="61" y="75"/>
                  </a:cxn>
                  <a:cxn ang="0">
                    <a:pos x="19" y="90"/>
                  </a:cxn>
                  <a:cxn ang="0">
                    <a:pos x="1" y="69"/>
                  </a:cxn>
                </a:cxnLst>
                <a:rect l="0" t="0" r="r" b="b"/>
                <a:pathLst>
                  <a:path w="148" h="91">
                    <a:moveTo>
                      <a:pt x="1" y="69"/>
                    </a:moveTo>
                    <a:cubicBezTo>
                      <a:pt x="2" y="63"/>
                      <a:pt x="9" y="61"/>
                      <a:pt x="25" y="51"/>
                    </a:cubicBezTo>
                    <a:cubicBezTo>
                      <a:pt x="41" y="41"/>
                      <a:pt x="82" y="17"/>
                      <a:pt x="100" y="9"/>
                    </a:cubicBezTo>
                    <a:cubicBezTo>
                      <a:pt x="118" y="1"/>
                      <a:pt x="127" y="0"/>
                      <a:pt x="133" y="3"/>
                    </a:cubicBezTo>
                    <a:cubicBezTo>
                      <a:pt x="139" y="6"/>
                      <a:pt x="148" y="15"/>
                      <a:pt x="136" y="27"/>
                    </a:cubicBezTo>
                    <a:cubicBezTo>
                      <a:pt x="124" y="39"/>
                      <a:pt x="80" y="65"/>
                      <a:pt x="61" y="75"/>
                    </a:cubicBezTo>
                    <a:cubicBezTo>
                      <a:pt x="42" y="85"/>
                      <a:pt x="29" y="91"/>
                      <a:pt x="19" y="90"/>
                    </a:cubicBezTo>
                    <a:cubicBezTo>
                      <a:pt x="9" y="89"/>
                      <a:pt x="0" y="75"/>
                      <a:pt x="1" y="6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6" name="Freeform 22"/>
              <p:cNvSpPr>
                <a:spLocks/>
              </p:cNvSpPr>
              <p:nvPr/>
            </p:nvSpPr>
            <p:spPr bwMode="auto">
              <a:xfrm>
                <a:off x="3580" y="58"/>
                <a:ext cx="938" cy="158"/>
              </a:xfrm>
              <a:custGeom>
                <a:avLst/>
                <a:gdLst/>
                <a:ahLst/>
                <a:cxnLst>
                  <a:cxn ang="0">
                    <a:pos x="172" y="86"/>
                  </a:cxn>
                  <a:cxn ang="0">
                    <a:pos x="61" y="137"/>
                  </a:cxn>
                  <a:cxn ang="0">
                    <a:pos x="16" y="155"/>
                  </a:cxn>
                  <a:cxn ang="0">
                    <a:pos x="7" y="122"/>
                  </a:cxn>
                  <a:cxn ang="0">
                    <a:pos x="58" y="80"/>
                  </a:cxn>
                  <a:cxn ang="0">
                    <a:pos x="172" y="38"/>
                  </a:cxn>
                  <a:cxn ang="0">
                    <a:pos x="304" y="11"/>
                  </a:cxn>
                  <a:cxn ang="0">
                    <a:pos x="463" y="2"/>
                  </a:cxn>
                  <a:cxn ang="0">
                    <a:pos x="631" y="23"/>
                  </a:cxn>
                  <a:cxn ang="0">
                    <a:pos x="796" y="53"/>
                  </a:cxn>
                  <a:cxn ang="0">
                    <a:pos x="841" y="47"/>
                  </a:cxn>
                  <a:cxn ang="0">
                    <a:pos x="907" y="71"/>
                  </a:cxn>
                  <a:cxn ang="0">
                    <a:pos x="919" y="101"/>
                  </a:cxn>
                  <a:cxn ang="0">
                    <a:pos x="793" y="98"/>
                  </a:cxn>
                  <a:cxn ang="0">
                    <a:pos x="634" y="62"/>
                  </a:cxn>
                  <a:cxn ang="0">
                    <a:pos x="439" y="38"/>
                  </a:cxn>
                  <a:cxn ang="0">
                    <a:pos x="238" y="59"/>
                  </a:cxn>
                  <a:cxn ang="0">
                    <a:pos x="172" y="86"/>
                  </a:cxn>
                </a:cxnLst>
                <a:rect l="0" t="0" r="r" b="b"/>
                <a:pathLst>
                  <a:path w="938" h="158">
                    <a:moveTo>
                      <a:pt x="172" y="86"/>
                    </a:moveTo>
                    <a:cubicBezTo>
                      <a:pt x="142" y="99"/>
                      <a:pt x="87" y="126"/>
                      <a:pt x="61" y="137"/>
                    </a:cubicBezTo>
                    <a:cubicBezTo>
                      <a:pt x="35" y="148"/>
                      <a:pt x="25" y="158"/>
                      <a:pt x="16" y="155"/>
                    </a:cubicBezTo>
                    <a:cubicBezTo>
                      <a:pt x="7" y="152"/>
                      <a:pt x="0" y="134"/>
                      <a:pt x="7" y="122"/>
                    </a:cubicBezTo>
                    <a:cubicBezTo>
                      <a:pt x="14" y="110"/>
                      <a:pt x="31" y="94"/>
                      <a:pt x="58" y="80"/>
                    </a:cubicBezTo>
                    <a:cubicBezTo>
                      <a:pt x="85" y="66"/>
                      <a:pt x="131" y="49"/>
                      <a:pt x="172" y="38"/>
                    </a:cubicBezTo>
                    <a:cubicBezTo>
                      <a:pt x="213" y="27"/>
                      <a:pt x="256" y="17"/>
                      <a:pt x="304" y="11"/>
                    </a:cubicBezTo>
                    <a:cubicBezTo>
                      <a:pt x="352" y="5"/>
                      <a:pt x="409" y="0"/>
                      <a:pt x="463" y="2"/>
                    </a:cubicBezTo>
                    <a:cubicBezTo>
                      <a:pt x="517" y="4"/>
                      <a:pt x="576" y="15"/>
                      <a:pt x="631" y="23"/>
                    </a:cubicBezTo>
                    <a:cubicBezTo>
                      <a:pt x="686" y="31"/>
                      <a:pt x="761" y="49"/>
                      <a:pt x="796" y="53"/>
                    </a:cubicBezTo>
                    <a:cubicBezTo>
                      <a:pt x="831" y="57"/>
                      <a:pt x="823" y="44"/>
                      <a:pt x="841" y="47"/>
                    </a:cubicBezTo>
                    <a:cubicBezTo>
                      <a:pt x="859" y="50"/>
                      <a:pt x="894" y="62"/>
                      <a:pt x="907" y="71"/>
                    </a:cubicBezTo>
                    <a:cubicBezTo>
                      <a:pt x="920" y="80"/>
                      <a:pt x="938" y="97"/>
                      <a:pt x="919" y="101"/>
                    </a:cubicBezTo>
                    <a:cubicBezTo>
                      <a:pt x="900" y="105"/>
                      <a:pt x="840" y="104"/>
                      <a:pt x="793" y="98"/>
                    </a:cubicBezTo>
                    <a:cubicBezTo>
                      <a:pt x="746" y="92"/>
                      <a:pt x="693" y="72"/>
                      <a:pt x="634" y="62"/>
                    </a:cubicBezTo>
                    <a:cubicBezTo>
                      <a:pt x="575" y="52"/>
                      <a:pt x="505" y="38"/>
                      <a:pt x="439" y="38"/>
                    </a:cubicBezTo>
                    <a:cubicBezTo>
                      <a:pt x="373" y="38"/>
                      <a:pt x="284" y="51"/>
                      <a:pt x="238" y="59"/>
                    </a:cubicBezTo>
                    <a:cubicBezTo>
                      <a:pt x="192" y="67"/>
                      <a:pt x="202" y="73"/>
                      <a:pt x="172" y="8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7" name="Freeform 23"/>
              <p:cNvSpPr>
                <a:spLocks/>
              </p:cNvSpPr>
              <p:nvPr/>
            </p:nvSpPr>
            <p:spPr bwMode="auto">
              <a:xfrm>
                <a:off x="3686" y="145"/>
                <a:ext cx="372" cy="98"/>
              </a:xfrm>
              <a:custGeom>
                <a:avLst/>
                <a:gdLst/>
                <a:ahLst/>
                <a:cxnLst>
                  <a:cxn ang="0">
                    <a:pos x="18" y="47"/>
                  </a:cxn>
                  <a:cxn ang="0">
                    <a:pos x="141" y="17"/>
                  </a:cxn>
                  <a:cxn ang="0">
                    <a:pos x="246" y="2"/>
                  </a:cxn>
                  <a:cxn ang="0">
                    <a:pos x="351" y="5"/>
                  </a:cxn>
                  <a:cxn ang="0">
                    <a:pos x="372" y="23"/>
                  </a:cxn>
                  <a:cxn ang="0">
                    <a:pos x="354" y="44"/>
                  </a:cxn>
                  <a:cxn ang="0">
                    <a:pos x="264" y="50"/>
                  </a:cxn>
                  <a:cxn ang="0">
                    <a:pos x="168" y="53"/>
                  </a:cxn>
                  <a:cxn ang="0">
                    <a:pos x="72" y="77"/>
                  </a:cxn>
                  <a:cxn ang="0">
                    <a:pos x="15" y="95"/>
                  </a:cxn>
                  <a:cxn ang="0">
                    <a:pos x="0" y="56"/>
                  </a:cxn>
                </a:cxnLst>
                <a:rect l="0" t="0" r="r" b="b"/>
                <a:pathLst>
                  <a:path w="372" h="98">
                    <a:moveTo>
                      <a:pt x="18" y="47"/>
                    </a:moveTo>
                    <a:cubicBezTo>
                      <a:pt x="60" y="36"/>
                      <a:pt x="103" y="25"/>
                      <a:pt x="141" y="17"/>
                    </a:cubicBezTo>
                    <a:cubicBezTo>
                      <a:pt x="179" y="9"/>
                      <a:pt x="211" y="4"/>
                      <a:pt x="246" y="2"/>
                    </a:cubicBezTo>
                    <a:cubicBezTo>
                      <a:pt x="281" y="0"/>
                      <a:pt x="330" y="1"/>
                      <a:pt x="351" y="5"/>
                    </a:cubicBezTo>
                    <a:cubicBezTo>
                      <a:pt x="372" y="9"/>
                      <a:pt x="372" y="17"/>
                      <a:pt x="372" y="23"/>
                    </a:cubicBezTo>
                    <a:cubicBezTo>
                      <a:pt x="372" y="29"/>
                      <a:pt x="372" y="40"/>
                      <a:pt x="354" y="44"/>
                    </a:cubicBezTo>
                    <a:cubicBezTo>
                      <a:pt x="336" y="48"/>
                      <a:pt x="295" y="49"/>
                      <a:pt x="264" y="50"/>
                    </a:cubicBezTo>
                    <a:cubicBezTo>
                      <a:pt x="233" y="51"/>
                      <a:pt x="200" y="49"/>
                      <a:pt x="168" y="53"/>
                    </a:cubicBezTo>
                    <a:cubicBezTo>
                      <a:pt x="136" y="57"/>
                      <a:pt x="98" y="70"/>
                      <a:pt x="72" y="77"/>
                    </a:cubicBezTo>
                    <a:cubicBezTo>
                      <a:pt x="46" y="84"/>
                      <a:pt x="27" y="98"/>
                      <a:pt x="15" y="95"/>
                    </a:cubicBezTo>
                    <a:cubicBezTo>
                      <a:pt x="3" y="92"/>
                      <a:pt x="1" y="74"/>
                      <a:pt x="0" y="56"/>
                    </a:cubicBezTo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8" name="Freeform 24"/>
              <p:cNvSpPr>
                <a:spLocks/>
              </p:cNvSpPr>
              <p:nvPr/>
            </p:nvSpPr>
            <p:spPr bwMode="auto">
              <a:xfrm>
                <a:off x="3618" y="308"/>
                <a:ext cx="318" cy="158"/>
              </a:xfrm>
              <a:custGeom>
                <a:avLst/>
                <a:gdLst/>
                <a:ahLst/>
                <a:cxnLst>
                  <a:cxn ang="0">
                    <a:pos x="0" y="158"/>
                  </a:cxn>
                  <a:cxn ang="0">
                    <a:pos x="12" y="137"/>
                  </a:cxn>
                  <a:cxn ang="0">
                    <a:pos x="162" y="71"/>
                  </a:cxn>
                  <a:cxn ang="0">
                    <a:pos x="249" y="20"/>
                  </a:cxn>
                  <a:cxn ang="0">
                    <a:pos x="285" y="2"/>
                  </a:cxn>
                  <a:cxn ang="0">
                    <a:pos x="309" y="11"/>
                  </a:cxn>
                  <a:cxn ang="0">
                    <a:pos x="303" y="47"/>
                  </a:cxn>
                  <a:cxn ang="0">
                    <a:pos x="219" y="89"/>
                  </a:cxn>
                  <a:cxn ang="0">
                    <a:pos x="108" y="140"/>
                  </a:cxn>
                  <a:cxn ang="0">
                    <a:pos x="57" y="152"/>
                  </a:cxn>
                  <a:cxn ang="0">
                    <a:pos x="0" y="158"/>
                  </a:cxn>
                </a:cxnLst>
                <a:rect l="0" t="0" r="r" b="b"/>
                <a:pathLst>
                  <a:path w="318" h="158">
                    <a:moveTo>
                      <a:pt x="0" y="158"/>
                    </a:moveTo>
                    <a:lnTo>
                      <a:pt x="12" y="137"/>
                    </a:lnTo>
                    <a:cubicBezTo>
                      <a:pt x="39" y="123"/>
                      <a:pt x="122" y="90"/>
                      <a:pt x="162" y="71"/>
                    </a:cubicBezTo>
                    <a:cubicBezTo>
                      <a:pt x="202" y="52"/>
                      <a:pt x="229" y="31"/>
                      <a:pt x="249" y="20"/>
                    </a:cubicBezTo>
                    <a:cubicBezTo>
                      <a:pt x="269" y="9"/>
                      <a:pt x="275" y="4"/>
                      <a:pt x="285" y="2"/>
                    </a:cubicBezTo>
                    <a:cubicBezTo>
                      <a:pt x="295" y="0"/>
                      <a:pt x="306" y="4"/>
                      <a:pt x="309" y="11"/>
                    </a:cubicBezTo>
                    <a:cubicBezTo>
                      <a:pt x="312" y="18"/>
                      <a:pt x="318" y="34"/>
                      <a:pt x="303" y="47"/>
                    </a:cubicBezTo>
                    <a:cubicBezTo>
                      <a:pt x="288" y="60"/>
                      <a:pt x="252" y="74"/>
                      <a:pt x="219" y="89"/>
                    </a:cubicBezTo>
                    <a:cubicBezTo>
                      <a:pt x="186" y="104"/>
                      <a:pt x="135" y="130"/>
                      <a:pt x="108" y="140"/>
                    </a:cubicBezTo>
                    <a:cubicBezTo>
                      <a:pt x="81" y="150"/>
                      <a:pt x="74" y="150"/>
                      <a:pt x="57" y="152"/>
                    </a:cubicBezTo>
                    <a:cubicBezTo>
                      <a:pt x="40" y="154"/>
                      <a:pt x="23" y="154"/>
                      <a:pt x="0" y="15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9" name="Freeform 25"/>
              <p:cNvSpPr>
                <a:spLocks/>
              </p:cNvSpPr>
              <p:nvPr/>
            </p:nvSpPr>
            <p:spPr bwMode="auto">
              <a:xfrm>
                <a:off x="3413" y="291"/>
                <a:ext cx="380" cy="174"/>
              </a:xfrm>
              <a:custGeom>
                <a:avLst/>
                <a:gdLst/>
                <a:ahLst/>
                <a:cxnLst>
                  <a:cxn ang="0">
                    <a:pos x="3" y="165"/>
                  </a:cxn>
                  <a:cxn ang="0">
                    <a:pos x="129" y="93"/>
                  </a:cxn>
                  <a:cxn ang="0">
                    <a:pos x="261" y="30"/>
                  </a:cxn>
                  <a:cxn ang="0">
                    <a:pos x="351" y="0"/>
                  </a:cxn>
                  <a:cxn ang="0">
                    <a:pos x="378" y="27"/>
                  </a:cxn>
                  <a:cxn ang="0">
                    <a:pos x="336" y="51"/>
                  </a:cxn>
                  <a:cxn ang="0">
                    <a:pos x="291" y="60"/>
                  </a:cxn>
                  <a:cxn ang="0">
                    <a:pos x="240" y="75"/>
                  </a:cxn>
                  <a:cxn ang="0">
                    <a:pos x="189" y="120"/>
                  </a:cxn>
                  <a:cxn ang="0">
                    <a:pos x="102" y="174"/>
                  </a:cxn>
                  <a:cxn ang="0">
                    <a:pos x="0" y="162"/>
                  </a:cxn>
                </a:cxnLst>
                <a:rect l="0" t="0" r="r" b="b"/>
                <a:pathLst>
                  <a:path w="380" h="174">
                    <a:moveTo>
                      <a:pt x="3" y="165"/>
                    </a:moveTo>
                    <a:cubicBezTo>
                      <a:pt x="24" y="153"/>
                      <a:pt x="86" y="115"/>
                      <a:pt x="129" y="93"/>
                    </a:cubicBezTo>
                    <a:cubicBezTo>
                      <a:pt x="172" y="71"/>
                      <a:pt x="224" y="45"/>
                      <a:pt x="261" y="30"/>
                    </a:cubicBezTo>
                    <a:cubicBezTo>
                      <a:pt x="298" y="15"/>
                      <a:pt x="332" y="0"/>
                      <a:pt x="351" y="0"/>
                    </a:cubicBezTo>
                    <a:cubicBezTo>
                      <a:pt x="370" y="0"/>
                      <a:pt x="380" y="19"/>
                      <a:pt x="378" y="27"/>
                    </a:cubicBezTo>
                    <a:cubicBezTo>
                      <a:pt x="376" y="35"/>
                      <a:pt x="350" y="46"/>
                      <a:pt x="336" y="51"/>
                    </a:cubicBezTo>
                    <a:cubicBezTo>
                      <a:pt x="322" y="56"/>
                      <a:pt x="307" y="56"/>
                      <a:pt x="291" y="60"/>
                    </a:cubicBezTo>
                    <a:cubicBezTo>
                      <a:pt x="275" y="64"/>
                      <a:pt x="257" y="65"/>
                      <a:pt x="240" y="75"/>
                    </a:cubicBezTo>
                    <a:cubicBezTo>
                      <a:pt x="223" y="85"/>
                      <a:pt x="212" y="104"/>
                      <a:pt x="189" y="120"/>
                    </a:cubicBezTo>
                    <a:cubicBezTo>
                      <a:pt x="166" y="136"/>
                      <a:pt x="133" y="167"/>
                      <a:pt x="102" y="174"/>
                    </a:cubicBezTo>
                    <a:lnTo>
                      <a:pt x="0" y="162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0" name="Freeform 26"/>
              <p:cNvSpPr>
                <a:spLocks/>
              </p:cNvSpPr>
              <p:nvPr/>
            </p:nvSpPr>
            <p:spPr bwMode="auto">
              <a:xfrm>
                <a:off x="4178" y="187"/>
                <a:ext cx="523" cy="69"/>
              </a:xfrm>
              <a:custGeom>
                <a:avLst/>
                <a:gdLst/>
                <a:ahLst/>
                <a:cxnLst>
                  <a:cxn ang="0">
                    <a:pos x="84" y="11"/>
                  </a:cxn>
                  <a:cxn ang="0">
                    <a:pos x="27" y="5"/>
                  </a:cxn>
                  <a:cxn ang="0">
                    <a:pos x="9" y="35"/>
                  </a:cxn>
                  <a:cxn ang="0">
                    <a:pos x="81" y="56"/>
                  </a:cxn>
                  <a:cxn ang="0">
                    <a:pos x="255" y="68"/>
                  </a:cxn>
                  <a:cxn ang="0">
                    <a:pos x="432" y="50"/>
                  </a:cxn>
                  <a:cxn ang="0">
                    <a:pos x="513" y="5"/>
                  </a:cxn>
                  <a:cxn ang="0">
                    <a:pos x="372" y="20"/>
                  </a:cxn>
                  <a:cxn ang="0">
                    <a:pos x="141" y="14"/>
                  </a:cxn>
                  <a:cxn ang="0">
                    <a:pos x="84" y="11"/>
                  </a:cxn>
                </a:cxnLst>
                <a:rect l="0" t="0" r="r" b="b"/>
                <a:pathLst>
                  <a:path w="523" h="69">
                    <a:moveTo>
                      <a:pt x="84" y="11"/>
                    </a:moveTo>
                    <a:cubicBezTo>
                      <a:pt x="65" y="9"/>
                      <a:pt x="40" y="1"/>
                      <a:pt x="27" y="5"/>
                    </a:cubicBezTo>
                    <a:cubicBezTo>
                      <a:pt x="14" y="9"/>
                      <a:pt x="0" y="27"/>
                      <a:pt x="9" y="35"/>
                    </a:cubicBezTo>
                    <a:cubicBezTo>
                      <a:pt x="18" y="43"/>
                      <a:pt x="40" y="51"/>
                      <a:pt x="81" y="56"/>
                    </a:cubicBezTo>
                    <a:cubicBezTo>
                      <a:pt x="122" y="61"/>
                      <a:pt x="197" y="69"/>
                      <a:pt x="255" y="68"/>
                    </a:cubicBezTo>
                    <a:cubicBezTo>
                      <a:pt x="313" y="67"/>
                      <a:pt x="389" y="60"/>
                      <a:pt x="432" y="50"/>
                    </a:cubicBezTo>
                    <a:cubicBezTo>
                      <a:pt x="475" y="40"/>
                      <a:pt x="523" y="10"/>
                      <a:pt x="513" y="5"/>
                    </a:cubicBezTo>
                    <a:cubicBezTo>
                      <a:pt x="503" y="0"/>
                      <a:pt x="434" y="19"/>
                      <a:pt x="372" y="20"/>
                    </a:cubicBezTo>
                    <a:cubicBezTo>
                      <a:pt x="310" y="21"/>
                      <a:pt x="189" y="15"/>
                      <a:pt x="141" y="14"/>
                    </a:cubicBezTo>
                    <a:cubicBezTo>
                      <a:pt x="93" y="13"/>
                      <a:pt x="103" y="13"/>
                      <a:pt x="84" y="1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1" name="Freeform 27"/>
              <p:cNvSpPr>
                <a:spLocks/>
              </p:cNvSpPr>
              <p:nvPr/>
            </p:nvSpPr>
            <p:spPr bwMode="auto">
              <a:xfrm>
                <a:off x="4689" y="186"/>
                <a:ext cx="537" cy="120"/>
              </a:xfrm>
              <a:custGeom>
                <a:avLst/>
                <a:gdLst/>
                <a:ahLst/>
                <a:cxnLst>
                  <a:cxn ang="0">
                    <a:pos x="23" y="6"/>
                  </a:cxn>
                  <a:cxn ang="0">
                    <a:pos x="188" y="3"/>
                  </a:cxn>
                  <a:cxn ang="0">
                    <a:pos x="323" y="27"/>
                  </a:cxn>
                  <a:cxn ang="0">
                    <a:pos x="464" y="69"/>
                  </a:cxn>
                  <a:cxn ang="0">
                    <a:pos x="521" y="90"/>
                  </a:cxn>
                  <a:cxn ang="0">
                    <a:pos x="533" y="105"/>
                  </a:cxn>
                  <a:cxn ang="0">
                    <a:pos x="497" y="120"/>
                  </a:cxn>
                  <a:cxn ang="0">
                    <a:pos x="452" y="108"/>
                  </a:cxn>
                  <a:cxn ang="0">
                    <a:pos x="350" y="72"/>
                  </a:cxn>
                  <a:cxn ang="0">
                    <a:pos x="158" y="39"/>
                  </a:cxn>
                  <a:cxn ang="0">
                    <a:pos x="50" y="39"/>
                  </a:cxn>
                  <a:cxn ang="0">
                    <a:pos x="23" y="6"/>
                  </a:cxn>
                </a:cxnLst>
                <a:rect l="0" t="0" r="r" b="b"/>
                <a:pathLst>
                  <a:path w="537" h="120">
                    <a:moveTo>
                      <a:pt x="23" y="6"/>
                    </a:moveTo>
                    <a:cubicBezTo>
                      <a:pt x="46" y="0"/>
                      <a:pt x="138" y="0"/>
                      <a:pt x="188" y="3"/>
                    </a:cubicBezTo>
                    <a:cubicBezTo>
                      <a:pt x="238" y="6"/>
                      <a:pt x="277" y="16"/>
                      <a:pt x="323" y="27"/>
                    </a:cubicBezTo>
                    <a:cubicBezTo>
                      <a:pt x="369" y="38"/>
                      <a:pt x="431" y="59"/>
                      <a:pt x="464" y="69"/>
                    </a:cubicBezTo>
                    <a:cubicBezTo>
                      <a:pt x="497" y="79"/>
                      <a:pt x="509" y="84"/>
                      <a:pt x="521" y="90"/>
                    </a:cubicBezTo>
                    <a:cubicBezTo>
                      <a:pt x="533" y="96"/>
                      <a:pt x="537" y="100"/>
                      <a:pt x="533" y="105"/>
                    </a:cubicBezTo>
                    <a:cubicBezTo>
                      <a:pt x="529" y="110"/>
                      <a:pt x="510" y="120"/>
                      <a:pt x="497" y="120"/>
                    </a:cubicBezTo>
                    <a:cubicBezTo>
                      <a:pt x="484" y="120"/>
                      <a:pt x="476" y="116"/>
                      <a:pt x="452" y="108"/>
                    </a:cubicBezTo>
                    <a:cubicBezTo>
                      <a:pt x="428" y="100"/>
                      <a:pt x="399" y="84"/>
                      <a:pt x="350" y="72"/>
                    </a:cubicBezTo>
                    <a:cubicBezTo>
                      <a:pt x="301" y="60"/>
                      <a:pt x="208" y="45"/>
                      <a:pt x="158" y="39"/>
                    </a:cubicBezTo>
                    <a:cubicBezTo>
                      <a:pt x="108" y="33"/>
                      <a:pt x="72" y="43"/>
                      <a:pt x="50" y="39"/>
                    </a:cubicBezTo>
                    <a:cubicBezTo>
                      <a:pt x="28" y="35"/>
                      <a:pt x="0" y="12"/>
                      <a:pt x="23" y="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2" name="Freeform 28"/>
              <p:cNvSpPr>
                <a:spLocks/>
              </p:cNvSpPr>
              <p:nvPr/>
            </p:nvSpPr>
            <p:spPr bwMode="auto">
              <a:xfrm>
                <a:off x="4968" y="312"/>
                <a:ext cx="800" cy="143"/>
              </a:xfrm>
              <a:custGeom>
                <a:avLst/>
                <a:gdLst/>
                <a:ahLst/>
                <a:cxnLst>
                  <a:cxn ang="0">
                    <a:pos x="800" y="24"/>
                  </a:cxn>
                  <a:cxn ang="0">
                    <a:pos x="782" y="15"/>
                  </a:cxn>
                  <a:cxn ang="0">
                    <a:pos x="659" y="63"/>
                  </a:cxn>
                  <a:cxn ang="0">
                    <a:pos x="500" y="84"/>
                  </a:cxn>
                  <a:cxn ang="0">
                    <a:pos x="326" y="69"/>
                  </a:cxn>
                  <a:cxn ang="0">
                    <a:pos x="98" y="21"/>
                  </a:cxn>
                  <a:cxn ang="0">
                    <a:pos x="11" y="6"/>
                  </a:cxn>
                  <a:cxn ang="0">
                    <a:pos x="32" y="60"/>
                  </a:cxn>
                  <a:cxn ang="0">
                    <a:pos x="155" y="96"/>
                  </a:cxn>
                  <a:cxn ang="0">
                    <a:pos x="410" y="138"/>
                  </a:cxn>
                  <a:cxn ang="0">
                    <a:pos x="596" y="129"/>
                  </a:cxn>
                  <a:cxn ang="0">
                    <a:pos x="737" y="90"/>
                  </a:cxn>
                  <a:cxn ang="0">
                    <a:pos x="788" y="69"/>
                  </a:cxn>
                  <a:cxn ang="0">
                    <a:pos x="800" y="24"/>
                  </a:cxn>
                </a:cxnLst>
                <a:rect l="0" t="0" r="r" b="b"/>
                <a:pathLst>
                  <a:path w="800" h="143">
                    <a:moveTo>
                      <a:pt x="800" y="24"/>
                    </a:moveTo>
                    <a:lnTo>
                      <a:pt x="782" y="15"/>
                    </a:lnTo>
                    <a:cubicBezTo>
                      <a:pt x="759" y="21"/>
                      <a:pt x="706" y="51"/>
                      <a:pt x="659" y="63"/>
                    </a:cubicBezTo>
                    <a:cubicBezTo>
                      <a:pt x="612" y="75"/>
                      <a:pt x="555" y="83"/>
                      <a:pt x="500" y="84"/>
                    </a:cubicBezTo>
                    <a:cubicBezTo>
                      <a:pt x="445" y="85"/>
                      <a:pt x="393" y="79"/>
                      <a:pt x="326" y="69"/>
                    </a:cubicBezTo>
                    <a:cubicBezTo>
                      <a:pt x="259" y="59"/>
                      <a:pt x="150" y="31"/>
                      <a:pt x="98" y="21"/>
                    </a:cubicBezTo>
                    <a:cubicBezTo>
                      <a:pt x="46" y="11"/>
                      <a:pt x="22" y="0"/>
                      <a:pt x="11" y="6"/>
                    </a:cubicBezTo>
                    <a:cubicBezTo>
                      <a:pt x="0" y="12"/>
                      <a:pt x="8" y="45"/>
                      <a:pt x="32" y="60"/>
                    </a:cubicBezTo>
                    <a:cubicBezTo>
                      <a:pt x="56" y="75"/>
                      <a:pt x="92" y="83"/>
                      <a:pt x="155" y="96"/>
                    </a:cubicBezTo>
                    <a:cubicBezTo>
                      <a:pt x="218" y="109"/>
                      <a:pt x="337" y="133"/>
                      <a:pt x="410" y="138"/>
                    </a:cubicBezTo>
                    <a:cubicBezTo>
                      <a:pt x="483" y="143"/>
                      <a:pt x="542" y="137"/>
                      <a:pt x="596" y="129"/>
                    </a:cubicBezTo>
                    <a:cubicBezTo>
                      <a:pt x="650" y="121"/>
                      <a:pt x="705" y="100"/>
                      <a:pt x="737" y="90"/>
                    </a:cubicBezTo>
                    <a:cubicBezTo>
                      <a:pt x="769" y="80"/>
                      <a:pt x="780" y="80"/>
                      <a:pt x="788" y="69"/>
                    </a:cubicBezTo>
                    <a:cubicBezTo>
                      <a:pt x="796" y="58"/>
                      <a:pt x="792" y="39"/>
                      <a:pt x="800" y="2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3" name="Freeform 29"/>
              <p:cNvSpPr>
                <a:spLocks/>
              </p:cNvSpPr>
              <p:nvPr/>
            </p:nvSpPr>
            <p:spPr bwMode="auto">
              <a:xfrm>
                <a:off x="5318" y="240"/>
                <a:ext cx="402" cy="115"/>
              </a:xfrm>
              <a:custGeom>
                <a:avLst/>
                <a:gdLst/>
                <a:ahLst/>
                <a:cxnLst>
                  <a:cxn ang="0">
                    <a:pos x="402" y="0"/>
                  </a:cxn>
                  <a:cxn ang="0">
                    <a:pos x="384" y="12"/>
                  </a:cxn>
                  <a:cxn ang="0">
                    <a:pos x="276" y="51"/>
                  </a:cxn>
                  <a:cxn ang="0">
                    <a:pos x="165" y="66"/>
                  </a:cxn>
                  <a:cxn ang="0">
                    <a:pos x="51" y="57"/>
                  </a:cxn>
                  <a:cxn ang="0">
                    <a:pos x="15" y="54"/>
                  </a:cxn>
                  <a:cxn ang="0">
                    <a:pos x="3" y="69"/>
                  </a:cxn>
                  <a:cxn ang="0">
                    <a:pos x="9" y="93"/>
                  </a:cxn>
                  <a:cxn ang="0">
                    <a:pos x="54" y="102"/>
                  </a:cxn>
                  <a:cxn ang="0">
                    <a:pos x="198" y="111"/>
                  </a:cxn>
                  <a:cxn ang="0">
                    <a:pos x="336" y="75"/>
                  </a:cxn>
                  <a:cxn ang="0">
                    <a:pos x="375" y="54"/>
                  </a:cxn>
                  <a:cxn ang="0">
                    <a:pos x="402" y="0"/>
                  </a:cxn>
                </a:cxnLst>
                <a:rect l="0" t="0" r="r" b="b"/>
                <a:pathLst>
                  <a:path w="402" h="115">
                    <a:moveTo>
                      <a:pt x="402" y="0"/>
                    </a:moveTo>
                    <a:lnTo>
                      <a:pt x="384" y="12"/>
                    </a:lnTo>
                    <a:cubicBezTo>
                      <a:pt x="363" y="20"/>
                      <a:pt x="312" y="42"/>
                      <a:pt x="276" y="51"/>
                    </a:cubicBezTo>
                    <a:cubicBezTo>
                      <a:pt x="240" y="60"/>
                      <a:pt x="202" y="65"/>
                      <a:pt x="165" y="66"/>
                    </a:cubicBezTo>
                    <a:cubicBezTo>
                      <a:pt x="128" y="67"/>
                      <a:pt x="76" y="59"/>
                      <a:pt x="51" y="57"/>
                    </a:cubicBezTo>
                    <a:cubicBezTo>
                      <a:pt x="26" y="55"/>
                      <a:pt x="23" y="52"/>
                      <a:pt x="15" y="54"/>
                    </a:cubicBezTo>
                    <a:cubicBezTo>
                      <a:pt x="7" y="56"/>
                      <a:pt x="4" y="63"/>
                      <a:pt x="3" y="69"/>
                    </a:cubicBezTo>
                    <a:cubicBezTo>
                      <a:pt x="2" y="75"/>
                      <a:pt x="0" y="88"/>
                      <a:pt x="9" y="93"/>
                    </a:cubicBezTo>
                    <a:cubicBezTo>
                      <a:pt x="18" y="98"/>
                      <a:pt x="22" y="99"/>
                      <a:pt x="54" y="102"/>
                    </a:cubicBezTo>
                    <a:cubicBezTo>
                      <a:pt x="86" y="105"/>
                      <a:pt x="151" y="115"/>
                      <a:pt x="198" y="111"/>
                    </a:cubicBezTo>
                    <a:cubicBezTo>
                      <a:pt x="245" y="107"/>
                      <a:pt x="307" y="84"/>
                      <a:pt x="336" y="75"/>
                    </a:cubicBezTo>
                    <a:cubicBezTo>
                      <a:pt x="365" y="66"/>
                      <a:pt x="365" y="65"/>
                      <a:pt x="375" y="54"/>
                    </a:cubicBezTo>
                    <a:cubicBezTo>
                      <a:pt x="385" y="43"/>
                      <a:pt x="392" y="26"/>
                      <a:pt x="402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0" y="4080"/>
              <a:ext cx="5776" cy="87"/>
              <a:chOff x="0" y="4185"/>
              <a:chExt cx="5776" cy="87"/>
            </a:xfrm>
          </p:grpSpPr>
          <p:sp>
            <p:nvSpPr>
              <p:cNvPr id="1055" name="Freeform 31"/>
              <p:cNvSpPr>
                <a:spLocks/>
              </p:cNvSpPr>
              <p:nvPr/>
            </p:nvSpPr>
            <p:spPr bwMode="auto">
              <a:xfrm>
                <a:off x="4041" y="4200"/>
                <a:ext cx="1735" cy="72"/>
              </a:xfrm>
              <a:custGeom>
                <a:avLst/>
                <a:gdLst/>
                <a:ahLst/>
                <a:cxnLst>
                  <a:cxn ang="0">
                    <a:pos x="165" y="6"/>
                  </a:cxn>
                  <a:cxn ang="0">
                    <a:pos x="450" y="3"/>
                  </a:cxn>
                  <a:cxn ang="0">
                    <a:pos x="714" y="12"/>
                  </a:cxn>
                  <a:cxn ang="0">
                    <a:pos x="957" y="24"/>
                  </a:cxn>
                  <a:cxn ang="0">
                    <a:pos x="1173" y="24"/>
                  </a:cxn>
                  <a:cxn ang="0">
                    <a:pos x="1473" y="15"/>
                  </a:cxn>
                  <a:cxn ang="0">
                    <a:pos x="1617" y="0"/>
                  </a:cxn>
                  <a:cxn ang="0">
                    <a:pos x="1719" y="15"/>
                  </a:cxn>
                  <a:cxn ang="0">
                    <a:pos x="1716" y="66"/>
                  </a:cxn>
                  <a:cxn ang="0">
                    <a:pos x="1632" y="51"/>
                  </a:cxn>
                  <a:cxn ang="0">
                    <a:pos x="1407" y="51"/>
                  </a:cxn>
                  <a:cxn ang="0">
                    <a:pos x="1191" y="48"/>
                  </a:cxn>
                  <a:cxn ang="0">
                    <a:pos x="870" y="60"/>
                  </a:cxn>
                  <a:cxn ang="0">
                    <a:pos x="492" y="48"/>
                  </a:cxn>
                  <a:cxn ang="0">
                    <a:pos x="291" y="27"/>
                  </a:cxn>
                  <a:cxn ang="0">
                    <a:pos x="21" y="36"/>
                  </a:cxn>
                  <a:cxn ang="0">
                    <a:pos x="165" y="6"/>
                  </a:cxn>
                </a:cxnLst>
                <a:rect l="0" t="0" r="r" b="b"/>
                <a:pathLst>
                  <a:path w="1735" h="72">
                    <a:moveTo>
                      <a:pt x="165" y="6"/>
                    </a:moveTo>
                    <a:cubicBezTo>
                      <a:pt x="236" y="1"/>
                      <a:pt x="359" y="2"/>
                      <a:pt x="450" y="3"/>
                    </a:cubicBezTo>
                    <a:cubicBezTo>
                      <a:pt x="541" y="4"/>
                      <a:pt x="630" y="9"/>
                      <a:pt x="714" y="12"/>
                    </a:cubicBezTo>
                    <a:cubicBezTo>
                      <a:pt x="798" y="15"/>
                      <a:pt x="881" y="22"/>
                      <a:pt x="957" y="24"/>
                    </a:cubicBezTo>
                    <a:cubicBezTo>
                      <a:pt x="1033" y="26"/>
                      <a:pt x="1087" y="25"/>
                      <a:pt x="1173" y="24"/>
                    </a:cubicBezTo>
                    <a:cubicBezTo>
                      <a:pt x="1259" y="23"/>
                      <a:pt x="1399" y="19"/>
                      <a:pt x="1473" y="15"/>
                    </a:cubicBezTo>
                    <a:cubicBezTo>
                      <a:pt x="1547" y="11"/>
                      <a:pt x="1576" y="0"/>
                      <a:pt x="1617" y="0"/>
                    </a:cubicBezTo>
                    <a:cubicBezTo>
                      <a:pt x="1658" y="0"/>
                      <a:pt x="1703" y="4"/>
                      <a:pt x="1719" y="15"/>
                    </a:cubicBezTo>
                    <a:cubicBezTo>
                      <a:pt x="1735" y="26"/>
                      <a:pt x="1730" y="60"/>
                      <a:pt x="1716" y="66"/>
                    </a:cubicBezTo>
                    <a:cubicBezTo>
                      <a:pt x="1702" y="72"/>
                      <a:pt x="1683" y="53"/>
                      <a:pt x="1632" y="51"/>
                    </a:cubicBezTo>
                    <a:cubicBezTo>
                      <a:pt x="1581" y="49"/>
                      <a:pt x="1480" y="51"/>
                      <a:pt x="1407" y="51"/>
                    </a:cubicBezTo>
                    <a:cubicBezTo>
                      <a:pt x="1334" y="51"/>
                      <a:pt x="1280" y="47"/>
                      <a:pt x="1191" y="48"/>
                    </a:cubicBezTo>
                    <a:cubicBezTo>
                      <a:pt x="1102" y="49"/>
                      <a:pt x="986" y="60"/>
                      <a:pt x="870" y="60"/>
                    </a:cubicBezTo>
                    <a:cubicBezTo>
                      <a:pt x="754" y="60"/>
                      <a:pt x="588" y="53"/>
                      <a:pt x="492" y="48"/>
                    </a:cubicBezTo>
                    <a:cubicBezTo>
                      <a:pt x="396" y="43"/>
                      <a:pt x="369" y="29"/>
                      <a:pt x="291" y="27"/>
                    </a:cubicBezTo>
                    <a:cubicBezTo>
                      <a:pt x="213" y="25"/>
                      <a:pt x="42" y="39"/>
                      <a:pt x="21" y="36"/>
                    </a:cubicBezTo>
                    <a:cubicBezTo>
                      <a:pt x="0" y="33"/>
                      <a:pt x="94" y="11"/>
                      <a:pt x="165" y="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6" name="Freeform 32"/>
              <p:cNvSpPr>
                <a:spLocks/>
              </p:cNvSpPr>
              <p:nvPr/>
            </p:nvSpPr>
            <p:spPr bwMode="auto">
              <a:xfrm>
                <a:off x="1727" y="4191"/>
                <a:ext cx="2655" cy="60"/>
              </a:xfrm>
              <a:custGeom>
                <a:avLst/>
                <a:gdLst/>
                <a:ahLst/>
                <a:cxnLst>
                  <a:cxn ang="0">
                    <a:pos x="2641" y="6"/>
                  </a:cxn>
                  <a:cxn ang="0">
                    <a:pos x="2620" y="30"/>
                  </a:cxn>
                  <a:cxn ang="0">
                    <a:pos x="2368" y="45"/>
                  </a:cxn>
                  <a:cxn ang="0">
                    <a:pos x="2023" y="60"/>
                  </a:cxn>
                  <a:cxn ang="0">
                    <a:pos x="1786" y="48"/>
                  </a:cxn>
                  <a:cxn ang="0">
                    <a:pos x="1525" y="36"/>
                  </a:cxn>
                  <a:cxn ang="0">
                    <a:pos x="1195" y="45"/>
                  </a:cxn>
                  <a:cxn ang="0">
                    <a:pos x="817" y="39"/>
                  </a:cxn>
                  <a:cxn ang="0">
                    <a:pos x="499" y="27"/>
                  </a:cxn>
                  <a:cxn ang="0">
                    <a:pos x="136" y="39"/>
                  </a:cxn>
                  <a:cxn ang="0">
                    <a:pos x="10" y="33"/>
                  </a:cxn>
                  <a:cxn ang="0">
                    <a:pos x="76" y="24"/>
                  </a:cxn>
                  <a:cxn ang="0">
                    <a:pos x="310" y="18"/>
                  </a:cxn>
                  <a:cxn ang="0">
                    <a:pos x="544" y="0"/>
                  </a:cxn>
                  <a:cxn ang="0">
                    <a:pos x="853" y="21"/>
                  </a:cxn>
                  <a:cxn ang="0">
                    <a:pos x="1114" y="21"/>
                  </a:cxn>
                  <a:cxn ang="0">
                    <a:pos x="1399" y="3"/>
                  </a:cxn>
                  <a:cxn ang="0">
                    <a:pos x="1588" y="9"/>
                  </a:cxn>
                  <a:cxn ang="0">
                    <a:pos x="1807" y="21"/>
                  </a:cxn>
                  <a:cxn ang="0">
                    <a:pos x="2035" y="12"/>
                  </a:cxn>
                  <a:cxn ang="0">
                    <a:pos x="2290" y="18"/>
                  </a:cxn>
                  <a:cxn ang="0">
                    <a:pos x="2596" y="3"/>
                  </a:cxn>
                  <a:cxn ang="0">
                    <a:pos x="2641" y="6"/>
                  </a:cxn>
                </a:cxnLst>
                <a:rect l="0" t="0" r="r" b="b"/>
                <a:pathLst>
                  <a:path w="2655" h="60">
                    <a:moveTo>
                      <a:pt x="2641" y="6"/>
                    </a:moveTo>
                    <a:lnTo>
                      <a:pt x="2620" y="30"/>
                    </a:lnTo>
                    <a:cubicBezTo>
                      <a:pt x="2575" y="36"/>
                      <a:pt x="2467" y="40"/>
                      <a:pt x="2368" y="45"/>
                    </a:cubicBezTo>
                    <a:cubicBezTo>
                      <a:pt x="2269" y="50"/>
                      <a:pt x="2120" y="60"/>
                      <a:pt x="2023" y="60"/>
                    </a:cubicBezTo>
                    <a:cubicBezTo>
                      <a:pt x="1926" y="60"/>
                      <a:pt x="1869" y="52"/>
                      <a:pt x="1786" y="48"/>
                    </a:cubicBezTo>
                    <a:cubicBezTo>
                      <a:pt x="1703" y="44"/>
                      <a:pt x="1623" y="36"/>
                      <a:pt x="1525" y="36"/>
                    </a:cubicBezTo>
                    <a:cubicBezTo>
                      <a:pt x="1427" y="36"/>
                      <a:pt x="1313" y="44"/>
                      <a:pt x="1195" y="45"/>
                    </a:cubicBezTo>
                    <a:cubicBezTo>
                      <a:pt x="1077" y="46"/>
                      <a:pt x="933" y="42"/>
                      <a:pt x="817" y="39"/>
                    </a:cubicBezTo>
                    <a:cubicBezTo>
                      <a:pt x="701" y="36"/>
                      <a:pt x="612" y="27"/>
                      <a:pt x="499" y="27"/>
                    </a:cubicBezTo>
                    <a:cubicBezTo>
                      <a:pt x="386" y="27"/>
                      <a:pt x="217" y="38"/>
                      <a:pt x="136" y="39"/>
                    </a:cubicBezTo>
                    <a:cubicBezTo>
                      <a:pt x="55" y="40"/>
                      <a:pt x="20" y="36"/>
                      <a:pt x="10" y="33"/>
                    </a:cubicBezTo>
                    <a:cubicBezTo>
                      <a:pt x="0" y="30"/>
                      <a:pt x="26" y="27"/>
                      <a:pt x="76" y="24"/>
                    </a:cubicBezTo>
                    <a:cubicBezTo>
                      <a:pt x="126" y="21"/>
                      <a:pt x="232" y="22"/>
                      <a:pt x="310" y="18"/>
                    </a:cubicBezTo>
                    <a:cubicBezTo>
                      <a:pt x="388" y="14"/>
                      <a:pt x="454" y="0"/>
                      <a:pt x="544" y="0"/>
                    </a:cubicBezTo>
                    <a:cubicBezTo>
                      <a:pt x="634" y="0"/>
                      <a:pt x="758" y="18"/>
                      <a:pt x="853" y="21"/>
                    </a:cubicBezTo>
                    <a:cubicBezTo>
                      <a:pt x="948" y="24"/>
                      <a:pt x="1023" y="24"/>
                      <a:pt x="1114" y="21"/>
                    </a:cubicBezTo>
                    <a:cubicBezTo>
                      <a:pt x="1205" y="18"/>
                      <a:pt x="1320" y="5"/>
                      <a:pt x="1399" y="3"/>
                    </a:cubicBezTo>
                    <a:cubicBezTo>
                      <a:pt x="1478" y="1"/>
                      <a:pt x="1520" y="6"/>
                      <a:pt x="1588" y="9"/>
                    </a:cubicBezTo>
                    <a:cubicBezTo>
                      <a:pt x="1656" y="12"/>
                      <a:pt x="1733" y="21"/>
                      <a:pt x="1807" y="21"/>
                    </a:cubicBezTo>
                    <a:cubicBezTo>
                      <a:pt x="1881" y="21"/>
                      <a:pt x="1955" y="12"/>
                      <a:pt x="2035" y="12"/>
                    </a:cubicBezTo>
                    <a:cubicBezTo>
                      <a:pt x="2115" y="12"/>
                      <a:pt x="2197" y="19"/>
                      <a:pt x="2290" y="18"/>
                    </a:cubicBezTo>
                    <a:cubicBezTo>
                      <a:pt x="2383" y="17"/>
                      <a:pt x="2537" y="5"/>
                      <a:pt x="2596" y="3"/>
                    </a:cubicBezTo>
                    <a:cubicBezTo>
                      <a:pt x="2655" y="1"/>
                      <a:pt x="2651" y="3"/>
                      <a:pt x="2641" y="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7" name="Freeform 33"/>
              <p:cNvSpPr>
                <a:spLocks/>
              </p:cNvSpPr>
              <p:nvPr/>
            </p:nvSpPr>
            <p:spPr bwMode="auto">
              <a:xfrm>
                <a:off x="0" y="4185"/>
                <a:ext cx="2041" cy="62"/>
              </a:xfrm>
              <a:custGeom>
                <a:avLst/>
                <a:gdLst/>
                <a:ahLst/>
                <a:cxnLst>
                  <a:cxn ang="0">
                    <a:pos x="1893" y="39"/>
                  </a:cxn>
                  <a:cxn ang="0">
                    <a:pos x="1578" y="45"/>
                  </a:cxn>
                  <a:cxn ang="0">
                    <a:pos x="1011" y="60"/>
                  </a:cxn>
                  <a:cxn ang="0">
                    <a:pos x="438" y="57"/>
                  </a:cxn>
                  <a:cxn ang="0">
                    <a:pos x="0" y="36"/>
                  </a:cxn>
                  <a:cxn ang="0">
                    <a:pos x="0" y="3"/>
                  </a:cxn>
                  <a:cxn ang="0">
                    <a:pos x="210" y="18"/>
                  </a:cxn>
                  <a:cxn ang="0">
                    <a:pos x="474" y="21"/>
                  </a:cxn>
                  <a:cxn ang="0">
                    <a:pos x="678" y="9"/>
                  </a:cxn>
                  <a:cxn ang="0">
                    <a:pos x="897" y="9"/>
                  </a:cxn>
                  <a:cxn ang="0">
                    <a:pos x="1167" y="30"/>
                  </a:cxn>
                  <a:cxn ang="0">
                    <a:pos x="1500" y="24"/>
                  </a:cxn>
                  <a:cxn ang="0">
                    <a:pos x="1758" y="3"/>
                  </a:cxn>
                  <a:cxn ang="0">
                    <a:pos x="1938" y="18"/>
                  </a:cxn>
                  <a:cxn ang="0">
                    <a:pos x="2034" y="33"/>
                  </a:cxn>
                  <a:cxn ang="0">
                    <a:pos x="1893" y="39"/>
                  </a:cxn>
                </a:cxnLst>
                <a:rect l="0" t="0" r="r" b="b"/>
                <a:pathLst>
                  <a:path w="2041" h="62">
                    <a:moveTo>
                      <a:pt x="1893" y="39"/>
                    </a:moveTo>
                    <a:cubicBezTo>
                      <a:pt x="1817" y="41"/>
                      <a:pt x="1725" y="42"/>
                      <a:pt x="1578" y="45"/>
                    </a:cubicBezTo>
                    <a:cubicBezTo>
                      <a:pt x="1431" y="48"/>
                      <a:pt x="1201" y="58"/>
                      <a:pt x="1011" y="60"/>
                    </a:cubicBezTo>
                    <a:cubicBezTo>
                      <a:pt x="821" y="62"/>
                      <a:pt x="606" y="61"/>
                      <a:pt x="438" y="57"/>
                    </a:cubicBezTo>
                    <a:cubicBezTo>
                      <a:pt x="270" y="53"/>
                      <a:pt x="73" y="45"/>
                      <a:pt x="0" y="36"/>
                    </a:cubicBezTo>
                    <a:lnTo>
                      <a:pt x="0" y="3"/>
                    </a:lnTo>
                    <a:cubicBezTo>
                      <a:pt x="35" y="0"/>
                      <a:pt x="131" y="15"/>
                      <a:pt x="210" y="18"/>
                    </a:cubicBezTo>
                    <a:cubicBezTo>
                      <a:pt x="289" y="21"/>
                      <a:pt x="396" y="22"/>
                      <a:pt x="474" y="21"/>
                    </a:cubicBezTo>
                    <a:cubicBezTo>
                      <a:pt x="552" y="20"/>
                      <a:pt x="608" y="11"/>
                      <a:pt x="678" y="9"/>
                    </a:cubicBezTo>
                    <a:cubicBezTo>
                      <a:pt x="748" y="7"/>
                      <a:pt x="816" y="6"/>
                      <a:pt x="897" y="9"/>
                    </a:cubicBezTo>
                    <a:cubicBezTo>
                      <a:pt x="978" y="12"/>
                      <a:pt x="1067" y="28"/>
                      <a:pt x="1167" y="30"/>
                    </a:cubicBezTo>
                    <a:cubicBezTo>
                      <a:pt x="1267" y="32"/>
                      <a:pt x="1402" y="28"/>
                      <a:pt x="1500" y="24"/>
                    </a:cubicBezTo>
                    <a:cubicBezTo>
                      <a:pt x="1598" y="20"/>
                      <a:pt x="1685" y="4"/>
                      <a:pt x="1758" y="3"/>
                    </a:cubicBezTo>
                    <a:cubicBezTo>
                      <a:pt x="1831" y="2"/>
                      <a:pt x="1892" y="13"/>
                      <a:pt x="1938" y="18"/>
                    </a:cubicBezTo>
                    <a:cubicBezTo>
                      <a:pt x="1984" y="23"/>
                      <a:pt x="2041" y="30"/>
                      <a:pt x="2034" y="33"/>
                    </a:cubicBezTo>
                    <a:cubicBezTo>
                      <a:pt x="2027" y="36"/>
                      <a:pt x="1969" y="37"/>
                      <a:pt x="1893" y="3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33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Tahoma" pitchFamily="34" charset="0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2011-4-12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Tahoma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Tahoma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93750" indent="-3365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286000"/>
            <a:ext cx="9144000" cy="1714504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Megastore:</a:t>
            </a:r>
            <a:b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   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Providing </a:t>
            </a:r>
            <a:r>
              <a:rPr lang="en-US" altLang="zh-CN" sz="36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Scalable,Highly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Available</a:t>
            </a:r>
            <a:b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en-US" altLang="zh-CN" sz="36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   Storage for Interactive Services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00298" y="5105400"/>
            <a:ext cx="6400800" cy="1752600"/>
          </a:xfrm>
        </p:spPr>
        <p:txBody>
          <a:bodyPr/>
          <a:lstStyle/>
          <a:p>
            <a:pPr algn="r"/>
            <a:r>
              <a:rPr lang="zh-CN" altLang="en-US" sz="2400" dirty="0">
                <a:latin typeface="+mj-lt"/>
              </a:rPr>
              <a:t>汇报</a:t>
            </a:r>
            <a:r>
              <a:rPr lang="zh-CN" altLang="en-US" sz="2400" dirty="0" smtClean="0">
                <a:latin typeface="+mj-lt"/>
              </a:rPr>
              <a:t>人：李晓娜</a:t>
            </a:r>
            <a:endParaRPr lang="en-US" altLang="zh-CN" sz="2400" dirty="0" smtClean="0">
              <a:latin typeface="+mj-lt"/>
            </a:endParaRPr>
          </a:p>
          <a:p>
            <a:pPr algn="r"/>
            <a:r>
              <a:rPr lang="zh-CN" altLang="en-US" sz="2400" dirty="0" smtClean="0">
                <a:latin typeface="+mj-lt"/>
              </a:rPr>
              <a:t>时间：</a:t>
            </a:r>
            <a:r>
              <a:rPr lang="en-US" altLang="zh-CN" sz="2400" dirty="0" smtClean="0">
                <a:latin typeface="+mj-lt"/>
              </a:rPr>
              <a:t>2011</a:t>
            </a:r>
            <a:r>
              <a:rPr lang="zh-CN" altLang="en-US" sz="2400" dirty="0" smtClean="0">
                <a:latin typeface="+mj-lt"/>
              </a:rPr>
              <a:t>年</a:t>
            </a:r>
            <a:r>
              <a:rPr lang="en-US" altLang="zh-CN" sz="2400" dirty="0" smtClean="0">
                <a:latin typeface="+mj-lt"/>
              </a:rPr>
              <a:t>4</a:t>
            </a:r>
            <a:r>
              <a:rPr lang="zh-CN" altLang="en-US" sz="2400" dirty="0" smtClean="0">
                <a:latin typeface="+mj-lt"/>
              </a:rPr>
              <a:t>月</a:t>
            </a:r>
            <a:r>
              <a:rPr lang="en-US" altLang="zh-CN" sz="2400" dirty="0" smtClean="0">
                <a:latin typeface="+mj-lt"/>
              </a:rPr>
              <a:t>12</a:t>
            </a:r>
            <a:r>
              <a:rPr lang="zh-CN" altLang="en-US" sz="2400" dirty="0" smtClean="0">
                <a:latin typeface="+mj-lt"/>
              </a:rPr>
              <a:t>日</a:t>
            </a:r>
            <a:endParaRPr lang="zh-CN" altLang="en-US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7772400" cy="1143000"/>
          </a:xfr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实例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286412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</a:rPr>
              <a:t>  应用中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</a:rPr>
              <a:t>实例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Email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每一个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email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账户形成一个自然的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在一个账户内部的操作是事务的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: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用户能够确保观察到所发送的消息的变化，即使在故障切换的过程中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Blogs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一个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blog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应用中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,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有多种类型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groups;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每个用户的简介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(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profile)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是一个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，每个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blog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的发帖量（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posts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）和元数据是一个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group……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跨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的操作依赖于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2PC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和异步消息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Maps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 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的产生通过将地球分为不重叠的许多小块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每一个小块是一个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endParaRPr kumimoji="1" lang="ko-KR" altLang="en-US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6715172" cy="10715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物理布局（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Physical Layout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571612"/>
            <a:ext cx="8429684" cy="4676788"/>
          </a:xfrm>
        </p:spPr>
        <p:txBody>
          <a:bodyPr/>
          <a:lstStyle/>
          <a:p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在每一个数据中心，</a:t>
            </a:r>
            <a:r>
              <a:rPr lang="en-US" altLang="zh-CN" sz="26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en-US" altLang="zh-CN" sz="26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作为可扩展的容错存储，通过把操作传播（</a:t>
            </a:r>
            <a:r>
              <a:rPr lang="en-US" altLang="zh-CN" sz="2600" dirty="0" smtClean="0">
                <a:latin typeface="华文新魏" pitchFamily="2" charset="-122"/>
                <a:ea typeface="华文新魏" pitchFamily="2" charset="-122"/>
              </a:rPr>
              <a:t>spreading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）到多行，来支持任意的读写吞吐量。</a:t>
            </a:r>
            <a:endParaRPr lang="en-US" altLang="zh-CN" sz="26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为了减小延迟，应用将每一个</a:t>
            </a:r>
            <a:r>
              <a:rPr lang="en-US" altLang="zh-CN" sz="26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放在它们最经常存取的区域，并且在这个区域的几个数据中心内，放上它的三至五个副本。</a:t>
            </a:r>
            <a:endParaRPr lang="en-US" altLang="zh-CN" sz="26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为了提高吞吐量，一个</a:t>
            </a:r>
            <a:r>
              <a:rPr lang="en-US" altLang="zh-CN" sz="2600" dirty="0" err="1" smtClean="0">
                <a:latin typeface="华文新魏" pitchFamily="2" charset="-122"/>
                <a:ea typeface="华文新魏" pitchFamily="2" charset="-122"/>
              </a:rPr>
              <a:t>entiy</a:t>
            </a:r>
            <a:r>
              <a:rPr lang="en-US" altLang="zh-CN" sz="2600" dirty="0" smtClean="0">
                <a:latin typeface="华文新魏" pitchFamily="2" charset="-122"/>
                <a:ea typeface="华文新魏" pitchFamily="2" charset="-122"/>
              </a:rPr>
              <a:t> group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内的数据，被放在</a:t>
            </a:r>
            <a:r>
              <a:rPr lang="en-US" altLang="zh-CN" sz="26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中的相邻的行范围。</a:t>
            </a:r>
            <a:r>
              <a:rPr lang="en-US" altLang="zh-CN" sz="2600" dirty="0" err="1" smtClean="0">
                <a:latin typeface="华文新魏" pitchFamily="2" charset="-122"/>
                <a:ea typeface="华文新魏" pitchFamily="2" charset="-122"/>
              </a:rPr>
              <a:t>Metastore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的模式语言，允许应用控制级联数据（</a:t>
            </a:r>
            <a:r>
              <a:rPr lang="en-US" altLang="zh-CN" sz="2600" dirty="0" smtClean="0">
                <a:latin typeface="华文新魏" pitchFamily="2" charset="-122"/>
                <a:ea typeface="华文新魏" pitchFamily="2" charset="-122"/>
              </a:rPr>
              <a:t>hierarchical data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）的位置，一起存取的数据存储在相近的行，或者非正规化（</a:t>
            </a:r>
            <a:r>
              <a:rPr lang="en-US" altLang="zh-CN" sz="2600" dirty="0" err="1" smtClean="0">
                <a:latin typeface="华文新魏" pitchFamily="2" charset="-122"/>
                <a:ea typeface="华文新魏" pitchFamily="2" charset="-122"/>
              </a:rPr>
              <a:t>denormalized</a:t>
            </a:r>
            <a:r>
              <a:rPr lang="zh-CN" altLang="en-US" sz="2600" dirty="0" smtClean="0">
                <a:latin typeface="华文新魏" pitchFamily="2" charset="-122"/>
                <a:ea typeface="华文新魏" pitchFamily="2" charset="-122"/>
              </a:rPr>
              <a:t>）到同一行。</a:t>
            </a:r>
            <a:endParaRPr lang="zh-CN" altLang="en-US" sz="2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7143768" cy="10715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（三）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Megastore 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简介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  <a:latin typeface="Gill Sans MT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2000240"/>
            <a:ext cx="7772400" cy="4248160"/>
          </a:xfrm>
        </p:spPr>
        <p:txBody>
          <a:bodyPr/>
          <a:lstStyle/>
          <a:p>
            <a:r>
              <a:rPr lang="en-US" altLang="zh-CN" dirty="0" smtClean="0"/>
              <a:t>API</a:t>
            </a:r>
            <a:r>
              <a:rPr lang="zh-CN" altLang="en-US" dirty="0" smtClean="0"/>
              <a:t>设计原则</a:t>
            </a:r>
            <a:endParaRPr lang="en-US" altLang="zh-CN" dirty="0" smtClean="0"/>
          </a:p>
          <a:p>
            <a:r>
              <a:rPr lang="zh-CN" altLang="en-US" dirty="0" smtClean="0"/>
              <a:t>数据模型</a:t>
            </a:r>
            <a:endParaRPr lang="en-US" altLang="zh-CN" dirty="0" smtClean="0"/>
          </a:p>
          <a:p>
            <a:r>
              <a:rPr lang="zh-CN" altLang="en-US" dirty="0" smtClean="0"/>
              <a:t>事务与并发控制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4346" y="-142900"/>
            <a:ext cx="7286676" cy="9286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71546"/>
            <a:ext cx="9001156" cy="5286412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en-US" sz="2800" dirty="0" smtClean="0">
                <a:latin typeface="华文新魏" pitchFamily="2" charset="-122"/>
                <a:ea typeface="华文新魏" pitchFamily="2" charset="-122"/>
              </a:rPr>
              <a:t>API</a:t>
            </a: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设计原则</a:t>
            </a:r>
            <a:endParaRPr kumimoji="1" lang="en-US" altLang="en-US" sz="28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en-US" sz="28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的架构应符合快速开发可扩展的应用的特点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lvl="1" indent="-342900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dirty="0" smtClean="0">
                <a:latin typeface="华文新魏" pitchFamily="2" charset="-122"/>
                <a:ea typeface="华文新魏" pitchFamily="2" charset="-122"/>
                <a:cs typeface="+mn-cs"/>
              </a:rPr>
              <a:t>关系模式在查询时依赖</a:t>
            </a:r>
            <a:r>
              <a:rPr kumimoji="1" lang="en-US" altLang="zh-CN" dirty="0" smtClean="0">
                <a:latin typeface="华文新魏" pitchFamily="2" charset="-122"/>
                <a:ea typeface="华文新魏" pitchFamily="2" charset="-122"/>
                <a:cs typeface="+mn-cs"/>
              </a:rPr>
              <a:t>joins</a:t>
            </a:r>
            <a:r>
              <a:rPr kumimoji="1" lang="zh-CN" altLang="en-US" dirty="0" smtClean="0">
                <a:latin typeface="华文新魏" pitchFamily="2" charset="-122"/>
                <a:ea typeface="华文新魏" pitchFamily="2" charset="-122"/>
                <a:cs typeface="+mn-cs"/>
              </a:rPr>
              <a:t>，不适合</a:t>
            </a:r>
            <a:r>
              <a:rPr kumimoji="1" lang="en-US" altLang="zh-CN" dirty="0" smtClean="0"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dirty="0" smtClean="0">
                <a:latin typeface="华文新魏" pitchFamily="2" charset="-122"/>
                <a:ea typeface="华文新魏" pitchFamily="2" charset="-122"/>
                <a:cs typeface="+mn-cs"/>
              </a:rPr>
              <a:t>应用</a:t>
            </a:r>
            <a:endParaRPr kumimoji="1" lang="en-US" altLang="ko-KR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</a:rPr>
              <a:t>Megastore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设计了一个数据模型和模式语言，对物理位置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(physical locality)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提供细粒度的控制。级联布局和非正规化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en-US" altLang="zh-CN" sz="2000" dirty="0" err="1" smtClean="0">
                <a:latin typeface="맑은 고딕" pitchFamily="50" charset="-127"/>
                <a:ea typeface="맑은 고딕" pitchFamily="50" charset="-127"/>
              </a:rPr>
              <a:t>denomalization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消除了大部分的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join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代价。查询指定扫描具体的表和索引即可。</a:t>
            </a:r>
            <a:endParaRPr kumimoji="1" lang="en-US" altLang="zh-CN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需要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joins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时，可以在应用代码中实现；在应用层可以通过并行查询（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parallel queries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</a:rPr>
              <a:t>）实现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</a:rPr>
              <a:t>outer joins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072330" cy="857232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786874" cy="5857916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zh-CN" sz="24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数据模型</a:t>
            </a:r>
            <a:endParaRPr kumimoji="1" lang="en-US" altLang="zh-CN" sz="24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</a:rPr>
              <a:t>基本设计原则：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定义的数据模型，介于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RDBMS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抽象的元组和</a:t>
            </a:r>
            <a:r>
              <a:rPr kumimoji="1" lang="en-US" altLang="ko-KR" sz="20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NoSQL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具体的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row-</a:t>
            </a:r>
            <a:r>
              <a:rPr kumimoji="1" lang="en-US" altLang="zh-CN" sz="20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colum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存储之间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数据模型类似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RDBMS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的特点：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</a:p>
          <a:p>
            <a:pPr lvl="2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数据模型在一个模式（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schema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）中被声明并且有类型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每一个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schema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有一个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tables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集合，每一个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table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包含一个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集合，每个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包含一组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properties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。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Properties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是命名且有类型的，可设置为必选、可选、重复。一个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table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中的所有的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包含相同的属性集。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一个或多个属性集，可以组成主键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数据模型中的级联（</a:t>
            </a:r>
            <a:r>
              <a:rPr kumimoji="1" lang="en-US" altLang="zh-CN" sz="20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hierarchy,foreign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 key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）特征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4346" y="-214338"/>
            <a:ext cx="7772400" cy="928670"/>
          </a:xfrm>
        </p:spPr>
        <p:txBody>
          <a:bodyPr/>
          <a:lstStyle/>
          <a:p>
            <a:pPr algn="l"/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928670"/>
            <a:ext cx="3786214" cy="5000660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数据模型</a:t>
            </a:r>
            <a:r>
              <a:rPr lang="en-US" altLang="zh-CN" sz="2400" dirty="0" smtClean="0">
                <a:latin typeface="华文新魏" pitchFamily="2" charset="-122"/>
                <a:ea typeface="华文新魏" pitchFamily="2" charset="-122"/>
              </a:rPr>
              <a:t>Example</a:t>
            </a:r>
            <a:endParaRPr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ko-KR" sz="2000" dirty="0" smtClean="0">
                <a:latin typeface="Gill Sans MT" pitchFamily="34" charset="0"/>
              </a:rPr>
              <a:t>Megastore Tables</a:t>
            </a:r>
            <a:r>
              <a:rPr lang="zh-CN" altLang="en-US" sz="2000" dirty="0" smtClean="0">
                <a:latin typeface="Gill Sans MT" pitchFamily="34" charset="0"/>
              </a:rPr>
              <a:t>分为两种：</a:t>
            </a:r>
            <a:r>
              <a:rPr lang="en-US" altLang="ko-KR" sz="2000" dirty="0" smtClean="0">
                <a:latin typeface="Gill Sans MT" pitchFamily="34" charset="0"/>
              </a:rPr>
              <a:t>  root  tables </a:t>
            </a:r>
            <a:r>
              <a:rPr lang="zh-CN" altLang="en-US" sz="2000" dirty="0" smtClean="0">
                <a:latin typeface="Gill Sans MT" pitchFamily="34" charset="0"/>
              </a:rPr>
              <a:t>和</a:t>
            </a:r>
            <a:r>
              <a:rPr lang="en-US" altLang="ko-KR" sz="2000" dirty="0" smtClean="0">
                <a:latin typeface="Gill Sans MT" pitchFamily="34" charset="0"/>
              </a:rPr>
              <a:t>child tables</a:t>
            </a:r>
          </a:p>
          <a:p>
            <a:r>
              <a:rPr lang="zh-CN" altLang="en-US" sz="2000" dirty="0" smtClean="0">
                <a:latin typeface="Gill Sans MT" pitchFamily="34" charset="0"/>
              </a:rPr>
              <a:t>每一个</a:t>
            </a:r>
            <a:r>
              <a:rPr lang="en-US" altLang="ko-KR" sz="2000" dirty="0" smtClean="0">
                <a:latin typeface="Gill Sans MT" pitchFamily="34" charset="0"/>
              </a:rPr>
              <a:t>Child table</a:t>
            </a:r>
            <a:r>
              <a:rPr lang="zh-CN" altLang="en-US" sz="2000" dirty="0" smtClean="0">
                <a:latin typeface="Gill Sans MT" pitchFamily="34" charset="0"/>
              </a:rPr>
              <a:t>必须声明一个外键指向</a:t>
            </a:r>
            <a:r>
              <a:rPr lang="en-US" altLang="ko-KR" sz="2000" dirty="0" smtClean="0">
                <a:latin typeface="Gill Sans MT" pitchFamily="34" charset="0"/>
              </a:rPr>
              <a:t>root table</a:t>
            </a:r>
            <a:r>
              <a:rPr lang="zh-CN" altLang="en-US" sz="2000" dirty="0" smtClean="0">
                <a:latin typeface="Gill Sans MT" pitchFamily="34" charset="0"/>
              </a:rPr>
              <a:t>，因此每个</a:t>
            </a:r>
            <a:r>
              <a:rPr lang="en-US" altLang="zh-CN" sz="2000" dirty="0" smtClean="0">
                <a:latin typeface="Gill Sans MT" pitchFamily="34" charset="0"/>
              </a:rPr>
              <a:t>child entity</a:t>
            </a:r>
            <a:r>
              <a:rPr lang="zh-CN" altLang="en-US" sz="2000" dirty="0" smtClean="0">
                <a:latin typeface="Gill Sans MT" pitchFamily="34" charset="0"/>
              </a:rPr>
              <a:t>指向它的</a:t>
            </a:r>
            <a:r>
              <a:rPr lang="en-US" altLang="zh-CN" sz="2000" dirty="0" smtClean="0">
                <a:latin typeface="Gill Sans MT" pitchFamily="34" charset="0"/>
              </a:rPr>
              <a:t>root table</a:t>
            </a:r>
            <a:r>
              <a:rPr lang="zh-CN" altLang="en-US" sz="2000" dirty="0" smtClean="0">
                <a:latin typeface="Gill Sans MT" pitchFamily="34" charset="0"/>
              </a:rPr>
              <a:t>中的一个特别的实体，称为</a:t>
            </a:r>
            <a:r>
              <a:rPr lang="en-US" altLang="zh-CN" sz="2000" dirty="0" smtClean="0">
                <a:latin typeface="Gill Sans MT" pitchFamily="34" charset="0"/>
              </a:rPr>
              <a:t>root entity</a:t>
            </a:r>
            <a:endParaRPr lang="en-US" altLang="ko-KR" sz="2000" dirty="0" smtClean="0">
              <a:latin typeface="Gill Sans MT" pitchFamily="34" charset="0"/>
            </a:endParaRPr>
          </a:p>
          <a:p>
            <a:r>
              <a:rPr lang="zh-CN" altLang="en-US" sz="2000" dirty="0" smtClean="0">
                <a:latin typeface="Gill Sans MT" pitchFamily="34" charset="0"/>
              </a:rPr>
              <a:t>一个</a:t>
            </a:r>
            <a:r>
              <a:rPr lang="en-US" altLang="zh-CN" sz="2000" dirty="0" smtClean="0">
                <a:latin typeface="Gill Sans MT" pitchFamily="34" charset="0"/>
              </a:rPr>
              <a:t>entity group</a:t>
            </a:r>
            <a:r>
              <a:rPr lang="zh-CN" altLang="en-US" sz="2000" dirty="0" smtClean="0">
                <a:latin typeface="Gill Sans MT" pitchFamily="34" charset="0"/>
              </a:rPr>
              <a:t>包含一个</a:t>
            </a:r>
            <a:r>
              <a:rPr lang="en-US" altLang="zh-CN" sz="2000" dirty="0" smtClean="0">
                <a:latin typeface="Gill Sans MT" pitchFamily="34" charset="0"/>
              </a:rPr>
              <a:t>root </a:t>
            </a:r>
            <a:r>
              <a:rPr lang="en-US" altLang="zh-CN" sz="2000" dirty="0" err="1" smtClean="0">
                <a:latin typeface="Gill Sans MT" pitchFamily="34" charset="0"/>
              </a:rPr>
              <a:t>entiy</a:t>
            </a:r>
            <a:r>
              <a:rPr lang="zh-CN" altLang="en-US" sz="2000" dirty="0" smtClean="0">
                <a:latin typeface="Gill Sans MT" pitchFamily="34" charset="0"/>
              </a:rPr>
              <a:t>，以及所有的在</a:t>
            </a:r>
            <a:r>
              <a:rPr lang="en-US" altLang="zh-CN" sz="2000" dirty="0" smtClean="0">
                <a:latin typeface="Gill Sans MT" pitchFamily="34" charset="0"/>
              </a:rPr>
              <a:t>child tables</a:t>
            </a:r>
            <a:r>
              <a:rPr lang="zh-CN" altLang="en-US" sz="2000" dirty="0" smtClean="0">
                <a:latin typeface="Gill Sans MT" pitchFamily="34" charset="0"/>
              </a:rPr>
              <a:t>中指向它的</a:t>
            </a:r>
            <a:r>
              <a:rPr lang="en-US" altLang="zh-CN" sz="2000" dirty="0" smtClean="0">
                <a:latin typeface="Gill Sans MT" pitchFamily="34" charset="0"/>
              </a:rPr>
              <a:t>entities</a:t>
            </a:r>
            <a:endParaRPr lang="en-US" altLang="ko-KR" sz="2000" dirty="0" smtClean="0">
              <a:latin typeface="Gill Sans MT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428604"/>
            <a:ext cx="4929190" cy="600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57222" y="-214338"/>
            <a:ext cx="7772400" cy="10715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714356"/>
            <a:ext cx="8715436" cy="5715040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数据模型的索引</a:t>
            </a:r>
            <a:r>
              <a:rPr kumimoji="1" lang="en-US" altLang="ko-KR" sz="2400" dirty="0" smtClean="0">
                <a:latin typeface="华文新魏" pitchFamily="2" charset="-122"/>
                <a:ea typeface="华文新魏" pitchFamily="2" charset="-122"/>
              </a:rPr>
              <a:t>  </a:t>
            </a:r>
          </a:p>
          <a:p>
            <a:pPr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</a:rPr>
              <a:t>Local index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对于每一个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 group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它是一个独立的索引，被用</a:t>
            </a:r>
            <a:endParaRPr kumimoji="1" lang="en-US" altLang="zh-CN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来在一个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 group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中查找数据。如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PhotosByTime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lvl="2" indent="-342900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Global index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当事先不知道哪个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 group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包含某些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entities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时，</a:t>
            </a:r>
            <a:endParaRPr kumimoji="1" lang="en-US" altLang="zh-CN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 用来扫描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</a:rPr>
              <a:t>entity groups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。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例如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PhotosByTag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</a:p>
          <a:p>
            <a:pPr marL="342900" lvl="2" indent="-342900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Storing Clause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非正规化一部分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 data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直接到索引项。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lvl="2" indent="-342900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Repeated Index</a:t>
            </a: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提供了索引重复属性的能力。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例如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PhotosByTag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</a:p>
          <a:p>
            <a:pPr marL="342900" lvl="2" indent="-342900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Inline Index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Inline Index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提供了一种方法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从孩子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entities(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源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</a:rPr>
              <a:t>entities)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中非正规化数据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抽取一部分信息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存在根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entity(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目标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</a:rPr>
              <a:t>entity)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</a:rPr>
              <a:t>中。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928670"/>
            <a:ext cx="3786214" cy="4929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9286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57232"/>
            <a:ext cx="8358246" cy="5391168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数据模型到</a:t>
            </a:r>
            <a:r>
              <a:rPr lang="en-US" altLang="zh-CN" sz="2400" dirty="0" err="1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的映射</a:t>
            </a:r>
            <a:endParaRPr lang="en-US" altLang="zh-CN" sz="24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每个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entity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映射到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单独的一行，主键值连接起来形成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的行键，剩余的每个属性占据它们自己的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列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列名是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表名与属性名的联合，允许来自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不同表的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entities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，映射到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中的同一行，不发生冲突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中存储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root entity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的行中，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 Megastore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存储了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事务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2000" smtClean="0">
                <a:latin typeface="华文新魏" pitchFamily="2" charset="-122"/>
                <a:ea typeface="华文新魏" pitchFamily="2" charset="-122"/>
              </a:rPr>
              <a:t>元数据</a:t>
            </a:r>
            <a:r>
              <a:rPr lang="zh-CN" altLang="en-US" sz="2000" smtClean="0">
                <a:latin typeface="华文新魏" pitchFamily="2" charset="-122"/>
                <a:ea typeface="华文新魏" pitchFamily="2" charset="-122"/>
              </a:rPr>
              <a:t>和复制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元数据（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replication metadata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,</a:t>
            </a:r>
          </a:p>
          <a:p>
            <a:pPr>
              <a:buNone/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包括事务日志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每个索引项在</a:t>
            </a:r>
            <a:r>
              <a:rPr lang="en-US" altLang="zh-CN" sz="20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中作为单独的一行，它的行键是被索引的属性值与被索引</a:t>
            </a: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entity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的主键的连接。索引重复字段的情况下，每一个重复元素都会产生一个索引项。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876" y="2714620"/>
            <a:ext cx="3992124" cy="17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2908" y="0"/>
            <a:ext cx="7772400" cy="857232"/>
          </a:xfrm>
        </p:spPr>
        <p:txBody>
          <a:bodyPr/>
          <a:lstStyle/>
          <a:p>
            <a:pPr algn="l"/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429684" cy="535785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并发控制</a:t>
            </a:r>
            <a:endParaRPr lang="en-US" altLang="zh-CN" dirty="0" smtClean="0">
              <a:latin typeface="华文新魏" pitchFamily="2" charset="-122"/>
              <a:ea typeface="华文新魏" pitchFamily="2" charset="-122"/>
            </a:endParaRPr>
          </a:p>
          <a:p>
            <a:pPr marL="457200" indent="-436563" latinLnBrk="1">
              <a:lnSpc>
                <a:spcPct val="10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zh-CN" sz="17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</a:rPr>
              <a:t>中每个</a:t>
            </a:r>
            <a:r>
              <a:rPr kumimoji="1" lang="en-US" altLang="ko-KR" sz="17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</a:rPr>
              <a:t>被认为是一个</a:t>
            </a:r>
            <a:r>
              <a:rPr kumimoji="1" lang="en-US" altLang="ko-KR" sz="1700" dirty="0" smtClean="0">
                <a:latin typeface="华文新魏" pitchFamily="2" charset="-122"/>
                <a:ea typeface="华文新魏" pitchFamily="2" charset="-122"/>
              </a:rPr>
              <a:t>mini-database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</a:rPr>
              <a:t>，提供可串行化</a:t>
            </a:r>
            <a:r>
              <a:rPr kumimoji="1" lang="en-US" altLang="zh-CN" sz="1700" dirty="0" smtClean="0">
                <a:latin typeface="华文新魏" pitchFamily="2" charset="-122"/>
                <a:ea typeface="华文新魏" pitchFamily="2" charset="-122"/>
              </a:rPr>
              <a:t>ACID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</a:rPr>
              <a:t>语义。一个事务，先把更新写入到</a:t>
            </a:r>
            <a:r>
              <a:rPr kumimoji="1" lang="en-US" altLang="zh-CN" sz="17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</a:rPr>
              <a:t>的日志，然后再应用到数据中。</a:t>
            </a:r>
            <a:endParaRPr kumimoji="1" lang="en-US" altLang="ko-KR" sz="1700" dirty="0" smtClean="0">
              <a:latin typeface="华文新魏" pitchFamily="2" charset="-122"/>
              <a:ea typeface="华文新魏" pitchFamily="2" charset="-122"/>
            </a:endParaRPr>
          </a:p>
          <a:p>
            <a:pPr marL="457200" lvl="1" indent="-436563" latinLnBrk="1">
              <a:lnSpc>
                <a:spcPct val="10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多版本并发控制（</a:t>
            </a:r>
            <a:r>
              <a:rPr kumimoji="1" lang="en-US" altLang="ko-KR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MVCC: </a:t>
            </a:r>
            <a:r>
              <a:rPr kumimoji="1" lang="en-US" altLang="ko-KR" sz="17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multiversion</a:t>
            </a:r>
            <a:r>
              <a:rPr kumimoji="1" lang="en-US" altLang="ko-KR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 concurrency control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17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----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读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Current read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：事务系统首先确保之前所有提交的事务都已经生效，应用从最后提交的事务的时间戳进行读取。</a:t>
            </a: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Snapshot read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：系统从已知最后完全生效的事务的时间戳进行读取，尽管还有一些已提交的事务没有生效。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Inconsistent reads: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忽略日志状态，直接读取最新的值。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----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写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一个写事务总是以一个</a:t>
            </a: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current read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开始，来决定下一个可用日志的位置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提交操作聚集所有更新到一个日志项，并且赋予它一个最高的时间戳，利用</a:t>
            </a:r>
            <a:r>
              <a:rPr kumimoji="1" lang="en-US" altLang="zh-CN" sz="1500" dirty="0" err="1" smtClean="0">
                <a:latin typeface="맑은 고딕" pitchFamily="50" charset="-127"/>
                <a:ea typeface="맑은 고딕" pitchFamily="50" charset="-127"/>
              </a:rPr>
              <a:t>Paxos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把它追加到日志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10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利用</a:t>
            </a: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 optimistic concurrency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643834" cy="928670"/>
          </a:xfrm>
        </p:spPr>
        <p:txBody>
          <a:bodyPr/>
          <a:lstStyle/>
          <a:p>
            <a:pPr algn="l"/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（三）</a:t>
            </a:r>
            <a:r>
              <a:rPr lang="en-US" altLang="zh-CN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Megastore</a:t>
            </a:r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简介</a:t>
            </a:r>
            <a:endParaRPr lang="zh-CN" altLang="en-US" sz="3800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71546"/>
            <a:ext cx="9001156" cy="5786454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4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中完整的一个事务周期</a:t>
            </a:r>
            <a:endParaRPr kumimoji="1"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1.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读（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read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获取最后提交的事务的时间戳和日志位置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2. 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应用逻辑（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Application logic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从</a:t>
            </a:r>
            <a:r>
              <a:rPr kumimoji="1" lang="en-US" altLang="ko-KR" sz="20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Bigtable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中读取，并且聚集写更新到一个日志项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3. 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提交（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Commit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为了追加日志项到日志中，利用</a:t>
            </a:r>
            <a:r>
              <a:rPr kumimoji="1" lang="en-US" altLang="ko-KR" sz="20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Paxos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算法取得一致性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4. 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应用（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Apply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在</a:t>
            </a:r>
            <a:r>
              <a:rPr kumimoji="1" lang="en-US" altLang="ko-KR" sz="20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Bigtable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中将更新应用到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entities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和索引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5. 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清除（</a:t>
            </a:r>
            <a:r>
              <a:rPr kumimoji="1" lang="en-US" altLang="ko-KR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Clean up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Delete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删除不再需要的数据</a:t>
            </a:r>
            <a:endParaRPr kumimoji="1" lang="ko-KR" altLang="en-US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atinLnBrk="1">
              <a:lnSpc>
                <a:spcPct val="115000"/>
              </a:lnSpc>
              <a:spcAft>
                <a:spcPct val="20000"/>
              </a:spcAft>
            </a:pPr>
            <a:endParaRPr kumimoji="1" lang="zh-CN" altLang="en-US" sz="20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28604"/>
            <a:ext cx="7772400" cy="1143000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论文介绍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500174"/>
            <a:ext cx="8858312" cy="4114800"/>
          </a:xfrm>
        </p:spPr>
        <p:txBody>
          <a:bodyPr/>
          <a:lstStyle/>
          <a:p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Google,Inc</a:t>
            </a:r>
            <a:endParaRPr lang="en-US" altLang="zh-CN" sz="2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5</a:t>
            </a:r>
            <a:r>
              <a:rPr lang="en-US" altLang="zh-CN" sz="2200" baseline="30000" dirty="0" smtClean="0">
                <a:solidFill>
                  <a:schemeClr val="tx1">
                    <a:lumMod val="50000"/>
                  </a:schemeClr>
                </a:solidFill>
              </a:rPr>
              <a:t>th 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Biennial Conference on Innovative Data Systems Research(CIDR’11) January9-12,2011,Asilomar,California,USA.</a:t>
            </a:r>
          </a:p>
          <a:p>
            <a:endParaRPr lang="en-US" altLang="zh-CN" sz="22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en-US" altLang="zh-CN" sz="22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Jason Baker, Chris Bond, James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C.Corbett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, JJ Furman,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Andrey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Khorlin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, James Larson, Jean-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Miche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 Leon,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Yawei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 Li, Alexander Lloyd,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Vadim</a:t>
            </a:r>
            <a:r>
              <a:rPr lang="en-US" altLang="zh-CN" sz="22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altLang="zh-CN" sz="2200" dirty="0" err="1" smtClean="0">
                <a:solidFill>
                  <a:schemeClr val="tx1">
                    <a:lumMod val="50000"/>
                  </a:schemeClr>
                </a:solidFill>
              </a:rPr>
              <a:t>Yushprakh</a:t>
            </a:r>
            <a:endParaRPr lang="en-US" altLang="zh-CN" sz="22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en-US" altLang="zh-CN" sz="2200" dirty="0" smtClean="0"/>
          </a:p>
          <a:p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（四）复制（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Replication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Megastore</a:t>
            </a:r>
            <a:r>
              <a:rPr lang="zh-CN" altLang="en-US" dirty="0" smtClean="0"/>
              <a:t>复制系统的特点</a:t>
            </a:r>
            <a:endParaRPr lang="en-US" altLang="zh-CN" dirty="0" smtClean="0"/>
          </a:p>
          <a:p>
            <a:r>
              <a:rPr lang="zh-CN" altLang="en-US" dirty="0" smtClean="0"/>
              <a:t>架构</a:t>
            </a:r>
            <a:endParaRPr lang="en-US" altLang="zh-CN" dirty="0" smtClean="0"/>
          </a:p>
          <a:p>
            <a:r>
              <a:rPr lang="zh-CN" altLang="en-US" dirty="0" smtClean="0"/>
              <a:t>数据结构和算法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0"/>
            <a:ext cx="7358082" cy="857232"/>
          </a:xfrm>
        </p:spPr>
        <p:txBody>
          <a:bodyPr/>
          <a:lstStyle/>
          <a:p>
            <a:pPr algn="l"/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（四）复制（</a:t>
            </a:r>
            <a:r>
              <a:rPr lang="en-US" altLang="zh-CN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Replication</a:t>
            </a:r>
            <a:r>
              <a:rPr lang="zh-CN" altLang="en-US" sz="38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286412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en-US" altLang="ko-KR" sz="28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复制系统的特点</a:t>
            </a:r>
            <a:endParaRPr kumimoji="1" lang="en-US" altLang="ko-KR" sz="28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endParaRPr kumimoji="1" lang="en-US" altLang="zh-CN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能够提供数据副本的一致视图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可以从任一副本上发起读写操作，无论从哪个副本的客户端开始，都能保证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ACID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语义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每一个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的复制，是通过同步复制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group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的事务日志到副本的一个</a:t>
            </a: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quorum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来实现</a:t>
            </a:r>
            <a:endParaRPr kumimoji="1" lang="en-US" altLang="ko-KR" sz="20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  <a:cs typeface="+mn-cs"/>
              </a:rPr>
              <a:t>写操作通常需要数据中心之间的交流和本地运行的读操作</a:t>
            </a:r>
            <a:endParaRPr kumimoji="1" lang="ko-KR" altLang="en-US" sz="2000" dirty="0" smtClean="0">
              <a:latin typeface="华文新魏" pitchFamily="2" charset="-122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6858016" cy="785794"/>
          </a:xfrm>
        </p:spPr>
        <p:txBody>
          <a:bodyPr/>
          <a:lstStyle/>
          <a:p>
            <a:pPr algn="l"/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（四）复制（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Replication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243918" cy="5105416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架构</a:t>
            </a:r>
            <a:endParaRPr lang="en-US" altLang="zh-CN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latin typeface="Gill Sans MT" pitchFamily="34" charset="0"/>
              </a:rPr>
              <a:t>Replica Types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latin typeface="Gill Sans MT" pitchFamily="34" charset="0"/>
              </a:rPr>
              <a:t>Library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latin typeface="Gill Sans MT" pitchFamily="34" charset="0"/>
              </a:rPr>
              <a:t>Coordinator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latin typeface="Gill Sans MT" pitchFamily="34" charset="0"/>
              </a:rPr>
              <a:t>Fast Reads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latin typeface="Gill Sans MT" pitchFamily="34" charset="0"/>
              </a:rPr>
              <a:t>Fast Writes</a:t>
            </a:r>
          </a:p>
          <a:p>
            <a:pPr>
              <a:buNone/>
            </a:pPr>
            <a:r>
              <a:rPr lang="en-US" altLang="zh-CN" sz="1600" dirty="0" smtClean="0">
                <a:latin typeface="Gill Sans MT" pitchFamily="34" charset="0"/>
              </a:rPr>
              <a:t>       </a:t>
            </a:r>
            <a:r>
              <a:rPr lang="zh-CN" altLang="en-US" sz="1600" dirty="0" smtClean="0">
                <a:latin typeface="Gill Sans MT" pitchFamily="34" charset="0"/>
              </a:rPr>
              <a:t> </a:t>
            </a:r>
            <a:r>
              <a:rPr lang="en-US" altLang="zh-CN" sz="1600" dirty="0" smtClean="0">
                <a:latin typeface="Gill Sans MT" pitchFamily="34" charset="0"/>
              </a:rPr>
              <a:t> Master-Based</a:t>
            </a:r>
            <a:r>
              <a:rPr lang="zh-CN" altLang="en-US" sz="1600" dirty="0" smtClean="0">
                <a:latin typeface="Gill Sans MT" pitchFamily="34" charset="0"/>
              </a:rPr>
              <a:t>方式的优化</a:t>
            </a:r>
            <a:endParaRPr lang="en-US" altLang="zh-CN" sz="1600" dirty="0" smtClean="0">
              <a:latin typeface="Gill Sans MT" pitchFamily="34" charset="0"/>
            </a:endParaRPr>
          </a:p>
          <a:p>
            <a:pPr>
              <a:buFont typeface="Arial" pitchFamily="34" charset="0"/>
              <a:buChar char="•"/>
            </a:pPr>
            <a:endParaRPr lang="zh-CN" altLang="en-US" sz="2400" dirty="0">
              <a:latin typeface="Gill Sans MT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4682" y="2214554"/>
            <a:ext cx="614931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모서리가 둥근 사각형 설명선 3"/>
          <p:cNvSpPr/>
          <p:nvPr/>
        </p:nvSpPr>
        <p:spPr bwMode="auto">
          <a:xfrm>
            <a:off x="3286116" y="857232"/>
            <a:ext cx="5429288" cy="1000132"/>
          </a:xfrm>
          <a:prstGeom prst="wedgeRoundRectCallout">
            <a:avLst>
              <a:gd name="adj1" fmla="val -27950"/>
              <a:gd name="adj2" fmla="val 98727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ko-K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Replica</a:t>
            </a:r>
            <a:r>
              <a:rPr kumimoji="1" lang="en-US" altLang="ko-K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type</a:t>
            </a:r>
            <a:endParaRPr lang="en-US" altLang="ko-KR" sz="1200" dirty="0">
              <a:latin typeface="맑은 고딕" pitchFamily="50" charset="-127"/>
              <a:ea typeface="맑은 고딕" pitchFamily="50" charset="-127"/>
            </a:endParaRPr>
          </a:p>
          <a:p>
            <a:pPr marL="171450" marR="0" indent="-1714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en-US" altLang="ko-K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Full: contain all the entity and index data, able to service current reads</a:t>
            </a:r>
          </a:p>
          <a:p>
            <a:pPr marL="171450" marR="0" indent="-1714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Witness: storing the write-ahead log (for write transaction)</a:t>
            </a:r>
          </a:p>
          <a:p>
            <a:pPr marL="171450" marR="0" indent="-17145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en-US" altLang="ko-K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Read-only: inverse of witness (storing full snapshot of the data)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6786610" cy="857232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（四）复制（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Replication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000108"/>
            <a:ext cx="8243918" cy="5248292"/>
          </a:xfrm>
        </p:spPr>
        <p:txBody>
          <a:bodyPr/>
          <a:lstStyle/>
          <a:p>
            <a:pPr>
              <a:buNone/>
            </a:pPr>
            <a:r>
              <a:rPr kumimoji="1" lang="zh-CN" altLang="en-US" dirty="0" smtClean="0">
                <a:latin typeface="华文新魏" pitchFamily="2" charset="-122"/>
                <a:ea typeface="华文新魏" pitchFamily="2" charset="-122"/>
              </a:rPr>
              <a:t>数据结构与算法</a:t>
            </a:r>
            <a:endParaRPr kumimoji="1" lang="en-US" altLang="zh-CN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SzPct val="70000"/>
              <a:buFont typeface="Wingdings" pitchFamily="2" charset="2"/>
              <a:buChar char="Ø"/>
            </a:pP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复制日志（</a:t>
            </a:r>
            <a:r>
              <a:rPr kumimoji="1" lang="en-US" altLang="ko-KR" sz="2800" dirty="0" smtClean="0">
                <a:latin typeface="华文新魏" pitchFamily="2" charset="-122"/>
                <a:ea typeface="华文新魏" pitchFamily="2" charset="-122"/>
              </a:rPr>
              <a:t>Replicated Logs</a:t>
            </a: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kumimoji="1" lang="en-US" altLang="zh-CN" sz="28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每一个副本都存储</a:t>
            </a:r>
            <a:r>
              <a:rPr kumimoji="1" lang="en-US" altLang="zh-CN" sz="1900" dirty="0" smtClean="0">
                <a:latin typeface="맑은 고딕" pitchFamily="50" charset="-127"/>
                <a:ea typeface="맑은 고딕" pitchFamily="50" charset="-127"/>
              </a:rPr>
              <a:t>entity group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日志项的更新和元数据</a:t>
            </a:r>
            <a:endParaRPr kumimoji="1" lang="en-US" altLang="zh-CN" sz="19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900" dirty="0" smtClean="0">
                <a:latin typeface="맑은 고딕" pitchFamily="50" charset="-127"/>
                <a:ea typeface="맑은 고딕" pitchFamily="50" charset="-127"/>
              </a:rPr>
              <a:t>Megastore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将日志项作为独立的</a:t>
            </a:r>
            <a:r>
              <a:rPr kumimoji="1" lang="en-US" altLang="zh-CN" sz="1900" dirty="0" smtClean="0">
                <a:latin typeface="맑은 고딕" pitchFamily="50" charset="-127"/>
                <a:ea typeface="맑은 고딕" pitchFamily="50" charset="-127"/>
              </a:rPr>
              <a:t>cells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存储在</a:t>
            </a:r>
            <a:r>
              <a:rPr kumimoji="1" lang="en-US" altLang="zh-CN" sz="1900" dirty="0" err="1" smtClean="0">
                <a:latin typeface="맑은 고딕" pitchFamily="50" charset="-127"/>
                <a:ea typeface="맑은 고딕" pitchFamily="50" charset="-127"/>
              </a:rPr>
              <a:t>Bigtable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中</a:t>
            </a:r>
            <a:endParaRPr kumimoji="1" lang="en-US" altLang="zh-CN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SzPct val="70000"/>
              <a:buFont typeface="Wingdings" pitchFamily="2" charset="2"/>
              <a:buChar char="Ø"/>
            </a:pP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副本的</a:t>
            </a:r>
            <a:r>
              <a:rPr kumimoji="1" lang="en-US" altLang="ko-KR" sz="2800" dirty="0" smtClean="0">
                <a:latin typeface="华文新魏" pitchFamily="2" charset="-122"/>
                <a:ea typeface="华文新魏" pitchFamily="2" charset="-122"/>
              </a:rPr>
              <a:t>Catch up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SzPct val="50000"/>
              <a:buFont typeface="Wingdings" pitchFamily="2" charset="2"/>
              <a:buChar char="l"/>
            </a:pP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原因：副本的日志存</a:t>
            </a:r>
            <a:endParaRPr kumimoji="1" lang="en-US" altLang="zh-CN" sz="19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SzPct val="50000"/>
              <a:buNone/>
            </a:pPr>
            <a:r>
              <a:rPr kumimoji="1" lang="en-US" altLang="zh-CN" sz="19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在“</a:t>
            </a:r>
            <a:r>
              <a:rPr kumimoji="1" lang="en-US" altLang="zh-CN" sz="1900" dirty="0" smtClean="0">
                <a:latin typeface="맑은 고딕" pitchFamily="50" charset="-127"/>
                <a:ea typeface="맑은 고딕" pitchFamily="50" charset="-127"/>
              </a:rPr>
              <a:t>holes</a:t>
            </a:r>
            <a:r>
              <a:rPr kumimoji="1" lang="zh-CN" altLang="en-US" sz="1900" dirty="0" smtClean="0">
                <a:latin typeface="맑은 고딕" pitchFamily="50" charset="-127"/>
                <a:ea typeface="맑은 고딕" pitchFamily="50" charset="-127"/>
              </a:rPr>
              <a:t>”</a:t>
            </a:r>
            <a:endParaRPr kumimoji="1" lang="en-US" altLang="ko-KR" sz="190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buNone/>
            </a:pPr>
            <a:endParaRPr kumimoji="1" lang="en-US" altLang="ko-KR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图片 3" descr="222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071810"/>
            <a:ext cx="5500726" cy="3571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286644" cy="785794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（四）复制（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Replication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4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715436" cy="5572164"/>
          </a:xfrm>
        </p:spPr>
        <p:txBody>
          <a:bodyPr/>
          <a:lstStyle/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zh-CN" sz="2400" dirty="0" smtClean="0">
                <a:latin typeface="华文新魏" pitchFamily="2" charset="-122"/>
                <a:ea typeface="华文新魏" pitchFamily="2" charset="-122"/>
              </a:rPr>
              <a:t>Current  read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算法</a:t>
            </a:r>
            <a:endParaRPr kumimoji="1" lang="en-US" altLang="zh-CN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1. </a:t>
            </a:r>
            <a:r>
              <a:rPr kumimoji="1" lang="zh-CN" altLang="en-US" sz="1500" dirty="0" smtClean="0">
                <a:latin typeface="华文新魏" pitchFamily="2" charset="-122"/>
                <a:ea typeface="华文新魏" pitchFamily="2" charset="-122"/>
              </a:rPr>
              <a:t>本地查询</a:t>
            </a:r>
            <a:endParaRPr kumimoji="1" lang="en-US" altLang="ko-KR" sz="1500" dirty="0" smtClean="0">
              <a:latin typeface="华文新魏" pitchFamily="2" charset="-122"/>
              <a:ea typeface="华文新魏" pitchFamily="2" charset="-122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Up-to-date check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2. </a:t>
            </a:r>
            <a:r>
              <a:rPr kumimoji="1" lang="zh-CN" altLang="en-US" sz="1500" dirty="0" smtClean="0">
                <a:latin typeface="华文新魏" pitchFamily="2" charset="-122"/>
                <a:ea typeface="华文新魏" pitchFamily="2" charset="-122"/>
              </a:rPr>
              <a:t>查找位置</a:t>
            </a:r>
            <a:endParaRPr kumimoji="1" lang="en-US" altLang="ko-KR" sz="1500" dirty="0" smtClean="0">
              <a:latin typeface="华文新魏" pitchFamily="2" charset="-122"/>
              <a:ea typeface="华文新魏" pitchFamily="2" charset="-122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Highest committed log position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Select replica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1" lang="en-US" altLang="ko-KR" sz="1500" b="1" dirty="0" smtClean="0">
                <a:latin typeface="맑은 고딕" pitchFamily="50" charset="-127"/>
                <a:ea typeface="맑은 고딕" pitchFamily="50" charset="-127"/>
              </a:rPr>
              <a:t>(Local read  or  Majority read)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3. </a:t>
            </a:r>
            <a:r>
              <a:rPr kumimoji="1" lang="en-US" altLang="ko-KR" sz="1500" dirty="0" err="1" smtClean="0">
                <a:latin typeface="华文新魏" pitchFamily="2" charset="-122"/>
                <a:ea typeface="华文新魏" pitchFamily="2" charset="-122"/>
              </a:rPr>
              <a:t>Catchup</a:t>
            </a:r>
            <a:endParaRPr kumimoji="1" lang="en-US" altLang="ko-KR" sz="1500" dirty="0" smtClean="0">
              <a:latin typeface="华文新魏" pitchFamily="2" charset="-122"/>
              <a:ea typeface="华文新魏" pitchFamily="2" charset="-122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从其它副本检查一致值</a:t>
            </a:r>
            <a:endParaRPr kumimoji="1" lang="en-US" altLang="zh-CN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顺序的将一致值应用到所有没有</a:t>
            </a:r>
            <a:endParaRPr kumimoji="1" lang="en-US" altLang="zh-CN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   生效的日志位置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4.</a:t>
            </a:r>
            <a:r>
              <a:rPr kumimoji="1" lang="zh-CN" altLang="en-US" sz="1500" dirty="0" smtClean="0">
                <a:latin typeface="华文新魏" pitchFamily="2" charset="-122"/>
                <a:ea typeface="华文新魏" pitchFamily="2" charset="-122"/>
              </a:rPr>
              <a:t>验证</a:t>
            </a: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华文新魏" pitchFamily="2" charset="-122"/>
                <a:ea typeface="华文新魏" pitchFamily="2" charset="-122"/>
              </a:rPr>
              <a:t>5. </a:t>
            </a:r>
            <a:r>
              <a:rPr kumimoji="1" lang="zh-CN" altLang="en-US" sz="1500" dirty="0" smtClean="0">
                <a:latin typeface="华文新魏" pitchFamily="2" charset="-122"/>
                <a:ea typeface="华文新魏" pitchFamily="2" charset="-122"/>
              </a:rPr>
              <a:t>查询数据</a:t>
            </a:r>
            <a:endParaRPr kumimoji="1" lang="en-US" altLang="ko-KR" sz="1500" dirty="0" smtClean="0">
              <a:latin typeface="华文新魏" pitchFamily="2" charset="-122"/>
              <a:ea typeface="华文新魏" pitchFamily="2" charset="-122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用选择的日志位置的时间戳去读</a:t>
            </a:r>
            <a:endParaRPr kumimoji="1" lang="en-US" altLang="zh-CN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    选择的副本中的数据</a:t>
            </a:r>
            <a:endParaRPr kumimoji="1" lang="ko-KR" altLang="en-US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endParaRPr kumimoji="1" lang="en-US" altLang="ko-KR" sz="19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6781" y="2071678"/>
            <a:ext cx="4927219" cy="407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42900"/>
            <a:ext cx="6643734" cy="928670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（四）复制（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Replication</a:t>
            </a: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4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429684" cy="5786478"/>
          </a:xfrm>
        </p:spPr>
        <p:txBody>
          <a:bodyPr/>
          <a:lstStyle/>
          <a:p>
            <a:pPr>
              <a:buNone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写算法</a:t>
            </a:r>
            <a:r>
              <a:rPr kumimoji="1" lang="en-US" altLang="ko-KR" sz="2400" dirty="0" smtClean="0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优化的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</a:rPr>
              <a:t>Master-Based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方法，采用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</a:rPr>
              <a:t>leader</a:t>
            </a:r>
          </a:p>
          <a:p>
            <a:pPr>
              <a:buFont typeface="Wingdings" pitchFamily="2" charset="2"/>
              <a:buChar char="Ø"/>
            </a:pP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</a:rPr>
              <a:t>Invalidate</a:t>
            </a:r>
          </a:p>
          <a:p>
            <a:pPr>
              <a:buFont typeface="Wingdings" pitchFamily="2" charset="2"/>
              <a:buChar char="Ø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每一个日志位置运行一个</a:t>
            </a:r>
            <a:r>
              <a:rPr kumimoji="1" lang="en-US" altLang="zh-CN" sz="1800" dirty="0" err="1" smtClean="0">
                <a:latin typeface="华文新魏" pitchFamily="2" charset="-122"/>
                <a:ea typeface="华文新魏" pitchFamily="2" charset="-122"/>
              </a:rPr>
              <a:t>Paxos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算法实例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写算法过程</a:t>
            </a:r>
            <a:endParaRPr kumimoji="1" lang="en-US" altLang="ko-KR" sz="18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kumimoji="1" lang="en-US" altLang="ko-KR" sz="1700" dirty="0" smtClean="0">
                <a:latin typeface="Gill Sans MT" pitchFamily="34" charset="0"/>
                <a:ea typeface="맑은 고딕" pitchFamily="50" charset="-127"/>
              </a:rPr>
              <a:t>    1. Accept leader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 首先要求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leader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批准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value,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如果成功，转到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step3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lvl="1" indent="-342900" latinLnBrk="1">
              <a:lnSpc>
                <a:spcPct val="95000"/>
              </a:lnSpc>
              <a:buNone/>
            </a:pPr>
            <a:r>
              <a:rPr kumimoji="1" lang="en-US" altLang="ko-KR" sz="1700" dirty="0" smtClean="0">
                <a:latin typeface="Gill Sans MT" pitchFamily="34" charset="0"/>
                <a:ea typeface="맑은 고딕" pitchFamily="50" charset="-127"/>
                <a:cs typeface="+mn-cs"/>
              </a:rPr>
              <a:t>    2. Prepare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7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在所有副本上运行</a:t>
            </a:r>
            <a:r>
              <a:rPr kumimoji="1" lang="en-US" altLang="ko-KR" sz="1500" dirty="0" err="1" smtClean="0">
                <a:latin typeface="맑은 고딕" pitchFamily="50" charset="-127"/>
                <a:ea typeface="맑은 고딕" pitchFamily="50" charset="-127"/>
              </a:rPr>
              <a:t>Paxos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算法</a:t>
            </a:r>
            <a:r>
              <a:rPr kumimoji="1" lang="en-US" altLang="ko-KR" sz="1500" dirty="0" err="1" smtClean="0">
                <a:latin typeface="맑은 고딕" pitchFamily="50" charset="-127"/>
                <a:ea typeface="맑은 고딕" pitchFamily="50" charset="-127"/>
              </a:rPr>
              <a:t>Prepar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阶段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lvl="1" indent="-342900" latinLnBrk="1">
              <a:lnSpc>
                <a:spcPct val="95000"/>
              </a:lnSpc>
              <a:buNone/>
            </a:pPr>
            <a:r>
              <a:rPr kumimoji="1" lang="en-US" altLang="ko-KR" sz="1700" dirty="0" smtClean="0">
                <a:latin typeface="Gill Sans MT" pitchFamily="34" charset="0"/>
                <a:ea typeface="맑은 고딕" pitchFamily="50" charset="-127"/>
                <a:cs typeface="+mn-cs"/>
              </a:rPr>
              <a:t>    3. Accept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要求剩余的副本批准这个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value,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如果大多数副本</a:t>
            </a:r>
            <a:endParaRPr kumimoji="1" lang="en-US" altLang="zh-CN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失败，转到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step2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lvl="1" indent="-342900" latinLnBrk="1">
              <a:lnSpc>
                <a:spcPct val="95000"/>
              </a:lnSpc>
              <a:buNone/>
            </a:pPr>
            <a:r>
              <a:rPr kumimoji="1" lang="en-US" altLang="ko-KR" sz="1700" dirty="0" smtClean="0">
                <a:latin typeface="Gill Sans MT" pitchFamily="34" charset="0"/>
                <a:ea typeface="맑은 고딕" pitchFamily="50" charset="-127"/>
                <a:cs typeface="+mn-cs"/>
              </a:rPr>
              <a:t>    4. Invalidate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7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在所有没批准这个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value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的完全副本上，失效</a:t>
            </a:r>
            <a:endParaRPr kumimoji="1" lang="en-US" altLang="zh-CN" sz="1500" dirty="0" smtClean="0">
              <a:latin typeface="맑은 고딕" pitchFamily="50" charset="-127"/>
              <a:ea typeface="맑은 고딕" pitchFamily="50" charset="-127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zh-CN" sz="1500" dirty="0" err="1" smtClean="0">
                <a:latin typeface="맑은 고딕" pitchFamily="50" charset="-127"/>
                <a:ea typeface="맑은 고딕" pitchFamily="50" charset="-127"/>
              </a:rPr>
              <a:t>coordinatore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lvl="1" indent="-342900" latinLnBrk="1">
              <a:lnSpc>
                <a:spcPct val="95000"/>
              </a:lnSpc>
              <a:buNone/>
            </a:pPr>
            <a:r>
              <a:rPr kumimoji="1" lang="en-US" altLang="ko-KR" sz="1700" dirty="0" smtClean="0">
                <a:latin typeface="Gill Sans MT" pitchFamily="34" charset="0"/>
                <a:ea typeface="맑은 고딕" pitchFamily="50" charset="-127"/>
                <a:cs typeface="+mn-cs"/>
              </a:rPr>
              <a:t>    5. Apply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en-US" altLang="ko-KR" sz="15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在尽可能多的副本上应用这个</a:t>
            </a:r>
            <a:r>
              <a:rPr kumimoji="1" lang="en-US" altLang="zh-CN" sz="1500" dirty="0" smtClean="0">
                <a:latin typeface="맑은 고딕" pitchFamily="50" charset="-127"/>
                <a:ea typeface="맑은 고딕" pitchFamily="50" charset="-127"/>
              </a:rPr>
              <a:t>value</a:t>
            </a:r>
            <a:r>
              <a:rPr kumimoji="1" lang="zh-CN" altLang="en-US" sz="1500" dirty="0" smtClean="0">
                <a:latin typeface="맑은 고딕" pitchFamily="50" charset="-127"/>
                <a:ea typeface="맑은 고딕" pitchFamily="50" charset="-127"/>
              </a:rPr>
              <a:t>的更新</a:t>
            </a:r>
            <a:endParaRPr kumimoji="1" lang="en-US" altLang="ko-KR" sz="1500" dirty="0" smtClean="0">
              <a:latin typeface="맑은 고딕" pitchFamily="50" charset="-127"/>
              <a:ea typeface="맑은 고딕" pitchFamily="50" charset="-127"/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285860"/>
            <a:ext cx="4214810" cy="407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6286544" cy="857232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（五）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Experience</a:t>
            </a:r>
            <a:endParaRPr lang="zh-CN" altLang="en-US" sz="4000" dirty="0" smtClean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5500726"/>
          </a:xfrm>
        </p:spPr>
        <p:txBody>
          <a:bodyPr/>
          <a:lstStyle/>
          <a:p>
            <a:pPr latinLnBrk="1">
              <a:lnSpc>
                <a:spcPct val="115000"/>
              </a:lnSpc>
              <a:spcAft>
                <a:spcPct val="20000"/>
              </a:spcAft>
              <a:buNone/>
            </a:pPr>
            <a:r>
              <a:rPr kumimoji="1" lang="zh-CN" altLang="en-US" sz="2800" dirty="0" smtClean="0">
                <a:latin typeface="华文新魏" pitchFamily="2" charset="-122"/>
                <a:ea typeface="华文新魏" pitchFamily="2" charset="-122"/>
              </a:rPr>
              <a:t>实际部署</a:t>
            </a:r>
            <a:endParaRPr kumimoji="1" lang="en-US" altLang="ko-KR" sz="28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l"/>
            </a:pP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Megastore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在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Google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内部已经部署了多年，超过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100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个产品应用使用</a:t>
            </a:r>
            <a:r>
              <a:rPr kumimoji="1" lang="en-US" altLang="zh-CN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Megastore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作为它们的存储服务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l"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大多数应用能提供非常高的可用性</a:t>
            </a:r>
            <a:endParaRPr kumimoji="1" lang="en-US" altLang="ko-KR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Char char="l"/>
            </a:pP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平均读延迟在几十毫秒，平均写延迟在</a:t>
            </a: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100~400</a:t>
            </a:r>
            <a:r>
              <a:rPr kumimoji="1" lang="zh-CN" altLang="en-US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毫秒</a:t>
            </a:r>
            <a:r>
              <a:rPr kumimoji="1" lang="en-US" altLang="ko-KR" sz="2000" dirty="0" smtClean="0"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  <a:endParaRPr kumimoji="1" lang="ko-KR" altLang="en-US" sz="20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3786190"/>
            <a:ext cx="7272808" cy="272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7643866" cy="785794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（六）相关工作和总结</a:t>
            </a:r>
            <a:endParaRPr lang="zh-CN" altLang="en-US" sz="4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6072206"/>
          </a:xfrm>
        </p:spPr>
        <p:txBody>
          <a:bodyPr/>
          <a:lstStyle/>
          <a:p>
            <a:pPr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相关工作</a:t>
            </a:r>
            <a:endParaRPr kumimoji="1"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17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NoSQL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数据存储系统</a:t>
            </a:r>
            <a:endParaRPr kumimoji="1" lang="en-US" altLang="ko-KR" sz="17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Bigtable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, Cassandra, Yahoo PNUTS, Amazon 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SimpleDB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数据复制过程</a:t>
            </a:r>
            <a:endParaRPr kumimoji="1" lang="en-US" altLang="ko-KR" sz="17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Hbase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CouchDB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, Dynamo, …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传统的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RDBMS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系统复制模式的扩展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17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Paxos</a:t>
            </a:r>
            <a:r>
              <a:rPr kumimoji="1" lang="zh-CN" altLang="en-US" sz="1700" dirty="0" smtClean="0">
                <a:latin typeface="华文新魏" pitchFamily="2" charset="-122"/>
                <a:ea typeface="华文新魏" pitchFamily="2" charset="-122"/>
                <a:cs typeface="+mn-cs"/>
              </a:rPr>
              <a:t>算法</a:t>
            </a:r>
            <a:endParaRPr kumimoji="1" lang="en-US" altLang="ko-KR" sz="17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SCALARIS, </a:t>
            </a: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Keyspace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, …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Megastore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是实现了在数据中心之间，基于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Paxos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算法进行同步复制的第一个大规模的存储系统，同时它满足云中可扩展的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web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应用的扩展性和性能需求</a:t>
            </a:r>
            <a:r>
              <a:rPr kumimoji="1" lang="zh-CN" altLang="en-US" sz="1700" dirty="0" smtClean="0">
                <a:latin typeface="맑은 고딕" pitchFamily="50" charset="-127"/>
                <a:ea typeface="맑은 고딕" pitchFamily="50" charset="-127"/>
                <a:cs typeface="+mn-cs"/>
              </a:rPr>
              <a:t>。</a:t>
            </a:r>
            <a:endParaRPr kumimoji="1" lang="en-US" altLang="ko-KR" sz="17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总结</a:t>
            </a:r>
            <a:endParaRPr kumimoji="1"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700" dirty="0" smtClean="0">
                <a:latin typeface="맑은 고딕" pitchFamily="50" charset="-127"/>
                <a:ea typeface="맑은 고딕" pitchFamily="50" charset="-127"/>
                <a:cs typeface="+mn-cs"/>
              </a:rPr>
              <a:t>可以从</a:t>
            </a:r>
            <a:r>
              <a:rPr kumimoji="1" lang="en-US" altLang="ko-KR" sz="1700" dirty="0" smtClean="0">
                <a:latin typeface="맑은 고딕" pitchFamily="50" charset="-127"/>
                <a:ea typeface="맑은 고딕" pitchFamily="50" charset="-127"/>
                <a:cs typeface="+mn-cs"/>
              </a:rPr>
              <a:t>Megastore</a:t>
            </a:r>
            <a:r>
              <a:rPr kumimoji="1" lang="zh-CN" altLang="en-US" sz="1700" dirty="0" smtClean="0">
                <a:latin typeface="맑은 고딕" pitchFamily="50" charset="-127"/>
                <a:ea typeface="맑은 고딕" pitchFamily="50" charset="-127"/>
                <a:cs typeface="+mn-cs"/>
              </a:rPr>
              <a:t>系统中借鉴学习的几点</a:t>
            </a:r>
            <a:endParaRPr kumimoji="1" lang="en-US" altLang="ko-KR" sz="17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Paxos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算法实现了数据中间之间的同步复制，利用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Paxos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算法运行在每个日志位置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数据分区为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entiy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 group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，扩展了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Bigtable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只能将事务限定在单行的约束</a:t>
            </a:r>
            <a:endParaRPr kumimoji="1" lang="en-US" altLang="zh-CN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Entiy</a:t>
            </a:r>
            <a:r>
              <a:rPr kumimoji="1" lang="en-US" altLang="ko-KR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 group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中，将相关数据组织在一起，并且映射到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Bigtable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的相邻行中，提高了读取速度</a:t>
            </a:r>
            <a:endParaRPr kumimoji="1" lang="en-US" altLang="zh-CN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事务方面，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entity </a:t>
            </a:r>
            <a:r>
              <a:rPr kumimoji="1" lang="en-US" altLang="zh-CN" sz="1600" dirty="0" err="1" smtClean="0">
                <a:latin typeface="맑은 고딕" pitchFamily="50" charset="-127"/>
                <a:ea typeface="맑은 고딕" pitchFamily="50" charset="-127"/>
                <a:cs typeface="+mn-cs"/>
              </a:rPr>
              <a:t>gropu</a:t>
            </a:r>
            <a:r>
              <a:rPr kumimoji="1" lang="zh-CN" altLang="en-US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内实现强一致性，跨</a:t>
            </a:r>
            <a:r>
              <a:rPr kumimoji="1" lang="en-US" altLang="zh-CN" sz="1600" dirty="0" smtClean="0">
                <a:latin typeface="맑은 고딕" pitchFamily="50" charset="-127"/>
                <a:ea typeface="맑은 고딕" pitchFamily="50" charset="-127"/>
                <a:cs typeface="+mn-cs"/>
              </a:rPr>
              <a:t>group</a:t>
            </a:r>
            <a:r>
              <a:rPr kumimoji="1" lang="zh-CN" altLang="en-US" sz="1600" smtClean="0">
                <a:latin typeface="맑은 고딕" pitchFamily="50" charset="-127"/>
                <a:ea typeface="맑은 고딕" pitchFamily="50" charset="-127"/>
                <a:cs typeface="+mn-cs"/>
              </a:rPr>
              <a:t>操作弱一致性</a:t>
            </a: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  <a:buNone/>
            </a:pPr>
            <a:endParaRPr kumimoji="1" lang="en-US" altLang="ko-KR" sz="16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7772400" cy="714380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汇报内容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00108"/>
            <a:ext cx="7886728" cy="5572164"/>
          </a:xfrm>
        </p:spPr>
        <p:txBody>
          <a:bodyPr/>
          <a:lstStyle/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论文背景及贡献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目标：可用性与扩展性（</a:t>
            </a:r>
            <a:r>
              <a:rPr kumimoji="1" lang="en-US" altLang="ko-KR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Availability and Scale</a:t>
            </a: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908050" lvl="1" indent="-436563" latinLnBrk="1">
              <a:lnSpc>
                <a:spcPct val="95000"/>
              </a:lnSpc>
              <a:spcAft>
                <a:spcPct val="20000"/>
              </a:spcAft>
              <a:buClr>
                <a:schemeClr val="accent2">
                  <a:lumMod val="10000"/>
                </a:schemeClr>
              </a:buClr>
              <a:buFont typeface="Wingdings" pitchFamily="2" charset="2"/>
              <a:buChar char="l"/>
            </a:pPr>
            <a:r>
              <a:rPr kumimoji="1" lang="en-US" altLang="ko-KR" sz="1800" b="1" dirty="0" smtClean="0">
                <a:latin typeface="华文新魏" pitchFamily="2" charset="-122"/>
                <a:ea typeface="华文新魏" pitchFamily="2" charset="-122"/>
              </a:rPr>
              <a:t>Replication</a:t>
            </a:r>
          </a:p>
          <a:p>
            <a:pPr marL="908050" lvl="1" indent="-436563" latinLnBrk="1">
              <a:lnSpc>
                <a:spcPct val="95000"/>
              </a:lnSpc>
              <a:spcAft>
                <a:spcPct val="20000"/>
              </a:spcAft>
              <a:buClr>
                <a:schemeClr val="accent2">
                  <a:lumMod val="10000"/>
                </a:schemeClr>
              </a:buClr>
              <a:buFont typeface="Wingdings" pitchFamily="2" charset="2"/>
              <a:buChar char="l"/>
            </a:pPr>
            <a:r>
              <a:rPr kumimoji="1" lang="en-US" altLang="ko-KR" sz="1800" b="1" dirty="0" smtClean="0">
                <a:latin typeface="华文新魏" pitchFamily="2" charset="-122"/>
                <a:ea typeface="华文新魏" pitchFamily="2" charset="-122"/>
              </a:rPr>
              <a:t>Partitioning and Locality</a:t>
            </a: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简介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908050" lvl="1" indent="-436563" latinLnBrk="1">
              <a:lnSpc>
                <a:spcPct val="95000"/>
              </a:lnSpc>
              <a:spcAft>
                <a:spcPct val="20000"/>
              </a:spcAft>
              <a:buClr>
                <a:schemeClr val="accent2">
                  <a:lumMod val="10000"/>
                </a:schemeClr>
              </a:buClr>
              <a:buFont typeface="Wingdings" pitchFamily="2" charset="2"/>
              <a:buChar char="l"/>
            </a:pPr>
            <a:r>
              <a:rPr kumimoji="1" lang="en-US" altLang="ko-KR" sz="1800" b="1" dirty="0" smtClean="0">
                <a:latin typeface="华文新魏" pitchFamily="2" charset="-122"/>
                <a:ea typeface="华文新魏" pitchFamily="2" charset="-122"/>
              </a:rPr>
              <a:t>API Design</a:t>
            </a:r>
          </a:p>
          <a:p>
            <a:pPr marL="908050" lvl="1" indent="-436563" latinLnBrk="1">
              <a:lnSpc>
                <a:spcPct val="95000"/>
              </a:lnSpc>
              <a:spcAft>
                <a:spcPct val="20000"/>
              </a:spcAft>
              <a:buClr>
                <a:schemeClr val="accent2">
                  <a:lumMod val="10000"/>
                </a:schemeClr>
              </a:buClr>
              <a:buFont typeface="Wingdings" pitchFamily="2" charset="2"/>
              <a:buChar char="l"/>
            </a:pPr>
            <a:r>
              <a:rPr kumimoji="1" lang="en-US" altLang="ko-KR" sz="1800" b="1" dirty="0" smtClean="0">
                <a:latin typeface="华文新魏" pitchFamily="2" charset="-122"/>
                <a:ea typeface="华文新魏" pitchFamily="2" charset="-122"/>
              </a:rPr>
              <a:t>Data Model</a:t>
            </a:r>
          </a:p>
          <a:p>
            <a:pPr marL="908050" lvl="1" indent="-436563" latinLnBrk="1">
              <a:lnSpc>
                <a:spcPct val="95000"/>
              </a:lnSpc>
              <a:spcAft>
                <a:spcPct val="20000"/>
              </a:spcAft>
              <a:buClr>
                <a:schemeClr val="accent2">
                  <a:lumMod val="10000"/>
                </a:schemeClr>
              </a:buClr>
              <a:buFont typeface="Wingdings" pitchFamily="2" charset="2"/>
              <a:buChar char="l"/>
            </a:pPr>
            <a:r>
              <a:rPr kumimoji="1" lang="en-US" altLang="ko-KR" sz="1800" b="1" dirty="0" smtClean="0">
                <a:latin typeface="华文新魏" pitchFamily="2" charset="-122"/>
                <a:ea typeface="华文新魏" pitchFamily="2" charset="-122"/>
              </a:rPr>
              <a:t>Transactions and Concurrency Control</a:t>
            </a: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复制技术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Experience</a:t>
            </a: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相关工作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总结</a:t>
            </a:r>
            <a:endParaRPr kumimoji="1" lang="en-US" altLang="ko-KR" sz="24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</a:pPr>
            <a:endParaRPr kumimoji="1" lang="zh-CN" altLang="en-US" sz="19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143768" cy="714356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（一）论文背景及贡献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5857916"/>
          </a:xfrm>
        </p:spPr>
        <p:txBody>
          <a:bodyPr/>
          <a:lstStyle/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2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交互式服务应用到云中，带来存储系统的新挑战</a:t>
            </a:r>
            <a:endParaRPr kumimoji="1" lang="en-US" altLang="ko-KR" sz="22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Highly scalable (</a:t>
            </a:r>
            <a:r>
              <a:rPr kumimoji="1" lang="en-US" altLang="ko-KR" sz="16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MySQL</a:t>
            </a: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 is not enough)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Rapid development (fast time-to-market)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Low latency (service must be responsive)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Consistent view of data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Highly available</a:t>
            </a: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2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矛盾</a:t>
            </a:r>
            <a:endParaRPr kumimoji="1" lang="en-US" altLang="ko-KR" sz="22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RDBMS       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（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为建立应用提供了丰富的特征，但是在难扩展方面却很有限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）</a:t>
            </a:r>
            <a:endParaRPr kumimoji="1" lang="en-US" altLang="ko-KR" sz="1400" dirty="0" smtClean="0">
              <a:solidFill>
                <a:schemeClr val="tx1">
                  <a:lumMod val="50000"/>
                </a:schemeClr>
              </a:solidFill>
              <a:latin typeface="Gill Sans MT" pitchFamily="34" charset="0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NoSQL</a:t>
            </a: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6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datastores</a:t>
            </a: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   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（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例如</a:t>
            </a:r>
            <a:r>
              <a:rPr kumimoji="1" lang="en-US" altLang="ko-KR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Google’s </a:t>
            </a:r>
            <a:r>
              <a:rPr kumimoji="1" lang="en-US" altLang="ko-KR" sz="14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Bigtable</a:t>
            </a:r>
            <a:r>
              <a:rPr kumimoji="1" lang="en-US" altLang="ko-KR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, Apache </a:t>
            </a:r>
            <a:r>
              <a:rPr kumimoji="1" lang="en-US" altLang="ko-KR" sz="14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Hadoop’s</a:t>
            </a:r>
            <a:r>
              <a:rPr kumimoji="1" lang="en-US" altLang="ko-KR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4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HBase</a:t>
            </a:r>
            <a:r>
              <a:rPr kumimoji="1" lang="en-US" altLang="ko-KR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, </a:t>
            </a:r>
            <a:r>
              <a:rPr kumimoji="1" lang="en-US" altLang="ko-KR" sz="1400" dirty="0" err="1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Facebook’s</a:t>
            </a:r>
            <a:r>
              <a:rPr kumimoji="1" lang="en-US" altLang="ko-KR" sz="14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 Cassandra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具有高扩展性，但是有限的</a:t>
            </a:r>
            <a:r>
              <a:rPr kumimoji="1"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APIs</a:t>
            </a:r>
            <a:r>
              <a:rPr kumimoji="1"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和弱一致性，使应用开发变的复杂）</a:t>
            </a:r>
            <a:endParaRPr kumimoji="1" lang="en-US" altLang="ko-KR" sz="1400" dirty="0" smtClean="0">
              <a:solidFill>
                <a:schemeClr val="tx1">
                  <a:lumMod val="50000"/>
                </a:schemeClr>
              </a:solidFill>
              <a:latin typeface="Gill Sans MT" pitchFamily="34" charset="0"/>
              <a:ea typeface="맑은 고딕" pitchFamily="50" charset="-127"/>
              <a:cs typeface="+mn-cs"/>
            </a:endParaRPr>
          </a:p>
          <a:p>
            <a:pPr marL="469900" indent="-469900"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2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Megastore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融合了</a:t>
            </a:r>
            <a:r>
              <a:rPr kumimoji="1" lang="en-US" altLang="zh-CN" sz="1600" dirty="0" err="1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NoSQL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数据存储的扩展性和传统</a:t>
            </a:r>
            <a:r>
              <a:rPr kumimoji="1"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RDBMS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的灵活性</a:t>
            </a:r>
            <a:endParaRPr kumimoji="1" lang="en-US" altLang="zh-CN" sz="16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是使用</a:t>
            </a:r>
            <a:r>
              <a:rPr kumimoji="1" lang="en-US" altLang="zh-CN" sz="1600" dirty="0" err="1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Paxos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算法进行部署的最大的系统，它利用</a:t>
            </a:r>
            <a:r>
              <a:rPr kumimoji="1" lang="en-US" altLang="zh-CN" sz="1600" dirty="0" err="1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Paxos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+mn-cs"/>
              </a:rPr>
              <a:t>算法实现跨数据中心的同步复制</a:t>
            </a:r>
            <a:endParaRPr lang="ko-KR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7772400" cy="1143000"/>
          </a:xfrm>
        </p:spPr>
        <p:txBody>
          <a:bodyPr/>
          <a:lstStyle/>
          <a:p>
            <a:pPr algn="l"/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论文主要贡献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14488"/>
            <a:ext cx="9001156" cy="4533912"/>
          </a:xfrm>
        </p:spPr>
        <p:txBody>
          <a:bodyPr/>
          <a:lstStyle/>
          <a:p>
            <a:pPr marL="908050" lvl="1" indent="-436563"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设计了一个数据模型和存储系统，来快速的开发具有高可用性和扩展性的云中交互式应用</a:t>
            </a:r>
            <a:endParaRPr kumimoji="1" lang="en-US" altLang="zh-CN" sz="2400" dirty="0" smtClean="0">
              <a:latin typeface="华文新魏" pitchFamily="2" charset="-122"/>
              <a:ea typeface="华文新魏" pitchFamily="2" charset="-122"/>
            </a:endParaRPr>
          </a:p>
          <a:p>
            <a:pPr marL="1257300" lvl="2" indent="-436563" latinLnBrk="1">
              <a:lnSpc>
                <a:spcPct val="115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高可用性：利用</a:t>
            </a:r>
            <a:r>
              <a:rPr kumimoji="1" lang="en-US" altLang="zh-CN" sz="1800" dirty="0" err="1" smtClean="0">
                <a:latin typeface="华文新魏" pitchFamily="2" charset="-122"/>
                <a:ea typeface="华文新魏" pitchFamily="2" charset="-122"/>
              </a:rPr>
              <a:t>Paxos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算法</a:t>
            </a: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的</a:t>
            </a:r>
            <a:r>
              <a:rPr lang="en-US" sz="1800" dirty="0" smtClean="0">
                <a:latin typeface="华文新魏" pitchFamily="2" charset="-122"/>
                <a:ea typeface="华文新魏" pitchFamily="2" charset="-122"/>
              </a:rPr>
              <a:t>Majority</a:t>
            </a: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机制的投票形式保证</a:t>
            </a:r>
            <a:r>
              <a:rPr lang="en-US" sz="1800" dirty="0" smtClean="0">
                <a:latin typeface="华文新魏" pitchFamily="2" charset="-122"/>
                <a:ea typeface="华文新魏" pitchFamily="2" charset="-122"/>
              </a:rPr>
              <a:t>2F+1</a:t>
            </a: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的容错能力</a:t>
            </a:r>
            <a:endParaRPr lang="en-US" altLang="zh-CN" sz="1800" dirty="0" smtClean="0">
              <a:latin typeface="华文新魏" pitchFamily="2" charset="-122"/>
              <a:ea typeface="华文新魏" pitchFamily="2" charset="-122"/>
            </a:endParaRPr>
          </a:p>
          <a:p>
            <a:pPr marL="1257300" lvl="2" indent="-436563" latinLnBrk="1">
              <a:lnSpc>
                <a:spcPct val="115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扩展性：以</a:t>
            </a:r>
            <a:r>
              <a:rPr lang="en-US" altLang="zh-CN" sz="18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作为分区单位，在</a:t>
            </a:r>
            <a:r>
              <a:rPr lang="en-US" altLang="zh-CN" sz="1800" dirty="0" err="1" smtClean="0">
                <a:latin typeface="华文新魏" pitchFamily="2" charset="-122"/>
                <a:ea typeface="华文新魏" pitchFamily="2" charset="-122"/>
              </a:rPr>
              <a:t>entiy</a:t>
            </a:r>
            <a:r>
              <a:rPr lang="en-US" altLang="zh-CN" sz="1800" dirty="0" smtClean="0">
                <a:latin typeface="华文新魏" pitchFamily="2" charset="-122"/>
                <a:ea typeface="华文新魏" pitchFamily="2" charset="-122"/>
              </a:rPr>
              <a:t> group</a:t>
            </a:r>
            <a:r>
              <a:rPr lang="zh-CN" altLang="en-US" sz="1800" dirty="0" smtClean="0">
                <a:latin typeface="华文新魏" pitchFamily="2" charset="-122"/>
                <a:ea typeface="华文新魏" pitchFamily="2" charset="-122"/>
              </a:rPr>
              <a:t>内保证事务</a:t>
            </a:r>
            <a:r>
              <a:rPr lang="en-US" altLang="zh-CN" sz="1800" dirty="0" smtClean="0">
                <a:latin typeface="华文新魏" pitchFamily="2" charset="-122"/>
                <a:ea typeface="华文新魏" pitchFamily="2" charset="-122"/>
              </a:rPr>
              <a:t>ACID</a:t>
            </a:r>
            <a:endParaRPr kumimoji="1"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 marL="908050" lvl="1" indent="-436563"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实现了一个</a:t>
            </a:r>
            <a:r>
              <a:rPr kumimoji="1" lang="en-US" altLang="zh-CN" sz="2400" dirty="0" err="1" smtClean="0">
                <a:latin typeface="华文新魏" pitchFamily="2" charset="-122"/>
                <a:ea typeface="华文新魏" pitchFamily="2" charset="-122"/>
              </a:rPr>
              <a:t>Paxos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复制及一致性算法，并且为提高系统的高可用性，在穿过地理上分布的数据中心时优化了延迟操作</a:t>
            </a:r>
            <a:endParaRPr kumimoji="1"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 marL="908050" lvl="1" indent="-436563" latinLnBrk="1">
              <a:lnSpc>
                <a:spcPct val="115000"/>
              </a:lnSpc>
              <a:spcAft>
                <a:spcPct val="20000"/>
              </a:spcAft>
              <a:buSzPct val="70000"/>
              <a:buFont typeface="Wingdings" pitchFamily="2" charset="2"/>
              <a:buChar char="Ø"/>
            </a:pP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提供了一份在</a:t>
            </a:r>
            <a:r>
              <a:rPr kumimoji="1" lang="en-US" altLang="zh-CN" sz="2400" dirty="0" smtClean="0">
                <a:latin typeface="华文新魏" pitchFamily="2" charset="-122"/>
                <a:ea typeface="华文新魏" pitchFamily="2" charset="-122"/>
              </a:rPr>
              <a:t>Google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大范围部署</a:t>
            </a:r>
            <a:r>
              <a:rPr kumimoji="1" lang="en-US" altLang="zh-CN" sz="24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400" dirty="0" smtClean="0">
                <a:latin typeface="华文新魏" pitchFamily="2" charset="-122"/>
                <a:ea typeface="华文新魏" pitchFamily="2" charset="-122"/>
              </a:rPr>
              <a:t>的体验报告</a:t>
            </a:r>
            <a:r>
              <a:rPr kumimoji="1" lang="en-US" altLang="zh-CN" sz="2400" dirty="0" smtClean="0">
                <a:latin typeface="华文新魏" pitchFamily="2" charset="-122"/>
                <a:ea typeface="华文新魏" pitchFamily="2" charset="-122"/>
              </a:rPr>
              <a:t> </a:t>
            </a:r>
            <a:endParaRPr kumimoji="1" lang="ko-KR" altLang="en-US" sz="2400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-214346" y="0"/>
            <a:ext cx="7143768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（一）论文背景及贡献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4346" y="0"/>
            <a:ext cx="7772400" cy="1000108"/>
          </a:xfrm>
        </p:spPr>
        <p:txBody>
          <a:bodyPr/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</a:rPr>
              <a:t>（二）目标：可用性与扩展性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85860"/>
            <a:ext cx="8101042" cy="4962540"/>
          </a:xfrm>
        </p:spPr>
        <p:txBody>
          <a:bodyPr/>
          <a:lstStyle/>
          <a:p>
            <a:pPr>
              <a:buSzPct val="65000"/>
              <a:buFont typeface="Wingdings" pitchFamily="2" charset="2"/>
              <a:buChar char="Ø"/>
            </a:pP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可用性</a:t>
            </a:r>
            <a:endParaRPr lang="en-US" altLang="ko-KR" dirty="0" smtClean="0">
              <a:latin typeface="华文新魏" pitchFamily="2" charset="-122"/>
              <a:ea typeface="华文新魏" pitchFamily="2" charset="-122"/>
            </a:endParaRPr>
          </a:p>
          <a:p>
            <a:pPr lvl="1">
              <a:buNone/>
            </a:pPr>
            <a:r>
              <a:rPr lang="zh-CN" altLang="en-US" dirty="0" smtClean="0"/>
              <a:t>  </a:t>
            </a: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对于可用性，实现了一个同步的，容许节点故障的日志备份器，并且针对长距离网络连接进行了优化</a:t>
            </a:r>
            <a:endParaRPr lang="en-US" altLang="zh-CN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>
              <a:buNone/>
            </a:pPr>
            <a:endParaRPr lang="en-US" altLang="ko-KR" sz="24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SzPct val="65000"/>
              <a:buFont typeface="Wingdings" pitchFamily="2" charset="2"/>
              <a:buChar char="Ø"/>
            </a:pP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扩展性</a:t>
            </a:r>
            <a:endParaRPr lang="en-US" altLang="ko-KR" dirty="0" smtClean="0">
              <a:latin typeface="华文新魏" pitchFamily="2" charset="-122"/>
              <a:ea typeface="华文新魏" pitchFamily="2" charset="-122"/>
            </a:endParaRPr>
          </a:p>
          <a:p>
            <a:pPr lvl="1">
              <a:buNone/>
            </a:pP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    对于可扩展性，把数据分区为一个大空间内的许多小数据库（称为</a:t>
            </a:r>
            <a:r>
              <a:rPr lang="en-US" altLang="zh-CN" sz="2400" dirty="0" smtClean="0">
                <a:latin typeface="华文新魏" pitchFamily="2" charset="-122"/>
                <a:ea typeface="华文新魏" pitchFamily="2" charset="-122"/>
              </a:rPr>
              <a:t>entity group</a:t>
            </a: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）。每个数据分区都有自身的复制日志存储在</a:t>
            </a:r>
            <a:r>
              <a:rPr lang="en-US" altLang="en-US" sz="2400" dirty="0" err="1" smtClean="0">
                <a:latin typeface="华文新魏" pitchFamily="2" charset="-122"/>
                <a:ea typeface="华文新魏" pitchFamily="2" charset="-122"/>
              </a:rPr>
              <a:t>NoSql</a:t>
            </a:r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的数据存储中。</a:t>
            </a:r>
            <a:r>
              <a:rPr lang="en-US" altLang="en-US" sz="2400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en-US" sz="2400" dirty="0" err="1" smtClean="0">
                <a:latin typeface="华文新魏" pitchFamily="2" charset="-122"/>
                <a:ea typeface="华文新魏" pitchFamily="2" charset="-122"/>
              </a:rPr>
              <a:t>bigtable</a:t>
            </a:r>
            <a:r>
              <a:rPr lang="en-US" altLang="en-US" sz="2400" dirty="0" smtClean="0"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2400" dirty="0" smtClean="0">
              <a:latin typeface="华文新魏" pitchFamily="2" charset="-122"/>
              <a:ea typeface="华文新魏" pitchFamily="2" charset="-122"/>
            </a:endParaRPr>
          </a:p>
          <a:p>
            <a:pPr lvl="1">
              <a:buNone/>
            </a:pPr>
            <a:endParaRPr lang="en-US" altLang="ko-KR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7643866" cy="857248"/>
          </a:xfrm>
        </p:spPr>
        <p:txBody>
          <a:bodyPr/>
          <a:lstStyle/>
          <a:p>
            <a:pPr algn="l"/>
            <a:r>
              <a:rPr lang="zh-CN" altLang="en-US" sz="3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可用性</a:t>
            </a:r>
            <a:r>
              <a:rPr lang="en-US" altLang="zh-CN" sz="3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----</a:t>
            </a:r>
            <a:r>
              <a:rPr lang="zh-CN" altLang="en-US" sz="3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采用复制技术（</a:t>
            </a:r>
            <a:r>
              <a:rPr lang="en-US" altLang="zh-CN" sz="3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Replication</a:t>
            </a:r>
            <a:r>
              <a:rPr lang="zh-CN" altLang="en-US" sz="34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3400" dirty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428736"/>
            <a:ext cx="8429684" cy="5429264"/>
          </a:xfrm>
        </p:spPr>
        <p:txBody>
          <a:bodyPr/>
          <a:lstStyle/>
          <a:p>
            <a:pPr latinLnBrk="1">
              <a:lnSpc>
                <a:spcPct val="95000"/>
              </a:lnSpc>
              <a:spcAft>
                <a:spcPct val="20000"/>
              </a:spcAft>
              <a:buNone/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</a:rPr>
              <a:t>             对于云中的存储系统，为了满足可用性的需求必须在大的网络范围内复制数据，同时也要考虑满足事务的</a:t>
            </a:r>
            <a:r>
              <a:rPr kumimoji="1" lang="en-US" altLang="zh-CN" sz="1900" dirty="0" smtClean="0">
                <a:latin typeface="华文新魏" pitchFamily="2" charset="-122"/>
                <a:ea typeface="华文新魏" pitchFamily="2" charset="-122"/>
              </a:rPr>
              <a:t>ACID</a:t>
            </a: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</a:rPr>
              <a:t>特性。</a:t>
            </a:r>
            <a:endParaRPr kumimoji="1" lang="en-US" altLang="ko-KR" sz="19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zh-CN" altLang="en-US" sz="2200" dirty="0" smtClean="0">
                <a:latin typeface="华文新魏" pitchFamily="2" charset="-122"/>
                <a:ea typeface="华文新魏" pitchFamily="2" charset="-122"/>
              </a:rPr>
              <a:t>常用的复制策略</a:t>
            </a:r>
            <a:endParaRPr kumimoji="1" lang="en-US" altLang="ko-KR" sz="22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异步</a:t>
            </a:r>
            <a:r>
              <a:rPr kumimoji="1" lang="en-US" altLang="ko-KR" sz="1900" dirty="0" smtClean="0">
                <a:latin typeface="Gill Sans MT" pitchFamily="34" charset="0"/>
                <a:ea typeface="맑은 고딕" pitchFamily="50" charset="-127"/>
                <a:cs typeface="+mn-cs"/>
              </a:rPr>
              <a:t>Master/Slave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同步</a:t>
            </a:r>
            <a:r>
              <a:rPr kumimoji="1" lang="en-US" altLang="ko-KR" sz="1900" dirty="0" smtClean="0">
                <a:latin typeface="Gill Sans MT" pitchFamily="34" charset="0"/>
                <a:ea typeface="맑은 고딕" pitchFamily="50" charset="-127"/>
                <a:cs typeface="+mn-cs"/>
              </a:rPr>
              <a:t>Master/Slave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乐观复制</a:t>
            </a:r>
            <a:endParaRPr kumimoji="1" lang="en-US" altLang="ko-KR" sz="19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atinLnBrk="1">
              <a:lnSpc>
                <a:spcPct val="95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kumimoji="1" lang="en-US" altLang="ko-KR" sz="2200" dirty="0" err="1" smtClean="0">
                <a:latin typeface="华文新魏" pitchFamily="2" charset="-122"/>
                <a:ea typeface="华文新魏" pitchFamily="2" charset="-122"/>
              </a:rPr>
              <a:t>Paxos</a:t>
            </a:r>
            <a:r>
              <a:rPr kumimoji="1" lang="en-US" altLang="ko-KR" sz="22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lang="zh-CN" altLang="en-US" sz="2200" dirty="0" smtClean="0">
                <a:latin typeface="华文新魏" pitchFamily="2" charset="-122"/>
                <a:ea typeface="华文新魏" pitchFamily="2" charset="-122"/>
              </a:rPr>
              <a:t>算法</a:t>
            </a:r>
            <a:endParaRPr kumimoji="1" lang="en-US" altLang="ko-KR" sz="2200" dirty="0" smtClean="0">
              <a:latin typeface="华文新魏" pitchFamily="2" charset="-122"/>
              <a:ea typeface="华文新魏" pitchFamily="2" charset="-122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一个被证明的，优化的，容错的一致性算法</a:t>
            </a:r>
            <a:endParaRPr kumimoji="1" lang="en-US" altLang="ko-KR" sz="19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不需要一个</a:t>
            </a:r>
            <a:r>
              <a:rPr kumimoji="1" lang="en-US" altLang="ko-KR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distinguished master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任何一个节点可以发起读或写操作</a:t>
            </a:r>
            <a:endParaRPr kumimoji="1" lang="en-US" altLang="zh-CN" sz="19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每一个日志追加的确认来自副本的一个多数派（</a:t>
            </a:r>
            <a:r>
              <a:rPr kumimoji="1" lang="en-US" altLang="zh-CN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majority</a:t>
            </a: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），其余的副本尽它们所能进行</a:t>
            </a:r>
            <a:r>
              <a:rPr kumimoji="1" lang="en-US" altLang="zh-CN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catch  up</a:t>
            </a:r>
            <a:endParaRPr kumimoji="1" lang="en-US" altLang="ko-KR" sz="19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为了改进可用性和吞吐量，采用多份冗余日志（</a:t>
            </a:r>
            <a:r>
              <a:rPr kumimoji="1" lang="en-US" altLang="zh-CN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multiple  replicated  logs</a:t>
            </a:r>
            <a:r>
              <a:rPr kumimoji="1" lang="zh-CN" altLang="en-US" sz="1900" dirty="0" smtClean="0">
                <a:latin typeface="华文新魏" pitchFamily="2" charset="-122"/>
                <a:ea typeface="华文新魏" pitchFamily="2" charset="-122"/>
                <a:cs typeface="+mn-cs"/>
              </a:rPr>
              <a:t>），每一份管理它们自己的分区数据集</a:t>
            </a:r>
            <a:endParaRPr kumimoji="1" lang="en-US" altLang="ko-KR" sz="1900" dirty="0" smtClean="0">
              <a:latin typeface="맑은 고딕" pitchFamily="50" charset="-127"/>
              <a:ea typeface="맑은 고딕" pitchFamily="50" charset="-127"/>
              <a:cs typeface="+mn-cs"/>
            </a:endParaRPr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-214346" y="-142900"/>
            <a:ext cx="777240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（二）目标：可用性与扩展性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7715304" cy="928670"/>
          </a:xfrm>
        </p:spPr>
        <p:txBody>
          <a:bodyPr/>
          <a:lstStyle/>
          <a:p>
            <a:pPr algn="l"/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PAXOS 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算法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5929354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en-US" sz="2000" b="1" dirty="0" smtClean="0">
                <a:latin typeface="华文新魏" pitchFamily="2" charset="-122"/>
                <a:ea typeface="华文新魏" pitchFamily="2" charset="-122"/>
              </a:rPr>
              <a:t>          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Paxos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算法解决的问题是一个分布式系统如何就某个值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(value,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决议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达成一致。决议（</a:t>
            </a:r>
            <a:r>
              <a:rPr lang="en-US" altLang="zh-CN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value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）必须包含在提案（</a:t>
            </a:r>
            <a:r>
              <a:rPr lang="en-US" altLang="zh-CN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proposal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）中，一个决议被批准，当且仅当包含该决议的提案被大多数</a:t>
            </a:r>
            <a:r>
              <a:rPr lang="en-US" altLang="zh-CN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Acceptor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接受。</a:t>
            </a:r>
            <a:endParaRPr lang="en-US" altLang="zh-CN" sz="2000" dirty="0" smtClean="0">
              <a:solidFill>
                <a:schemeClr val="tx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三个角色： </a:t>
            </a:r>
            <a:r>
              <a:rPr lang="en-US" altLang="zh-CN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proposer, acceptor, learner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两个阶段</a:t>
            </a:r>
            <a:endParaRPr kumimoji="1" lang="en-US" altLang="ko-KR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</a:rPr>
              <a:t>Prepare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</a:rPr>
              <a:t>阶段</a:t>
            </a: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</a:rPr>
              <a:t> </a:t>
            </a: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a: Prepare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一个</a:t>
            </a: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Proposer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选择一个提案号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N(proposal number),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给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Acceptors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的一个多数派发送</a:t>
            </a: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Prepare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消息</a:t>
            </a:r>
            <a:endParaRPr kumimoji="1" lang="en-US" altLang="ko-KR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b: Promise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如果提案号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N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比之前的任何一个提案号都大，那么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许诺不再接受提案号小于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N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的提案，并且给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Proposer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发送在这个实例中它最后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accepted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的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value</a:t>
            </a:r>
            <a:endParaRPr kumimoji="1" lang="en-US" altLang="ko-KR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否则的话发送拒绝信息</a:t>
            </a:r>
            <a:endParaRPr kumimoji="1" lang="en-US" altLang="zh-CN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lvl="2" indent="-342900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Accept</a:t>
            </a:r>
            <a:r>
              <a:rPr kumimoji="1" lang="zh-CN" altLang="en-US" sz="1600" dirty="0" smtClean="0">
                <a:solidFill>
                  <a:schemeClr val="tx1">
                    <a:lumMod val="50000"/>
                  </a:schemeClr>
                </a:solidFill>
                <a:latin typeface="Gill Sans MT" pitchFamily="34" charset="0"/>
                <a:ea typeface="맑은 고딕" pitchFamily="50" charset="-127"/>
                <a:cs typeface="+mn-cs"/>
              </a:rPr>
              <a:t>阶段</a:t>
            </a:r>
            <a:endParaRPr kumimoji="1" lang="en-US" altLang="ko-KR" sz="1600" dirty="0" smtClean="0">
              <a:solidFill>
                <a:schemeClr val="tx1">
                  <a:lumMod val="50000"/>
                </a:schemeClr>
              </a:solidFill>
              <a:latin typeface="Gill Sans MT" pitchFamily="34" charset="0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a: Accept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如果</a:t>
            </a: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Proposer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收到了来自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多数派的回复，接下来它将为这个提案选择一个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value</a:t>
            </a:r>
            <a:endParaRPr kumimoji="1" lang="en-US" altLang="ko-KR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Proposer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把选出来的值，在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消息中，发送给</a:t>
            </a:r>
            <a:r>
              <a:rPr kumimoji="1" lang="en-US" altLang="zh-CN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的一个多数派</a:t>
            </a:r>
            <a:endParaRPr kumimoji="1" lang="en-US" altLang="ko-KR" sz="130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1" latinLnBrk="1">
              <a:lnSpc>
                <a:spcPct val="95000"/>
              </a:lnSpc>
              <a:spcAft>
                <a:spcPct val="20000"/>
              </a:spcAft>
            </a:pP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b: Accepted</a:t>
            </a: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如果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收到了某个提案的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消息，并且这个提案是在</a:t>
            </a:r>
            <a:r>
              <a:rPr kumimoji="1" lang="en-US" altLang="zh-CN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Prepare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阶段</a:t>
            </a:r>
            <a:r>
              <a:rPr kumimoji="1" lang="en-US" altLang="zh-CN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b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当中没有许诺不接受的，那么</a:t>
            </a:r>
            <a:r>
              <a:rPr kumimoji="1" lang="en-US" altLang="zh-CN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就批准了这个</a:t>
            </a:r>
            <a:r>
              <a:rPr kumimoji="1" lang="en-US" altLang="zh-CN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value</a:t>
            </a:r>
            <a:endParaRPr kumimoji="1" lang="en-US" altLang="ko-KR" sz="1300" dirty="0" smtClean="0">
              <a:solidFill>
                <a:schemeClr val="accent5">
                  <a:lumMod val="1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lvl="2" latinLnBrk="1">
              <a:lnSpc>
                <a:spcPct val="95000"/>
              </a:lnSpc>
              <a:spcAft>
                <a:spcPct val="20000"/>
              </a:spcAft>
            </a:pP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每一个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Acceptor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发送一个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Accepted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消息到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Proposer</a:t>
            </a:r>
            <a:r>
              <a:rPr kumimoji="1" lang="zh-CN" altLang="en-US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和每一个</a:t>
            </a:r>
            <a:r>
              <a:rPr kumimoji="1" lang="en-US" altLang="ko-KR" sz="1300" dirty="0" smtClean="0">
                <a:solidFill>
                  <a:schemeClr val="accent5">
                    <a:lumMod val="1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Learner.</a:t>
            </a:r>
            <a:endParaRPr kumimoji="1" lang="ko-KR" altLang="en-US" sz="1300" dirty="0" smtClean="0">
              <a:solidFill>
                <a:schemeClr val="accent5">
                  <a:lumMod val="1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>
              <a:buNone/>
            </a:pP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42918"/>
            <a:ext cx="7572396" cy="881050"/>
          </a:xfrm>
        </p:spPr>
        <p:txBody>
          <a:bodyPr/>
          <a:lstStyle/>
          <a:p>
            <a:pPr algn="l"/>
            <a:r>
              <a:rPr lang="zh-CN" altLang="en-US" sz="3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扩展性</a:t>
            </a:r>
            <a:r>
              <a:rPr lang="en-US" altLang="zh-CN" sz="3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----</a:t>
            </a:r>
            <a:r>
              <a:rPr lang="zh-CN" altLang="en-US" sz="3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采用分区技术（</a:t>
            </a:r>
            <a:r>
              <a:rPr lang="en-US" altLang="zh-CN" sz="3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Partition</a:t>
            </a:r>
            <a:r>
              <a:rPr lang="zh-CN" altLang="en-US" sz="3000" dirty="0" smtClean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8172480" cy="5072098"/>
          </a:xfrm>
        </p:spPr>
        <p:txBody>
          <a:bodyPr/>
          <a:lstStyle/>
          <a:p>
            <a:pPr latinLnBrk="1">
              <a:spcAft>
                <a:spcPct val="20000"/>
              </a:spcAft>
              <a:buNone/>
            </a:pP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</a:rPr>
              <a:t>     为了扩展复制模式、最大化数据存储的性能，</a:t>
            </a:r>
            <a:endParaRPr kumimoji="1"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spcAft>
                <a:spcPct val="20000"/>
              </a:spcAft>
              <a:buNone/>
            </a:pPr>
            <a:r>
              <a:rPr kumimoji="1" lang="en-US" altLang="zh-CN" sz="2000" dirty="0" smtClean="0">
                <a:latin typeface="华文新魏" pitchFamily="2" charset="-122"/>
                <a:ea typeface="华文新魏" pitchFamily="2" charset="-122"/>
              </a:rPr>
              <a:t>Megastore</a:t>
            </a:r>
            <a:r>
              <a:rPr kumimoji="1" lang="zh-CN" altLang="en-US" sz="2000" dirty="0" smtClean="0">
                <a:latin typeface="华文新魏" pitchFamily="2" charset="-122"/>
                <a:ea typeface="华文新魏" pitchFamily="2" charset="-122"/>
              </a:rPr>
              <a:t>让应用以细力度控制数据分区和定位。</a:t>
            </a:r>
            <a:endParaRPr kumimoji="1"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spcAft>
                <a:spcPct val="20000"/>
              </a:spcAft>
              <a:buSzPct val="74000"/>
              <a:buFont typeface="Wingdings" pitchFamily="2" charset="2"/>
              <a:buChar char="Ø"/>
            </a:pPr>
            <a:r>
              <a:rPr kumimoji="1" lang="en-US" altLang="ko-KR" sz="2000" dirty="0" smtClean="0">
                <a:latin typeface="Gill Sans MT" pitchFamily="34" charset="0"/>
                <a:ea typeface="맑은 고딕" pitchFamily="50" charset="-127"/>
              </a:rPr>
              <a:t>Entity groups</a:t>
            </a:r>
          </a:p>
          <a:p>
            <a:pPr latinLnBrk="1">
              <a:spcAft>
                <a:spcPct val="20000"/>
              </a:spcAft>
              <a:buSzPct val="74000"/>
              <a:buFont typeface="Arial" pitchFamily="34" charset="0"/>
              <a:buChar char="•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数据分区为</a:t>
            </a:r>
            <a:r>
              <a:rPr kumimoji="1" lang="en-US" altLang="en-US" sz="1800" dirty="0" smtClean="0">
                <a:latin typeface="华文新魏" pitchFamily="2" charset="-122"/>
                <a:ea typeface="华文新魏" pitchFamily="2" charset="-122"/>
              </a:rPr>
              <a:t>entity groups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，每个</a:t>
            </a:r>
            <a:r>
              <a:rPr kumimoji="1" lang="en-US" altLang="en-US" sz="1800" dirty="0" smtClean="0">
                <a:latin typeface="华文新魏" pitchFamily="2" charset="-122"/>
                <a:ea typeface="华文新魏" pitchFamily="2" charset="-122"/>
              </a:rPr>
              <a:t>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独立的</a:t>
            </a:r>
            <a:r>
              <a:rPr kumimoji="1" lang="zh-CN" altLang="en-US" sz="22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同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</a:endParaRPr>
          </a:p>
          <a:p>
            <a:pPr latinLnBrk="1">
              <a:spcAft>
                <a:spcPct val="20000"/>
              </a:spcAft>
              <a:buSzPct val="74000"/>
              <a:buNone/>
            </a:pP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</a:rPr>
              <a:t>步的在大的网络范围内进行复制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Font typeface="Arial" pitchFamily="34" charset="0"/>
              <a:buChar char="•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在每个数据中心，数据存储在可扩展的</a:t>
            </a:r>
            <a:r>
              <a:rPr kumimoji="1" lang="en-US" altLang="zh-CN" sz="1800" dirty="0" err="1" smtClean="0">
                <a:latin typeface="华文新魏" pitchFamily="2" charset="-122"/>
                <a:ea typeface="华文新魏" pitchFamily="2" charset="-122"/>
                <a:cs typeface="+mn-cs"/>
              </a:rPr>
              <a:t>NoSQL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中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Font typeface="Arial" pitchFamily="34" charset="0"/>
              <a:buChar char="•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一个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中</a:t>
            </a:r>
            <a:r>
              <a:rPr kumimoji="1" lang="en-US" altLang="ko-KR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Entities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的更新满足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ACID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事务，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None/>
            </a:pP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     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跨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的操作依赖代价较高的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2PC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，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None/>
            </a:pP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     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但通常利用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Megastore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有效的异步消息（通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None/>
            </a:pP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     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过队列实现）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Font typeface="Arial" pitchFamily="34" charset="0"/>
              <a:buChar char="•"/>
            </a:pP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一个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entity 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内的索引，遵循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ACID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语义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None/>
            </a:pP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      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但是跨</a:t>
            </a:r>
            <a:r>
              <a:rPr kumimoji="1" lang="en-US" altLang="zh-CN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group</a:t>
            </a:r>
            <a:r>
              <a:rPr kumimoji="1" lang="zh-CN" altLang="en-US" sz="1800" dirty="0" smtClean="0">
                <a:latin typeface="华文新魏" pitchFamily="2" charset="-122"/>
                <a:ea typeface="华文新魏" pitchFamily="2" charset="-122"/>
                <a:cs typeface="+mn-cs"/>
              </a:rPr>
              <a:t>的索引有弱一致性</a:t>
            </a:r>
            <a:endParaRPr kumimoji="1" lang="en-US" altLang="zh-CN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342900" lvl="1" indent="-342900" latinLnBrk="1">
              <a:spcAft>
                <a:spcPct val="20000"/>
              </a:spcAft>
              <a:buSzPct val="74000"/>
              <a:buNone/>
            </a:pPr>
            <a:endParaRPr kumimoji="1" lang="en-US" altLang="ko-KR" sz="1800" dirty="0" smtClean="0">
              <a:latin typeface="华文新魏" pitchFamily="2" charset="-122"/>
              <a:ea typeface="华文新魏" pitchFamily="2" charset="-122"/>
              <a:cs typeface="+mn-cs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-285784" y="-142900"/>
            <a:ext cx="777240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（二）目标：可用性与扩展性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065" y="1142984"/>
            <a:ext cx="3773935" cy="32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500570"/>
            <a:ext cx="4429124" cy="235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ckofBooksDesignTemplate_TP01159440">
  <a:themeElements>
    <a:clrScheme name="StackofBooksDesignTemplate_TP0115944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ckofBooksDesignTemplate_TP0115944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ckofBooksDesignTemplate_TP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umi painting design template">
  <a:themeElements>
    <a:clrScheme name="Office 主题 1">
      <a:dk1>
        <a:srgbClr val="545472"/>
      </a:dk1>
      <a:lt1>
        <a:srgbClr val="FFFFFF"/>
      </a:lt1>
      <a:dk2>
        <a:srgbClr val="892D5B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CCCCFF"/>
      </a:hlink>
      <a:folHlink>
        <a:srgbClr val="D9D9E5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45472"/>
        </a:dk1>
        <a:lt1>
          <a:srgbClr val="FFFFFF"/>
        </a:lt1>
        <a:dk2>
          <a:srgbClr val="892D5B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CCCCFF"/>
        </a:hlink>
        <a:folHlink>
          <a:srgbClr val="D9D9E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B7B7FF"/>
        </a:hlink>
        <a:folHlink>
          <a:srgbClr val="BCD8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9DC6D5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CCDFE7"/>
        </a:accent5>
        <a:accent6>
          <a:srgbClr val="CD96B1"/>
        </a:accent6>
        <a:hlink>
          <a:srgbClr val="B7B7FF"/>
        </a:hlink>
        <a:folHlink>
          <a:srgbClr val="F2D6E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D5BAFC"/>
        </a:hlink>
        <a:folHlink>
          <a:srgbClr val="D7D9E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FBE9BB"/>
        </a:hlink>
        <a:folHlink>
          <a:srgbClr val="CFE2C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D1EC9C"/>
        </a:hlink>
        <a:folHlink>
          <a:srgbClr val="EFE5C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书堆型设计模板</Template>
  <TotalTime>3337</TotalTime>
  <Words>2477</Words>
  <Application>Microsoft Office PowerPoint</Application>
  <PresentationFormat>全屏显示(4:3)</PresentationFormat>
  <Paragraphs>269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StackofBooksDesignTemplate_TP01159440</vt:lpstr>
      <vt:lpstr>Sumi painting design template</vt:lpstr>
      <vt:lpstr>Megastore:     Providing Scalable,Highly Available      Storage for Interactive Services</vt:lpstr>
      <vt:lpstr>论文介绍</vt:lpstr>
      <vt:lpstr>汇报内容</vt:lpstr>
      <vt:lpstr>（一）论文背景及贡献</vt:lpstr>
      <vt:lpstr>论文主要贡献</vt:lpstr>
      <vt:lpstr>（二）目标：可用性与扩展性</vt:lpstr>
      <vt:lpstr>可用性----采用复制技术（Replication）</vt:lpstr>
      <vt:lpstr>PAXOS 算法</vt:lpstr>
      <vt:lpstr>扩展性----采用分区技术（Partition）</vt:lpstr>
      <vt:lpstr>Entity Group实例</vt:lpstr>
      <vt:lpstr>物理布局（Physical Layout）</vt:lpstr>
      <vt:lpstr>（三）Megastore 简介</vt:lpstr>
      <vt:lpstr>（三）Megastore简介</vt:lpstr>
      <vt:lpstr>（三）Megastore简介</vt:lpstr>
      <vt:lpstr>（三）Megastore简介</vt:lpstr>
      <vt:lpstr>（三）Megastore简介</vt:lpstr>
      <vt:lpstr>（三）Megastore简介</vt:lpstr>
      <vt:lpstr>（三）Megastore简介</vt:lpstr>
      <vt:lpstr>（三）Megastore简介</vt:lpstr>
      <vt:lpstr>（四）复制（Replication）</vt:lpstr>
      <vt:lpstr>（四）复制（Replication）</vt:lpstr>
      <vt:lpstr>（四）复制（Replication）</vt:lpstr>
      <vt:lpstr>（四）复制（Replication）</vt:lpstr>
      <vt:lpstr>（四）复制（Replication）</vt:lpstr>
      <vt:lpstr>（四）复制（Replication）</vt:lpstr>
      <vt:lpstr>（五）Experience</vt:lpstr>
      <vt:lpstr>（六）相关工作和总结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Megastore:     Providing Scalable,Highly Available      Storage for Interactive Services</dc:title>
  <cp:lastModifiedBy>User</cp:lastModifiedBy>
  <cp:revision>246</cp:revision>
  <dcterms:modified xsi:type="dcterms:W3CDTF">2011-04-12T07:25:01Z</dcterms:modified>
</cp:coreProperties>
</file>