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9" r:id="rId23"/>
    <p:sldId id="278" r:id="rId24"/>
    <p:sldId id="280"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79" d="100"/>
          <a:sy n="79" d="100"/>
        </p:scale>
        <p:origin x="-1302" y="-63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2" name="Group 2"/>
          <p:cNvGrpSpPr>
            <a:grpSpLocks/>
          </p:cNvGrpSpPr>
          <p:nvPr/>
        </p:nvGrpSpPr>
        <p:grpSpPr bwMode="auto">
          <a:xfrm>
            <a:off x="0" y="1447800"/>
            <a:ext cx="9156700" cy="757238"/>
            <a:chOff x="0" y="0"/>
            <a:chExt cx="5768" cy="477"/>
          </a:xfrm>
        </p:grpSpPr>
        <p:sp>
          <p:nvSpPr>
            <p:cNvPr id="32771" name="Freeform 3"/>
            <p:cNvSpPr>
              <a:spLocks/>
            </p:cNvSpPr>
            <p:nvPr/>
          </p:nvSpPr>
          <p:spPr bwMode="auto">
            <a:xfrm>
              <a:off x="5" y="0"/>
              <a:ext cx="5763" cy="477"/>
            </a:xfrm>
            <a:custGeom>
              <a:avLst/>
              <a:gdLst/>
              <a:ahLst/>
              <a:cxnLst>
                <a:cxn ang="0">
                  <a:pos x="0" y="450"/>
                </a:cxn>
                <a:cxn ang="0">
                  <a:pos x="3" y="0"/>
                </a:cxn>
                <a:cxn ang="0">
                  <a:pos x="5763" y="0"/>
                </a:cxn>
                <a:cxn ang="0">
                  <a:pos x="5763" y="465"/>
                </a:cxn>
                <a:cxn ang="0">
                  <a:pos x="4821" y="477"/>
                </a:cxn>
                <a:cxn ang="0">
                  <a:pos x="4326" y="447"/>
                </a:cxn>
                <a:cxn ang="0">
                  <a:pos x="3783" y="465"/>
                </a:cxn>
                <a:cxn ang="0">
                  <a:pos x="3417" y="456"/>
                </a:cxn>
                <a:cxn ang="0">
                  <a:pos x="2973" y="459"/>
                </a:cxn>
                <a:cxn ang="0">
                  <a:pos x="2451" y="453"/>
                </a:cxn>
                <a:cxn ang="0">
                  <a:pos x="2289" y="441"/>
                </a:cxn>
                <a:cxn ang="0">
                  <a:pos x="2010" y="453"/>
                </a:cxn>
                <a:cxn ang="0">
                  <a:pos x="1827" y="450"/>
                </a:cxn>
                <a:cxn ang="0">
                  <a:pos x="1215" y="465"/>
                </a:cxn>
                <a:cxn ang="0">
                  <a:pos x="660" y="456"/>
                </a:cxn>
                <a:cxn ang="0">
                  <a:pos x="0" y="450"/>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000"/>
              </a:schemeClr>
            </a:solidFill>
            <a:ln w="9525">
              <a:noFill/>
              <a:round/>
              <a:headEnd/>
              <a:tailEnd/>
            </a:ln>
            <a:effectLst/>
          </p:spPr>
          <p:txBody>
            <a:bodyPr wrap="none" anchor="ctr"/>
            <a:lstStyle/>
            <a:p>
              <a:endParaRPr lang="zh-CN" altLang="en-US"/>
            </a:p>
          </p:txBody>
        </p:sp>
        <p:sp>
          <p:nvSpPr>
            <p:cNvPr id="32772" name="Freeform 4"/>
            <p:cNvSpPr>
              <a:spLocks/>
            </p:cNvSpPr>
            <p:nvPr/>
          </p:nvSpPr>
          <p:spPr bwMode="auto">
            <a:xfrm>
              <a:off x="0" y="98"/>
              <a:ext cx="256" cy="253"/>
            </a:xfrm>
            <a:custGeom>
              <a:avLst/>
              <a:gdLst/>
              <a:ahLst/>
              <a:cxnLst>
                <a:cxn ang="0">
                  <a:pos x="8" y="190"/>
                </a:cxn>
                <a:cxn ang="0">
                  <a:pos x="71" y="115"/>
                </a:cxn>
                <a:cxn ang="0">
                  <a:pos x="203" y="16"/>
                </a:cxn>
                <a:cxn ang="0">
                  <a:pos x="251" y="19"/>
                </a:cxn>
                <a:cxn ang="0">
                  <a:pos x="236" y="46"/>
                </a:cxn>
                <a:cxn ang="0">
                  <a:pos x="176" y="82"/>
                </a:cxn>
                <a:cxn ang="0">
                  <a:pos x="92" y="154"/>
                </a:cxn>
                <a:cxn ang="0">
                  <a:pos x="23" y="247"/>
                </a:cxn>
                <a:cxn ang="0">
                  <a:pos x="8" y="190"/>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73" name="Freeform 5"/>
            <p:cNvSpPr>
              <a:spLocks/>
            </p:cNvSpPr>
            <p:nvPr/>
          </p:nvSpPr>
          <p:spPr bwMode="auto">
            <a:xfrm>
              <a:off x="56" y="0"/>
              <a:ext cx="708" cy="459"/>
            </a:xfrm>
            <a:custGeom>
              <a:avLst/>
              <a:gdLst/>
              <a:ahLst/>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headEnd/>
              <a:tailEnd/>
            </a:ln>
            <a:effectLst/>
          </p:spPr>
          <p:txBody>
            <a:bodyPr wrap="none" anchor="ctr"/>
            <a:lstStyle/>
            <a:p>
              <a:endParaRPr lang="zh-CN" altLang="en-US"/>
            </a:p>
          </p:txBody>
        </p:sp>
        <p:sp>
          <p:nvSpPr>
            <p:cNvPr id="32774" name="Freeform 6"/>
            <p:cNvSpPr>
              <a:spLocks/>
            </p:cNvSpPr>
            <p:nvPr/>
          </p:nvSpPr>
          <p:spPr bwMode="auto">
            <a:xfrm>
              <a:off x="131" y="269"/>
              <a:ext cx="251" cy="194"/>
            </a:xfrm>
            <a:custGeom>
              <a:avLst/>
              <a:gdLst/>
              <a:ahLst/>
              <a:cxnLst>
                <a:cxn ang="0">
                  <a:pos x="21" y="163"/>
                </a:cxn>
                <a:cxn ang="0">
                  <a:pos x="9" y="184"/>
                </a:cxn>
                <a:cxn ang="0">
                  <a:pos x="75" y="103"/>
                </a:cxn>
                <a:cxn ang="0">
                  <a:pos x="165" y="28"/>
                </a:cxn>
                <a:cxn ang="0">
                  <a:pos x="207" y="7"/>
                </a:cxn>
                <a:cxn ang="0">
                  <a:pos x="246" y="4"/>
                </a:cxn>
                <a:cxn ang="0">
                  <a:pos x="237" y="34"/>
                </a:cxn>
                <a:cxn ang="0">
                  <a:pos x="183" y="61"/>
                </a:cxn>
                <a:cxn ang="0">
                  <a:pos x="108" y="124"/>
                </a:cxn>
                <a:cxn ang="0">
                  <a:pos x="54" y="190"/>
                </a:cxn>
                <a:cxn ang="0">
                  <a:pos x="6" y="184"/>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75" name="Freeform 7"/>
            <p:cNvSpPr>
              <a:spLocks/>
            </p:cNvSpPr>
            <p:nvPr/>
          </p:nvSpPr>
          <p:spPr bwMode="auto">
            <a:xfrm>
              <a:off x="341" y="0"/>
              <a:ext cx="159" cy="72"/>
            </a:xfrm>
            <a:custGeom>
              <a:avLst/>
              <a:gdLst/>
              <a:ahLst/>
              <a:cxnLst>
                <a:cxn ang="0">
                  <a:pos x="99" y="0"/>
                </a:cxn>
                <a:cxn ang="0">
                  <a:pos x="15" y="36"/>
                </a:cxn>
                <a:cxn ang="0">
                  <a:pos x="6" y="60"/>
                </a:cxn>
                <a:cxn ang="0">
                  <a:pos x="36" y="69"/>
                </a:cxn>
                <a:cxn ang="0">
                  <a:pos x="87" y="42"/>
                </a:cxn>
                <a:cxn ang="0">
                  <a:pos x="159" y="0"/>
                </a:cxn>
                <a:cxn ang="0">
                  <a:pos x="99" y="0"/>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76" name="Freeform 8"/>
            <p:cNvSpPr>
              <a:spLocks/>
            </p:cNvSpPr>
            <p:nvPr/>
          </p:nvSpPr>
          <p:spPr bwMode="auto">
            <a:xfrm>
              <a:off x="488" y="0"/>
              <a:ext cx="455" cy="216"/>
            </a:xfrm>
            <a:custGeom>
              <a:avLst/>
              <a:gdLst/>
              <a:ahLst/>
              <a:cxnLst>
                <a:cxn ang="0">
                  <a:pos x="395" y="0"/>
                </a:cxn>
                <a:cxn ang="0">
                  <a:pos x="338" y="48"/>
                </a:cxn>
                <a:cxn ang="0">
                  <a:pos x="242" y="102"/>
                </a:cxn>
                <a:cxn ang="0">
                  <a:pos x="104" y="147"/>
                </a:cxn>
                <a:cxn ang="0">
                  <a:pos x="35" y="168"/>
                </a:cxn>
                <a:cxn ang="0">
                  <a:pos x="8" y="192"/>
                </a:cxn>
                <a:cxn ang="0">
                  <a:pos x="8" y="213"/>
                </a:cxn>
                <a:cxn ang="0">
                  <a:pos x="59" y="213"/>
                </a:cxn>
                <a:cxn ang="0">
                  <a:pos x="86" y="192"/>
                </a:cxn>
                <a:cxn ang="0">
                  <a:pos x="173" y="159"/>
                </a:cxn>
                <a:cxn ang="0">
                  <a:pos x="299" y="126"/>
                </a:cxn>
                <a:cxn ang="0">
                  <a:pos x="392" y="72"/>
                </a:cxn>
                <a:cxn ang="0">
                  <a:pos x="455" y="0"/>
                </a:cxn>
                <a:cxn ang="0">
                  <a:pos x="395" y="0"/>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headEnd/>
              <a:tailEnd/>
            </a:ln>
            <a:effectLst/>
          </p:spPr>
          <p:txBody>
            <a:bodyPr wrap="none" anchor="ctr"/>
            <a:lstStyle/>
            <a:p>
              <a:endParaRPr lang="zh-CN" altLang="en-US"/>
            </a:p>
          </p:txBody>
        </p:sp>
        <p:sp>
          <p:nvSpPr>
            <p:cNvPr id="32777" name="Freeform 9"/>
            <p:cNvSpPr>
              <a:spLocks/>
            </p:cNvSpPr>
            <p:nvPr/>
          </p:nvSpPr>
          <p:spPr bwMode="auto">
            <a:xfrm>
              <a:off x="1448" y="37"/>
              <a:ext cx="414" cy="108"/>
            </a:xfrm>
            <a:custGeom>
              <a:avLst/>
              <a:gdLst/>
              <a:ahLst/>
              <a:cxnLst>
                <a:cxn ang="0">
                  <a:pos x="0" y="11"/>
                </a:cxn>
                <a:cxn ang="0">
                  <a:pos x="24" y="11"/>
                </a:cxn>
                <a:cxn ang="0">
                  <a:pos x="156" y="2"/>
                </a:cxn>
                <a:cxn ang="0">
                  <a:pos x="288" y="23"/>
                </a:cxn>
                <a:cxn ang="0">
                  <a:pos x="384" y="53"/>
                </a:cxn>
                <a:cxn ang="0">
                  <a:pos x="411" y="74"/>
                </a:cxn>
                <a:cxn ang="0">
                  <a:pos x="405" y="104"/>
                </a:cxn>
                <a:cxn ang="0">
                  <a:pos x="363" y="101"/>
                </a:cxn>
                <a:cxn ang="0">
                  <a:pos x="294" y="77"/>
                </a:cxn>
                <a:cxn ang="0">
                  <a:pos x="174" y="50"/>
                </a:cxn>
                <a:cxn ang="0">
                  <a:pos x="72" y="62"/>
                </a:cxn>
                <a:cxn ang="0">
                  <a:pos x="36" y="59"/>
                </a:cxn>
                <a:cxn ang="0">
                  <a:pos x="0" y="11"/>
                </a:cxn>
              </a:cxnLst>
              <a:rect l="0" t="0" r="r" b="b"/>
              <a:pathLst>
                <a:path w="414"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32778" name="Freeform 10"/>
            <p:cNvSpPr>
              <a:spLocks/>
            </p:cNvSpPr>
            <p:nvPr/>
          </p:nvSpPr>
          <p:spPr bwMode="auto">
            <a:xfrm>
              <a:off x="1790" y="0"/>
              <a:ext cx="520" cy="225"/>
            </a:xfrm>
            <a:custGeom>
              <a:avLst/>
              <a:gdLst/>
              <a:ahLst/>
              <a:cxnLst>
                <a:cxn ang="0">
                  <a:pos x="42" y="0"/>
                </a:cxn>
                <a:cxn ang="0">
                  <a:pos x="12" y="24"/>
                </a:cxn>
                <a:cxn ang="0">
                  <a:pos x="114" y="54"/>
                </a:cxn>
                <a:cxn ang="0">
                  <a:pos x="240" y="117"/>
                </a:cxn>
                <a:cxn ang="0">
                  <a:pos x="333" y="153"/>
                </a:cxn>
                <a:cxn ang="0">
                  <a:pos x="438" y="219"/>
                </a:cxn>
                <a:cxn ang="0">
                  <a:pos x="426" y="192"/>
                </a:cxn>
                <a:cxn ang="0">
                  <a:pos x="441" y="180"/>
                </a:cxn>
                <a:cxn ang="0">
                  <a:pos x="519" y="216"/>
                </a:cxn>
                <a:cxn ang="0">
                  <a:pos x="450" y="162"/>
                </a:cxn>
                <a:cxn ang="0">
                  <a:pos x="381" y="135"/>
                </a:cxn>
                <a:cxn ang="0">
                  <a:pos x="285" y="84"/>
                </a:cxn>
                <a:cxn ang="0">
                  <a:pos x="186" y="18"/>
                </a:cxn>
                <a:cxn ang="0">
                  <a:pos x="123" y="0"/>
                </a:cxn>
                <a:cxn ang="0">
                  <a:pos x="42" y="0"/>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79" name="Freeform 11"/>
            <p:cNvSpPr>
              <a:spLocks/>
            </p:cNvSpPr>
            <p:nvPr/>
          </p:nvSpPr>
          <p:spPr bwMode="auto">
            <a:xfrm>
              <a:off x="1943" y="154"/>
              <a:ext cx="431" cy="233"/>
            </a:xfrm>
            <a:custGeom>
              <a:avLst/>
              <a:gdLst/>
              <a:ahLst/>
              <a:cxnLst>
                <a:cxn ang="0">
                  <a:pos x="6" y="38"/>
                </a:cxn>
                <a:cxn ang="0">
                  <a:pos x="9" y="20"/>
                </a:cxn>
                <a:cxn ang="0">
                  <a:pos x="42" y="2"/>
                </a:cxn>
                <a:cxn ang="0">
                  <a:pos x="90" y="35"/>
                </a:cxn>
                <a:cxn ang="0">
                  <a:pos x="189" y="89"/>
                </a:cxn>
                <a:cxn ang="0">
                  <a:pos x="288" y="140"/>
                </a:cxn>
                <a:cxn ang="0">
                  <a:pos x="375" y="176"/>
                </a:cxn>
                <a:cxn ang="0">
                  <a:pos x="396" y="176"/>
                </a:cxn>
                <a:cxn ang="0">
                  <a:pos x="429" y="212"/>
                </a:cxn>
                <a:cxn ang="0">
                  <a:pos x="408" y="233"/>
                </a:cxn>
                <a:cxn ang="0">
                  <a:pos x="333" y="212"/>
                </a:cxn>
                <a:cxn ang="0">
                  <a:pos x="186" y="143"/>
                </a:cxn>
                <a:cxn ang="0">
                  <a:pos x="48" y="68"/>
                </a:cxn>
                <a:cxn ang="0">
                  <a:pos x="6" y="38"/>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80" name="Freeform 12"/>
            <p:cNvSpPr>
              <a:spLocks/>
            </p:cNvSpPr>
            <p:nvPr/>
          </p:nvSpPr>
          <p:spPr bwMode="auto">
            <a:xfrm>
              <a:off x="2262" y="87"/>
              <a:ext cx="396" cy="227"/>
            </a:xfrm>
            <a:custGeom>
              <a:avLst/>
              <a:gdLst/>
              <a:ahLst/>
              <a:cxnLst>
                <a:cxn ang="0">
                  <a:pos x="2" y="9"/>
                </a:cxn>
                <a:cxn ang="0">
                  <a:pos x="53" y="66"/>
                </a:cxn>
                <a:cxn ang="0">
                  <a:pos x="176" y="132"/>
                </a:cxn>
                <a:cxn ang="0">
                  <a:pos x="293" y="189"/>
                </a:cxn>
                <a:cxn ang="0">
                  <a:pos x="341" y="222"/>
                </a:cxn>
                <a:cxn ang="0">
                  <a:pos x="377" y="219"/>
                </a:cxn>
                <a:cxn ang="0">
                  <a:pos x="377" y="180"/>
                </a:cxn>
                <a:cxn ang="0">
                  <a:pos x="260" y="126"/>
                </a:cxn>
                <a:cxn ang="0">
                  <a:pos x="113" y="51"/>
                </a:cxn>
                <a:cxn ang="0">
                  <a:pos x="41" y="9"/>
                </a:cxn>
                <a:cxn ang="0">
                  <a:pos x="2" y="9"/>
                </a:cxn>
              </a:cxnLst>
              <a:rect l="0" t="0" r="r" b="b"/>
              <a:pathLst>
                <a:path w="396" h="227">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81" name="Freeform 13"/>
            <p:cNvSpPr>
              <a:spLocks/>
            </p:cNvSpPr>
            <p:nvPr/>
          </p:nvSpPr>
          <p:spPr bwMode="auto">
            <a:xfrm>
              <a:off x="2264" y="240"/>
              <a:ext cx="516" cy="223"/>
            </a:xfrm>
            <a:custGeom>
              <a:avLst/>
              <a:gdLst/>
              <a:ahLst/>
              <a:cxnLst>
                <a:cxn ang="0">
                  <a:pos x="3" y="10"/>
                </a:cxn>
                <a:cxn ang="0">
                  <a:pos x="105" y="97"/>
                </a:cxn>
                <a:cxn ang="0">
                  <a:pos x="243" y="178"/>
                </a:cxn>
                <a:cxn ang="0">
                  <a:pos x="357" y="217"/>
                </a:cxn>
                <a:cxn ang="0">
                  <a:pos x="498" y="214"/>
                </a:cxn>
                <a:cxn ang="0">
                  <a:pos x="468" y="187"/>
                </a:cxn>
                <a:cxn ang="0">
                  <a:pos x="309" y="136"/>
                </a:cxn>
                <a:cxn ang="0">
                  <a:pos x="123" y="34"/>
                </a:cxn>
                <a:cxn ang="0">
                  <a:pos x="3" y="10"/>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headEnd/>
              <a:tailEnd/>
            </a:ln>
            <a:effectLst/>
          </p:spPr>
          <p:txBody>
            <a:bodyPr wrap="none" anchor="ctr"/>
            <a:lstStyle/>
            <a:p>
              <a:endParaRPr lang="zh-CN" altLang="en-US"/>
            </a:p>
          </p:txBody>
        </p:sp>
        <p:sp>
          <p:nvSpPr>
            <p:cNvPr id="32782" name="Freeform 14"/>
            <p:cNvSpPr>
              <a:spLocks/>
            </p:cNvSpPr>
            <p:nvPr/>
          </p:nvSpPr>
          <p:spPr bwMode="auto">
            <a:xfrm>
              <a:off x="2723" y="324"/>
              <a:ext cx="414" cy="100"/>
            </a:xfrm>
            <a:custGeom>
              <a:avLst/>
              <a:gdLst/>
              <a:ahLst/>
              <a:cxnLst>
                <a:cxn ang="0">
                  <a:pos x="69" y="60"/>
                </a:cxn>
                <a:cxn ang="0">
                  <a:pos x="12" y="42"/>
                </a:cxn>
                <a:cxn ang="0">
                  <a:pos x="3" y="15"/>
                </a:cxn>
                <a:cxn ang="0">
                  <a:pos x="30" y="0"/>
                </a:cxn>
                <a:cxn ang="0">
                  <a:pos x="117" y="18"/>
                </a:cxn>
                <a:cxn ang="0">
                  <a:pos x="243" y="48"/>
                </a:cxn>
                <a:cxn ang="0">
                  <a:pos x="387" y="48"/>
                </a:cxn>
                <a:cxn ang="0">
                  <a:pos x="408" y="54"/>
                </a:cxn>
                <a:cxn ang="0">
                  <a:pos x="381" y="87"/>
                </a:cxn>
                <a:cxn ang="0">
                  <a:pos x="318" y="99"/>
                </a:cxn>
                <a:cxn ang="0">
                  <a:pos x="195" y="93"/>
                </a:cxn>
                <a:cxn ang="0">
                  <a:pos x="69" y="60"/>
                </a:cxn>
              </a:cxnLst>
              <a:rect l="0" t="0" r="r" b="b"/>
              <a:pathLst>
                <a:path w="414"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sp>
          <p:nvSpPr>
            <p:cNvPr id="32783" name="Freeform 15"/>
            <p:cNvSpPr>
              <a:spLocks/>
            </p:cNvSpPr>
            <p:nvPr/>
          </p:nvSpPr>
          <p:spPr bwMode="auto">
            <a:xfrm>
              <a:off x="3165" y="375"/>
              <a:ext cx="150" cy="72"/>
            </a:xfrm>
            <a:custGeom>
              <a:avLst/>
              <a:gdLst/>
              <a:ahLst/>
              <a:cxnLst>
                <a:cxn ang="0">
                  <a:pos x="3" y="67"/>
                </a:cxn>
                <a:cxn ang="0">
                  <a:pos x="84" y="19"/>
                </a:cxn>
                <a:cxn ang="0">
                  <a:pos x="123" y="1"/>
                </a:cxn>
                <a:cxn ang="0">
                  <a:pos x="150" y="22"/>
                </a:cxn>
                <a:cxn ang="0">
                  <a:pos x="123" y="55"/>
                </a:cxn>
                <a:cxn ang="0">
                  <a:pos x="90" y="70"/>
                </a:cxn>
                <a:cxn ang="0">
                  <a:pos x="0" y="67"/>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32784" name="Freeform 16"/>
            <p:cNvSpPr>
              <a:spLocks/>
            </p:cNvSpPr>
            <p:nvPr/>
          </p:nvSpPr>
          <p:spPr bwMode="auto">
            <a:xfrm>
              <a:off x="3463" y="267"/>
              <a:ext cx="148" cy="91"/>
            </a:xfrm>
            <a:custGeom>
              <a:avLst/>
              <a:gdLst/>
              <a:ahLst/>
              <a:cxnLst>
                <a:cxn ang="0">
                  <a:pos x="1" y="69"/>
                </a:cxn>
                <a:cxn ang="0">
                  <a:pos x="25" y="51"/>
                </a:cxn>
                <a:cxn ang="0">
                  <a:pos x="100" y="9"/>
                </a:cxn>
                <a:cxn ang="0">
                  <a:pos x="133" y="3"/>
                </a:cxn>
                <a:cxn ang="0">
                  <a:pos x="136" y="27"/>
                </a:cxn>
                <a:cxn ang="0">
                  <a:pos x="61" y="75"/>
                </a:cxn>
                <a:cxn ang="0">
                  <a:pos x="19" y="90"/>
                </a:cxn>
                <a:cxn ang="0">
                  <a:pos x="1" y="69"/>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headEnd/>
              <a:tailEnd/>
            </a:ln>
            <a:effectLst/>
          </p:spPr>
          <p:txBody>
            <a:bodyPr wrap="none" anchor="ctr"/>
            <a:lstStyle/>
            <a:p>
              <a:endParaRPr lang="zh-CN" altLang="en-US"/>
            </a:p>
          </p:txBody>
        </p:sp>
        <p:sp>
          <p:nvSpPr>
            <p:cNvPr id="32785" name="Freeform 17"/>
            <p:cNvSpPr>
              <a:spLocks/>
            </p:cNvSpPr>
            <p:nvPr/>
          </p:nvSpPr>
          <p:spPr bwMode="auto">
            <a:xfrm>
              <a:off x="3580" y="58"/>
              <a:ext cx="938" cy="158"/>
            </a:xfrm>
            <a:custGeom>
              <a:avLst/>
              <a:gdLst/>
              <a:ahLst/>
              <a:cxnLst>
                <a:cxn ang="0">
                  <a:pos x="172" y="86"/>
                </a:cxn>
                <a:cxn ang="0">
                  <a:pos x="61" y="137"/>
                </a:cxn>
                <a:cxn ang="0">
                  <a:pos x="16" y="155"/>
                </a:cxn>
                <a:cxn ang="0">
                  <a:pos x="7" y="122"/>
                </a:cxn>
                <a:cxn ang="0">
                  <a:pos x="58" y="80"/>
                </a:cxn>
                <a:cxn ang="0">
                  <a:pos x="172" y="38"/>
                </a:cxn>
                <a:cxn ang="0">
                  <a:pos x="304" y="11"/>
                </a:cxn>
                <a:cxn ang="0">
                  <a:pos x="463" y="2"/>
                </a:cxn>
                <a:cxn ang="0">
                  <a:pos x="631" y="23"/>
                </a:cxn>
                <a:cxn ang="0">
                  <a:pos x="796" y="53"/>
                </a:cxn>
                <a:cxn ang="0">
                  <a:pos x="841" y="47"/>
                </a:cxn>
                <a:cxn ang="0">
                  <a:pos x="907" y="71"/>
                </a:cxn>
                <a:cxn ang="0">
                  <a:pos x="919" y="101"/>
                </a:cxn>
                <a:cxn ang="0">
                  <a:pos x="793" y="98"/>
                </a:cxn>
                <a:cxn ang="0">
                  <a:pos x="634" y="62"/>
                </a:cxn>
                <a:cxn ang="0">
                  <a:pos x="439" y="38"/>
                </a:cxn>
                <a:cxn ang="0">
                  <a:pos x="238" y="59"/>
                </a:cxn>
                <a:cxn ang="0">
                  <a:pos x="172" y="86"/>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sp>
          <p:nvSpPr>
            <p:cNvPr id="32786" name="Freeform 18"/>
            <p:cNvSpPr>
              <a:spLocks/>
            </p:cNvSpPr>
            <p:nvPr/>
          </p:nvSpPr>
          <p:spPr bwMode="auto">
            <a:xfrm>
              <a:off x="3686" y="145"/>
              <a:ext cx="372" cy="98"/>
            </a:xfrm>
            <a:custGeom>
              <a:avLst/>
              <a:gdLst/>
              <a:ahLst/>
              <a:cxnLst>
                <a:cxn ang="0">
                  <a:pos x="18" y="47"/>
                </a:cxn>
                <a:cxn ang="0">
                  <a:pos x="141" y="17"/>
                </a:cxn>
                <a:cxn ang="0">
                  <a:pos x="246" y="2"/>
                </a:cxn>
                <a:cxn ang="0">
                  <a:pos x="351" y="5"/>
                </a:cxn>
                <a:cxn ang="0">
                  <a:pos x="372" y="23"/>
                </a:cxn>
                <a:cxn ang="0">
                  <a:pos x="354" y="44"/>
                </a:cxn>
                <a:cxn ang="0">
                  <a:pos x="264" y="50"/>
                </a:cxn>
                <a:cxn ang="0">
                  <a:pos x="168" y="53"/>
                </a:cxn>
                <a:cxn ang="0">
                  <a:pos x="72" y="77"/>
                </a:cxn>
                <a:cxn ang="0">
                  <a:pos x="15" y="95"/>
                </a:cxn>
                <a:cxn ang="0">
                  <a:pos x="0" y="56"/>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32787" name="Freeform 19"/>
            <p:cNvSpPr>
              <a:spLocks/>
            </p:cNvSpPr>
            <p:nvPr/>
          </p:nvSpPr>
          <p:spPr bwMode="auto">
            <a:xfrm>
              <a:off x="3618" y="308"/>
              <a:ext cx="318" cy="158"/>
            </a:xfrm>
            <a:custGeom>
              <a:avLst/>
              <a:gdLst/>
              <a:ahLst/>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headEnd/>
              <a:tailEnd/>
            </a:ln>
            <a:effectLst/>
          </p:spPr>
          <p:txBody>
            <a:bodyPr wrap="none" anchor="ctr"/>
            <a:lstStyle/>
            <a:p>
              <a:endParaRPr lang="zh-CN" altLang="en-US"/>
            </a:p>
          </p:txBody>
        </p:sp>
        <p:sp>
          <p:nvSpPr>
            <p:cNvPr id="32788" name="Freeform 20"/>
            <p:cNvSpPr>
              <a:spLocks/>
            </p:cNvSpPr>
            <p:nvPr/>
          </p:nvSpPr>
          <p:spPr bwMode="auto">
            <a:xfrm>
              <a:off x="3413" y="291"/>
              <a:ext cx="380" cy="174"/>
            </a:xfrm>
            <a:custGeom>
              <a:avLst/>
              <a:gdLst/>
              <a:ahLst/>
              <a:cxnLst>
                <a:cxn ang="0">
                  <a:pos x="3" y="165"/>
                </a:cxn>
                <a:cxn ang="0">
                  <a:pos x="129" y="93"/>
                </a:cxn>
                <a:cxn ang="0">
                  <a:pos x="261" y="30"/>
                </a:cxn>
                <a:cxn ang="0">
                  <a:pos x="351" y="0"/>
                </a:cxn>
                <a:cxn ang="0">
                  <a:pos x="378" y="27"/>
                </a:cxn>
                <a:cxn ang="0">
                  <a:pos x="336" y="51"/>
                </a:cxn>
                <a:cxn ang="0">
                  <a:pos x="291" y="60"/>
                </a:cxn>
                <a:cxn ang="0">
                  <a:pos x="240" y="75"/>
                </a:cxn>
                <a:cxn ang="0">
                  <a:pos x="189" y="120"/>
                </a:cxn>
                <a:cxn ang="0">
                  <a:pos x="102" y="174"/>
                </a:cxn>
                <a:cxn ang="0">
                  <a:pos x="0" y="162"/>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sp>
          <p:nvSpPr>
            <p:cNvPr id="32789" name="Freeform 21"/>
            <p:cNvSpPr>
              <a:spLocks/>
            </p:cNvSpPr>
            <p:nvPr/>
          </p:nvSpPr>
          <p:spPr bwMode="auto">
            <a:xfrm>
              <a:off x="4178" y="187"/>
              <a:ext cx="523" cy="69"/>
            </a:xfrm>
            <a:custGeom>
              <a:avLst/>
              <a:gdLst/>
              <a:ahLst/>
              <a:cxnLst>
                <a:cxn ang="0">
                  <a:pos x="84" y="11"/>
                </a:cxn>
                <a:cxn ang="0">
                  <a:pos x="27" y="5"/>
                </a:cxn>
                <a:cxn ang="0">
                  <a:pos x="9" y="35"/>
                </a:cxn>
                <a:cxn ang="0">
                  <a:pos x="81" y="56"/>
                </a:cxn>
                <a:cxn ang="0">
                  <a:pos x="255" y="68"/>
                </a:cxn>
                <a:cxn ang="0">
                  <a:pos x="432" y="50"/>
                </a:cxn>
                <a:cxn ang="0">
                  <a:pos x="513" y="5"/>
                </a:cxn>
                <a:cxn ang="0">
                  <a:pos x="372" y="20"/>
                </a:cxn>
                <a:cxn ang="0">
                  <a:pos x="141" y="14"/>
                </a:cxn>
                <a:cxn ang="0">
                  <a:pos x="84" y="11"/>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headEnd/>
              <a:tailEnd/>
            </a:ln>
            <a:effectLst/>
          </p:spPr>
          <p:txBody>
            <a:bodyPr wrap="none" anchor="ctr"/>
            <a:lstStyle/>
            <a:p>
              <a:endParaRPr lang="zh-CN" altLang="en-US"/>
            </a:p>
          </p:txBody>
        </p:sp>
        <p:sp>
          <p:nvSpPr>
            <p:cNvPr id="32790" name="Freeform 22"/>
            <p:cNvSpPr>
              <a:spLocks/>
            </p:cNvSpPr>
            <p:nvPr/>
          </p:nvSpPr>
          <p:spPr bwMode="auto">
            <a:xfrm>
              <a:off x="4689" y="186"/>
              <a:ext cx="537" cy="120"/>
            </a:xfrm>
            <a:custGeom>
              <a:avLst/>
              <a:gdLst/>
              <a:ahLst/>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91" name="Freeform 23"/>
            <p:cNvSpPr>
              <a:spLocks/>
            </p:cNvSpPr>
            <p:nvPr/>
          </p:nvSpPr>
          <p:spPr bwMode="auto">
            <a:xfrm>
              <a:off x="4968" y="312"/>
              <a:ext cx="800" cy="143"/>
            </a:xfrm>
            <a:custGeom>
              <a:avLst/>
              <a:gdLst/>
              <a:ahLst/>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32792" name="Freeform 24"/>
            <p:cNvSpPr>
              <a:spLocks/>
            </p:cNvSpPr>
            <p:nvPr/>
          </p:nvSpPr>
          <p:spPr bwMode="auto">
            <a:xfrm>
              <a:off x="5318" y="240"/>
              <a:ext cx="402" cy="115"/>
            </a:xfrm>
            <a:custGeom>
              <a:avLst/>
              <a:gdLst/>
              <a:ahLst/>
              <a:cxnLst>
                <a:cxn ang="0">
                  <a:pos x="402" y="0"/>
                </a:cxn>
                <a:cxn ang="0">
                  <a:pos x="384" y="12"/>
                </a:cxn>
                <a:cxn ang="0">
                  <a:pos x="276" y="51"/>
                </a:cxn>
                <a:cxn ang="0">
                  <a:pos x="165" y="66"/>
                </a:cxn>
                <a:cxn ang="0">
                  <a:pos x="51" y="57"/>
                </a:cxn>
                <a:cxn ang="0">
                  <a:pos x="15" y="54"/>
                </a:cxn>
                <a:cxn ang="0">
                  <a:pos x="3" y="69"/>
                </a:cxn>
                <a:cxn ang="0">
                  <a:pos x="9" y="93"/>
                </a:cxn>
                <a:cxn ang="0">
                  <a:pos x="54" y="102"/>
                </a:cxn>
                <a:cxn ang="0">
                  <a:pos x="198" y="111"/>
                </a:cxn>
                <a:cxn ang="0">
                  <a:pos x="336" y="75"/>
                </a:cxn>
                <a:cxn ang="0">
                  <a:pos x="375" y="54"/>
                </a:cxn>
                <a:cxn ang="0">
                  <a:pos x="402" y="0"/>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grpSp>
      <p:sp>
        <p:nvSpPr>
          <p:cNvPr id="32797" name="Rectangle 29"/>
          <p:cNvSpPr>
            <a:spLocks noGrp="1" noChangeArrowheads="1"/>
          </p:cNvSpPr>
          <p:nvPr>
            <p:ph type="ctrTitle"/>
          </p:nvPr>
        </p:nvSpPr>
        <p:spPr>
          <a:xfrm>
            <a:off x="685800" y="2286000"/>
            <a:ext cx="7772400" cy="1143000"/>
          </a:xfrm>
        </p:spPr>
        <p:txBody>
          <a:bodyPr/>
          <a:lstStyle>
            <a:lvl1pPr>
              <a:defRPr>
                <a:cs typeface="Tahoma" pitchFamily="34" charset="0"/>
              </a:defRPr>
            </a:lvl1pPr>
          </a:lstStyle>
          <a:p>
            <a:r>
              <a:rPr lang="zh-CN" altLang="en-US" smtClean="0"/>
              <a:t>单击此处编辑母版标题样式</a:t>
            </a:r>
            <a:endParaRPr lang="zh-CN" altLang="en-US"/>
          </a:p>
        </p:txBody>
      </p:sp>
      <p:sp>
        <p:nvSpPr>
          <p:cNvPr id="32798" name="Rectangle 30"/>
          <p:cNvSpPr>
            <a:spLocks noGrp="1" noChangeArrowheads="1"/>
          </p:cNvSpPr>
          <p:nvPr>
            <p:ph type="subTitle" idx="1"/>
          </p:nvPr>
        </p:nvSpPr>
        <p:spPr>
          <a:xfrm>
            <a:off x="1371600" y="4114800"/>
            <a:ext cx="6400800" cy="1752600"/>
          </a:xfrm>
        </p:spPr>
        <p:txBody>
          <a:bodyPr/>
          <a:lstStyle>
            <a:lvl1pPr marL="0" indent="0" algn="ctr">
              <a:buFontTx/>
              <a:buNone/>
              <a:defRPr>
                <a:cs typeface="Tahoma" pitchFamily="34" charset="0"/>
              </a:defRPr>
            </a:lvl1pPr>
          </a:lstStyle>
          <a:p>
            <a:r>
              <a:rPr lang="zh-CN" altLang="en-US" smtClean="0"/>
              <a:t>单击此处编辑母版副标题样式</a:t>
            </a:r>
            <a:endParaRPr lang="zh-CN" altLang="en-US"/>
          </a:p>
        </p:txBody>
      </p:sp>
      <p:sp>
        <p:nvSpPr>
          <p:cNvPr id="32799" name="Rectangle 31"/>
          <p:cNvSpPr>
            <a:spLocks noGrp="1" noChangeArrowheads="1"/>
          </p:cNvSpPr>
          <p:nvPr>
            <p:ph type="dt" sz="half" idx="2"/>
          </p:nvPr>
        </p:nvSpPr>
        <p:spPr>
          <a:xfrm>
            <a:off x="685800" y="6248400"/>
            <a:ext cx="1905000" cy="457200"/>
          </a:xfrm>
        </p:spPr>
        <p:txBody>
          <a:bodyPr/>
          <a:lstStyle>
            <a:lvl1pPr>
              <a:defRPr>
                <a:latin typeface="Tahoma" pitchFamily="34" charset="0"/>
              </a:defRPr>
            </a:lvl1pPr>
          </a:lstStyle>
          <a:p>
            <a:fld id="{530820CF-B880-4189-942D-D702A7CBA730}" type="datetimeFigureOut">
              <a:rPr lang="zh-CN" altLang="en-US" smtClean="0"/>
              <a:pPr/>
              <a:t>2011-5-17</a:t>
            </a:fld>
            <a:endParaRPr lang="zh-CN" altLang="en-US"/>
          </a:p>
        </p:txBody>
      </p:sp>
      <p:sp>
        <p:nvSpPr>
          <p:cNvPr id="32800" name="Rectangle 32"/>
          <p:cNvSpPr>
            <a:spLocks noGrp="1" noChangeArrowheads="1"/>
          </p:cNvSpPr>
          <p:nvPr>
            <p:ph type="ftr" sz="quarter" idx="3"/>
          </p:nvPr>
        </p:nvSpPr>
        <p:spPr>
          <a:xfrm>
            <a:off x="3124200" y="6248400"/>
            <a:ext cx="2895600" cy="457200"/>
          </a:xfrm>
        </p:spPr>
        <p:txBody>
          <a:bodyPr/>
          <a:lstStyle>
            <a:lvl1pPr>
              <a:defRPr>
                <a:latin typeface="Tahoma" pitchFamily="34" charset="0"/>
              </a:defRPr>
            </a:lvl1pPr>
          </a:lstStyle>
          <a:p>
            <a:endParaRPr lang="zh-CN" altLang="en-US"/>
          </a:p>
        </p:txBody>
      </p:sp>
      <p:sp>
        <p:nvSpPr>
          <p:cNvPr id="32801" name="Rectangle 33"/>
          <p:cNvSpPr>
            <a:spLocks noGrp="1" noChangeArrowheads="1"/>
          </p:cNvSpPr>
          <p:nvPr>
            <p:ph type="sldNum" sz="quarter" idx="4"/>
          </p:nvPr>
        </p:nvSpPr>
        <p:spPr>
          <a:xfrm>
            <a:off x="6553200" y="6248400"/>
            <a:ext cx="1905000" cy="457200"/>
          </a:xfrm>
        </p:spPr>
        <p:txBody>
          <a:bodyPr/>
          <a:lstStyle>
            <a:lvl1pPr>
              <a:defRPr>
                <a:latin typeface="Tahoma" pitchFamily="34" charset="0"/>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2011-5-17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7620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7620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2011-5-17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2011-5-17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2011-5-17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2133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2133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2011-5-17</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30820CF-B880-4189-942D-D702A7CBA730}" type="datetimeFigureOut">
              <a:rPr lang="zh-CN" altLang="en-US" smtClean="0"/>
              <a:pPr/>
              <a:t>2011-5-17</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30820CF-B880-4189-942D-D702A7CBA730}" type="datetimeFigureOut">
              <a:rPr lang="zh-CN" altLang="en-US" smtClean="0"/>
              <a:pPr/>
              <a:t>2011-5-17</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30820CF-B880-4189-942D-D702A7CBA730}" type="datetimeFigureOut">
              <a:rPr lang="zh-CN" altLang="en-US" smtClean="0"/>
              <a:pPr/>
              <a:t>2011-5-17</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2011-5-17</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2011-5-17</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tile tx="0" ty="0" sx="100000" sy="100000" flip="none" algn="tl"/>
        </a:blipFill>
        <a:effectLst/>
      </p:bgPr>
    </p:bg>
    <p:spTree>
      <p:nvGrpSpPr>
        <p:cNvPr id="1" name=""/>
        <p:cNvGrpSpPr/>
        <p:nvPr/>
      </p:nvGrpSpPr>
      <p:grpSpPr>
        <a:xfrm>
          <a:off x="0" y="0"/>
          <a:ext cx="0" cy="0"/>
          <a:chOff x="0" y="0"/>
          <a:chExt cx="0" cy="0"/>
        </a:xfrm>
      </p:grpSpPr>
      <p:grpSp>
        <p:nvGrpSpPr>
          <p:cNvPr id="2" name="Group 34"/>
          <p:cNvGrpSpPr>
            <a:grpSpLocks/>
          </p:cNvGrpSpPr>
          <p:nvPr/>
        </p:nvGrpSpPr>
        <p:grpSpPr bwMode="auto">
          <a:xfrm>
            <a:off x="0" y="0"/>
            <a:ext cx="9169400" cy="6615113"/>
            <a:chOff x="0" y="0"/>
            <a:chExt cx="5776" cy="4167"/>
          </a:xfrm>
        </p:grpSpPr>
        <p:grpSp>
          <p:nvGrpSpPr>
            <p:cNvPr id="3" name="Group 7"/>
            <p:cNvGrpSpPr>
              <a:grpSpLocks/>
            </p:cNvGrpSpPr>
            <p:nvPr/>
          </p:nvGrpSpPr>
          <p:grpSpPr bwMode="auto">
            <a:xfrm>
              <a:off x="0" y="0"/>
              <a:ext cx="5768" cy="477"/>
              <a:chOff x="0" y="0"/>
              <a:chExt cx="5768" cy="477"/>
            </a:xfrm>
          </p:grpSpPr>
          <p:sp>
            <p:nvSpPr>
              <p:cNvPr id="1032" name="Freeform 8"/>
              <p:cNvSpPr>
                <a:spLocks/>
              </p:cNvSpPr>
              <p:nvPr/>
            </p:nvSpPr>
            <p:spPr bwMode="auto">
              <a:xfrm>
                <a:off x="5" y="0"/>
                <a:ext cx="5763" cy="477"/>
              </a:xfrm>
              <a:custGeom>
                <a:avLst/>
                <a:gdLst/>
                <a:ahLst/>
                <a:cxnLst>
                  <a:cxn ang="0">
                    <a:pos x="0" y="450"/>
                  </a:cxn>
                  <a:cxn ang="0">
                    <a:pos x="3" y="0"/>
                  </a:cxn>
                  <a:cxn ang="0">
                    <a:pos x="5763" y="0"/>
                  </a:cxn>
                  <a:cxn ang="0">
                    <a:pos x="5763" y="465"/>
                  </a:cxn>
                  <a:cxn ang="0">
                    <a:pos x="4821" y="477"/>
                  </a:cxn>
                  <a:cxn ang="0">
                    <a:pos x="4326" y="447"/>
                  </a:cxn>
                  <a:cxn ang="0">
                    <a:pos x="3783" y="465"/>
                  </a:cxn>
                  <a:cxn ang="0">
                    <a:pos x="3417" y="456"/>
                  </a:cxn>
                  <a:cxn ang="0">
                    <a:pos x="2973" y="459"/>
                  </a:cxn>
                  <a:cxn ang="0">
                    <a:pos x="2451" y="453"/>
                  </a:cxn>
                  <a:cxn ang="0">
                    <a:pos x="2289" y="441"/>
                  </a:cxn>
                  <a:cxn ang="0">
                    <a:pos x="2010" y="453"/>
                  </a:cxn>
                  <a:cxn ang="0">
                    <a:pos x="1827" y="450"/>
                  </a:cxn>
                  <a:cxn ang="0">
                    <a:pos x="1215" y="465"/>
                  </a:cxn>
                  <a:cxn ang="0">
                    <a:pos x="660" y="456"/>
                  </a:cxn>
                  <a:cxn ang="0">
                    <a:pos x="0" y="450"/>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000"/>
                </a:schemeClr>
              </a:solidFill>
              <a:ln w="9525">
                <a:noFill/>
                <a:round/>
                <a:headEnd/>
                <a:tailEnd/>
              </a:ln>
              <a:effectLst/>
            </p:spPr>
            <p:txBody>
              <a:bodyPr wrap="none" anchor="ctr"/>
              <a:lstStyle/>
              <a:p>
                <a:endParaRPr lang="zh-CN" altLang="en-US"/>
              </a:p>
            </p:txBody>
          </p:sp>
          <p:sp>
            <p:nvSpPr>
              <p:cNvPr id="1033" name="Freeform 9"/>
              <p:cNvSpPr>
                <a:spLocks/>
              </p:cNvSpPr>
              <p:nvPr/>
            </p:nvSpPr>
            <p:spPr bwMode="auto">
              <a:xfrm>
                <a:off x="0" y="98"/>
                <a:ext cx="256" cy="253"/>
              </a:xfrm>
              <a:custGeom>
                <a:avLst/>
                <a:gdLst/>
                <a:ahLst/>
                <a:cxnLst>
                  <a:cxn ang="0">
                    <a:pos x="8" y="190"/>
                  </a:cxn>
                  <a:cxn ang="0">
                    <a:pos x="71" y="115"/>
                  </a:cxn>
                  <a:cxn ang="0">
                    <a:pos x="203" y="16"/>
                  </a:cxn>
                  <a:cxn ang="0">
                    <a:pos x="251" y="19"/>
                  </a:cxn>
                  <a:cxn ang="0">
                    <a:pos x="236" y="46"/>
                  </a:cxn>
                  <a:cxn ang="0">
                    <a:pos x="176" y="82"/>
                  </a:cxn>
                  <a:cxn ang="0">
                    <a:pos x="92" y="154"/>
                  </a:cxn>
                  <a:cxn ang="0">
                    <a:pos x="23" y="247"/>
                  </a:cxn>
                  <a:cxn ang="0">
                    <a:pos x="8" y="190"/>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34" name="Freeform 10"/>
              <p:cNvSpPr>
                <a:spLocks/>
              </p:cNvSpPr>
              <p:nvPr/>
            </p:nvSpPr>
            <p:spPr bwMode="auto">
              <a:xfrm>
                <a:off x="56" y="0"/>
                <a:ext cx="708" cy="459"/>
              </a:xfrm>
              <a:custGeom>
                <a:avLst/>
                <a:gdLst/>
                <a:ahLst/>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headEnd/>
                <a:tailEnd/>
              </a:ln>
              <a:effectLst/>
            </p:spPr>
            <p:txBody>
              <a:bodyPr wrap="none" anchor="ctr"/>
              <a:lstStyle/>
              <a:p>
                <a:endParaRPr lang="zh-CN" altLang="en-US"/>
              </a:p>
            </p:txBody>
          </p:sp>
          <p:sp>
            <p:nvSpPr>
              <p:cNvPr id="1035" name="Freeform 11"/>
              <p:cNvSpPr>
                <a:spLocks/>
              </p:cNvSpPr>
              <p:nvPr/>
            </p:nvSpPr>
            <p:spPr bwMode="auto">
              <a:xfrm>
                <a:off x="131" y="269"/>
                <a:ext cx="251" cy="194"/>
              </a:xfrm>
              <a:custGeom>
                <a:avLst/>
                <a:gdLst/>
                <a:ahLst/>
                <a:cxnLst>
                  <a:cxn ang="0">
                    <a:pos x="21" y="163"/>
                  </a:cxn>
                  <a:cxn ang="0">
                    <a:pos x="9" y="184"/>
                  </a:cxn>
                  <a:cxn ang="0">
                    <a:pos x="75" y="103"/>
                  </a:cxn>
                  <a:cxn ang="0">
                    <a:pos x="165" y="28"/>
                  </a:cxn>
                  <a:cxn ang="0">
                    <a:pos x="207" y="7"/>
                  </a:cxn>
                  <a:cxn ang="0">
                    <a:pos x="246" y="4"/>
                  </a:cxn>
                  <a:cxn ang="0">
                    <a:pos x="237" y="34"/>
                  </a:cxn>
                  <a:cxn ang="0">
                    <a:pos x="183" y="61"/>
                  </a:cxn>
                  <a:cxn ang="0">
                    <a:pos x="108" y="124"/>
                  </a:cxn>
                  <a:cxn ang="0">
                    <a:pos x="54" y="190"/>
                  </a:cxn>
                  <a:cxn ang="0">
                    <a:pos x="6" y="184"/>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36" name="Freeform 12"/>
              <p:cNvSpPr>
                <a:spLocks/>
              </p:cNvSpPr>
              <p:nvPr/>
            </p:nvSpPr>
            <p:spPr bwMode="auto">
              <a:xfrm>
                <a:off x="341" y="0"/>
                <a:ext cx="159" cy="72"/>
              </a:xfrm>
              <a:custGeom>
                <a:avLst/>
                <a:gdLst/>
                <a:ahLst/>
                <a:cxnLst>
                  <a:cxn ang="0">
                    <a:pos x="99" y="0"/>
                  </a:cxn>
                  <a:cxn ang="0">
                    <a:pos x="15" y="36"/>
                  </a:cxn>
                  <a:cxn ang="0">
                    <a:pos x="6" y="60"/>
                  </a:cxn>
                  <a:cxn ang="0">
                    <a:pos x="36" y="69"/>
                  </a:cxn>
                  <a:cxn ang="0">
                    <a:pos x="87" y="42"/>
                  </a:cxn>
                  <a:cxn ang="0">
                    <a:pos x="159" y="0"/>
                  </a:cxn>
                  <a:cxn ang="0">
                    <a:pos x="99" y="0"/>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37" name="Freeform 13"/>
              <p:cNvSpPr>
                <a:spLocks/>
              </p:cNvSpPr>
              <p:nvPr/>
            </p:nvSpPr>
            <p:spPr bwMode="auto">
              <a:xfrm>
                <a:off x="488" y="0"/>
                <a:ext cx="455" cy="216"/>
              </a:xfrm>
              <a:custGeom>
                <a:avLst/>
                <a:gdLst/>
                <a:ahLst/>
                <a:cxnLst>
                  <a:cxn ang="0">
                    <a:pos x="395" y="0"/>
                  </a:cxn>
                  <a:cxn ang="0">
                    <a:pos x="338" y="48"/>
                  </a:cxn>
                  <a:cxn ang="0">
                    <a:pos x="242" y="102"/>
                  </a:cxn>
                  <a:cxn ang="0">
                    <a:pos x="104" y="147"/>
                  </a:cxn>
                  <a:cxn ang="0">
                    <a:pos x="35" y="168"/>
                  </a:cxn>
                  <a:cxn ang="0">
                    <a:pos x="8" y="192"/>
                  </a:cxn>
                  <a:cxn ang="0">
                    <a:pos x="8" y="213"/>
                  </a:cxn>
                  <a:cxn ang="0">
                    <a:pos x="59" y="213"/>
                  </a:cxn>
                  <a:cxn ang="0">
                    <a:pos x="86" y="192"/>
                  </a:cxn>
                  <a:cxn ang="0">
                    <a:pos x="173" y="159"/>
                  </a:cxn>
                  <a:cxn ang="0">
                    <a:pos x="299" y="126"/>
                  </a:cxn>
                  <a:cxn ang="0">
                    <a:pos x="392" y="72"/>
                  </a:cxn>
                  <a:cxn ang="0">
                    <a:pos x="455" y="0"/>
                  </a:cxn>
                  <a:cxn ang="0">
                    <a:pos x="395" y="0"/>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headEnd/>
                <a:tailEnd/>
              </a:ln>
              <a:effectLst/>
            </p:spPr>
            <p:txBody>
              <a:bodyPr wrap="none" anchor="ctr"/>
              <a:lstStyle/>
              <a:p>
                <a:endParaRPr lang="zh-CN" altLang="en-US"/>
              </a:p>
            </p:txBody>
          </p:sp>
          <p:sp>
            <p:nvSpPr>
              <p:cNvPr id="1038" name="Freeform 14"/>
              <p:cNvSpPr>
                <a:spLocks/>
              </p:cNvSpPr>
              <p:nvPr/>
            </p:nvSpPr>
            <p:spPr bwMode="auto">
              <a:xfrm>
                <a:off x="1448" y="37"/>
                <a:ext cx="414" cy="108"/>
              </a:xfrm>
              <a:custGeom>
                <a:avLst/>
                <a:gdLst/>
                <a:ahLst/>
                <a:cxnLst>
                  <a:cxn ang="0">
                    <a:pos x="0" y="11"/>
                  </a:cxn>
                  <a:cxn ang="0">
                    <a:pos x="24" y="11"/>
                  </a:cxn>
                  <a:cxn ang="0">
                    <a:pos x="156" y="2"/>
                  </a:cxn>
                  <a:cxn ang="0">
                    <a:pos x="288" y="23"/>
                  </a:cxn>
                  <a:cxn ang="0">
                    <a:pos x="384" y="53"/>
                  </a:cxn>
                  <a:cxn ang="0">
                    <a:pos x="411" y="74"/>
                  </a:cxn>
                  <a:cxn ang="0">
                    <a:pos x="405" y="104"/>
                  </a:cxn>
                  <a:cxn ang="0">
                    <a:pos x="363" y="101"/>
                  </a:cxn>
                  <a:cxn ang="0">
                    <a:pos x="294" y="77"/>
                  </a:cxn>
                  <a:cxn ang="0">
                    <a:pos x="174" y="50"/>
                  </a:cxn>
                  <a:cxn ang="0">
                    <a:pos x="72" y="62"/>
                  </a:cxn>
                  <a:cxn ang="0">
                    <a:pos x="36" y="59"/>
                  </a:cxn>
                  <a:cxn ang="0">
                    <a:pos x="0" y="11"/>
                  </a:cxn>
                </a:cxnLst>
                <a:rect l="0" t="0" r="r" b="b"/>
                <a:pathLst>
                  <a:path w="414"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1039" name="Freeform 15"/>
              <p:cNvSpPr>
                <a:spLocks/>
              </p:cNvSpPr>
              <p:nvPr/>
            </p:nvSpPr>
            <p:spPr bwMode="auto">
              <a:xfrm>
                <a:off x="1790" y="0"/>
                <a:ext cx="520" cy="225"/>
              </a:xfrm>
              <a:custGeom>
                <a:avLst/>
                <a:gdLst/>
                <a:ahLst/>
                <a:cxnLst>
                  <a:cxn ang="0">
                    <a:pos x="42" y="0"/>
                  </a:cxn>
                  <a:cxn ang="0">
                    <a:pos x="12" y="24"/>
                  </a:cxn>
                  <a:cxn ang="0">
                    <a:pos x="114" y="54"/>
                  </a:cxn>
                  <a:cxn ang="0">
                    <a:pos x="240" y="117"/>
                  </a:cxn>
                  <a:cxn ang="0">
                    <a:pos x="333" y="153"/>
                  </a:cxn>
                  <a:cxn ang="0">
                    <a:pos x="438" y="219"/>
                  </a:cxn>
                  <a:cxn ang="0">
                    <a:pos x="426" y="192"/>
                  </a:cxn>
                  <a:cxn ang="0">
                    <a:pos x="441" y="180"/>
                  </a:cxn>
                  <a:cxn ang="0">
                    <a:pos x="519" y="216"/>
                  </a:cxn>
                  <a:cxn ang="0">
                    <a:pos x="450" y="162"/>
                  </a:cxn>
                  <a:cxn ang="0">
                    <a:pos x="381" y="135"/>
                  </a:cxn>
                  <a:cxn ang="0">
                    <a:pos x="285" y="84"/>
                  </a:cxn>
                  <a:cxn ang="0">
                    <a:pos x="186" y="18"/>
                  </a:cxn>
                  <a:cxn ang="0">
                    <a:pos x="123" y="0"/>
                  </a:cxn>
                  <a:cxn ang="0">
                    <a:pos x="42" y="0"/>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40" name="Freeform 16"/>
              <p:cNvSpPr>
                <a:spLocks/>
              </p:cNvSpPr>
              <p:nvPr/>
            </p:nvSpPr>
            <p:spPr bwMode="auto">
              <a:xfrm>
                <a:off x="1943" y="154"/>
                <a:ext cx="431" cy="233"/>
              </a:xfrm>
              <a:custGeom>
                <a:avLst/>
                <a:gdLst/>
                <a:ahLst/>
                <a:cxnLst>
                  <a:cxn ang="0">
                    <a:pos x="6" y="38"/>
                  </a:cxn>
                  <a:cxn ang="0">
                    <a:pos x="9" y="20"/>
                  </a:cxn>
                  <a:cxn ang="0">
                    <a:pos x="42" y="2"/>
                  </a:cxn>
                  <a:cxn ang="0">
                    <a:pos x="90" y="35"/>
                  </a:cxn>
                  <a:cxn ang="0">
                    <a:pos x="189" y="89"/>
                  </a:cxn>
                  <a:cxn ang="0">
                    <a:pos x="288" y="140"/>
                  </a:cxn>
                  <a:cxn ang="0">
                    <a:pos x="375" y="176"/>
                  </a:cxn>
                  <a:cxn ang="0">
                    <a:pos x="396" y="176"/>
                  </a:cxn>
                  <a:cxn ang="0">
                    <a:pos x="429" y="212"/>
                  </a:cxn>
                  <a:cxn ang="0">
                    <a:pos x="408" y="233"/>
                  </a:cxn>
                  <a:cxn ang="0">
                    <a:pos x="333" y="212"/>
                  </a:cxn>
                  <a:cxn ang="0">
                    <a:pos x="186" y="143"/>
                  </a:cxn>
                  <a:cxn ang="0">
                    <a:pos x="48" y="68"/>
                  </a:cxn>
                  <a:cxn ang="0">
                    <a:pos x="6" y="38"/>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41" name="Freeform 17"/>
              <p:cNvSpPr>
                <a:spLocks/>
              </p:cNvSpPr>
              <p:nvPr/>
            </p:nvSpPr>
            <p:spPr bwMode="auto">
              <a:xfrm>
                <a:off x="2262" y="87"/>
                <a:ext cx="396" cy="227"/>
              </a:xfrm>
              <a:custGeom>
                <a:avLst/>
                <a:gdLst/>
                <a:ahLst/>
                <a:cxnLst>
                  <a:cxn ang="0">
                    <a:pos x="2" y="9"/>
                  </a:cxn>
                  <a:cxn ang="0">
                    <a:pos x="53" y="66"/>
                  </a:cxn>
                  <a:cxn ang="0">
                    <a:pos x="176" y="132"/>
                  </a:cxn>
                  <a:cxn ang="0">
                    <a:pos x="293" y="189"/>
                  </a:cxn>
                  <a:cxn ang="0">
                    <a:pos x="341" y="222"/>
                  </a:cxn>
                  <a:cxn ang="0">
                    <a:pos x="377" y="219"/>
                  </a:cxn>
                  <a:cxn ang="0">
                    <a:pos x="377" y="180"/>
                  </a:cxn>
                  <a:cxn ang="0">
                    <a:pos x="260" y="126"/>
                  </a:cxn>
                  <a:cxn ang="0">
                    <a:pos x="113" y="51"/>
                  </a:cxn>
                  <a:cxn ang="0">
                    <a:pos x="41" y="9"/>
                  </a:cxn>
                  <a:cxn ang="0">
                    <a:pos x="2" y="9"/>
                  </a:cxn>
                </a:cxnLst>
                <a:rect l="0" t="0" r="r" b="b"/>
                <a:pathLst>
                  <a:path w="396" h="227">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42" name="Freeform 18"/>
              <p:cNvSpPr>
                <a:spLocks/>
              </p:cNvSpPr>
              <p:nvPr/>
            </p:nvSpPr>
            <p:spPr bwMode="auto">
              <a:xfrm>
                <a:off x="2264" y="240"/>
                <a:ext cx="516" cy="223"/>
              </a:xfrm>
              <a:custGeom>
                <a:avLst/>
                <a:gdLst/>
                <a:ahLst/>
                <a:cxnLst>
                  <a:cxn ang="0">
                    <a:pos x="3" y="10"/>
                  </a:cxn>
                  <a:cxn ang="0">
                    <a:pos x="105" y="97"/>
                  </a:cxn>
                  <a:cxn ang="0">
                    <a:pos x="243" y="178"/>
                  </a:cxn>
                  <a:cxn ang="0">
                    <a:pos x="357" y="217"/>
                  </a:cxn>
                  <a:cxn ang="0">
                    <a:pos x="498" y="214"/>
                  </a:cxn>
                  <a:cxn ang="0">
                    <a:pos x="468" y="187"/>
                  </a:cxn>
                  <a:cxn ang="0">
                    <a:pos x="309" y="136"/>
                  </a:cxn>
                  <a:cxn ang="0">
                    <a:pos x="123" y="34"/>
                  </a:cxn>
                  <a:cxn ang="0">
                    <a:pos x="3" y="10"/>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headEnd/>
                <a:tailEnd/>
              </a:ln>
              <a:effectLst/>
            </p:spPr>
            <p:txBody>
              <a:bodyPr wrap="none" anchor="ctr"/>
              <a:lstStyle/>
              <a:p>
                <a:endParaRPr lang="zh-CN" altLang="en-US"/>
              </a:p>
            </p:txBody>
          </p:sp>
          <p:sp>
            <p:nvSpPr>
              <p:cNvPr id="1043" name="Freeform 19"/>
              <p:cNvSpPr>
                <a:spLocks/>
              </p:cNvSpPr>
              <p:nvPr/>
            </p:nvSpPr>
            <p:spPr bwMode="auto">
              <a:xfrm>
                <a:off x="2723" y="324"/>
                <a:ext cx="414" cy="100"/>
              </a:xfrm>
              <a:custGeom>
                <a:avLst/>
                <a:gdLst/>
                <a:ahLst/>
                <a:cxnLst>
                  <a:cxn ang="0">
                    <a:pos x="69" y="60"/>
                  </a:cxn>
                  <a:cxn ang="0">
                    <a:pos x="12" y="42"/>
                  </a:cxn>
                  <a:cxn ang="0">
                    <a:pos x="3" y="15"/>
                  </a:cxn>
                  <a:cxn ang="0">
                    <a:pos x="30" y="0"/>
                  </a:cxn>
                  <a:cxn ang="0">
                    <a:pos x="117" y="18"/>
                  </a:cxn>
                  <a:cxn ang="0">
                    <a:pos x="243" y="48"/>
                  </a:cxn>
                  <a:cxn ang="0">
                    <a:pos x="387" y="48"/>
                  </a:cxn>
                  <a:cxn ang="0">
                    <a:pos x="408" y="54"/>
                  </a:cxn>
                  <a:cxn ang="0">
                    <a:pos x="381" y="87"/>
                  </a:cxn>
                  <a:cxn ang="0">
                    <a:pos x="318" y="99"/>
                  </a:cxn>
                  <a:cxn ang="0">
                    <a:pos x="195" y="93"/>
                  </a:cxn>
                  <a:cxn ang="0">
                    <a:pos x="69" y="60"/>
                  </a:cxn>
                </a:cxnLst>
                <a:rect l="0" t="0" r="r" b="b"/>
                <a:pathLst>
                  <a:path w="414"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sp>
            <p:nvSpPr>
              <p:cNvPr id="1044" name="Freeform 20"/>
              <p:cNvSpPr>
                <a:spLocks/>
              </p:cNvSpPr>
              <p:nvPr/>
            </p:nvSpPr>
            <p:spPr bwMode="auto">
              <a:xfrm>
                <a:off x="3165" y="375"/>
                <a:ext cx="150" cy="72"/>
              </a:xfrm>
              <a:custGeom>
                <a:avLst/>
                <a:gdLst/>
                <a:ahLst/>
                <a:cxnLst>
                  <a:cxn ang="0">
                    <a:pos x="3" y="67"/>
                  </a:cxn>
                  <a:cxn ang="0">
                    <a:pos x="84" y="19"/>
                  </a:cxn>
                  <a:cxn ang="0">
                    <a:pos x="123" y="1"/>
                  </a:cxn>
                  <a:cxn ang="0">
                    <a:pos x="150" y="22"/>
                  </a:cxn>
                  <a:cxn ang="0">
                    <a:pos x="123" y="55"/>
                  </a:cxn>
                  <a:cxn ang="0">
                    <a:pos x="90" y="70"/>
                  </a:cxn>
                  <a:cxn ang="0">
                    <a:pos x="0" y="67"/>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1045" name="Freeform 21"/>
              <p:cNvSpPr>
                <a:spLocks/>
              </p:cNvSpPr>
              <p:nvPr/>
            </p:nvSpPr>
            <p:spPr bwMode="auto">
              <a:xfrm>
                <a:off x="3463" y="267"/>
                <a:ext cx="148" cy="91"/>
              </a:xfrm>
              <a:custGeom>
                <a:avLst/>
                <a:gdLst/>
                <a:ahLst/>
                <a:cxnLst>
                  <a:cxn ang="0">
                    <a:pos x="1" y="69"/>
                  </a:cxn>
                  <a:cxn ang="0">
                    <a:pos x="25" y="51"/>
                  </a:cxn>
                  <a:cxn ang="0">
                    <a:pos x="100" y="9"/>
                  </a:cxn>
                  <a:cxn ang="0">
                    <a:pos x="133" y="3"/>
                  </a:cxn>
                  <a:cxn ang="0">
                    <a:pos x="136" y="27"/>
                  </a:cxn>
                  <a:cxn ang="0">
                    <a:pos x="61" y="75"/>
                  </a:cxn>
                  <a:cxn ang="0">
                    <a:pos x="19" y="90"/>
                  </a:cxn>
                  <a:cxn ang="0">
                    <a:pos x="1" y="69"/>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headEnd/>
                <a:tailEnd/>
              </a:ln>
              <a:effectLst/>
            </p:spPr>
            <p:txBody>
              <a:bodyPr wrap="none" anchor="ctr"/>
              <a:lstStyle/>
              <a:p>
                <a:endParaRPr lang="zh-CN" altLang="en-US"/>
              </a:p>
            </p:txBody>
          </p:sp>
          <p:sp>
            <p:nvSpPr>
              <p:cNvPr id="1046" name="Freeform 22"/>
              <p:cNvSpPr>
                <a:spLocks/>
              </p:cNvSpPr>
              <p:nvPr/>
            </p:nvSpPr>
            <p:spPr bwMode="auto">
              <a:xfrm>
                <a:off x="3580" y="58"/>
                <a:ext cx="938" cy="158"/>
              </a:xfrm>
              <a:custGeom>
                <a:avLst/>
                <a:gdLst/>
                <a:ahLst/>
                <a:cxnLst>
                  <a:cxn ang="0">
                    <a:pos x="172" y="86"/>
                  </a:cxn>
                  <a:cxn ang="0">
                    <a:pos x="61" y="137"/>
                  </a:cxn>
                  <a:cxn ang="0">
                    <a:pos x="16" y="155"/>
                  </a:cxn>
                  <a:cxn ang="0">
                    <a:pos x="7" y="122"/>
                  </a:cxn>
                  <a:cxn ang="0">
                    <a:pos x="58" y="80"/>
                  </a:cxn>
                  <a:cxn ang="0">
                    <a:pos x="172" y="38"/>
                  </a:cxn>
                  <a:cxn ang="0">
                    <a:pos x="304" y="11"/>
                  </a:cxn>
                  <a:cxn ang="0">
                    <a:pos x="463" y="2"/>
                  </a:cxn>
                  <a:cxn ang="0">
                    <a:pos x="631" y="23"/>
                  </a:cxn>
                  <a:cxn ang="0">
                    <a:pos x="796" y="53"/>
                  </a:cxn>
                  <a:cxn ang="0">
                    <a:pos x="841" y="47"/>
                  </a:cxn>
                  <a:cxn ang="0">
                    <a:pos x="907" y="71"/>
                  </a:cxn>
                  <a:cxn ang="0">
                    <a:pos x="919" y="101"/>
                  </a:cxn>
                  <a:cxn ang="0">
                    <a:pos x="793" y="98"/>
                  </a:cxn>
                  <a:cxn ang="0">
                    <a:pos x="634" y="62"/>
                  </a:cxn>
                  <a:cxn ang="0">
                    <a:pos x="439" y="38"/>
                  </a:cxn>
                  <a:cxn ang="0">
                    <a:pos x="238" y="59"/>
                  </a:cxn>
                  <a:cxn ang="0">
                    <a:pos x="172" y="86"/>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sp>
            <p:nvSpPr>
              <p:cNvPr id="1047" name="Freeform 23"/>
              <p:cNvSpPr>
                <a:spLocks/>
              </p:cNvSpPr>
              <p:nvPr/>
            </p:nvSpPr>
            <p:spPr bwMode="auto">
              <a:xfrm>
                <a:off x="3686" y="145"/>
                <a:ext cx="372" cy="98"/>
              </a:xfrm>
              <a:custGeom>
                <a:avLst/>
                <a:gdLst/>
                <a:ahLst/>
                <a:cxnLst>
                  <a:cxn ang="0">
                    <a:pos x="18" y="47"/>
                  </a:cxn>
                  <a:cxn ang="0">
                    <a:pos x="141" y="17"/>
                  </a:cxn>
                  <a:cxn ang="0">
                    <a:pos x="246" y="2"/>
                  </a:cxn>
                  <a:cxn ang="0">
                    <a:pos x="351" y="5"/>
                  </a:cxn>
                  <a:cxn ang="0">
                    <a:pos x="372" y="23"/>
                  </a:cxn>
                  <a:cxn ang="0">
                    <a:pos x="354" y="44"/>
                  </a:cxn>
                  <a:cxn ang="0">
                    <a:pos x="264" y="50"/>
                  </a:cxn>
                  <a:cxn ang="0">
                    <a:pos x="168" y="53"/>
                  </a:cxn>
                  <a:cxn ang="0">
                    <a:pos x="72" y="77"/>
                  </a:cxn>
                  <a:cxn ang="0">
                    <a:pos x="15" y="95"/>
                  </a:cxn>
                  <a:cxn ang="0">
                    <a:pos x="0" y="56"/>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1048" name="Freeform 24"/>
              <p:cNvSpPr>
                <a:spLocks/>
              </p:cNvSpPr>
              <p:nvPr/>
            </p:nvSpPr>
            <p:spPr bwMode="auto">
              <a:xfrm>
                <a:off x="3618" y="308"/>
                <a:ext cx="318" cy="158"/>
              </a:xfrm>
              <a:custGeom>
                <a:avLst/>
                <a:gdLst/>
                <a:ahLst/>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headEnd/>
                <a:tailEnd/>
              </a:ln>
              <a:effectLst/>
            </p:spPr>
            <p:txBody>
              <a:bodyPr wrap="none" anchor="ctr"/>
              <a:lstStyle/>
              <a:p>
                <a:endParaRPr lang="zh-CN" altLang="en-US"/>
              </a:p>
            </p:txBody>
          </p:sp>
          <p:sp>
            <p:nvSpPr>
              <p:cNvPr id="1049" name="Freeform 25"/>
              <p:cNvSpPr>
                <a:spLocks/>
              </p:cNvSpPr>
              <p:nvPr/>
            </p:nvSpPr>
            <p:spPr bwMode="auto">
              <a:xfrm>
                <a:off x="3413" y="291"/>
                <a:ext cx="380" cy="174"/>
              </a:xfrm>
              <a:custGeom>
                <a:avLst/>
                <a:gdLst/>
                <a:ahLst/>
                <a:cxnLst>
                  <a:cxn ang="0">
                    <a:pos x="3" y="165"/>
                  </a:cxn>
                  <a:cxn ang="0">
                    <a:pos x="129" y="93"/>
                  </a:cxn>
                  <a:cxn ang="0">
                    <a:pos x="261" y="30"/>
                  </a:cxn>
                  <a:cxn ang="0">
                    <a:pos x="351" y="0"/>
                  </a:cxn>
                  <a:cxn ang="0">
                    <a:pos x="378" y="27"/>
                  </a:cxn>
                  <a:cxn ang="0">
                    <a:pos x="336" y="51"/>
                  </a:cxn>
                  <a:cxn ang="0">
                    <a:pos x="291" y="60"/>
                  </a:cxn>
                  <a:cxn ang="0">
                    <a:pos x="240" y="75"/>
                  </a:cxn>
                  <a:cxn ang="0">
                    <a:pos x="189" y="120"/>
                  </a:cxn>
                  <a:cxn ang="0">
                    <a:pos x="102" y="174"/>
                  </a:cxn>
                  <a:cxn ang="0">
                    <a:pos x="0" y="162"/>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sp>
            <p:nvSpPr>
              <p:cNvPr id="1050" name="Freeform 26"/>
              <p:cNvSpPr>
                <a:spLocks/>
              </p:cNvSpPr>
              <p:nvPr/>
            </p:nvSpPr>
            <p:spPr bwMode="auto">
              <a:xfrm>
                <a:off x="4178" y="187"/>
                <a:ext cx="523" cy="69"/>
              </a:xfrm>
              <a:custGeom>
                <a:avLst/>
                <a:gdLst/>
                <a:ahLst/>
                <a:cxnLst>
                  <a:cxn ang="0">
                    <a:pos x="84" y="11"/>
                  </a:cxn>
                  <a:cxn ang="0">
                    <a:pos x="27" y="5"/>
                  </a:cxn>
                  <a:cxn ang="0">
                    <a:pos x="9" y="35"/>
                  </a:cxn>
                  <a:cxn ang="0">
                    <a:pos x="81" y="56"/>
                  </a:cxn>
                  <a:cxn ang="0">
                    <a:pos x="255" y="68"/>
                  </a:cxn>
                  <a:cxn ang="0">
                    <a:pos x="432" y="50"/>
                  </a:cxn>
                  <a:cxn ang="0">
                    <a:pos x="513" y="5"/>
                  </a:cxn>
                  <a:cxn ang="0">
                    <a:pos x="372" y="20"/>
                  </a:cxn>
                  <a:cxn ang="0">
                    <a:pos x="141" y="14"/>
                  </a:cxn>
                  <a:cxn ang="0">
                    <a:pos x="84" y="11"/>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headEnd/>
                <a:tailEnd/>
              </a:ln>
              <a:effectLst/>
            </p:spPr>
            <p:txBody>
              <a:bodyPr wrap="none" anchor="ctr"/>
              <a:lstStyle/>
              <a:p>
                <a:endParaRPr lang="zh-CN" altLang="en-US"/>
              </a:p>
            </p:txBody>
          </p:sp>
          <p:sp>
            <p:nvSpPr>
              <p:cNvPr id="1051" name="Freeform 27"/>
              <p:cNvSpPr>
                <a:spLocks/>
              </p:cNvSpPr>
              <p:nvPr/>
            </p:nvSpPr>
            <p:spPr bwMode="auto">
              <a:xfrm>
                <a:off x="4689" y="186"/>
                <a:ext cx="537" cy="120"/>
              </a:xfrm>
              <a:custGeom>
                <a:avLst/>
                <a:gdLst/>
                <a:ahLst/>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52" name="Freeform 28"/>
              <p:cNvSpPr>
                <a:spLocks/>
              </p:cNvSpPr>
              <p:nvPr/>
            </p:nvSpPr>
            <p:spPr bwMode="auto">
              <a:xfrm>
                <a:off x="4968" y="312"/>
                <a:ext cx="800" cy="143"/>
              </a:xfrm>
              <a:custGeom>
                <a:avLst/>
                <a:gdLst/>
                <a:ahLst/>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1053" name="Freeform 29"/>
              <p:cNvSpPr>
                <a:spLocks/>
              </p:cNvSpPr>
              <p:nvPr/>
            </p:nvSpPr>
            <p:spPr bwMode="auto">
              <a:xfrm>
                <a:off x="5318" y="240"/>
                <a:ext cx="402" cy="115"/>
              </a:xfrm>
              <a:custGeom>
                <a:avLst/>
                <a:gdLst/>
                <a:ahLst/>
                <a:cxnLst>
                  <a:cxn ang="0">
                    <a:pos x="402" y="0"/>
                  </a:cxn>
                  <a:cxn ang="0">
                    <a:pos x="384" y="12"/>
                  </a:cxn>
                  <a:cxn ang="0">
                    <a:pos x="276" y="51"/>
                  </a:cxn>
                  <a:cxn ang="0">
                    <a:pos x="165" y="66"/>
                  </a:cxn>
                  <a:cxn ang="0">
                    <a:pos x="51" y="57"/>
                  </a:cxn>
                  <a:cxn ang="0">
                    <a:pos x="15" y="54"/>
                  </a:cxn>
                  <a:cxn ang="0">
                    <a:pos x="3" y="69"/>
                  </a:cxn>
                  <a:cxn ang="0">
                    <a:pos x="9" y="93"/>
                  </a:cxn>
                  <a:cxn ang="0">
                    <a:pos x="54" y="102"/>
                  </a:cxn>
                  <a:cxn ang="0">
                    <a:pos x="198" y="111"/>
                  </a:cxn>
                  <a:cxn ang="0">
                    <a:pos x="336" y="75"/>
                  </a:cxn>
                  <a:cxn ang="0">
                    <a:pos x="375" y="54"/>
                  </a:cxn>
                  <a:cxn ang="0">
                    <a:pos x="402" y="0"/>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grpSp>
        <p:grpSp>
          <p:nvGrpSpPr>
            <p:cNvPr id="4" name="Group 30"/>
            <p:cNvGrpSpPr>
              <a:grpSpLocks/>
            </p:cNvGrpSpPr>
            <p:nvPr/>
          </p:nvGrpSpPr>
          <p:grpSpPr bwMode="auto">
            <a:xfrm>
              <a:off x="0" y="4080"/>
              <a:ext cx="5776" cy="87"/>
              <a:chOff x="0" y="4185"/>
              <a:chExt cx="5776" cy="87"/>
            </a:xfrm>
          </p:grpSpPr>
          <p:sp>
            <p:nvSpPr>
              <p:cNvPr id="1055" name="Freeform 31"/>
              <p:cNvSpPr>
                <a:spLocks/>
              </p:cNvSpPr>
              <p:nvPr/>
            </p:nvSpPr>
            <p:spPr bwMode="auto">
              <a:xfrm>
                <a:off x="4041" y="4200"/>
                <a:ext cx="1735" cy="72"/>
              </a:xfrm>
              <a:custGeom>
                <a:avLst/>
                <a:gdLst/>
                <a:ahLst/>
                <a:cxnLst>
                  <a:cxn ang="0">
                    <a:pos x="165" y="6"/>
                  </a:cxn>
                  <a:cxn ang="0">
                    <a:pos x="450" y="3"/>
                  </a:cxn>
                  <a:cxn ang="0">
                    <a:pos x="714" y="12"/>
                  </a:cxn>
                  <a:cxn ang="0">
                    <a:pos x="957" y="24"/>
                  </a:cxn>
                  <a:cxn ang="0">
                    <a:pos x="1173" y="24"/>
                  </a:cxn>
                  <a:cxn ang="0">
                    <a:pos x="1473" y="15"/>
                  </a:cxn>
                  <a:cxn ang="0">
                    <a:pos x="1617" y="0"/>
                  </a:cxn>
                  <a:cxn ang="0">
                    <a:pos x="1719" y="15"/>
                  </a:cxn>
                  <a:cxn ang="0">
                    <a:pos x="1716" y="66"/>
                  </a:cxn>
                  <a:cxn ang="0">
                    <a:pos x="1632" y="51"/>
                  </a:cxn>
                  <a:cxn ang="0">
                    <a:pos x="1407" y="51"/>
                  </a:cxn>
                  <a:cxn ang="0">
                    <a:pos x="1191" y="48"/>
                  </a:cxn>
                  <a:cxn ang="0">
                    <a:pos x="870" y="60"/>
                  </a:cxn>
                  <a:cxn ang="0">
                    <a:pos x="492" y="48"/>
                  </a:cxn>
                  <a:cxn ang="0">
                    <a:pos x="291" y="27"/>
                  </a:cxn>
                  <a:cxn ang="0">
                    <a:pos x="21" y="36"/>
                  </a:cxn>
                  <a:cxn ang="0">
                    <a:pos x="165" y="6"/>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headEnd/>
                <a:tailEnd/>
              </a:ln>
              <a:effectLst/>
            </p:spPr>
            <p:txBody>
              <a:bodyPr wrap="none" anchor="ctr"/>
              <a:lstStyle/>
              <a:p>
                <a:endParaRPr lang="zh-CN" altLang="en-US"/>
              </a:p>
            </p:txBody>
          </p:sp>
          <p:sp>
            <p:nvSpPr>
              <p:cNvPr id="1056" name="Freeform 32"/>
              <p:cNvSpPr>
                <a:spLocks/>
              </p:cNvSpPr>
              <p:nvPr/>
            </p:nvSpPr>
            <p:spPr bwMode="auto">
              <a:xfrm>
                <a:off x="1727" y="4191"/>
                <a:ext cx="2655" cy="60"/>
              </a:xfrm>
              <a:custGeom>
                <a:avLst/>
                <a:gdLst/>
                <a:ahLst/>
                <a:cxnLst>
                  <a:cxn ang="0">
                    <a:pos x="2641" y="6"/>
                  </a:cxn>
                  <a:cxn ang="0">
                    <a:pos x="2620" y="30"/>
                  </a:cxn>
                  <a:cxn ang="0">
                    <a:pos x="2368" y="45"/>
                  </a:cxn>
                  <a:cxn ang="0">
                    <a:pos x="2023" y="60"/>
                  </a:cxn>
                  <a:cxn ang="0">
                    <a:pos x="1786" y="48"/>
                  </a:cxn>
                  <a:cxn ang="0">
                    <a:pos x="1525" y="36"/>
                  </a:cxn>
                  <a:cxn ang="0">
                    <a:pos x="1195" y="45"/>
                  </a:cxn>
                  <a:cxn ang="0">
                    <a:pos x="817" y="39"/>
                  </a:cxn>
                  <a:cxn ang="0">
                    <a:pos x="499" y="27"/>
                  </a:cxn>
                  <a:cxn ang="0">
                    <a:pos x="136" y="39"/>
                  </a:cxn>
                  <a:cxn ang="0">
                    <a:pos x="10" y="33"/>
                  </a:cxn>
                  <a:cxn ang="0">
                    <a:pos x="76" y="24"/>
                  </a:cxn>
                  <a:cxn ang="0">
                    <a:pos x="310" y="18"/>
                  </a:cxn>
                  <a:cxn ang="0">
                    <a:pos x="544" y="0"/>
                  </a:cxn>
                  <a:cxn ang="0">
                    <a:pos x="853" y="21"/>
                  </a:cxn>
                  <a:cxn ang="0">
                    <a:pos x="1114" y="21"/>
                  </a:cxn>
                  <a:cxn ang="0">
                    <a:pos x="1399" y="3"/>
                  </a:cxn>
                  <a:cxn ang="0">
                    <a:pos x="1588" y="9"/>
                  </a:cxn>
                  <a:cxn ang="0">
                    <a:pos x="1807" y="21"/>
                  </a:cxn>
                  <a:cxn ang="0">
                    <a:pos x="2035" y="12"/>
                  </a:cxn>
                  <a:cxn ang="0">
                    <a:pos x="2290" y="18"/>
                  </a:cxn>
                  <a:cxn ang="0">
                    <a:pos x="2596" y="3"/>
                  </a:cxn>
                  <a:cxn ang="0">
                    <a:pos x="2641" y="6"/>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headEnd/>
                <a:tailEnd/>
              </a:ln>
              <a:effectLst/>
            </p:spPr>
            <p:txBody>
              <a:bodyPr wrap="none" anchor="ctr"/>
              <a:lstStyle/>
              <a:p>
                <a:endParaRPr lang="zh-CN" altLang="en-US"/>
              </a:p>
            </p:txBody>
          </p:sp>
          <p:sp>
            <p:nvSpPr>
              <p:cNvPr id="1057" name="Freeform 33"/>
              <p:cNvSpPr>
                <a:spLocks/>
              </p:cNvSpPr>
              <p:nvPr/>
            </p:nvSpPr>
            <p:spPr bwMode="auto">
              <a:xfrm>
                <a:off x="0" y="4185"/>
                <a:ext cx="2041" cy="62"/>
              </a:xfrm>
              <a:custGeom>
                <a:avLst/>
                <a:gdLst/>
                <a:ahLst/>
                <a:cxnLst>
                  <a:cxn ang="0">
                    <a:pos x="1893" y="39"/>
                  </a:cxn>
                  <a:cxn ang="0">
                    <a:pos x="1578" y="45"/>
                  </a:cxn>
                  <a:cxn ang="0">
                    <a:pos x="1011" y="60"/>
                  </a:cxn>
                  <a:cxn ang="0">
                    <a:pos x="438" y="57"/>
                  </a:cxn>
                  <a:cxn ang="0">
                    <a:pos x="0" y="36"/>
                  </a:cxn>
                  <a:cxn ang="0">
                    <a:pos x="0" y="3"/>
                  </a:cxn>
                  <a:cxn ang="0">
                    <a:pos x="210" y="18"/>
                  </a:cxn>
                  <a:cxn ang="0">
                    <a:pos x="474" y="21"/>
                  </a:cxn>
                  <a:cxn ang="0">
                    <a:pos x="678" y="9"/>
                  </a:cxn>
                  <a:cxn ang="0">
                    <a:pos x="897" y="9"/>
                  </a:cxn>
                  <a:cxn ang="0">
                    <a:pos x="1167" y="30"/>
                  </a:cxn>
                  <a:cxn ang="0">
                    <a:pos x="1500" y="24"/>
                  </a:cxn>
                  <a:cxn ang="0">
                    <a:pos x="1758" y="3"/>
                  </a:cxn>
                  <a:cxn ang="0">
                    <a:pos x="1938" y="18"/>
                  </a:cxn>
                  <a:cxn ang="0">
                    <a:pos x="2034" y="33"/>
                  </a:cxn>
                  <a:cxn ang="0">
                    <a:pos x="1893" y="39"/>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headEnd/>
                <a:tailEnd/>
              </a:ln>
              <a:effectLst/>
            </p:spPr>
            <p:txBody>
              <a:bodyPr wrap="none" anchor="ctr"/>
              <a:lstStyle/>
              <a:p>
                <a:endParaRPr lang="zh-CN" altLang="en-US"/>
              </a:p>
            </p:txBody>
          </p:sp>
        </p:grpSp>
      </p:grpSp>
      <p:sp>
        <p:nvSpPr>
          <p:cNvPr id="1026" name="Rectangle 2"/>
          <p:cNvSpPr>
            <a:spLocks noGrp="1" noChangeArrowheads="1"/>
          </p:cNvSpPr>
          <p:nvPr>
            <p:ph type="title"/>
          </p:nvPr>
        </p:nvSpPr>
        <p:spPr bwMode="auto">
          <a:xfrm>
            <a:off x="685800" y="7620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21336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4008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atin typeface="+mn-lt"/>
                <a:cs typeface="Tahoma" pitchFamily="34" charset="0"/>
              </a:defRPr>
            </a:lvl1pPr>
          </a:lstStyle>
          <a:p>
            <a:fld id="{530820CF-B880-4189-942D-D702A7CBA730}" type="datetimeFigureOut">
              <a:rPr lang="zh-CN" altLang="en-US" smtClean="0"/>
              <a:pPr/>
              <a:t>2011-5-17</a:t>
            </a:fld>
            <a:endParaRPr lang="zh-CN" altLang="en-US"/>
          </a:p>
        </p:txBody>
      </p:sp>
      <p:sp>
        <p:nvSpPr>
          <p:cNvPr id="1029" name="Rectangle 5"/>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atin typeface="+mn-lt"/>
                <a:cs typeface="Tahoma" pitchFamily="34" charset="0"/>
              </a:defRPr>
            </a:lvl1pPr>
          </a:lstStyle>
          <a:p>
            <a:endParaRPr lang="zh-CN" altLang="en-US"/>
          </a:p>
        </p:txBody>
      </p:sp>
      <p:sp>
        <p:nvSpPr>
          <p:cNvPr id="1030" name="Rectangle 6"/>
          <p:cNvSpPr>
            <a:spLocks noGrp="1" noChangeArrowheads="1"/>
          </p:cNvSpPr>
          <p:nvPr>
            <p:ph type="sldNum" sz="quarter" idx="4"/>
          </p:nvPr>
        </p:nvSpPr>
        <p:spPr bwMode="auto">
          <a:xfrm>
            <a:off x="6553200" y="64008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mn-lt"/>
                <a:cs typeface="Tahoma" pitchFamily="34" charset="0"/>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宋体" pitchFamily="2" charset="-122"/>
          <a:ea typeface="宋体" pitchFamily="2" charset="-122"/>
        </a:defRPr>
      </a:lvl2pPr>
      <a:lvl3pPr algn="ctr" rtl="0" eaLnBrk="1" fontAlgn="base" hangingPunct="1">
        <a:spcBef>
          <a:spcPct val="0"/>
        </a:spcBef>
        <a:spcAft>
          <a:spcPct val="0"/>
        </a:spcAft>
        <a:defRPr sz="4400">
          <a:solidFill>
            <a:schemeClr val="tx2"/>
          </a:solidFill>
          <a:latin typeface="宋体" pitchFamily="2" charset="-122"/>
          <a:ea typeface="宋体" pitchFamily="2" charset="-122"/>
        </a:defRPr>
      </a:lvl3pPr>
      <a:lvl4pPr algn="ctr" rtl="0" eaLnBrk="1" fontAlgn="base" hangingPunct="1">
        <a:spcBef>
          <a:spcPct val="0"/>
        </a:spcBef>
        <a:spcAft>
          <a:spcPct val="0"/>
        </a:spcAft>
        <a:defRPr sz="4400">
          <a:solidFill>
            <a:schemeClr val="tx2"/>
          </a:solidFill>
          <a:latin typeface="宋体" pitchFamily="2" charset="-122"/>
          <a:ea typeface="宋体" pitchFamily="2" charset="-122"/>
        </a:defRPr>
      </a:lvl4pPr>
      <a:lvl5pPr algn="ctr" rtl="0" eaLnBrk="1" fontAlgn="base" hangingPunct="1">
        <a:spcBef>
          <a:spcPct val="0"/>
        </a:spcBef>
        <a:spcAft>
          <a:spcPct val="0"/>
        </a:spcAft>
        <a:defRPr sz="4400">
          <a:solidFill>
            <a:schemeClr val="tx2"/>
          </a:solidFill>
          <a:latin typeface="宋体" pitchFamily="2" charset="-122"/>
          <a:ea typeface="宋体" pitchFamily="2" charset="-122"/>
        </a:defRPr>
      </a:lvl5pPr>
      <a:lvl6pPr marL="457200" algn="ctr" rtl="0" eaLnBrk="1" fontAlgn="base" hangingPunct="1">
        <a:spcBef>
          <a:spcPct val="0"/>
        </a:spcBef>
        <a:spcAft>
          <a:spcPct val="0"/>
        </a:spcAft>
        <a:defRPr sz="4400">
          <a:solidFill>
            <a:schemeClr val="tx2"/>
          </a:solidFill>
          <a:latin typeface="宋体" pitchFamily="2" charset="-122"/>
          <a:ea typeface="宋体" pitchFamily="2" charset="-122"/>
        </a:defRPr>
      </a:lvl6pPr>
      <a:lvl7pPr marL="914400" algn="ctr" rtl="0" eaLnBrk="1" fontAlgn="base" hangingPunct="1">
        <a:spcBef>
          <a:spcPct val="0"/>
        </a:spcBef>
        <a:spcAft>
          <a:spcPct val="0"/>
        </a:spcAft>
        <a:defRPr sz="4400">
          <a:solidFill>
            <a:schemeClr val="tx2"/>
          </a:solidFill>
          <a:latin typeface="宋体" pitchFamily="2" charset="-122"/>
          <a:ea typeface="宋体" pitchFamily="2" charset="-122"/>
        </a:defRPr>
      </a:lvl7pPr>
      <a:lvl8pPr marL="1371600" algn="ctr" rtl="0" eaLnBrk="1" fontAlgn="base" hangingPunct="1">
        <a:spcBef>
          <a:spcPct val="0"/>
        </a:spcBef>
        <a:spcAft>
          <a:spcPct val="0"/>
        </a:spcAft>
        <a:defRPr sz="4400">
          <a:solidFill>
            <a:schemeClr val="tx2"/>
          </a:solidFill>
          <a:latin typeface="宋体" pitchFamily="2" charset="-122"/>
          <a:ea typeface="宋体" pitchFamily="2" charset="-122"/>
        </a:defRPr>
      </a:lvl8pPr>
      <a:lvl9pPr marL="1828800" algn="ctr" rtl="0" eaLnBrk="1" fontAlgn="base" hangingPunct="1">
        <a:spcBef>
          <a:spcPct val="0"/>
        </a:spcBef>
        <a:spcAft>
          <a:spcPct val="0"/>
        </a:spcAft>
        <a:defRPr sz="4400">
          <a:solidFill>
            <a:schemeClr val="tx2"/>
          </a:solidFill>
          <a:latin typeface="宋体" pitchFamily="2" charset="-122"/>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93750" indent="-3365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286000"/>
            <a:ext cx="8429684" cy="2286008"/>
          </a:xfrm>
        </p:spPr>
        <p:txBody>
          <a:bodyPr/>
          <a:lstStyle/>
          <a:p>
            <a:r>
              <a:rPr lang="en-US" altLang="zh-CN" sz="4000" dirty="0" smtClean="0">
                <a:solidFill>
                  <a:schemeClr val="accent2">
                    <a:lumMod val="10000"/>
                  </a:schemeClr>
                </a:solidFill>
                <a:latin typeface="Bookman Old Style" pitchFamily="18" charset="0"/>
                <a:cs typeface="Times New Roman" pitchFamily="18" charset="0"/>
              </a:rPr>
              <a:t>Database Scalability, Elasticity and Autonomy in the Cloud</a:t>
            </a:r>
            <a:endParaRPr lang="zh-CN" altLang="en-US" sz="4000" dirty="0">
              <a:solidFill>
                <a:schemeClr val="accent2">
                  <a:lumMod val="10000"/>
                </a:schemeClr>
              </a:solidFill>
              <a:latin typeface="Bookman Old Style" pitchFamily="18" charset="0"/>
              <a:cs typeface="Times New Roman" pitchFamily="18" charset="0"/>
            </a:endParaRPr>
          </a:p>
        </p:txBody>
      </p:sp>
      <p:sp>
        <p:nvSpPr>
          <p:cNvPr id="3" name="副标题 2"/>
          <p:cNvSpPr>
            <a:spLocks noGrp="1"/>
          </p:cNvSpPr>
          <p:nvPr>
            <p:ph type="subTitle" idx="1"/>
          </p:nvPr>
        </p:nvSpPr>
        <p:spPr>
          <a:xfrm>
            <a:off x="1643042" y="4929198"/>
            <a:ext cx="6400800" cy="1109658"/>
          </a:xfrm>
        </p:spPr>
        <p:txBody>
          <a:bodyPr/>
          <a:lstStyle/>
          <a:p>
            <a:pPr algn="r"/>
            <a:r>
              <a:rPr lang="zh-CN" altLang="en-US" sz="2400" dirty="0" smtClean="0">
                <a:solidFill>
                  <a:schemeClr val="accent2">
                    <a:lumMod val="10000"/>
                  </a:schemeClr>
                </a:solidFill>
              </a:rPr>
              <a:t>李晓娜</a:t>
            </a:r>
            <a:endParaRPr lang="en-US" altLang="zh-CN" sz="2400" dirty="0" smtClean="0">
              <a:solidFill>
                <a:schemeClr val="accent2">
                  <a:lumMod val="10000"/>
                </a:schemeClr>
              </a:solidFill>
            </a:endParaRPr>
          </a:p>
          <a:p>
            <a:pPr algn="r"/>
            <a:r>
              <a:rPr lang="en-US" altLang="zh-CN" sz="2400" dirty="0" smtClean="0">
                <a:solidFill>
                  <a:schemeClr val="accent2">
                    <a:lumMod val="10000"/>
                  </a:schemeClr>
                </a:solidFill>
              </a:rPr>
              <a:t>2011-5-17</a:t>
            </a:r>
            <a:endParaRPr lang="zh-CN" altLang="en-US" sz="2400" dirty="0">
              <a:solidFill>
                <a:schemeClr val="accent2">
                  <a:lumMod val="1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42852"/>
            <a:ext cx="7772400" cy="762016"/>
          </a:xfrm>
        </p:spPr>
        <p:txBody>
          <a:bodyPr/>
          <a:lstStyle/>
          <a:p>
            <a:pPr algn="l">
              <a:lnSpc>
                <a:spcPts val="3000"/>
              </a:lnSpc>
            </a:pPr>
            <a:r>
              <a:rPr lang="en-US" altLang="zh-CN" sz="4000" dirty="0" smtClean="0">
                <a:solidFill>
                  <a:schemeClr val="accent5">
                    <a:lumMod val="10000"/>
                  </a:schemeClr>
                </a:solidFill>
                <a:latin typeface="Gill Sans MT" pitchFamily="34" charset="0"/>
              </a:rPr>
              <a:t>Data Fusion</a:t>
            </a:r>
            <a:br>
              <a:rPr lang="en-US" altLang="zh-CN" sz="4000" dirty="0" smtClean="0">
                <a:solidFill>
                  <a:schemeClr val="accent5">
                    <a:lumMod val="10000"/>
                  </a:schemeClr>
                </a:solidFill>
                <a:latin typeface="Gill Sans MT" pitchFamily="34" charset="0"/>
              </a:rPr>
            </a:br>
            <a:r>
              <a:rPr lang="en-US" altLang="zh-CN" sz="4000" dirty="0" smtClean="0">
                <a:solidFill>
                  <a:schemeClr val="accent5">
                    <a:lumMod val="10000"/>
                  </a:schemeClr>
                </a:solidFill>
                <a:latin typeface="Gill Sans MT" pitchFamily="34" charset="0"/>
              </a:rPr>
              <a:t>           </a:t>
            </a:r>
            <a:r>
              <a:rPr lang="en-US" altLang="zh-CN" sz="3200" dirty="0" smtClean="0">
                <a:solidFill>
                  <a:schemeClr val="accent5">
                    <a:lumMod val="10000"/>
                  </a:schemeClr>
                </a:solidFill>
                <a:latin typeface="Gill Sans MT" pitchFamily="34" charset="0"/>
              </a:rPr>
              <a:t>-------G-Store</a:t>
            </a:r>
            <a:endParaRPr lang="zh-CN" altLang="en-US" sz="3200" dirty="0"/>
          </a:p>
        </p:txBody>
      </p:sp>
      <p:sp>
        <p:nvSpPr>
          <p:cNvPr id="3" name="内容占位符 2"/>
          <p:cNvSpPr>
            <a:spLocks noGrp="1"/>
          </p:cNvSpPr>
          <p:nvPr>
            <p:ph idx="1"/>
          </p:nvPr>
        </p:nvSpPr>
        <p:spPr>
          <a:xfrm>
            <a:off x="214282" y="857232"/>
            <a:ext cx="8572560" cy="5236064"/>
          </a:xfrm>
        </p:spPr>
        <p:txBody>
          <a:bodyPr/>
          <a:lstStyle/>
          <a:p>
            <a:pPr>
              <a:buNone/>
            </a:pPr>
            <a:r>
              <a:rPr lang="en-US" altLang="zh-CN" sz="2400" dirty="0" smtClean="0">
                <a:latin typeface="华文新魏" pitchFamily="2" charset="-122"/>
                <a:ea typeface="华文新魏" pitchFamily="2" charset="-122"/>
              </a:rPr>
              <a:t>  </a:t>
            </a:r>
            <a:endParaRPr lang="en-US" altLang="zh-CN" sz="2400" dirty="0" smtClean="0">
              <a:solidFill>
                <a:schemeClr val="accent5">
                  <a:lumMod val="10000"/>
                </a:schemeClr>
              </a:solidFill>
              <a:latin typeface="华文新魏" pitchFamily="2" charset="-122"/>
              <a:ea typeface="华文新魏" pitchFamily="2" charset="-122"/>
            </a:endParaRPr>
          </a:p>
          <a:p>
            <a:pPr>
              <a:buNone/>
            </a:pPr>
            <a:r>
              <a:rPr lang="zh-CN" altLang="en-US" sz="2400" dirty="0" smtClean="0">
                <a:latin typeface="华文新魏" pitchFamily="2" charset="-122"/>
                <a:ea typeface="华文新魏" pitchFamily="2" charset="-122"/>
              </a:rPr>
              <a:t>            </a:t>
            </a:r>
            <a:r>
              <a:rPr lang="en-US" altLang="zh-CN" sz="2400" dirty="0" smtClean="0">
                <a:latin typeface="华文新魏" pitchFamily="2" charset="-122"/>
                <a:ea typeface="华文新魏" pitchFamily="2" charset="-122"/>
              </a:rPr>
              <a:t>G-Store[14]</a:t>
            </a:r>
            <a:r>
              <a:rPr lang="zh-CN" altLang="en-US" sz="2400" dirty="0" smtClean="0">
                <a:latin typeface="华文新魏" pitchFamily="2" charset="-122"/>
                <a:ea typeface="华文新魏" pitchFamily="2" charset="-122"/>
              </a:rPr>
              <a:t>是一个可扩展的数据存储，它能对动态建立的、没有重叠的一组</a:t>
            </a:r>
            <a:r>
              <a:rPr lang="en-US" altLang="zh-CN" sz="2400" dirty="0" smtClean="0">
                <a:latin typeface="华文新魏" pitchFamily="2" charset="-122"/>
                <a:ea typeface="华文新魏" pitchFamily="2" charset="-122"/>
              </a:rPr>
              <a:t>keys</a:t>
            </a:r>
            <a:r>
              <a:rPr lang="zh-CN" altLang="en-US" sz="2400" dirty="0" smtClean="0">
                <a:latin typeface="华文新魏" pitchFamily="2" charset="-122"/>
                <a:ea typeface="华文新魏" pitchFamily="2" charset="-122"/>
              </a:rPr>
              <a:t>提供</a:t>
            </a:r>
            <a:r>
              <a:rPr lang="en-US" altLang="zh-CN" sz="2400" dirty="0" smtClean="0">
                <a:latin typeface="华文新魏" pitchFamily="2" charset="-122"/>
                <a:ea typeface="华文新魏" pitchFamily="2" charset="-122"/>
              </a:rPr>
              <a:t>multi-key</a:t>
            </a:r>
            <a:r>
              <a:rPr lang="zh-CN" altLang="en-US" sz="2400" dirty="0" smtClean="0">
                <a:latin typeface="华文新魏" pitchFamily="2" charset="-122"/>
                <a:ea typeface="华文新魏" pitchFamily="2" charset="-122"/>
              </a:rPr>
              <a:t>事务访问保证。</a:t>
            </a:r>
            <a:r>
              <a:rPr lang="en-US" altLang="zh-CN" sz="2400" dirty="0" smtClean="0">
                <a:latin typeface="华文新魏" pitchFamily="2" charset="-122"/>
                <a:ea typeface="华文新魏" pitchFamily="2" charset="-122"/>
              </a:rPr>
              <a:t>G-Store</a:t>
            </a:r>
            <a:r>
              <a:rPr lang="zh-CN" altLang="en-US" sz="2400" dirty="0" smtClean="0">
                <a:latin typeface="华文新魏" pitchFamily="2" charset="-122"/>
                <a:ea typeface="华文新魏" pitchFamily="2" charset="-122"/>
              </a:rPr>
              <a:t>建立在</a:t>
            </a:r>
            <a:r>
              <a:rPr lang="en-US" altLang="zh-CN" sz="2400" dirty="0" smtClean="0">
                <a:latin typeface="华文新魏" pitchFamily="2" charset="-122"/>
                <a:ea typeface="华文新魏" pitchFamily="2" charset="-122"/>
              </a:rPr>
              <a:t>key-value</a:t>
            </a:r>
            <a:r>
              <a:rPr lang="zh-CN" altLang="en-US" sz="2400" dirty="0" smtClean="0">
                <a:latin typeface="华文新魏" pitchFamily="2" charset="-122"/>
                <a:ea typeface="华文新魏" pitchFamily="2" charset="-122"/>
              </a:rPr>
              <a:t>之上，继承了它的扩展性，容错性和高可用性。</a:t>
            </a:r>
            <a:endParaRPr lang="en-US" altLang="zh-CN" sz="2400" dirty="0" smtClean="0">
              <a:latin typeface="华文新魏" pitchFamily="2" charset="-122"/>
              <a:ea typeface="华文新魏" pitchFamily="2" charset="-122"/>
            </a:endParaRPr>
          </a:p>
          <a:p>
            <a:pPr>
              <a:buSzPct val="80000"/>
              <a:buFont typeface="Wingdings" pitchFamily="2" charset="2"/>
              <a:buChar char="Ø"/>
            </a:pPr>
            <a:r>
              <a:rPr lang="en-US" altLang="zh-CN" sz="2400" dirty="0" smtClean="0">
                <a:latin typeface="华文新魏" pitchFamily="2" charset="-122"/>
                <a:ea typeface="华文新魏" pitchFamily="2" charset="-122"/>
              </a:rPr>
              <a:t>key group abstraction:</a:t>
            </a:r>
            <a:r>
              <a:rPr lang="zh-CN" altLang="en-US" sz="2400" dirty="0" smtClean="0">
                <a:latin typeface="华文新魏" pitchFamily="2" charset="-122"/>
                <a:ea typeface="华文新魏" pitchFamily="2" charset="-122"/>
              </a:rPr>
              <a:t>定义了一个按需（</a:t>
            </a:r>
            <a:r>
              <a:rPr lang="en-US" altLang="zh-CN" sz="2400" dirty="0" smtClean="0">
                <a:latin typeface="华文新魏" pitchFamily="2" charset="-122"/>
                <a:ea typeface="华文新魏" pitchFamily="2" charset="-122"/>
              </a:rPr>
              <a:t>on-demand</a:t>
            </a:r>
            <a:r>
              <a:rPr lang="zh-CN" altLang="en-US" sz="2400" dirty="0" smtClean="0">
                <a:latin typeface="华文新魏" pitchFamily="2" charset="-122"/>
                <a:ea typeface="华文新魏" pitchFamily="2" charset="-122"/>
              </a:rPr>
              <a:t>）事务访问的粒度</a:t>
            </a:r>
            <a:endParaRPr lang="en-US" altLang="zh-CN" sz="2400" dirty="0" smtClean="0">
              <a:latin typeface="华文新魏" pitchFamily="2" charset="-122"/>
              <a:ea typeface="华文新魏" pitchFamily="2" charset="-122"/>
            </a:endParaRPr>
          </a:p>
          <a:p>
            <a:pPr>
              <a:buSzPct val="80000"/>
              <a:buFont typeface="Wingdings" pitchFamily="2" charset="2"/>
              <a:buChar char="Ø"/>
            </a:pPr>
            <a:r>
              <a:rPr lang="en-US" altLang="zh-CN" sz="2400" dirty="0" smtClean="0">
                <a:latin typeface="华文新魏" pitchFamily="2" charset="-122"/>
                <a:ea typeface="华文新魏" pitchFamily="2" charset="-122"/>
              </a:rPr>
              <a:t>Key grouping protocol</a:t>
            </a:r>
            <a:r>
              <a:rPr lang="zh-CN" altLang="en-US" sz="2400" dirty="0" smtClean="0">
                <a:latin typeface="华文新魏" pitchFamily="2" charset="-122"/>
                <a:ea typeface="华文新魏" pitchFamily="2" charset="-122"/>
              </a:rPr>
              <a:t>：利用</a:t>
            </a:r>
            <a:r>
              <a:rPr lang="en-US" altLang="zh-CN" sz="2400" dirty="0" smtClean="0">
                <a:latin typeface="华文新魏" pitchFamily="2" charset="-122"/>
                <a:ea typeface="华文新魏" pitchFamily="2" charset="-122"/>
              </a:rPr>
              <a:t>key group abstraction</a:t>
            </a:r>
            <a:r>
              <a:rPr lang="zh-CN" altLang="en-US" sz="2400" dirty="0" smtClean="0">
                <a:latin typeface="华文新魏" pitchFamily="2" charset="-122"/>
                <a:ea typeface="华文新魏" pitchFamily="2" charset="-122"/>
              </a:rPr>
              <a:t>，将一个组中所有</a:t>
            </a:r>
            <a:r>
              <a:rPr lang="en-US" altLang="zh-CN" sz="2400" dirty="0" smtClean="0">
                <a:latin typeface="华文新魏" pitchFamily="2" charset="-122"/>
                <a:ea typeface="华文新魏" pitchFamily="2" charset="-122"/>
              </a:rPr>
              <a:t>keys</a:t>
            </a:r>
            <a:r>
              <a:rPr lang="zh-CN" altLang="en-US" sz="2400" dirty="0" smtClean="0">
                <a:latin typeface="华文新魏" pitchFamily="2" charset="-122"/>
                <a:ea typeface="华文新魏" pitchFamily="2" charset="-122"/>
              </a:rPr>
              <a:t>的</a:t>
            </a:r>
            <a:r>
              <a:rPr lang="en-US" altLang="zh-CN" sz="2400" b="1" dirty="0" smtClean="0">
                <a:solidFill>
                  <a:srgbClr val="C00000"/>
                </a:solidFill>
                <a:latin typeface="华文新魏" pitchFamily="2" charset="-122"/>
                <a:ea typeface="华文新魏" pitchFamily="2" charset="-122"/>
              </a:rPr>
              <a:t>ownership</a:t>
            </a:r>
            <a:r>
              <a:rPr lang="en-US" altLang="zh-CN" sz="2400" dirty="0" smtClean="0">
                <a:latin typeface="华文新魏" pitchFamily="2" charset="-122"/>
                <a:ea typeface="华文新魏" pitchFamily="2" charset="-122"/>
              </a:rPr>
              <a:t>(</a:t>
            </a:r>
            <a:r>
              <a:rPr lang="zh-CN" altLang="en-US" sz="2400" dirty="0" smtClean="0">
                <a:latin typeface="华文新魏" pitchFamily="2" charset="-122"/>
                <a:ea typeface="华文新魏" pitchFamily="2" charset="-122"/>
              </a:rPr>
              <a:t>指对</a:t>
            </a:r>
            <a:r>
              <a:rPr lang="en-US" altLang="zh-CN" sz="2400" dirty="0" smtClean="0">
                <a:latin typeface="华文新魏" pitchFamily="2" charset="-122"/>
                <a:ea typeface="华文新魏" pitchFamily="2" charset="-122"/>
              </a:rPr>
              <a:t>keys</a:t>
            </a:r>
            <a:r>
              <a:rPr lang="zh-CN" altLang="en-US" sz="2400" dirty="0" smtClean="0">
                <a:latin typeface="华文新魏" pitchFamily="2" charset="-122"/>
                <a:ea typeface="华文新魏" pitchFamily="2" charset="-122"/>
              </a:rPr>
              <a:t>独有的读写访问</a:t>
            </a:r>
            <a:r>
              <a:rPr lang="en-US" altLang="zh-CN" sz="2400" dirty="0" smtClean="0">
                <a:latin typeface="华文新魏" pitchFamily="2" charset="-122"/>
                <a:ea typeface="华文新魏" pitchFamily="2" charset="-122"/>
              </a:rPr>
              <a:t>)</a:t>
            </a:r>
            <a:r>
              <a:rPr lang="zh-CN" altLang="en-US" sz="2400" dirty="0" smtClean="0">
                <a:latin typeface="华文新魏" pitchFamily="2" charset="-122"/>
                <a:ea typeface="华文新魏" pitchFamily="2" charset="-122"/>
              </a:rPr>
              <a:t>转移到一个结点，这个结点可以有效的执行</a:t>
            </a:r>
            <a:r>
              <a:rPr lang="en-US" altLang="zh-CN" sz="2400" dirty="0" smtClean="0">
                <a:latin typeface="华文新魏" pitchFamily="2" charset="-122"/>
                <a:ea typeface="华文新魏" pitchFamily="2" charset="-122"/>
              </a:rPr>
              <a:t>Key group</a:t>
            </a:r>
            <a:r>
              <a:rPr lang="zh-CN" altLang="en-US" sz="2400" dirty="0" smtClean="0">
                <a:latin typeface="华文新魏" pitchFamily="2" charset="-122"/>
                <a:ea typeface="华文新魏" pitchFamily="2" charset="-122"/>
              </a:rPr>
              <a:t>上的操作。</a:t>
            </a:r>
            <a:endParaRPr lang="en-US" altLang="zh-CN" sz="2400" dirty="0" smtClean="0">
              <a:latin typeface="华文新魏" pitchFamily="2" charset="-122"/>
              <a:ea typeface="华文新魏" pitchFamily="2" charset="-122"/>
            </a:endParaRPr>
          </a:p>
          <a:p>
            <a:endParaRPr lang="en-US" altLang="zh-CN" sz="2400" dirty="0" smtClean="0">
              <a:latin typeface="华文新魏" pitchFamily="2" charset="-122"/>
              <a:ea typeface="华文新魏" pitchFamily="2" charset="-122"/>
            </a:endParaRPr>
          </a:p>
          <a:p>
            <a:pPr>
              <a:buNone/>
            </a:pPr>
            <a:r>
              <a:rPr lang="en-US" altLang="zh-CN" sz="2400" dirty="0" smtClean="0">
                <a:latin typeface="华文新魏" pitchFamily="2" charset="-122"/>
                <a:ea typeface="华文新魏" pitchFamily="2" charset="-122"/>
              </a:rPr>
              <a:t>          G-Store</a:t>
            </a:r>
            <a:r>
              <a:rPr lang="zh-CN" altLang="en-US" sz="2400" dirty="0" smtClean="0">
                <a:latin typeface="华文新魏" pitchFamily="2" charset="-122"/>
                <a:ea typeface="华文新魏" pitchFamily="2" charset="-122"/>
              </a:rPr>
              <a:t>主要面向的应用范围及设计前提</a:t>
            </a:r>
            <a:endParaRPr lang="zh-CN" altLang="en-US" sz="2400" dirty="0">
              <a:latin typeface="华文新魏" pitchFamily="2" charset="-122"/>
              <a:ea typeface="华文新魏" pitchFamily="2" charset="-122"/>
            </a:endParaRPr>
          </a:p>
        </p:txBody>
      </p:sp>
      <p:sp>
        <p:nvSpPr>
          <p:cNvPr id="5" name="TextBox 4"/>
          <p:cNvSpPr txBox="1"/>
          <p:nvPr/>
        </p:nvSpPr>
        <p:spPr>
          <a:xfrm>
            <a:off x="179512" y="5949280"/>
            <a:ext cx="8712968" cy="584775"/>
          </a:xfrm>
          <a:prstGeom prst="rect">
            <a:avLst/>
          </a:prstGeom>
          <a:noFill/>
        </p:spPr>
        <p:txBody>
          <a:bodyPr wrap="square" rtlCol="0">
            <a:spAutoFit/>
          </a:bodyPr>
          <a:lstStyle/>
          <a:p>
            <a:r>
              <a:rPr lang="en-US" altLang="zh-CN" sz="1600" dirty="0" smtClean="0"/>
              <a:t>[14]</a:t>
            </a:r>
            <a:r>
              <a:rPr lang="en-US" altLang="zh-CN" sz="1600" dirty="0" err="1" smtClean="0"/>
              <a:t>Das,S.,Agrawal,D.,El</a:t>
            </a:r>
            <a:r>
              <a:rPr lang="en-US" altLang="zh-CN" sz="1600" dirty="0" smtClean="0"/>
              <a:t> </a:t>
            </a:r>
            <a:r>
              <a:rPr lang="en-US" altLang="zh-CN" sz="1600" dirty="0" err="1" smtClean="0"/>
              <a:t>Abbadi,A.:G-Store:A</a:t>
            </a:r>
            <a:r>
              <a:rPr lang="en-US" altLang="zh-CN" sz="1600" dirty="0" smtClean="0"/>
              <a:t> Scalable Data Store for Transactional Multi-key Access in the </a:t>
            </a:r>
            <a:r>
              <a:rPr lang="en-US" altLang="zh-CN" sz="1600" dirty="0" err="1" smtClean="0"/>
              <a:t>Cloud.In:ACM</a:t>
            </a:r>
            <a:r>
              <a:rPr lang="en-US" altLang="zh-CN" sz="1600" dirty="0" smtClean="0"/>
              <a:t> SoCC,pp,163-174(2010)</a:t>
            </a:r>
            <a:endParaRPr lang="zh-CN" altLang="en-US"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16632"/>
            <a:ext cx="7772400" cy="908720"/>
          </a:xfrm>
        </p:spPr>
        <p:txBody>
          <a:bodyPr/>
          <a:lstStyle/>
          <a:p>
            <a:pPr algn="l">
              <a:lnSpc>
                <a:spcPts val="3000"/>
              </a:lnSpc>
            </a:pPr>
            <a:r>
              <a:rPr lang="en-US" altLang="zh-CN" sz="4000" dirty="0" smtClean="0">
                <a:solidFill>
                  <a:schemeClr val="accent5">
                    <a:lumMod val="10000"/>
                  </a:schemeClr>
                </a:solidFill>
                <a:latin typeface="Gill Sans MT" pitchFamily="34" charset="0"/>
              </a:rPr>
              <a:t>Data Fusion</a:t>
            </a:r>
            <a:br>
              <a:rPr lang="en-US" altLang="zh-CN" sz="4000" dirty="0" smtClean="0">
                <a:solidFill>
                  <a:schemeClr val="accent5">
                    <a:lumMod val="10000"/>
                  </a:schemeClr>
                </a:solidFill>
                <a:latin typeface="Gill Sans MT" pitchFamily="34" charset="0"/>
              </a:rPr>
            </a:br>
            <a:r>
              <a:rPr lang="en-US" altLang="zh-CN" sz="4000" dirty="0" smtClean="0">
                <a:solidFill>
                  <a:schemeClr val="accent5">
                    <a:lumMod val="10000"/>
                  </a:schemeClr>
                </a:solidFill>
                <a:latin typeface="Gill Sans MT" pitchFamily="34" charset="0"/>
              </a:rPr>
              <a:t>           </a:t>
            </a:r>
            <a:r>
              <a:rPr lang="en-US" altLang="zh-CN" sz="3200" dirty="0" smtClean="0">
                <a:solidFill>
                  <a:schemeClr val="accent5">
                    <a:lumMod val="10000"/>
                  </a:schemeClr>
                </a:solidFill>
                <a:latin typeface="Gill Sans MT" pitchFamily="34" charset="0"/>
              </a:rPr>
              <a:t>-------G-Store</a:t>
            </a:r>
            <a:endParaRPr lang="zh-CN" altLang="en-US" sz="4000" dirty="0"/>
          </a:p>
        </p:txBody>
      </p:sp>
      <p:sp>
        <p:nvSpPr>
          <p:cNvPr id="3" name="内容占位符 2"/>
          <p:cNvSpPr>
            <a:spLocks noGrp="1"/>
          </p:cNvSpPr>
          <p:nvPr>
            <p:ph idx="1"/>
          </p:nvPr>
        </p:nvSpPr>
        <p:spPr>
          <a:xfrm>
            <a:off x="0" y="836712"/>
            <a:ext cx="8820472" cy="5267672"/>
          </a:xfrm>
        </p:spPr>
        <p:txBody>
          <a:bodyPr/>
          <a:lstStyle/>
          <a:p>
            <a:pPr>
              <a:buSzPct val="75000"/>
              <a:buFont typeface="Wingdings" pitchFamily="2" charset="2"/>
              <a:buChar char="Ø"/>
            </a:pPr>
            <a:r>
              <a:rPr lang="en-US" altLang="zh-CN" sz="2800" b="1" dirty="0" smtClean="0">
                <a:latin typeface="华文新魏" pitchFamily="2" charset="-122"/>
                <a:ea typeface="华文新魏" pitchFamily="2" charset="-122"/>
              </a:rPr>
              <a:t>The Key group abstraction</a:t>
            </a:r>
          </a:p>
          <a:p>
            <a:pPr>
              <a:buNone/>
            </a:pPr>
            <a:r>
              <a:rPr lang="en-US" altLang="zh-CN" sz="2400" dirty="0" smtClean="0">
                <a:latin typeface="华文新魏" pitchFamily="2" charset="-122"/>
                <a:ea typeface="华文新魏" pitchFamily="2" charset="-122"/>
              </a:rPr>
              <a:t>          </a:t>
            </a:r>
            <a:r>
              <a:rPr lang="zh-CN" altLang="en-US" sz="2400" dirty="0" smtClean="0">
                <a:latin typeface="华文新魏" pitchFamily="2" charset="-122"/>
                <a:ea typeface="华文新魏" pitchFamily="2" charset="-122"/>
              </a:rPr>
              <a:t>它为有效的</a:t>
            </a:r>
            <a:r>
              <a:rPr lang="en-US" altLang="zh-CN" sz="2400" dirty="0" smtClean="0">
                <a:latin typeface="华文新魏" pitchFamily="2" charset="-122"/>
                <a:ea typeface="华文新魏" pitchFamily="2" charset="-122"/>
              </a:rPr>
              <a:t>multi-key</a:t>
            </a:r>
            <a:r>
              <a:rPr lang="zh-CN" altLang="en-US" sz="2400" dirty="0" smtClean="0">
                <a:latin typeface="华文新魏" pitchFamily="2" charset="-122"/>
                <a:ea typeface="华文新魏" pitchFamily="2" charset="-122"/>
              </a:rPr>
              <a:t>访问，提供了一个灵活的方法，定义了事务访问的粒度。允许应用从数据存储中选择一个组的成员，并且在运行中动态的产生（或解体）组。</a:t>
            </a:r>
            <a:endParaRPr lang="en-US" altLang="zh-CN" sz="2400" dirty="0" smtClean="0">
              <a:latin typeface="华文新魏" pitchFamily="2" charset="-122"/>
              <a:ea typeface="华文新魏" pitchFamily="2" charset="-122"/>
            </a:endParaRPr>
          </a:p>
          <a:p>
            <a:pPr>
              <a:buNone/>
            </a:pPr>
            <a:r>
              <a:rPr lang="en-US" altLang="zh-CN" sz="2400" dirty="0" smtClean="0">
                <a:latin typeface="华文新魏" pitchFamily="2" charset="-122"/>
                <a:ea typeface="华文新魏" pitchFamily="2" charset="-122"/>
              </a:rPr>
              <a:t> </a:t>
            </a:r>
          </a:p>
          <a:p>
            <a:pPr>
              <a:buNone/>
            </a:pPr>
            <a:r>
              <a:rPr lang="en-US" altLang="zh-CN" sz="2400" dirty="0" smtClean="0">
                <a:latin typeface="华文新魏" pitchFamily="2" charset="-122"/>
                <a:ea typeface="华文新魏" pitchFamily="2" charset="-122"/>
              </a:rPr>
              <a:t>        Multi-key</a:t>
            </a:r>
            <a:r>
              <a:rPr lang="zh-CN" altLang="en-US" sz="2400" dirty="0" smtClean="0">
                <a:latin typeface="华文新魏" pitchFamily="2" charset="-122"/>
                <a:ea typeface="华文新魏" pitchFamily="2" charset="-122"/>
              </a:rPr>
              <a:t>访问只能在</a:t>
            </a:r>
            <a:r>
              <a:rPr lang="en-US" altLang="zh-CN" sz="2400" dirty="0" smtClean="0">
                <a:latin typeface="华文新魏" pitchFamily="2" charset="-122"/>
                <a:ea typeface="华文新魏" pitchFamily="2" charset="-122"/>
              </a:rPr>
              <a:t>group</a:t>
            </a:r>
            <a:r>
              <a:rPr lang="zh-CN" altLang="en-US" sz="2400" dirty="0" smtClean="0">
                <a:latin typeface="华文新魏" pitchFamily="2" charset="-122"/>
                <a:ea typeface="华文新魏" pitchFamily="2" charset="-122"/>
              </a:rPr>
              <a:t>的</a:t>
            </a:r>
            <a:endParaRPr lang="en-US" altLang="zh-CN" sz="2400" dirty="0" smtClean="0">
              <a:latin typeface="华文新魏" pitchFamily="2" charset="-122"/>
              <a:ea typeface="华文新魏" pitchFamily="2" charset="-122"/>
            </a:endParaRPr>
          </a:p>
          <a:p>
            <a:pPr>
              <a:buNone/>
            </a:pPr>
            <a:r>
              <a:rPr lang="zh-CN" altLang="en-US" sz="2400" dirty="0" smtClean="0">
                <a:latin typeface="华文新魏" pitchFamily="2" charset="-122"/>
                <a:ea typeface="华文新魏" pitchFamily="2" charset="-122"/>
              </a:rPr>
              <a:t>生命周期中对</a:t>
            </a:r>
            <a:r>
              <a:rPr lang="en-US" altLang="zh-CN" sz="2400" dirty="0" smtClean="0">
                <a:latin typeface="华文新魏" pitchFamily="2" charset="-122"/>
                <a:ea typeface="华文新魏" pitchFamily="2" charset="-122"/>
              </a:rPr>
              <a:t>group</a:t>
            </a:r>
            <a:r>
              <a:rPr lang="zh-CN" altLang="en-US" sz="2400" dirty="0" smtClean="0">
                <a:latin typeface="华文新魏" pitchFamily="2" charset="-122"/>
                <a:ea typeface="华文新魏" pitchFamily="2" charset="-122"/>
              </a:rPr>
              <a:t>的成员进行。</a:t>
            </a:r>
            <a:endParaRPr lang="en-US" altLang="zh-CN" sz="2400" dirty="0" smtClean="0">
              <a:latin typeface="华文新魏" pitchFamily="2" charset="-122"/>
              <a:ea typeface="华文新魏" pitchFamily="2" charset="-122"/>
            </a:endParaRPr>
          </a:p>
          <a:p>
            <a:pPr lvl="1"/>
            <a:r>
              <a:rPr lang="en-US" altLang="zh-CN" sz="2400" dirty="0" smtClean="0">
                <a:latin typeface="华文新魏" pitchFamily="2" charset="-122"/>
                <a:ea typeface="华文新魏" pitchFamily="2" charset="-122"/>
              </a:rPr>
              <a:t>A leader key     </a:t>
            </a:r>
          </a:p>
          <a:p>
            <a:pPr lvl="1"/>
            <a:r>
              <a:rPr lang="en-US" altLang="zh-CN" sz="2400" dirty="0" smtClean="0">
                <a:latin typeface="华文新魏" pitchFamily="2" charset="-122"/>
                <a:ea typeface="华文新魏" pitchFamily="2" charset="-122"/>
              </a:rPr>
              <a:t>A set of follower keys</a:t>
            </a:r>
          </a:p>
          <a:p>
            <a:pPr lvl="1"/>
            <a:endParaRPr lang="en-US" altLang="zh-CN" sz="2400" dirty="0" smtClean="0">
              <a:latin typeface="华文新魏" pitchFamily="2" charset="-122"/>
              <a:ea typeface="华文新魏" pitchFamily="2" charset="-122"/>
            </a:endParaRPr>
          </a:p>
          <a:p>
            <a:pPr>
              <a:buNone/>
            </a:pPr>
            <a:r>
              <a:rPr lang="en-US" altLang="zh-CN" sz="2400" dirty="0" smtClean="0">
                <a:latin typeface="华文新魏" pitchFamily="2" charset="-122"/>
                <a:ea typeface="华文新魏" pitchFamily="2" charset="-122"/>
              </a:rPr>
              <a:t>     The key group abstraction,</a:t>
            </a:r>
            <a:r>
              <a:rPr lang="zh-CN" altLang="en-US" sz="2400" dirty="0" smtClean="0">
                <a:latin typeface="华文新魏" pitchFamily="2" charset="-122"/>
                <a:ea typeface="华文新魏" pitchFamily="2" charset="-122"/>
              </a:rPr>
              <a:t>允许</a:t>
            </a:r>
            <a:endParaRPr lang="en-US" altLang="zh-CN" sz="2400" dirty="0" smtClean="0">
              <a:latin typeface="华文新魏" pitchFamily="2" charset="-122"/>
              <a:ea typeface="华文新魏" pitchFamily="2" charset="-122"/>
            </a:endParaRPr>
          </a:p>
          <a:p>
            <a:pPr>
              <a:buNone/>
            </a:pPr>
            <a:r>
              <a:rPr lang="zh-CN" altLang="en-US" sz="2400" dirty="0" smtClean="0">
                <a:latin typeface="华文新魏" pitchFamily="2" charset="-122"/>
                <a:ea typeface="华文新魏" pitchFamily="2" charset="-122"/>
              </a:rPr>
              <a:t>在一个组内有效的执行</a:t>
            </a:r>
            <a:r>
              <a:rPr lang="en-US" altLang="zh-CN" sz="2400" dirty="0" smtClean="0">
                <a:latin typeface="华文新魏" pitchFamily="2" charset="-122"/>
                <a:ea typeface="华文新魏" pitchFamily="2" charset="-122"/>
              </a:rPr>
              <a:t>ACID</a:t>
            </a:r>
            <a:r>
              <a:rPr lang="zh-CN" altLang="en-US" sz="2400" dirty="0" smtClean="0">
                <a:latin typeface="华文新魏" pitchFamily="2" charset="-122"/>
                <a:ea typeface="华文新魏" pitchFamily="2" charset="-122"/>
              </a:rPr>
              <a:t>事务，</a:t>
            </a:r>
            <a:endParaRPr lang="en-US" altLang="zh-CN" sz="2400" dirty="0" smtClean="0">
              <a:latin typeface="华文新魏" pitchFamily="2" charset="-122"/>
              <a:ea typeface="华文新魏" pitchFamily="2" charset="-122"/>
            </a:endParaRPr>
          </a:p>
          <a:p>
            <a:pPr>
              <a:buNone/>
            </a:pPr>
            <a:r>
              <a:rPr lang="zh-CN" altLang="en-US" sz="2400" dirty="0" smtClean="0">
                <a:latin typeface="华文新魏" pitchFamily="2" charset="-122"/>
                <a:ea typeface="华文新魏" pitchFamily="2" charset="-122"/>
              </a:rPr>
              <a:t>对组成员的访问不需要任何分布</a:t>
            </a:r>
            <a:endParaRPr lang="en-US" altLang="zh-CN" sz="2400" dirty="0" smtClean="0">
              <a:latin typeface="华文新魏" pitchFamily="2" charset="-122"/>
              <a:ea typeface="华文新魏" pitchFamily="2" charset="-122"/>
            </a:endParaRPr>
          </a:p>
          <a:p>
            <a:pPr>
              <a:buNone/>
            </a:pPr>
            <a:r>
              <a:rPr lang="zh-CN" altLang="en-US" sz="2400" dirty="0" smtClean="0">
                <a:latin typeface="华文新魏" pitchFamily="2" charset="-122"/>
                <a:ea typeface="华文新魏" pitchFamily="2" charset="-122"/>
              </a:rPr>
              <a:t>式同步。</a:t>
            </a:r>
            <a:r>
              <a:rPr lang="en-US" altLang="zh-CN" sz="2400" dirty="0" smtClean="0">
                <a:latin typeface="华文新魏" pitchFamily="2" charset="-122"/>
                <a:ea typeface="华文新魏" pitchFamily="2" charset="-122"/>
              </a:rPr>
              <a:t>(ownership</a:t>
            </a:r>
            <a:r>
              <a:rPr lang="zh-CN" altLang="en-US" sz="2400" dirty="0" smtClean="0">
                <a:latin typeface="华文新魏" pitchFamily="2" charset="-122"/>
                <a:ea typeface="华文新魏" pitchFamily="2" charset="-122"/>
              </a:rPr>
              <a:t>的转移</a:t>
            </a:r>
            <a:r>
              <a:rPr lang="en-US" altLang="zh-CN" sz="2400" dirty="0" smtClean="0">
                <a:latin typeface="华文新魏" pitchFamily="2" charset="-122"/>
                <a:ea typeface="华文新魏" pitchFamily="2" charset="-122"/>
              </a:rPr>
              <a:t>)</a:t>
            </a:r>
            <a:endParaRPr lang="zh-CN" altLang="en-US" sz="2400" dirty="0">
              <a:latin typeface="华文新魏" pitchFamily="2" charset="-122"/>
              <a:ea typeface="华文新魏" pitchFamily="2" charset="-122"/>
            </a:endParaRPr>
          </a:p>
        </p:txBody>
      </p:sp>
      <p:pic>
        <p:nvPicPr>
          <p:cNvPr id="4" name="图片 3" descr="11111.png"/>
          <p:cNvPicPr>
            <a:picLocks noChangeAspect="1"/>
          </p:cNvPicPr>
          <p:nvPr/>
        </p:nvPicPr>
        <p:blipFill>
          <a:blip r:embed="rId2" cstate="print"/>
          <a:stretch>
            <a:fillRect/>
          </a:stretch>
        </p:blipFill>
        <p:spPr>
          <a:xfrm>
            <a:off x="4713111" y="2673527"/>
            <a:ext cx="4430889" cy="418447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1143000"/>
          </a:xfrm>
        </p:spPr>
        <p:txBody>
          <a:bodyPr/>
          <a:lstStyle/>
          <a:p>
            <a:pPr algn="l">
              <a:lnSpc>
                <a:spcPts val="3000"/>
              </a:lnSpc>
            </a:pPr>
            <a:r>
              <a:rPr lang="en-US" altLang="zh-CN" sz="4000" dirty="0" smtClean="0">
                <a:solidFill>
                  <a:schemeClr val="accent5">
                    <a:lumMod val="10000"/>
                  </a:schemeClr>
                </a:solidFill>
                <a:latin typeface="Gill Sans MT" pitchFamily="34" charset="0"/>
              </a:rPr>
              <a:t>Data Fusion</a:t>
            </a:r>
            <a:r>
              <a:rPr lang="en-US" altLang="zh-CN" dirty="0" smtClean="0">
                <a:solidFill>
                  <a:schemeClr val="accent5">
                    <a:lumMod val="10000"/>
                  </a:schemeClr>
                </a:solidFill>
                <a:latin typeface="Gill Sans MT" pitchFamily="34" charset="0"/>
              </a:rPr>
              <a:t/>
            </a:r>
            <a:br>
              <a:rPr lang="en-US" altLang="zh-CN" dirty="0" smtClean="0">
                <a:solidFill>
                  <a:schemeClr val="accent5">
                    <a:lumMod val="10000"/>
                  </a:schemeClr>
                </a:solidFill>
                <a:latin typeface="Gill Sans MT" pitchFamily="34" charset="0"/>
              </a:rPr>
            </a:br>
            <a:r>
              <a:rPr lang="en-US" altLang="zh-CN" dirty="0" smtClean="0">
                <a:solidFill>
                  <a:schemeClr val="accent5">
                    <a:lumMod val="10000"/>
                  </a:schemeClr>
                </a:solidFill>
                <a:latin typeface="Gill Sans MT" pitchFamily="34" charset="0"/>
              </a:rPr>
              <a:t>           </a:t>
            </a:r>
            <a:r>
              <a:rPr lang="en-US" altLang="zh-CN" sz="3200" dirty="0" smtClean="0">
                <a:solidFill>
                  <a:schemeClr val="accent5">
                    <a:lumMod val="10000"/>
                  </a:schemeClr>
                </a:solidFill>
                <a:latin typeface="Gill Sans MT" pitchFamily="34" charset="0"/>
              </a:rPr>
              <a:t>-------G-Store</a:t>
            </a:r>
            <a:endParaRPr lang="zh-CN" altLang="en-US" sz="3200" dirty="0"/>
          </a:p>
        </p:txBody>
      </p:sp>
      <p:sp>
        <p:nvSpPr>
          <p:cNvPr id="3" name="内容占位符 2"/>
          <p:cNvSpPr>
            <a:spLocks noGrp="1"/>
          </p:cNvSpPr>
          <p:nvPr>
            <p:ph idx="1"/>
          </p:nvPr>
        </p:nvSpPr>
        <p:spPr>
          <a:xfrm>
            <a:off x="179512" y="908720"/>
            <a:ext cx="8640960" cy="5339680"/>
          </a:xfrm>
        </p:spPr>
        <p:txBody>
          <a:bodyPr/>
          <a:lstStyle/>
          <a:p>
            <a:pPr>
              <a:buSzPct val="75000"/>
              <a:buFont typeface="Wingdings" pitchFamily="2" charset="2"/>
              <a:buChar char="Ø"/>
            </a:pPr>
            <a:endParaRPr lang="en-US" altLang="zh-CN" sz="2800" b="1" dirty="0" smtClean="0">
              <a:latin typeface="华文新魏" pitchFamily="2" charset="-122"/>
              <a:ea typeface="华文新魏" pitchFamily="2" charset="-122"/>
            </a:endParaRPr>
          </a:p>
          <a:p>
            <a:pPr>
              <a:buSzPct val="75000"/>
              <a:buFont typeface="Wingdings" pitchFamily="2" charset="2"/>
              <a:buChar char="Ø"/>
            </a:pPr>
            <a:r>
              <a:rPr lang="en-US" altLang="zh-CN" sz="2800" b="1" dirty="0" smtClean="0">
                <a:latin typeface="华文新魏" pitchFamily="2" charset="-122"/>
                <a:ea typeface="华文新魏" pitchFamily="2" charset="-122"/>
              </a:rPr>
              <a:t>The key grouping protocol</a:t>
            </a:r>
          </a:p>
          <a:p>
            <a:pPr lvl="1"/>
            <a:r>
              <a:rPr lang="zh-CN" altLang="en-US" sz="2400" dirty="0" smtClean="0">
                <a:latin typeface="华文新魏" pitchFamily="2" charset="-122"/>
                <a:ea typeface="华文新魏" pitchFamily="2" charset="-122"/>
              </a:rPr>
              <a:t>目标：实现</a:t>
            </a:r>
            <a:r>
              <a:rPr lang="en-US" altLang="zh-CN" sz="2400" dirty="0" smtClean="0">
                <a:latin typeface="华文新魏" pitchFamily="2" charset="-122"/>
                <a:ea typeface="华文新魏" pitchFamily="2" charset="-122"/>
              </a:rPr>
              <a:t>key  ownership</a:t>
            </a:r>
            <a:r>
              <a:rPr lang="zh-CN" altLang="en-US" sz="2400" dirty="0" smtClean="0">
                <a:latin typeface="华文新魏" pitchFamily="2" charset="-122"/>
                <a:ea typeface="华文新魏" pitchFamily="2" charset="-122"/>
              </a:rPr>
              <a:t>的安全转移</a:t>
            </a:r>
            <a:endParaRPr lang="en-US" altLang="zh-CN" sz="2400" dirty="0" smtClean="0">
              <a:latin typeface="华文新魏" pitchFamily="2" charset="-122"/>
              <a:ea typeface="华文新魏" pitchFamily="2" charset="-122"/>
            </a:endParaRPr>
          </a:p>
          <a:p>
            <a:pPr lvl="1"/>
            <a:r>
              <a:rPr lang="zh-CN" altLang="en-US" sz="2400" dirty="0" smtClean="0">
                <a:latin typeface="华文新魏" pitchFamily="2" charset="-122"/>
                <a:ea typeface="华文新魏" pitchFamily="2" charset="-122"/>
              </a:rPr>
              <a:t>类似于事务管理中并发控制的</a:t>
            </a:r>
            <a:r>
              <a:rPr lang="en-US" altLang="zh-CN" sz="2400" dirty="0" smtClean="0">
                <a:latin typeface="华文新魏" pitchFamily="2" charset="-122"/>
                <a:ea typeface="华文新魏" pitchFamily="2" charset="-122"/>
              </a:rPr>
              <a:t>2PL</a:t>
            </a:r>
            <a:r>
              <a:rPr lang="zh-CN" altLang="en-US" sz="2400" dirty="0" smtClean="0">
                <a:latin typeface="华文新魏" pitchFamily="2" charset="-122"/>
                <a:ea typeface="华文新魏" pitchFamily="2" charset="-122"/>
              </a:rPr>
              <a:t>协议（关键字的</a:t>
            </a:r>
            <a:r>
              <a:rPr lang="en-US" altLang="zh-CN" sz="2400" dirty="0" smtClean="0">
                <a:latin typeface="华文新魏" pitchFamily="2" charset="-122"/>
                <a:ea typeface="华文新魏" pitchFamily="2" charset="-122"/>
              </a:rPr>
              <a:t>ownership</a:t>
            </a:r>
            <a:r>
              <a:rPr lang="zh-CN" altLang="en-US" sz="2400" dirty="0" smtClean="0">
                <a:latin typeface="华文新魏" pitchFamily="2" charset="-122"/>
                <a:ea typeface="华文新魏" pitchFamily="2" charset="-122"/>
              </a:rPr>
              <a:t>从</a:t>
            </a:r>
            <a:r>
              <a:rPr lang="en-US" altLang="zh-CN" sz="2400" dirty="0" smtClean="0">
                <a:latin typeface="华文新魏" pitchFamily="2" charset="-122"/>
                <a:ea typeface="华文新魏" pitchFamily="2" charset="-122"/>
              </a:rPr>
              <a:t>followers</a:t>
            </a:r>
            <a:r>
              <a:rPr lang="zh-CN" altLang="en-US" sz="2400" dirty="0" smtClean="0">
                <a:latin typeface="华文新魏" pitchFamily="2" charset="-122"/>
                <a:ea typeface="华文新魏" pitchFamily="2" charset="-122"/>
              </a:rPr>
              <a:t>转移到</a:t>
            </a:r>
            <a:r>
              <a:rPr lang="en-US" altLang="zh-CN" sz="2400" dirty="0" smtClean="0">
                <a:latin typeface="华文新魏" pitchFamily="2" charset="-122"/>
                <a:ea typeface="华文新魏" pitchFamily="2" charset="-122"/>
              </a:rPr>
              <a:t>leader</a:t>
            </a:r>
            <a:r>
              <a:rPr lang="zh-CN" altLang="en-US" sz="2400" dirty="0" smtClean="0">
                <a:latin typeface="华文新魏" pitchFamily="2" charset="-122"/>
                <a:ea typeface="华文新魏" pitchFamily="2" charset="-122"/>
              </a:rPr>
              <a:t>，类似于获得“</a:t>
            </a:r>
            <a:r>
              <a:rPr lang="en-US" altLang="zh-CN" sz="2400" dirty="0" smtClean="0">
                <a:latin typeface="华文新魏" pitchFamily="2" charset="-122"/>
                <a:ea typeface="华文新魏" pitchFamily="2" charset="-122"/>
              </a:rPr>
              <a:t>locks</a:t>
            </a:r>
            <a:r>
              <a:rPr lang="zh-CN" altLang="en-US" sz="2400" dirty="0" smtClean="0">
                <a:latin typeface="华文新魏" pitchFamily="2" charset="-122"/>
                <a:ea typeface="华文新魏" pitchFamily="2" charset="-122"/>
              </a:rPr>
              <a:t>”，反之类似于释放“</a:t>
            </a:r>
            <a:r>
              <a:rPr lang="en-US" altLang="zh-CN" sz="2400" dirty="0" smtClean="0">
                <a:latin typeface="华文新魏" pitchFamily="2" charset="-122"/>
                <a:ea typeface="华文新魏" pitchFamily="2" charset="-122"/>
              </a:rPr>
              <a:t>locks</a:t>
            </a:r>
            <a:r>
              <a:rPr lang="zh-CN" altLang="en-US" sz="2400" dirty="0" smtClean="0">
                <a:latin typeface="华文新魏" pitchFamily="2" charset="-122"/>
                <a:ea typeface="华文新魏" pitchFamily="2" charset="-122"/>
              </a:rPr>
              <a:t>”）</a:t>
            </a:r>
            <a:endParaRPr lang="en-US" altLang="zh-CN" sz="2400" dirty="0" smtClean="0">
              <a:latin typeface="华文新魏" pitchFamily="2" charset="-122"/>
              <a:ea typeface="华文新魏" pitchFamily="2" charset="-122"/>
            </a:endParaRPr>
          </a:p>
          <a:p>
            <a:pPr>
              <a:buSzPct val="75000"/>
              <a:buFont typeface="Wingdings" pitchFamily="2" charset="2"/>
              <a:buChar char="Ø"/>
            </a:pPr>
            <a:r>
              <a:rPr lang="zh-CN" altLang="en-US" sz="2800" b="1" dirty="0" smtClean="0">
                <a:latin typeface="华文新魏" pitchFamily="2" charset="-122"/>
                <a:ea typeface="华文新魏" pitchFamily="2" charset="-122"/>
              </a:rPr>
              <a:t>更新的异步传播（</a:t>
            </a:r>
            <a:r>
              <a:rPr lang="en-US" altLang="zh-CN" sz="2800" b="1" dirty="0" smtClean="0">
                <a:latin typeface="华文新魏" pitchFamily="2" charset="-122"/>
                <a:ea typeface="华文新魏" pitchFamily="2" charset="-122"/>
              </a:rPr>
              <a:t>update  shipper</a:t>
            </a:r>
            <a:r>
              <a:rPr lang="zh-CN" altLang="en-US" sz="2800" b="1" dirty="0" smtClean="0">
                <a:latin typeface="华文新魏" pitchFamily="2" charset="-122"/>
                <a:ea typeface="华文新魏" pitchFamily="2" charset="-122"/>
              </a:rPr>
              <a:t>）</a:t>
            </a:r>
            <a:endParaRPr lang="en-US" altLang="zh-CN" sz="2800" b="1" dirty="0" smtClean="0">
              <a:latin typeface="华文新魏" pitchFamily="2" charset="-122"/>
              <a:ea typeface="华文新魏" pitchFamily="2" charset="-122"/>
            </a:endParaRPr>
          </a:p>
          <a:p>
            <a:pPr>
              <a:buSzPct val="75000"/>
              <a:buFont typeface="Wingdings" pitchFamily="2" charset="2"/>
              <a:buChar char="Ø"/>
            </a:pPr>
            <a:r>
              <a:rPr lang="zh-CN" altLang="en-US" sz="2800" b="1" dirty="0" smtClean="0">
                <a:latin typeface="华文新魏" pitchFamily="2" charset="-122"/>
                <a:ea typeface="华文新魏" pitchFamily="2" charset="-122"/>
              </a:rPr>
              <a:t>有效的日志</a:t>
            </a:r>
            <a:endParaRPr lang="en-US" altLang="zh-CN" sz="2800" b="1" dirty="0" smtClean="0">
              <a:latin typeface="华文新魏" pitchFamily="2" charset="-122"/>
              <a:ea typeface="华文新魏" pitchFamily="2" charset="-122"/>
            </a:endParaRPr>
          </a:p>
          <a:p>
            <a:pPr>
              <a:buSzPct val="75000"/>
              <a:buNone/>
            </a:pPr>
            <a:endParaRPr lang="en-US" altLang="zh-CN" sz="2800" b="1" dirty="0" smtClean="0">
              <a:latin typeface="华文新魏" pitchFamily="2" charset="-122"/>
              <a:ea typeface="华文新魏" pitchFamily="2" charset="-122"/>
            </a:endParaRPr>
          </a:p>
          <a:p>
            <a:pPr>
              <a:buSzPct val="75000"/>
              <a:buFont typeface="Wingdings" pitchFamily="2" charset="2"/>
              <a:buChar char="Ø"/>
            </a:pPr>
            <a:r>
              <a:rPr lang="en-US" altLang="zh-CN" sz="2800" b="1" dirty="0" smtClean="0">
                <a:latin typeface="华文新魏" pitchFamily="2" charset="-122"/>
                <a:ea typeface="华文新魏" pitchFamily="2" charset="-122"/>
              </a:rPr>
              <a:t>G-Store</a:t>
            </a:r>
            <a:r>
              <a:rPr lang="zh-CN" altLang="en-US" sz="2800" b="1" dirty="0" smtClean="0">
                <a:latin typeface="华文新魏" pitchFamily="2" charset="-122"/>
                <a:ea typeface="华文新魏" pitchFamily="2" charset="-122"/>
              </a:rPr>
              <a:t>未来需要继续研究的工作</a:t>
            </a:r>
            <a:endParaRPr lang="en-US" altLang="zh-CN" sz="2800" b="1" dirty="0" smtClean="0">
              <a:latin typeface="华文新魏" pitchFamily="2" charset="-122"/>
              <a:ea typeface="华文新魏" pitchFamily="2" charset="-122"/>
            </a:endParaRP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9644098" cy="928670"/>
          </a:xfrm>
        </p:spPr>
        <p:txBody>
          <a:bodyPr/>
          <a:lstStyle/>
          <a:p>
            <a:pPr algn="l"/>
            <a:r>
              <a:rPr lang="en-US" altLang="zh-CN" sz="3200" b="1" dirty="0" smtClean="0">
                <a:solidFill>
                  <a:schemeClr val="accent5">
                    <a:lumMod val="10000"/>
                  </a:schemeClr>
                </a:solidFill>
                <a:latin typeface="Gill Sans MT" pitchFamily="34" charset="0"/>
              </a:rPr>
              <a:t>Data Fission: </a:t>
            </a:r>
            <a:r>
              <a:rPr lang="en-US" altLang="zh-CN" sz="3200" dirty="0" smtClean="0">
                <a:solidFill>
                  <a:schemeClr val="accent5">
                    <a:lumMod val="10000"/>
                  </a:schemeClr>
                </a:solidFill>
                <a:latin typeface="Gill Sans MT" pitchFamily="34" charset="0"/>
              </a:rPr>
              <a:t>Database Partitioning Support in DBMS</a:t>
            </a:r>
            <a:endParaRPr lang="zh-CN" altLang="en-US" sz="3200" dirty="0"/>
          </a:p>
        </p:txBody>
      </p:sp>
      <p:sp>
        <p:nvSpPr>
          <p:cNvPr id="3" name="内容占位符 2"/>
          <p:cNvSpPr>
            <a:spLocks noGrp="1"/>
          </p:cNvSpPr>
          <p:nvPr>
            <p:ph idx="1"/>
          </p:nvPr>
        </p:nvSpPr>
        <p:spPr>
          <a:xfrm>
            <a:off x="611560" y="1700808"/>
            <a:ext cx="7671226" cy="4158794"/>
          </a:xfrm>
        </p:spPr>
        <p:txBody>
          <a:bodyPr/>
          <a:lstStyle/>
          <a:p>
            <a:pPr>
              <a:buSzPct val="75000"/>
              <a:buFont typeface="Wingdings" pitchFamily="2" charset="2"/>
              <a:buChar char="Ø"/>
            </a:pPr>
            <a:r>
              <a:rPr lang="en-US" altLang="zh-CN" sz="2800" dirty="0" smtClean="0">
                <a:latin typeface="华文新魏" pitchFamily="2" charset="-122"/>
                <a:ea typeface="华文新魏" pitchFamily="2" charset="-122"/>
              </a:rPr>
              <a:t>Data Fission</a:t>
            </a:r>
            <a:r>
              <a:rPr lang="zh-CN" altLang="en-US" sz="2800" dirty="0" smtClean="0">
                <a:latin typeface="华文新魏" pitchFamily="2" charset="-122"/>
                <a:ea typeface="华文新魏" pitchFamily="2" charset="-122"/>
              </a:rPr>
              <a:t>：把一个大的数据库单元，分成相对独立的片（</a:t>
            </a:r>
            <a:r>
              <a:rPr lang="en-US" altLang="zh-CN" sz="2800" dirty="0" smtClean="0">
                <a:latin typeface="华文新魏" pitchFamily="2" charset="-122"/>
                <a:ea typeface="华文新魏" pitchFamily="2" charset="-122"/>
              </a:rPr>
              <a:t>shards</a:t>
            </a:r>
            <a:r>
              <a:rPr lang="zh-CN" altLang="en-US" sz="2800" dirty="0" smtClean="0">
                <a:latin typeface="华文新魏" pitchFamily="2" charset="-122"/>
                <a:ea typeface="华文新魏" pitchFamily="2" charset="-122"/>
              </a:rPr>
              <a:t>）或分区（</a:t>
            </a:r>
            <a:r>
              <a:rPr lang="en-US" altLang="zh-CN" sz="2800" dirty="0" smtClean="0">
                <a:latin typeface="华文新魏" pitchFamily="2" charset="-122"/>
                <a:ea typeface="华文新魏" pitchFamily="2" charset="-122"/>
              </a:rPr>
              <a:t>partitions</a:t>
            </a:r>
            <a:r>
              <a:rPr lang="zh-CN" altLang="en-US" sz="2800" dirty="0" smtClean="0">
                <a:latin typeface="华文新魏" pitchFamily="2" charset="-122"/>
                <a:ea typeface="华文新魏" pitchFamily="2" charset="-122"/>
              </a:rPr>
              <a:t>），只在这些片或分区上提供事务性保证。</a:t>
            </a:r>
            <a:endParaRPr lang="en-US" altLang="zh-CN" sz="2800" dirty="0" smtClean="0">
              <a:latin typeface="华文新魏" pitchFamily="2" charset="-122"/>
              <a:ea typeface="华文新魏" pitchFamily="2" charset="-122"/>
            </a:endParaRPr>
          </a:p>
          <a:p>
            <a:pPr>
              <a:buSzPct val="75000"/>
              <a:buFont typeface="Wingdings" pitchFamily="2" charset="2"/>
              <a:buChar char="Ø"/>
            </a:pPr>
            <a:r>
              <a:rPr lang="en-US" altLang="zh-CN" sz="2800" dirty="0" smtClean="0">
                <a:latin typeface="华文新魏" pitchFamily="2" charset="-122"/>
                <a:ea typeface="华文新魏" pitchFamily="2" charset="-122"/>
              </a:rPr>
              <a:t>Data Fission</a:t>
            </a:r>
            <a:r>
              <a:rPr lang="zh-CN" altLang="en-US" sz="2800" dirty="0" smtClean="0">
                <a:latin typeface="华文新魏" pitchFamily="2" charset="-122"/>
                <a:ea typeface="华文新魏" pitchFamily="2" charset="-122"/>
              </a:rPr>
              <a:t>与</a:t>
            </a:r>
            <a:r>
              <a:rPr lang="en-US" altLang="zh-CN" sz="2800" dirty="0" smtClean="0">
                <a:latin typeface="华文新魏" pitchFamily="2" charset="-122"/>
                <a:ea typeface="华文新魏" pitchFamily="2" charset="-122"/>
              </a:rPr>
              <a:t>Data Fusion</a:t>
            </a:r>
            <a:r>
              <a:rPr lang="zh-CN" altLang="en-US" sz="2800" dirty="0" smtClean="0">
                <a:latin typeface="华文新魏" pitchFamily="2" charset="-122"/>
                <a:ea typeface="华文新魏" pitchFamily="2" charset="-122"/>
              </a:rPr>
              <a:t>的区别</a:t>
            </a:r>
            <a:endParaRPr lang="en-US" altLang="zh-CN" sz="2800" dirty="0" smtClean="0">
              <a:latin typeface="华文新魏" pitchFamily="2" charset="-122"/>
              <a:ea typeface="华文新魏" pitchFamily="2" charset="-122"/>
            </a:endParaRPr>
          </a:p>
          <a:p>
            <a:pPr>
              <a:buSzPct val="75000"/>
              <a:buFont typeface="Wingdings" pitchFamily="2" charset="2"/>
              <a:buChar char="Ø"/>
            </a:pPr>
            <a:r>
              <a:rPr lang="en-US" altLang="zh-CN" sz="2800" dirty="0" smtClean="0">
                <a:latin typeface="华文新魏" pitchFamily="2" charset="-122"/>
                <a:ea typeface="华文新魏" pitchFamily="2" charset="-122"/>
              </a:rPr>
              <a:t>Schema level partitioning:</a:t>
            </a:r>
          </a:p>
          <a:p>
            <a:pPr lvl="1"/>
            <a:r>
              <a:rPr lang="zh-CN" altLang="en-US" sz="2400" dirty="0" smtClean="0">
                <a:latin typeface="华文新魏" pitchFamily="2" charset="-122"/>
                <a:ea typeface="华文新魏" pitchFamily="2" charset="-122"/>
              </a:rPr>
              <a:t>划分数据库模式，而不是划分表</a:t>
            </a:r>
            <a:endParaRPr lang="en-US" altLang="zh-CN" sz="2400" dirty="0" smtClean="0">
              <a:latin typeface="华文新魏" pitchFamily="2" charset="-122"/>
              <a:ea typeface="华文新魏" pitchFamily="2" charset="-122"/>
            </a:endParaRPr>
          </a:p>
          <a:p>
            <a:pPr lvl="1"/>
            <a:r>
              <a:rPr lang="zh-CN" altLang="en-US" sz="2400" dirty="0" smtClean="0">
                <a:latin typeface="华文新魏" pitchFamily="2" charset="-122"/>
                <a:ea typeface="华文新魏" pitchFamily="2" charset="-122"/>
              </a:rPr>
              <a:t>把分布式事务的代价最小化</a:t>
            </a:r>
            <a:endParaRPr lang="en-US" altLang="zh-CN" sz="2400" dirty="0" smtClean="0">
              <a:latin typeface="华文新魏" pitchFamily="2" charset="-122"/>
              <a:ea typeface="华文新魏" pitchFamily="2" charset="-122"/>
            </a:endParaRPr>
          </a:p>
          <a:p>
            <a:pPr>
              <a:buNone/>
            </a:pP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0"/>
            <a:ext cx="7772400" cy="857232"/>
          </a:xfrm>
        </p:spPr>
        <p:txBody>
          <a:bodyPr/>
          <a:lstStyle/>
          <a:p>
            <a:pPr algn="l">
              <a:lnSpc>
                <a:spcPts val="3000"/>
              </a:lnSpc>
            </a:pPr>
            <a:r>
              <a:rPr lang="en-US" altLang="zh-CN" sz="3600" dirty="0" smtClean="0">
                <a:solidFill>
                  <a:schemeClr val="accent5">
                    <a:lumMod val="10000"/>
                  </a:schemeClr>
                </a:solidFill>
                <a:latin typeface="Gill Sans MT" pitchFamily="34" charset="0"/>
              </a:rPr>
              <a:t>Data Fission:</a:t>
            </a:r>
            <a:r>
              <a:rPr lang="en-US" altLang="zh-CN" sz="4000" dirty="0" smtClean="0">
                <a:solidFill>
                  <a:schemeClr val="accent5">
                    <a:lumMod val="10000"/>
                  </a:schemeClr>
                </a:solidFill>
                <a:latin typeface="Gill Sans MT" pitchFamily="34" charset="0"/>
              </a:rPr>
              <a:t/>
            </a:r>
            <a:br>
              <a:rPr lang="en-US" altLang="zh-CN" sz="4000" dirty="0" smtClean="0">
                <a:solidFill>
                  <a:schemeClr val="accent5">
                    <a:lumMod val="10000"/>
                  </a:schemeClr>
                </a:solidFill>
                <a:latin typeface="Gill Sans MT" pitchFamily="34" charset="0"/>
              </a:rPr>
            </a:br>
            <a:r>
              <a:rPr lang="en-US" altLang="zh-CN" sz="4000" dirty="0" smtClean="0">
                <a:solidFill>
                  <a:schemeClr val="accent5">
                    <a:lumMod val="10000"/>
                  </a:schemeClr>
                </a:solidFill>
                <a:latin typeface="Gill Sans MT" pitchFamily="34" charset="0"/>
              </a:rPr>
              <a:t>            </a:t>
            </a:r>
            <a:r>
              <a:rPr lang="en-US" altLang="zh-CN" sz="2800" dirty="0" smtClean="0">
                <a:solidFill>
                  <a:schemeClr val="accent5">
                    <a:lumMod val="10000"/>
                  </a:schemeClr>
                </a:solidFill>
                <a:latin typeface="Gill Sans MT" pitchFamily="34" charset="0"/>
              </a:rPr>
              <a:t>-----schema level partitioning</a:t>
            </a:r>
            <a:endParaRPr lang="zh-CN" altLang="en-US" sz="2800" dirty="0"/>
          </a:p>
        </p:txBody>
      </p:sp>
      <p:sp>
        <p:nvSpPr>
          <p:cNvPr id="3" name="内容占位符 2"/>
          <p:cNvSpPr>
            <a:spLocks noGrp="1"/>
          </p:cNvSpPr>
          <p:nvPr>
            <p:ph idx="1"/>
          </p:nvPr>
        </p:nvSpPr>
        <p:spPr>
          <a:xfrm>
            <a:off x="0" y="764704"/>
            <a:ext cx="8501122" cy="4805726"/>
          </a:xfrm>
        </p:spPr>
        <p:txBody>
          <a:bodyPr/>
          <a:lstStyle/>
          <a:p>
            <a:pPr>
              <a:buSzPct val="75000"/>
              <a:buFont typeface="Wingdings" pitchFamily="2" charset="2"/>
              <a:buChar char="Ø"/>
            </a:pPr>
            <a:r>
              <a:rPr lang="en-US" altLang="zh-CN" sz="2400" dirty="0" smtClean="0">
                <a:latin typeface="Gill Sans MT" pitchFamily="34" charset="0"/>
              </a:rPr>
              <a:t>The Rationale </a:t>
            </a:r>
          </a:p>
          <a:p>
            <a:pPr>
              <a:buSzPct val="75000"/>
              <a:buFont typeface="Wingdings" pitchFamily="2" charset="2"/>
              <a:buChar char="Ø"/>
            </a:pPr>
            <a:r>
              <a:rPr lang="en-US" altLang="zh-CN" sz="2400" dirty="0" smtClean="0">
                <a:latin typeface="Gill Sans MT" pitchFamily="34" charset="0"/>
              </a:rPr>
              <a:t>Tree schema</a:t>
            </a:r>
          </a:p>
          <a:p>
            <a:pPr lvl="1"/>
            <a:r>
              <a:rPr lang="en-US" altLang="zh-CN" sz="2200" dirty="0" smtClean="0">
                <a:latin typeface="Gill Sans MT" pitchFamily="34" charset="0"/>
              </a:rPr>
              <a:t>Primary Partition Table</a:t>
            </a:r>
          </a:p>
          <a:p>
            <a:pPr lvl="1"/>
            <a:r>
              <a:rPr lang="en-US" altLang="zh-CN" sz="2200" dirty="0" smtClean="0">
                <a:latin typeface="Gill Sans MT" pitchFamily="34" charset="0"/>
              </a:rPr>
              <a:t>Secondary </a:t>
            </a:r>
            <a:r>
              <a:rPr lang="en-US" altLang="zh-CN" sz="2200" dirty="0" err="1" smtClean="0">
                <a:latin typeface="Gill Sans MT" pitchFamily="34" charset="0"/>
              </a:rPr>
              <a:t>Partion</a:t>
            </a:r>
            <a:r>
              <a:rPr lang="en-US" altLang="zh-CN" sz="2200" dirty="0" smtClean="0">
                <a:latin typeface="Gill Sans MT" pitchFamily="34" charset="0"/>
              </a:rPr>
              <a:t> Tables</a:t>
            </a:r>
          </a:p>
          <a:p>
            <a:pPr lvl="1"/>
            <a:r>
              <a:rPr lang="en-US" altLang="zh-CN" sz="2200" dirty="0" smtClean="0">
                <a:latin typeface="Gill Sans MT" pitchFamily="34" charset="0"/>
              </a:rPr>
              <a:t>Global Tables</a:t>
            </a:r>
          </a:p>
          <a:p>
            <a:pPr lvl="1"/>
            <a:r>
              <a:rPr lang="en-US" altLang="zh-CN" sz="2200" dirty="0" smtClean="0">
                <a:solidFill>
                  <a:srgbClr val="C00000"/>
                </a:solidFill>
                <a:latin typeface="Gill Sans MT" pitchFamily="34" charset="0"/>
              </a:rPr>
              <a:t>Row group</a:t>
            </a:r>
            <a:r>
              <a:rPr lang="en-US" altLang="zh-CN" sz="2200" dirty="0" smtClean="0">
                <a:latin typeface="Gill Sans MT" pitchFamily="34" charset="0"/>
              </a:rPr>
              <a:t>[4]</a:t>
            </a:r>
          </a:p>
          <a:p>
            <a:pPr>
              <a:buSzPct val="75000"/>
              <a:buFont typeface="Wingdings" pitchFamily="2" charset="2"/>
              <a:buChar char="Ø"/>
            </a:pPr>
            <a:r>
              <a:rPr lang="en-US" altLang="zh-CN" sz="2400" dirty="0" smtClean="0">
                <a:latin typeface="Gill Sans MT" pitchFamily="34" charset="0"/>
              </a:rPr>
              <a:t>Using Data Fission to scale-out database systems</a:t>
            </a:r>
          </a:p>
          <a:p>
            <a:pPr lvl="1">
              <a:buSzPct val="75000"/>
              <a:buFont typeface="Arial" pitchFamily="34" charset="0"/>
              <a:buChar char="•"/>
            </a:pPr>
            <a:r>
              <a:rPr lang="en-US" altLang="zh-CN" sz="2200" dirty="0" smtClean="0">
                <a:latin typeface="Gill Sans MT" pitchFamily="34" charset="0"/>
              </a:rPr>
              <a:t>MS SQL Azure[4]</a:t>
            </a:r>
          </a:p>
          <a:p>
            <a:pPr lvl="1">
              <a:buSzPct val="75000"/>
              <a:buFont typeface="Arial" pitchFamily="34" charset="0"/>
              <a:buChar char="•"/>
            </a:pPr>
            <a:r>
              <a:rPr lang="en-US" altLang="zh-CN" sz="2200" dirty="0" smtClean="0">
                <a:latin typeface="Gill Sans MT" pitchFamily="34" charset="0"/>
              </a:rPr>
              <a:t>Relation Cloud[10]</a:t>
            </a:r>
          </a:p>
          <a:p>
            <a:pPr lvl="1">
              <a:buSzPct val="75000"/>
              <a:buFont typeface="Arial" pitchFamily="34" charset="0"/>
              <a:buChar char="•"/>
            </a:pPr>
            <a:r>
              <a:rPr lang="en-US" altLang="zh-CN" sz="2200" dirty="0" err="1" smtClean="0">
                <a:latin typeface="Gill Sans MT" pitchFamily="34" charset="0"/>
              </a:rPr>
              <a:t>ElasTras</a:t>
            </a:r>
            <a:r>
              <a:rPr lang="en-US" altLang="zh-CN" sz="2200" dirty="0" smtClean="0">
                <a:latin typeface="Gill Sans MT" pitchFamily="34" charset="0"/>
              </a:rPr>
              <a:t>[12]</a:t>
            </a:r>
            <a:r>
              <a:rPr lang="zh-CN" altLang="en-US" sz="2200" dirty="0" smtClean="0">
                <a:latin typeface="Gill Sans MT" pitchFamily="34" charset="0"/>
              </a:rPr>
              <a:t>：</a:t>
            </a:r>
            <a:r>
              <a:rPr lang="en-US" altLang="zh-CN" sz="2200" dirty="0" smtClean="0">
                <a:latin typeface="Gill Sans MT" pitchFamily="34" charset="0"/>
              </a:rPr>
              <a:t> An Elastic, Scalable, and Self Managing Transactional Database for the Cloud</a:t>
            </a:r>
          </a:p>
          <a:p>
            <a:endParaRPr lang="en-US" altLang="zh-CN" dirty="0" smtClean="0"/>
          </a:p>
          <a:p>
            <a:endParaRPr lang="zh-CN" altLang="en-US" dirty="0"/>
          </a:p>
        </p:txBody>
      </p:sp>
      <p:pic>
        <p:nvPicPr>
          <p:cNvPr id="5" name="图片 4" descr="111111.png"/>
          <p:cNvPicPr>
            <a:picLocks noChangeAspect="1"/>
          </p:cNvPicPr>
          <p:nvPr/>
        </p:nvPicPr>
        <p:blipFill>
          <a:blip r:embed="rId2" cstate="print"/>
          <a:stretch>
            <a:fillRect/>
          </a:stretch>
        </p:blipFill>
        <p:spPr>
          <a:xfrm>
            <a:off x="5792004" y="714356"/>
            <a:ext cx="3351996" cy="2714644"/>
          </a:xfrm>
          <a:prstGeom prst="rect">
            <a:avLst/>
          </a:prstGeom>
        </p:spPr>
      </p:pic>
      <p:sp>
        <p:nvSpPr>
          <p:cNvPr id="6" name="TextBox 5"/>
          <p:cNvSpPr txBox="1"/>
          <p:nvPr/>
        </p:nvSpPr>
        <p:spPr>
          <a:xfrm>
            <a:off x="0" y="5301208"/>
            <a:ext cx="9144000" cy="1969770"/>
          </a:xfrm>
          <a:prstGeom prst="rect">
            <a:avLst/>
          </a:prstGeom>
          <a:noFill/>
        </p:spPr>
        <p:txBody>
          <a:bodyPr wrap="square" rtlCol="0">
            <a:spAutoFit/>
          </a:bodyPr>
          <a:lstStyle/>
          <a:p>
            <a:r>
              <a:rPr lang="en-US" altLang="zh-CN" sz="1400" dirty="0" smtClean="0"/>
              <a:t>[4]Bernstein,P.A.,Cseri,I.,Dani,N.,Ellis,N.,Kalhan,A.,Kakivaya,G.,Lomet,D.B.,Manner,R.,Novik,L.,Talius,T.:Adapting Microsoft SQL Server for Cloud </a:t>
            </a:r>
            <a:r>
              <a:rPr lang="en-US" altLang="zh-CN" sz="1400" dirty="0" err="1" smtClean="0"/>
              <a:t>Computing.In:ICDE</a:t>
            </a:r>
            <a:r>
              <a:rPr lang="en-US" altLang="zh-CN" sz="1400" dirty="0" smtClean="0"/>
              <a:t>(2011)</a:t>
            </a:r>
          </a:p>
          <a:p>
            <a:r>
              <a:rPr lang="en-US" altLang="zh-CN" sz="1400" dirty="0" smtClean="0"/>
              <a:t>[10]Curino,C.,Jones,E.,Popa,R.,Malviya,N.,WU,E.,Madden,S.,Balakrishnan,H.,Zeldovich,N.:Relational </a:t>
            </a:r>
            <a:r>
              <a:rPr lang="en-US" altLang="zh-CN" sz="1400" dirty="0" err="1" smtClean="0"/>
              <a:t>Cloud:A</a:t>
            </a:r>
            <a:r>
              <a:rPr lang="en-US" altLang="zh-CN" sz="1400" dirty="0" smtClean="0"/>
              <a:t> Database Service for the Cloud.In:CIDR,pp.235-240(2011</a:t>
            </a:r>
            <a:r>
              <a:rPr lang="en-US" altLang="zh-CN" sz="1600" dirty="0" smtClean="0"/>
              <a:t>) </a:t>
            </a:r>
          </a:p>
          <a:p>
            <a:r>
              <a:rPr lang="en-US" altLang="zh-CN" sz="1400" dirty="0" smtClean="0"/>
              <a:t>[12]</a:t>
            </a:r>
            <a:r>
              <a:rPr lang="en-US" altLang="zh-CN" sz="1400" dirty="0" err="1" smtClean="0"/>
              <a:t>Das,S.,Agrawal,S.,Agrawal,D.,El</a:t>
            </a:r>
            <a:r>
              <a:rPr lang="en-US" altLang="zh-CN" sz="1400" dirty="0" smtClean="0"/>
              <a:t> </a:t>
            </a:r>
            <a:r>
              <a:rPr lang="en-US" altLang="zh-CN" sz="1400" dirty="0" err="1" smtClean="0"/>
              <a:t>Abbadi,A.:ElasTraS:An</a:t>
            </a:r>
            <a:r>
              <a:rPr lang="en-US" altLang="zh-CN" sz="1400" dirty="0" smtClean="0"/>
              <a:t> </a:t>
            </a:r>
            <a:r>
              <a:rPr lang="en-US" altLang="zh-CN" sz="1400" dirty="0" err="1" smtClean="0"/>
              <a:t>Elastic,Scalable,and</a:t>
            </a:r>
            <a:r>
              <a:rPr lang="en-US" altLang="zh-CN" sz="1400" dirty="0" smtClean="0"/>
              <a:t> Self-Managing Transactional Database for the Cloud. Tech.Rep.2010-04,CS,UCSB(2010)</a:t>
            </a:r>
          </a:p>
          <a:p>
            <a:endParaRPr lang="en-US" altLang="zh-CN" sz="1600" dirty="0" smtClean="0"/>
          </a:p>
          <a:p>
            <a:endParaRPr lang="zh-CN" altLang="en-US" sz="1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0"/>
            <a:ext cx="8072494" cy="764704"/>
          </a:xfrm>
        </p:spPr>
        <p:txBody>
          <a:bodyPr/>
          <a:lstStyle/>
          <a:p>
            <a:pPr algn="l">
              <a:lnSpc>
                <a:spcPts val="2200"/>
              </a:lnSpc>
            </a:pPr>
            <a:r>
              <a:rPr lang="en-US" altLang="zh-CN" sz="3200" dirty="0" smtClean="0">
                <a:solidFill>
                  <a:schemeClr val="accent5">
                    <a:lumMod val="10000"/>
                  </a:schemeClr>
                </a:solidFill>
                <a:latin typeface="Gill Sans MT" pitchFamily="34" charset="0"/>
              </a:rPr>
              <a:t>Data Fission:</a:t>
            </a:r>
            <a:br>
              <a:rPr lang="en-US" altLang="zh-CN" sz="3200" dirty="0" smtClean="0">
                <a:solidFill>
                  <a:schemeClr val="accent5">
                    <a:lumMod val="10000"/>
                  </a:schemeClr>
                </a:solidFill>
                <a:latin typeface="Gill Sans MT" pitchFamily="34" charset="0"/>
              </a:rPr>
            </a:br>
            <a:r>
              <a:rPr lang="en-US" altLang="zh-CN" sz="3200" dirty="0" smtClean="0">
                <a:solidFill>
                  <a:schemeClr val="accent5">
                    <a:lumMod val="10000"/>
                  </a:schemeClr>
                </a:solidFill>
                <a:latin typeface="Gill Sans MT" pitchFamily="34" charset="0"/>
              </a:rPr>
              <a:t>                  -----</a:t>
            </a:r>
            <a:r>
              <a:rPr lang="en-US" altLang="zh-CN" sz="3200" dirty="0" err="1" smtClean="0">
                <a:solidFill>
                  <a:schemeClr val="accent5">
                    <a:lumMod val="10000"/>
                  </a:schemeClr>
                </a:solidFill>
                <a:latin typeface="Gill Sans MT" pitchFamily="34" charset="0"/>
              </a:rPr>
              <a:t>ElasTraS</a:t>
            </a:r>
            <a:endParaRPr lang="zh-CN" altLang="en-US" sz="3200" dirty="0"/>
          </a:p>
        </p:txBody>
      </p:sp>
      <p:pic>
        <p:nvPicPr>
          <p:cNvPr id="4" name="内容占位符 3" descr="33333.png"/>
          <p:cNvPicPr>
            <a:picLocks noGrp="1" noChangeAspect="1"/>
          </p:cNvPicPr>
          <p:nvPr>
            <p:ph idx="1"/>
          </p:nvPr>
        </p:nvPicPr>
        <p:blipFill>
          <a:blip r:embed="rId2" cstate="print"/>
          <a:stretch>
            <a:fillRect/>
          </a:stretch>
        </p:blipFill>
        <p:spPr>
          <a:xfrm>
            <a:off x="214282" y="3643314"/>
            <a:ext cx="4143404" cy="3214686"/>
          </a:xfrm>
        </p:spPr>
      </p:pic>
      <p:pic>
        <p:nvPicPr>
          <p:cNvPr id="5" name="图片 4" descr="444444.png"/>
          <p:cNvPicPr>
            <a:picLocks noChangeAspect="1"/>
          </p:cNvPicPr>
          <p:nvPr/>
        </p:nvPicPr>
        <p:blipFill>
          <a:blip r:embed="rId3" cstate="print"/>
          <a:stretch>
            <a:fillRect/>
          </a:stretch>
        </p:blipFill>
        <p:spPr>
          <a:xfrm>
            <a:off x="4620190" y="3428976"/>
            <a:ext cx="4523810" cy="3429024"/>
          </a:xfrm>
          <a:prstGeom prst="rect">
            <a:avLst/>
          </a:prstGeom>
        </p:spPr>
      </p:pic>
      <p:sp>
        <p:nvSpPr>
          <p:cNvPr id="6" name="TextBox 5"/>
          <p:cNvSpPr txBox="1"/>
          <p:nvPr/>
        </p:nvSpPr>
        <p:spPr>
          <a:xfrm>
            <a:off x="0" y="692696"/>
            <a:ext cx="9144000" cy="3416320"/>
          </a:xfrm>
          <a:prstGeom prst="rect">
            <a:avLst/>
          </a:prstGeom>
          <a:noFill/>
        </p:spPr>
        <p:txBody>
          <a:bodyPr wrap="square" rtlCol="0">
            <a:spAutoFit/>
          </a:bodyPr>
          <a:lstStyle/>
          <a:p>
            <a:pPr>
              <a:buSzPct val="75000"/>
              <a:buFont typeface="Wingdings" pitchFamily="2" charset="2"/>
              <a:buChar char="Ø"/>
            </a:pPr>
            <a:r>
              <a:rPr lang="en-US" altLang="zh-CN" dirty="0" err="1" smtClean="0">
                <a:solidFill>
                  <a:schemeClr val="accent5">
                    <a:lumMod val="10000"/>
                  </a:schemeClr>
                </a:solidFill>
                <a:latin typeface="华文新魏" pitchFamily="2" charset="-122"/>
                <a:ea typeface="华文新魏" pitchFamily="2" charset="-122"/>
              </a:rPr>
              <a:t>ElasTraS</a:t>
            </a:r>
            <a:r>
              <a:rPr lang="zh-CN" altLang="en-US" dirty="0" smtClean="0">
                <a:solidFill>
                  <a:schemeClr val="accent5">
                    <a:lumMod val="10000"/>
                  </a:schemeClr>
                </a:solidFill>
                <a:latin typeface="华文新魏" pitchFamily="2" charset="-122"/>
                <a:ea typeface="华文新魏" pitchFamily="2" charset="-122"/>
              </a:rPr>
              <a:t>能处理云中常见的两种数据库类型</a:t>
            </a:r>
            <a:endParaRPr lang="en-US" altLang="zh-CN" dirty="0" smtClean="0">
              <a:solidFill>
                <a:schemeClr val="accent5">
                  <a:lumMod val="10000"/>
                </a:schemeClr>
              </a:solidFill>
              <a:latin typeface="华文新魏" pitchFamily="2" charset="-122"/>
              <a:ea typeface="华文新魏" pitchFamily="2" charset="-122"/>
            </a:endParaRPr>
          </a:p>
          <a:p>
            <a:pPr lvl="1">
              <a:buSzPct val="86000"/>
              <a:buFont typeface="Arial" pitchFamily="34" charset="0"/>
              <a:buChar char="•"/>
            </a:pPr>
            <a:r>
              <a:rPr lang="en-US" altLang="zh-CN" dirty="0" smtClean="0">
                <a:latin typeface="Gill Sans MT" pitchFamily="34" charset="0"/>
              </a:rPr>
              <a:t>(</a:t>
            </a:r>
            <a:r>
              <a:rPr lang="en-US" altLang="zh-CN" dirty="0" err="1" smtClean="0">
                <a:latin typeface="Gill Sans MT" pitchFamily="34" charset="0"/>
              </a:rPr>
              <a:t>i</a:t>
            </a:r>
            <a:r>
              <a:rPr lang="en-US" altLang="zh-CN" dirty="0" smtClean="0">
                <a:latin typeface="Gill Sans MT" pitchFamily="34" charset="0"/>
              </a:rPr>
              <a:t>)Large single tenant database instance</a:t>
            </a:r>
            <a:r>
              <a:rPr lang="zh-CN" altLang="en-US" dirty="0" smtClean="0">
                <a:latin typeface="Gill Sans MT" pitchFamily="34" charset="0"/>
              </a:rPr>
              <a:t>（</a:t>
            </a:r>
            <a:r>
              <a:rPr lang="en-US" altLang="zh-CN" dirty="0" smtClean="0">
                <a:latin typeface="Gill Sans MT" pitchFamily="34" charset="0"/>
              </a:rPr>
              <a:t>TP</a:t>
            </a:r>
            <a:r>
              <a:rPr lang="zh-CN" altLang="en-US" dirty="0" smtClean="0">
                <a:latin typeface="Gill Sans MT" pitchFamily="34" charset="0"/>
              </a:rPr>
              <a:t>数量级）</a:t>
            </a:r>
            <a:endParaRPr lang="en-US" altLang="zh-CN" dirty="0" smtClean="0">
              <a:latin typeface="Gill Sans MT" pitchFamily="34" charset="0"/>
            </a:endParaRPr>
          </a:p>
          <a:p>
            <a:pPr lvl="1">
              <a:buSzPct val="86000"/>
              <a:buFont typeface="Arial" pitchFamily="34" charset="0"/>
              <a:buChar char="•"/>
            </a:pPr>
            <a:r>
              <a:rPr lang="en-US" altLang="zh-CN" dirty="0" smtClean="0">
                <a:latin typeface="Gill Sans MT" pitchFamily="34" charset="0"/>
              </a:rPr>
              <a:t>(ii)Multi-tenant database with large number of small </a:t>
            </a:r>
            <a:r>
              <a:rPr lang="en-US" altLang="zh-CN" dirty="0" err="1" smtClean="0">
                <a:latin typeface="Gill Sans MT" pitchFamily="34" charset="0"/>
              </a:rPr>
              <a:t>dababases</a:t>
            </a:r>
            <a:endParaRPr lang="en-US" altLang="zh-CN" dirty="0" smtClean="0">
              <a:latin typeface="Gill Sans MT" pitchFamily="34" charset="0"/>
            </a:endParaRPr>
          </a:p>
          <a:p>
            <a:pPr>
              <a:buSzPct val="75000"/>
              <a:buFont typeface="Wingdings" pitchFamily="2" charset="2"/>
              <a:buChar char="Ø"/>
            </a:pPr>
            <a:r>
              <a:rPr lang="en-US" altLang="zh-CN" dirty="0" err="1" smtClean="0">
                <a:solidFill>
                  <a:schemeClr val="accent5">
                    <a:lumMod val="10000"/>
                  </a:schemeClr>
                </a:solidFill>
                <a:latin typeface="华文新魏" pitchFamily="2" charset="-122"/>
                <a:ea typeface="华文新魏" pitchFamily="2" charset="-122"/>
              </a:rPr>
              <a:t>ElaTraS</a:t>
            </a:r>
            <a:r>
              <a:rPr lang="zh-CN" altLang="en-US" dirty="0" err="1" smtClean="0">
                <a:solidFill>
                  <a:schemeClr val="accent5">
                    <a:lumMod val="10000"/>
                  </a:schemeClr>
                </a:solidFill>
                <a:latin typeface="华文新魏" pitchFamily="2" charset="-122"/>
                <a:ea typeface="华文新魏" pitchFamily="2" charset="-122"/>
              </a:rPr>
              <a:t>操作粒度：分区（</a:t>
            </a:r>
            <a:r>
              <a:rPr lang="en-US" altLang="zh-CN" dirty="0" err="1" smtClean="0">
                <a:solidFill>
                  <a:schemeClr val="accent5">
                    <a:lumMod val="10000"/>
                  </a:schemeClr>
                </a:solidFill>
                <a:latin typeface="华文新魏" pitchFamily="2" charset="-122"/>
                <a:ea typeface="华文新魏" pitchFamily="2" charset="-122"/>
              </a:rPr>
              <a:t>partitions</a:t>
            </a:r>
            <a:r>
              <a:rPr lang="zh-CN" altLang="en-US" dirty="0" err="1" smtClean="0">
                <a:solidFill>
                  <a:schemeClr val="accent5">
                    <a:lumMod val="10000"/>
                  </a:schemeClr>
                </a:solidFill>
                <a:latin typeface="华文新魏" pitchFamily="2" charset="-122"/>
                <a:ea typeface="华文新魏" pitchFamily="2" charset="-122"/>
              </a:rPr>
              <a:t>）</a:t>
            </a:r>
            <a:endParaRPr lang="en-US" altLang="zh-CN" dirty="0" err="1" smtClean="0">
              <a:solidFill>
                <a:schemeClr val="accent5">
                  <a:lumMod val="10000"/>
                </a:schemeClr>
              </a:solidFill>
              <a:latin typeface="华文新魏" pitchFamily="2" charset="-122"/>
              <a:ea typeface="华文新魏" pitchFamily="2" charset="-122"/>
            </a:endParaRPr>
          </a:p>
          <a:p>
            <a:pPr lvl="1">
              <a:buSzPct val="86000"/>
              <a:buFont typeface="Arial" pitchFamily="34" charset="0"/>
              <a:buChar char="•"/>
            </a:pPr>
            <a:r>
              <a:rPr lang="en-US" altLang="zh-CN" dirty="0" smtClean="0">
                <a:latin typeface="Gill Sans MT" pitchFamily="34" charset="0"/>
              </a:rPr>
              <a:t>For (</a:t>
            </a:r>
            <a:r>
              <a:rPr lang="en-US" altLang="zh-CN" dirty="0" err="1" smtClean="0">
                <a:latin typeface="Gill Sans MT" pitchFamily="34" charset="0"/>
              </a:rPr>
              <a:t>i</a:t>
            </a:r>
            <a:r>
              <a:rPr lang="en-US" altLang="zh-CN" dirty="0" smtClean="0">
                <a:latin typeface="Gill Sans MT" pitchFamily="34" charset="0"/>
              </a:rPr>
              <a:t>):Database partitioned at the </a:t>
            </a:r>
            <a:r>
              <a:rPr lang="en-US" altLang="zh-CN" dirty="0" err="1" smtClean="0">
                <a:latin typeface="Gill Sans MT" pitchFamily="34" charset="0"/>
              </a:rPr>
              <a:t>schemal</a:t>
            </a:r>
            <a:r>
              <a:rPr lang="en-US" altLang="zh-CN" dirty="0" smtClean="0">
                <a:latin typeface="Gill Sans MT" pitchFamily="34" charset="0"/>
              </a:rPr>
              <a:t> level</a:t>
            </a:r>
            <a:r>
              <a:rPr lang="zh-CN" altLang="en-US" dirty="0" smtClean="0">
                <a:latin typeface="Gill Sans MT" pitchFamily="34" charset="0"/>
              </a:rPr>
              <a:t> </a:t>
            </a:r>
            <a:r>
              <a:rPr lang="en-US" altLang="zh-CN" dirty="0" smtClean="0">
                <a:latin typeface="Gill Sans MT" pitchFamily="34" charset="0"/>
              </a:rPr>
              <a:t>across a set of nodes</a:t>
            </a:r>
          </a:p>
          <a:p>
            <a:pPr lvl="1">
              <a:buSzPct val="86000"/>
              <a:buFont typeface="Arial" pitchFamily="34" charset="0"/>
              <a:buChar char="•"/>
            </a:pPr>
            <a:r>
              <a:rPr lang="en-US" altLang="zh-CN" dirty="0" smtClean="0">
                <a:latin typeface="Gill Sans MT" pitchFamily="34" charset="0"/>
              </a:rPr>
              <a:t>For (ii):Each partition is a self-contained database</a:t>
            </a:r>
          </a:p>
          <a:p>
            <a:pPr>
              <a:buSzPct val="75000"/>
              <a:buFont typeface="Wingdings" pitchFamily="2" charset="2"/>
              <a:buChar char="Ø"/>
            </a:pPr>
            <a:r>
              <a:rPr lang="zh-CN" altLang="en-US" dirty="0" err="1" smtClean="0">
                <a:solidFill>
                  <a:schemeClr val="accent5">
                    <a:lumMod val="10000"/>
                  </a:schemeClr>
                </a:solidFill>
                <a:latin typeface="华文新魏" pitchFamily="2" charset="-122"/>
                <a:ea typeface="华文新魏" pitchFamily="2" charset="-122"/>
              </a:rPr>
              <a:t>事务管理</a:t>
            </a:r>
            <a:endParaRPr lang="en-US" altLang="zh-CN" dirty="0" err="1" smtClean="0">
              <a:solidFill>
                <a:schemeClr val="accent5">
                  <a:lumMod val="10000"/>
                </a:schemeClr>
              </a:solidFill>
              <a:latin typeface="华文新魏" pitchFamily="2" charset="-122"/>
              <a:ea typeface="华文新魏" pitchFamily="2" charset="-122"/>
            </a:endParaRPr>
          </a:p>
          <a:p>
            <a:pPr lvl="1">
              <a:buSzPct val="86000"/>
              <a:buFont typeface="Arial" pitchFamily="34" charset="0"/>
              <a:buChar char="•"/>
            </a:pPr>
            <a:r>
              <a:rPr lang="en-US" altLang="zh-CN" dirty="0" smtClean="0">
                <a:latin typeface="Gill Sans MT" pitchFamily="34" charset="0"/>
              </a:rPr>
              <a:t>For (</a:t>
            </a:r>
            <a:r>
              <a:rPr lang="en-US" altLang="zh-CN" dirty="0" err="1" smtClean="0">
                <a:latin typeface="Gill Sans MT" pitchFamily="34" charset="0"/>
              </a:rPr>
              <a:t>i</a:t>
            </a:r>
            <a:r>
              <a:rPr lang="en-US" altLang="zh-CN" dirty="0" smtClean="0">
                <a:latin typeface="Gill Sans MT" pitchFamily="34" charset="0"/>
              </a:rPr>
              <a:t>):transactions are limited to single partitions</a:t>
            </a:r>
          </a:p>
          <a:p>
            <a:pPr lvl="1">
              <a:buSzPct val="86000"/>
              <a:buFont typeface="Arial" pitchFamily="34" charset="0"/>
              <a:buChar char="•"/>
            </a:pPr>
            <a:r>
              <a:rPr lang="en-US" altLang="zh-CN" dirty="0" smtClean="0">
                <a:latin typeface="Gill Sans MT" pitchFamily="34" charset="0"/>
              </a:rPr>
              <a:t>For (ii):provide full transactional RDBMS functionality</a:t>
            </a:r>
          </a:p>
          <a:p>
            <a:pPr marL="0" lvl="1">
              <a:buSzPct val="75000"/>
              <a:buFont typeface="Wingdings" pitchFamily="2" charset="2"/>
              <a:buChar char="Ø"/>
            </a:pPr>
            <a:r>
              <a:rPr lang="en-US" altLang="zh-CN" dirty="0" err="1" smtClean="0">
                <a:solidFill>
                  <a:schemeClr val="accent5">
                    <a:lumMod val="10000"/>
                  </a:schemeClr>
                </a:solidFill>
                <a:latin typeface="华文新魏" pitchFamily="2" charset="-122"/>
                <a:ea typeface="华文新魏" pitchFamily="2" charset="-122"/>
              </a:rPr>
              <a:t>ElasTraS</a:t>
            </a:r>
            <a:r>
              <a:rPr lang="zh-CN" altLang="en-US" dirty="0" smtClean="0">
                <a:solidFill>
                  <a:schemeClr val="accent5">
                    <a:lumMod val="10000"/>
                  </a:schemeClr>
                </a:solidFill>
                <a:latin typeface="华文新魏" pitchFamily="2" charset="-122"/>
                <a:ea typeface="华文新魏" pitchFamily="2" charset="-122"/>
              </a:rPr>
              <a:t>要继续研究的工作：分区的动态合并与分裂</a:t>
            </a:r>
            <a:endParaRPr lang="en-US" altLang="zh-CN" dirty="0" smtClean="0">
              <a:solidFill>
                <a:schemeClr val="accent5">
                  <a:lumMod val="10000"/>
                </a:schemeClr>
              </a:solidFill>
              <a:latin typeface="华文新魏" pitchFamily="2" charset="-122"/>
              <a:ea typeface="华文新魏" pitchFamily="2" charset="-122"/>
            </a:endParaRPr>
          </a:p>
          <a:p>
            <a:pPr>
              <a:buSzPct val="75000"/>
              <a:buFont typeface="Wingdings" pitchFamily="2" charset="2"/>
              <a:buChar char="Ø"/>
            </a:pPr>
            <a:endParaRPr lang="en-US" altLang="zh-CN" dirty="0" smtClean="0"/>
          </a:p>
          <a:p>
            <a:pPr>
              <a:buSzPct val="75000"/>
              <a:buFont typeface="Wingdings" pitchFamily="2" charset="2"/>
              <a:buChar char="Ø"/>
            </a:pP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0"/>
            <a:ext cx="7929618" cy="952488"/>
          </a:xfrm>
        </p:spPr>
        <p:txBody>
          <a:bodyPr/>
          <a:lstStyle/>
          <a:p>
            <a:pPr algn="l"/>
            <a:r>
              <a:rPr lang="en-US" altLang="zh-CN" sz="4000" dirty="0" smtClean="0">
                <a:solidFill>
                  <a:schemeClr val="accent5">
                    <a:lumMod val="10000"/>
                  </a:schemeClr>
                </a:solidFill>
                <a:latin typeface="Gill Sans MT" pitchFamily="34" charset="0"/>
              </a:rPr>
              <a:t>(</a:t>
            </a:r>
            <a:r>
              <a:rPr lang="zh-CN" altLang="en-US" sz="4000" dirty="0" smtClean="0">
                <a:solidFill>
                  <a:schemeClr val="accent5">
                    <a:lumMod val="10000"/>
                  </a:schemeClr>
                </a:solidFill>
                <a:latin typeface="Gill Sans MT" pitchFamily="34" charset="0"/>
              </a:rPr>
              <a:t>三</a:t>
            </a:r>
            <a:r>
              <a:rPr lang="en-US" altLang="zh-CN" sz="4000" dirty="0" smtClean="0">
                <a:solidFill>
                  <a:schemeClr val="accent5">
                    <a:lumMod val="10000"/>
                  </a:schemeClr>
                </a:solidFill>
                <a:latin typeface="Gill Sans MT" pitchFamily="34" charset="0"/>
              </a:rPr>
              <a:t>)Database Elasticity in the Cloud</a:t>
            </a:r>
            <a:endParaRPr lang="zh-CN" altLang="en-US" sz="4000" dirty="0"/>
          </a:p>
        </p:txBody>
      </p:sp>
      <p:sp>
        <p:nvSpPr>
          <p:cNvPr id="3" name="内容占位符 2"/>
          <p:cNvSpPr>
            <a:spLocks noGrp="1"/>
          </p:cNvSpPr>
          <p:nvPr>
            <p:ph idx="1"/>
          </p:nvPr>
        </p:nvSpPr>
        <p:spPr>
          <a:xfrm>
            <a:off x="428596" y="1142984"/>
            <a:ext cx="8143932" cy="4014208"/>
          </a:xfrm>
        </p:spPr>
        <p:txBody>
          <a:bodyPr/>
          <a:lstStyle/>
          <a:p>
            <a:pPr>
              <a:buSzPct val="80000"/>
              <a:buNone/>
            </a:pPr>
            <a:r>
              <a:rPr lang="en-US" altLang="zh-CN" dirty="0" smtClean="0">
                <a:solidFill>
                  <a:schemeClr val="accent5">
                    <a:lumMod val="10000"/>
                  </a:schemeClr>
                </a:solidFill>
                <a:latin typeface="华文新魏" pitchFamily="2" charset="-122"/>
                <a:ea typeface="华文新魏" pitchFamily="2" charset="-122"/>
              </a:rPr>
              <a:t>Outline</a:t>
            </a:r>
          </a:p>
          <a:p>
            <a:pPr>
              <a:buSzPct val="80000"/>
              <a:buFont typeface="Wingdings" pitchFamily="2" charset="2"/>
              <a:buChar char="Ø"/>
            </a:pPr>
            <a:r>
              <a:rPr lang="en-US" altLang="zh-CN" dirty="0" smtClean="0">
                <a:solidFill>
                  <a:schemeClr val="accent5">
                    <a:lumMod val="10000"/>
                  </a:schemeClr>
                </a:solidFill>
                <a:latin typeface="华文新魏" pitchFamily="2" charset="-122"/>
                <a:ea typeface="华文新魏" pitchFamily="2" charset="-122"/>
              </a:rPr>
              <a:t>Elasticity</a:t>
            </a:r>
            <a:r>
              <a:rPr lang="zh-CN" altLang="en-US" dirty="0" smtClean="0">
                <a:solidFill>
                  <a:schemeClr val="accent5">
                    <a:lumMod val="10000"/>
                  </a:schemeClr>
                </a:solidFill>
                <a:latin typeface="华文新魏" pitchFamily="2" charset="-122"/>
                <a:ea typeface="华文新魏" pitchFamily="2" charset="-122"/>
              </a:rPr>
              <a:t>定义</a:t>
            </a:r>
            <a:endParaRPr lang="en-US" altLang="zh-CN" dirty="0" smtClean="0">
              <a:solidFill>
                <a:schemeClr val="accent5">
                  <a:lumMod val="10000"/>
                </a:schemeClr>
              </a:solidFill>
              <a:latin typeface="华文新魏" pitchFamily="2" charset="-122"/>
              <a:ea typeface="华文新魏" pitchFamily="2" charset="-122"/>
            </a:endParaRPr>
          </a:p>
          <a:p>
            <a:pPr>
              <a:buSzPct val="80000"/>
              <a:buFont typeface="Wingdings" pitchFamily="2" charset="2"/>
              <a:buChar char="Ø"/>
            </a:pPr>
            <a:r>
              <a:rPr lang="en-US" altLang="zh-CN" dirty="0" smtClean="0">
                <a:solidFill>
                  <a:schemeClr val="accent5">
                    <a:lumMod val="10000"/>
                  </a:schemeClr>
                </a:solidFill>
                <a:latin typeface="华文新魏" pitchFamily="2" charset="-122"/>
                <a:ea typeface="华文新魏" pitchFamily="2" charset="-122"/>
              </a:rPr>
              <a:t>Scalability</a:t>
            </a:r>
            <a:r>
              <a:rPr lang="zh-CN" altLang="en-US" dirty="0" smtClean="0">
                <a:solidFill>
                  <a:schemeClr val="accent5">
                    <a:lumMod val="10000"/>
                  </a:schemeClr>
                </a:solidFill>
                <a:latin typeface="华文新魏" pitchFamily="2" charset="-122"/>
                <a:ea typeface="华文新魏" pitchFamily="2" charset="-122"/>
              </a:rPr>
              <a:t>与</a:t>
            </a:r>
            <a:r>
              <a:rPr lang="en-US" altLang="zh-CN" dirty="0" smtClean="0">
                <a:solidFill>
                  <a:schemeClr val="accent5">
                    <a:lumMod val="10000"/>
                  </a:schemeClr>
                </a:solidFill>
                <a:latin typeface="华文新魏" pitchFamily="2" charset="-122"/>
                <a:ea typeface="华文新魏" pitchFamily="2" charset="-122"/>
              </a:rPr>
              <a:t>Elasticity</a:t>
            </a:r>
            <a:r>
              <a:rPr lang="zh-CN" altLang="en-US" dirty="0" smtClean="0">
                <a:solidFill>
                  <a:schemeClr val="accent5">
                    <a:lumMod val="10000"/>
                  </a:schemeClr>
                </a:solidFill>
                <a:latin typeface="华文新魏" pitchFamily="2" charset="-122"/>
                <a:ea typeface="华文新魏" pitchFamily="2" charset="-122"/>
              </a:rPr>
              <a:t>的区别</a:t>
            </a:r>
            <a:endParaRPr lang="en-US" altLang="zh-CN" dirty="0" smtClean="0">
              <a:solidFill>
                <a:schemeClr val="accent5">
                  <a:lumMod val="10000"/>
                </a:schemeClr>
              </a:solidFill>
              <a:latin typeface="华文新魏" pitchFamily="2" charset="-122"/>
              <a:ea typeface="华文新魏" pitchFamily="2" charset="-122"/>
            </a:endParaRPr>
          </a:p>
          <a:p>
            <a:pPr>
              <a:buSzPct val="80000"/>
              <a:buFont typeface="Wingdings" pitchFamily="2" charset="2"/>
              <a:buChar char="Ø"/>
            </a:pPr>
            <a:r>
              <a:rPr lang="en-US" altLang="zh-CN" dirty="0" smtClean="0">
                <a:solidFill>
                  <a:schemeClr val="accent5">
                    <a:lumMod val="10000"/>
                  </a:schemeClr>
                </a:solidFill>
                <a:latin typeface="华文新魏" pitchFamily="2" charset="-122"/>
                <a:ea typeface="华文新魏" pitchFamily="2" charset="-122"/>
              </a:rPr>
              <a:t>Live database migration</a:t>
            </a:r>
            <a:r>
              <a:rPr lang="zh-CN" altLang="en-US" dirty="0" smtClean="0">
                <a:solidFill>
                  <a:schemeClr val="accent5">
                    <a:lumMod val="10000"/>
                  </a:schemeClr>
                </a:solidFill>
                <a:latin typeface="华文新魏" pitchFamily="2" charset="-122"/>
                <a:ea typeface="华文新魏" pitchFamily="2" charset="-122"/>
              </a:rPr>
              <a:t>实现</a:t>
            </a:r>
            <a:r>
              <a:rPr lang="en-US" altLang="zh-CN" dirty="0" smtClean="0">
                <a:solidFill>
                  <a:schemeClr val="accent5">
                    <a:lumMod val="10000"/>
                  </a:schemeClr>
                </a:solidFill>
                <a:latin typeface="华文新魏" pitchFamily="2" charset="-122"/>
                <a:ea typeface="华文新魏" pitchFamily="2" charset="-122"/>
              </a:rPr>
              <a:t>Elasticity</a:t>
            </a:r>
          </a:p>
          <a:p>
            <a:pPr lvl="1">
              <a:buSzPct val="80000"/>
              <a:buFont typeface="Arial" pitchFamily="34" charset="0"/>
              <a:buChar char="•"/>
            </a:pPr>
            <a:r>
              <a:rPr lang="en-US" altLang="zh-CN" dirty="0" smtClean="0">
                <a:solidFill>
                  <a:schemeClr val="accent5">
                    <a:lumMod val="10000"/>
                  </a:schemeClr>
                </a:solidFill>
                <a:latin typeface="华文新魏" pitchFamily="2" charset="-122"/>
                <a:ea typeface="华文新魏" pitchFamily="2" charset="-122"/>
              </a:rPr>
              <a:t>Iterative Copy</a:t>
            </a:r>
            <a:r>
              <a:rPr lang="zh-CN" altLang="en-US" dirty="0" smtClean="0">
                <a:solidFill>
                  <a:schemeClr val="accent5">
                    <a:lumMod val="10000"/>
                  </a:schemeClr>
                </a:solidFill>
                <a:latin typeface="华文新魏" pitchFamily="2" charset="-122"/>
                <a:ea typeface="华文新魏" pitchFamily="2" charset="-122"/>
              </a:rPr>
              <a:t>技术 </a:t>
            </a:r>
            <a:r>
              <a:rPr lang="en-US" altLang="zh-CN" dirty="0" smtClean="0">
                <a:solidFill>
                  <a:schemeClr val="accent5">
                    <a:lumMod val="10000"/>
                  </a:schemeClr>
                </a:solidFill>
                <a:latin typeface="华文新魏" pitchFamily="2" charset="-122"/>
                <a:ea typeface="华文新魏" pitchFamily="2" charset="-122"/>
              </a:rPr>
              <a:t>[15]</a:t>
            </a:r>
          </a:p>
          <a:p>
            <a:pPr lvl="1">
              <a:buSzPct val="80000"/>
              <a:buFont typeface="Arial" pitchFamily="34" charset="0"/>
              <a:buChar char="•"/>
            </a:pPr>
            <a:r>
              <a:rPr lang="en-US" altLang="zh-CN" dirty="0" err="1" smtClean="0">
                <a:solidFill>
                  <a:schemeClr val="accent5">
                    <a:lumMod val="10000"/>
                  </a:schemeClr>
                </a:solidFill>
                <a:latin typeface="华文新魏" pitchFamily="2" charset="-122"/>
                <a:ea typeface="华文新魏" pitchFamily="2" charset="-122"/>
              </a:rPr>
              <a:t>Zehpyr</a:t>
            </a:r>
            <a:r>
              <a:rPr lang="zh-CN" altLang="en-US" dirty="0" smtClean="0">
                <a:solidFill>
                  <a:schemeClr val="accent5">
                    <a:lumMod val="10000"/>
                  </a:schemeClr>
                </a:solidFill>
                <a:latin typeface="华文新魏" pitchFamily="2" charset="-122"/>
                <a:ea typeface="华文新魏" pitchFamily="2" charset="-122"/>
              </a:rPr>
              <a:t>技术 </a:t>
            </a:r>
            <a:r>
              <a:rPr lang="en-US" altLang="zh-CN" dirty="0" smtClean="0">
                <a:solidFill>
                  <a:schemeClr val="accent5">
                    <a:lumMod val="10000"/>
                  </a:schemeClr>
                </a:solidFill>
                <a:latin typeface="华文新魏" pitchFamily="2" charset="-122"/>
                <a:ea typeface="华文新魏" pitchFamily="2" charset="-122"/>
              </a:rPr>
              <a:t>[19]</a:t>
            </a:r>
          </a:p>
          <a:p>
            <a:endParaRPr lang="zh-CN" altLang="en-US" dirty="0"/>
          </a:p>
        </p:txBody>
      </p:sp>
      <p:sp>
        <p:nvSpPr>
          <p:cNvPr id="4" name="TextBox 3"/>
          <p:cNvSpPr txBox="1"/>
          <p:nvPr/>
        </p:nvSpPr>
        <p:spPr>
          <a:xfrm>
            <a:off x="179512" y="5589240"/>
            <a:ext cx="8964488" cy="1077218"/>
          </a:xfrm>
          <a:prstGeom prst="rect">
            <a:avLst/>
          </a:prstGeom>
          <a:noFill/>
        </p:spPr>
        <p:txBody>
          <a:bodyPr wrap="square" rtlCol="0">
            <a:spAutoFit/>
          </a:bodyPr>
          <a:lstStyle/>
          <a:p>
            <a:r>
              <a:rPr lang="en-US" altLang="zh-CN" sz="1600" dirty="0" smtClean="0"/>
              <a:t>[15]</a:t>
            </a:r>
            <a:r>
              <a:rPr lang="en-US" altLang="zh-CN" sz="1600" dirty="0" err="1" smtClean="0"/>
              <a:t>Das,S.,Nishimura,S.,Agrawal,D.,El</a:t>
            </a:r>
            <a:r>
              <a:rPr lang="en-US" altLang="zh-CN" sz="1600" dirty="0" smtClean="0"/>
              <a:t> </a:t>
            </a:r>
            <a:r>
              <a:rPr lang="en-US" altLang="zh-CN" sz="1600" dirty="0" err="1" smtClean="0"/>
              <a:t>Abbadi,A.:Live</a:t>
            </a:r>
            <a:r>
              <a:rPr lang="en-US" altLang="zh-CN" sz="1600" dirty="0" smtClean="0"/>
              <a:t> Database Migration for Elasticity in a Multitenant Database for Cloud Platform. Tech.Rep.2010-09,CS,UCSB(2010)</a:t>
            </a:r>
          </a:p>
          <a:p>
            <a:r>
              <a:rPr lang="en-US" altLang="zh-CN" sz="1600" dirty="0" smtClean="0"/>
              <a:t>[19]</a:t>
            </a:r>
            <a:r>
              <a:rPr lang="en-US" altLang="zh-CN" sz="1600" dirty="0" err="1" smtClean="0"/>
              <a:t>Elmore,A.,Das,S.,Agrawal,D.,El</a:t>
            </a:r>
            <a:r>
              <a:rPr lang="en-US" altLang="zh-CN" sz="1600" dirty="0" smtClean="0"/>
              <a:t> </a:t>
            </a:r>
            <a:r>
              <a:rPr lang="en-US" altLang="zh-CN" sz="1600" dirty="0" err="1" smtClean="0"/>
              <a:t>Abbadi,A</a:t>
            </a:r>
            <a:r>
              <a:rPr lang="en-US" altLang="zh-CN" sz="1600" dirty="0" smtClean="0"/>
              <a:t>.: </a:t>
            </a:r>
            <a:r>
              <a:rPr lang="en-US" altLang="zh-CN" sz="1600" dirty="0" err="1" smtClean="0"/>
              <a:t>Zephyr:Live</a:t>
            </a:r>
            <a:r>
              <a:rPr lang="en-US" altLang="zh-CN" sz="1600" dirty="0" smtClean="0"/>
              <a:t> Database Migration for Lightweight Elasticity in Multitenant Cloud Platform.</a:t>
            </a:r>
            <a:endParaRPr lang="zh-CN" altLang="en-US"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142852"/>
            <a:ext cx="7643866" cy="714380"/>
          </a:xfrm>
        </p:spPr>
        <p:txBody>
          <a:bodyPr/>
          <a:lstStyle/>
          <a:p>
            <a:pPr algn="l"/>
            <a:r>
              <a:rPr lang="en-US" altLang="zh-CN" sz="4000" dirty="0" smtClean="0">
                <a:solidFill>
                  <a:schemeClr val="accent5">
                    <a:lumMod val="10000"/>
                  </a:schemeClr>
                </a:solidFill>
                <a:latin typeface="Gill Sans MT" pitchFamily="34" charset="0"/>
              </a:rPr>
              <a:t>Elasticity</a:t>
            </a:r>
            <a:endParaRPr lang="zh-CN" altLang="en-US" sz="4000" dirty="0">
              <a:solidFill>
                <a:schemeClr val="accent5">
                  <a:lumMod val="10000"/>
                </a:schemeClr>
              </a:solidFill>
              <a:latin typeface="Gill Sans MT" pitchFamily="34" charset="0"/>
            </a:endParaRPr>
          </a:p>
        </p:txBody>
      </p:sp>
      <p:sp>
        <p:nvSpPr>
          <p:cNvPr id="3" name="内容占位符 2"/>
          <p:cNvSpPr>
            <a:spLocks noGrp="1"/>
          </p:cNvSpPr>
          <p:nvPr>
            <p:ph idx="1"/>
          </p:nvPr>
        </p:nvSpPr>
        <p:spPr>
          <a:xfrm>
            <a:off x="142844" y="928670"/>
            <a:ext cx="8858312" cy="5319730"/>
          </a:xfrm>
        </p:spPr>
        <p:txBody>
          <a:bodyPr/>
          <a:lstStyle/>
          <a:p>
            <a:pPr>
              <a:buSzPct val="80000"/>
              <a:buFont typeface="Wingdings" pitchFamily="2" charset="2"/>
              <a:buChar char="Ø"/>
            </a:pPr>
            <a:r>
              <a:rPr lang="en-US" altLang="zh-CN" sz="2800" dirty="0" smtClean="0">
                <a:latin typeface="华文新魏" pitchFamily="2" charset="-122"/>
                <a:ea typeface="华文新魏" pitchFamily="2" charset="-122"/>
              </a:rPr>
              <a:t>Elasticity</a:t>
            </a:r>
            <a:r>
              <a:rPr lang="zh-CN" altLang="en-US" sz="2800" dirty="0" smtClean="0">
                <a:latin typeface="华文新魏" pitchFamily="2" charset="-122"/>
                <a:ea typeface="华文新魏" pitchFamily="2" charset="-122"/>
              </a:rPr>
              <a:t>指系统能处理负载变化的能力。负载高时，通过增加更多的资源，负载降低时，把租户集中到尽量少的节点，并且要求过程中没有服务中断。</a:t>
            </a:r>
            <a:endParaRPr lang="en-US" altLang="zh-CN" sz="2800" dirty="0" smtClean="0">
              <a:latin typeface="华文新魏" pitchFamily="2" charset="-122"/>
              <a:ea typeface="华文新魏" pitchFamily="2" charset="-122"/>
            </a:endParaRPr>
          </a:p>
          <a:p>
            <a:pPr>
              <a:buSzPct val="80000"/>
              <a:buFont typeface="Wingdings" pitchFamily="2" charset="2"/>
              <a:buChar char="Ø"/>
            </a:pPr>
            <a:r>
              <a:rPr lang="en-US" altLang="zh-CN" sz="2800" dirty="0" smtClean="0">
                <a:latin typeface="华文新魏" pitchFamily="2" charset="-122"/>
                <a:ea typeface="华文新魏" pitchFamily="2" charset="-122"/>
              </a:rPr>
              <a:t>Scalability</a:t>
            </a:r>
            <a:r>
              <a:rPr lang="zh-CN" altLang="en-US" sz="2800" dirty="0" smtClean="0">
                <a:latin typeface="华文新魏" pitchFamily="2" charset="-122"/>
                <a:ea typeface="华文新魏" pitchFamily="2" charset="-122"/>
              </a:rPr>
              <a:t>与</a:t>
            </a:r>
            <a:r>
              <a:rPr lang="en-US" altLang="zh-CN" sz="2800" dirty="0" smtClean="0">
                <a:latin typeface="华文新魏" pitchFamily="2" charset="-122"/>
                <a:ea typeface="华文新魏" pitchFamily="2" charset="-122"/>
              </a:rPr>
              <a:t>Elasticity</a:t>
            </a:r>
            <a:r>
              <a:rPr lang="zh-CN" altLang="en-US" sz="2800" dirty="0" smtClean="0">
                <a:latin typeface="华文新魏" pitchFamily="2" charset="-122"/>
                <a:ea typeface="华文新魏" pitchFamily="2" charset="-122"/>
              </a:rPr>
              <a:t>的区别</a:t>
            </a:r>
            <a:endParaRPr lang="en-US" altLang="zh-CN" sz="2800" dirty="0" smtClean="0">
              <a:latin typeface="华文新魏" pitchFamily="2" charset="-122"/>
              <a:ea typeface="华文新魏" pitchFamily="2" charset="-122"/>
            </a:endParaRPr>
          </a:p>
          <a:p>
            <a:pPr lvl="1"/>
            <a:r>
              <a:rPr lang="en-US" altLang="zh-CN" sz="2000" dirty="0" smtClean="0">
                <a:latin typeface="华文新魏" pitchFamily="2" charset="-122"/>
                <a:ea typeface="华文新魏" pitchFamily="2" charset="-122"/>
              </a:rPr>
              <a:t>Scalability: </a:t>
            </a:r>
            <a:r>
              <a:rPr lang="zh-CN" altLang="en-US" sz="2000" dirty="0" smtClean="0">
                <a:latin typeface="华文新魏" pitchFamily="2" charset="-122"/>
                <a:ea typeface="华文新魏" pitchFamily="2" charset="-122"/>
              </a:rPr>
              <a:t>系统的静态属性</a:t>
            </a:r>
            <a:endParaRPr lang="en-US" altLang="zh-CN" sz="2000" dirty="0" smtClean="0">
              <a:latin typeface="华文新魏" pitchFamily="2" charset="-122"/>
              <a:ea typeface="华文新魏" pitchFamily="2" charset="-122"/>
            </a:endParaRPr>
          </a:p>
          <a:p>
            <a:pPr lvl="1"/>
            <a:r>
              <a:rPr lang="en-US" altLang="zh-CN" sz="2000" dirty="0" err="1" smtClean="0">
                <a:latin typeface="华文新魏" pitchFamily="2" charset="-122"/>
                <a:ea typeface="华文新魏" pitchFamily="2" charset="-122"/>
              </a:rPr>
              <a:t>Elastictiy</a:t>
            </a:r>
            <a:r>
              <a:rPr lang="en-US" altLang="zh-CN" sz="2000" dirty="0" smtClean="0">
                <a:latin typeface="华文新魏" pitchFamily="2" charset="-122"/>
                <a:ea typeface="华文新魏" pitchFamily="2" charset="-122"/>
              </a:rPr>
              <a:t>:</a:t>
            </a:r>
            <a:r>
              <a:rPr lang="zh-CN" altLang="en-US" sz="2000" dirty="0" smtClean="0">
                <a:latin typeface="华文新魏" pitchFamily="2" charset="-122"/>
                <a:ea typeface="华文新魏" pitchFamily="2" charset="-122"/>
              </a:rPr>
              <a:t>系统的动态属性</a:t>
            </a:r>
            <a:endParaRPr lang="en-US" altLang="zh-CN" sz="2000" dirty="0" smtClean="0">
              <a:latin typeface="华文新魏" pitchFamily="2" charset="-122"/>
              <a:ea typeface="华文新魏" pitchFamily="2" charset="-122"/>
            </a:endParaRPr>
          </a:p>
          <a:p>
            <a:pPr>
              <a:buSzPct val="80000"/>
              <a:buFont typeface="Wingdings" pitchFamily="2" charset="2"/>
              <a:buChar char="Ø"/>
            </a:pPr>
            <a:r>
              <a:rPr lang="en-US" altLang="zh-CN" sz="2800" dirty="0" smtClean="0">
                <a:latin typeface="华文新魏" pitchFamily="2" charset="-122"/>
                <a:ea typeface="华文新魏" pitchFamily="2" charset="-122"/>
              </a:rPr>
              <a:t>Live database migration</a:t>
            </a:r>
            <a:r>
              <a:rPr lang="zh-CN" altLang="en-US" sz="2800" dirty="0" smtClean="0">
                <a:latin typeface="华文新魏" pitchFamily="2" charset="-122"/>
                <a:ea typeface="华文新魏" pitchFamily="2" charset="-122"/>
              </a:rPr>
              <a:t>是指，在系统运行期间，为了取得按需（</a:t>
            </a:r>
            <a:r>
              <a:rPr lang="en-US" altLang="zh-CN" sz="2800" dirty="0" smtClean="0">
                <a:latin typeface="华文新魏" pitchFamily="2" charset="-122"/>
                <a:ea typeface="华文新魏" pitchFamily="2" charset="-122"/>
              </a:rPr>
              <a:t>on-demand</a:t>
            </a:r>
            <a:r>
              <a:rPr lang="zh-CN" altLang="en-US" sz="2800" dirty="0" smtClean="0">
                <a:latin typeface="华文新魏" pitchFamily="2" charset="-122"/>
                <a:ea typeface="华文新魏" pitchFamily="2" charset="-122"/>
              </a:rPr>
              <a:t>）的弹性，迁移一部分系统。在确保满足租户</a:t>
            </a:r>
            <a:r>
              <a:rPr lang="en-US" altLang="zh-CN" sz="2800" dirty="0" smtClean="0">
                <a:latin typeface="华文新魏" pitchFamily="2" charset="-122"/>
                <a:ea typeface="华文新魏" pitchFamily="2" charset="-122"/>
              </a:rPr>
              <a:t>SLA</a:t>
            </a:r>
            <a:r>
              <a:rPr lang="zh-CN" altLang="en-US" sz="2800" dirty="0" smtClean="0">
                <a:latin typeface="华文新魏" pitchFamily="2" charset="-122"/>
                <a:ea typeface="华文新魏" pitchFamily="2" charset="-122"/>
              </a:rPr>
              <a:t>的同时，要对租户及系统的影响减少到最小。</a:t>
            </a:r>
            <a:endParaRPr lang="en-US" altLang="zh-CN" sz="2800" dirty="0" smtClean="0">
              <a:latin typeface="华文新魏" pitchFamily="2" charset="-122"/>
              <a:ea typeface="华文新魏" pitchFamily="2" charset="-122"/>
            </a:endParaRPr>
          </a:p>
          <a:p>
            <a:pPr lvl="1">
              <a:buSzPct val="80000"/>
              <a:buFont typeface="Arial" pitchFamily="34" charset="0"/>
              <a:buChar char="•"/>
            </a:pPr>
            <a:r>
              <a:rPr lang="en-US" altLang="zh-CN" sz="2000" dirty="0" smtClean="0">
                <a:latin typeface="华文新魏" pitchFamily="2" charset="-122"/>
                <a:ea typeface="华文新魏" pitchFamily="2" charset="-122"/>
              </a:rPr>
              <a:t>Shared storage architecture(</a:t>
            </a:r>
            <a:r>
              <a:rPr lang="en-US" altLang="zh-CN" sz="2000" dirty="0" err="1" smtClean="0">
                <a:latin typeface="华文新魏" pitchFamily="2" charset="-122"/>
                <a:ea typeface="华文新魏" pitchFamily="2" charset="-122"/>
              </a:rPr>
              <a:t>Bigtable</a:t>
            </a:r>
            <a:r>
              <a:rPr lang="en-US" altLang="zh-CN" sz="2000" dirty="0" smtClean="0">
                <a:latin typeface="华文新魏" pitchFamily="2" charset="-122"/>
                <a:ea typeface="华文新魏" pitchFamily="2" charset="-122"/>
              </a:rPr>
              <a:t> ,</a:t>
            </a:r>
            <a:r>
              <a:rPr lang="en-US" altLang="zh-CN" sz="2000" dirty="0" err="1" smtClean="0">
                <a:latin typeface="华文新魏" pitchFamily="2" charset="-122"/>
                <a:ea typeface="华文新魏" pitchFamily="2" charset="-122"/>
              </a:rPr>
              <a:t>Hbase</a:t>
            </a:r>
            <a:r>
              <a:rPr lang="en-US" altLang="zh-CN" sz="2000" dirty="0" smtClean="0">
                <a:latin typeface="华文新魏" pitchFamily="2" charset="-122"/>
                <a:ea typeface="华文新魏" pitchFamily="2" charset="-122"/>
              </a:rPr>
              <a:t>, </a:t>
            </a:r>
            <a:r>
              <a:rPr lang="en-US" altLang="zh-CN" sz="2000" dirty="0" err="1" smtClean="0">
                <a:latin typeface="华文新魏" pitchFamily="2" charset="-122"/>
                <a:ea typeface="华文新魏" pitchFamily="2" charset="-122"/>
              </a:rPr>
              <a:t>ElasTraS</a:t>
            </a:r>
            <a:r>
              <a:rPr lang="en-US" altLang="zh-CN" sz="2000" dirty="0" smtClean="0">
                <a:latin typeface="华文新魏" pitchFamily="2" charset="-122"/>
                <a:ea typeface="华文新魏" pitchFamily="2" charset="-122"/>
              </a:rPr>
              <a:t>)--</a:t>
            </a:r>
            <a:r>
              <a:rPr lang="en-US" altLang="zh-CN" sz="2000" dirty="0" smtClean="0">
                <a:latin typeface="华文新魏" pitchFamily="2" charset="-122"/>
                <a:ea typeface="华文新魏" pitchFamily="2" charset="-122"/>
                <a:sym typeface="Wingdings" pitchFamily="2" charset="2"/>
              </a:rPr>
              <a:t></a:t>
            </a:r>
            <a:r>
              <a:rPr lang="en-US" altLang="zh-CN" sz="2000" dirty="0" smtClean="0">
                <a:latin typeface="华文新魏" pitchFamily="2" charset="-122"/>
                <a:ea typeface="华文新魏" pitchFamily="2" charset="-122"/>
              </a:rPr>
              <a:t>Iterative Copy</a:t>
            </a:r>
          </a:p>
          <a:p>
            <a:pPr lvl="1">
              <a:buSzPct val="80000"/>
              <a:buFont typeface="Arial" pitchFamily="34" charset="0"/>
              <a:buChar char="•"/>
            </a:pPr>
            <a:r>
              <a:rPr lang="en-US" altLang="zh-CN" sz="2000" dirty="0" smtClean="0">
                <a:latin typeface="华文新魏" pitchFamily="2" charset="-122"/>
                <a:ea typeface="华文新魏" pitchFamily="2" charset="-122"/>
              </a:rPr>
              <a:t>Shared nothing  architecture (</a:t>
            </a:r>
            <a:r>
              <a:rPr lang="zh-CN" altLang="en-US" sz="2000" dirty="0" smtClean="0">
                <a:latin typeface="华文新魏" pitchFamily="2" charset="-122"/>
                <a:ea typeface="华文新魏" pitchFamily="2" charset="-122"/>
              </a:rPr>
              <a:t>共享数据库独立模式</a:t>
            </a:r>
            <a:r>
              <a:rPr lang="en-US" altLang="zh-CN" sz="2000" dirty="0" smtClean="0">
                <a:latin typeface="华文新魏" pitchFamily="2" charset="-122"/>
                <a:ea typeface="华文新魏" pitchFamily="2" charset="-122"/>
              </a:rPr>
              <a:t>)--</a:t>
            </a:r>
            <a:r>
              <a:rPr lang="en-US" altLang="zh-CN" sz="2000" dirty="0" smtClean="0">
                <a:latin typeface="华文新魏" pitchFamily="2" charset="-122"/>
                <a:ea typeface="华文新魏" pitchFamily="2" charset="-122"/>
                <a:sym typeface="Wingdings" pitchFamily="2" charset="2"/>
              </a:rPr>
              <a:t>Zephyr</a:t>
            </a:r>
            <a:endParaRPr lang="zh-CN" altLang="en-US" sz="2000" dirty="0" smtClean="0">
              <a:latin typeface="华文新魏" pitchFamily="2" charset="-122"/>
              <a:ea typeface="华文新魏"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0"/>
            <a:ext cx="7500990" cy="1000108"/>
          </a:xfrm>
        </p:spPr>
        <p:txBody>
          <a:bodyPr/>
          <a:lstStyle/>
          <a:p>
            <a:pPr algn="l">
              <a:lnSpc>
                <a:spcPts val="3000"/>
              </a:lnSpc>
            </a:pPr>
            <a:r>
              <a:rPr lang="en-US" altLang="zh-CN" sz="4000" dirty="0" smtClean="0">
                <a:solidFill>
                  <a:schemeClr val="accent5">
                    <a:lumMod val="10000"/>
                  </a:schemeClr>
                </a:solidFill>
                <a:latin typeface="Gill Sans MT" pitchFamily="34" charset="0"/>
              </a:rPr>
              <a:t>Elasticity</a:t>
            </a:r>
            <a:r>
              <a:rPr lang="en-US" altLang="zh-CN" dirty="0" smtClean="0">
                <a:solidFill>
                  <a:schemeClr val="accent5">
                    <a:lumMod val="10000"/>
                  </a:schemeClr>
                </a:solidFill>
                <a:latin typeface="Gill Sans MT" pitchFamily="34" charset="0"/>
              </a:rPr>
              <a:t/>
            </a:r>
            <a:br>
              <a:rPr lang="en-US" altLang="zh-CN" dirty="0" smtClean="0">
                <a:solidFill>
                  <a:schemeClr val="accent5">
                    <a:lumMod val="10000"/>
                  </a:schemeClr>
                </a:solidFill>
                <a:latin typeface="Gill Sans MT" pitchFamily="34" charset="0"/>
              </a:rPr>
            </a:br>
            <a:r>
              <a:rPr lang="en-US" altLang="zh-CN" dirty="0" smtClean="0">
                <a:solidFill>
                  <a:schemeClr val="accent5">
                    <a:lumMod val="10000"/>
                  </a:schemeClr>
                </a:solidFill>
                <a:latin typeface="Gill Sans MT" pitchFamily="34" charset="0"/>
              </a:rPr>
              <a:t>          </a:t>
            </a:r>
            <a:r>
              <a:rPr lang="en-US" altLang="zh-CN" sz="2800" dirty="0" smtClean="0">
                <a:solidFill>
                  <a:schemeClr val="accent5">
                    <a:lumMod val="10000"/>
                  </a:schemeClr>
                </a:solidFill>
                <a:latin typeface="Gill Sans MT" pitchFamily="34" charset="0"/>
              </a:rPr>
              <a:t>----Iterative Copy</a:t>
            </a:r>
            <a:endParaRPr lang="zh-CN" altLang="en-US" sz="2800" dirty="0"/>
          </a:p>
        </p:txBody>
      </p:sp>
      <p:sp>
        <p:nvSpPr>
          <p:cNvPr id="3" name="内容占位符 2"/>
          <p:cNvSpPr>
            <a:spLocks noGrp="1"/>
          </p:cNvSpPr>
          <p:nvPr>
            <p:ph idx="1"/>
          </p:nvPr>
        </p:nvSpPr>
        <p:spPr>
          <a:xfrm>
            <a:off x="214282" y="1071546"/>
            <a:ext cx="8501122" cy="5357850"/>
          </a:xfrm>
        </p:spPr>
        <p:txBody>
          <a:bodyPr/>
          <a:lstStyle/>
          <a:p>
            <a:pPr>
              <a:buNone/>
            </a:pPr>
            <a:r>
              <a:rPr lang="en-US" altLang="zh-CN" sz="2800" dirty="0" smtClean="0">
                <a:latin typeface="Gill Sans MT" pitchFamily="34" charset="0"/>
              </a:rPr>
              <a:t>Shared storage architecture</a:t>
            </a:r>
          </a:p>
          <a:p>
            <a:pPr>
              <a:buSzPct val="74000"/>
              <a:buFont typeface="Wingdings" pitchFamily="2" charset="2"/>
              <a:buChar char="Ø"/>
            </a:pPr>
            <a:r>
              <a:rPr lang="zh-CN" altLang="en-US" sz="2800" dirty="0" smtClean="0">
                <a:latin typeface="华文新魏" pitchFamily="2" charset="-122"/>
                <a:ea typeface="华文新魏" pitchFamily="2" charset="-122"/>
              </a:rPr>
              <a:t>架构</a:t>
            </a:r>
            <a:endParaRPr lang="en-US" altLang="zh-CN" sz="2800" dirty="0" smtClean="0">
              <a:latin typeface="华文新魏" pitchFamily="2" charset="-122"/>
              <a:ea typeface="华文新魏" pitchFamily="2" charset="-122"/>
            </a:endParaRPr>
          </a:p>
          <a:p>
            <a:pPr lvl="1"/>
            <a:r>
              <a:rPr lang="en-US" altLang="zh-CN" sz="2400" dirty="0" smtClean="0">
                <a:latin typeface="华文新魏" pitchFamily="2" charset="-122"/>
                <a:ea typeface="华文新魏" pitchFamily="2" charset="-122"/>
              </a:rPr>
              <a:t>Controller</a:t>
            </a:r>
          </a:p>
          <a:p>
            <a:pPr lvl="1"/>
            <a:r>
              <a:rPr lang="en-US" altLang="zh-CN" sz="2400" dirty="0" err="1" smtClean="0">
                <a:latin typeface="华文新魏" pitchFamily="2" charset="-122"/>
                <a:ea typeface="华文新魏" pitchFamily="2" charset="-122"/>
              </a:rPr>
              <a:t>QueryRouter</a:t>
            </a:r>
            <a:endParaRPr lang="en-US" altLang="zh-CN" sz="2400" dirty="0" smtClean="0">
              <a:latin typeface="华文新魏" pitchFamily="2" charset="-122"/>
              <a:ea typeface="华文新魏" pitchFamily="2" charset="-122"/>
            </a:endParaRPr>
          </a:p>
          <a:p>
            <a:pPr lvl="1"/>
            <a:r>
              <a:rPr lang="en-US" altLang="zh-CN" sz="2400" dirty="0" err="1" smtClean="0">
                <a:latin typeface="华文新魏" pitchFamily="2" charset="-122"/>
                <a:ea typeface="华文新魏" pitchFamily="2" charset="-122"/>
              </a:rPr>
              <a:t>TenantCell</a:t>
            </a:r>
            <a:endParaRPr lang="en-US" altLang="zh-CN" sz="2400" dirty="0" smtClean="0">
              <a:latin typeface="华文新魏" pitchFamily="2" charset="-122"/>
              <a:ea typeface="华文新魏" pitchFamily="2" charset="-122"/>
            </a:endParaRPr>
          </a:p>
          <a:p>
            <a:pPr>
              <a:buSzPct val="74000"/>
              <a:buFont typeface="Wingdings" pitchFamily="2" charset="2"/>
              <a:buChar char="Ø"/>
            </a:pPr>
            <a:r>
              <a:rPr lang="zh-CN" altLang="en-US" sz="2800" dirty="0" smtClean="0">
                <a:latin typeface="华文新魏" pitchFamily="2" charset="-122"/>
                <a:ea typeface="华文新魏" pitchFamily="2" charset="-122"/>
              </a:rPr>
              <a:t>状态迁移</a:t>
            </a:r>
            <a:endParaRPr lang="en-US" altLang="zh-CN" sz="2800" dirty="0" smtClean="0">
              <a:latin typeface="华文新魏" pitchFamily="2" charset="-122"/>
              <a:ea typeface="华文新魏" pitchFamily="2" charset="-122"/>
            </a:endParaRPr>
          </a:p>
          <a:p>
            <a:pPr lvl="1"/>
            <a:r>
              <a:rPr lang="zh-CN" altLang="en-US" sz="2400" dirty="0" smtClean="0">
                <a:latin typeface="华文新魏" pitchFamily="2" charset="-122"/>
                <a:ea typeface="华文新魏" pitchFamily="2" charset="-122"/>
              </a:rPr>
              <a:t>不需要迁移持久化数据</a:t>
            </a:r>
            <a:endParaRPr lang="en-US" altLang="zh-CN" sz="2400" dirty="0" smtClean="0">
              <a:latin typeface="华文新魏" pitchFamily="2" charset="-122"/>
              <a:ea typeface="华文新魏" pitchFamily="2" charset="-122"/>
            </a:endParaRPr>
          </a:p>
          <a:p>
            <a:pPr lvl="1"/>
            <a:r>
              <a:rPr lang="zh-CN" altLang="en-US" sz="2400" dirty="0" smtClean="0">
                <a:latin typeface="华文新魏" pitchFamily="2" charset="-122"/>
                <a:ea typeface="华文新魏" pitchFamily="2" charset="-122"/>
              </a:rPr>
              <a:t>迁移数据库缓存和事务状态</a:t>
            </a:r>
            <a:endParaRPr lang="en-US" altLang="zh-CN" sz="2400" dirty="0" smtClean="0">
              <a:latin typeface="华文新魏" pitchFamily="2" charset="-122"/>
              <a:ea typeface="华文新魏" pitchFamily="2" charset="-122"/>
            </a:endParaRPr>
          </a:p>
          <a:p>
            <a:pPr lvl="1"/>
            <a:r>
              <a:rPr lang="en-US" altLang="zh-CN" sz="2400" dirty="0" smtClean="0">
                <a:latin typeface="华文新魏" pitchFamily="2" charset="-122"/>
                <a:ea typeface="华文新魏" pitchFamily="2" charset="-122"/>
              </a:rPr>
              <a:t>Client cell</a:t>
            </a:r>
            <a:r>
              <a:rPr lang="zh-CN" altLang="en-US" sz="2400" dirty="0" smtClean="0">
                <a:latin typeface="华文新魏" pitchFamily="2" charset="-122"/>
                <a:ea typeface="华文新魏" pitchFamily="2" charset="-122"/>
              </a:rPr>
              <a:t>在目标节点热重启（</a:t>
            </a:r>
            <a:r>
              <a:rPr lang="en-US" altLang="zh-CN" sz="2400" dirty="0" err="1" smtClean="0">
                <a:latin typeface="华文新魏" pitchFamily="2" charset="-122"/>
                <a:ea typeface="华文新魏" pitchFamily="2" charset="-122"/>
              </a:rPr>
              <a:t>restarts“warm</a:t>
            </a:r>
            <a:r>
              <a:rPr lang="en-US" altLang="zh-CN" sz="2400" dirty="0" smtClean="0">
                <a:latin typeface="华文新魏" pitchFamily="2" charset="-122"/>
                <a:ea typeface="华文新魏" pitchFamily="2" charset="-122"/>
              </a:rPr>
              <a:t>”)</a:t>
            </a:r>
          </a:p>
          <a:p>
            <a:pPr marL="342900" lvl="1" indent="-342900">
              <a:buSzPct val="74000"/>
              <a:buFont typeface="Wingdings" pitchFamily="2" charset="2"/>
              <a:buChar char="Ø"/>
            </a:pPr>
            <a:r>
              <a:rPr lang="zh-CN" altLang="en-US" dirty="0" smtClean="0">
                <a:latin typeface="华文新魏" pitchFamily="2" charset="-122"/>
                <a:ea typeface="华文新魏" pitchFamily="2" charset="-122"/>
                <a:cs typeface="+mn-cs"/>
              </a:rPr>
              <a:t>目标</a:t>
            </a:r>
            <a:endParaRPr lang="en-US" altLang="zh-CN" dirty="0" smtClean="0">
              <a:latin typeface="华文新魏" pitchFamily="2" charset="-122"/>
              <a:ea typeface="华文新魏" pitchFamily="2" charset="-122"/>
              <a:cs typeface="+mn-cs"/>
            </a:endParaRPr>
          </a:p>
          <a:p>
            <a:pPr lvl="1"/>
            <a:r>
              <a:rPr lang="zh-CN" altLang="en-US" sz="2400" dirty="0" smtClean="0">
                <a:latin typeface="华文新魏" pitchFamily="2" charset="-122"/>
                <a:ea typeface="华文新魏" pitchFamily="2" charset="-122"/>
              </a:rPr>
              <a:t>最小化服务中断，同时降低迁移后代价（</a:t>
            </a:r>
            <a:r>
              <a:rPr lang="en-US" altLang="zh-CN" sz="2400" dirty="0" smtClean="0">
                <a:latin typeface="华文新魏" pitchFamily="2" charset="-122"/>
                <a:ea typeface="华文新魏" pitchFamily="2" charset="-122"/>
              </a:rPr>
              <a:t>post migration overhead</a:t>
            </a:r>
            <a:r>
              <a:rPr lang="zh-CN" altLang="en-US" sz="2400" dirty="0" smtClean="0">
                <a:latin typeface="华文新魏" pitchFamily="2" charset="-122"/>
                <a:ea typeface="华文新魏" pitchFamily="2" charset="-122"/>
              </a:rPr>
              <a:t>）</a:t>
            </a:r>
            <a:endParaRPr lang="en-US" altLang="zh-CN" sz="2400" dirty="0" smtClean="0">
              <a:latin typeface="华文新魏" pitchFamily="2" charset="-122"/>
              <a:ea typeface="华文新魏" pitchFamily="2" charset="-122"/>
            </a:endParaRPr>
          </a:p>
          <a:p>
            <a:endParaRPr lang="en-US" altLang="zh-CN" dirty="0" smtClean="0"/>
          </a:p>
          <a:p>
            <a:endParaRPr lang="en-US" altLang="zh-CN" dirty="0" smtClean="0"/>
          </a:p>
          <a:p>
            <a:endParaRPr lang="en-US" altLang="zh-CN" dirty="0" smtClean="0"/>
          </a:p>
          <a:p>
            <a:endParaRPr lang="zh-CN" altLang="en-US" dirty="0"/>
          </a:p>
        </p:txBody>
      </p:sp>
      <p:pic>
        <p:nvPicPr>
          <p:cNvPr id="4" name="图片 3" descr="111111.png"/>
          <p:cNvPicPr>
            <a:picLocks noChangeAspect="1"/>
          </p:cNvPicPr>
          <p:nvPr/>
        </p:nvPicPr>
        <p:blipFill>
          <a:blip r:embed="rId2" cstate="print"/>
          <a:stretch>
            <a:fillRect/>
          </a:stretch>
        </p:blipFill>
        <p:spPr>
          <a:xfrm>
            <a:off x="4500530" y="1000108"/>
            <a:ext cx="4643470" cy="3454276"/>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1052736"/>
          </a:xfrm>
        </p:spPr>
        <p:txBody>
          <a:bodyPr/>
          <a:lstStyle/>
          <a:p>
            <a:pPr algn="l">
              <a:lnSpc>
                <a:spcPts val="3000"/>
              </a:lnSpc>
            </a:pPr>
            <a:r>
              <a:rPr lang="en-US" altLang="zh-CN" sz="3600" dirty="0" smtClean="0">
                <a:solidFill>
                  <a:schemeClr val="accent5">
                    <a:lumMod val="10000"/>
                  </a:schemeClr>
                </a:solidFill>
                <a:latin typeface="Gill Sans MT" pitchFamily="34" charset="0"/>
              </a:rPr>
              <a:t>Elasticity</a:t>
            </a:r>
            <a:r>
              <a:rPr lang="en-US" altLang="zh-CN" sz="4000" dirty="0" smtClean="0">
                <a:solidFill>
                  <a:schemeClr val="accent5">
                    <a:lumMod val="10000"/>
                  </a:schemeClr>
                </a:solidFill>
                <a:latin typeface="Gill Sans MT" pitchFamily="34" charset="0"/>
              </a:rPr>
              <a:t/>
            </a:r>
            <a:br>
              <a:rPr lang="en-US" altLang="zh-CN" sz="4000" dirty="0" smtClean="0">
                <a:solidFill>
                  <a:schemeClr val="accent5">
                    <a:lumMod val="10000"/>
                  </a:schemeClr>
                </a:solidFill>
                <a:latin typeface="Gill Sans MT" pitchFamily="34" charset="0"/>
              </a:rPr>
            </a:br>
            <a:r>
              <a:rPr lang="en-US" altLang="zh-CN" sz="4000" dirty="0" smtClean="0">
                <a:solidFill>
                  <a:schemeClr val="accent5">
                    <a:lumMod val="10000"/>
                  </a:schemeClr>
                </a:solidFill>
                <a:latin typeface="Gill Sans MT" pitchFamily="34" charset="0"/>
              </a:rPr>
              <a:t>          </a:t>
            </a:r>
            <a:r>
              <a:rPr lang="en-US" altLang="zh-CN" sz="3200" dirty="0" smtClean="0">
                <a:solidFill>
                  <a:schemeClr val="accent5">
                    <a:lumMod val="10000"/>
                  </a:schemeClr>
                </a:solidFill>
                <a:latin typeface="Gill Sans MT" pitchFamily="34" charset="0"/>
              </a:rPr>
              <a:t>----Iterative Copy</a:t>
            </a:r>
            <a:endParaRPr lang="zh-CN" altLang="en-US" sz="3200" dirty="0"/>
          </a:p>
        </p:txBody>
      </p:sp>
      <p:sp>
        <p:nvSpPr>
          <p:cNvPr id="3" name="内容占位符 2"/>
          <p:cNvSpPr>
            <a:spLocks noGrp="1"/>
          </p:cNvSpPr>
          <p:nvPr>
            <p:ph idx="1"/>
          </p:nvPr>
        </p:nvSpPr>
        <p:spPr>
          <a:xfrm>
            <a:off x="179512" y="908720"/>
            <a:ext cx="8568952" cy="5256584"/>
          </a:xfrm>
        </p:spPr>
        <p:txBody>
          <a:bodyPr/>
          <a:lstStyle/>
          <a:p>
            <a:pPr>
              <a:buSzPct val="80000"/>
              <a:buFont typeface="Wingdings" pitchFamily="2" charset="2"/>
              <a:buChar char="Ø"/>
            </a:pPr>
            <a:endParaRPr lang="en-US" altLang="zh-CN" sz="2800" dirty="0" smtClean="0">
              <a:latin typeface="华文新魏" pitchFamily="2" charset="-122"/>
              <a:ea typeface="华文新魏" pitchFamily="2" charset="-122"/>
            </a:endParaRPr>
          </a:p>
          <a:p>
            <a:pPr>
              <a:buSzPct val="80000"/>
              <a:buFont typeface="Wingdings" pitchFamily="2" charset="2"/>
              <a:buChar char="Ø"/>
            </a:pPr>
            <a:r>
              <a:rPr lang="zh-CN" altLang="en-US" sz="2800" dirty="0" smtClean="0">
                <a:latin typeface="华文新魏" pitchFamily="2" charset="-122"/>
                <a:ea typeface="华文新魏" pitchFamily="2" charset="-122"/>
              </a:rPr>
              <a:t>迁移过程</a:t>
            </a:r>
            <a:endParaRPr lang="en-US" altLang="zh-CN" sz="2800" dirty="0" smtClean="0">
              <a:latin typeface="华文新魏" pitchFamily="2" charset="-122"/>
              <a:ea typeface="华文新魏" pitchFamily="2" charset="-122"/>
            </a:endParaRPr>
          </a:p>
          <a:p>
            <a:pPr lvl="1"/>
            <a:r>
              <a:rPr lang="en-US" altLang="zh-CN" sz="2400" dirty="0" smtClean="0">
                <a:latin typeface="华文新魏" pitchFamily="2" charset="-122"/>
                <a:ea typeface="华文新魏" pitchFamily="2" charset="-122"/>
              </a:rPr>
              <a:t>Phase0:</a:t>
            </a:r>
            <a:r>
              <a:rPr lang="zh-CN" altLang="en-US" sz="2400" dirty="0" smtClean="0">
                <a:latin typeface="华文新魏" pitchFamily="2" charset="-122"/>
                <a:ea typeface="华文新魏" pitchFamily="2" charset="-122"/>
              </a:rPr>
              <a:t>迁移前</a:t>
            </a:r>
            <a:endParaRPr lang="en-US" altLang="zh-CN" sz="2400" dirty="0" smtClean="0">
              <a:latin typeface="华文新魏" pitchFamily="2" charset="-122"/>
              <a:ea typeface="华文新魏" pitchFamily="2" charset="-122"/>
            </a:endParaRPr>
          </a:p>
          <a:p>
            <a:pPr lvl="1"/>
            <a:r>
              <a:rPr lang="en-US" altLang="zh-CN" sz="2400" dirty="0" smtClean="0">
                <a:latin typeface="华文新魏" pitchFamily="2" charset="-122"/>
                <a:ea typeface="华文新魏" pitchFamily="2" charset="-122"/>
              </a:rPr>
              <a:t>Phase1:</a:t>
            </a:r>
            <a:r>
              <a:rPr lang="zh-CN" altLang="en-US" sz="2400" dirty="0" smtClean="0">
                <a:latin typeface="华文新魏" pitchFamily="2" charset="-122"/>
                <a:ea typeface="华文新魏" pitchFamily="2" charset="-122"/>
              </a:rPr>
              <a:t>迁移中</a:t>
            </a:r>
            <a:endParaRPr lang="en-US" altLang="zh-CN" sz="2400" dirty="0" smtClean="0">
              <a:latin typeface="华文新魏" pitchFamily="2" charset="-122"/>
              <a:ea typeface="华文新魏" pitchFamily="2" charset="-122"/>
            </a:endParaRPr>
          </a:p>
          <a:p>
            <a:pPr lvl="1">
              <a:buNone/>
            </a:pPr>
            <a:r>
              <a:rPr lang="en-US" altLang="zh-CN" sz="2400" dirty="0" smtClean="0">
                <a:latin typeface="华文新魏" pitchFamily="2" charset="-122"/>
                <a:ea typeface="华文新魏" pitchFamily="2" charset="-122"/>
              </a:rPr>
              <a:t>      a:</a:t>
            </a:r>
            <a:r>
              <a:rPr lang="zh-CN" altLang="en-US" sz="2400" dirty="0" smtClean="0">
                <a:latin typeface="华文新魏" pitchFamily="2" charset="-122"/>
                <a:ea typeface="华文新魏" pitchFamily="2" charset="-122"/>
              </a:rPr>
              <a:t>开始迁移</a:t>
            </a:r>
            <a:endParaRPr lang="en-US" altLang="zh-CN" sz="2400" dirty="0" smtClean="0">
              <a:latin typeface="华文新魏" pitchFamily="2" charset="-122"/>
              <a:ea typeface="华文新魏" pitchFamily="2" charset="-122"/>
            </a:endParaRPr>
          </a:p>
          <a:p>
            <a:pPr lvl="1">
              <a:buNone/>
            </a:pPr>
            <a:r>
              <a:rPr lang="en-US" altLang="zh-CN" sz="2400" dirty="0" smtClean="0">
                <a:latin typeface="华文新魏" pitchFamily="2" charset="-122"/>
                <a:ea typeface="华文新魏" pitchFamily="2" charset="-122"/>
              </a:rPr>
              <a:t>      b:</a:t>
            </a:r>
            <a:r>
              <a:rPr lang="zh-CN" altLang="en-US" sz="2400" dirty="0" smtClean="0">
                <a:latin typeface="华文新魏" pitchFamily="2" charset="-122"/>
                <a:ea typeface="华文新魏" pitchFamily="2" charset="-122"/>
              </a:rPr>
              <a:t>迭代复制</a:t>
            </a:r>
            <a:endParaRPr lang="en-US" altLang="zh-CN" sz="2400" dirty="0" smtClean="0">
              <a:latin typeface="华文新魏" pitchFamily="2" charset="-122"/>
              <a:ea typeface="华文新魏" pitchFamily="2" charset="-122"/>
            </a:endParaRPr>
          </a:p>
          <a:p>
            <a:pPr lvl="1">
              <a:buNone/>
            </a:pPr>
            <a:r>
              <a:rPr lang="en-US" altLang="zh-CN" sz="2400" dirty="0" smtClean="0">
                <a:latin typeface="华文新魏" pitchFamily="2" charset="-122"/>
                <a:ea typeface="华文新魏" pitchFamily="2" charset="-122"/>
              </a:rPr>
              <a:t>      c:atomic handover</a:t>
            </a:r>
          </a:p>
          <a:p>
            <a:pPr lvl="1"/>
            <a:r>
              <a:rPr lang="en-US" altLang="zh-CN" sz="2400" dirty="0" smtClean="0">
                <a:latin typeface="华文新魏" pitchFamily="2" charset="-122"/>
                <a:ea typeface="华文新魏" pitchFamily="2" charset="-122"/>
              </a:rPr>
              <a:t>Phase2:</a:t>
            </a:r>
            <a:r>
              <a:rPr lang="zh-CN" altLang="en-US" sz="2400" dirty="0" smtClean="0">
                <a:latin typeface="华文新魏" pitchFamily="2" charset="-122"/>
                <a:ea typeface="华文新魏" pitchFamily="2" charset="-122"/>
              </a:rPr>
              <a:t>迁移后</a:t>
            </a:r>
            <a:endParaRPr lang="en-US" altLang="zh-CN" sz="2400" dirty="0" smtClean="0">
              <a:latin typeface="华文新魏" pitchFamily="2" charset="-122"/>
              <a:ea typeface="华文新魏" pitchFamily="2" charset="-122"/>
            </a:endParaRPr>
          </a:p>
          <a:p>
            <a:pPr lvl="1"/>
            <a:endParaRPr lang="en-US" altLang="zh-CN" sz="2400" dirty="0" smtClean="0">
              <a:latin typeface="华文新魏" pitchFamily="2" charset="-122"/>
              <a:ea typeface="华文新魏" pitchFamily="2" charset="-122"/>
            </a:endParaRPr>
          </a:p>
          <a:p>
            <a:pPr>
              <a:buSzPct val="80000"/>
              <a:buFont typeface="Wingdings" pitchFamily="2" charset="2"/>
              <a:buChar char="Ø"/>
            </a:pPr>
            <a:r>
              <a:rPr lang="zh-CN" altLang="en-US" sz="2800" dirty="0" smtClean="0">
                <a:latin typeface="华文新魏" pitchFamily="2" charset="-122"/>
                <a:ea typeface="华文新魏" pitchFamily="2" charset="-122"/>
              </a:rPr>
              <a:t>注意迁移过程中仍存在一个“</a:t>
            </a:r>
            <a:r>
              <a:rPr lang="en-US" altLang="zh-CN" sz="2800" dirty="0" smtClean="0">
                <a:latin typeface="华文新魏" pitchFamily="2" charset="-122"/>
                <a:ea typeface="华文新魏" pitchFamily="2" charset="-122"/>
              </a:rPr>
              <a:t>stop and copy</a:t>
            </a:r>
            <a:r>
              <a:rPr lang="zh-CN" altLang="en-US" sz="2800" dirty="0" smtClean="0">
                <a:latin typeface="华文新魏" pitchFamily="2" charset="-122"/>
                <a:ea typeface="华文新魏" pitchFamily="2" charset="-122"/>
              </a:rPr>
              <a:t>”阶段</a:t>
            </a:r>
            <a:endParaRPr lang="en-US" altLang="zh-CN" sz="2800" dirty="0" smtClean="0">
              <a:latin typeface="华文新魏" pitchFamily="2" charset="-122"/>
              <a:ea typeface="华文新魏" pitchFamily="2" charset="-122"/>
            </a:endParaRPr>
          </a:p>
        </p:txBody>
      </p:sp>
      <p:pic>
        <p:nvPicPr>
          <p:cNvPr id="4" name="图片 3" descr="222222.png"/>
          <p:cNvPicPr>
            <a:picLocks noChangeAspect="1"/>
          </p:cNvPicPr>
          <p:nvPr/>
        </p:nvPicPr>
        <p:blipFill>
          <a:blip r:embed="rId2" cstate="print"/>
          <a:stretch>
            <a:fillRect/>
          </a:stretch>
        </p:blipFill>
        <p:spPr>
          <a:xfrm>
            <a:off x="3761522" y="980728"/>
            <a:ext cx="5382478" cy="381642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215206" cy="785794"/>
          </a:xfrm>
        </p:spPr>
        <p:txBody>
          <a:bodyPr/>
          <a:lstStyle/>
          <a:p>
            <a:pPr algn="l"/>
            <a:r>
              <a:rPr lang="zh-CN" altLang="en-US" sz="3600" b="1" dirty="0" smtClean="0">
                <a:solidFill>
                  <a:schemeClr val="accent5">
                    <a:lumMod val="10000"/>
                  </a:schemeClr>
                </a:solidFill>
              </a:rPr>
              <a:t>文章介绍</a:t>
            </a:r>
            <a:endParaRPr lang="zh-CN" altLang="en-US" sz="3600" b="1" dirty="0">
              <a:solidFill>
                <a:schemeClr val="accent5">
                  <a:lumMod val="10000"/>
                </a:schemeClr>
              </a:solidFill>
            </a:endParaRPr>
          </a:p>
        </p:txBody>
      </p:sp>
      <p:sp>
        <p:nvSpPr>
          <p:cNvPr id="3" name="内容占位符 2"/>
          <p:cNvSpPr>
            <a:spLocks noGrp="1"/>
          </p:cNvSpPr>
          <p:nvPr>
            <p:ph idx="1"/>
          </p:nvPr>
        </p:nvSpPr>
        <p:spPr>
          <a:xfrm>
            <a:off x="142844" y="785794"/>
            <a:ext cx="8858312" cy="6072206"/>
          </a:xfrm>
        </p:spPr>
        <p:txBody>
          <a:bodyPr/>
          <a:lstStyle/>
          <a:p>
            <a:pPr>
              <a:buFont typeface="Wingdings" pitchFamily="2" charset="2"/>
              <a:buChar char="Ø"/>
            </a:pPr>
            <a:endParaRPr lang="en-US" altLang="zh-CN" sz="2400" dirty="0" smtClean="0">
              <a:solidFill>
                <a:schemeClr val="accent5">
                  <a:lumMod val="10000"/>
                </a:schemeClr>
              </a:solidFill>
              <a:latin typeface="Gill Sans MT" pitchFamily="34" charset="0"/>
            </a:endParaRPr>
          </a:p>
          <a:p>
            <a:pPr>
              <a:buFont typeface="Wingdings" pitchFamily="2" charset="2"/>
              <a:buChar char="Ø"/>
            </a:pPr>
            <a:r>
              <a:rPr lang="en-US" altLang="zh-CN" sz="2400" dirty="0" smtClean="0">
                <a:latin typeface="Gill Sans MT" pitchFamily="34" charset="0"/>
              </a:rPr>
              <a:t>The </a:t>
            </a:r>
            <a:r>
              <a:rPr lang="en-US" altLang="zh-CN" sz="2400" dirty="0">
                <a:latin typeface="Gill Sans MT" pitchFamily="34" charset="0"/>
              </a:rPr>
              <a:t>16th International Conference on </a:t>
            </a:r>
            <a:br>
              <a:rPr lang="en-US" altLang="zh-CN" sz="2400" dirty="0">
                <a:latin typeface="Gill Sans MT" pitchFamily="34" charset="0"/>
              </a:rPr>
            </a:br>
            <a:r>
              <a:rPr lang="en-US" altLang="zh-CN" sz="2400" dirty="0">
                <a:latin typeface="Gill Sans MT" pitchFamily="34" charset="0"/>
              </a:rPr>
              <a:t>Database Systems for Advanced Applications, DASFAA 2011 </a:t>
            </a:r>
            <a:endParaRPr lang="en-US" altLang="zh-CN" sz="2400" dirty="0" smtClean="0">
              <a:latin typeface="Gill Sans MT" pitchFamily="34" charset="0"/>
            </a:endParaRPr>
          </a:p>
          <a:p>
            <a:pPr>
              <a:buNone/>
            </a:pPr>
            <a:r>
              <a:rPr lang="en-US" sz="2400" dirty="0" smtClean="0"/>
              <a:t>  </a:t>
            </a:r>
            <a:r>
              <a:rPr lang="en-US" sz="2000" u="sng" dirty="0" smtClean="0">
                <a:latin typeface="Gill Sans MT" pitchFamily="34" charset="0"/>
              </a:rPr>
              <a:t>http://www.cintec.cuhk.edu.hk/DASFAA2011/ </a:t>
            </a:r>
            <a:r>
              <a:rPr lang="en-US" sz="2000" dirty="0">
                <a:latin typeface="Gill Sans MT" pitchFamily="34" charset="0"/>
              </a:rPr>
              <a:t> </a:t>
            </a:r>
            <a:r>
              <a:rPr lang="en-US" sz="2000" dirty="0" smtClean="0">
                <a:latin typeface="Gill Sans MT" pitchFamily="34" charset="0"/>
              </a:rPr>
              <a:t>  Hong Kong, 22-25 April 2011 </a:t>
            </a:r>
            <a:r>
              <a:rPr lang="en-US" sz="2400" dirty="0" smtClean="0"/>
              <a:t/>
            </a:r>
            <a:br>
              <a:rPr lang="en-US" sz="2400" dirty="0" smtClean="0"/>
            </a:br>
            <a:endParaRPr lang="en-US" sz="2400" dirty="0" smtClean="0"/>
          </a:p>
          <a:p>
            <a:pPr>
              <a:buFont typeface="Wingdings" pitchFamily="2" charset="2"/>
              <a:buChar char="Ø"/>
            </a:pPr>
            <a:r>
              <a:rPr lang="en-US" altLang="zh-CN" sz="2400" dirty="0" smtClean="0">
                <a:latin typeface="Gill Sans MT" pitchFamily="34" charset="0"/>
              </a:rPr>
              <a:t>Distributed Systems Lab, Department </a:t>
            </a:r>
            <a:r>
              <a:rPr lang="en-US" altLang="zh-CN" sz="2400" dirty="0">
                <a:latin typeface="Gill Sans MT" pitchFamily="34" charset="0"/>
              </a:rPr>
              <a:t>of Computer Science, University of California at Santa Barbara</a:t>
            </a:r>
          </a:p>
          <a:p>
            <a:pPr lvl="1">
              <a:lnSpc>
                <a:spcPct val="80000"/>
              </a:lnSpc>
            </a:pPr>
            <a:r>
              <a:rPr lang="en-US" altLang="zh-CN" sz="2000" dirty="0" err="1" smtClean="0">
                <a:latin typeface="Gill Sans MT" pitchFamily="34" charset="0"/>
                <a:ea typeface="宋体" pitchFamily="2" charset="-122"/>
              </a:rPr>
              <a:t>Divyakant</a:t>
            </a:r>
            <a:r>
              <a:rPr lang="en-US" altLang="zh-CN" sz="2000" dirty="0" smtClean="0">
                <a:latin typeface="Gill Sans MT" pitchFamily="34" charset="0"/>
                <a:ea typeface="宋体" pitchFamily="2" charset="-122"/>
              </a:rPr>
              <a:t> </a:t>
            </a:r>
            <a:r>
              <a:rPr lang="en-US" altLang="zh-CN" sz="2000" dirty="0" err="1" smtClean="0">
                <a:latin typeface="Gill Sans MT" pitchFamily="34" charset="0"/>
                <a:ea typeface="宋体" pitchFamily="2" charset="-122"/>
              </a:rPr>
              <a:t>Agrawal</a:t>
            </a:r>
            <a:endParaRPr lang="en-US" altLang="zh-CN" sz="2000" dirty="0" smtClean="0">
              <a:latin typeface="Gill Sans MT" pitchFamily="34" charset="0"/>
              <a:ea typeface="宋体" pitchFamily="2" charset="-122"/>
            </a:endParaRPr>
          </a:p>
          <a:p>
            <a:pPr>
              <a:lnSpc>
                <a:spcPct val="80000"/>
              </a:lnSpc>
              <a:buNone/>
            </a:pPr>
            <a:r>
              <a:rPr lang="en-US" altLang="zh-CN" sz="2400" dirty="0" smtClean="0">
                <a:latin typeface="Gill Sans MT" pitchFamily="34" charset="0"/>
                <a:ea typeface="宋体" pitchFamily="2" charset="-122"/>
              </a:rPr>
              <a:t>         </a:t>
            </a:r>
            <a:r>
              <a:rPr lang="en-US" altLang="zh-CN" sz="2200" u="sng" dirty="0" smtClean="0">
                <a:latin typeface="Gill Sans MT" pitchFamily="34" charset="0"/>
                <a:ea typeface="宋体" pitchFamily="2" charset="-122"/>
              </a:rPr>
              <a:t>http://www.cs.ucsb.edu/~agrawal</a:t>
            </a:r>
            <a:endParaRPr lang="zh-CN" altLang="en-US" sz="2200" u="sng" dirty="0" smtClean="0">
              <a:latin typeface="Gill Sans MT" pitchFamily="34" charset="0"/>
            </a:endParaRPr>
          </a:p>
          <a:p>
            <a:pPr lvl="1">
              <a:lnSpc>
                <a:spcPct val="80000"/>
              </a:lnSpc>
            </a:pPr>
            <a:r>
              <a:rPr lang="en-US" altLang="zh-CN" sz="2000" dirty="0" err="1">
                <a:latin typeface="Gill Sans MT" pitchFamily="34" charset="0"/>
                <a:ea typeface="宋体" pitchFamily="2" charset="-122"/>
              </a:rPr>
              <a:t>Amr</a:t>
            </a:r>
            <a:r>
              <a:rPr lang="en-US" altLang="zh-CN" sz="2000" dirty="0">
                <a:latin typeface="Gill Sans MT" pitchFamily="34" charset="0"/>
                <a:ea typeface="宋体" pitchFamily="2" charset="-122"/>
              </a:rPr>
              <a:t> El </a:t>
            </a:r>
            <a:r>
              <a:rPr lang="en-US" altLang="zh-CN" sz="2000" dirty="0" err="1">
                <a:latin typeface="Gill Sans MT" pitchFamily="34" charset="0"/>
                <a:ea typeface="宋体" pitchFamily="2" charset="-122"/>
              </a:rPr>
              <a:t>Abbadi</a:t>
            </a:r>
            <a:endParaRPr lang="en-US" altLang="zh-CN" sz="2000" dirty="0">
              <a:latin typeface="Gill Sans MT" pitchFamily="34" charset="0"/>
              <a:ea typeface="宋体" pitchFamily="2" charset="-122"/>
            </a:endParaRPr>
          </a:p>
          <a:p>
            <a:pPr>
              <a:lnSpc>
                <a:spcPct val="80000"/>
              </a:lnSpc>
              <a:buNone/>
            </a:pPr>
            <a:r>
              <a:rPr lang="en-US" altLang="zh-CN" sz="2400" dirty="0" smtClean="0">
                <a:latin typeface="Gill Sans MT" pitchFamily="34" charset="0"/>
                <a:ea typeface="宋体" pitchFamily="2" charset="-122"/>
              </a:rPr>
              <a:t>         </a:t>
            </a:r>
            <a:r>
              <a:rPr lang="en-US" altLang="zh-CN" sz="2200" u="sng" dirty="0" smtClean="0">
                <a:latin typeface="Gill Sans MT" pitchFamily="34" charset="0"/>
                <a:ea typeface="宋体" pitchFamily="2" charset="-122"/>
              </a:rPr>
              <a:t>http</a:t>
            </a:r>
            <a:r>
              <a:rPr lang="en-US" altLang="zh-CN" sz="2200" u="sng" dirty="0">
                <a:latin typeface="Gill Sans MT" pitchFamily="34" charset="0"/>
                <a:ea typeface="宋体" pitchFamily="2" charset="-122"/>
              </a:rPr>
              <a:t>://www.cs.ucsb.edu/~amr</a:t>
            </a:r>
            <a:r>
              <a:rPr lang="en-US" altLang="zh-CN" sz="2200" u="sng" dirty="0" smtClean="0">
                <a:latin typeface="Gill Sans MT" pitchFamily="34" charset="0"/>
                <a:ea typeface="宋体" pitchFamily="2" charset="-122"/>
              </a:rPr>
              <a:t>/</a:t>
            </a:r>
            <a:endParaRPr lang="zh-CN" altLang="en-US" sz="2200" u="sng" dirty="0">
              <a:latin typeface="Gill Sans MT" pitchFamily="34" charset="0"/>
              <a:ea typeface="宋体" pitchFamily="2" charset="-122"/>
            </a:endParaRPr>
          </a:p>
          <a:p>
            <a:pPr lvl="1">
              <a:lnSpc>
                <a:spcPct val="80000"/>
              </a:lnSpc>
            </a:pPr>
            <a:r>
              <a:rPr lang="en-US" altLang="zh-CN" sz="2000" dirty="0" err="1">
                <a:latin typeface="Gill Sans MT" pitchFamily="34" charset="0"/>
                <a:ea typeface="宋体" pitchFamily="2" charset="-122"/>
              </a:rPr>
              <a:t>Sudipto Das</a:t>
            </a:r>
          </a:p>
          <a:p>
            <a:pPr>
              <a:buNone/>
            </a:pPr>
            <a:r>
              <a:rPr lang="en-US" sz="2400" dirty="0" smtClean="0"/>
              <a:t>     </a:t>
            </a:r>
            <a:r>
              <a:rPr lang="en-US" altLang="zh-CN" sz="2200" u="sng" dirty="0" smtClean="0">
                <a:latin typeface="Gill Sans MT" pitchFamily="34" charset="0"/>
                <a:ea typeface="宋体" pitchFamily="2" charset="-122"/>
              </a:rPr>
              <a:t>http</a:t>
            </a:r>
            <a:r>
              <a:rPr lang="en-US" altLang="zh-CN" sz="2200" u="sng" dirty="0">
                <a:latin typeface="Gill Sans MT" pitchFamily="34" charset="0"/>
                <a:ea typeface="宋体" pitchFamily="2" charset="-122"/>
              </a:rPr>
              <a:t>://www.cs.ucsb.edu/~sudipto/  </a:t>
            </a:r>
          </a:p>
          <a:p>
            <a:pPr lvl="1">
              <a:lnSpc>
                <a:spcPct val="80000"/>
              </a:lnSpc>
            </a:pPr>
            <a:r>
              <a:rPr lang="en-US" altLang="zh-CN" sz="2000" dirty="0" err="1">
                <a:latin typeface="Gill Sans MT" pitchFamily="34" charset="0"/>
                <a:ea typeface="宋体" pitchFamily="2" charset="-122"/>
              </a:rPr>
              <a:t>Aaron J.Elmore</a:t>
            </a:r>
          </a:p>
          <a:p>
            <a:pPr>
              <a:buNone/>
            </a:pPr>
            <a:r>
              <a:rPr lang="en-US" sz="2200" dirty="0">
                <a:latin typeface="Gill Sans MT" pitchFamily="34" charset="0"/>
              </a:rPr>
              <a:t>  </a:t>
            </a:r>
            <a:r>
              <a:rPr lang="en-US" sz="2200" dirty="0" smtClean="0">
                <a:latin typeface="Gill Sans MT" pitchFamily="34" charset="0"/>
              </a:rPr>
              <a:t>        </a:t>
            </a:r>
            <a:r>
              <a:rPr lang="en-US" sz="2200" u="sng" dirty="0" smtClean="0">
                <a:latin typeface="Gill Sans MT" pitchFamily="34" charset="0"/>
              </a:rPr>
              <a:t>http</a:t>
            </a:r>
            <a:r>
              <a:rPr lang="en-US" sz="2200" u="sng" dirty="0">
                <a:latin typeface="Gill Sans MT" pitchFamily="34" charset="0"/>
              </a:rPr>
              <a:t>://www.cs.ucsb.edu/~aelmore/ </a:t>
            </a:r>
            <a:r>
              <a:rPr lang="en-US" sz="2400" dirty="0" smtClean="0"/>
              <a:t/>
            </a:r>
            <a:br>
              <a:rPr lang="en-US" sz="2400" dirty="0" smtClean="0"/>
            </a:br>
            <a:endParaRPr lang="zh-CN" altLang="en-US" sz="2400" dirty="0">
              <a:latin typeface="Gill Sans MT"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884368" cy="1143000"/>
          </a:xfrm>
        </p:spPr>
        <p:txBody>
          <a:bodyPr/>
          <a:lstStyle/>
          <a:p>
            <a:pPr algn="l">
              <a:lnSpc>
                <a:spcPts val="3000"/>
              </a:lnSpc>
            </a:pPr>
            <a:r>
              <a:rPr lang="en-US" altLang="zh-CN" sz="3600" dirty="0" smtClean="0">
                <a:solidFill>
                  <a:schemeClr val="accent5">
                    <a:lumMod val="10000"/>
                  </a:schemeClr>
                </a:solidFill>
                <a:latin typeface="Gill Sans MT" pitchFamily="34" charset="0"/>
              </a:rPr>
              <a:t>Elasticity</a:t>
            </a:r>
            <a:r>
              <a:rPr lang="en-US" altLang="zh-CN" sz="5400" dirty="0" smtClean="0">
                <a:solidFill>
                  <a:schemeClr val="accent5">
                    <a:lumMod val="10000"/>
                  </a:schemeClr>
                </a:solidFill>
                <a:latin typeface="Gill Sans MT" pitchFamily="34" charset="0"/>
              </a:rPr>
              <a:t/>
            </a:r>
            <a:br>
              <a:rPr lang="en-US" altLang="zh-CN" sz="5400" dirty="0" smtClean="0">
                <a:solidFill>
                  <a:schemeClr val="accent5">
                    <a:lumMod val="10000"/>
                  </a:schemeClr>
                </a:solidFill>
                <a:latin typeface="Gill Sans MT" pitchFamily="34" charset="0"/>
              </a:rPr>
            </a:br>
            <a:r>
              <a:rPr lang="en-US" altLang="zh-CN" sz="5400" dirty="0" smtClean="0">
                <a:solidFill>
                  <a:schemeClr val="accent5">
                    <a:lumMod val="10000"/>
                  </a:schemeClr>
                </a:solidFill>
                <a:latin typeface="Gill Sans MT" pitchFamily="34" charset="0"/>
              </a:rPr>
              <a:t>          </a:t>
            </a:r>
            <a:r>
              <a:rPr lang="en-US" altLang="zh-CN" sz="3200" dirty="0" smtClean="0">
                <a:solidFill>
                  <a:schemeClr val="accent5">
                    <a:lumMod val="10000"/>
                  </a:schemeClr>
                </a:solidFill>
                <a:latin typeface="Gill Sans MT" pitchFamily="34" charset="0"/>
              </a:rPr>
              <a:t>----Zephyr</a:t>
            </a:r>
            <a:endParaRPr lang="zh-CN" altLang="en-US" sz="3200" dirty="0"/>
          </a:p>
        </p:txBody>
      </p:sp>
      <p:sp>
        <p:nvSpPr>
          <p:cNvPr id="3" name="内容占位符 2"/>
          <p:cNvSpPr>
            <a:spLocks noGrp="1"/>
          </p:cNvSpPr>
          <p:nvPr>
            <p:ph idx="1"/>
          </p:nvPr>
        </p:nvSpPr>
        <p:spPr>
          <a:xfrm>
            <a:off x="0" y="908720"/>
            <a:ext cx="8460432" cy="5688632"/>
          </a:xfrm>
        </p:spPr>
        <p:txBody>
          <a:bodyPr/>
          <a:lstStyle/>
          <a:p>
            <a:pPr>
              <a:buNone/>
            </a:pPr>
            <a:r>
              <a:rPr lang="en-US" altLang="zh-CN" sz="2400" dirty="0" smtClean="0">
                <a:latin typeface="华文新魏" pitchFamily="2" charset="-122"/>
                <a:ea typeface="华文新魏" pitchFamily="2" charset="-122"/>
              </a:rPr>
              <a:t>shared nothing architecture</a:t>
            </a:r>
          </a:p>
          <a:p>
            <a:pPr>
              <a:buSzPct val="80000"/>
              <a:buFont typeface="Wingdings" pitchFamily="2" charset="2"/>
              <a:buChar char="Ø"/>
            </a:pPr>
            <a:r>
              <a:rPr lang="zh-CN" altLang="en-US" sz="2400" dirty="0" smtClean="0">
                <a:latin typeface="华文新魏" pitchFamily="2" charset="-122"/>
                <a:ea typeface="华文新魏" pitchFamily="2" charset="-122"/>
              </a:rPr>
              <a:t>架构</a:t>
            </a:r>
            <a:endParaRPr lang="en-US" altLang="zh-CN" sz="2400" dirty="0" smtClean="0">
              <a:latin typeface="华文新魏" pitchFamily="2" charset="-122"/>
              <a:ea typeface="华文新魏" pitchFamily="2" charset="-122"/>
            </a:endParaRPr>
          </a:p>
          <a:p>
            <a:r>
              <a:rPr lang="zh-CN" altLang="en-US" sz="2400" dirty="0" smtClean="0">
                <a:latin typeface="华文新魏" pitchFamily="2" charset="-122"/>
                <a:ea typeface="华文新魏" pitchFamily="2" charset="-122"/>
              </a:rPr>
              <a:t>查询路由器</a:t>
            </a:r>
            <a:endParaRPr lang="en-US" altLang="zh-CN" sz="2400" dirty="0" smtClean="0">
              <a:latin typeface="华文新魏" pitchFamily="2" charset="-122"/>
              <a:ea typeface="华文新魏" pitchFamily="2" charset="-122"/>
            </a:endParaRPr>
          </a:p>
          <a:p>
            <a:r>
              <a:rPr lang="zh-CN" altLang="en-US" sz="2400" dirty="0" smtClean="0">
                <a:latin typeface="华文新魏" pitchFamily="2" charset="-122"/>
                <a:ea typeface="华文新魏" pitchFamily="2" charset="-122"/>
              </a:rPr>
              <a:t>系统控制器</a:t>
            </a:r>
            <a:endParaRPr lang="en-US" altLang="zh-CN" sz="2400" dirty="0" smtClean="0">
              <a:latin typeface="华文新魏" pitchFamily="2" charset="-122"/>
              <a:ea typeface="华文新魏" pitchFamily="2" charset="-122"/>
            </a:endParaRPr>
          </a:p>
          <a:p>
            <a:r>
              <a:rPr lang="zh-CN" altLang="en-US" sz="2400" dirty="0" smtClean="0">
                <a:latin typeface="华文新魏" pitchFamily="2" charset="-122"/>
                <a:ea typeface="华文新魏" pitchFamily="2" charset="-122"/>
              </a:rPr>
              <a:t>共享数据库独立模式</a:t>
            </a:r>
            <a:endParaRPr lang="en-US" altLang="zh-CN" sz="2400" dirty="0" smtClean="0">
              <a:latin typeface="华文新魏" pitchFamily="2" charset="-122"/>
              <a:ea typeface="华文新魏" pitchFamily="2" charset="-122"/>
            </a:endParaRPr>
          </a:p>
          <a:p>
            <a:pPr>
              <a:buNone/>
            </a:pPr>
            <a:endParaRPr lang="en-US" altLang="zh-CN" sz="2400" dirty="0" smtClean="0">
              <a:latin typeface="华文新魏" pitchFamily="2" charset="-122"/>
              <a:ea typeface="华文新魏" pitchFamily="2" charset="-122"/>
            </a:endParaRPr>
          </a:p>
          <a:p>
            <a:pPr>
              <a:buSzPct val="80000"/>
              <a:buFont typeface="Wingdings" pitchFamily="2" charset="2"/>
              <a:buChar char="Ø"/>
            </a:pPr>
            <a:r>
              <a:rPr lang="zh-CN" altLang="en-US" sz="2400" dirty="0" smtClean="0">
                <a:latin typeface="华文新魏" pitchFamily="2" charset="-122"/>
                <a:ea typeface="华文新魏" pitchFamily="2" charset="-122"/>
              </a:rPr>
              <a:t>特点</a:t>
            </a:r>
            <a:endParaRPr lang="en-US" altLang="zh-CN" sz="2400" dirty="0" smtClean="0">
              <a:latin typeface="华文新魏" pitchFamily="2" charset="-122"/>
              <a:ea typeface="华文新魏" pitchFamily="2" charset="-122"/>
            </a:endParaRPr>
          </a:p>
          <a:p>
            <a:r>
              <a:rPr lang="zh-CN" altLang="en-US" sz="2400" dirty="0" smtClean="0">
                <a:latin typeface="华文新魏" pitchFamily="2" charset="-122"/>
                <a:ea typeface="华文新魏" pitchFamily="2" charset="-122"/>
              </a:rPr>
              <a:t>同步的双模式（</a:t>
            </a:r>
            <a:r>
              <a:rPr lang="en-US" altLang="zh-CN" sz="2400" dirty="0" smtClean="0">
                <a:latin typeface="华文新魏" pitchFamily="2" charset="-122"/>
                <a:ea typeface="华文新魏" pitchFamily="2" charset="-122"/>
              </a:rPr>
              <a:t>dual mode</a:t>
            </a:r>
            <a:r>
              <a:rPr lang="zh-CN" altLang="en-US" sz="2400" dirty="0" smtClean="0">
                <a:latin typeface="华文新魏" pitchFamily="2" charset="-122"/>
                <a:ea typeface="华文新魏" pitchFamily="2" charset="-122"/>
              </a:rPr>
              <a:t>）</a:t>
            </a:r>
            <a:endParaRPr lang="en-US" altLang="zh-CN" sz="2400" dirty="0" smtClean="0">
              <a:latin typeface="华文新魏" pitchFamily="2" charset="-122"/>
              <a:ea typeface="华文新魏" pitchFamily="2" charset="-122"/>
            </a:endParaRPr>
          </a:p>
          <a:p>
            <a:r>
              <a:rPr lang="zh-CN" altLang="en-US" sz="2400" dirty="0" smtClean="0">
                <a:latin typeface="华文新魏" pitchFamily="2" charset="-122"/>
                <a:ea typeface="华文新魏" pitchFamily="2" charset="-122"/>
              </a:rPr>
              <a:t>基于</a:t>
            </a:r>
            <a:r>
              <a:rPr lang="en-US" altLang="zh-CN" sz="2400" dirty="0" smtClean="0">
                <a:latin typeface="华文新魏" pitchFamily="2" charset="-122"/>
                <a:ea typeface="华文新魏" pitchFamily="2" charset="-122"/>
              </a:rPr>
              <a:t>B+</a:t>
            </a:r>
            <a:r>
              <a:rPr lang="zh-CN" altLang="en-US" sz="2400" dirty="0" smtClean="0">
                <a:latin typeface="华文新魏" pitchFamily="2" charset="-122"/>
                <a:ea typeface="华文新魏" pitchFamily="2" charset="-122"/>
              </a:rPr>
              <a:t>树索引的页面模型</a:t>
            </a:r>
            <a:endParaRPr lang="en-US" altLang="zh-CN" sz="2400" dirty="0" smtClean="0">
              <a:latin typeface="华文新魏" pitchFamily="2" charset="-122"/>
              <a:ea typeface="华文新魏" pitchFamily="2" charset="-122"/>
            </a:endParaRPr>
          </a:p>
          <a:p>
            <a:r>
              <a:rPr lang="zh-CN" altLang="en-US" sz="2400" dirty="0" smtClean="0">
                <a:latin typeface="华文新魏" pitchFamily="2" charset="-122"/>
                <a:ea typeface="华文新魏" pitchFamily="2" charset="-122"/>
              </a:rPr>
              <a:t>基于锁的并发控制</a:t>
            </a:r>
            <a:endParaRPr lang="en-US" altLang="zh-CN" sz="2400" dirty="0" smtClean="0">
              <a:latin typeface="华文新魏" pitchFamily="2" charset="-122"/>
              <a:ea typeface="华文新魏" pitchFamily="2" charset="-122"/>
            </a:endParaRPr>
          </a:p>
          <a:p>
            <a:r>
              <a:rPr lang="zh-CN" altLang="en-US" sz="2400" dirty="0" smtClean="0">
                <a:latin typeface="华文新魏" pitchFamily="2" charset="-122"/>
                <a:ea typeface="华文新魏" pitchFamily="2" charset="-122"/>
              </a:rPr>
              <a:t>首先迁移最小的数据库状态信息，再按需异步迁移数据</a:t>
            </a:r>
            <a:endParaRPr lang="en-US" altLang="zh-CN" sz="2400" dirty="0" smtClean="0">
              <a:latin typeface="华文新魏" pitchFamily="2" charset="-122"/>
              <a:ea typeface="华文新魏" pitchFamily="2" charset="-122"/>
            </a:endParaRPr>
          </a:p>
          <a:p>
            <a:endParaRPr lang="en-US" altLang="zh-CN" sz="2400" dirty="0" smtClean="0">
              <a:latin typeface="华文新魏" pitchFamily="2" charset="-122"/>
              <a:ea typeface="华文新魏" pitchFamily="2" charset="-122"/>
            </a:endParaRPr>
          </a:p>
          <a:p>
            <a:pPr>
              <a:buSzPct val="80000"/>
              <a:buFont typeface="Wingdings" pitchFamily="2" charset="2"/>
              <a:buChar char="Ø"/>
            </a:pPr>
            <a:r>
              <a:rPr lang="zh-CN" altLang="en-US" sz="2400" dirty="0" smtClean="0">
                <a:latin typeface="华文新魏" pitchFamily="2" charset="-122"/>
                <a:ea typeface="华文新魏" pitchFamily="2" charset="-122"/>
              </a:rPr>
              <a:t>与迭代复制技术最大的不同</a:t>
            </a:r>
            <a:endParaRPr lang="zh-CN" altLang="en-US" sz="2400" dirty="0">
              <a:latin typeface="华文新魏" pitchFamily="2" charset="-122"/>
              <a:ea typeface="华文新魏" pitchFamily="2" charset="-122"/>
            </a:endParaRPr>
          </a:p>
        </p:txBody>
      </p:sp>
      <p:pic>
        <p:nvPicPr>
          <p:cNvPr id="4" name="图片 3" descr="33333.png"/>
          <p:cNvPicPr>
            <a:picLocks noChangeAspect="1"/>
          </p:cNvPicPr>
          <p:nvPr/>
        </p:nvPicPr>
        <p:blipFill>
          <a:blip r:embed="rId2" cstate="print"/>
          <a:stretch>
            <a:fillRect/>
          </a:stretch>
        </p:blipFill>
        <p:spPr>
          <a:xfrm>
            <a:off x="3931972" y="836712"/>
            <a:ext cx="5212028" cy="331236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908720"/>
            <a:ext cx="8208912" cy="5760640"/>
          </a:xfrm>
        </p:spPr>
        <p:txBody>
          <a:bodyPr/>
          <a:lstStyle/>
          <a:p>
            <a:pPr>
              <a:buNone/>
            </a:pPr>
            <a:r>
              <a:rPr lang="zh-CN" altLang="en-US" sz="2800" dirty="0" smtClean="0">
                <a:latin typeface="华文新魏" pitchFamily="2" charset="-122"/>
                <a:ea typeface="华文新魏" pitchFamily="2" charset="-122"/>
              </a:rPr>
              <a:t>基于</a:t>
            </a:r>
            <a:r>
              <a:rPr lang="en-US" altLang="zh-CN" sz="2800" dirty="0" smtClean="0">
                <a:latin typeface="华文新魏" pitchFamily="2" charset="-122"/>
                <a:ea typeface="华文新魏" pitchFamily="2" charset="-122"/>
              </a:rPr>
              <a:t>B</a:t>
            </a:r>
            <a:r>
              <a:rPr lang="zh-CN" altLang="en-US" sz="2800" dirty="0" smtClean="0">
                <a:latin typeface="华文新魏" pitchFamily="2" charset="-122"/>
                <a:ea typeface="华文新魏" pitchFamily="2" charset="-122"/>
              </a:rPr>
              <a:t>＋树索引的页面模型</a:t>
            </a:r>
            <a:endParaRPr lang="en-US" altLang="zh-CN" sz="2800" dirty="0" smtClean="0">
              <a:latin typeface="华文新魏" pitchFamily="2" charset="-122"/>
              <a:ea typeface="华文新魏" pitchFamily="2" charset="-122"/>
            </a:endParaRPr>
          </a:p>
          <a:p>
            <a:pPr>
              <a:buSzPct val="80000"/>
              <a:buFont typeface="Wingdings" pitchFamily="2" charset="2"/>
              <a:buChar char="Ø"/>
            </a:pPr>
            <a:endParaRPr lang="en-US" altLang="zh-CN" sz="2400" dirty="0" smtClean="0">
              <a:latin typeface="华文新魏" pitchFamily="2" charset="-122"/>
              <a:ea typeface="华文新魏" pitchFamily="2" charset="-122"/>
            </a:endParaRPr>
          </a:p>
          <a:p>
            <a:pPr>
              <a:buSzPct val="80000"/>
              <a:buFont typeface="Wingdings" pitchFamily="2" charset="2"/>
              <a:buChar char="Ø"/>
            </a:pPr>
            <a:r>
              <a:rPr lang="zh-CN" altLang="en-US" sz="2400" dirty="0" smtClean="0">
                <a:latin typeface="华文新魏" pitchFamily="2" charset="-122"/>
                <a:ea typeface="华文新魏" pitchFamily="2" charset="-122"/>
              </a:rPr>
              <a:t>页面的</a:t>
            </a:r>
            <a:r>
              <a:rPr lang="en-US" altLang="zh-CN" sz="2400" dirty="0" smtClean="0">
                <a:latin typeface="华文新魏" pitchFamily="2" charset="-122"/>
                <a:ea typeface="华文新魏" pitchFamily="2" charset="-122"/>
              </a:rPr>
              <a:t>ownership</a:t>
            </a:r>
          </a:p>
          <a:p>
            <a:pPr lvl="1"/>
            <a:r>
              <a:rPr lang="zh-CN" altLang="en-US" sz="2000" dirty="0" smtClean="0">
                <a:latin typeface="华文新魏" pitchFamily="2" charset="-122"/>
                <a:ea typeface="华文新魏" pitchFamily="2" charset="-122"/>
              </a:rPr>
              <a:t>初始时源节点拥有页面的</a:t>
            </a:r>
            <a:endParaRPr lang="en-US" altLang="zh-CN" sz="2000" dirty="0" smtClean="0">
              <a:latin typeface="华文新魏" pitchFamily="2" charset="-122"/>
              <a:ea typeface="华文新魏" pitchFamily="2" charset="-122"/>
            </a:endParaRPr>
          </a:p>
          <a:p>
            <a:pPr>
              <a:buNone/>
            </a:pPr>
            <a:r>
              <a:rPr lang="en-US" altLang="zh-CN" sz="2000" dirty="0" smtClean="0">
                <a:latin typeface="华文新魏" pitchFamily="2" charset="-122"/>
                <a:ea typeface="华文新魏" pitchFamily="2" charset="-122"/>
              </a:rPr>
              <a:t>            ownership</a:t>
            </a:r>
          </a:p>
          <a:p>
            <a:pPr lvl="1">
              <a:buFont typeface="Arial" pitchFamily="34" charset="0"/>
              <a:buChar char="•"/>
            </a:pPr>
            <a:r>
              <a:rPr lang="zh-CN" altLang="en-US" sz="2000" dirty="0" smtClean="0">
                <a:latin typeface="华文新魏" pitchFamily="2" charset="-122"/>
                <a:ea typeface="华文新魏" pitchFamily="2" charset="-122"/>
              </a:rPr>
              <a:t>迁移中目标节点按需获得</a:t>
            </a:r>
            <a:endParaRPr lang="en-US" altLang="zh-CN" sz="2000" dirty="0" smtClean="0">
              <a:latin typeface="华文新魏" pitchFamily="2" charset="-122"/>
              <a:ea typeface="华文新魏" pitchFamily="2" charset="-122"/>
            </a:endParaRPr>
          </a:p>
          <a:p>
            <a:pPr>
              <a:buNone/>
            </a:pPr>
            <a:r>
              <a:rPr lang="en-US" altLang="zh-CN" sz="2000" dirty="0" smtClean="0">
                <a:latin typeface="华文新魏" pitchFamily="2" charset="-122"/>
                <a:ea typeface="华文新魏" pitchFamily="2" charset="-122"/>
              </a:rPr>
              <a:t>           </a:t>
            </a:r>
            <a:r>
              <a:rPr lang="zh-CN" altLang="en-US" sz="2000" dirty="0" smtClean="0">
                <a:latin typeface="华文新魏" pitchFamily="2" charset="-122"/>
                <a:ea typeface="华文新魏" pitchFamily="2" charset="-122"/>
              </a:rPr>
              <a:t>页面的</a:t>
            </a:r>
            <a:r>
              <a:rPr lang="en-US" altLang="zh-CN" sz="2000" dirty="0" smtClean="0">
                <a:latin typeface="华文新魏" pitchFamily="2" charset="-122"/>
                <a:ea typeface="华文新魏" pitchFamily="2" charset="-122"/>
              </a:rPr>
              <a:t>ownership</a:t>
            </a:r>
          </a:p>
          <a:p>
            <a:pPr>
              <a:buNone/>
            </a:pPr>
            <a:endParaRPr lang="en-US" altLang="zh-CN" sz="2000" dirty="0" smtClean="0">
              <a:latin typeface="华文新魏" pitchFamily="2" charset="-122"/>
              <a:ea typeface="华文新魏" pitchFamily="2" charset="-122"/>
            </a:endParaRPr>
          </a:p>
          <a:p>
            <a:pPr>
              <a:buSzPct val="80000"/>
              <a:buFont typeface="Wingdings" pitchFamily="2" charset="2"/>
              <a:buChar char="Ø"/>
            </a:pPr>
            <a:r>
              <a:rPr lang="zh-CN" altLang="en-US" sz="2400" dirty="0" smtClean="0">
                <a:latin typeface="华文新魏" pitchFamily="2" charset="-122"/>
                <a:ea typeface="华文新魏" pitchFamily="2" charset="-122"/>
              </a:rPr>
              <a:t>索引结构</a:t>
            </a:r>
            <a:endParaRPr lang="en-US" altLang="zh-CN" sz="2400" dirty="0" smtClean="0">
              <a:latin typeface="华文新魏" pitchFamily="2" charset="-122"/>
              <a:ea typeface="华文新魏" pitchFamily="2" charset="-122"/>
            </a:endParaRPr>
          </a:p>
          <a:p>
            <a:pPr lvl="1"/>
            <a:r>
              <a:rPr lang="zh-CN" altLang="en-US" sz="2000" dirty="0" smtClean="0">
                <a:latin typeface="华文新魏" pitchFamily="2" charset="-122"/>
                <a:ea typeface="华文新魏" pitchFamily="2" charset="-122"/>
              </a:rPr>
              <a:t>指针的含义</a:t>
            </a:r>
            <a:endParaRPr lang="en-US" altLang="zh-CN" sz="2000" dirty="0" smtClean="0">
              <a:latin typeface="华文新魏" pitchFamily="2" charset="-122"/>
              <a:ea typeface="华文新魏" pitchFamily="2" charset="-122"/>
            </a:endParaRPr>
          </a:p>
          <a:p>
            <a:pPr lvl="1"/>
            <a:r>
              <a:rPr lang="zh-CN" altLang="en-US" sz="2000" dirty="0" smtClean="0">
                <a:latin typeface="华文新魏" pitchFamily="2" charset="-122"/>
                <a:ea typeface="华文新魏" pitchFamily="2" charset="-122"/>
              </a:rPr>
              <a:t>索引在迁移过程中保持不变</a:t>
            </a:r>
            <a:endParaRPr lang="en-US" altLang="zh-CN" sz="2000" dirty="0" smtClean="0">
              <a:latin typeface="华文新魏" pitchFamily="2" charset="-122"/>
              <a:ea typeface="华文新魏" pitchFamily="2" charset="-122"/>
            </a:endParaRPr>
          </a:p>
          <a:p>
            <a:pPr lvl="1"/>
            <a:endParaRPr lang="en-US" altLang="zh-CN" sz="2000" dirty="0" smtClean="0">
              <a:latin typeface="华文新魏" pitchFamily="2" charset="-122"/>
              <a:ea typeface="华文新魏" pitchFamily="2" charset="-122"/>
            </a:endParaRPr>
          </a:p>
          <a:p>
            <a:pPr marL="342900" lvl="1" indent="-342900">
              <a:buSzPct val="80000"/>
              <a:buFont typeface="Wingdings" pitchFamily="2" charset="2"/>
              <a:buChar char="Ø"/>
            </a:pPr>
            <a:r>
              <a:rPr lang="zh-CN" altLang="en-US" sz="2400" dirty="0" smtClean="0">
                <a:latin typeface="华文新魏" pitchFamily="2" charset="-122"/>
                <a:ea typeface="华文新魏" pitchFamily="2" charset="-122"/>
                <a:cs typeface="+mn-cs"/>
              </a:rPr>
              <a:t>设计目标</a:t>
            </a:r>
            <a:endParaRPr lang="en-US" altLang="zh-CN" sz="2400" dirty="0" smtClean="0">
              <a:latin typeface="华文新魏" pitchFamily="2" charset="-122"/>
              <a:ea typeface="华文新魏" pitchFamily="2" charset="-122"/>
              <a:cs typeface="+mn-cs"/>
            </a:endParaRPr>
          </a:p>
          <a:p>
            <a:pPr lvl="1"/>
            <a:r>
              <a:rPr lang="zh-CN" altLang="en-US" sz="2000" dirty="0" smtClean="0">
                <a:latin typeface="华文新魏" pitchFamily="2" charset="-122"/>
                <a:ea typeface="华文新魏" pitchFamily="2" charset="-122"/>
              </a:rPr>
              <a:t>最小化由于迁移一个租户的数据库，带来的服务中断（</a:t>
            </a:r>
            <a:r>
              <a:rPr lang="en-US" altLang="zh-CN" sz="2000" dirty="0" smtClean="0">
                <a:latin typeface="华文新魏" pitchFamily="2" charset="-122"/>
                <a:ea typeface="华文新魏" pitchFamily="2" charset="-122"/>
              </a:rPr>
              <a:t>Zephyr</a:t>
            </a:r>
            <a:r>
              <a:rPr lang="zh-CN" altLang="en-US" sz="2000" dirty="0" smtClean="0">
                <a:latin typeface="华文新魏" pitchFamily="2" charset="-122"/>
                <a:ea typeface="华文新魏" pitchFamily="2" charset="-122"/>
              </a:rPr>
              <a:t>不会造成</a:t>
            </a:r>
            <a:r>
              <a:rPr lang="en-US" altLang="zh-CN" sz="2000" dirty="0" smtClean="0">
                <a:latin typeface="华文新魏" pitchFamily="2" charset="-122"/>
                <a:ea typeface="华文新魏" pitchFamily="2" charset="-122"/>
              </a:rPr>
              <a:t>stop</a:t>
            </a:r>
            <a:r>
              <a:rPr lang="zh-CN" altLang="en-US" sz="2000" dirty="0" smtClean="0">
                <a:latin typeface="华文新魏" pitchFamily="2" charset="-122"/>
                <a:ea typeface="华文新魏" pitchFamily="2" charset="-122"/>
              </a:rPr>
              <a:t>阶段，使得被迁移租户的数据库不可用）</a:t>
            </a:r>
            <a:endParaRPr lang="zh-CN" altLang="en-US" sz="2000" dirty="0">
              <a:latin typeface="华文新魏" pitchFamily="2" charset="-122"/>
              <a:ea typeface="华文新魏" pitchFamily="2" charset="-122"/>
            </a:endParaRPr>
          </a:p>
        </p:txBody>
      </p:sp>
      <p:pic>
        <p:nvPicPr>
          <p:cNvPr id="4" name="图片 3" descr="666666.png"/>
          <p:cNvPicPr>
            <a:picLocks noChangeAspect="1"/>
          </p:cNvPicPr>
          <p:nvPr/>
        </p:nvPicPr>
        <p:blipFill>
          <a:blip r:embed="rId2" cstate="print"/>
          <a:stretch>
            <a:fillRect/>
          </a:stretch>
        </p:blipFill>
        <p:spPr>
          <a:xfrm>
            <a:off x="4080801" y="1484784"/>
            <a:ext cx="5063199" cy="3157417"/>
          </a:xfrm>
          <a:prstGeom prst="rect">
            <a:avLst/>
          </a:prstGeom>
        </p:spPr>
      </p:pic>
      <p:sp>
        <p:nvSpPr>
          <p:cNvPr id="6" name="标题 1"/>
          <p:cNvSpPr>
            <a:spLocks noGrp="1"/>
          </p:cNvSpPr>
          <p:nvPr>
            <p:ph type="title"/>
          </p:nvPr>
        </p:nvSpPr>
        <p:spPr>
          <a:xfrm>
            <a:off x="0" y="116632"/>
            <a:ext cx="7772400" cy="936104"/>
          </a:xfrm>
        </p:spPr>
        <p:txBody>
          <a:bodyPr/>
          <a:lstStyle/>
          <a:p>
            <a:pPr algn="l">
              <a:lnSpc>
                <a:spcPts val="3000"/>
              </a:lnSpc>
            </a:pPr>
            <a:r>
              <a:rPr lang="en-US" altLang="zh-CN" sz="3600" dirty="0" smtClean="0">
                <a:solidFill>
                  <a:schemeClr val="accent5">
                    <a:lumMod val="10000"/>
                  </a:schemeClr>
                </a:solidFill>
                <a:latin typeface="Gill Sans MT" pitchFamily="34" charset="0"/>
              </a:rPr>
              <a:t>Elasticity</a:t>
            </a:r>
            <a:r>
              <a:rPr lang="en-US" altLang="zh-CN" sz="5400" dirty="0" smtClean="0">
                <a:solidFill>
                  <a:schemeClr val="accent5">
                    <a:lumMod val="10000"/>
                  </a:schemeClr>
                </a:solidFill>
                <a:latin typeface="Gill Sans MT" pitchFamily="34" charset="0"/>
              </a:rPr>
              <a:t/>
            </a:r>
            <a:br>
              <a:rPr lang="en-US" altLang="zh-CN" sz="5400" dirty="0" smtClean="0">
                <a:solidFill>
                  <a:schemeClr val="accent5">
                    <a:lumMod val="10000"/>
                  </a:schemeClr>
                </a:solidFill>
                <a:latin typeface="Gill Sans MT" pitchFamily="34" charset="0"/>
              </a:rPr>
            </a:br>
            <a:r>
              <a:rPr lang="en-US" altLang="zh-CN" sz="5400" dirty="0" smtClean="0">
                <a:solidFill>
                  <a:schemeClr val="accent5">
                    <a:lumMod val="10000"/>
                  </a:schemeClr>
                </a:solidFill>
                <a:latin typeface="Gill Sans MT" pitchFamily="34" charset="0"/>
              </a:rPr>
              <a:t>          </a:t>
            </a:r>
            <a:r>
              <a:rPr lang="en-US" altLang="zh-CN" sz="3200" dirty="0" smtClean="0">
                <a:solidFill>
                  <a:schemeClr val="accent5">
                    <a:lumMod val="10000"/>
                  </a:schemeClr>
                </a:solidFill>
                <a:latin typeface="Gill Sans MT" pitchFamily="34" charset="0"/>
              </a:rPr>
              <a:t>----Zephyr</a:t>
            </a:r>
            <a:endParaRPr lang="zh-CN" altLang="en-US" sz="3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316416" cy="1052736"/>
          </a:xfrm>
        </p:spPr>
        <p:txBody>
          <a:bodyPr/>
          <a:lstStyle/>
          <a:p>
            <a:pPr algn="l"/>
            <a:r>
              <a:rPr lang="en-US" altLang="zh-CN" sz="3600" dirty="0" smtClean="0">
                <a:solidFill>
                  <a:schemeClr val="accent5">
                    <a:lumMod val="10000"/>
                  </a:schemeClr>
                </a:solidFill>
                <a:latin typeface="Gill Sans MT" pitchFamily="34" charset="0"/>
              </a:rPr>
              <a:t>Elasticity</a:t>
            </a:r>
            <a:r>
              <a:rPr lang="en-US" altLang="zh-CN" sz="2800" dirty="0" smtClean="0">
                <a:solidFill>
                  <a:schemeClr val="accent5">
                    <a:lumMod val="10000"/>
                  </a:schemeClr>
                </a:solidFill>
                <a:latin typeface="Gill Sans MT" pitchFamily="34" charset="0"/>
              </a:rPr>
              <a:t/>
            </a:r>
            <a:br>
              <a:rPr lang="en-US" altLang="zh-CN" sz="2800" dirty="0" smtClean="0">
                <a:solidFill>
                  <a:schemeClr val="accent5">
                    <a:lumMod val="10000"/>
                  </a:schemeClr>
                </a:solidFill>
                <a:latin typeface="Gill Sans MT" pitchFamily="34" charset="0"/>
              </a:rPr>
            </a:br>
            <a:r>
              <a:rPr lang="en-US" altLang="zh-CN" sz="2800" dirty="0" smtClean="0">
                <a:solidFill>
                  <a:schemeClr val="accent5">
                    <a:lumMod val="10000"/>
                  </a:schemeClr>
                </a:solidFill>
                <a:latin typeface="Gill Sans MT" pitchFamily="34" charset="0"/>
              </a:rPr>
              <a:t>          ----Zephyr</a:t>
            </a:r>
            <a:endParaRPr lang="zh-CN" altLang="en-US" sz="2800" dirty="0"/>
          </a:p>
        </p:txBody>
      </p:sp>
      <p:sp>
        <p:nvSpPr>
          <p:cNvPr id="3" name="内容占位符 2"/>
          <p:cNvSpPr>
            <a:spLocks noGrp="1"/>
          </p:cNvSpPr>
          <p:nvPr>
            <p:ph idx="1"/>
          </p:nvPr>
        </p:nvSpPr>
        <p:spPr>
          <a:xfrm>
            <a:off x="251520" y="1052736"/>
            <a:ext cx="8206680" cy="5195664"/>
          </a:xfrm>
        </p:spPr>
        <p:txBody>
          <a:bodyPr/>
          <a:lstStyle/>
          <a:p>
            <a:pPr>
              <a:buSzPct val="80000"/>
              <a:buFont typeface="Wingdings" pitchFamily="2" charset="2"/>
              <a:buChar char="Ø"/>
            </a:pPr>
            <a:r>
              <a:rPr lang="zh-CN" altLang="en-US" sz="2800" dirty="0" smtClean="0">
                <a:latin typeface="华文新魏" pitchFamily="2" charset="-122"/>
                <a:ea typeface="华文新魏" pitchFamily="2" charset="-122"/>
              </a:rPr>
              <a:t>迁移过程</a:t>
            </a:r>
            <a:endParaRPr lang="en-US" altLang="zh-CN" sz="2800" dirty="0" smtClean="0">
              <a:latin typeface="华文新魏" pitchFamily="2" charset="-122"/>
              <a:ea typeface="华文新魏" pitchFamily="2" charset="-122"/>
            </a:endParaRPr>
          </a:p>
          <a:p>
            <a:pPr lvl="1"/>
            <a:r>
              <a:rPr lang="en-US" altLang="zh-CN" dirty="0" smtClean="0">
                <a:latin typeface="华文新魏" pitchFamily="2" charset="-122"/>
                <a:ea typeface="华文新魏" pitchFamily="2" charset="-122"/>
              </a:rPr>
              <a:t>Init Mode</a:t>
            </a:r>
          </a:p>
          <a:p>
            <a:pPr lvl="1"/>
            <a:r>
              <a:rPr lang="en-US" altLang="zh-CN" sz="2400" dirty="0" smtClean="0">
                <a:latin typeface="华文新魏" pitchFamily="2" charset="-122"/>
                <a:ea typeface="华文新魏" pitchFamily="2" charset="-122"/>
              </a:rPr>
              <a:t>Dual Mode</a:t>
            </a:r>
          </a:p>
          <a:p>
            <a:pPr lvl="2"/>
            <a:r>
              <a:rPr lang="zh-CN" altLang="en-US" sz="2000" dirty="0" smtClean="0">
                <a:latin typeface="华文新魏" pitchFamily="2" charset="-122"/>
                <a:ea typeface="华文新魏" pitchFamily="2" charset="-122"/>
              </a:rPr>
              <a:t>两个节点同时执行事务</a:t>
            </a:r>
            <a:endParaRPr lang="en-US" altLang="zh-CN" sz="2000" dirty="0" smtClean="0">
              <a:latin typeface="华文新魏" pitchFamily="2" charset="-122"/>
              <a:ea typeface="华文新魏" pitchFamily="2" charset="-122"/>
            </a:endParaRPr>
          </a:p>
          <a:p>
            <a:pPr lvl="2"/>
            <a:r>
              <a:rPr lang="en-US" altLang="zh-CN" sz="2000" dirty="0" smtClean="0">
                <a:latin typeface="华文新魏" pitchFamily="2" charset="-122"/>
                <a:ea typeface="华文新魏" pitchFamily="2" charset="-122"/>
              </a:rPr>
              <a:t>On Demand Pull</a:t>
            </a:r>
          </a:p>
          <a:p>
            <a:pPr lvl="1"/>
            <a:r>
              <a:rPr lang="en-US" altLang="zh-CN" dirty="0" smtClean="0">
                <a:latin typeface="华文新魏" pitchFamily="2" charset="-122"/>
                <a:ea typeface="华文新魏" pitchFamily="2" charset="-122"/>
              </a:rPr>
              <a:t>Finish Mode</a:t>
            </a:r>
          </a:p>
          <a:p>
            <a:pPr lvl="2"/>
            <a:r>
              <a:rPr lang="en-US" altLang="zh-CN" sz="2000" dirty="0" err="1" smtClean="0">
                <a:latin typeface="华文新魏" pitchFamily="2" charset="-122"/>
                <a:ea typeface="华文新魏" pitchFamily="2" charset="-122"/>
              </a:rPr>
              <a:t>asychronous</a:t>
            </a:r>
            <a:r>
              <a:rPr lang="en-US" altLang="zh-CN" sz="2000" dirty="0" smtClean="0">
                <a:latin typeface="华文新魏" pitchFamily="2" charset="-122"/>
                <a:ea typeface="华文新魏" pitchFamily="2" charset="-122"/>
              </a:rPr>
              <a:t>  push</a:t>
            </a:r>
          </a:p>
          <a:p>
            <a:pPr marL="342900" lvl="2" indent="-342900">
              <a:buSzPct val="80000"/>
              <a:buFont typeface="Wingdings" pitchFamily="2" charset="2"/>
              <a:buChar char="Ø"/>
            </a:pPr>
            <a:r>
              <a:rPr lang="zh-CN" altLang="en-US" sz="2800" dirty="0" smtClean="0">
                <a:latin typeface="华文新魏" pitchFamily="2" charset="-122"/>
                <a:ea typeface="华文新魏" pitchFamily="2" charset="-122"/>
                <a:cs typeface="+mn-cs"/>
              </a:rPr>
              <a:t>迁移代价比较</a:t>
            </a:r>
            <a:endParaRPr lang="en-US" altLang="zh-CN" sz="2800" dirty="0" smtClean="0">
              <a:latin typeface="华文新魏" pitchFamily="2" charset="-122"/>
              <a:ea typeface="华文新魏" pitchFamily="2" charset="-122"/>
              <a:cs typeface="+mn-cs"/>
            </a:endParaRPr>
          </a:p>
          <a:p>
            <a:pPr lvl="1"/>
            <a:r>
              <a:rPr lang="zh-CN" altLang="en-US" dirty="0" smtClean="0">
                <a:latin typeface="华文新魏" pitchFamily="2" charset="-122"/>
                <a:ea typeface="华文新魏" pitchFamily="2" charset="-122"/>
              </a:rPr>
              <a:t>迭代复制</a:t>
            </a:r>
            <a:endParaRPr lang="en-US" altLang="zh-CN" dirty="0" smtClean="0">
              <a:latin typeface="华文新魏" pitchFamily="2" charset="-122"/>
              <a:ea typeface="华文新魏" pitchFamily="2" charset="-122"/>
            </a:endParaRPr>
          </a:p>
          <a:p>
            <a:pPr lvl="1"/>
            <a:r>
              <a:rPr lang="en-US" altLang="zh-CN" dirty="0" err="1" smtClean="0">
                <a:latin typeface="华文新魏" pitchFamily="2" charset="-122"/>
                <a:ea typeface="华文新魏" pitchFamily="2" charset="-122"/>
              </a:rPr>
              <a:t>Zehpyr</a:t>
            </a:r>
            <a:endParaRPr lang="en-US" altLang="zh-CN" dirty="0" smtClean="0">
              <a:latin typeface="华文新魏" pitchFamily="2" charset="-122"/>
              <a:ea typeface="华文新魏" pitchFamily="2" charset="-122"/>
            </a:endParaRPr>
          </a:p>
          <a:p>
            <a:pPr marL="342900" lvl="2" indent="-342900">
              <a:buSzPct val="80000"/>
              <a:buFont typeface="Wingdings" pitchFamily="2" charset="2"/>
              <a:buChar char="Ø"/>
            </a:pPr>
            <a:r>
              <a:rPr lang="zh-CN" altLang="en-US" sz="2800" dirty="0" smtClean="0">
                <a:latin typeface="华文新魏" pitchFamily="2" charset="-122"/>
                <a:ea typeface="华文新魏" pitchFamily="2" charset="-122"/>
                <a:cs typeface="+mn-cs"/>
              </a:rPr>
              <a:t>今后的研究工作</a:t>
            </a:r>
            <a:endParaRPr lang="en-US" altLang="zh-CN" sz="2800" dirty="0" smtClean="0">
              <a:latin typeface="华文新魏" pitchFamily="2" charset="-122"/>
              <a:ea typeface="华文新魏" pitchFamily="2" charset="-122"/>
              <a:cs typeface="+mn-cs"/>
            </a:endParaRPr>
          </a:p>
          <a:p>
            <a:endParaRPr lang="zh-CN" altLang="en-US" dirty="0"/>
          </a:p>
        </p:txBody>
      </p:sp>
      <p:pic>
        <p:nvPicPr>
          <p:cNvPr id="4" name="图片 3" descr="11111.png"/>
          <p:cNvPicPr>
            <a:picLocks noChangeAspect="1"/>
          </p:cNvPicPr>
          <p:nvPr/>
        </p:nvPicPr>
        <p:blipFill>
          <a:blip r:embed="rId2" cstate="print"/>
          <a:stretch>
            <a:fillRect/>
          </a:stretch>
        </p:blipFill>
        <p:spPr>
          <a:xfrm>
            <a:off x="4716016" y="-27384"/>
            <a:ext cx="4427984" cy="4005465"/>
          </a:xfrm>
          <a:prstGeom prst="rect">
            <a:avLst/>
          </a:prstGeom>
        </p:spPr>
      </p:pic>
      <p:pic>
        <p:nvPicPr>
          <p:cNvPr id="5" name="图片 4" descr="55555.png"/>
          <p:cNvPicPr>
            <a:picLocks noChangeAspect="1"/>
          </p:cNvPicPr>
          <p:nvPr/>
        </p:nvPicPr>
        <p:blipFill>
          <a:blip r:embed="rId3" cstate="print"/>
          <a:stretch>
            <a:fillRect/>
          </a:stretch>
        </p:blipFill>
        <p:spPr>
          <a:xfrm>
            <a:off x="4067944" y="4293096"/>
            <a:ext cx="5076056" cy="256490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676456" cy="936104"/>
          </a:xfrm>
        </p:spPr>
        <p:txBody>
          <a:bodyPr/>
          <a:lstStyle/>
          <a:p>
            <a:pPr algn="l"/>
            <a:r>
              <a:rPr lang="en-US" altLang="zh-CN" sz="4000" dirty="0" smtClean="0">
                <a:solidFill>
                  <a:schemeClr val="accent5">
                    <a:lumMod val="10000"/>
                  </a:schemeClr>
                </a:solidFill>
                <a:latin typeface="Gill Sans MT" pitchFamily="34" charset="0"/>
              </a:rPr>
              <a:t>(</a:t>
            </a:r>
            <a:r>
              <a:rPr lang="zh-CN" altLang="en-US" sz="4000" dirty="0" smtClean="0">
                <a:solidFill>
                  <a:schemeClr val="accent5">
                    <a:lumMod val="10000"/>
                  </a:schemeClr>
                </a:solidFill>
                <a:latin typeface="Gill Sans MT" pitchFamily="34" charset="0"/>
              </a:rPr>
              <a:t>四</a:t>
            </a:r>
            <a:r>
              <a:rPr lang="en-US" altLang="zh-CN" sz="4000" dirty="0" smtClean="0">
                <a:solidFill>
                  <a:schemeClr val="accent5">
                    <a:lumMod val="10000"/>
                  </a:schemeClr>
                </a:solidFill>
                <a:latin typeface="Gill Sans MT" pitchFamily="34" charset="0"/>
              </a:rPr>
              <a:t>)Database Autonomy in the Cloud</a:t>
            </a:r>
            <a:endParaRPr lang="zh-CN" altLang="en-US" sz="4000" dirty="0"/>
          </a:p>
        </p:txBody>
      </p:sp>
      <p:sp>
        <p:nvSpPr>
          <p:cNvPr id="3" name="内容占位符 2"/>
          <p:cNvSpPr>
            <a:spLocks noGrp="1"/>
          </p:cNvSpPr>
          <p:nvPr>
            <p:ph idx="1"/>
          </p:nvPr>
        </p:nvSpPr>
        <p:spPr>
          <a:xfrm>
            <a:off x="251520" y="1052736"/>
            <a:ext cx="8606760" cy="5519536"/>
          </a:xfrm>
        </p:spPr>
        <p:txBody>
          <a:bodyPr/>
          <a:lstStyle/>
          <a:p>
            <a:pPr>
              <a:buSzPct val="80000"/>
              <a:buFont typeface="Wingdings" pitchFamily="2" charset="2"/>
              <a:buChar char="Ø"/>
            </a:pPr>
            <a:r>
              <a:rPr lang="zh-CN" altLang="en-US" sz="2800" dirty="0" smtClean="0">
                <a:latin typeface="华文新魏" pitchFamily="2" charset="-122"/>
                <a:ea typeface="华文新魏" pitchFamily="2" charset="-122"/>
              </a:rPr>
              <a:t>系统自治管理器的作用</a:t>
            </a:r>
            <a:endParaRPr lang="en-US" altLang="zh-CN" sz="2800" dirty="0" smtClean="0">
              <a:latin typeface="华文新魏" pitchFamily="2" charset="-122"/>
              <a:ea typeface="华文新魏" pitchFamily="2" charset="-122"/>
            </a:endParaRPr>
          </a:p>
          <a:p>
            <a:pPr>
              <a:buSzPct val="80000"/>
              <a:buFont typeface="Wingdings" pitchFamily="2" charset="2"/>
              <a:buChar char="Ø"/>
            </a:pPr>
            <a:r>
              <a:rPr lang="zh-CN" altLang="en-US" sz="2800" dirty="0" smtClean="0">
                <a:latin typeface="华文新魏" pitchFamily="2" charset="-122"/>
                <a:ea typeface="华文新魏" pitchFamily="2" charset="-122"/>
              </a:rPr>
              <a:t>研究重点</a:t>
            </a:r>
            <a:endParaRPr lang="en-US" altLang="zh-CN" sz="2800" dirty="0" smtClean="0">
              <a:latin typeface="华文新魏" pitchFamily="2" charset="-122"/>
              <a:ea typeface="华文新魏" pitchFamily="2" charset="-122"/>
            </a:endParaRPr>
          </a:p>
          <a:p>
            <a:pPr lvl="1"/>
            <a:r>
              <a:rPr lang="en-US" altLang="zh-CN" sz="2400" dirty="0" smtClean="0">
                <a:latin typeface="华文新魏" pitchFamily="2" charset="-122"/>
                <a:ea typeface="华文新魏" pitchFamily="2" charset="-122"/>
              </a:rPr>
              <a:t>A single database server[18,31]</a:t>
            </a:r>
          </a:p>
          <a:p>
            <a:pPr lvl="1"/>
            <a:r>
              <a:rPr lang="en-US" altLang="zh-CN" sz="2400" dirty="0" smtClean="0">
                <a:latin typeface="华文新魏" pitchFamily="2" charset="-122"/>
                <a:ea typeface="华文新魏" pitchFamily="2" charset="-122"/>
              </a:rPr>
              <a:t>Large distributed systems[5,30]</a:t>
            </a:r>
          </a:p>
          <a:p>
            <a:pPr lvl="1"/>
            <a:r>
              <a:rPr lang="en-US" altLang="zh-CN" sz="2400" dirty="0" smtClean="0">
                <a:latin typeface="华文新魏" pitchFamily="2" charset="-122"/>
                <a:ea typeface="华文新魏" pitchFamily="2" charset="-122"/>
              </a:rPr>
              <a:t>A multitenant cloud database system</a:t>
            </a:r>
          </a:p>
          <a:p>
            <a:pPr>
              <a:buSzPct val="80000"/>
              <a:buFont typeface="Wingdings" pitchFamily="2" charset="2"/>
              <a:buChar char="Ø"/>
            </a:pPr>
            <a:r>
              <a:rPr lang="zh-CN" altLang="en-US" sz="2800" dirty="0" smtClean="0">
                <a:latin typeface="华文新魏" pitchFamily="2" charset="-122"/>
                <a:ea typeface="华文新魏" pitchFamily="2" charset="-122"/>
              </a:rPr>
              <a:t>自治控制器包括两个逻辑部件</a:t>
            </a:r>
            <a:endParaRPr lang="en-US" altLang="zh-CN" sz="2800" dirty="0" smtClean="0">
              <a:latin typeface="华文新魏" pitchFamily="2" charset="-122"/>
              <a:ea typeface="华文新魏" pitchFamily="2" charset="-122"/>
            </a:endParaRPr>
          </a:p>
          <a:p>
            <a:pPr lvl="1"/>
            <a:r>
              <a:rPr lang="en-US" altLang="zh-CN" sz="2400" dirty="0" smtClean="0">
                <a:latin typeface="华文新魏" pitchFamily="2" charset="-122"/>
                <a:ea typeface="华文新魏" pitchFamily="2" charset="-122"/>
              </a:rPr>
              <a:t>Static component</a:t>
            </a:r>
          </a:p>
          <a:p>
            <a:pPr lvl="2"/>
            <a:r>
              <a:rPr lang="zh-CN" altLang="en-US" sz="2000" dirty="0" smtClean="0">
                <a:latin typeface="华文新魏" pitchFamily="2" charset="-122"/>
                <a:ea typeface="华文新魏" pitchFamily="2" charset="-122"/>
              </a:rPr>
              <a:t>责任</a:t>
            </a:r>
            <a:endParaRPr lang="en-US" altLang="zh-CN" sz="2000" dirty="0" smtClean="0">
              <a:latin typeface="华文新魏" pitchFamily="2" charset="-122"/>
              <a:ea typeface="华文新魏" pitchFamily="2" charset="-122"/>
            </a:endParaRPr>
          </a:p>
          <a:p>
            <a:pPr lvl="2"/>
            <a:r>
              <a:rPr lang="zh-CN" altLang="en-US" sz="2000" dirty="0" smtClean="0">
                <a:latin typeface="华文新魏" pitchFamily="2" charset="-122"/>
                <a:ea typeface="华文新魏" pitchFamily="2" charset="-122"/>
              </a:rPr>
              <a:t>目前工作（</a:t>
            </a:r>
            <a:r>
              <a:rPr lang="en-US" altLang="zh-CN" sz="2000" dirty="0" smtClean="0">
                <a:latin typeface="华文新魏" pitchFamily="2" charset="-122"/>
                <a:ea typeface="华文新魏" pitchFamily="2" charset="-122"/>
              </a:rPr>
              <a:t>machine  learning techniques</a:t>
            </a:r>
            <a:r>
              <a:rPr lang="zh-CN" altLang="en-US" sz="2000" dirty="0" smtClean="0">
                <a:latin typeface="华文新魏" pitchFamily="2" charset="-122"/>
                <a:ea typeface="华文新魏" pitchFamily="2" charset="-122"/>
              </a:rPr>
              <a:t>）</a:t>
            </a:r>
            <a:endParaRPr lang="en-US" altLang="zh-CN" sz="2000" dirty="0" smtClean="0">
              <a:latin typeface="华文新魏" pitchFamily="2" charset="-122"/>
              <a:ea typeface="华文新魏" pitchFamily="2" charset="-122"/>
            </a:endParaRPr>
          </a:p>
          <a:p>
            <a:pPr lvl="1"/>
            <a:r>
              <a:rPr lang="en-US" altLang="zh-CN" sz="2400" dirty="0" smtClean="0">
                <a:latin typeface="华文新魏" pitchFamily="2" charset="-122"/>
                <a:ea typeface="华文新魏" pitchFamily="2" charset="-122"/>
              </a:rPr>
              <a:t>Autonomic component</a:t>
            </a:r>
          </a:p>
          <a:p>
            <a:pPr lvl="2"/>
            <a:r>
              <a:rPr lang="zh-CN" altLang="en-US" sz="2000" dirty="0" smtClean="0">
                <a:latin typeface="华文新魏" pitchFamily="2" charset="-122"/>
                <a:ea typeface="华文新魏" pitchFamily="2" charset="-122"/>
              </a:rPr>
              <a:t>责任</a:t>
            </a:r>
            <a:endParaRPr lang="en-US" altLang="zh-CN" sz="2000" dirty="0" smtClean="0">
              <a:latin typeface="华文新魏" pitchFamily="2" charset="-122"/>
              <a:ea typeface="华文新魏" pitchFamily="2" charset="-122"/>
            </a:endParaRPr>
          </a:p>
          <a:p>
            <a:pPr lvl="2"/>
            <a:r>
              <a:rPr lang="zh-CN" altLang="en-US" sz="2000" dirty="0" smtClean="0">
                <a:latin typeface="华文新魏" pitchFamily="2" charset="-122"/>
                <a:ea typeface="华文新魏" pitchFamily="2" charset="-122"/>
              </a:rPr>
              <a:t>目前工作（</a:t>
            </a:r>
            <a:r>
              <a:rPr lang="en-US" altLang="zh-CN" sz="2000" dirty="0" smtClean="0">
                <a:latin typeface="华文新魏" pitchFamily="2" charset="-122"/>
                <a:ea typeface="华文新魏" pitchFamily="2" charset="-122"/>
              </a:rPr>
              <a:t>machine learning models)</a:t>
            </a:r>
          </a:p>
          <a:p>
            <a:endParaRPr lang="en-US" altLang="zh-CN" dirty="0" smtClean="0"/>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0"/>
            <a:ext cx="7772400" cy="764704"/>
          </a:xfrm>
        </p:spPr>
        <p:txBody>
          <a:bodyPr/>
          <a:lstStyle/>
          <a:p>
            <a:pPr algn="l"/>
            <a:r>
              <a:rPr lang="zh-CN" altLang="en-US" sz="4000" dirty="0" smtClean="0">
                <a:solidFill>
                  <a:schemeClr val="accent5">
                    <a:lumMod val="10000"/>
                  </a:schemeClr>
                </a:solidFill>
              </a:rPr>
              <a:t>总结</a:t>
            </a:r>
            <a:endParaRPr lang="zh-CN" altLang="en-US" sz="4000" dirty="0">
              <a:solidFill>
                <a:schemeClr val="accent5">
                  <a:lumMod val="10000"/>
                </a:schemeClr>
              </a:solidFill>
            </a:endParaRPr>
          </a:p>
        </p:txBody>
      </p:sp>
      <p:sp>
        <p:nvSpPr>
          <p:cNvPr id="3" name="内容占位符 2"/>
          <p:cNvSpPr>
            <a:spLocks noGrp="1"/>
          </p:cNvSpPr>
          <p:nvPr>
            <p:ph idx="1"/>
          </p:nvPr>
        </p:nvSpPr>
        <p:spPr>
          <a:xfrm>
            <a:off x="179512" y="836712"/>
            <a:ext cx="8568952" cy="5184576"/>
          </a:xfrm>
        </p:spPr>
        <p:txBody>
          <a:bodyPr/>
          <a:lstStyle/>
          <a:p>
            <a:pPr>
              <a:buNone/>
            </a:pPr>
            <a:r>
              <a:rPr lang="zh-CN" altLang="en-US" sz="3000" dirty="0" smtClean="0">
                <a:latin typeface="华文新魏" pitchFamily="2" charset="-122"/>
                <a:ea typeface="华文新魏" pitchFamily="2" charset="-122"/>
              </a:rPr>
              <a:t>            在云中设计一个可扩展的数据管理层面临很多挑战：如何处理大规模的操作、弹性扩展、利用自治控制来减小操作代价</a:t>
            </a:r>
            <a:r>
              <a:rPr lang="en-US" altLang="zh-CN" sz="3000" dirty="0" smtClean="0">
                <a:latin typeface="华文新魏" pitchFamily="2" charset="-122"/>
                <a:ea typeface="华文新魏" pitchFamily="2" charset="-122"/>
              </a:rPr>
              <a:t>…</a:t>
            </a:r>
            <a:r>
              <a:rPr lang="zh-CN" altLang="en-US" sz="3000" dirty="0" smtClean="0">
                <a:latin typeface="华文新魏" pitchFamily="2" charset="-122"/>
                <a:ea typeface="华文新魏" pitchFamily="2" charset="-122"/>
              </a:rPr>
              <a:t>针对这些挑战，本文对科研团队的相关工作做了一个综述。</a:t>
            </a:r>
            <a:endParaRPr lang="en-US" altLang="zh-CN" sz="3000" dirty="0" smtClean="0">
              <a:latin typeface="华文新魏" pitchFamily="2" charset="-122"/>
              <a:ea typeface="华文新魏" pitchFamily="2" charset="-122"/>
            </a:endParaRPr>
          </a:p>
          <a:p>
            <a:pPr>
              <a:buNone/>
            </a:pPr>
            <a:r>
              <a:rPr lang="zh-CN" altLang="en-US" sz="3000" dirty="0" smtClean="0">
                <a:latin typeface="华文新魏" pitchFamily="2" charset="-122"/>
                <a:ea typeface="华文新魏" pitchFamily="2" charset="-122"/>
              </a:rPr>
              <a:t>         可以从中学习借鉴的几点：</a:t>
            </a:r>
            <a:endParaRPr lang="en-US" altLang="zh-CN" sz="3000" dirty="0" smtClean="0">
              <a:latin typeface="华文新魏" pitchFamily="2" charset="-122"/>
              <a:ea typeface="华文新魏" pitchFamily="2" charset="-122"/>
            </a:endParaRPr>
          </a:p>
          <a:p>
            <a:pPr>
              <a:buSzPct val="70000"/>
              <a:buFont typeface="Wingdings" pitchFamily="2" charset="2"/>
              <a:buChar char="l"/>
            </a:pPr>
            <a:r>
              <a:rPr lang="en-US" altLang="zh-CN" sz="3000" dirty="0" smtClean="0">
                <a:latin typeface="华文新魏" pitchFamily="2" charset="-122"/>
                <a:ea typeface="华文新魏" pitchFamily="2" charset="-122"/>
              </a:rPr>
              <a:t>Key-value</a:t>
            </a:r>
            <a:r>
              <a:rPr lang="zh-CN" altLang="en-US" sz="3000" dirty="0" smtClean="0">
                <a:latin typeface="华文新魏" pitchFamily="2" charset="-122"/>
                <a:ea typeface="华文新魏" pitchFamily="2" charset="-122"/>
              </a:rPr>
              <a:t>数据存储功能的扩展方式</a:t>
            </a:r>
            <a:endParaRPr lang="en-US" altLang="zh-CN" sz="3000" dirty="0" smtClean="0">
              <a:latin typeface="华文新魏" pitchFamily="2" charset="-122"/>
              <a:ea typeface="华文新魏" pitchFamily="2" charset="-122"/>
            </a:endParaRPr>
          </a:p>
          <a:p>
            <a:pPr>
              <a:buSzPct val="70000"/>
              <a:buFont typeface="Wingdings" pitchFamily="2" charset="2"/>
              <a:buChar char="l"/>
            </a:pPr>
            <a:r>
              <a:rPr lang="zh-CN" altLang="en-US" sz="3000" dirty="0" smtClean="0">
                <a:latin typeface="华文新魏" pitchFamily="2" charset="-122"/>
                <a:ea typeface="华文新魏" pitchFamily="2" charset="-122"/>
              </a:rPr>
              <a:t>数据分片的方法</a:t>
            </a:r>
            <a:endParaRPr lang="en-US" altLang="zh-CN" sz="3000" dirty="0" smtClean="0">
              <a:latin typeface="华文新魏" pitchFamily="2" charset="-122"/>
              <a:ea typeface="华文新魏" pitchFamily="2" charset="-122"/>
            </a:endParaRPr>
          </a:p>
          <a:p>
            <a:pPr>
              <a:buSzPct val="70000"/>
              <a:buFont typeface="Wingdings" pitchFamily="2" charset="2"/>
              <a:buChar char="l"/>
            </a:pPr>
            <a:r>
              <a:rPr lang="zh-CN" altLang="en-US" sz="3000" dirty="0" smtClean="0">
                <a:latin typeface="华文新魏" pitchFamily="2" charset="-122"/>
                <a:ea typeface="华文新魏" pitchFamily="2" charset="-122"/>
              </a:rPr>
              <a:t>数据迁移的过程</a:t>
            </a:r>
            <a:endParaRPr lang="en-US" altLang="zh-CN" sz="3000" dirty="0" smtClean="0">
              <a:latin typeface="华文新魏" pitchFamily="2" charset="-122"/>
              <a:ea typeface="华文新魏"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42852"/>
            <a:ext cx="7772400" cy="642942"/>
          </a:xfrm>
        </p:spPr>
        <p:txBody>
          <a:bodyPr/>
          <a:lstStyle/>
          <a:p>
            <a:pPr algn="l"/>
            <a:r>
              <a:rPr lang="zh-CN" altLang="en-US" sz="4000" b="1" dirty="0" smtClean="0">
                <a:solidFill>
                  <a:schemeClr val="accent5">
                    <a:lumMod val="10000"/>
                  </a:schemeClr>
                </a:solidFill>
              </a:rPr>
              <a:t>研究团队相关论文</a:t>
            </a:r>
            <a:endParaRPr lang="zh-CN" altLang="en-US" sz="4000" b="1" dirty="0">
              <a:solidFill>
                <a:schemeClr val="accent5">
                  <a:lumMod val="10000"/>
                </a:schemeClr>
              </a:solidFill>
            </a:endParaRPr>
          </a:p>
        </p:txBody>
      </p:sp>
      <p:sp>
        <p:nvSpPr>
          <p:cNvPr id="3" name="内容占位符 2"/>
          <p:cNvSpPr>
            <a:spLocks noGrp="1"/>
          </p:cNvSpPr>
          <p:nvPr>
            <p:ph idx="1"/>
          </p:nvPr>
        </p:nvSpPr>
        <p:spPr>
          <a:xfrm>
            <a:off x="0" y="714356"/>
            <a:ext cx="9144000" cy="6000792"/>
          </a:xfrm>
        </p:spPr>
        <p:txBody>
          <a:bodyPr/>
          <a:lstStyle/>
          <a:p>
            <a:pPr>
              <a:buNone/>
            </a:pPr>
            <a:r>
              <a:rPr lang="en-US" altLang="zh-CN" dirty="0" smtClean="0">
                <a:latin typeface="Gill Sans MT" pitchFamily="34" charset="0"/>
              </a:rPr>
              <a:t> </a:t>
            </a:r>
            <a:r>
              <a:rPr lang="en-US" altLang="zh-CN" u="sng" dirty="0" smtClean="0">
                <a:latin typeface="Gill Sans MT" pitchFamily="34" charset="0"/>
              </a:rPr>
              <a:t>http://www.cs.ucsb.edu/~dsl/</a:t>
            </a:r>
            <a:endParaRPr lang="en-US" u="sng" dirty="0" smtClean="0">
              <a:latin typeface="Gill Sans MT" pitchFamily="34" charset="0"/>
            </a:endParaRPr>
          </a:p>
          <a:p>
            <a:r>
              <a:rPr lang="en-US" altLang="zh-CN" sz="1600" dirty="0" err="1" smtClean="0">
                <a:latin typeface="Gill Sans MT" pitchFamily="34" charset="0"/>
                <a:ea typeface="宋体" pitchFamily="2" charset="-122"/>
              </a:rPr>
              <a:t>Das,S,Nishimura</a:t>
            </a:r>
            <a:r>
              <a:rPr lang="en-US" altLang="zh-CN" sz="1600" dirty="0" smtClean="0">
                <a:latin typeface="Gill Sans MT" pitchFamily="34" charset="0"/>
                <a:ea typeface="宋体" pitchFamily="2" charset="-122"/>
              </a:rPr>
              <a:t> S, </a:t>
            </a:r>
            <a:r>
              <a:rPr lang="en-US" altLang="zh-CN" sz="1600" dirty="0" err="1" smtClean="0">
                <a:latin typeface="Gill Sans MT" pitchFamily="34" charset="0"/>
                <a:ea typeface="宋体" pitchFamily="2" charset="-122"/>
              </a:rPr>
              <a:t>Agrawal</a:t>
            </a:r>
            <a:r>
              <a:rPr lang="en-US" altLang="zh-CN" sz="1600" dirty="0" smtClean="0">
                <a:latin typeface="Gill Sans MT" pitchFamily="34" charset="0"/>
                <a:ea typeface="宋体" pitchFamily="2" charset="-122"/>
              </a:rPr>
              <a:t> D, El </a:t>
            </a:r>
            <a:r>
              <a:rPr lang="en-US" altLang="zh-CN" sz="1600" dirty="0" err="1" smtClean="0">
                <a:latin typeface="Gill Sans MT" pitchFamily="34" charset="0"/>
                <a:ea typeface="宋体" pitchFamily="2" charset="-122"/>
              </a:rPr>
              <a:t>Abbadi</a:t>
            </a:r>
            <a:r>
              <a:rPr lang="en-US" altLang="zh-CN" sz="1600" dirty="0" smtClean="0">
                <a:latin typeface="Gill Sans MT" pitchFamily="34" charset="0"/>
                <a:ea typeface="宋体" pitchFamily="2" charset="-122"/>
              </a:rPr>
              <a:t> A. 2011. </a:t>
            </a:r>
            <a:r>
              <a:rPr lang="en-US" altLang="zh-CN" sz="1600" dirty="0" err="1" smtClean="0">
                <a:latin typeface="Gill Sans MT" pitchFamily="34" charset="0"/>
                <a:ea typeface="宋体" pitchFamily="2" charset="-122"/>
              </a:rPr>
              <a:t>Albatross:Lightweight</a:t>
            </a:r>
            <a:r>
              <a:rPr lang="en-US" altLang="zh-CN" sz="1600" dirty="0" smtClean="0">
                <a:latin typeface="Gill Sans MT" pitchFamily="34" charset="0"/>
                <a:ea typeface="宋体" pitchFamily="2" charset="-122"/>
              </a:rPr>
              <a:t> Elasticity in Shared Storage Databases for the Cloud using Live Data </a:t>
            </a:r>
            <a:r>
              <a:rPr lang="en-US" altLang="zh-CN" sz="1600" dirty="0" err="1" smtClean="0">
                <a:latin typeface="Gill Sans MT" pitchFamily="34" charset="0"/>
                <a:ea typeface="宋体" pitchFamily="2" charset="-122"/>
              </a:rPr>
              <a:t>Migration.VLDB</a:t>
            </a:r>
            <a:r>
              <a:rPr lang="en-US" altLang="zh-CN" sz="1600" dirty="0" smtClean="0">
                <a:latin typeface="Gill Sans MT" pitchFamily="34" charset="0"/>
                <a:ea typeface="宋体" pitchFamily="2" charset="-122"/>
              </a:rPr>
              <a:t>.</a:t>
            </a:r>
          </a:p>
          <a:p>
            <a:r>
              <a:rPr lang="en-US" altLang="zh-CN" sz="1600" dirty="0" smtClean="0">
                <a:latin typeface="Gill Sans MT" pitchFamily="34" charset="0"/>
                <a:ea typeface="宋体" pitchFamily="2" charset="-122"/>
              </a:rPr>
              <a:t>Elmore, A, Das S, </a:t>
            </a:r>
            <a:r>
              <a:rPr lang="en-US" altLang="zh-CN" sz="1600" dirty="0" err="1" smtClean="0">
                <a:latin typeface="Gill Sans MT" pitchFamily="34" charset="0"/>
                <a:ea typeface="宋体" pitchFamily="2" charset="-122"/>
              </a:rPr>
              <a:t>Agrawal</a:t>
            </a:r>
            <a:r>
              <a:rPr lang="en-US" altLang="zh-CN" sz="1600" dirty="0" smtClean="0">
                <a:latin typeface="Gill Sans MT" pitchFamily="34" charset="0"/>
                <a:ea typeface="宋体" pitchFamily="2" charset="-122"/>
              </a:rPr>
              <a:t> D, El </a:t>
            </a:r>
            <a:r>
              <a:rPr lang="en-US" altLang="zh-CN" sz="1600" dirty="0" err="1" smtClean="0">
                <a:latin typeface="Gill Sans MT" pitchFamily="34" charset="0"/>
                <a:ea typeface="宋体" pitchFamily="2" charset="-122"/>
              </a:rPr>
              <a:t>Abbadi</a:t>
            </a:r>
            <a:r>
              <a:rPr lang="en-US" altLang="zh-CN" sz="1600" dirty="0" smtClean="0">
                <a:latin typeface="Gill Sans MT" pitchFamily="34" charset="0"/>
                <a:ea typeface="宋体" pitchFamily="2" charset="-122"/>
              </a:rPr>
              <a:t> A.2011. </a:t>
            </a:r>
            <a:r>
              <a:rPr lang="en-US" altLang="zh-CN" sz="1600" b="1" dirty="0" err="1" smtClean="0">
                <a:solidFill>
                  <a:srgbClr val="C00000"/>
                </a:solidFill>
                <a:latin typeface="Gill Sans MT" pitchFamily="34" charset="0"/>
                <a:ea typeface="宋体" pitchFamily="2" charset="-122"/>
              </a:rPr>
              <a:t>Zephyr:Live</a:t>
            </a:r>
            <a:r>
              <a:rPr lang="en-US" altLang="zh-CN" sz="1600" b="1" dirty="0" smtClean="0">
                <a:solidFill>
                  <a:srgbClr val="C00000"/>
                </a:solidFill>
                <a:latin typeface="Gill Sans MT" pitchFamily="34" charset="0"/>
                <a:ea typeface="宋体" pitchFamily="2" charset="-122"/>
              </a:rPr>
              <a:t> Migration in Shared Nothing Databases for Elastic Cloud </a:t>
            </a:r>
            <a:r>
              <a:rPr lang="en-US" altLang="zh-CN" sz="1600" b="1" dirty="0" err="1" smtClean="0">
                <a:solidFill>
                  <a:srgbClr val="C00000"/>
                </a:solidFill>
                <a:latin typeface="Gill Sans MT" pitchFamily="34" charset="0"/>
                <a:ea typeface="宋体" pitchFamily="2" charset="-122"/>
              </a:rPr>
              <a:t>Platforms</a:t>
            </a:r>
            <a:r>
              <a:rPr lang="en-US" altLang="zh-CN" sz="1600" dirty="0" err="1" smtClean="0">
                <a:latin typeface="Gill Sans MT" pitchFamily="34" charset="0"/>
                <a:ea typeface="宋体" pitchFamily="2" charset="-122"/>
              </a:rPr>
              <a:t>.SIGMOD</a:t>
            </a:r>
            <a:r>
              <a:rPr lang="en-US" altLang="zh-CN" sz="1600" dirty="0" smtClean="0">
                <a:latin typeface="Gill Sans MT" pitchFamily="34" charset="0"/>
                <a:ea typeface="宋体" pitchFamily="2" charset="-122"/>
              </a:rPr>
              <a:t>.</a:t>
            </a:r>
          </a:p>
          <a:p>
            <a:r>
              <a:rPr lang="en-US" altLang="zh-CN" sz="1600" dirty="0" err="1" smtClean="0">
                <a:latin typeface="Gill Sans MT" pitchFamily="34" charset="0"/>
                <a:ea typeface="宋体" pitchFamily="2" charset="-122"/>
              </a:rPr>
              <a:t>Agrawal</a:t>
            </a:r>
            <a:r>
              <a:rPr lang="en-US" altLang="zh-CN" sz="1600" dirty="0" smtClean="0">
                <a:latin typeface="Gill Sans MT" pitchFamily="34" charset="0"/>
                <a:ea typeface="宋体" pitchFamily="2" charset="-122"/>
              </a:rPr>
              <a:t>, D, Das S, El </a:t>
            </a:r>
            <a:r>
              <a:rPr lang="en-US" altLang="zh-CN" sz="1600" dirty="0" err="1" smtClean="0">
                <a:latin typeface="Gill Sans MT" pitchFamily="34" charset="0"/>
                <a:ea typeface="宋体" pitchFamily="2" charset="-122"/>
              </a:rPr>
              <a:t>Abbadi</a:t>
            </a:r>
            <a:r>
              <a:rPr lang="en-US" altLang="zh-CN" sz="1600" dirty="0" smtClean="0">
                <a:latin typeface="Gill Sans MT" pitchFamily="34" charset="0"/>
                <a:ea typeface="宋体" pitchFamily="2" charset="-122"/>
              </a:rPr>
              <a:t> A.  2011.  Big Data and Cloud Computing: Current State and Future Opportunities. EDBT (Tutorial Presentation). </a:t>
            </a:r>
          </a:p>
          <a:p>
            <a:r>
              <a:rPr lang="en-US" altLang="zh-CN" sz="1600" dirty="0" err="1" smtClean="0">
                <a:latin typeface="Gill Sans MT" pitchFamily="34" charset="0"/>
                <a:ea typeface="宋体" pitchFamily="2" charset="-122"/>
              </a:rPr>
              <a:t>Agrawal</a:t>
            </a:r>
            <a:r>
              <a:rPr lang="en-US" altLang="zh-CN" sz="1600" dirty="0" smtClean="0">
                <a:latin typeface="Gill Sans MT" pitchFamily="34" charset="0"/>
                <a:ea typeface="宋体" pitchFamily="2" charset="-122"/>
              </a:rPr>
              <a:t>, D, </a:t>
            </a:r>
            <a:r>
              <a:rPr lang="en-US" altLang="zh-CN" sz="1600" dirty="0" err="1" smtClean="0">
                <a:latin typeface="Gill Sans MT" pitchFamily="34" charset="0"/>
                <a:ea typeface="宋体" pitchFamily="2" charset="-122"/>
              </a:rPr>
              <a:t>Candan</a:t>
            </a:r>
            <a:r>
              <a:rPr lang="en-US" altLang="zh-CN" sz="1600" dirty="0" smtClean="0">
                <a:latin typeface="Gill Sans MT" pitchFamily="34" charset="0"/>
                <a:ea typeface="宋体" pitchFamily="2" charset="-122"/>
              </a:rPr>
              <a:t> SK, Li W-S.  2011. </a:t>
            </a:r>
            <a:r>
              <a:rPr lang="en-US" altLang="zh-CN" sz="1600" b="1" dirty="0" smtClean="0">
                <a:latin typeface="Gill Sans MT" pitchFamily="34" charset="0"/>
                <a:ea typeface="宋体" pitchFamily="2" charset="-122"/>
              </a:rPr>
              <a:t> </a:t>
            </a:r>
            <a:r>
              <a:rPr lang="en-US" altLang="zh-CN" sz="1600" dirty="0" smtClean="0">
                <a:latin typeface="Gill Sans MT" pitchFamily="34" charset="0"/>
                <a:ea typeface="宋体" pitchFamily="2" charset="-122"/>
              </a:rPr>
              <a:t>New Frontiers in Information and Software as Services. Lecture Notes in Business Information Processing. </a:t>
            </a:r>
          </a:p>
          <a:p>
            <a:r>
              <a:rPr lang="en-US" altLang="zh-CN" sz="1600" dirty="0" smtClean="0">
                <a:latin typeface="Gill Sans MT" pitchFamily="34" charset="0"/>
                <a:ea typeface="宋体" pitchFamily="2" charset="-122"/>
              </a:rPr>
              <a:t>Das, S, </a:t>
            </a:r>
            <a:r>
              <a:rPr lang="en-US" altLang="zh-CN" sz="1600" dirty="0" err="1" smtClean="0">
                <a:latin typeface="Gill Sans MT" pitchFamily="34" charset="0"/>
                <a:ea typeface="宋体" pitchFamily="2" charset="-122"/>
              </a:rPr>
              <a:t>Agrawal</a:t>
            </a:r>
            <a:r>
              <a:rPr lang="en-US" altLang="zh-CN" sz="1600" dirty="0" smtClean="0">
                <a:latin typeface="Gill Sans MT" pitchFamily="34" charset="0"/>
                <a:ea typeface="宋体" pitchFamily="2" charset="-122"/>
              </a:rPr>
              <a:t> D, El </a:t>
            </a:r>
            <a:r>
              <a:rPr lang="en-US" altLang="zh-CN" sz="1600" dirty="0" err="1" smtClean="0">
                <a:latin typeface="Gill Sans MT" pitchFamily="34" charset="0"/>
                <a:ea typeface="宋体" pitchFamily="2" charset="-122"/>
              </a:rPr>
              <a:t>Abbadi</a:t>
            </a:r>
            <a:r>
              <a:rPr lang="en-US" altLang="zh-CN" sz="1600" dirty="0" smtClean="0">
                <a:latin typeface="Gill Sans MT" pitchFamily="34" charset="0"/>
                <a:ea typeface="宋体" pitchFamily="2" charset="-122"/>
              </a:rPr>
              <a:t> A.  2010. </a:t>
            </a:r>
            <a:r>
              <a:rPr lang="en-US" altLang="zh-CN" sz="1600" b="1" dirty="0" smtClean="0">
                <a:latin typeface="Gill Sans MT" pitchFamily="34" charset="0"/>
                <a:ea typeface="宋体" pitchFamily="2" charset="-122"/>
              </a:rPr>
              <a:t> </a:t>
            </a:r>
            <a:r>
              <a:rPr lang="en-US" altLang="zh-CN" sz="1600" b="1" dirty="0" smtClean="0">
                <a:solidFill>
                  <a:srgbClr val="C00000"/>
                </a:solidFill>
                <a:latin typeface="Gill Sans MT" pitchFamily="34" charset="0"/>
                <a:ea typeface="宋体" pitchFamily="2" charset="-122"/>
              </a:rPr>
              <a:t>G-Store: A Scalable Data Store for Transactional Multi key Access in the Cloud</a:t>
            </a:r>
            <a:r>
              <a:rPr lang="en-US" altLang="zh-CN" sz="1600" dirty="0" smtClean="0">
                <a:latin typeface="Gill Sans MT" pitchFamily="34" charset="0"/>
                <a:ea typeface="宋体" pitchFamily="2" charset="-122"/>
              </a:rPr>
              <a:t>. ACM SOCC.</a:t>
            </a:r>
          </a:p>
          <a:p>
            <a:r>
              <a:rPr lang="en-US" altLang="zh-CN" sz="1600" dirty="0" smtClean="0">
                <a:latin typeface="Gill Sans MT" pitchFamily="34" charset="0"/>
                <a:ea typeface="宋体" pitchFamily="2" charset="-122"/>
              </a:rPr>
              <a:t>Das, S, Nishimura S, </a:t>
            </a:r>
            <a:r>
              <a:rPr lang="en-US" altLang="zh-CN" sz="1600" dirty="0" err="1" smtClean="0">
                <a:latin typeface="Gill Sans MT" pitchFamily="34" charset="0"/>
                <a:ea typeface="宋体" pitchFamily="2" charset="-122"/>
              </a:rPr>
              <a:t>Agrawal</a:t>
            </a:r>
            <a:r>
              <a:rPr lang="en-US" altLang="zh-CN" sz="1600" dirty="0" smtClean="0">
                <a:latin typeface="Gill Sans MT" pitchFamily="34" charset="0"/>
                <a:ea typeface="宋体" pitchFamily="2" charset="-122"/>
              </a:rPr>
              <a:t> D, El </a:t>
            </a:r>
            <a:r>
              <a:rPr lang="en-US" altLang="zh-CN" sz="1600" dirty="0" err="1" smtClean="0">
                <a:latin typeface="Gill Sans MT" pitchFamily="34" charset="0"/>
                <a:ea typeface="宋体" pitchFamily="2" charset="-122"/>
              </a:rPr>
              <a:t>Abbadi</a:t>
            </a:r>
            <a:r>
              <a:rPr lang="en-US" altLang="zh-CN" sz="1600" dirty="0" smtClean="0">
                <a:latin typeface="Gill Sans MT" pitchFamily="34" charset="0"/>
                <a:ea typeface="宋体" pitchFamily="2" charset="-122"/>
              </a:rPr>
              <a:t> A.  2010. </a:t>
            </a:r>
            <a:r>
              <a:rPr lang="en-US" altLang="zh-CN" sz="1600" b="1" dirty="0" smtClean="0">
                <a:solidFill>
                  <a:srgbClr val="C00000"/>
                </a:solidFill>
                <a:latin typeface="Gill Sans MT" pitchFamily="34" charset="0"/>
                <a:ea typeface="宋体" pitchFamily="2" charset="-122"/>
              </a:rPr>
              <a:t> Live Database Migration for Elasticity in a Multitenant Database for Cloud Platforms.</a:t>
            </a:r>
            <a:r>
              <a:rPr lang="en-US" altLang="zh-CN" sz="1600" b="1" dirty="0" smtClean="0">
                <a:latin typeface="Gill Sans MT" pitchFamily="34" charset="0"/>
                <a:ea typeface="宋体" pitchFamily="2" charset="-122"/>
              </a:rPr>
              <a:t> </a:t>
            </a:r>
          </a:p>
          <a:p>
            <a:r>
              <a:rPr lang="en-US" altLang="zh-CN" sz="1600" dirty="0" smtClean="0">
                <a:latin typeface="Gill Sans MT" pitchFamily="34" charset="0"/>
                <a:ea typeface="宋体" pitchFamily="2" charset="-122"/>
              </a:rPr>
              <a:t>Elmore, A, Das S, </a:t>
            </a:r>
            <a:r>
              <a:rPr lang="en-US" altLang="zh-CN" sz="1600" dirty="0" err="1" smtClean="0">
                <a:latin typeface="Gill Sans MT" pitchFamily="34" charset="0"/>
                <a:ea typeface="宋体" pitchFamily="2" charset="-122"/>
              </a:rPr>
              <a:t>Agrawal</a:t>
            </a:r>
            <a:r>
              <a:rPr lang="en-US" altLang="zh-CN" sz="1600" dirty="0" smtClean="0">
                <a:latin typeface="Gill Sans MT" pitchFamily="34" charset="0"/>
                <a:ea typeface="宋体" pitchFamily="2" charset="-122"/>
              </a:rPr>
              <a:t> D, El </a:t>
            </a:r>
            <a:r>
              <a:rPr lang="en-US" altLang="zh-CN" sz="1600" dirty="0" err="1" smtClean="0">
                <a:latin typeface="Gill Sans MT" pitchFamily="34" charset="0"/>
                <a:ea typeface="宋体" pitchFamily="2" charset="-122"/>
              </a:rPr>
              <a:t>Abbadi</a:t>
            </a:r>
            <a:r>
              <a:rPr lang="en-US" altLang="zh-CN" sz="1600" dirty="0" smtClean="0">
                <a:latin typeface="Gill Sans MT" pitchFamily="34" charset="0"/>
                <a:ea typeface="宋体" pitchFamily="2" charset="-122"/>
              </a:rPr>
              <a:t> A.  2010.  Who's Driving this Cloud? Towards Efficient Migration for Elastic and Autonomic Multitenant Databases .</a:t>
            </a:r>
          </a:p>
          <a:p>
            <a:r>
              <a:rPr lang="en-US" altLang="zh-CN" sz="1600" dirty="0" smtClean="0">
                <a:latin typeface="Gill Sans MT" pitchFamily="34" charset="0"/>
                <a:ea typeface="宋体" pitchFamily="2" charset="-122"/>
              </a:rPr>
              <a:t>Das, S, </a:t>
            </a:r>
            <a:r>
              <a:rPr lang="en-US" altLang="zh-CN" sz="1600" dirty="0" err="1" smtClean="0">
                <a:latin typeface="Gill Sans MT" pitchFamily="34" charset="0"/>
                <a:ea typeface="宋体" pitchFamily="2" charset="-122"/>
              </a:rPr>
              <a:t>Agarwal</a:t>
            </a:r>
            <a:r>
              <a:rPr lang="en-US" altLang="zh-CN" sz="1600" dirty="0" smtClean="0">
                <a:latin typeface="Gill Sans MT" pitchFamily="34" charset="0"/>
                <a:ea typeface="宋体" pitchFamily="2" charset="-122"/>
              </a:rPr>
              <a:t> S, </a:t>
            </a:r>
            <a:r>
              <a:rPr lang="en-US" altLang="zh-CN" sz="1600" dirty="0" err="1" smtClean="0">
                <a:latin typeface="Gill Sans MT" pitchFamily="34" charset="0"/>
                <a:ea typeface="宋体" pitchFamily="2" charset="-122"/>
              </a:rPr>
              <a:t>Agrawal</a:t>
            </a:r>
            <a:r>
              <a:rPr lang="en-US" altLang="zh-CN" sz="1600" dirty="0" smtClean="0">
                <a:latin typeface="Gill Sans MT" pitchFamily="34" charset="0"/>
                <a:ea typeface="宋体" pitchFamily="2" charset="-122"/>
              </a:rPr>
              <a:t> D, El </a:t>
            </a:r>
            <a:r>
              <a:rPr lang="en-US" altLang="zh-CN" sz="1600" dirty="0" err="1" smtClean="0">
                <a:latin typeface="Gill Sans MT" pitchFamily="34" charset="0"/>
                <a:ea typeface="宋体" pitchFamily="2" charset="-122"/>
              </a:rPr>
              <a:t>Abbadi</a:t>
            </a:r>
            <a:r>
              <a:rPr lang="en-US" altLang="zh-CN" sz="1600" dirty="0" smtClean="0">
                <a:latin typeface="Gill Sans MT" pitchFamily="34" charset="0"/>
                <a:ea typeface="宋体" pitchFamily="2" charset="-122"/>
              </a:rPr>
              <a:t> A.  2010. </a:t>
            </a:r>
            <a:r>
              <a:rPr lang="en-US" altLang="zh-CN" sz="1600" dirty="0" smtClean="0">
                <a:solidFill>
                  <a:srgbClr val="C00000"/>
                </a:solidFill>
                <a:latin typeface="Gill Sans MT" pitchFamily="34" charset="0"/>
                <a:ea typeface="宋体" pitchFamily="2" charset="-122"/>
              </a:rPr>
              <a:t> </a:t>
            </a:r>
            <a:r>
              <a:rPr lang="en-US" altLang="zh-CN" sz="1600" b="1" dirty="0" err="1" smtClean="0">
                <a:solidFill>
                  <a:srgbClr val="C00000"/>
                </a:solidFill>
                <a:latin typeface="Gill Sans MT" pitchFamily="34" charset="0"/>
                <a:ea typeface="宋体" pitchFamily="2" charset="-122"/>
              </a:rPr>
              <a:t>ElasTraS</a:t>
            </a:r>
            <a:r>
              <a:rPr lang="en-US" altLang="zh-CN" sz="1600" b="1" dirty="0" smtClean="0">
                <a:solidFill>
                  <a:srgbClr val="C00000"/>
                </a:solidFill>
                <a:latin typeface="Gill Sans MT" pitchFamily="34" charset="0"/>
                <a:ea typeface="宋体" pitchFamily="2" charset="-122"/>
              </a:rPr>
              <a:t>: An Elastic, Scalable, and Self Managing Transactional Database for the Cloud</a:t>
            </a:r>
            <a:r>
              <a:rPr lang="en-US" altLang="zh-CN" sz="1600" dirty="0" smtClean="0">
                <a:latin typeface="Gill Sans MT" pitchFamily="34" charset="0"/>
                <a:ea typeface="宋体" pitchFamily="2" charset="-122"/>
              </a:rPr>
              <a:t>. </a:t>
            </a:r>
          </a:p>
          <a:p>
            <a:r>
              <a:rPr lang="en-US" altLang="zh-CN" sz="1600" dirty="0" err="1" smtClean="0">
                <a:latin typeface="Gill Sans MT" pitchFamily="34" charset="0"/>
                <a:ea typeface="宋体" pitchFamily="2" charset="-122"/>
              </a:rPr>
              <a:t>Agrawal</a:t>
            </a:r>
            <a:r>
              <a:rPr lang="en-US" altLang="zh-CN" sz="1600" dirty="0" smtClean="0">
                <a:latin typeface="Gill Sans MT" pitchFamily="34" charset="0"/>
                <a:ea typeface="宋体" pitchFamily="2" charset="-122"/>
              </a:rPr>
              <a:t>, D, El </a:t>
            </a:r>
            <a:r>
              <a:rPr lang="en-US" altLang="zh-CN" sz="1600" dirty="0" err="1" smtClean="0">
                <a:latin typeface="Gill Sans MT" pitchFamily="34" charset="0"/>
                <a:ea typeface="宋体" pitchFamily="2" charset="-122"/>
              </a:rPr>
              <a:t>Abbadi</a:t>
            </a:r>
            <a:r>
              <a:rPr lang="en-US" altLang="zh-CN" sz="1600" dirty="0" smtClean="0">
                <a:latin typeface="Gill Sans MT" pitchFamily="34" charset="0"/>
                <a:ea typeface="宋体" pitchFamily="2" charset="-122"/>
              </a:rPr>
              <a:t> A, Antony S, Das S.  2010.  Data Management Challenges in Cloud Computing Infrastructures. DNIS. </a:t>
            </a:r>
          </a:p>
          <a:p>
            <a:r>
              <a:rPr lang="en-US" altLang="zh-CN" sz="1600" dirty="0" err="1" smtClean="0">
                <a:latin typeface="Gill Sans MT" pitchFamily="34" charset="0"/>
                <a:ea typeface="宋体" pitchFamily="2" charset="-122"/>
              </a:rPr>
              <a:t>Agrawal</a:t>
            </a:r>
            <a:r>
              <a:rPr lang="en-US" altLang="zh-CN" sz="1600" dirty="0" smtClean="0">
                <a:latin typeface="Gill Sans MT" pitchFamily="34" charset="0"/>
                <a:ea typeface="宋体" pitchFamily="2" charset="-122"/>
              </a:rPr>
              <a:t>, D, El </a:t>
            </a:r>
            <a:r>
              <a:rPr lang="en-US" altLang="zh-CN" sz="1600" dirty="0" err="1" smtClean="0">
                <a:latin typeface="Gill Sans MT" pitchFamily="34" charset="0"/>
                <a:ea typeface="宋体" pitchFamily="2" charset="-122"/>
              </a:rPr>
              <a:t>Abbadi</a:t>
            </a:r>
            <a:r>
              <a:rPr lang="en-US" altLang="zh-CN" sz="1600" dirty="0" smtClean="0">
                <a:latin typeface="Gill Sans MT" pitchFamily="34" charset="0"/>
                <a:ea typeface="宋体" pitchFamily="2" charset="-122"/>
              </a:rPr>
              <a:t> A, </a:t>
            </a:r>
            <a:r>
              <a:rPr lang="en-US" altLang="zh-CN" sz="1600" dirty="0" err="1" smtClean="0">
                <a:latin typeface="Gill Sans MT" pitchFamily="34" charset="0"/>
                <a:ea typeface="宋体" pitchFamily="2" charset="-122"/>
              </a:rPr>
              <a:t>Emekçi</a:t>
            </a:r>
            <a:r>
              <a:rPr lang="en-US" altLang="zh-CN" sz="1600" dirty="0" smtClean="0">
                <a:latin typeface="Gill Sans MT" pitchFamily="34" charset="0"/>
                <a:ea typeface="宋体" pitchFamily="2" charset="-122"/>
              </a:rPr>
              <a:t> F, </a:t>
            </a:r>
            <a:r>
              <a:rPr lang="en-US" altLang="zh-CN" sz="1600" dirty="0" err="1" smtClean="0">
                <a:latin typeface="Gill Sans MT" pitchFamily="34" charset="0"/>
                <a:ea typeface="宋体" pitchFamily="2" charset="-122"/>
              </a:rPr>
              <a:t>Metwally</a:t>
            </a:r>
            <a:r>
              <a:rPr lang="en-US" altLang="zh-CN" sz="1600" dirty="0" smtClean="0">
                <a:latin typeface="Gill Sans MT" pitchFamily="34" charset="0"/>
                <a:ea typeface="宋体" pitchFamily="2" charset="-122"/>
              </a:rPr>
              <a:t> A.  2009.  Database Management as a Service: Challenges and Opportunities. ICDE Workshops.</a:t>
            </a:r>
            <a:endParaRPr lang="zh-CN" altLang="en-US" sz="1600" dirty="0" smtClean="0">
              <a:latin typeface="Gill Sans MT" pitchFamily="34" charset="0"/>
              <a:ea typeface="宋体" pitchFamily="2" charset="-122"/>
            </a:endParaRPr>
          </a:p>
          <a:p>
            <a:endParaRPr lang="zh-CN" altLang="en-US"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714356"/>
          </a:xfrm>
        </p:spPr>
        <p:txBody>
          <a:bodyPr/>
          <a:lstStyle/>
          <a:p>
            <a:pPr algn="l"/>
            <a:r>
              <a:rPr lang="zh-CN" altLang="en-US" b="1" dirty="0" smtClean="0">
                <a:solidFill>
                  <a:schemeClr val="accent5">
                    <a:lumMod val="10000"/>
                  </a:schemeClr>
                </a:solidFill>
              </a:rPr>
              <a:t>报告内容</a:t>
            </a:r>
            <a:endParaRPr lang="zh-CN" altLang="en-US" b="1" dirty="0">
              <a:solidFill>
                <a:schemeClr val="accent5">
                  <a:lumMod val="10000"/>
                </a:schemeClr>
              </a:solidFill>
            </a:endParaRPr>
          </a:p>
        </p:txBody>
      </p:sp>
      <p:sp>
        <p:nvSpPr>
          <p:cNvPr id="3" name="内容占位符 2"/>
          <p:cNvSpPr>
            <a:spLocks noGrp="1"/>
          </p:cNvSpPr>
          <p:nvPr>
            <p:ph idx="1"/>
          </p:nvPr>
        </p:nvSpPr>
        <p:spPr>
          <a:xfrm>
            <a:off x="357158" y="836712"/>
            <a:ext cx="8101042" cy="5411688"/>
          </a:xfrm>
        </p:spPr>
        <p:txBody>
          <a:bodyPr/>
          <a:lstStyle/>
          <a:p>
            <a:pPr>
              <a:buSzPct val="75000"/>
              <a:buFont typeface="Wingdings" pitchFamily="2" charset="2"/>
              <a:buChar char="Ø"/>
            </a:pPr>
            <a:r>
              <a:rPr lang="en-US" altLang="zh-CN" sz="2800" dirty="0" smtClean="0">
                <a:latin typeface="Gill Sans MT" pitchFamily="34" charset="0"/>
              </a:rPr>
              <a:t>Introduction</a:t>
            </a:r>
          </a:p>
          <a:p>
            <a:pPr>
              <a:buSzPct val="75000"/>
              <a:buFont typeface="Wingdings" pitchFamily="2" charset="2"/>
              <a:buChar char="Ø"/>
            </a:pPr>
            <a:r>
              <a:rPr lang="en-US" altLang="zh-CN" sz="2800" dirty="0" smtClean="0">
                <a:latin typeface="Gill Sans MT" pitchFamily="34" charset="0"/>
              </a:rPr>
              <a:t>Database Scalability in the Cloud</a:t>
            </a:r>
          </a:p>
          <a:p>
            <a:pPr lvl="1">
              <a:buSzPct val="75000"/>
              <a:buFont typeface="Arial" pitchFamily="34" charset="0"/>
              <a:buChar char="•"/>
            </a:pPr>
            <a:r>
              <a:rPr lang="en-US" altLang="zh-CN" sz="2400" dirty="0" smtClean="0">
                <a:latin typeface="Gill Sans MT" pitchFamily="34" charset="0"/>
              </a:rPr>
              <a:t>Data Fusion  (Megastore &amp;  G-Store)</a:t>
            </a:r>
          </a:p>
          <a:p>
            <a:pPr lvl="1">
              <a:buSzPct val="75000"/>
              <a:buFont typeface="Arial" pitchFamily="34" charset="0"/>
              <a:buChar char="•"/>
            </a:pPr>
            <a:r>
              <a:rPr lang="en-US" altLang="zh-CN" sz="2400" dirty="0" smtClean="0">
                <a:latin typeface="Gill Sans MT" pitchFamily="34" charset="0"/>
              </a:rPr>
              <a:t>Data Fission (</a:t>
            </a:r>
            <a:r>
              <a:rPr lang="en-US" altLang="zh-CN" sz="2400" dirty="0" err="1" smtClean="0">
                <a:latin typeface="Gill Sans MT" pitchFamily="34" charset="0"/>
              </a:rPr>
              <a:t>ElasTra</a:t>
            </a:r>
            <a:r>
              <a:rPr lang="en-US" altLang="zh-CN" sz="2400" dirty="0" smtClean="0">
                <a:latin typeface="Gill Sans MT" pitchFamily="34" charset="0"/>
              </a:rPr>
              <a:t>)</a:t>
            </a:r>
          </a:p>
          <a:p>
            <a:pPr>
              <a:buSzPct val="75000"/>
              <a:buFont typeface="Wingdings" pitchFamily="2" charset="2"/>
              <a:buChar char="Ø"/>
            </a:pPr>
            <a:r>
              <a:rPr lang="en-US" altLang="zh-CN" sz="2800" dirty="0" smtClean="0">
                <a:latin typeface="Gill Sans MT" pitchFamily="34" charset="0"/>
              </a:rPr>
              <a:t>Database Elasticity in the Cloud</a:t>
            </a:r>
          </a:p>
          <a:p>
            <a:pPr lvl="1">
              <a:buSzPct val="75000"/>
              <a:buFont typeface="Arial" pitchFamily="34" charset="0"/>
              <a:buChar char="•"/>
            </a:pPr>
            <a:r>
              <a:rPr lang="en-US" altLang="zh-CN" sz="2400" dirty="0" smtClean="0">
                <a:latin typeface="Gill Sans MT" pitchFamily="34" charset="0"/>
              </a:rPr>
              <a:t>Live database Migration</a:t>
            </a:r>
          </a:p>
          <a:p>
            <a:pPr lvl="3">
              <a:buSzPct val="75000"/>
              <a:buFont typeface="Arial" pitchFamily="34" charset="0"/>
              <a:buChar char="•"/>
            </a:pPr>
            <a:r>
              <a:rPr lang="en-US" altLang="zh-CN" dirty="0" smtClean="0">
                <a:latin typeface="Gill Sans MT" pitchFamily="34" charset="0"/>
              </a:rPr>
              <a:t>Iterative Copy</a:t>
            </a:r>
          </a:p>
          <a:p>
            <a:pPr lvl="3">
              <a:buSzPct val="75000"/>
              <a:buFont typeface="Arial" pitchFamily="34" charset="0"/>
              <a:buChar char="•"/>
            </a:pPr>
            <a:r>
              <a:rPr lang="en-US" altLang="zh-CN" dirty="0" smtClean="0">
                <a:latin typeface="Gill Sans MT" pitchFamily="34" charset="0"/>
              </a:rPr>
              <a:t>Zephyr</a:t>
            </a:r>
          </a:p>
          <a:p>
            <a:pPr>
              <a:buSzPct val="75000"/>
              <a:buFont typeface="Wingdings" pitchFamily="2" charset="2"/>
              <a:buChar char="Ø"/>
            </a:pPr>
            <a:r>
              <a:rPr lang="en-US" altLang="zh-CN" sz="2800" dirty="0" smtClean="0">
                <a:latin typeface="Gill Sans MT" pitchFamily="34" charset="0"/>
              </a:rPr>
              <a:t>Database Autonomy in the Cloud</a:t>
            </a:r>
          </a:p>
          <a:p>
            <a:pPr>
              <a:buSzPct val="75000"/>
              <a:buFont typeface="Wingdings" pitchFamily="2" charset="2"/>
              <a:buChar char="Ø"/>
            </a:pPr>
            <a:r>
              <a:rPr lang="en-US" altLang="zh-CN" sz="2800" dirty="0" smtClean="0">
                <a:latin typeface="Gill Sans MT" pitchFamily="34" charset="0"/>
              </a:rPr>
              <a:t>Conclusion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0528" y="0"/>
            <a:ext cx="7643866" cy="928670"/>
          </a:xfrm>
        </p:spPr>
        <p:txBody>
          <a:bodyPr/>
          <a:lstStyle/>
          <a:p>
            <a:pPr algn="l"/>
            <a:r>
              <a:rPr lang="zh-CN" altLang="en-US" sz="4000" dirty="0" smtClean="0">
                <a:solidFill>
                  <a:schemeClr val="accent5">
                    <a:lumMod val="10000"/>
                  </a:schemeClr>
                </a:solidFill>
                <a:latin typeface="Gill Sans MT" pitchFamily="34" charset="0"/>
              </a:rPr>
              <a:t>（一）</a:t>
            </a:r>
            <a:r>
              <a:rPr lang="en-US" altLang="zh-CN" sz="4000" dirty="0" smtClean="0">
                <a:solidFill>
                  <a:schemeClr val="accent5">
                    <a:lumMod val="10000"/>
                  </a:schemeClr>
                </a:solidFill>
                <a:latin typeface="Gill Sans MT" pitchFamily="34" charset="0"/>
              </a:rPr>
              <a:t>Introduction</a:t>
            </a:r>
            <a:endParaRPr lang="zh-CN" altLang="en-US" sz="4000" dirty="0">
              <a:solidFill>
                <a:schemeClr val="accent5">
                  <a:lumMod val="10000"/>
                </a:schemeClr>
              </a:solidFill>
              <a:latin typeface="Gill Sans MT" pitchFamily="34" charset="0"/>
            </a:endParaRPr>
          </a:p>
        </p:txBody>
      </p:sp>
      <p:sp>
        <p:nvSpPr>
          <p:cNvPr id="3" name="内容占位符 2"/>
          <p:cNvSpPr>
            <a:spLocks noGrp="1"/>
          </p:cNvSpPr>
          <p:nvPr>
            <p:ph idx="1"/>
          </p:nvPr>
        </p:nvSpPr>
        <p:spPr>
          <a:xfrm>
            <a:off x="0" y="764704"/>
            <a:ext cx="8964488" cy="5664692"/>
          </a:xfrm>
        </p:spPr>
        <p:txBody>
          <a:bodyPr/>
          <a:lstStyle/>
          <a:p>
            <a:pPr>
              <a:buNone/>
            </a:pPr>
            <a:r>
              <a:rPr lang="zh-CN" altLang="en-US" dirty="0" smtClean="0"/>
              <a:t>     </a:t>
            </a:r>
            <a:r>
              <a:rPr lang="zh-CN" altLang="en-US" sz="2800" dirty="0" smtClean="0">
                <a:latin typeface="华文新魏" pitchFamily="2" charset="-122"/>
                <a:ea typeface="华文新魏" pitchFamily="2" charset="-122"/>
              </a:rPr>
              <a:t>为支持在云中部署的各种各样的应用，需要设计具有“云特征”的数据库系统。面临两个最主要的技术难题：</a:t>
            </a:r>
            <a:r>
              <a:rPr lang="en-US" altLang="zh-CN" sz="2800" dirty="0" smtClean="0">
                <a:latin typeface="华文新魏" pitchFamily="2" charset="-122"/>
                <a:ea typeface="华文新魏" pitchFamily="2" charset="-122"/>
              </a:rPr>
              <a:t>DBMS</a:t>
            </a:r>
            <a:r>
              <a:rPr lang="zh-CN" altLang="en-US" sz="2800" dirty="0" smtClean="0">
                <a:latin typeface="华文新魏" pitchFamily="2" charset="-122"/>
                <a:ea typeface="华文新魏" pitchFamily="2" charset="-122"/>
              </a:rPr>
              <a:t>的扩展性和</a:t>
            </a:r>
            <a:r>
              <a:rPr lang="en-US" altLang="zh-CN" sz="2800" dirty="0" smtClean="0">
                <a:latin typeface="华文新魏" pitchFamily="2" charset="-122"/>
                <a:ea typeface="华文新魏" pitchFamily="2" charset="-122"/>
              </a:rPr>
              <a:t>DBMS</a:t>
            </a:r>
            <a:r>
              <a:rPr lang="zh-CN" altLang="en-US" sz="2800" dirty="0" smtClean="0">
                <a:latin typeface="华文新魏" pitchFamily="2" charset="-122"/>
                <a:ea typeface="华文新魏" pitchFamily="2" charset="-122"/>
              </a:rPr>
              <a:t>的安全性。</a:t>
            </a:r>
            <a:endParaRPr lang="en-US" altLang="zh-CN" sz="2800" dirty="0" smtClean="0">
              <a:latin typeface="华文新魏" pitchFamily="2" charset="-122"/>
              <a:ea typeface="华文新魏" pitchFamily="2" charset="-122"/>
            </a:endParaRPr>
          </a:p>
          <a:p>
            <a:r>
              <a:rPr lang="zh-CN" altLang="en-US" sz="2800" dirty="0" smtClean="0">
                <a:latin typeface="华文新魏" pitchFamily="2" charset="-122"/>
                <a:ea typeface="华文新魏" pitchFamily="2" charset="-122"/>
              </a:rPr>
              <a:t>对传统的</a:t>
            </a:r>
            <a:r>
              <a:rPr lang="en-US" altLang="zh-CN" sz="2800" dirty="0" smtClean="0">
                <a:latin typeface="华文新魏" pitchFamily="2" charset="-122"/>
                <a:ea typeface="华文新魏" pitchFamily="2" charset="-122"/>
              </a:rPr>
              <a:t>DBMS</a:t>
            </a:r>
            <a:r>
              <a:rPr lang="zh-CN" altLang="en-US" sz="2800" dirty="0" smtClean="0">
                <a:latin typeface="华文新魏" pitchFamily="2" charset="-122"/>
                <a:ea typeface="华文新魏" pitchFamily="2" charset="-122"/>
              </a:rPr>
              <a:t>的挑战</a:t>
            </a:r>
            <a:endParaRPr lang="en-US" altLang="zh-CN" sz="2800" dirty="0" smtClean="0">
              <a:latin typeface="华文新魏" pitchFamily="2" charset="-122"/>
              <a:ea typeface="华文新魏" pitchFamily="2" charset="-122"/>
            </a:endParaRPr>
          </a:p>
          <a:p>
            <a:r>
              <a:rPr lang="en-US" altLang="zh-CN" sz="2800" dirty="0" smtClean="0">
                <a:latin typeface="华文新魏" pitchFamily="2" charset="-122"/>
                <a:ea typeface="华文新魏" pitchFamily="2" charset="-122"/>
              </a:rPr>
              <a:t>Key-value</a:t>
            </a:r>
            <a:r>
              <a:rPr lang="zh-CN" altLang="en-US" sz="2800" dirty="0" smtClean="0">
                <a:latin typeface="华文新魏" pitchFamily="2" charset="-122"/>
                <a:ea typeface="华文新魏" pitchFamily="2" charset="-122"/>
              </a:rPr>
              <a:t>数据管理技术的局限</a:t>
            </a:r>
            <a:endParaRPr lang="en-US" altLang="zh-CN" sz="2800" dirty="0" smtClean="0">
              <a:latin typeface="华文新魏" pitchFamily="2" charset="-122"/>
              <a:ea typeface="华文新魏" pitchFamily="2" charset="-122"/>
            </a:endParaRPr>
          </a:p>
          <a:p>
            <a:pPr>
              <a:buNone/>
            </a:pPr>
            <a:r>
              <a:rPr lang="zh-CN" altLang="en-US" sz="2800" dirty="0" smtClean="0">
                <a:latin typeface="华文新魏" pitchFamily="2" charset="-122"/>
                <a:ea typeface="华文新魏" pitchFamily="2" charset="-122"/>
              </a:rPr>
              <a:t>          云计算的成功除了数据库管理技术众所周知的特性外（</a:t>
            </a:r>
            <a:r>
              <a:rPr lang="en-US" altLang="zh-CN" sz="2800" dirty="0" smtClean="0">
                <a:latin typeface="华文新魏" pitchFamily="2" charset="-122"/>
                <a:ea typeface="华文新魏" pitchFamily="2" charset="-122"/>
              </a:rPr>
              <a:t>high-</a:t>
            </a:r>
            <a:r>
              <a:rPr lang="en-US" altLang="zh-CN" sz="2800" dirty="0" err="1" smtClean="0">
                <a:latin typeface="华文新魏" pitchFamily="2" charset="-122"/>
                <a:ea typeface="华文新魏" pitchFamily="2" charset="-122"/>
              </a:rPr>
              <a:t>vlel</a:t>
            </a:r>
            <a:r>
              <a:rPr lang="en-US" altLang="zh-CN" sz="2800" dirty="0" smtClean="0">
                <a:latin typeface="华文新魏" pitchFamily="2" charset="-122"/>
                <a:ea typeface="华文新魏" pitchFamily="2" charset="-122"/>
              </a:rPr>
              <a:t> functionality</a:t>
            </a:r>
            <a:r>
              <a:rPr lang="zh-CN" altLang="en-US" sz="2800" dirty="0" smtClean="0">
                <a:latin typeface="华文新魏" pitchFamily="2" charset="-122"/>
                <a:ea typeface="华文新魏" pitchFamily="2" charset="-122"/>
              </a:rPr>
              <a:t>、</a:t>
            </a:r>
            <a:r>
              <a:rPr lang="en-US" altLang="zh-CN" sz="2800" dirty="0" smtClean="0">
                <a:latin typeface="华文新魏" pitchFamily="2" charset="-122"/>
                <a:ea typeface="华文新魏" pitchFamily="2" charset="-122"/>
              </a:rPr>
              <a:t>consistency</a:t>
            </a:r>
            <a:r>
              <a:rPr lang="zh-CN" altLang="en-US" sz="2800" dirty="0" smtClean="0">
                <a:latin typeface="华文新魏" pitchFamily="2" charset="-122"/>
                <a:ea typeface="华文新魏" pitchFamily="2" charset="-122"/>
              </a:rPr>
              <a:t>、</a:t>
            </a:r>
            <a:r>
              <a:rPr lang="en-US" altLang="zh-CN" sz="2800" dirty="0" smtClean="0">
                <a:latin typeface="华文新魏" pitchFamily="2" charset="-122"/>
                <a:ea typeface="华文新魏" pitchFamily="2" charset="-122"/>
              </a:rPr>
              <a:t>performance</a:t>
            </a:r>
            <a:r>
              <a:rPr lang="zh-CN" altLang="en-US" sz="2800" dirty="0" smtClean="0">
                <a:latin typeface="华文新魏" pitchFamily="2" charset="-122"/>
                <a:ea typeface="华文新魏" pitchFamily="2" charset="-122"/>
              </a:rPr>
              <a:t>、</a:t>
            </a:r>
            <a:r>
              <a:rPr lang="en-US" altLang="zh-CN" sz="2800" dirty="0" smtClean="0">
                <a:latin typeface="华文新魏" pitchFamily="2" charset="-122"/>
                <a:ea typeface="华文新魏" pitchFamily="2" charset="-122"/>
              </a:rPr>
              <a:t>reliability</a:t>
            </a:r>
            <a:r>
              <a:rPr lang="zh-CN" altLang="en-US" sz="2800" dirty="0" smtClean="0">
                <a:latin typeface="华文新魏" pitchFamily="2" charset="-122"/>
                <a:ea typeface="华文新魏" pitchFamily="2" charset="-122"/>
              </a:rPr>
              <a:t>），取决于如何使</a:t>
            </a:r>
            <a:r>
              <a:rPr lang="en-US" altLang="zh-CN" sz="2800" dirty="0" smtClean="0">
                <a:latin typeface="华文新魏" pitchFamily="2" charset="-122"/>
                <a:ea typeface="华文新魏" pitchFamily="2" charset="-122"/>
              </a:rPr>
              <a:t>DBMS</a:t>
            </a:r>
            <a:r>
              <a:rPr lang="zh-CN" altLang="en-US" sz="2800" dirty="0" smtClean="0">
                <a:latin typeface="华文新魏" pitchFamily="2" charset="-122"/>
                <a:ea typeface="华文新魏" pitchFamily="2" charset="-122"/>
              </a:rPr>
              <a:t>变得</a:t>
            </a:r>
            <a:r>
              <a:rPr lang="en-US" altLang="zh-CN" sz="2800" dirty="0" smtClean="0">
                <a:latin typeface="华文新魏" pitchFamily="2" charset="-122"/>
                <a:ea typeface="华文新魏" pitchFamily="2" charset="-122"/>
              </a:rPr>
              <a:t>scalable</a:t>
            </a:r>
            <a:r>
              <a:rPr lang="zh-CN" altLang="en-US" sz="2800" dirty="0" smtClean="0">
                <a:latin typeface="华文新魏" pitchFamily="2" charset="-122"/>
                <a:ea typeface="华文新魏" pitchFamily="2" charset="-122"/>
              </a:rPr>
              <a:t>、</a:t>
            </a:r>
            <a:r>
              <a:rPr lang="en-US" altLang="zh-CN" sz="2800" dirty="0" smtClean="0">
                <a:latin typeface="华文新魏" pitchFamily="2" charset="-122"/>
                <a:ea typeface="华文新魏" pitchFamily="2" charset="-122"/>
              </a:rPr>
              <a:t>elastic</a:t>
            </a:r>
            <a:r>
              <a:rPr lang="zh-CN" altLang="en-US" sz="2800" dirty="0" smtClean="0">
                <a:latin typeface="华文新魏" pitchFamily="2" charset="-122"/>
                <a:ea typeface="华文新魏" pitchFamily="2" charset="-122"/>
              </a:rPr>
              <a:t>、</a:t>
            </a:r>
            <a:r>
              <a:rPr lang="en-US" altLang="zh-CN" sz="2800" dirty="0" smtClean="0">
                <a:latin typeface="华文新魏" pitchFamily="2" charset="-122"/>
                <a:ea typeface="华文新魏" pitchFamily="2" charset="-122"/>
              </a:rPr>
              <a:t>autonomic</a:t>
            </a:r>
            <a:r>
              <a:rPr lang="zh-CN" altLang="en-US" sz="2800" dirty="0" smtClean="0">
                <a:latin typeface="华文新魏" pitchFamily="2" charset="-122"/>
                <a:ea typeface="华文新魏" pitchFamily="2" charset="-122"/>
              </a:rPr>
              <a:t>。</a:t>
            </a:r>
            <a:endParaRPr lang="en-US" altLang="zh-CN" sz="2800" dirty="0" smtClean="0">
              <a:latin typeface="华文新魏" pitchFamily="2" charset="-122"/>
              <a:ea typeface="华文新魏" pitchFamily="2" charset="-122"/>
            </a:endParaRPr>
          </a:p>
          <a:p>
            <a:pPr>
              <a:buNone/>
            </a:pPr>
            <a:r>
              <a:rPr lang="zh-CN" altLang="en-US" sz="2800" dirty="0" smtClean="0">
                <a:latin typeface="华文新魏" pitchFamily="2" charset="-122"/>
                <a:ea typeface="华文新魏" pitchFamily="2" charset="-122"/>
              </a:rPr>
              <a:t>          文章总结了当今最先进的一些技术研究成果以及需要进一步研究的领域。</a:t>
            </a:r>
            <a:endParaRPr lang="en-US" altLang="zh-CN" sz="2800" dirty="0" smtClean="0">
              <a:latin typeface="华文新魏" pitchFamily="2" charset="-122"/>
              <a:ea typeface="华文新魏" pitchFamily="2" charset="-122"/>
            </a:endParaRPr>
          </a:p>
          <a:p>
            <a:pPr>
              <a:buNone/>
            </a:pPr>
            <a:endParaRPr lang="en-US" altLang="zh-CN" sz="2800" dirty="0" smtClean="0">
              <a:latin typeface="华文新魏" pitchFamily="2" charset="-122"/>
              <a:ea typeface="华文新魏" pitchFamily="2" charset="-122"/>
            </a:endParaRPr>
          </a:p>
          <a:p>
            <a:pPr>
              <a:buNone/>
            </a:pPr>
            <a:endParaRPr lang="en-US" altLang="zh-CN" sz="2800" dirty="0" smtClean="0">
              <a:latin typeface="华文新魏" pitchFamily="2" charset="-122"/>
              <a:ea typeface="华文新魏" pitchFamily="2" charset="-122"/>
            </a:endParaRPr>
          </a:p>
          <a:p>
            <a:pPr>
              <a:buNone/>
            </a:pPr>
            <a:endParaRPr lang="en-US" altLang="zh-CN" sz="2800" dirty="0" smtClean="0">
              <a:latin typeface="华文新魏" pitchFamily="2" charset="-122"/>
              <a:ea typeface="华文新魏" pitchFamily="2" charset="-122"/>
            </a:endParaRPr>
          </a:p>
          <a:p>
            <a:pPr>
              <a:buNone/>
            </a:pPr>
            <a:endParaRPr lang="en-US" altLang="zh-CN" sz="2800" dirty="0" smtClean="0">
              <a:latin typeface="华文新魏" pitchFamily="2" charset="-122"/>
              <a:ea typeface="华文新魏" pitchFamily="2" charset="-122"/>
            </a:endParaRP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332656"/>
            <a:ext cx="7772400" cy="714356"/>
          </a:xfrm>
        </p:spPr>
        <p:txBody>
          <a:bodyPr/>
          <a:lstStyle/>
          <a:p>
            <a:r>
              <a:rPr lang="en-US" altLang="zh-CN" sz="4000" dirty="0" smtClean="0">
                <a:solidFill>
                  <a:schemeClr val="accent5">
                    <a:lumMod val="10000"/>
                  </a:schemeClr>
                </a:solidFill>
                <a:latin typeface="Gill Sans MT" pitchFamily="34" charset="0"/>
              </a:rPr>
              <a:t>(</a:t>
            </a:r>
            <a:r>
              <a:rPr lang="zh-CN" altLang="en-US" sz="4000" dirty="0" smtClean="0">
                <a:solidFill>
                  <a:schemeClr val="accent5">
                    <a:lumMod val="10000"/>
                  </a:schemeClr>
                </a:solidFill>
                <a:latin typeface="Gill Sans MT" pitchFamily="34" charset="0"/>
              </a:rPr>
              <a:t>二</a:t>
            </a:r>
            <a:r>
              <a:rPr lang="en-US" altLang="zh-CN" sz="4000" dirty="0" smtClean="0">
                <a:solidFill>
                  <a:schemeClr val="accent5">
                    <a:lumMod val="10000"/>
                  </a:schemeClr>
                </a:solidFill>
                <a:latin typeface="Gill Sans MT" pitchFamily="34" charset="0"/>
              </a:rPr>
              <a:t>)Database Scalability in the Cloud</a:t>
            </a:r>
            <a:r>
              <a:rPr lang="en-US" altLang="zh-CN" dirty="0" smtClean="0">
                <a:latin typeface="Gill Sans MT" pitchFamily="34" charset="0"/>
              </a:rPr>
              <a:t/>
            </a:r>
            <a:br>
              <a:rPr lang="en-US" altLang="zh-CN" dirty="0" smtClean="0">
                <a:latin typeface="Gill Sans MT" pitchFamily="34" charset="0"/>
              </a:rPr>
            </a:br>
            <a:endParaRPr lang="zh-CN" altLang="en-US" dirty="0"/>
          </a:p>
        </p:txBody>
      </p:sp>
      <p:sp>
        <p:nvSpPr>
          <p:cNvPr id="3" name="内容占位符 2"/>
          <p:cNvSpPr>
            <a:spLocks noGrp="1"/>
          </p:cNvSpPr>
          <p:nvPr>
            <p:ph idx="1"/>
          </p:nvPr>
        </p:nvSpPr>
        <p:spPr>
          <a:xfrm>
            <a:off x="323528" y="764704"/>
            <a:ext cx="8134672" cy="5664692"/>
          </a:xfrm>
        </p:spPr>
        <p:txBody>
          <a:bodyPr/>
          <a:lstStyle/>
          <a:p>
            <a:pPr>
              <a:buSzPct val="70000"/>
              <a:buNone/>
            </a:pPr>
            <a:r>
              <a:rPr lang="en-US" altLang="zh-CN" dirty="0" smtClean="0">
                <a:solidFill>
                  <a:schemeClr val="accent5">
                    <a:lumMod val="10000"/>
                  </a:schemeClr>
                </a:solidFill>
                <a:latin typeface="华文新魏" pitchFamily="2" charset="-122"/>
                <a:ea typeface="华文新魏" pitchFamily="2" charset="-122"/>
              </a:rPr>
              <a:t>Outline</a:t>
            </a:r>
          </a:p>
          <a:p>
            <a:pPr>
              <a:buSzPct val="70000"/>
              <a:buFont typeface="Wingdings" pitchFamily="2" charset="2"/>
              <a:buChar char="Ø"/>
            </a:pPr>
            <a:r>
              <a:rPr lang="en-US" altLang="zh-CN" sz="2800" dirty="0" smtClean="0">
                <a:solidFill>
                  <a:schemeClr val="accent5">
                    <a:lumMod val="10000"/>
                  </a:schemeClr>
                </a:solidFill>
                <a:latin typeface="华文新魏" pitchFamily="2" charset="-122"/>
                <a:ea typeface="华文新魏" pitchFamily="2" charset="-122"/>
              </a:rPr>
              <a:t>Scalability</a:t>
            </a:r>
            <a:r>
              <a:rPr lang="zh-CN" altLang="en-US" sz="2800" dirty="0" smtClean="0">
                <a:solidFill>
                  <a:schemeClr val="accent5">
                    <a:lumMod val="10000"/>
                  </a:schemeClr>
                </a:solidFill>
                <a:latin typeface="华文新魏" pitchFamily="2" charset="-122"/>
                <a:ea typeface="华文新魏" pitchFamily="2" charset="-122"/>
              </a:rPr>
              <a:t>定义</a:t>
            </a:r>
            <a:endParaRPr lang="en-US" altLang="zh-CN" sz="2800" dirty="0" smtClean="0">
              <a:solidFill>
                <a:schemeClr val="accent5">
                  <a:lumMod val="10000"/>
                </a:schemeClr>
              </a:solidFill>
              <a:latin typeface="华文新魏" pitchFamily="2" charset="-122"/>
              <a:ea typeface="华文新魏" pitchFamily="2" charset="-122"/>
            </a:endParaRPr>
          </a:p>
          <a:p>
            <a:pPr>
              <a:buSzPct val="70000"/>
              <a:buFont typeface="Wingdings" pitchFamily="2" charset="2"/>
              <a:buChar char="Ø"/>
            </a:pPr>
            <a:r>
              <a:rPr lang="zh-CN" altLang="en-US" sz="2800" dirty="0" smtClean="0">
                <a:solidFill>
                  <a:schemeClr val="accent5">
                    <a:lumMod val="10000"/>
                  </a:schemeClr>
                </a:solidFill>
                <a:latin typeface="华文新魏" pitchFamily="2" charset="-122"/>
                <a:ea typeface="华文新魏" pitchFamily="2" charset="-122"/>
              </a:rPr>
              <a:t>云计算环境中，扩展数据管理层的两种方式</a:t>
            </a:r>
            <a:endParaRPr lang="en-US" altLang="zh-CN" sz="2800" dirty="0" smtClean="0">
              <a:solidFill>
                <a:schemeClr val="accent5">
                  <a:lumMod val="10000"/>
                </a:schemeClr>
              </a:solidFill>
              <a:latin typeface="华文新魏" pitchFamily="2" charset="-122"/>
              <a:ea typeface="华文新魏" pitchFamily="2" charset="-122"/>
            </a:endParaRPr>
          </a:p>
          <a:p>
            <a:pPr lvl="1">
              <a:buSzPct val="86000"/>
              <a:buFont typeface="Arial" pitchFamily="34" charset="0"/>
              <a:buChar char="•"/>
            </a:pPr>
            <a:r>
              <a:rPr lang="en-US" altLang="zh-CN" dirty="0" smtClean="0">
                <a:solidFill>
                  <a:schemeClr val="accent5">
                    <a:lumMod val="10000"/>
                  </a:schemeClr>
                </a:solidFill>
                <a:latin typeface="华文新魏" pitchFamily="2" charset="-122"/>
                <a:ea typeface="华文新魏" pitchFamily="2" charset="-122"/>
              </a:rPr>
              <a:t>Data Fusion</a:t>
            </a:r>
            <a:r>
              <a:rPr lang="zh-CN" altLang="en-US" dirty="0" smtClean="0">
                <a:solidFill>
                  <a:schemeClr val="accent5">
                    <a:lumMod val="10000"/>
                  </a:schemeClr>
                </a:solidFill>
                <a:latin typeface="华文新魏" pitchFamily="2" charset="-122"/>
                <a:ea typeface="华文新魏" pitchFamily="2" charset="-122"/>
              </a:rPr>
              <a:t>方法</a:t>
            </a:r>
            <a:endParaRPr lang="en-US" altLang="zh-CN" dirty="0" smtClean="0">
              <a:solidFill>
                <a:schemeClr val="accent5">
                  <a:lumMod val="10000"/>
                </a:schemeClr>
              </a:solidFill>
              <a:latin typeface="华文新魏" pitchFamily="2" charset="-122"/>
              <a:ea typeface="华文新魏" pitchFamily="2" charset="-122"/>
            </a:endParaRPr>
          </a:p>
          <a:p>
            <a:pPr lvl="2"/>
            <a:r>
              <a:rPr lang="zh-CN" altLang="en-US" dirty="0" smtClean="0">
                <a:solidFill>
                  <a:schemeClr val="accent5">
                    <a:lumMod val="10000"/>
                  </a:schemeClr>
                </a:solidFill>
                <a:latin typeface="华文新魏" pitchFamily="2" charset="-122"/>
                <a:ea typeface="华文新魏" pitchFamily="2" charset="-122"/>
              </a:rPr>
              <a:t>基于</a:t>
            </a:r>
            <a:r>
              <a:rPr lang="en-US" altLang="zh-CN" dirty="0" smtClean="0">
                <a:solidFill>
                  <a:schemeClr val="accent5">
                    <a:lumMod val="10000"/>
                  </a:schemeClr>
                </a:solidFill>
                <a:latin typeface="华文新魏" pitchFamily="2" charset="-122"/>
                <a:ea typeface="华文新魏" pitchFamily="2" charset="-122"/>
              </a:rPr>
              <a:t>Key-value</a:t>
            </a:r>
            <a:r>
              <a:rPr lang="zh-CN" altLang="en-US" dirty="0" smtClean="0">
                <a:solidFill>
                  <a:schemeClr val="accent5">
                    <a:lumMod val="10000"/>
                  </a:schemeClr>
                </a:solidFill>
                <a:latin typeface="华文新魏" pitchFamily="2" charset="-122"/>
                <a:ea typeface="华文新魏" pitchFamily="2" charset="-122"/>
              </a:rPr>
              <a:t>存储，丰富它的功能，提供对</a:t>
            </a:r>
            <a:r>
              <a:rPr lang="en-US" altLang="zh-CN" dirty="0" smtClean="0">
                <a:solidFill>
                  <a:schemeClr val="accent5">
                    <a:lumMod val="10000"/>
                  </a:schemeClr>
                </a:solidFill>
                <a:latin typeface="华文新魏" pitchFamily="2" charset="-122"/>
                <a:ea typeface="华文新魏" pitchFamily="2" charset="-122"/>
              </a:rPr>
              <a:t>Multi-key</a:t>
            </a:r>
            <a:r>
              <a:rPr lang="zh-CN" altLang="en-US" dirty="0" smtClean="0">
                <a:solidFill>
                  <a:schemeClr val="accent5">
                    <a:lumMod val="10000"/>
                  </a:schemeClr>
                </a:solidFill>
                <a:latin typeface="华文新魏" pitchFamily="2" charset="-122"/>
                <a:ea typeface="华文新魏" pitchFamily="2" charset="-122"/>
              </a:rPr>
              <a:t>的原子访问（</a:t>
            </a:r>
            <a:r>
              <a:rPr lang="en-US" altLang="zh-CN" dirty="0" smtClean="0">
                <a:solidFill>
                  <a:schemeClr val="accent5">
                    <a:lumMod val="10000"/>
                  </a:schemeClr>
                </a:solidFill>
                <a:latin typeface="华文新魏" pitchFamily="2" charset="-122"/>
                <a:ea typeface="华文新魏" pitchFamily="2" charset="-122"/>
              </a:rPr>
              <a:t>Megastore</a:t>
            </a:r>
            <a:r>
              <a:rPr lang="zh-CN" altLang="en-US" dirty="0" smtClean="0">
                <a:solidFill>
                  <a:schemeClr val="accent5">
                    <a:lumMod val="10000"/>
                  </a:schemeClr>
                </a:solidFill>
                <a:latin typeface="华文新魏" pitchFamily="2" charset="-122"/>
                <a:ea typeface="华文新魏" pitchFamily="2" charset="-122"/>
              </a:rPr>
              <a:t>、</a:t>
            </a:r>
            <a:r>
              <a:rPr lang="en-US" altLang="zh-CN" dirty="0" smtClean="0">
                <a:solidFill>
                  <a:schemeClr val="accent5">
                    <a:lumMod val="10000"/>
                  </a:schemeClr>
                </a:solidFill>
                <a:latin typeface="华文新魏" pitchFamily="2" charset="-122"/>
                <a:ea typeface="华文新魏" pitchFamily="2" charset="-122"/>
              </a:rPr>
              <a:t>G-Store</a:t>
            </a:r>
            <a:r>
              <a:rPr lang="zh-CN" altLang="en-US" dirty="0" smtClean="0">
                <a:solidFill>
                  <a:schemeClr val="accent5">
                    <a:lumMod val="10000"/>
                  </a:schemeClr>
                </a:solidFill>
                <a:latin typeface="华文新魏" pitchFamily="2" charset="-122"/>
                <a:ea typeface="华文新魏" pitchFamily="2" charset="-122"/>
              </a:rPr>
              <a:t>）</a:t>
            </a:r>
            <a:endParaRPr lang="en-US" altLang="zh-CN" dirty="0" smtClean="0">
              <a:solidFill>
                <a:schemeClr val="accent5">
                  <a:lumMod val="10000"/>
                </a:schemeClr>
              </a:solidFill>
              <a:latin typeface="华文新魏" pitchFamily="2" charset="-122"/>
              <a:ea typeface="华文新魏" pitchFamily="2" charset="-122"/>
            </a:endParaRPr>
          </a:p>
          <a:p>
            <a:pPr lvl="1">
              <a:buSzPct val="86000"/>
              <a:buFont typeface="Arial" pitchFamily="34" charset="0"/>
              <a:buChar char="•"/>
            </a:pPr>
            <a:r>
              <a:rPr lang="en-US" altLang="zh-CN" dirty="0" smtClean="0">
                <a:solidFill>
                  <a:schemeClr val="accent5">
                    <a:lumMod val="10000"/>
                  </a:schemeClr>
                </a:solidFill>
                <a:latin typeface="华文新魏" pitchFamily="2" charset="-122"/>
                <a:ea typeface="华文新魏" pitchFamily="2" charset="-122"/>
              </a:rPr>
              <a:t>Data Fission</a:t>
            </a:r>
            <a:r>
              <a:rPr lang="zh-CN" altLang="en-US" dirty="0" smtClean="0">
                <a:solidFill>
                  <a:schemeClr val="accent5">
                    <a:lumMod val="10000"/>
                  </a:schemeClr>
                </a:solidFill>
                <a:latin typeface="华文新魏" pitchFamily="2" charset="-122"/>
                <a:ea typeface="华文新魏" pitchFamily="2" charset="-122"/>
              </a:rPr>
              <a:t>方法</a:t>
            </a:r>
            <a:endParaRPr lang="en-US" altLang="zh-CN" dirty="0" smtClean="0">
              <a:solidFill>
                <a:schemeClr val="accent5">
                  <a:lumMod val="10000"/>
                </a:schemeClr>
              </a:solidFill>
              <a:latin typeface="华文新魏" pitchFamily="2" charset="-122"/>
              <a:ea typeface="华文新魏" pitchFamily="2" charset="-122"/>
            </a:endParaRPr>
          </a:p>
          <a:p>
            <a:pPr lvl="2"/>
            <a:r>
              <a:rPr lang="zh-CN" altLang="en-US" dirty="0" smtClean="0">
                <a:solidFill>
                  <a:schemeClr val="accent5">
                    <a:lumMod val="10000"/>
                  </a:schemeClr>
                </a:solidFill>
                <a:latin typeface="华文新魏" pitchFamily="2" charset="-122"/>
                <a:ea typeface="华文新魏" pitchFamily="2" charset="-122"/>
              </a:rPr>
              <a:t>基于传统的</a:t>
            </a:r>
            <a:r>
              <a:rPr lang="en-US" altLang="zh-CN" dirty="0" smtClean="0">
                <a:solidFill>
                  <a:schemeClr val="accent5">
                    <a:lumMod val="10000"/>
                  </a:schemeClr>
                </a:solidFill>
                <a:latin typeface="华文新魏" pitchFamily="2" charset="-122"/>
                <a:ea typeface="华文新魏" pitchFamily="2" charset="-122"/>
              </a:rPr>
              <a:t>DBMS</a:t>
            </a:r>
            <a:r>
              <a:rPr lang="zh-CN" altLang="en-US" dirty="0" smtClean="0">
                <a:solidFill>
                  <a:schemeClr val="accent5">
                    <a:lumMod val="10000"/>
                  </a:schemeClr>
                </a:solidFill>
                <a:latin typeface="华文新魏" pitchFamily="2" charset="-122"/>
                <a:ea typeface="华文新魏" pitchFamily="2" charset="-122"/>
              </a:rPr>
              <a:t>，利用</a:t>
            </a:r>
            <a:r>
              <a:rPr lang="en-US" altLang="zh-CN" dirty="0" smtClean="0">
                <a:solidFill>
                  <a:schemeClr val="accent5">
                    <a:lumMod val="10000"/>
                  </a:schemeClr>
                </a:solidFill>
                <a:latin typeface="华文新魏" pitchFamily="2" charset="-122"/>
                <a:ea typeface="华文新魏" pitchFamily="2" charset="-122"/>
              </a:rPr>
              <a:t>key-value</a:t>
            </a:r>
            <a:r>
              <a:rPr lang="zh-CN" altLang="en-US" dirty="0" smtClean="0">
                <a:solidFill>
                  <a:schemeClr val="accent5">
                    <a:lumMod val="10000"/>
                  </a:schemeClr>
                </a:solidFill>
                <a:latin typeface="华文新魏" pitchFamily="2" charset="-122"/>
                <a:ea typeface="华文新魏" pitchFamily="2" charset="-122"/>
              </a:rPr>
              <a:t>存储架构的设计特点，让</a:t>
            </a:r>
            <a:r>
              <a:rPr lang="en-US" altLang="zh-CN" dirty="0" smtClean="0">
                <a:solidFill>
                  <a:schemeClr val="accent5">
                    <a:lumMod val="10000"/>
                  </a:schemeClr>
                </a:solidFill>
                <a:latin typeface="华文新魏" pitchFamily="2" charset="-122"/>
                <a:ea typeface="华文新魏" pitchFamily="2" charset="-122"/>
              </a:rPr>
              <a:t>DBMS</a:t>
            </a:r>
            <a:r>
              <a:rPr lang="zh-CN" altLang="en-US" dirty="0" smtClean="0">
                <a:solidFill>
                  <a:schemeClr val="accent5">
                    <a:lumMod val="10000"/>
                  </a:schemeClr>
                </a:solidFill>
                <a:latin typeface="华文新魏" pitchFamily="2" charset="-122"/>
                <a:ea typeface="华文新魏" pitchFamily="2" charset="-122"/>
              </a:rPr>
              <a:t>具有更高的扩展性（</a:t>
            </a:r>
            <a:r>
              <a:rPr lang="en-US" altLang="zh-CN" dirty="0" err="1" smtClean="0">
                <a:solidFill>
                  <a:schemeClr val="accent5">
                    <a:lumMod val="10000"/>
                  </a:schemeClr>
                </a:solidFill>
                <a:latin typeface="华文新魏" pitchFamily="2" charset="-122"/>
                <a:ea typeface="华文新魏" pitchFamily="2" charset="-122"/>
              </a:rPr>
              <a:t>ElasTraS</a:t>
            </a:r>
            <a:r>
              <a:rPr lang="zh-CN" altLang="en-US" dirty="0" smtClean="0">
                <a:solidFill>
                  <a:schemeClr val="accent5">
                    <a:lumMod val="10000"/>
                  </a:schemeClr>
                </a:solidFill>
                <a:latin typeface="华文新魏" pitchFamily="2" charset="-122"/>
                <a:ea typeface="华文新魏" pitchFamily="2" charset="-122"/>
              </a:rPr>
              <a:t>）</a:t>
            </a:r>
            <a:endParaRPr lang="en-US" altLang="zh-CN" dirty="0" smtClean="0">
              <a:solidFill>
                <a:schemeClr val="accent5">
                  <a:lumMod val="10000"/>
                </a:schemeClr>
              </a:solidFill>
              <a:latin typeface="华文新魏" pitchFamily="2" charset="-122"/>
              <a:ea typeface="华文新魏" pitchFamily="2" charset="-122"/>
            </a:endParaRP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142852"/>
            <a:ext cx="6643734" cy="738198"/>
          </a:xfrm>
        </p:spPr>
        <p:txBody>
          <a:bodyPr/>
          <a:lstStyle/>
          <a:p>
            <a:pPr algn="l"/>
            <a:r>
              <a:rPr lang="en-US" altLang="zh-CN" sz="4000" dirty="0" smtClean="0">
                <a:solidFill>
                  <a:schemeClr val="accent5">
                    <a:lumMod val="10000"/>
                  </a:schemeClr>
                </a:solidFill>
                <a:latin typeface="Gill Sans MT" pitchFamily="34" charset="0"/>
              </a:rPr>
              <a:t>Scalability</a:t>
            </a:r>
            <a:endParaRPr lang="zh-CN" altLang="en-US" sz="4000" dirty="0">
              <a:solidFill>
                <a:schemeClr val="accent5">
                  <a:lumMod val="10000"/>
                </a:schemeClr>
              </a:solidFill>
              <a:latin typeface="Gill Sans MT" pitchFamily="34" charset="0"/>
            </a:endParaRPr>
          </a:p>
        </p:txBody>
      </p:sp>
      <p:sp>
        <p:nvSpPr>
          <p:cNvPr id="3" name="内容占位符 2"/>
          <p:cNvSpPr>
            <a:spLocks noGrp="1"/>
          </p:cNvSpPr>
          <p:nvPr>
            <p:ph idx="1"/>
          </p:nvPr>
        </p:nvSpPr>
        <p:spPr>
          <a:xfrm>
            <a:off x="285720" y="1000108"/>
            <a:ext cx="8429684" cy="5248292"/>
          </a:xfrm>
        </p:spPr>
        <p:txBody>
          <a:bodyPr/>
          <a:lstStyle/>
          <a:p>
            <a:pPr>
              <a:buNone/>
            </a:pPr>
            <a:r>
              <a:rPr lang="en-US" altLang="zh-CN" sz="2400" dirty="0" smtClean="0">
                <a:latin typeface="华文新魏" pitchFamily="2" charset="-122"/>
                <a:ea typeface="华文新魏" pitchFamily="2" charset="-122"/>
              </a:rPr>
              <a:t>            Scalability</a:t>
            </a:r>
            <a:r>
              <a:rPr lang="zh-CN" altLang="en-US" sz="2400" dirty="0" smtClean="0">
                <a:latin typeface="华文新魏" pitchFamily="2" charset="-122"/>
                <a:ea typeface="华文新魏" pitchFamily="2" charset="-122"/>
              </a:rPr>
              <a:t>：指一个系统能够以非常好的方式处理增长的工作量，或者当增加资源（特别是硬件资源）时，能够提高吞吐量。</a:t>
            </a:r>
            <a:endParaRPr lang="en-US" altLang="zh-CN" sz="2400" dirty="0" smtClean="0">
              <a:latin typeface="华文新魏" pitchFamily="2" charset="-122"/>
              <a:ea typeface="华文新魏" pitchFamily="2" charset="-122"/>
            </a:endParaRPr>
          </a:p>
          <a:p>
            <a:pPr>
              <a:buNone/>
            </a:pPr>
            <a:r>
              <a:rPr lang="zh-CN" altLang="en-US" sz="2400" dirty="0" smtClean="0">
                <a:latin typeface="华文新魏" pitchFamily="2" charset="-122"/>
                <a:ea typeface="华文新魏" pitchFamily="2" charset="-122"/>
              </a:rPr>
              <a:t>           一个系统通过增加硬件资源进行扩展，通常有两种方式：</a:t>
            </a:r>
            <a:r>
              <a:rPr lang="en-US" altLang="zh-CN" sz="2000" dirty="0" smtClean="0">
                <a:latin typeface="华文新魏" pitchFamily="2" charset="-122"/>
                <a:ea typeface="华文新魏" pitchFamily="2" charset="-122"/>
              </a:rPr>
              <a:t> </a:t>
            </a:r>
            <a:r>
              <a:rPr lang="en-US" altLang="zh-CN" sz="2400" dirty="0" smtClean="0">
                <a:latin typeface="华文新魏" pitchFamily="2" charset="-122"/>
                <a:ea typeface="华文新魏" pitchFamily="2" charset="-122"/>
              </a:rPr>
              <a:t>scale-up(vertically)  and  Scale-out(horizontally)</a:t>
            </a:r>
            <a:r>
              <a:rPr lang="zh-CN" altLang="en-US" sz="2400" dirty="0" smtClean="0">
                <a:latin typeface="华文新魏" pitchFamily="2" charset="-122"/>
                <a:ea typeface="华文新魏" pitchFamily="2" charset="-122"/>
              </a:rPr>
              <a:t>。对于当今大规模的数据中心来说，</a:t>
            </a:r>
            <a:r>
              <a:rPr lang="en-US" altLang="zh-CN" sz="2400" dirty="0" smtClean="0">
                <a:latin typeface="华文新魏" pitchFamily="2" charset="-122"/>
                <a:ea typeface="华文新魏" pitchFamily="2" charset="-122"/>
              </a:rPr>
              <a:t>scale-out</a:t>
            </a:r>
            <a:r>
              <a:rPr lang="zh-CN" altLang="en-US" sz="2400" dirty="0" smtClean="0">
                <a:latin typeface="华文新魏" pitchFamily="2" charset="-122"/>
                <a:ea typeface="华文新魏" pitchFamily="2" charset="-122"/>
              </a:rPr>
              <a:t>方式是基本的设计形式。</a:t>
            </a:r>
            <a:endParaRPr lang="en-US" altLang="zh-CN" sz="2400" dirty="0" smtClean="0">
              <a:latin typeface="华文新魏" pitchFamily="2" charset="-122"/>
              <a:ea typeface="华文新魏" pitchFamily="2" charset="-122"/>
            </a:endParaRPr>
          </a:p>
          <a:p>
            <a:pPr>
              <a:buNone/>
            </a:pPr>
            <a:r>
              <a:rPr lang="en-US" altLang="zh-CN" sz="2400" dirty="0" smtClean="0">
                <a:latin typeface="华文新魏" pitchFamily="2" charset="-122"/>
                <a:ea typeface="华文新魏" pitchFamily="2" charset="-122"/>
              </a:rPr>
              <a:t>           </a:t>
            </a:r>
            <a:r>
              <a:rPr lang="zh-CN" altLang="en-US" sz="2400" dirty="0" smtClean="0">
                <a:latin typeface="华文新魏" pitchFamily="2" charset="-122"/>
                <a:ea typeface="华文新魏" pitchFamily="2" charset="-122"/>
              </a:rPr>
              <a:t>一个系统的</a:t>
            </a:r>
            <a:r>
              <a:rPr lang="en-US" altLang="zh-CN" sz="2400" dirty="0" smtClean="0">
                <a:latin typeface="华文新魏" pitchFamily="2" charset="-122"/>
                <a:ea typeface="华文新魏" pitchFamily="2" charset="-122"/>
              </a:rPr>
              <a:t>Scalability</a:t>
            </a:r>
            <a:r>
              <a:rPr lang="zh-CN" altLang="en-US" sz="2400" dirty="0" smtClean="0">
                <a:latin typeface="华文新魏" pitchFamily="2" charset="-122"/>
                <a:ea typeface="华文新魏" pitchFamily="2" charset="-122"/>
              </a:rPr>
              <a:t>与底层的</a:t>
            </a:r>
            <a:r>
              <a:rPr lang="en-US" altLang="zh-CN" sz="2400" dirty="0" smtClean="0">
                <a:latin typeface="华文新魏" pitchFamily="2" charset="-122"/>
                <a:ea typeface="华文新魏" pitchFamily="2" charset="-122"/>
              </a:rPr>
              <a:t>algorithm</a:t>
            </a:r>
            <a:r>
              <a:rPr lang="zh-CN" altLang="en-US" sz="2400" dirty="0" smtClean="0">
                <a:latin typeface="华文新魏" pitchFamily="2" charset="-122"/>
                <a:ea typeface="华文新魏" pitchFamily="2" charset="-122"/>
              </a:rPr>
              <a:t>或</a:t>
            </a:r>
            <a:r>
              <a:rPr lang="en-US" altLang="zh-CN" sz="2400" dirty="0" smtClean="0">
                <a:latin typeface="华文新魏" pitchFamily="2" charset="-122"/>
                <a:ea typeface="华文新魏" pitchFamily="2" charset="-122"/>
              </a:rPr>
              <a:t>computation</a:t>
            </a:r>
            <a:r>
              <a:rPr lang="zh-CN" altLang="en-US" sz="2400" dirty="0" smtClean="0">
                <a:latin typeface="华文新魏" pitchFamily="2" charset="-122"/>
                <a:ea typeface="华文新魏" pitchFamily="2" charset="-122"/>
              </a:rPr>
              <a:t>有关。一个具有</a:t>
            </a:r>
            <a:r>
              <a:rPr lang="en-US" altLang="zh-CN" sz="2400" dirty="0" smtClean="0">
                <a:latin typeface="华文新魏" pitchFamily="2" charset="-122"/>
                <a:ea typeface="华文新魏" pitchFamily="2" charset="-122"/>
              </a:rPr>
              <a:t>N</a:t>
            </a:r>
            <a:r>
              <a:rPr lang="zh-CN" altLang="en-US" sz="2400" dirty="0" smtClean="0">
                <a:latin typeface="华文新魏" pitchFamily="2" charset="-122"/>
                <a:ea typeface="华文新魏" pitchFamily="2" charset="-122"/>
              </a:rPr>
              <a:t>个</a:t>
            </a:r>
            <a:r>
              <a:rPr lang="en-US" altLang="zh-CN" sz="2400" dirty="0" smtClean="0">
                <a:latin typeface="华文新魏" pitchFamily="2" charset="-122"/>
                <a:ea typeface="华文新魏" pitchFamily="2" charset="-122"/>
              </a:rPr>
              <a:t>CUP</a:t>
            </a:r>
            <a:r>
              <a:rPr lang="zh-CN" altLang="en-US" sz="2400" dirty="0" smtClean="0">
                <a:latin typeface="华文新魏" pitchFamily="2" charset="-122"/>
                <a:ea typeface="华文新魏" pitchFamily="2" charset="-122"/>
              </a:rPr>
              <a:t>的系统，最大的</a:t>
            </a:r>
            <a:r>
              <a:rPr lang="en-US" altLang="zh-CN" sz="2400" dirty="0" smtClean="0">
                <a:latin typeface="华文新魏" pitchFamily="2" charset="-122"/>
                <a:ea typeface="华文新魏" pitchFamily="2" charset="-122"/>
              </a:rPr>
              <a:t>scaling or speedup</a:t>
            </a:r>
            <a:r>
              <a:rPr lang="zh-CN" altLang="en-US" sz="2400" dirty="0" smtClean="0">
                <a:latin typeface="华文新魏" pitchFamily="2" charset="-122"/>
                <a:ea typeface="华文新魏" pitchFamily="2" charset="-122"/>
              </a:rPr>
              <a:t>被定义为（</a:t>
            </a:r>
            <a:r>
              <a:rPr lang="en-US" altLang="zh-CN" sz="2400" dirty="0" smtClean="0">
                <a:latin typeface="华文新魏" pitchFamily="2" charset="-122"/>
                <a:ea typeface="华文新魏" pitchFamily="2" charset="-122"/>
              </a:rPr>
              <a:t>by </a:t>
            </a:r>
            <a:r>
              <a:rPr lang="en-US" altLang="zh-CN" sz="2400" dirty="0" err="1" smtClean="0">
                <a:latin typeface="华文新魏" pitchFamily="2" charset="-122"/>
                <a:ea typeface="华文新魏" pitchFamily="2" charset="-122"/>
              </a:rPr>
              <a:t>Amdahl’law</a:t>
            </a:r>
            <a:r>
              <a:rPr lang="en-US" altLang="zh-CN" sz="2400" dirty="0" smtClean="0">
                <a:latin typeface="华文新魏" pitchFamily="2" charset="-122"/>
                <a:ea typeface="华文新魏" pitchFamily="2" charset="-122"/>
              </a:rPr>
              <a:t>[1]</a:t>
            </a:r>
            <a:r>
              <a:rPr lang="zh-CN" altLang="en-US" sz="2400" dirty="0" smtClean="0">
                <a:latin typeface="华文新魏" pitchFamily="2" charset="-122"/>
                <a:ea typeface="华文新魏" pitchFamily="2" charset="-122"/>
              </a:rPr>
              <a:t>）：</a:t>
            </a:r>
            <a:endParaRPr lang="en-US" altLang="zh-CN" sz="2400" dirty="0" smtClean="0">
              <a:latin typeface="华文新魏" pitchFamily="2" charset="-122"/>
              <a:ea typeface="华文新魏" pitchFamily="2" charset="-122"/>
            </a:endParaRPr>
          </a:p>
          <a:p>
            <a:pPr>
              <a:buNone/>
            </a:pPr>
            <a:r>
              <a:rPr lang="en-US" altLang="zh-CN" sz="2400" dirty="0" smtClean="0">
                <a:solidFill>
                  <a:schemeClr val="accent5">
                    <a:lumMod val="10000"/>
                  </a:schemeClr>
                </a:solidFill>
                <a:latin typeface="华文新魏" pitchFamily="2" charset="-122"/>
                <a:ea typeface="华文新魏" pitchFamily="2" charset="-122"/>
              </a:rPr>
              <a:t>       </a:t>
            </a:r>
          </a:p>
          <a:p>
            <a:endParaRPr lang="zh-CN" altLang="en-US" sz="2400" dirty="0">
              <a:solidFill>
                <a:schemeClr val="accent5">
                  <a:lumMod val="10000"/>
                </a:schemeClr>
              </a:solidFill>
              <a:latin typeface="华文新魏" pitchFamily="2" charset="-122"/>
              <a:ea typeface="华文新魏" pitchFamily="2" charset="-122"/>
            </a:endParaRPr>
          </a:p>
        </p:txBody>
      </p:sp>
      <p:pic>
        <p:nvPicPr>
          <p:cNvPr id="4" name="图片 3" descr="1111111.png"/>
          <p:cNvPicPr>
            <a:picLocks noChangeAspect="1"/>
          </p:cNvPicPr>
          <p:nvPr/>
        </p:nvPicPr>
        <p:blipFill>
          <a:blip r:embed="rId2" cstate="print"/>
          <a:stretch>
            <a:fillRect/>
          </a:stretch>
        </p:blipFill>
        <p:spPr>
          <a:xfrm>
            <a:off x="3071802" y="4714884"/>
            <a:ext cx="3118715" cy="857256"/>
          </a:xfrm>
          <a:prstGeom prst="rect">
            <a:avLst/>
          </a:prstGeom>
        </p:spPr>
      </p:pic>
      <p:sp>
        <p:nvSpPr>
          <p:cNvPr id="5" name="内容占位符 2"/>
          <p:cNvSpPr txBox="1">
            <a:spLocks/>
          </p:cNvSpPr>
          <p:nvPr/>
        </p:nvSpPr>
        <p:spPr bwMode="auto">
          <a:xfrm>
            <a:off x="500034" y="6000768"/>
            <a:ext cx="8229600" cy="5127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tabLst/>
              <a:defRPr/>
            </a:pPr>
            <a:r>
              <a:rPr kumimoji="0" lang="en-US" altLang="zh-CN" sz="1400" b="0" i="0" u="none" strike="noStrike" kern="0" cap="none" spc="0" normalizeH="0" baseline="0" noProof="0" dirty="0" smtClean="0">
                <a:ln>
                  <a:noFill/>
                </a:ln>
                <a:solidFill>
                  <a:schemeClr val="tx1"/>
                </a:solidFill>
                <a:effectLst/>
                <a:uLnTx/>
                <a:uFillTx/>
                <a:latin typeface="Times New Roman" pitchFamily="18" charset="0"/>
                <a:cs typeface="Times New Roman" pitchFamily="18" charset="0"/>
              </a:rPr>
              <a:t>[1] </a:t>
            </a:r>
            <a:r>
              <a:rPr kumimoji="0" lang="en-US" altLang="zh-CN" sz="1400" b="0" i="0" u="none" strike="noStrike" kern="0" cap="none" spc="0" normalizeH="0" baseline="0" noProof="0" dirty="0" err="1" smtClean="0">
                <a:ln>
                  <a:noFill/>
                </a:ln>
                <a:solidFill>
                  <a:schemeClr val="tx1"/>
                </a:solidFill>
                <a:effectLst/>
                <a:uLnTx/>
                <a:uFillTx/>
                <a:latin typeface="Times New Roman" pitchFamily="18" charset="0"/>
                <a:cs typeface="Times New Roman" pitchFamily="18" charset="0"/>
              </a:rPr>
              <a:t>Amdahl,G</a:t>
            </a:r>
            <a:r>
              <a:rPr kumimoji="0" lang="en-US" altLang="zh-CN" sz="1400" b="0" i="0" u="none" strike="noStrike" kern="0" cap="none" spc="0" normalizeH="0" baseline="0" noProof="0" dirty="0" smtClean="0">
                <a:ln>
                  <a:noFill/>
                </a:ln>
                <a:solidFill>
                  <a:schemeClr val="tx1"/>
                </a:solidFill>
                <a:effectLst/>
                <a:uLnTx/>
                <a:uFillTx/>
                <a:latin typeface="Times New Roman" pitchFamily="18" charset="0"/>
                <a:cs typeface="Times New Roman" pitchFamily="18" charset="0"/>
              </a:rPr>
              <a:t>. Validity of the single processor approach to achieving large-scale computing capabilities. In: AFIPS Conference,</a:t>
            </a:r>
            <a:r>
              <a:rPr kumimoji="0" lang="en-US" altLang="zh-CN" sz="1400" b="0" i="0" u="none" strike="noStrike" kern="0" cap="none" spc="0" normalizeH="0" noProof="0" dirty="0" smtClean="0">
                <a:ln>
                  <a:noFill/>
                </a:ln>
                <a:solidFill>
                  <a:schemeClr val="tx1"/>
                </a:solidFill>
                <a:effectLst/>
                <a:uLnTx/>
                <a:uFillTx/>
                <a:latin typeface="Times New Roman" pitchFamily="18" charset="0"/>
                <a:cs typeface="Times New Roman" pitchFamily="18" charset="0"/>
              </a:rPr>
              <a:t> pp.483-485(1967)</a:t>
            </a:r>
            <a:endParaRPr kumimoji="0" lang="en-US" altLang="zh-CN" sz="1400" b="0" i="0" u="none" strike="noStrike" kern="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9501222" cy="1000148"/>
          </a:xfrm>
        </p:spPr>
        <p:txBody>
          <a:bodyPr/>
          <a:lstStyle/>
          <a:p>
            <a:pPr algn="l"/>
            <a:r>
              <a:rPr lang="en-US" altLang="zh-CN" sz="3200" b="1" dirty="0" smtClean="0">
                <a:solidFill>
                  <a:schemeClr val="accent5">
                    <a:lumMod val="10000"/>
                  </a:schemeClr>
                </a:solidFill>
                <a:latin typeface="Gill Sans MT" pitchFamily="34" charset="0"/>
              </a:rPr>
              <a:t>Data Fusion: </a:t>
            </a:r>
            <a:r>
              <a:rPr lang="en-US" altLang="zh-CN" sz="3200" dirty="0" smtClean="0">
                <a:solidFill>
                  <a:schemeClr val="accent5">
                    <a:lumMod val="10000"/>
                  </a:schemeClr>
                </a:solidFill>
                <a:latin typeface="Gill Sans MT" pitchFamily="34" charset="0"/>
              </a:rPr>
              <a:t>Multi-key Atomicity in Key-value Stores</a:t>
            </a:r>
            <a:endParaRPr lang="zh-CN" altLang="en-US" sz="3200" dirty="0">
              <a:solidFill>
                <a:schemeClr val="accent5">
                  <a:lumMod val="10000"/>
                </a:schemeClr>
              </a:solidFill>
              <a:latin typeface="Gill Sans MT" pitchFamily="34" charset="0"/>
            </a:endParaRPr>
          </a:p>
        </p:txBody>
      </p:sp>
      <p:sp>
        <p:nvSpPr>
          <p:cNvPr id="3" name="内容占位符 2"/>
          <p:cNvSpPr>
            <a:spLocks noGrp="1"/>
          </p:cNvSpPr>
          <p:nvPr>
            <p:ph idx="1"/>
          </p:nvPr>
        </p:nvSpPr>
        <p:spPr>
          <a:xfrm>
            <a:off x="357158" y="1000108"/>
            <a:ext cx="8429684" cy="5429288"/>
          </a:xfrm>
        </p:spPr>
        <p:txBody>
          <a:bodyPr/>
          <a:lstStyle/>
          <a:p>
            <a:pPr>
              <a:buSzPct val="75000"/>
              <a:buFont typeface="Wingdings" pitchFamily="2" charset="2"/>
              <a:buChar char="Ø"/>
            </a:pPr>
            <a:r>
              <a:rPr lang="en-US" altLang="zh-CN" sz="2800" dirty="0" smtClean="0">
                <a:latin typeface="华文新魏" pitchFamily="2" charset="-122"/>
                <a:ea typeface="华文新魏" pitchFamily="2" charset="-122"/>
              </a:rPr>
              <a:t>Key-value</a:t>
            </a:r>
            <a:r>
              <a:rPr lang="zh-CN" altLang="en-US" sz="2800" dirty="0" smtClean="0">
                <a:latin typeface="华文新魏" pitchFamily="2" charset="-122"/>
                <a:ea typeface="华文新魏" pitchFamily="2" charset="-122"/>
              </a:rPr>
              <a:t>存储的特点</a:t>
            </a:r>
            <a:endParaRPr lang="en-US" altLang="zh-CN" sz="2800" dirty="0" smtClean="0">
              <a:latin typeface="华文新魏" pitchFamily="2" charset="-122"/>
              <a:ea typeface="华文新魏" pitchFamily="2" charset="-122"/>
            </a:endParaRPr>
          </a:p>
          <a:p>
            <a:pPr lvl="1"/>
            <a:r>
              <a:rPr lang="zh-CN" altLang="en-US" sz="2400" dirty="0" smtClean="0">
                <a:latin typeface="华文新魏" pitchFamily="2" charset="-122"/>
                <a:ea typeface="华文新魏" pitchFamily="2" charset="-122"/>
              </a:rPr>
              <a:t>提供了几乎无限的扩展能力</a:t>
            </a:r>
            <a:endParaRPr lang="en-US" altLang="zh-CN" sz="2400" dirty="0" smtClean="0">
              <a:latin typeface="华文新魏" pitchFamily="2" charset="-122"/>
              <a:ea typeface="华文新魏" pitchFamily="2" charset="-122"/>
            </a:endParaRPr>
          </a:p>
          <a:p>
            <a:pPr lvl="1"/>
            <a:r>
              <a:rPr lang="zh-CN" altLang="en-US" sz="2400" dirty="0" smtClean="0">
                <a:latin typeface="华文新魏" pitchFamily="2" charset="-122"/>
                <a:ea typeface="华文新魏" pitchFamily="2" charset="-122"/>
              </a:rPr>
              <a:t>提供了</a:t>
            </a:r>
            <a:r>
              <a:rPr lang="en-US" altLang="zh-CN" sz="2400" dirty="0" smtClean="0">
                <a:latin typeface="华文新魏" pitchFamily="2" charset="-122"/>
                <a:ea typeface="华文新魏" pitchFamily="2" charset="-122"/>
              </a:rPr>
              <a:t>single  keys</a:t>
            </a:r>
            <a:r>
              <a:rPr lang="zh-CN" altLang="en-US" sz="2400" dirty="0" smtClean="0">
                <a:latin typeface="华文新魏" pitchFamily="2" charset="-122"/>
                <a:ea typeface="华文新魏" pitchFamily="2" charset="-122"/>
              </a:rPr>
              <a:t>的原子性保证</a:t>
            </a:r>
            <a:endParaRPr lang="en-US" altLang="zh-CN" sz="2400" dirty="0" smtClean="0">
              <a:latin typeface="华文新魏" pitchFamily="2" charset="-122"/>
              <a:ea typeface="华文新魏" pitchFamily="2" charset="-122"/>
            </a:endParaRPr>
          </a:p>
          <a:p>
            <a:pPr lvl="1"/>
            <a:r>
              <a:rPr lang="zh-CN" altLang="en-US" sz="2400" dirty="0" smtClean="0">
                <a:latin typeface="华文新魏" pitchFamily="2" charset="-122"/>
                <a:ea typeface="华文新魏" pitchFamily="2" charset="-122"/>
              </a:rPr>
              <a:t>适合于当前大多数的</a:t>
            </a:r>
            <a:r>
              <a:rPr lang="en-US" altLang="zh-CN" sz="2400" dirty="0" smtClean="0">
                <a:latin typeface="华文新魏" pitchFamily="2" charset="-122"/>
                <a:ea typeface="华文新魏" pitchFamily="2" charset="-122"/>
              </a:rPr>
              <a:t>web</a:t>
            </a:r>
            <a:r>
              <a:rPr lang="zh-CN" altLang="en-US" sz="2400" dirty="0" smtClean="0">
                <a:latin typeface="华文新魏" pitchFamily="2" charset="-122"/>
                <a:ea typeface="华文新魏" pitchFamily="2" charset="-122"/>
              </a:rPr>
              <a:t>应用</a:t>
            </a:r>
            <a:endParaRPr lang="en-US" altLang="zh-CN" sz="2400" dirty="0" smtClean="0">
              <a:latin typeface="华文新魏" pitchFamily="2" charset="-122"/>
              <a:ea typeface="华文新魏" pitchFamily="2" charset="-122"/>
            </a:endParaRPr>
          </a:p>
          <a:p>
            <a:pPr>
              <a:buSzPct val="75000"/>
              <a:buFont typeface="Wingdings" pitchFamily="2" charset="2"/>
              <a:buChar char="Ø"/>
            </a:pPr>
            <a:r>
              <a:rPr lang="zh-CN" altLang="en-US" sz="2800" dirty="0" smtClean="0">
                <a:latin typeface="华文新魏" pitchFamily="2" charset="-122"/>
                <a:ea typeface="华文新魏" pitchFamily="2" charset="-122"/>
              </a:rPr>
              <a:t>一些新应用提出了</a:t>
            </a:r>
            <a:r>
              <a:rPr lang="en-US" altLang="zh-CN" sz="2800" dirty="0" smtClean="0">
                <a:latin typeface="华文新魏" pitchFamily="2" charset="-122"/>
                <a:ea typeface="华文新魏" pitchFamily="2" charset="-122"/>
              </a:rPr>
              <a:t>multi-key</a:t>
            </a:r>
            <a:r>
              <a:rPr lang="zh-CN" altLang="en-US" sz="2800" dirty="0" smtClean="0">
                <a:latin typeface="华文新魏" pitchFamily="2" charset="-122"/>
                <a:ea typeface="华文新魏" pitchFamily="2" charset="-122"/>
              </a:rPr>
              <a:t>原子性存取的需求</a:t>
            </a:r>
            <a:endParaRPr lang="en-US" altLang="zh-CN" sz="2800" dirty="0" smtClean="0">
              <a:latin typeface="华文新魏" pitchFamily="2" charset="-122"/>
              <a:ea typeface="华文新魏" pitchFamily="2" charset="-122"/>
            </a:endParaRPr>
          </a:p>
          <a:p>
            <a:pPr lvl="1"/>
            <a:r>
              <a:rPr lang="en-US" altLang="zh-CN" sz="2400" dirty="0" smtClean="0">
                <a:latin typeface="华文新魏" pitchFamily="2" charset="-122"/>
                <a:ea typeface="华文新魏" pitchFamily="2" charset="-122"/>
              </a:rPr>
              <a:t>Online multi-player games</a:t>
            </a:r>
          </a:p>
          <a:p>
            <a:pPr lvl="1"/>
            <a:r>
              <a:rPr lang="en-US" altLang="zh-CN" sz="2400" dirty="0" smtClean="0">
                <a:latin typeface="华文新魏" pitchFamily="2" charset="-122"/>
                <a:ea typeface="华文新魏" pitchFamily="2" charset="-122"/>
              </a:rPr>
              <a:t>Collaborative applications</a:t>
            </a:r>
          </a:p>
          <a:p>
            <a:pPr>
              <a:buSzPct val="75000"/>
              <a:buFont typeface="Wingdings" pitchFamily="2" charset="2"/>
              <a:buChar char="Ø"/>
            </a:pPr>
            <a:r>
              <a:rPr lang="zh-CN" altLang="en-US" sz="2800" dirty="0" smtClean="0">
                <a:latin typeface="华文新魏" pitchFamily="2" charset="-122"/>
                <a:ea typeface="华文新魏" pitchFamily="2" charset="-122"/>
              </a:rPr>
              <a:t>新问题出现：如何在</a:t>
            </a:r>
            <a:r>
              <a:rPr lang="en-US" altLang="zh-CN" sz="2800" dirty="0" err="1" smtClean="0">
                <a:latin typeface="华文新魏" pitchFamily="2" charset="-122"/>
                <a:ea typeface="华文新魏" pitchFamily="2" charset="-122"/>
              </a:rPr>
              <a:t>Bigtable</a:t>
            </a:r>
            <a:r>
              <a:rPr lang="en-US" altLang="zh-CN" sz="2800" dirty="0" smtClean="0">
                <a:latin typeface="华文新魏" pitchFamily="2" charset="-122"/>
                <a:ea typeface="华文新魏" pitchFamily="2" charset="-122"/>
              </a:rPr>
              <a:t>, Dynamo</a:t>
            </a:r>
            <a:r>
              <a:rPr lang="zh-CN" altLang="en-US" sz="2800" dirty="0" smtClean="0">
                <a:latin typeface="华文新魏" pitchFamily="2" charset="-122"/>
                <a:ea typeface="华文新魏" pitchFamily="2" charset="-122"/>
              </a:rPr>
              <a:t>等</a:t>
            </a:r>
            <a:r>
              <a:rPr lang="en-US" altLang="zh-CN" sz="2800" dirty="0" smtClean="0">
                <a:latin typeface="华文新魏" pitchFamily="2" charset="-122"/>
                <a:ea typeface="华文新魏" pitchFamily="2" charset="-122"/>
              </a:rPr>
              <a:t>key-value</a:t>
            </a:r>
            <a:r>
              <a:rPr lang="zh-CN" altLang="en-US" sz="2800" dirty="0" smtClean="0">
                <a:latin typeface="华文新魏" pitchFamily="2" charset="-122"/>
                <a:ea typeface="华文新魏" pitchFamily="2" charset="-122"/>
              </a:rPr>
              <a:t>存储中，支持</a:t>
            </a:r>
            <a:r>
              <a:rPr lang="en-US" altLang="zh-CN" sz="2800" dirty="0" smtClean="0">
                <a:latin typeface="华文新魏" pitchFamily="2" charset="-122"/>
                <a:ea typeface="华文新魏" pitchFamily="2" charset="-122"/>
              </a:rPr>
              <a:t>multi-key</a:t>
            </a:r>
            <a:r>
              <a:rPr lang="zh-CN" altLang="en-US" sz="2800" dirty="0" smtClean="0">
                <a:latin typeface="华文新魏" pitchFamily="2" charset="-122"/>
                <a:ea typeface="华文新魏" pitchFamily="2" charset="-122"/>
              </a:rPr>
              <a:t>原子性的需求？</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142852"/>
            <a:ext cx="7772400" cy="785818"/>
          </a:xfrm>
        </p:spPr>
        <p:txBody>
          <a:bodyPr/>
          <a:lstStyle/>
          <a:p>
            <a:pPr algn="l">
              <a:lnSpc>
                <a:spcPts val="3000"/>
              </a:lnSpc>
            </a:pPr>
            <a:r>
              <a:rPr lang="en-US" altLang="zh-CN" sz="4000" dirty="0" smtClean="0">
                <a:solidFill>
                  <a:schemeClr val="accent5">
                    <a:lumMod val="10000"/>
                  </a:schemeClr>
                </a:solidFill>
                <a:latin typeface="Gill Sans MT" pitchFamily="34" charset="0"/>
              </a:rPr>
              <a:t>Data Fusion</a:t>
            </a:r>
            <a:br>
              <a:rPr lang="en-US" altLang="zh-CN" sz="4000" dirty="0" smtClean="0">
                <a:solidFill>
                  <a:schemeClr val="accent5">
                    <a:lumMod val="10000"/>
                  </a:schemeClr>
                </a:solidFill>
                <a:latin typeface="Gill Sans MT" pitchFamily="34" charset="0"/>
              </a:rPr>
            </a:br>
            <a:r>
              <a:rPr lang="en-US" altLang="zh-CN" sz="4000" dirty="0" smtClean="0">
                <a:solidFill>
                  <a:schemeClr val="accent5">
                    <a:lumMod val="10000"/>
                  </a:schemeClr>
                </a:solidFill>
                <a:latin typeface="Gill Sans MT" pitchFamily="34" charset="0"/>
              </a:rPr>
              <a:t>             </a:t>
            </a:r>
            <a:r>
              <a:rPr lang="en-US" altLang="zh-CN" sz="3200" dirty="0" smtClean="0">
                <a:solidFill>
                  <a:schemeClr val="accent5">
                    <a:lumMod val="10000"/>
                  </a:schemeClr>
                </a:solidFill>
                <a:latin typeface="Gill Sans MT" pitchFamily="34" charset="0"/>
              </a:rPr>
              <a:t>------Megastore</a:t>
            </a:r>
            <a:endParaRPr lang="zh-CN" altLang="en-US" sz="3200" dirty="0">
              <a:solidFill>
                <a:schemeClr val="accent5">
                  <a:lumMod val="10000"/>
                </a:schemeClr>
              </a:solidFill>
              <a:latin typeface="Gill Sans MT" pitchFamily="34" charset="0"/>
            </a:endParaRPr>
          </a:p>
        </p:txBody>
      </p:sp>
      <p:sp>
        <p:nvSpPr>
          <p:cNvPr id="3" name="内容占位符 2"/>
          <p:cNvSpPr>
            <a:spLocks noGrp="1"/>
          </p:cNvSpPr>
          <p:nvPr>
            <p:ph idx="1"/>
          </p:nvPr>
        </p:nvSpPr>
        <p:spPr>
          <a:xfrm>
            <a:off x="395536" y="908720"/>
            <a:ext cx="8101042" cy="5286412"/>
          </a:xfrm>
        </p:spPr>
        <p:txBody>
          <a:bodyPr/>
          <a:lstStyle/>
          <a:p>
            <a:pPr>
              <a:buNone/>
            </a:pPr>
            <a:r>
              <a:rPr lang="en-US" altLang="zh-CN" dirty="0" smtClean="0">
                <a:latin typeface="华文新魏" pitchFamily="2" charset="-122"/>
                <a:ea typeface="华文新魏" pitchFamily="2" charset="-122"/>
              </a:rPr>
              <a:t>Megastore</a:t>
            </a:r>
          </a:p>
          <a:p>
            <a:r>
              <a:rPr lang="zh-CN" altLang="en-US" sz="2400" dirty="0" smtClean="0">
                <a:latin typeface="华文新魏" pitchFamily="2" charset="-122"/>
                <a:ea typeface="华文新魏" pitchFamily="2" charset="-122"/>
              </a:rPr>
              <a:t>构建在</a:t>
            </a:r>
            <a:r>
              <a:rPr lang="en-US" altLang="zh-CN" sz="2400" dirty="0" err="1" smtClean="0">
                <a:latin typeface="华文新魏" pitchFamily="2" charset="-122"/>
                <a:ea typeface="华文新魏" pitchFamily="2" charset="-122"/>
              </a:rPr>
              <a:t>Bigtable</a:t>
            </a:r>
            <a:r>
              <a:rPr lang="zh-CN" altLang="en-US" sz="2400" dirty="0" smtClean="0">
                <a:latin typeface="华文新魏" pitchFamily="2" charset="-122"/>
                <a:ea typeface="华文新魏" pitchFamily="2" charset="-122"/>
              </a:rPr>
              <a:t>之上</a:t>
            </a:r>
            <a:endParaRPr lang="en-US" altLang="zh-CN" sz="2400" dirty="0" smtClean="0">
              <a:latin typeface="华文新魏" pitchFamily="2" charset="-122"/>
              <a:ea typeface="华文新魏" pitchFamily="2" charset="-122"/>
            </a:endParaRPr>
          </a:p>
          <a:p>
            <a:r>
              <a:rPr lang="zh-CN" altLang="en-US" sz="2400" dirty="0" smtClean="0">
                <a:latin typeface="华文新魏" pitchFamily="2" charset="-122"/>
                <a:ea typeface="华文新魏" pitchFamily="2" charset="-122"/>
              </a:rPr>
              <a:t>提出了</a:t>
            </a:r>
            <a:r>
              <a:rPr lang="en-US" altLang="zh-CN" sz="2400" dirty="0" smtClean="0">
                <a:latin typeface="华文新魏" pitchFamily="2" charset="-122"/>
                <a:ea typeface="华文新魏" pitchFamily="2" charset="-122"/>
              </a:rPr>
              <a:t>Entity group</a:t>
            </a:r>
            <a:r>
              <a:rPr lang="zh-CN" altLang="en-US" sz="2400" dirty="0" smtClean="0">
                <a:latin typeface="华文新魏" pitchFamily="2" charset="-122"/>
                <a:ea typeface="华文新魏" pitchFamily="2" charset="-122"/>
              </a:rPr>
              <a:t>的概念</a:t>
            </a:r>
            <a:endParaRPr lang="en-US" altLang="zh-CN" sz="2400" dirty="0" smtClean="0">
              <a:latin typeface="华文新魏" pitchFamily="2" charset="-122"/>
              <a:ea typeface="华文新魏" pitchFamily="2" charset="-122"/>
            </a:endParaRPr>
          </a:p>
          <a:p>
            <a:r>
              <a:rPr lang="zh-CN" altLang="en-US" sz="2400" dirty="0" smtClean="0">
                <a:latin typeface="华文新魏" pitchFamily="2" charset="-122"/>
                <a:ea typeface="华文新魏" pitchFamily="2" charset="-122"/>
              </a:rPr>
              <a:t>一个</a:t>
            </a:r>
            <a:r>
              <a:rPr lang="en-US" altLang="zh-CN" sz="2400" dirty="0" smtClean="0">
                <a:latin typeface="华文新魏" pitchFamily="2" charset="-122"/>
                <a:ea typeface="华文新魏" pitchFamily="2" charset="-122"/>
              </a:rPr>
              <a:t>Entity group</a:t>
            </a:r>
            <a:r>
              <a:rPr lang="zh-CN" altLang="en-US" sz="2400" dirty="0" smtClean="0">
                <a:latin typeface="华文新魏" pitchFamily="2" charset="-122"/>
                <a:ea typeface="华文新魏" pitchFamily="2" charset="-122"/>
              </a:rPr>
              <a:t>内，支持</a:t>
            </a:r>
            <a:r>
              <a:rPr lang="en-US" altLang="zh-CN" sz="2400" dirty="0" smtClean="0">
                <a:latin typeface="华文新魏" pitchFamily="2" charset="-122"/>
                <a:ea typeface="华文新魏" pitchFamily="2" charset="-122"/>
              </a:rPr>
              <a:t>ACID</a:t>
            </a:r>
            <a:r>
              <a:rPr lang="zh-CN" altLang="en-US" sz="2400" dirty="0" smtClean="0">
                <a:latin typeface="华文新魏" pitchFamily="2" charset="-122"/>
                <a:ea typeface="华文新魏" pitchFamily="2" charset="-122"/>
              </a:rPr>
              <a:t>事务，跨</a:t>
            </a:r>
            <a:r>
              <a:rPr lang="en-US" altLang="zh-CN" sz="2400" dirty="0" smtClean="0">
                <a:latin typeface="华文新魏" pitchFamily="2" charset="-122"/>
                <a:ea typeface="华文新魏" pitchFamily="2" charset="-122"/>
              </a:rPr>
              <a:t>groups</a:t>
            </a:r>
            <a:r>
              <a:rPr lang="zh-CN" altLang="en-US" sz="2400" dirty="0" smtClean="0">
                <a:latin typeface="华文新魏" pitchFamily="2" charset="-122"/>
                <a:ea typeface="华文新魏" pitchFamily="2" charset="-122"/>
              </a:rPr>
              <a:t>操作依赖</a:t>
            </a:r>
            <a:r>
              <a:rPr lang="en-US" altLang="zh-CN" sz="2400" dirty="0" smtClean="0">
                <a:latin typeface="华文新魏" pitchFamily="2" charset="-122"/>
                <a:ea typeface="华文新魏" pitchFamily="2" charset="-122"/>
              </a:rPr>
              <a:t>2PC</a:t>
            </a:r>
            <a:r>
              <a:rPr lang="zh-CN" altLang="en-US" sz="2400" dirty="0" smtClean="0">
                <a:latin typeface="华文新魏" pitchFamily="2" charset="-122"/>
                <a:ea typeface="华文新魏" pitchFamily="2" charset="-122"/>
              </a:rPr>
              <a:t>或者</a:t>
            </a:r>
            <a:r>
              <a:rPr lang="en-US" altLang="zh-CN" sz="2400" dirty="0" smtClean="0">
                <a:latin typeface="华文新魏" pitchFamily="2" charset="-122"/>
                <a:ea typeface="华文新魏" pitchFamily="2" charset="-122"/>
              </a:rPr>
              <a:t>Megastore</a:t>
            </a:r>
            <a:r>
              <a:rPr lang="zh-CN" altLang="en-US" sz="2400" dirty="0" smtClean="0">
                <a:latin typeface="华文新魏" pitchFamily="2" charset="-122"/>
                <a:ea typeface="华文新魏" pitchFamily="2" charset="-122"/>
              </a:rPr>
              <a:t>有效的异步消息机制</a:t>
            </a:r>
            <a:endParaRPr lang="en-US" altLang="zh-CN" sz="2400" dirty="0" smtClean="0">
              <a:latin typeface="华文新魏" pitchFamily="2" charset="-122"/>
              <a:ea typeface="华文新魏" pitchFamily="2" charset="-122"/>
            </a:endParaRPr>
          </a:p>
          <a:p>
            <a:r>
              <a:rPr lang="zh-CN" altLang="en-US" sz="2400" dirty="0" smtClean="0">
                <a:latin typeface="华文新魏" pitchFamily="2" charset="-122"/>
                <a:ea typeface="华文新魏" pitchFamily="2" charset="-122"/>
              </a:rPr>
              <a:t>为了提高吞吐量，一个</a:t>
            </a:r>
            <a:r>
              <a:rPr lang="en-US" altLang="zh-CN" sz="2400" dirty="0" smtClean="0">
                <a:latin typeface="华文新魏" pitchFamily="2" charset="-122"/>
                <a:ea typeface="华文新魏" pitchFamily="2" charset="-122"/>
              </a:rPr>
              <a:t>Entity group</a:t>
            </a:r>
            <a:r>
              <a:rPr lang="zh-CN" altLang="en-US" sz="2400" dirty="0" smtClean="0">
                <a:latin typeface="华文新魏" pitchFamily="2" charset="-122"/>
                <a:ea typeface="华文新魏" pitchFamily="2" charset="-122"/>
              </a:rPr>
              <a:t>内的数据被放在</a:t>
            </a:r>
            <a:r>
              <a:rPr lang="en-US" altLang="zh-CN" sz="2400" dirty="0" err="1" smtClean="0">
                <a:latin typeface="华文新魏" pitchFamily="2" charset="-122"/>
                <a:ea typeface="华文新魏" pitchFamily="2" charset="-122"/>
              </a:rPr>
              <a:t>Bigtable</a:t>
            </a:r>
            <a:r>
              <a:rPr lang="zh-CN" altLang="en-US" sz="2400" dirty="0" smtClean="0">
                <a:latin typeface="华文新魏" pitchFamily="2" charset="-122"/>
                <a:ea typeface="华文新魏" pitchFamily="2" charset="-122"/>
              </a:rPr>
              <a:t>相邻的行范围</a:t>
            </a:r>
            <a:endParaRPr lang="en-US" altLang="zh-CN" sz="2400" dirty="0" smtClean="0">
              <a:latin typeface="华文新魏" pitchFamily="2" charset="-122"/>
              <a:ea typeface="华文新魏" pitchFamily="2" charset="-122"/>
            </a:endParaRPr>
          </a:p>
          <a:p>
            <a:endParaRPr lang="en-US" altLang="zh-CN" sz="2400" dirty="0" smtClean="0">
              <a:latin typeface="华文新魏" pitchFamily="2" charset="-122"/>
              <a:ea typeface="华文新魏" pitchFamily="2" charset="-122"/>
            </a:endParaRPr>
          </a:p>
          <a:p>
            <a:pPr>
              <a:buNone/>
            </a:pPr>
            <a:r>
              <a:rPr lang="en-US" altLang="zh-CN" sz="2400" dirty="0" smtClean="0">
                <a:latin typeface="华文新魏" pitchFamily="2" charset="-122"/>
                <a:ea typeface="华文新魏" pitchFamily="2" charset="-122"/>
              </a:rPr>
              <a:t>     Megastore</a:t>
            </a:r>
            <a:r>
              <a:rPr lang="zh-CN" altLang="en-US" sz="2400" dirty="0" smtClean="0">
                <a:latin typeface="华文新魏" pitchFamily="2" charset="-122"/>
                <a:ea typeface="华文新魏" pitchFamily="2" charset="-122"/>
              </a:rPr>
              <a:t>虽然支持</a:t>
            </a:r>
            <a:r>
              <a:rPr lang="en-US" altLang="zh-CN" sz="2400" dirty="0" err="1" smtClean="0">
                <a:latin typeface="华文新魏" pitchFamily="2" charset="-122"/>
                <a:ea typeface="华文新魏" pitchFamily="2" charset="-122"/>
              </a:rPr>
              <a:t>Mlti</a:t>
            </a:r>
            <a:r>
              <a:rPr lang="en-US" altLang="zh-CN" sz="2400" dirty="0" smtClean="0">
                <a:latin typeface="华文新魏" pitchFamily="2" charset="-122"/>
                <a:ea typeface="华文新魏" pitchFamily="2" charset="-122"/>
              </a:rPr>
              <a:t>-key</a:t>
            </a:r>
            <a:r>
              <a:rPr lang="zh-CN" altLang="en-US" sz="2400" dirty="0" smtClean="0">
                <a:latin typeface="华文新魏" pitchFamily="2" charset="-122"/>
                <a:ea typeface="华文新魏" pitchFamily="2" charset="-122"/>
              </a:rPr>
              <a:t>原子访问，但是</a:t>
            </a:r>
            <a:r>
              <a:rPr lang="en-US" altLang="zh-CN" sz="2400" dirty="0" smtClean="0">
                <a:latin typeface="华文新魏" pitchFamily="2" charset="-122"/>
                <a:ea typeface="华文新魏" pitchFamily="2" charset="-122"/>
              </a:rPr>
              <a:t>Entity group</a:t>
            </a:r>
            <a:r>
              <a:rPr lang="zh-CN" altLang="en-US" sz="2400" dirty="0" smtClean="0">
                <a:latin typeface="华文新魏" pitchFamily="2" charset="-122"/>
                <a:ea typeface="华文新魏" pitchFamily="2" charset="-122"/>
              </a:rPr>
              <a:t>却具有静态性，且对关键字的存放位置有要求。这两个特点，对一些应用来说是有限制的。</a:t>
            </a:r>
            <a:endParaRPr lang="en-US" altLang="zh-CN" sz="2400" dirty="0" smtClean="0">
              <a:latin typeface="华文新魏" pitchFamily="2" charset="-122"/>
              <a:ea typeface="华文新魏" pitchFamily="2" charset="-122"/>
            </a:endParaRPr>
          </a:p>
          <a:p>
            <a:pPr>
              <a:buNone/>
            </a:pPr>
            <a:endParaRPr lang="en-US" altLang="zh-CN" sz="2400" dirty="0" smtClean="0">
              <a:latin typeface="华文新魏" pitchFamily="2" charset="-122"/>
              <a:ea typeface="华文新魏" pitchFamily="2" charset="-122"/>
            </a:endParaRPr>
          </a:p>
          <a:p>
            <a:pPr>
              <a:buNone/>
            </a:pPr>
            <a:r>
              <a:rPr lang="en-US" altLang="zh-CN" sz="2400" dirty="0" smtClean="0">
                <a:latin typeface="华文新魏" pitchFamily="2" charset="-122"/>
                <a:ea typeface="华文新魏" pitchFamily="2" charset="-122"/>
              </a:rPr>
              <a:t>     </a:t>
            </a:r>
            <a:r>
              <a:rPr lang="zh-CN" altLang="en-US" sz="2400" dirty="0" smtClean="0">
                <a:latin typeface="华文新魏" pitchFamily="2" charset="-122"/>
                <a:ea typeface="华文新魏" pitchFamily="2" charset="-122"/>
              </a:rPr>
              <a:t>新需求：能动态建立包含</a:t>
            </a:r>
            <a:r>
              <a:rPr lang="en-US" altLang="zh-CN" sz="2400" dirty="0" smtClean="0">
                <a:latin typeface="华文新魏" pitchFamily="2" charset="-122"/>
                <a:ea typeface="华文新魏" pitchFamily="2" charset="-122"/>
              </a:rPr>
              <a:t>multi-key</a:t>
            </a:r>
            <a:r>
              <a:rPr lang="zh-CN" altLang="en-US" sz="2400" dirty="0" smtClean="0">
                <a:latin typeface="华文新魏" pitchFamily="2" charset="-122"/>
                <a:ea typeface="华文新魏" pitchFamily="2" charset="-122"/>
              </a:rPr>
              <a:t>的</a:t>
            </a:r>
            <a:r>
              <a:rPr lang="en-US" altLang="zh-CN" sz="2400" dirty="0" smtClean="0">
                <a:latin typeface="华文新魏" pitchFamily="2" charset="-122"/>
                <a:ea typeface="华文新魏" pitchFamily="2" charset="-122"/>
              </a:rPr>
              <a:t>group</a:t>
            </a:r>
            <a:r>
              <a:rPr lang="zh-CN" altLang="en-US" sz="2400" dirty="0" smtClean="0">
                <a:latin typeface="华文新魏" pitchFamily="2" charset="-122"/>
                <a:ea typeface="华文新魏" pitchFamily="2" charset="-122"/>
              </a:rPr>
              <a:t>的机制</a:t>
            </a:r>
            <a:endParaRPr lang="zh-CN" altLang="en-US" sz="240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umi painting design template">
  <a:themeElements>
    <a:clrScheme name="Office 主题 1">
      <a:dk1>
        <a:srgbClr val="545472"/>
      </a:dk1>
      <a:lt1>
        <a:srgbClr val="FFFFFF"/>
      </a:lt1>
      <a:dk2>
        <a:srgbClr val="892D5B"/>
      </a:dk2>
      <a:lt2>
        <a:srgbClr val="9797B7"/>
      </a:lt2>
      <a:accent1>
        <a:srgbClr val="A7CCD9"/>
      </a:accent1>
      <a:accent2>
        <a:srgbClr val="C7C7DF"/>
      </a:accent2>
      <a:accent3>
        <a:srgbClr val="FFFFFF"/>
      </a:accent3>
      <a:accent4>
        <a:srgbClr val="464660"/>
      </a:accent4>
      <a:accent5>
        <a:srgbClr val="D0E2E9"/>
      </a:accent5>
      <a:accent6>
        <a:srgbClr val="B4B4CA"/>
      </a:accent6>
      <a:hlink>
        <a:srgbClr val="CCCCFF"/>
      </a:hlink>
      <a:folHlink>
        <a:srgbClr val="D9D9E5"/>
      </a:folHlink>
    </a:clrScheme>
    <a:fontScheme name="Office 主题">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extraClrScheme>
      <a:clrScheme name="Office 主题 1">
        <a:dk1>
          <a:srgbClr val="545472"/>
        </a:dk1>
        <a:lt1>
          <a:srgbClr val="FFFFFF"/>
        </a:lt1>
        <a:dk2>
          <a:srgbClr val="892D5B"/>
        </a:dk2>
        <a:lt2>
          <a:srgbClr val="9797B7"/>
        </a:lt2>
        <a:accent1>
          <a:srgbClr val="A7CCD9"/>
        </a:accent1>
        <a:accent2>
          <a:srgbClr val="C7C7DF"/>
        </a:accent2>
        <a:accent3>
          <a:srgbClr val="FFFFFF"/>
        </a:accent3>
        <a:accent4>
          <a:srgbClr val="464660"/>
        </a:accent4>
        <a:accent5>
          <a:srgbClr val="D0E2E9"/>
        </a:accent5>
        <a:accent6>
          <a:srgbClr val="B4B4CA"/>
        </a:accent6>
        <a:hlink>
          <a:srgbClr val="CCCCFF"/>
        </a:hlink>
        <a:folHlink>
          <a:srgbClr val="D9D9E5"/>
        </a:folHlink>
      </a:clrScheme>
      <a:clrMap bg1="lt1" tx1="dk1" bg2="lt2" tx2="dk2" accent1="accent1" accent2="accent2" accent3="accent3" accent4="accent4" accent5="accent5" accent6="accent6" hlink="hlink" folHlink="folHlink"/>
    </a:extraClrScheme>
    <a:extraClrScheme>
      <a:clrScheme name="Office 主题 2">
        <a:dk1>
          <a:srgbClr val="545472"/>
        </a:dk1>
        <a:lt1>
          <a:srgbClr val="FFFFFF"/>
        </a:lt1>
        <a:dk2>
          <a:srgbClr val="892D5B"/>
        </a:dk2>
        <a:lt2>
          <a:srgbClr val="68A7BE"/>
        </a:lt2>
        <a:accent1>
          <a:srgbClr val="CAACCC"/>
        </a:accent1>
        <a:accent2>
          <a:srgbClr val="A7CCD9"/>
        </a:accent2>
        <a:accent3>
          <a:srgbClr val="FFFFFF"/>
        </a:accent3>
        <a:accent4>
          <a:srgbClr val="464660"/>
        </a:accent4>
        <a:accent5>
          <a:srgbClr val="E1D2E2"/>
        </a:accent5>
        <a:accent6>
          <a:srgbClr val="97B9C4"/>
        </a:accent6>
        <a:hlink>
          <a:srgbClr val="B7B7FF"/>
        </a:hlink>
        <a:folHlink>
          <a:srgbClr val="BCD8E2"/>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333333"/>
        </a:lt2>
        <a:accent1>
          <a:srgbClr val="B2B2B2"/>
        </a:accent1>
        <a:accent2>
          <a:srgbClr val="DDDDDD"/>
        </a:accent2>
        <a:accent3>
          <a:srgbClr val="FFFFFF"/>
        </a:accent3>
        <a:accent4>
          <a:srgbClr val="000000"/>
        </a:accent4>
        <a:accent5>
          <a:srgbClr val="D5D5D5"/>
        </a:accent5>
        <a:accent6>
          <a:srgbClr val="C8C8C8"/>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主题 4">
        <a:dk1>
          <a:srgbClr val="545472"/>
        </a:dk1>
        <a:lt1>
          <a:srgbClr val="FFFFFF"/>
        </a:lt1>
        <a:dk2>
          <a:srgbClr val="892D5B"/>
        </a:dk2>
        <a:lt2>
          <a:srgbClr val="AC3872"/>
        </a:lt2>
        <a:accent1>
          <a:srgbClr val="9DC6D5"/>
        </a:accent1>
        <a:accent2>
          <a:srgbClr val="E2A6C4"/>
        </a:accent2>
        <a:accent3>
          <a:srgbClr val="FFFFFF"/>
        </a:accent3>
        <a:accent4>
          <a:srgbClr val="464660"/>
        </a:accent4>
        <a:accent5>
          <a:srgbClr val="CCDFE7"/>
        </a:accent5>
        <a:accent6>
          <a:srgbClr val="CD96B1"/>
        </a:accent6>
        <a:hlink>
          <a:srgbClr val="B7B7FF"/>
        </a:hlink>
        <a:folHlink>
          <a:srgbClr val="F2D6E4"/>
        </a:folHlink>
      </a:clrScheme>
      <a:clrMap bg1="lt1" tx1="dk1" bg2="lt2" tx2="dk2" accent1="accent1" accent2="accent2" accent3="accent3" accent4="accent4" accent5="accent5" accent6="accent6" hlink="hlink" folHlink="folHlink"/>
    </a:extraClrScheme>
    <a:extraClrScheme>
      <a:clrScheme name="Office 主题 5">
        <a:dk1>
          <a:srgbClr val="545472"/>
        </a:dk1>
        <a:lt1>
          <a:srgbClr val="FFFFFF"/>
        </a:lt1>
        <a:dk2>
          <a:srgbClr val="892D5B"/>
        </a:dk2>
        <a:lt2>
          <a:srgbClr val="515BA7"/>
        </a:lt2>
        <a:accent1>
          <a:srgbClr val="8BD8E7"/>
        </a:accent1>
        <a:accent2>
          <a:srgbClr val="A5AAD3"/>
        </a:accent2>
        <a:accent3>
          <a:srgbClr val="FFFFFF"/>
        </a:accent3>
        <a:accent4>
          <a:srgbClr val="464660"/>
        </a:accent4>
        <a:accent5>
          <a:srgbClr val="C4E9F1"/>
        </a:accent5>
        <a:accent6>
          <a:srgbClr val="959ABF"/>
        </a:accent6>
        <a:hlink>
          <a:srgbClr val="D5BAFC"/>
        </a:hlink>
        <a:folHlink>
          <a:srgbClr val="D7D9EB"/>
        </a:folHlink>
      </a:clrScheme>
      <a:clrMap bg1="lt1" tx1="dk1" bg2="lt2" tx2="dk2" accent1="accent1" accent2="accent2" accent3="accent3" accent4="accent4" accent5="accent5" accent6="accent6" hlink="hlink" folHlink="folHlink"/>
    </a:extraClrScheme>
    <a:extraClrScheme>
      <a:clrScheme name="Office 主题 6">
        <a:dk1>
          <a:srgbClr val="545472"/>
        </a:dk1>
        <a:lt1>
          <a:srgbClr val="FFFFFF"/>
        </a:lt1>
        <a:dk2>
          <a:srgbClr val="37467F"/>
        </a:dk2>
        <a:lt2>
          <a:srgbClr val="547A3C"/>
        </a:lt2>
        <a:accent1>
          <a:srgbClr val="8BD8E7"/>
        </a:accent1>
        <a:accent2>
          <a:srgbClr val="B7D3A5"/>
        </a:accent2>
        <a:accent3>
          <a:srgbClr val="FFFFFF"/>
        </a:accent3>
        <a:accent4>
          <a:srgbClr val="464660"/>
        </a:accent4>
        <a:accent5>
          <a:srgbClr val="C4E9F1"/>
        </a:accent5>
        <a:accent6>
          <a:srgbClr val="A6BF95"/>
        </a:accent6>
        <a:hlink>
          <a:srgbClr val="FBE9BB"/>
        </a:hlink>
        <a:folHlink>
          <a:srgbClr val="CFE2C4"/>
        </a:folHlink>
      </a:clrScheme>
      <a:clrMap bg1="lt1" tx1="dk1" bg2="lt2" tx2="dk2" accent1="accent1" accent2="accent2" accent3="accent3" accent4="accent4" accent5="accent5" accent6="accent6" hlink="hlink" folHlink="folHlink"/>
    </a:extraClrScheme>
    <a:extraClrScheme>
      <a:clrScheme name="Office 主题 7">
        <a:dk1>
          <a:srgbClr val="545472"/>
        </a:dk1>
        <a:lt1>
          <a:srgbClr val="FFFFFF"/>
        </a:lt1>
        <a:dk2>
          <a:srgbClr val="655851"/>
        </a:dk2>
        <a:lt2>
          <a:srgbClr val="B49234"/>
        </a:lt2>
        <a:accent1>
          <a:srgbClr val="F8C684"/>
        </a:accent1>
        <a:accent2>
          <a:srgbClr val="E1CE97"/>
        </a:accent2>
        <a:accent3>
          <a:srgbClr val="FFFFFF"/>
        </a:accent3>
        <a:accent4>
          <a:srgbClr val="464660"/>
        </a:accent4>
        <a:accent5>
          <a:srgbClr val="FBDFC2"/>
        </a:accent5>
        <a:accent6>
          <a:srgbClr val="CCBA88"/>
        </a:accent6>
        <a:hlink>
          <a:srgbClr val="D1EC9C"/>
        </a:hlink>
        <a:folHlink>
          <a:srgbClr val="EFE5C7"/>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Sumi painting design template</Template>
  <TotalTime>2583</TotalTime>
  <Words>1809</Words>
  <Application>Microsoft Office PowerPoint</Application>
  <PresentationFormat>全屏显示(4:3)</PresentationFormat>
  <Paragraphs>244</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Sumi painting design template</vt:lpstr>
      <vt:lpstr>Database Scalability, Elasticity and Autonomy in the Cloud</vt:lpstr>
      <vt:lpstr>文章介绍</vt:lpstr>
      <vt:lpstr>研究团队相关论文</vt:lpstr>
      <vt:lpstr>报告内容</vt:lpstr>
      <vt:lpstr>（一）Introduction</vt:lpstr>
      <vt:lpstr>(二)Database Scalability in the Cloud </vt:lpstr>
      <vt:lpstr>Scalability</vt:lpstr>
      <vt:lpstr>Data Fusion: Multi-key Atomicity in Key-value Stores</vt:lpstr>
      <vt:lpstr>Data Fusion              ------Megastore</vt:lpstr>
      <vt:lpstr>Data Fusion            -------G-Store</vt:lpstr>
      <vt:lpstr>Data Fusion            -------G-Store</vt:lpstr>
      <vt:lpstr>Data Fusion            -------G-Store</vt:lpstr>
      <vt:lpstr>Data Fission: Database Partitioning Support in DBMS</vt:lpstr>
      <vt:lpstr>Data Fission:             -----schema level partitioning</vt:lpstr>
      <vt:lpstr>Data Fission:                   -----ElasTraS</vt:lpstr>
      <vt:lpstr>(三)Database Elasticity in the Cloud</vt:lpstr>
      <vt:lpstr>Elasticity</vt:lpstr>
      <vt:lpstr>Elasticity           ----Iterative Copy</vt:lpstr>
      <vt:lpstr>Elasticity           ----Iterative Copy</vt:lpstr>
      <vt:lpstr>Elasticity           ----Zephyr</vt:lpstr>
      <vt:lpstr>Elasticity           ----Zephyr</vt:lpstr>
      <vt:lpstr>Elasticity           ----Zephyr</vt:lpstr>
      <vt:lpstr>(四)Database Autonomy in the Cloud</vt:lpstr>
      <vt:lpstr>总结</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 Scalability, Elasticity and Autonomy in the Cloud</dc:title>
  <cp:lastModifiedBy>User</cp:lastModifiedBy>
  <cp:revision>225</cp:revision>
  <dcterms:modified xsi:type="dcterms:W3CDTF">2011-05-17T01:01:05Z</dcterms:modified>
</cp:coreProperties>
</file>